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avi" ContentType="video/avi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2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252960" cy="6858000"/>
  <p:notesSz cx="6858000" cy="1225296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ypeScript" id="{c6493626-08e0-852e-ef5c-25a0fee95ace}">
          <p14:sldIdLst>
            <p14:sldId id="256"/>
          </p14:sldIdLst>
        </p14:section>
        <p14:section name="Tables" id="{77f52483-0d58-c61f-9994-8efe74ce888d}">
          <p14:sldIdLst>
            <p14:sldId id="257"/>
            <p14:sldId id="258"/>
            <p14:sldId id="259"/>
          </p14:sldIdLst>
        </p14:section>
        <p14:section name="Default-1" id="{92165f5b-13d7-e463-e84f-08a26bc858ad}">
          <p14:sldIdLst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May</c:v>
                  </c:pt>
                  <c:pt idx="1">
                    <c:v>June</c:v>
                  </c:pt>
                  <c:pt idx="2">
                    <c:v>July</c:v>
                  </c:pt>
                  <c:pt idx="3">
                    <c:v>August</c:v>
                  </c:pt>
                  <c:pt idx="4">
                    <c:v>September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</c:v>
                </c:pt>
                <c:pt idx="1">
                  <c:v>53</c:v>
                </c:pt>
                <c:pt idx="2">
                  <c:v>100</c:v>
                </c:pt>
                <c:pt idx="3">
                  <c:v>75</c:v>
                </c:pt>
                <c:pt idx="4">
                  <c:v>41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
https://gitbrent.github.io/PptxGenJS/docs/api-tables.html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Docs: https://gitbrent.github.io/PptxGenJS/docs/api-tables.html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TITLE_SLIDE-image-1.jpe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7-1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0" y="4886325"/>
            <a:ext cx="914400" cy="914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0088CC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1000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492240"/>
            <a:ext cx="12252960" cy="36576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6492240"/>
            <a:ext cx="12252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C6C6C"/>
                </a:solidFill>
              </a:rPr>
              <a:t>PptxGenJS - JavaScript PowerPoint Library - (github.com/gitbrent/PptxGenJS)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CEHOLDER_SLIDE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r" indent="0" marL="0">
              <a:buNone/>
              <a:defRPr lang="en-US" dirty="0">
                <a:solidFill>
                  <a:srgbClr val="FF0000"/>
                </a:solidFill>
              </a:defRPr>
            </a:lvl1pPr>
          </a:lstStyle>
          <a:p>
            <a:pPr algn="r" indent="0" marL="0">
              <a:buNone/>
            </a:pPr>
            <a:r>
              <a:rPr lang="en-US" dirty="0">
                <a:solidFill>
                  <a:srgbClr val="FF0000"/>
                </a:solidFill>
              </a:rPr>
              <a:t>(custom placeholder text!)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172200"/>
            <a:ext cx="12252960" cy="685800"/>
          </a:xfrm>
          <a:prstGeom prst="rect">
            <a:avLst/>
          </a:prstGeom>
          <a:solidFill>
            <a:srgbClr val="003B75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7664" y="6172200"/>
            <a:ext cx="685800" cy="685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0" y="6492240"/>
            <a:ext cx="122529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ctr"/>
            <a:fld id="{F7021451-1387-4CA6-816F-3879F97B5CBC}" type="slidenum">
              <a:rPr b="0" lang="en-US"/>
              <a:t>1003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5212080"/>
            <a:ext cx="12252960" cy="68580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5212080"/>
            <a:ext cx="1225296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IT &amp; Services :: Status Report</a:t>
            </a:r>
            <a:endParaRPr lang="en-US" sz="20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PLAIN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309360"/>
            <a:ext cx="12252960" cy="548640"/>
          </a:xfrm>
          <a:prstGeom prst="rect">
            <a:avLst/>
          </a:prstGeom>
          <a:solidFill>
            <a:srgbClr val="003B75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0" y="6309360"/>
            <a:ext cx="122529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ctr"/>
            <a:fld id="{F7021451-1387-4CA6-816F-3879F97B5CBC}" type="slidenum">
              <a:rPr b="0" lang="en-US"/>
              <a:t>1005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E1E1E1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309360"/>
            <a:ext cx="12252960" cy="548640"/>
          </a:xfrm>
          <a:prstGeom prst="rect">
            <a:avLst/>
          </a:prstGeom>
          <a:solidFill>
            <a:srgbClr val="003B75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6309360"/>
            <a:ext cx="122529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sz="1200" dirty="0"/>
          </a:p>
        </p:txBody>
      </p:sp>
      <p:sp>
        <p:nvSpPr>
          <p:cNvPr id="4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dirty="0">
                <a:solidFill>
                  <a:srgbClr val="404040"/>
                </a:solidFill>
              </a:defRPr>
            </a:lvl1pPr>
          </a:lstStyle>
          <a:p>
            <a:pPr algn="ctr" indent="0" marL="0">
              <a:buNone/>
            </a:pPr>
            <a:endParaRPr lang="en-US" dirty="0"/>
          </a:p>
        </p:txBody>
      </p:sp>
      <p:sp>
        <p:nvSpPr>
          <p:cNvPr id="5" name="Text 2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2800" dirty="0"/>
            </a:lvl1pPr>
          </a:lstStyle>
          <a:p>
            <a:pPr indent="0" marL="0">
              <a:buNone/>
            </a:pPr>
            <a:r>
              <a:rPr lang="en-US" sz="2800" dirty="0">
                <a:solidFill>
                  <a:srgbClr val="000000"/>
                </a:solidFill>
              </a:rPr>
              <a:t>(supports custom placeholder text!)</a:t>
            </a:r>
            <a:endParaRPr lang="en-US" sz="28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1006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3108960"/>
            <a:ext cx="12252960" cy="1828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https://raw.githubusercontent.com/gitbrent/PptxGenJS/master/demos/common/images/starlabs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  <p:sp>
        <p:nvSpPr>
          <p:cNvPr id="4" name="Text 1"/>
          <p:cNvSpPr/>
          <p:nvPr>
            <p:ph idx="102" type="title" hasCustomPrompt="1"/>
          </p:nvPr>
        </p:nvSpPr>
        <p:spPr>
          <a:xfrm>
            <a:off x="0" y="822960"/>
            <a:ext cx="1225296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 indent="0" marL="0">
              <a:buNone/>
            </a:pPr>
            <a:endParaRPr lang="en-US" sz="6000" dirty="0"/>
          </a:p>
        </p:txBody>
      </p:sp>
      <p:sp>
        <p:nvSpPr>
          <p:cNvPr id="5" name="Text 1"/>
          <p:cNvSpPr/>
          <p:nvPr>
            <p:ph idx="103" type="body" hasCustomPrompt="1"/>
          </p:nvPr>
        </p:nvSpPr>
        <p:spPr>
          <a:xfrm>
            <a:off x="0" y="5897880"/>
            <a:ext cx="1225296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defRPr>
            </a:lvl1pPr>
          </a:lstStyle>
          <a:p>
            <a:pPr algn="ctr" indent="0" marL="0">
              <a:buNone/>
            </a:pPr>
            <a:r>
              <a: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(add homepage URL)</a:t>
            </a:r>
            <a:endParaRPr lang="en-US" sz="3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GIN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25296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(margin-top)</a:t>
            </a:r>
            <a:endParaRPr lang="en-US" sz="1000" dirty="0"/>
          </a:p>
        </p:txBody>
      </p:sp>
      <p:sp>
        <p:nvSpPr>
          <p:cNvPr id="3" name="Text 1"/>
          <p:cNvSpPr/>
          <p:nvPr/>
        </p:nvSpPr>
        <p:spPr>
          <a:xfrm flipV="1">
            <a:off x="0" y="6400800"/>
            <a:ext cx="1225296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(margin-btm)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GIN_SLIDE_STARTY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" cy="36576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(4.0 inches H)</a:t>
            </a:r>
            <a:endParaRPr lang="en-US" sz="1000" dirty="0"/>
          </a:p>
        </p:txBody>
      </p:sp>
      <p:sp>
        <p:nvSpPr>
          <p:cNvPr id="3" name="Text 1"/>
          <p:cNvSpPr/>
          <p:nvPr/>
        </p:nvSpPr>
        <p:spPr>
          <a:xfrm>
            <a:off x="914400" y="0"/>
            <a:ext cx="914400" cy="13716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(1.5 inches H)</a:t>
            </a:r>
            <a:endParaRPr lang="en-US" sz="1000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1225296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(margin-top)</a:t>
            </a:r>
            <a:endParaRPr lang="en-US" sz="1000" dirty="0"/>
          </a:p>
        </p:txBody>
      </p:sp>
      <p:sp>
        <p:nvSpPr>
          <p:cNvPr id="5" name="Text 3"/>
          <p:cNvSpPr/>
          <p:nvPr/>
        </p:nvSpPr>
        <p:spPr>
          <a:xfrm flipV="1">
            <a:off x="0" y="6400800"/>
            <a:ext cx="1225296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(margin-btm)</a:t>
            </a:r>
            <a:endParaRPr lang="en-US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0" y="4886325"/>
            <a:ext cx="914400" cy="914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0088CC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gitbrent/pptxgenjs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gitbrent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video" Target="../media/media-8-4.avi"/><Relationship Id="rId5" Type="http://schemas.microsoft.com/office/2007/relationships/media" Target="../media/media-8-4.avi"/><Relationship Id="rId6" Type="http://schemas.openxmlformats.org/officeDocument/2006/relationships/image" Target="../media/image-8-6.png"/><Relationship Id="rId7" Target="https://www.youtube.com/embed/g36-noRtKR4" TargetMode="External" Type="http://schemas.openxmlformats.org/officeDocument/2006/relationships/video"/><Relationship Id="rId8" Type="http://schemas.openxmlformats.org/officeDocument/2006/relationships/image" Target="../media/image-8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12252960" cy="1371600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React Demo!</a:t>
            </a:r>
            <a:endParaRPr lang="en-US" sz="3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6126480" y="6515100"/>
            <a:ext cx="914400" cy="914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0088CC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" y="640080"/>
            <a:ext cx="3657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88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Cell Text Alignment:</a:t>
            </a:r>
            <a:endParaRPr lang="en-US" sz="1800" dirty="0"/>
          </a:p>
        </p:txBody>
      </p:sp>
      <p:graphicFrame>
        <p:nvGraphicFramePr>
          <p:cNvPr id="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005840"/>
          <a:ext cx="4572000" cy="9144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</a:tblGrid>
              <a:tr h="68580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363636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Top Lft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363636"/>
                          </a:solidFill>
                          <a:latin typeface="Courier" pitchFamily="34" charset="0"/>
                          <a:ea typeface="Courier" pitchFamily="34" charset="-122"/>
                          <a:cs typeface="Courier" pitchFamily="34" charset="-120"/>
                        </a:rPr>
                        <a:t>Top Ctr</a:t>
                      </a:r>
                      <a:endParaRPr lang="en-US" sz="1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400" dirty="0">
                          <a:solidFill>
                            <a:srgbClr val="363636"/>
                          </a:solidFill>
                          <a:latin typeface="Verdana" pitchFamily="34" charset="0"/>
                          <a:ea typeface="Verdana" pitchFamily="34" charset="-122"/>
                          <a:cs typeface="Verdana" pitchFamily="34" charset="-120"/>
                        </a:rPr>
                        <a:t>Top Rgt</a:t>
                      </a:r>
                      <a:endParaRPr lang="en-US" sz="14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363636"/>
                          </a:solidFill>
                        </a:rPr>
                        <a:t>Mdl Lft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363636"/>
                          </a:solidFill>
                        </a:rPr>
                        <a:t>Mdl Ctr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400" dirty="0">
                          <a:solidFill>
                            <a:srgbClr val="363636"/>
                          </a:solidFill>
                        </a:rPr>
                        <a:t>Mdl Rgt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363636"/>
                          </a:solidFill>
                        </a:rPr>
                        <a:t>Btm Lft</a:t>
                      </a:r>
                      <a:endParaRPr lang="en-US" sz="1400" dirty="0"/>
                    </a:p>
                  </a:txBody>
                  <a:tcPr marL="91440" marR="91440" marT="45720" marB="45720" anchor="b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363636"/>
                          </a:solidFill>
                        </a:rPr>
                        <a:t>Btm Ctr</a:t>
                      </a:r>
                      <a:endParaRPr lang="en-US" sz="1400" dirty="0"/>
                    </a:p>
                  </a:txBody>
                  <a:tcPr marL="91440" marR="91440" marT="45720" marB="45720" anchor="b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400" dirty="0">
                          <a:solidFill>
                            <a:srgbClr val="363636"/>
                          </a:solidFill>
                        </a:rPr>
                        <a:t>Btm Rgt</a:t>
                      </a:r>
                      <a:endParaRPr lang="en-US" sz="1400" dirty="0"/>
                    </a:p>
                  </a:txBody>
                  <a:tcPr marL="91440" marR="91440" marT="45720" marB="45720" anchor="b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5" name="Text 1"/>
          <p:cNvSpPr/>
          <p:nvPr/>
        </p:nvSpPr>
        <p:spPr>
          <a:xfrm>
            <a:off x="5486400" y="640080"/>
            <a:ext cx="3657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88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Cell Styles:</a:t>
            </a:r>
            <a:endParaRPr lang="en-US" sz="1800" dirty="0"/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486400" y="1005840"/>
          <a:ext cx="6400800" cy="914400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  <a:gridCol w="2133600"/>
              </a:tblGrid>
              <a:tr h="6858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White</a:t>
                      </a:r>
                      <a:endParaRPr lang="en-US" sz="16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CC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FFFFAA"/>
                          </a:solidFill>
                        </a:rPr>
                        <a:t>Yellow</a:t>
                      </a:r>
                      <a:endParaRPr lang="en-US" sz="16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ACC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E140FE"/>
                          </a:solidFill>
                        </a:rPr>
                        <a:t>Pink</a:t>
                      </a:r>
                      <a:endParaRPr lang="en-US" sz="16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CC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12pt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</a:rPr>
                        <a:t>20pt</a:t>
                      </a:r>
                      <a:endParaRPr lang="en-US" sz="20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2800" dirty="0">
                          <a:solidFill>
                            <a:srgbClr val="FFFFFF"/>
                          </a:solidFill>
                        </a:rPr>
                        <a:t>28pt</a:t>
                      </a:r>
                      <a:endParaRPr lang="en-US" sz="2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Bold</a:t>
                      </a:r>
                      <a:endParaRPr lang="en-US" sz="16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u="sng" dirty="0">
                          <a:solidFill>
                            <a:srgbClr val="FFFFFF"/>
                          </a:solidFill>
                        </a:rPr>
                        <a:t>Underline</a:t>
                      </a:r>
                      <a:endParaRPr lang="en-US" sz="16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</a:rPr>
                        <a:t>10pt Pad</a:t>
                      </a:r>
                      <a:endParaRPr lang="en-US" sz="1600" dirty="0"/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CC"/>
                    </a:solidFill>
                  </a:tcPr>
                </a:tc>
              </a:tr>
            </a:tbl>
          </a:graphicData>
        </a:graphic>
      </p:graphicFrame>
      <p:sp>
        <p:nvSpPr>
          <p:cNvPr id="7" name="Text 2"/>
          <p:cNvSpPr/>
          <p:nvPr/>
        </p:nvSpPr>
        <p:spPr>
          <a:xfrm>
            <a:off x="457200" y="3291840"/>
            <a:ext cx="918972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88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Row/Col Heights/Widths:</a:t>
            </a:r>
            <a:endParaRPr lang="en-US" sz="1800" dirty="0"/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3657600"/>
          <a:ext cx="9189720" cy="914400"/>
        </p:xfrm>
        <a:graphic>
          <a:graphicData uri="http://schemas.openxmlformats.org/drawingml/2006/table">
            <a:tbl>
              <a:tblPr/>
              <a:tblGrid>
                <a:gridCol w="914400"/>
                <a:gridCol w="1828800"/>
                <a:gridCol w="2286000"/>
                <a:gridCol w="2743200"/>
                <a:gridCol w="3657600"/>
              </a:tblGrid>
              <a:tr h="9144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6C6C6C"/>
                          </a:solidFill>
                        </a:rPr>
                        <a:t>1x1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6C6C6C"/>
                          </a:solidFill>
                        </a:rPr>
                        <a:t>2x1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6C6C6C"/>
                          </a:solidFill>
                        </a:rPr>
                        <a:t>2.5x1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6C6C6C"/>
                          </a:solidFill>
                        </a:rPr>
                        <a:t>3x1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6C6C6C"/>
                          </a:solidFill>
                        </a:rPr>
                        <a:t>4x1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6C6C6C"/>
                          </a:solidFill>
                        </a:rPr>
                        <a:t>1x2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6C6C6C"/>
                          </a:solidFill>
                        </a:rPr>
                        <a:t>2x2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6C6C6C"/>
                          </a:solidFill>
                        </a:rPr>
                        <a:t>2.5x2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6C6C6C"/>
                          </a:solidFill>
                        </a:rPr>
                        <a:t>3x2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6C6C6C"/>
                          </a:solidFill>
                        </a:rPr>
                        <a:t>4x2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C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12648" y="1005840"/>
          <a:ext cx="11027664" cy="1828800"/>
        </p:xfrm>
        <a:graphic>
          <a:graphicData uri="http://schemas.openxmlformats.org/drawingml/2006/table">
            <a:tbl>
              <a:tblPr/>
              <a:tblGrid>
                <a:gridCol w="1837944"/>
                <a:gridCol w="1837944"/>
                <a:gridCol w="1837944"/>
                <a:gridCol w="1837944"/>
                <a:gridCol w="1837944"/>
                <a:gridCol w="1837944"/>
              </a:tblGrid>
              <a:tr h="60960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3D3D3D"/>
                          </a:solidFill>
                        </a:rPr>
                        <a:t>A1</a:t>
                      </a:r>
                      <a:endParaRPr lang="en-US" sz="1600" dirty="0"/>
                    </a:p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3D3D3D"/>
                          </a:solidFill>
                        </a:rPr>
                        <a:t>A2</a:t>
                      </a:r>
                      <a:endParaRPr lang="en-US" sz="1600" dirty="0"/>
                    </a:p>
                  </a:txBody>
                  <a:tcPr marL="91440" marR="91440" marT="45720" marB="45720" anchor="ctr">
                    <a:lnL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3D3D3D"/>
                          </a:solidFill>
                        </a:rPr>
                        <a:t>B1</a:t>
                      </a:r>
                      <a:endParaRPr lang="en-US" sz="1600" dirty="0"/>
                    </a:p>
                  </a:txBody>
                  <a:tcPr marL="91440" marR="91440" marT="45720" marB="45720" anchor="ctr">
                    <a:lnL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3D3D3D"/>
                          </a:solidFill>
                        </a:rPr>
                        <a:t>C1 -&gt; D1</a:t>
                      </a:r>
                      <a:endParaRPr lang="en-US" sz="1600" dirty="0"/>
                    </a:p>
                  </a:txBody>
                  <a:tcPr marL="91440" marR="91440" marT="45720" marB="45720" anchor="ctr">
                    <a:lnL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3D3D3D"/>
                          </a:solidFill>
                        </a:rPr>
                        <a:t>E1</a:t>
                      </a:r>
                      <a:endParaRPr lang="en-US" sz="1600" dirty="0"/>
                    </a:p>
                  </a:txBody>
                  <a:tcPr marL="91440" marR="91440" marT="45720" marB="45720" anchor="ctr">
                    <a:lnL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3D3D3D"/>
                          </a:solidFill>
                        </a:rPr>
                        <a:t>F1</a:t>
                      </a:r>
                      <a:endParaRPr lang="en-US" sz="1600" dirty="0"/>
                    </a:p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3D3D3D"/>
                          </a:solidFill>
                        </a:rPr>
                        <a:t>F2</a:t>
                      </a:r>
                      <a:endParaRPr lang="en-US" sz="1600" dirty="0"/>
                    </a:p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3D3D3D"/>
                          </a:solidFill>
                        </a:rPr>
                        <a:t>F3</a:t>
                      </a:r>
                      <a:endParaRPr lang="en-US" sz="1600" dirty="0"/>
                    </a:p>
                  </a:txBody>
                  <a:tcPr marL="91440" marR="91440" marT="45720" marB="45720" anchor="ctr">
                    <a:lnL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</a:tr>
              <a:tr h="609600"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3D3D3D"/>
                          </a:solidFill>
                        </a:rPr>
                        <a:t>B2</a:t>
                      </a:r>
                      <a:endParaRPr lang="en-US" sz="1600" dirty="0"/>
                    </a:p>
                  </a:txBody>
                  <a:tcPr marL="91440" marR="91440" marT="45720" marB="45720" anchor="ctr">
                    <a:lnL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3D3D3D"/>
                          </a:solidFill>
                        </a:rPr>
                        <a:t>C2</a:t>
                      </a:r>
                      <a:endParaRPr lang="en-US" sz="1600" dirty="0"/>
                    </a:p>
                  </a:txBody>
                  <a:tcPr marL="91440" marR="91440" marT="45720" marB="45720" anchor="ctr">
                    <a:lnL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3D3D3D"/>
                          </a:solidFill>
                        </a:rPr>
                        <a:t>D2</a:t>
                      </a:r>
                      <a:endParaRPr lang="en-US" sz="1600" dirty="0"/>
                    </a:p>
                  </a:txBody>
                  <a:tcPr marL="91440" marR="91440" marT="45720" marB="45720" anchor="ctr">
                    <a:lnL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3D3D3D"/>
                          </a:solidFill>
                        </a:rPr>
                        <a:t>E2</a:t>
                      </a:r>
                      <a:endParaRPr lang="en-US" sz="1600" dirty="0"/>
                    </a:p>
                  </a:txBody>
                  <a:tcPr marL="91440" marR="91440" marT="45720" marB="45720" anchor="ctr">
                    <a:lnL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vMerge="1"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3D3D3D"/>
                          </a:solidFill>
                        </a:rPr>
                        <a:t>A3</a:t>
                      </a:r>
                      <a:endParaRPr lang="en-US" sz="1600" dirty="0"/>
                    </a:p>
                  </a:txBody>
                  <a:tcPr marL="91440" marR="91440" marT="45720" marB="45720" anchor="ctr">
                    <a:lnL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3D3D3D"/>
                          </a:solidFill>
                        </a:rPr>
                        <a:t>B3</a:t>
                      </a:r>
                      <a:endParaRPr lang="en-US" sz="1600" dirty="0"/>
                    </a:p>
                  </a:txBody>
                  <a:tcPr marL="91440" marR="91440" marT="45720" marB="45720" anchor="ctr">
                    <a:lnL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3D3D3D"/>
                          </a:solidFill>
                        </a:rPr>
                        <a:t>C3</a:t>
                      </a:r>
                      <a:endParaRPr lang="en-US" sz="1600" dirty="0"/>
                    </a:p>
                  </a:txBody>
                  <a:tcPr marL="91440" marR="91440" marT="45720" marB="45720" anchor="ctr">
                    <a:lnL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3D3D3D"/>
                          </a:solidFill>
                        </a:rPr>
                        <a:t>D3</a:t>
                      </a:r>
                      <a:endParaRPr lang="en-US" sz="1600" dirty="0"/>
                    </a:p>
                  </a:txBody>
                  <a:tcPr marL="91440" marR="91440" marT="45720" marB="45720" anchor="ctr">
                    <a:lnL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3D3D3D"/>
                          </a:solidFill>
                        </a:rPr>
                        <a:t>E3</a:t>
                      </a:r>
                      <a:endParaRPr lang="en-US" sz="1600" dirty="0"/>
                    </a:p>
                  </a:txBody>
                  <a:tcPr marL="91440" marR="91440" marT="45720" marB="45720" anchor="ctr">
                    <a:lnL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7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3017520"/>
          <a:ext cx="11338560" cy="1371600"/>
        </p:xfrm>
        <a:graphic>
          <a:graphicData uri="http://schemas.openxmlformats.org/drawingml/2006/table">
            <a:tbl>
              <a:tblPr/>
              <a:tblGrid>
                <a:gridCol w="1619794"/>
                <a:gridCol w="1619794"/>
                <a:gridCol w="1619794"/>
                <a:gridCol w="1619794"/>
                <a:gridCol w="1619794"/>
                <a:gridCol w="1619794"/>
                <a:gridCol w="1619794"/>
              </a:tblGrid>
              <a:tr h="68580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" pitchFamily="34" charset="0"/>
                          <a:ea typeface="Courier" pitchFamily="34" charset="-122"/>
                          <a:cs typeface="Courier" pitchFamily="34" charset="-120"/>
                        </a:rPr>
                        <a:t>A1</a:t>
                      </a:r>
                      <a:endParaRPr lang="en-US" sz="1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" pitchFamily="34" charset="0"/>
                          <a:ea typeface="Courier" pitchFamily="34" charset="-122"/>
                          <a:cs typeface="Courier" pitchFamily="34" charset="-120"/>
                        </a:rPr>
                        <a:t>--</a:t>
                      </a:r>
                      <a:endParaRPr lang="en-US" sz="1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" pitchFamily="34" charset="0"/>
                          <a:ea typeface="Courier" pitchFamily="34" charset="-122"/>
                          <a:cs typeface="Courier" pitchFamily="34" charset="-120"/>
                        </a:rPr>
                        <a:t>A2</a:t>
                      </a:r>
                      <a:endParaRPr lang="en-US" sz="1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" pitchFamily="34" charset="0"/>
                          <a:ea typeface="Courier" pitchFamily="34" charset="-122"/>
                          <a:cs typeface="Courier" pitchFamily="34" charset="-120"/>
                        </a:rPr>
                        <a:t>B1</a:t>
                      </a:r>
                      <a:endParaRPr lang="en-US" sz="1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" pitchFamily="34" charset="0"/>
                          <a:ea typeface="Courier" pitchFamily="34" charset="-122"/>
                          <a:cs typeface="Courier" pitchFamily="34" charset="-120"/>
                        </a:rPr>
                        <a:t>--</a:t>
                      </a:r>
                      <a:endParaRPr lang="en-US" sz="1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" pitchFamily="34" charset="0"/>
                          <a:ea typeface="Courier" pitchFamily="34" charset="-122"/>
                          <a:cs typeface="Courier" pitchFamily="34" charset="-120"/>
                        </a:rPr>
                        <a:t>B2</a:t>
                      </a:r>
                      <a:endParaRPr lang="en-US" sz="1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" pitchFamily="34" charset="0"/>
                          <a:ea typeface="Courier" pitchFamily="34" charset="-122"/>
                          <a:cs typeface="Courier" pitchFamily="34" charset="-120"/>
                        </a:rPr>
                        <a:t>C1 -&gt; D1</a:t>
                      </a:r>
                      <a:endParaRPr lang="en-US" sz="1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" pitchFamily="34" charset="0"/>
                          <a:ea typeface="Courier" pitchFamily="34" charset="-122"/>
                          <a:cs typeface="Courier" pitchFamily="34" charset="-120"/>
                        </a:rPr>
                        <a:t>E1 -&gt; F1</a:t>
                      </a:r>
                      <a:endParaRPr lang="en-US" sz="1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" pitchFamily="34" charset="0"/>
                          <a:ea typeface="Courier" pitchFamily="34" charset="-122"/>
                          <a:cs typeface="Courier" pitchFamily="34" charset="-120"/>
                        </a:rPr>
                        <a:t>G1</a:t>
                      </a:r>
                      <a:endParaRPr lang="en-US" sz="1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858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" pitchFamily="34" charset="0"/>
                          <a:ea typeface="Courier" pitchFamily="34" charset="-122"/>
                          <a:cs typeface="Courier" pitchFamily="34" charset="-120"/>
                        </a:rPr>
                        <a:t>C2</a:t>
                      </a:r>
                      <a:endParaRPr lang="en-US" sz="1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" pitchFamily="34" charset="0"/>
                          <a:ea typeface="Courier" pitchFamily="34" charset="-122"/>
                          <a:cs typeface="Courier" pitchFamily="34" charset="-120"/>
                        </a:rPr>
                        <a:t>D2</a:t>
                      </a:r>
                      <a:endParaRPr lang="en-US" sz="1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" pitchFamily="34" charset="0"/>
                          <a:ea typeface="Courier" pitchFamily="34" charset="-122"/>
                          <a:cs typeface="Courier" pitchFamily="34" charset="-120"/>
                        </a:rPr>
                        <a:t>E2</a:t>
                      </a:r>
                      <a:endParaRPr lang="en-US" sz="1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" pitchFamily="34" charset="0"/>
                          <a:ea typeface="Courier" pitchFamily="34" charset="-122"/>
                          <a:cs typeface="Courier" pitchFamily="34" charset="-120"/>
                        </a:rPr>
                        <a:t>F2</a:t>
                      </a:r>
                      <a:endParaRPr lang="en-US" sz="1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ourier" pitchFamily="34" charset="0"/>
                          <a:ea typeface="Courier" pitchFamily="34" charset="-122"/>
                          <a:cs typeface="Courier" pitchFamily="34" charset="-120"/>
                        </a:rPr>
                        <a:t>G2</a:t>
                      </a:r>
                      <a:endParaRPr lang="en-US" sz="1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709160"/>
          <a:ext cx="5715000" cy="18288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609600"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en-US" sz="1600" dirty="0"/>
                    </a:p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en-US" sz="1600" dirty="0"/>
                    </a:p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A3</a:t>
                      </a:r>
                      <a:endParaRPr lang="en-US" sz="1600" dirty="0"/>
                    </a:p>
                  </a:txBody>
                  <a:tcPr marL="228600" marR="228600" marT="228600" marB="228600" anchor="ctr">
                    <a:lnL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en-US" sz="1600" dirty="0"/>
                    </a:p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en-US" sz="1600" dirty="0"/>
                    </a:p>
                  </a:txBody>
                  <a:tcPr marL="228600" marR="228600" marT="228600" marB="228600" anchor="ctr">
                    <a:lnL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C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en-US" sz="1600" dirty="0"/>
                    </a:p>
                  </a:txBody>
                  <a:tcPr marL="228600" marR="228600" marT="228600" marB="228600" anchor="ctr">
                    <a:lnL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09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en-US" sz="1600" dirty="0"/>
                    </a:p>
                  </a:txBody>
                  <a:tcPr marL="228600" marR="228600" marT="228600" marB="228600" anchor="ctr">
                    <a:lnL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09600">
                <a:tc vMerge="1">
                  <a:tcPr/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B3 -&gt; C3</a:t>
                      </a:r>
                      <a:endParaRPr lang="en-US" sz="1600" dirty="0"/>
                    </a:p>
                  </a:txBody>
                  <a:tcPr marL="228600" marR="228600" marT="228600" marB="228600" anchor="ctr">
                    <a:lnL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766560" y="4709160"/>
          <a:ext cx="50292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  <a:gridCol w="1676400"/>
              </a:tblGrid>
              <a:tr h="6096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F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B1</a:t>
                      </a:r>
                      <a:endParaRPr lang="en-US" sz="1600" dirty="0"/>
                    </a:p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C1</a:t>
                      </a:r>
                      <a:endParaRPr lang="en-US" sz="1600" dirty="0"/>
                    </a:p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C2</a:t>
                      </a:r>
                      <a:endParaRPr lang="en-US" sz="1600" dirty="0"/>
                    </a:p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C3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9FC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609600"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A3 -&gt; B3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 hMerge="1"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548640"/>
          <a:ext cx="2743200" cy="9144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ID#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First </a:t>
                      </a:r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Name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Lorum </a:t>
                      </a:r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Ipsum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Test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Title</a:t>
                      </a:r>
                      <a:endParaRPr lang="en-US" sz="1200" dirty="0"/>
                    </a:p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some </a:t>
                      </a:r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desc...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2468880"/>
          <a:ext cx="11201400" cy="914400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  <a:gridCol w="3733800"/>
              </a:tblGrid>
              <a:tr h="0">
                <a:tc>
                  <a:txBody>
                    <a:bodyPr/>
                    <a:lstStyle/>
                    <a:p>
                      <a:pPr algn="r" indent="0" marL="0">
                        <a:buNone/>
                      </a:pPr>
                      <a:r>
                        <a:rPr lang="en-US" sz="1200" dirty="0">
                          <a:solidFill>
                            <a:srgbClr val="99ABCC"/>
                          </a:solidFill>
                        </a:rPr>
                        <a:t>Text Objects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EE"/>
                          </a:solidFill>
                        </a:rPr>
                        <a:t>2nd cell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u="sng" dirty="0">
                          <a:solidFill>
                            <a:srgbClr val="000000"/>
                          </a:solidFill>
                          <a:hlinkClick r:id="rId1" invalidUrl="" action="" tgtFrame="" tooltip="" history="1" highlightClick="0" endSnd="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Hyperlink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9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 descr=""/>
          <p:cNvGraphicFramePr/>
          <p:nvPr/>
        </p:nvGraphicFramePr>
        <p:xfrm>
          <a:off x="457200" y="2286000"/>
          <a:ext cx="48006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28800" y="18288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hlinkClick r:id="rId1" invalidUrl="" action="" tgtFrame="" tooltip="hi world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without Tooltip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400800" y="3611880"/>
            <a:ext cx="5257800" cy="4572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27000" indent="-127000"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bullet indent:10</a:t>
            </a:r>
            <a:endParaRPr lang="en-US" sz="1200" dirty="0"/>
          </a:p>
          <a:p>
            <a:pPr marL="381000" indent="-381000"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bullet indent:30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6400800" y="914400"/>
            <a:ext cx="4901184" cy="685800"/>
          </a:xfrm>
          <a:prstGeom prst="rect">
            <a:avLst/>
          </a:prstGeom>
          <a:solidFill>
            <a:schemeClr val="bg2"/>
          </a:solidFill>
          <a:ln/>
        </p:spPr>
        <p:txBody>
          <a:bodyPr wrap="square" rtlCol="0" anchor="ctr"/>
          <a:lstStyle/>
          <a:p>
            <a:pPr algn="ctr" marL="342900" indent="-342900">
              <a:buSzPct val="100000"/>
              <a:buFont typeface="+mj-lt"/>
              <a:buAutoNum type="arabicPeriod" startAt="5"/>
            </a:pPr>
            <a:r>
              <a:rPr lang="en-US" dirty="0">
                <a:solidFill>
                  <a:schemeClr val="accent6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type:'number'</a:t>
            </a:r>
            <a:endParaRPr lang="en-US" dirty="0"/>
          </a:p>
          <a:p>
            <a:pPr algn="ctr" marL="342900" indent="-342900">
              <a:buSzPct val="100000"/>
              <a:buFont typeface="+mj-lt"/>
              <a:buAutoNum type="arabicPeriod" startAt="5"/>
            </a:pPr>
            <a:r>
              <a:rPr lang="en-US" dirty="0">
                <a:solidFill>
                  <a:schemeClr val="accent6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numberStartAt:'5'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949440" y="2560320"/>
            <a:ext cx="2743200" cy="2743200"/>
          </a:xfrm>
          <a:prstGeom prst="rect">
            <a:avLst/>
          </a:prstGeom>
          <a:solidFill>
            <a:srgbClr val="66FF99"/>
          </a:solidFill>
          <a:ln/>
        </p:spPr>
      </p:sp>
      <p:sp>
        <p:nvSpPr>
          <p:cNvPr id="3" name="Text 1"/>
          <p:cNvSpPr/>
          <p:nvPr/>
        </p:nvSpPr>
        <p:spPr>
          <a:xfrm>
            <a:off x="4937760" y="731520"/>
            <a:ext cx="2743200" cy="1371600"/>
          </a:xfrm>
          <a:prstGeom prst="ellipse">
            <a:avLst/>
          </a:prstGeom>
          <a:solidFill>
            <a:srgbClr val="0088CC">
              <a:alpha val="5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OVAL (alpha:50)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3794760" y="5120640"/>
            <a:ext cx="4572000" cy="0"/>
          </a:xfrm>
          <a:prstGeom prst="line">
            <a:avLst/>
          </a:prstGeom>
          <a:noFill/>
          <a:ln w="50800">
            <a:solidFill>
              <a:srgbClr val="FF0000"/>
            </a:solidFill>
            <a:prstDash val="solid"/>
            <a:headEnd type="triangle"/>
            <a:tailEnd type="triangle"/>
          </a:ln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LINE size=4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 rot="18900000">
            <a:off x="5212080" y="3017520"/>
            <a:ext cx="2286000" cy="0"/>
          </a:xfrm>
          <a:prstGeom prst="line">
            <a:avLst/>
          </a:prstGeom>
          <a:noFill/>
          <a:ln w="12700">
            <a:solidFill>
              <a:srgbClr val="FF0000">
                <a:alpha val="50000"/>
              </a:srgbClr>
            </a:solidFill>
            <a:prstDash val="solid"/>
          </a:ln>
        </p:spPr>
        <p:txBody>
          <a:bodyPr wrap="square" rtlCol="0" anchor="b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DIAGONAL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65760" y="3931920"/>
            <a:ext cx="5486400" cy="2743200"/>
          </a:xfrm>
          <a:prstGeom prst="rtTriangle">
            <a:avLst/>
          </a:prstGeom>
          <a:solidFill>
            <a:srgbClr val="0088CC"/>
          </a:solidFill>
          <a:ln w="38100">
            <a:solidFill>
              <a:srgbClr val="000000"/>
            </a:solidFill>
          </a:ln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RIGHT-TRIANGLE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 flipH="1">
            <a:off x="6400800" y="3931920"/>
            <a:ext cx="5486400" cy="2743200"/>
          </a:xfrm>
          <a:prstGeom prst="rtTriangle">
            <a:avLst/>
          </a:prstGeom>
          <a:solidFill>
            <a:srgbClr val="0088CC"/>
          </a:solidFill>
          <a:ln>
            <a:solidFill>
              <a:srgbClr val="000000"/>
            </a:solidFill>
          </a:ln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RIGHT-TRIANGLE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raw.githubusercontent.com/gitbrent/PptxGenJS/master/demos/common/images/cc_log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914400"/>
            <a:ext cx="2743200" cy="9144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9144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rcRect l="-57200" r="-57200" t="0" b="0"/>
          <a:stretch/>
        </p:blipFill>
        <p:spPr>
          <a:xfrm>
            <a:off x="0" y="0"/>
            <a:ext cx="11027664" cy="5143500"/>
          </a:xfrm>
          <a:prstGeom prst="rect">
            <a:avLst/>
          </a:prstGeom>
        </p:spPr>
      </p:pic>
      <p:pic>
        <p:nvPicPr>
          <p:cNvPr id="6" name="Media 0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029200" y="3657600"/>
            <a:ext cx="2743200" cy="2057400"/>
          </a:xfrm>
          <a:prstGeom prst="rect">
            <a:avLst/>
          </a:prstGeom>
        </p:spPr>
      </p:pic>
      <p:pic>
        <p:nvPicPr>
          <p:cNvPr id="9" name="Media 1"/>
          <p:cNvPicPr/>
          <p:nvPr>
            <a:videoFile r:link="rId7"/>
          </p:nvPr>
        </p:nvPicPr>
        <p:blipFill>
          <a:blip r:embed="rId8"/>
          <a:stretch>
            <a:fillRect/>
          </a:stretch>
        </p:blipFill>
        <p:spPr>
          <a:xfrm>
            <a:off x="8595360" y="3657600"/>
            <a:ext cx="41148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2024-05-27T08:46:22Z</dcterms:created>
  <dcterms:modified xsi:type="dcterms:W3CDTF">2024-05-27T08:46:22Z</dcterms:modified>
</cp:coreProperties>
</file>