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9" r:id="rId3"/>
    <p:sldId id="260" r:id="rId4"/>
    <p:sldId id="261" r:id="rId5"/>
    <p:sldId id="262" r:id="rId6"/>
    <p:sldId id="263" r:id="rId7"/>
    <p:sldId id="264" r:id="rId8"/>
    <p:sldId id="265" r:id="rId9"/>
    <p:sldId id="266" r:id="rId10"/>
    <p:sldId id="267" r:id="rId11"/>
    <p:sldId id="268" r:id="rId12"/>
    <p:sldId id="270" r:id="rId13"/>
    <p:sldId id="269" r:id="rId14"/>
    <p:sldId id="27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embeddings/oleObject1.bin"/></Relationships>
</file>

<file path=ppt/charts/_rels/chart2.xml.rels><?xml version="1.0" encoding="UTF-8" standalone="yes"?>
<Relationships xmlns="http://schemas.openxmlformats.org/package/2006/relationships"><Relationship Id="rId1" Type="http://schemas.openxmlformats.org/officeDocument/2006/relationships/oleObject" Target="../embeddings/oleObject2.bin"/></Relationships>
</file>

<file path=ppt/charts/_rels/chart3.xml.rels><?xml version="1.0" encoding="UTF-8" standalone="yes"?>
<Relationships xmlns="http://schemas.openxmlformats.org/package/2006/relationships"><Relationship Id="rId1" Type="http://schemas.openxmlformats.org/officeDocument/2006/relationships/oleObject" Target="file:///C:\Users\ADMIN21\Desktop\HARITHA%20PROG.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1"/>
  </c:pivotSource>
  <c:chart>
    <c:autoTitleDeleted val="1"/>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s>
    <c:plotArea>
      <c:layout>
        <c:manualLayout>
          <c:layoutTarget val="inner"/>
          <c:xMode val="edge"/>
          <c:yMode val="edge"/>
          <c:x val="0.10874873722181755"/>
          <c:y val="1.2916766086057425E-2"/>
          <c:w val="0.8909494254661452"/>
          <c:h val="0.91607730851825342"/>
        </c:manualLayout>
      </c:layout>
      <c:barChart>
        <c:barDir val="col"/>
        <c:grouping val="clustered"/>
        <c:varyColors val="0"/>
        <c:ser>
          <c:idx val="0"/>
          <c:order val="0"/>
          <c:tx>
            <c:strRef>
              <c:f>Sheet1!$B$3:$B$4</c:f>
              <c:strCache>
                <c:ptCount val="1"/>
                <c:pt idx="0">
                  <c:v>3</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ser>
        <c:dLbls>
          <c:showLegendKey val="0"/>
          <c:showVal val="0"/>
          <c:showCatName val="0"/>
          <c:showSerName val="0"/>
          <c:showPercent val="0"/>
          <c:showBubbleSize val="0"/>
        </c:dLbls>
        <c:gapWidth val="219"/>
        <c:overlap val="-27"/>
        <c:axId val="121152640"/>
        <c:axId val="121154176"/>
      </c:barChart>
      <c:catAx>
        <c:axId val="1211526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1154176"/>
        <c:crosses val="autoZero"/>
        <c:auto val="1"/>
        <c:lblAlgn val="ctr"/>
        <c:lblOffset val="100"/>
        <c:noMultiLvlLbl val="0"/>
      </c:catAx>
      <c:valAx>
        <c:axId val="1211541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11526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1"/>
  </c:pivotSource>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40" b="0" i="0" u="none" strike="noStrike" kern="1200" spc="0" baseline="0">
                <a:solidFill>
                  <a:sysClr val="windowText" lastClr="000000">
                    <a:lumMod val="65000"/>
                    <a:lumOff val="35000"/>
                  </a:sysClr>
                </a:solidFill>
                <a:latin typeface="+mn-lt"/>
                <a:ea typeface="+mn-ea"/>
                <a:cs typeface="+mn-cs"/>
              </a:defRPr>
            </a:pPr>
            <a:r>
              <a:rPr lang="en-IN" sz="1400" b="0" i="0" baseline="0" dirty="0">
                <a:solidFill>
                  <a:schemeClr val="tx1"/>
                </a:solidFill>
                <a:effectLst/>
              </a:rPr>
              <a:t>MEDIUM PERFORMING EMPLOYEE</a:t>
            </a:r>
            <a:endParaRPr lang="en-IN" sz="1200" dirty="0">
              <a:solidFill>
                <a:schemeClr val="tx1"/>
              </a:solidFill>
              <a:effectLst/>
            </a:endParaRPr>
          </a:p>
          <a:p>
            <a:pPr marL="0" marR="0" indent="0" algn="ctr" defTabSz="914400" rtl="0" eaLnBrk="1" fontAlgn="auto" latinLnBrk="0" hangingPunct="1">
              <a:lnSpc>
                <a:spcPct val="100000"/>
              </a:lnSpc>
              <a:spcBef>
                <a:spcPts val="0"/>
              </a:spcBef>
              <a:spcAft>
                <a:spcPts val="0"/>
              </a:spcAft>
              <a:buClrTx/>
              <a:buSzTx/>
              <a:buFontTx/>
              <a:buNone/>
              <a:tabLst/>
              <a:defRPr sz="1440" b="0" i="0" u="none" strike="noStrike" kern="1200" spc="0" baseline="0">
                <a:solidFill>
                  <a:sysClr val="windowText" lastClr="000000">
                    <a:lumMod val="65000"/>
                    <a:lumOff val="35000"/>
                  </a:sysClr>
                </a:solidFill>
                <a:latin typeface="+mn-lt"/>
                <a:ea typeface="+mn-ea"/>
                <a:cs typeface="+mn-cs"/>
              </a:defRPr>
            </a:pPr>
            <a:endParaRPr lang="en-US" dirty="0">
              <a:solidFill>
                <a:schemeClr val="tx1"/>
              </a:solidFill>
            </a:endParaRPr>
          </a:p>
        </c:rich>
      </c:tx>
      <c:layout>
        <c:manualLayout>
          <c:xMode val="edge"/>
          <c:yMode val="edge"/>
          <c:x val="0.31460149633629725"/>
          <c:y val="7.7777777777777779E-2"/>
        </c:manualLayout>
      </c:layout>
      <c:overlay val="0"/>
      <c:spPr>
        <a:noFill/>
        <a:ln>
          <a:noFill/>
        </a:ln>
        <a:effectLst/>
      </c:sp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marker>
          <c:symbol val="none"/>
        </c:marke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s>
    <c:plotArea>
      <c:layout/>
      <c:ofPieChart>
        <c:ofPieType val="pie"/>
        <c:varyColors val="1"/>
        <c:ser>
          <c:idx val="0"/>
          <c:order val="0"/>
          <c:tx>
            <c:strRef>
              <c:f>Sheet1!$B$3:$B$4</c:f>
              <c:strCache>
                <c:ptCount val="1"/>
                <c:pt idx="0">
                  <c:v>3</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ser>
        <c:dLbls>
          <c:showLegendKey val="0"/>
          <c:showVal val="0"/>
          <c:showCatName val="0"/>
          <c:showSerName val="0"/>
          <c:showPercent val="0"/>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1"/>
  </c:pivotSource>
  <c:chart>
    <c:autoTitleDeleted val="1"/>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pivotFmt>
      <c:pivotFmt>
        <c:idx val="3"/>
        <c:spPr>
          <a:solidFill>
            <a:schemeClr val="accent1"/>
          </a:solidFill>
          <a:ln w="19050">
            <a:solidFill>
              <a:schemeClr val="lt1"/>
            </a:solidFill>
          </a:ln>
          <a:effectLst/>
        </c:spPr>
        <c:marker>
          <c:symbol val="none"/>
        </c:marker>
      </c:pivotFmt>
      <c:pivotFmt>
        <c:idx val="4"/>
        <c:spPr>
          <a:solidFill>
            <a:schemeClr val="accent1"/>
          </a:solidFill>
          <a:ln w="19050">
            <a:solidFill>
              <a:schemeClr val="lt1"/>
            </a:solidFill>
          </a:ln>
          <a:effectLst/>
        </c:spPr>
        <c:marker>
          <c:symbol val="none"/>
        </c:marker>
      </c:pivotFmt>
      <c:pivotFmt>
        <c:idx val="5"/>
        <c:spPr>
          <a:solidFill>
            <a:schemeClr val="accent1"/>
          </a:solidFill>
          <a:ln w="19050">
            <a:solidFill>
              <a:schemeClr val="lt1"/>
            </a:solidFill>
          </a:ln>
          <a:effectLst/>
        </c:spPr>
        <c:marker>
          <c:symbol val="none"/>
        </c:marke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s>
    <c:plotArea>
      <c:layout/>
      <c:pieChart>
        <c:varyColors val="1"/>
        <c:ser>
          <c:idx val="0"/>
          <c:order val="0"/>
          <c:tx>
            <c:strRef>
              <c:f>Sheet1!$B$3:$B$4</c:f>
              <c:strCache>
                <c:ptCount val="1"/>
                <c:pt idx="0">
                  <c:v>3</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4441CCA-5950-40D1-84AE-F4095BC365E0}" type="datetimeFigureOut">
              <a:rPr lang="en-IN" smtClean="0"/>
              <a:t>19-09-2024</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1B1802A6-EA55-4E5F-8B6B-78863BB594B9}" type="slidenum">
              <a:rPr lang="en-IN" smtClean="0"/>
              <a:t>‹#›</a:t>
            </a:fld>
            <a:endParaRPr lang="en-IN"/>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4441CCA-5950-40D1-84AE-F4095BC365E0}" type="datetimeFigureOut">
              <a:rPr lang="en-IN" smtClean="0"/>
              <a:t>19-09-2024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1802A6-EA55-4E5F-8B6B-78863BB594B9}"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1B1802A6-EA55-4E5F-8B6B-78863BB594B9}" type="slidenum">
              <a:rPr lang="en-IN" smtClean="0"/>
              <a:t>‹#›</a:t>
            </a:fld>
            <a:endParaRPr lang="en-IN"/>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4441CCA-5950-40D1-84AE-F4095BC365E0}" type="datetimeFigureOut">
              <a:rPr lang="en-IN" smtClean="0"/>
              <a:t>19-09-2024</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4441CCA-5950-40D1-84AE-F4095BC365E0}" type="datetimeFigureOut">
              <a:rPr lang="en-IN" smtClean="0"/>
              <a:t>19-09-2024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4361688" y="1026372"/>
            <a:ext cx="457200" cy="441325"/>
          </a:xfrm>
        </p:spPr>
        <p:txBody>
          <a:bodyPr/>
          <a:lstStyle/>
          <a:p>
            <a:fld id="{1B1802A6-EA55-4E5F-8B6B-78863BB594B9}" type="slidenum">
              <a:rPr lang="en-IN" smtClean="0"/>
              <a:t>‹#›</a:t>
            </a:fld>
            <a:endParaRPr lang="en-IN"/>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94441CCA-5950-40D1-84AE-F4095BC365E0}" type="datetimeFigureOut">
              <a:rPr lang="en-IN" smtClean="0"/>
              <a:t>19-09-2024</a:t>
            </a:fld>
            <a:endParaRPr lang="en-IN"/>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1B1802A6-EA55-4E5F-8B6B-78863BB594B9}" type="slidenum">
              <a:rPr lang="en-IN" smtClean="0"/>
              <a:t>‹#›</a:t>
            </a:fld>
            <a:endParaRPr lang="en-IN"/>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94441CCA-5950-40D1-84AE-F4095BC365E0}" type="datetimeFigureOut">
              <a:rPr lang="en-IN" smtClean="0"/>
              <a:t>19-09-2024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1802A6-EA55-4E5F-8B6B-78863BB594B9}" type="slidenum">
              <a:rPr lang="en-IN" smtClean="0"/>
              <a:t>‹#›</a:t>
            </a:fld>
            <a:endParaRPr lang="en-IN"/>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4441CCA-5950-40D1-84AE-F4095BC365E0}" type="datetimeFigureOut">
              <a:rPr lang="en-IN" smtClean="0"/>
              <a:t>19-09-2024</a:t>
            </a:fld>
            <a:endParaRPr lang="en-IN"/>
          </a:p>
        </p:txBody>
      </p:sp>
      <p:sp>
        <p:nvSpPr>
          <p:cNvPr id="8" name="Footer Placeholder 7"/>
          <p:cNvSpPr>
            <a:spLocks noGrp="1"/>
          </p:cNvSpPr>
          <p:nvPr>
            <p:ph type="ftr" sz="quarter" idx="11"/>
          </p:nvPr>
        </p:nvSpPr>
        <p:spPr>
          <a:xfrm>
            <a:off x="304800" y="6409944"/>
            <a:ext cx="3581400" cy="365760"/>
          </a:xfrm>
        </p:spPr>
        <p:txBody>
          <a:bodyPr/>
          <a:lstStyle/>
          <a:p>
            <a:endParaRPr lang="en-IN"/>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1B1802A6-EA55-4E5F-8B6B-78863BB594B9}" type="slidenum">
              <a:rPr lang="en-IN" smtClean="0"/>
              <a:t>‹#›</a:t>
            </a:fld>
            <a:endParaRPr lang="en-IN"/>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4441CCA-5950-40D1-84AE-F4095BC365E0}" type="datetimeFigureOut">
              <a:rPr lang="en-IN" smtClean="0"/>
              <a:t>19-09-2024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4343400" y="1036020"/>
            <a:ext cx="457200" cy="441325"/>
          </a:xfrm>
        </p:spPr>
        <p:txBody>
          <a:bodyPr/>
          <a:lstStyle/>
          <a:p>
            <a:fld id="{1B1802A6-EA55-4E5F-8B6B-78863BB594B9}"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94441CCA-5950-40D1-84AE-F4095BC365E0}" type="datetimeFigureOut">
              <a:rPr lang="en-IN" smtClean="0"/>
              <a:t>19-09-2024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1B1802A6-EA55-4E5F-8B6B-78863BB594B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1B1802A6-EA55-4E5F-8B6B-78863BB594B9}" type="slidenum">
              <a:rPr lang="en-IN" smtClean="0"/>
              <a:t>‹#›</a:t>
            </a:fld>
            <a:endParaRPr lang="en-IN"/>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94441CCA-5950-40D1-84AE-F4095BC365E0}" type="datetimeFigureOut">
              <a:rPr lang="en-IN" smtClean="0"/>
              <a:t>19-09-2024</a:t>
            </a:fld>
            <a:endParaRPr lang="en-IN"/>
          </a:p>
        </p:txBody>
      </p:sp>
      <p:sp>
        <p:nvSpPr>
          <p:cNvPr id="6" name="Footer Placeholder 5"/>
          <p:cNvSpPr>
            <a:spLocks noGrp="1"/>
          </p:cNvSpPr>
          <p:nvPr>
            <p:ph type="ftr" sz="quarter" idx="11"/>
          </p:nvPr>
        </p:nvSpPr>
        <p:spPr>
          <a:xfrm>
            <a:off x="301752" y="6410848"/>
            <a:ext cx="338328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1B1802A6-EA55-4E5F-8B6B-78863BB594B9}" type="slidenum">
              <a:rPr lang="en-IN" smtClean="0"/>
              <a:t>‹#›</a:t>
            </a:fld>
            <a:endParaRPr lang="en-IN"/>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94441CCA-5950-40D1-84AE-F4095BC365E0}" type="datetimeFigureOut">
              <a:rPr lang="en-IN" smtClean="0"/>
              <a:t>19-09-2024</a:t>
            </a:fld>
            <a:endParaRPr lang="en-IN"/>
          </a:p>
        </p:txBody>
      </p:sp>
      <p:sp>
        <p:nvSpPr>
          <p:cNvPr id="6" name="Footer Placeholder 5"/>
          <p:cNvSpPr>
            <a:spLocks noGrp="1"/>
          </p:cNvSpPr>
          <p:nvPr>
            <p:ph type="ftr" sz="quarter" idx="11"/>
          </p:nvPr>
        </p:nvSpPr>
        <p:spPr>
          <a:xfrm>
            <a:off x="301752" y="6410848"/>
            <a:ext cx="3584448"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94441CCA-5950-40D1-84AE-F4095BC365E0}" type="datetimeFigureOut">
              <a:rPr lang="en-IN" smtClean="0"/>
              <a:t>19-09-2024</a:t>
            </a:fld>
            <a:endParaRPr lang="en-IN"/>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1B1802A6-EA55-4E5F-8B6B-78863BB594B9}" type="slidenum">
              <a:rPr lang="en-IN" smtClean="0"/>
              <a:t>‹#›</a:t>
            </a:fld>
            <a:endParaRPr lang="en-IN"/>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b="1" dirty="0"/>
              <a:t>STUDENT NAME </a:t>
            </a:r>
            <a:r>
              <a:rPr lang="en-US" b="1"/>
              <a:t>: </a:t>
            </a:r>
            <a:r>
              <a:rPr lang="en-US" smtClean="0"/>
              <a:t>YUVARAJ .V</a:t>
            </a:r>
            <a:endParaRPr lang="en-US" b="1" dirty="0"/>
          </a:p>
          <a:p>
            <a:r>
              <a:rPr lang="en-US" b="1" dirty="0"/>
              <a:t>REGISTER </a:t>
            </a:r>
            <a:r>
              <a:rPr lang="en-US" b="1" dirty="0" smtClean="0"/>
              <a:t>NO:312207458</a:t>
            </a:r>
            <a:endParaRPr lang="en-US" b="1" dirty="0"/>
          </a:p>
          <a:p>
            <a:r>
              <a:rPr lang="en-US" b="1" dirty="0"/>
              <a:t>DEPARTMENT:B.COM (GENERAL)</a:t>
            </a:r>
          </a:p>
          <a:p>
            <a:r>
              <a:rPr lang="en-US" b="1" dirty="0"/>
              <a:t>COLLEGE: C.KANDASWAMI NAIDU COLLEGE FOR MEN</a:t>
            </a:r>
          </a:p>
          <a:p>
            <a:r>
              <a:rPr lang="en-US" b="1" dirty="0"/>
              <a:t>           </a:t>
            </a:r>
            <a:endParaRPr lang="en-IN" b="1" dirty="0"/>
          </a:p>
          <a:p>
            <a:endParaRPr lang="en-IN" b="1" dirty="0"/>
          </a:p>
        </p:txBody>
      </p:sp>
      <p:sp>
        <p:nvSpPr>
          <p:cNvPr id="2" name="Title 1"/>
          <p:cNvSpPr>
            <a:spLocks noGrp="1"/>
          </p:cNvSpPr>
          <p:nvPr>
            <p:ph type="ctrTitle"/>
          </p:nvPr>
        </p:nvSpPr>
        <p:spPr/>
        <p:txBody>
          <a:bodyPr>
            <a:normAutofit fontScale="90000"/>
          </a:bodyPr>
          <a:lstStyle/>
          <a:p>
            <a:r>
              <a:rPr lang="en-US" b="1" dirty="0">
                <a:solidFill>
                  <a:srgbClr val="0F0F0F"/>
                </a:solidFill>
                <a:latin typeface="Times New Roman" panose="02020603050405020304" pitchFamily="18" charset="0"/>
                <a:cs typeface="Times New Roman" panose="02020603050405020304" pitchFamily="18" charset="0"/>
              </a:rPr>
              <a:t>Employee Data Analysis using Excel </a:t>
            </a:r>
            <a:r>
              <a:rPr lang="en-US" b="1" dirty="0">
                <a:solidFill>
                  <a:srgbClr val="0F0F0F"/>
                </a:solidFill>
                <a:latin typeface="Roboto" panose="020F0502020204030204" pitchFamily="2" charset="0"/>
              </a:rPr>
              <a:t/>
            </a:r>
            <a:br>
              <a:rPr lang="en-US" b="1" dirty="0">
                <a:solidFill>
                  <a:srgbClr val="0F0F0F"/>
                </a:solidFill>
                <a:latin typeface="Roboto" panose="020F0502020204030204" pitchFamily="2" charset="0"/>
              </a:rPr>
            </a:br>
            <a:endParaRPr lang="en-IN" dirty="0"/>
          </a:p>
        </p:txBody>
      </p:sp>
    </p:spTree>
    <p:extLst>
      <p:ext uri="{BB962C8B-B14F-4D97-AF65-F5344CB8AC3E}">
        <p14:creationId xmlns:p14="http://schemas.microsoft.com/office/powerpoint/2010/main" val="35152958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620688"/>
            <a:ext cx="8534400" cy="758952"/>
          </a:xfrm>
        </p:spPr>
        <p:txBody>
          <a:bodyPr>
            <a:normAutofit fontScale="90000"/>
          </a:bodyPr>
          <a:lstStyle/>
          <a:p>
            <a:r>
              <a:rPr lang="en-IN" sz="3600" b="1" spc="15" dirty="0">
                <a:solidFill>
                  <a:schemeClr val="tx1"/>
                </a:solidFill>
                <a:latin typeface="Trebuchet MS"/>
                <a:cs typeface="Trebuchet MS"/>
              </a:rPr>
              <a:t>M</a:t>
            </a:r>
            <a:r>
              <a:rPr lang="en-IN" sz="3600" b="1" dirty="0">
                <a:solidFill>
                  <a:schemeClr val="tx1"/>
                </a:solidFill>
                <a:latin typeface="Trebuchet MS"/>
                <a:cs typeface="Trebuchet MS"/>
              </a:rPr>
              <a:t>O</a:t>
            </a:r>
            <a:r>
              <a:rPr lang="en-IN" sz="3600" b="1" spc="-15" dirty="0">
                <a:solidFill>
                  <a:schemeClr val="tx1"/>
                </a:solidFill>
                <a:latin typeface="Trebuchet MS"/>
                <a:cs typeface="Trebuchet MS"/>
              </a:rPr>
              <a:t>D</a:t>
            </a:r>
            <a:r>
              <a:rPr lang="en-IN" sz="3600" b="1" spc="-35" dirty="0">
                <a:solidFill>
                  <a:schemeClr val="tx1"/>
                </a:solidFill>
                <a:latin typeface="Trebuchet MS"/>
                <a:cs typeface="Trebuchet MS"/>
              </a:rPr>
              <a:t>E</a:t>
            </a:r>
            <a:r>
              <a:rPr lang="en-IN" sz="3600" b="1" spc="-30" dirty="0">
                <a:solidFill>
                  <a:schemeClr val="tx1"/>
                </a:solidFill>
                <a:latin typeface="Trebuchet MS"/>
                <a:cs typeface="Trebuchet MS"/>
              </a:rPr>
              <a:t>LL</a:t>
            </a:r>
            <a:r>
              <a:rPr lang="en-IN" sz="3600" b="1" spc="-5" dirty="0">
                <a:solidFill>
                  <a:schemeClr val="tx1"/>
                </a:solidFill>
                <a:latin typeface="Trebuchet MS"/>
                <a:cs typeface="Trebuchet MS"/>
              </a:rPr>
              <a:t>I</a:t>
            </a:r>
            <a:r>
              <a:rPr lang="en-IN" sz="3600" b="1" spc="30" dirty="0">
                <a:solidFill>
                  <a:schemeClr val="tx1"/>
                </a:solidFill>
                <a:latin typeface="Trebuchet MS"/>
                <a:cs typeface="Trebuchet MS"/>
              </a:rPr>
              <a:t>N</a:t>
            </a:r>
            <a:r>
              <a:rPr lang="en-IN" sz="3600" b="1" spc="5" dirty="0">
                <a:solidFill>
                  <a:schemeClr val="tx1"/>
                </a:solidFill>
                <a:latin typeface="Trebuchet MS"/>
                <a:cs typeface="Trebuchet MS"/>
              </a:rPr>
              <a:t>G</a:t>
            </a:r>
            <a:r>
              <a:rPr lang="en-IN" sz="3600" dirty="0">
                <a:latin typeface="Trebuchet MS"/>
                <a:cs typeface="Trebuchet MS"/>
              </a:rPr>
              <a:t/>
            </a:r>
            <a:br>
              <a:rPr lang="en-IN" sz="3600" dirty="0">
                <a:latin typeface="Trebuchet MS"/>
                <a:cs typeface="Trebuchet MS"/>
              </a:rPr>
            </a:br>
            <a:endParaRPr lang="en-IN" dirty="0"/>
          </a:p>
        </p:txBody>
      </p:sp>
      <p:sp>
        <p:nvSpPr>
          <p:cNvPr id="3" name="Content Placeholder 2"/>
          <p:cNvSpPr>
            <a:spLocks noGrp="1"/>
          </p:cNvSpPr>
          <p:nvPr>
            <p:ph sz="quarter" idx="1"/>
          </p:nvPr>
        </p:nvSpPr>
        <p:spPr/>
        <p:txBody>
          <a:bodyPr>
            <a:normAutofit fontScale="55000" lnSpcReduction="20000"/>
          </a:bodyPr>
          <a:lstStyle/>
          <a:p>
            <a:pPr algn="ctr"/>
            <a:endParaRPr lang="en-US" sz="3200" b="1" dirty="0"/>
          </a:p>
          <a:p>
            <a:pPr algn="ctr"/>
            <a:endParaRPr lang="en-US" sz="3200" b="1" dirty="0"/>
          </a:p>
          <a:p>
            <a:pPr algn="ctr"/>
            <a:endParaRPr lang="en-US" sz="3200" b="1" dirty="0"/>
          </a:p>
          <a:p>
            <a:pPr marL="342900" indent="-342900" algn="ctr">
              <a:buFont typeface="Wingdings" panose="05000000000000000000" pitchFamily="2" charset="2"/>
              <a:buChar char="q"/>
            </a:pPr>
            <a:r>
              <a:rPr lang="en-US" sz="3200" b="1" dirty="0"/>
              <a:t>DATA COLLECTION</a:t>
            </a:r>
          </a:p>
          <a:p>
            <a:pPr algn="ctr"/>
            <a:r>
              <a:rPr lang="en-US" dirty="0"/>
              <a:t>GAGGLE TO DOWNLOAD THE DATA</a:t>
            </a:r>
          </a:p>
          <a:p>
            <a:pPr marL="342900" indent="-342900" algn="ctr">
              <a:buFont typeface="Wingdings" panose="05000000000000000000" pitchFamily="2" charset="2"/>
              <a:buChar char="q"/>
            </a:pPr>
            <a:r>
              <a:rPr lang="en-US" sz="3200" b="1" dirty="0"/>
              <a:t>FETURE COLLECTION</a:t>
            </a:r>
            <a:endParaRPr lang="en-US" b="1" dirty="0"/>
          </a:p>
          <a:p>
            <a:pPr algn="ctr"/>
            <a:r>
              <a:rPr lang="en-IN" dirty="0"/>
              <a:t>Employee Status </a:t>
            </a:r>
          </a:p>
          <a:p>
            <a:pPr algn="ctr"/>
            <a:r>
              <a:rPr lang="en-IN" dirty="0"/>
              <a:t>Employee Type </a:t>
            </a:r>
          </a:p>
          <a:p>
            <a:pPr algn="ctr"/>
            <a:r>
              <a:rPr lang="en-IN" dirty="0"/>
              <a:t>Gender Code </a:t>
            </a:r>
          </a:p>
          <a:p>
            <a:pPr algn="ctr"/>
            <a:r>
              <a:rPr lang="en-IN" dirty="0"/>
              <a:t>Performance Score </a:t>
            </a:r>
          </a:p>
          <a:p>
            <a:pPr algn="ctr"/>
            <a:r>
              <a:rPr lang="en-IN" dirty="0"/>
              <a:t>Current Employee Rating </a:t>
            </a:r>
          </a:p>
          <a:p>
            <a:pPr marL="342900" indent="-342900" algn="ctr">
              <a:buFont typeface="Wingdings" panose="05000000000000000000" pitchFamily="2" charset="2"/>
              <a:buChar char="q"/>
            </a:pPr>
            <a:r>
              <a:rPr lang="en-US" sz="3200" b="1" dirty="0"/>
              <a:t>DATA CLEANING</a:t>
            </a:r>
            <a:endParaRPr lang="en-US" b="1" dirty="0"/>
          </a:p>
          <a:p>
            <a:pPr algn="ctr"/>
            <a:r>
              <a:rPr lang="en-US" dirty="0"/>
              <a:t>MIISSING VALUE IDENTIFY</a:t>
            </a:r>
          </a:p>
          <a:p>
            <a:pPr algn="ctr"/>
            <a:r>
              <a:rPr lang="en-US" dirty="0"/>
              <a:t>MISSING VALUE FILTER</a:t>
            </a:r>
          </a:p>
          <a:p>
            <a:pPr marL="342900" indent="-342900" algn="ctr">
              <a:buFont typeface="Wingdings" panose="05000000000000000000" pitchFamily="2" charset="2"/>
              <a:buChar char="q"/>
            </a:pPr>
            <a:r>
              <a:rPr lang="en-US" sz="3200" b="1" dirty="0"/>
              <a:t>PERFORMANCE LEVEL</a:t>
            </a:r>
          </a:p>
          <a:p>
            <a:pPr marL="342900" indent="-342900" algn="ctr">
              <a:buFont typeface="Wingdings" panose="05000000000000000000" pitchFamily="2" charset="2"/>
              <a:buChar char="q"/>
            </a:pPr>
            <a:r>
              <a:rPr lang="en-US" sz="3200" b="1" dirty="0"/>
              <a:t>SUMMARY</a:t>
            </a:r>
          </a:p>
          <a:p>
            <a:pPr algn="ctr"/>
            <a:r>
              <a:rPr lang="en-US" dirty="0"/>
              <a:t>CREATE A PIVOT TABLE</a:t>
            </a:r>
          </a:p>
          <a:p>
            <a:pPr algn="ctr"/>
            <a:r>
              <a:rPr lang="en-US" dirty="0"/>
              <a:t>CREATING GRAPH</a:t>
            </a:r>
          </a:p>
          <a:p>
            <a:pPr algn="ctr"/>
            <a:endParaRPr lang="en-IN" dirty="0"/>
          </a:p>
          <a:p>
            <a:pPr algn="ctr"/>
            <a:endParaRPr lang="en-IN" dirty="0"/>
          </a:p>
          <a:p>
            <a:pPr algn="ctr"/>
            <a:endParaRPr lang="en-US" dirty="0"/>
          </a:p>
          <a:p>
            <a:endParaRPr lang="en-IN" dirty="0"/>
          </a:p>
        </p:txBody>
      </p:sp>
    </p:spTree>
    <p:extLst>
      <p:ext uri="{BB962C8B-B14F-4D97-AF65-F5344CB8AC3E}">
        <p14:creationId xmlns:p14="http://schemas.microsoft.com/office/powerpoint/2010/main" val="42739615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R</a:t>
            </a:r>
            <a:r>
              <a:rPr lang="en-IN" spc="-40" dirty="0">
                <a:solidFill>
                  <a:schemeClr val="tx1"/>
                </a:solidFill>
              </a:rPr>
              <a:t>E</a:t>
            </a:r>
            <a:r>
              <a:rPr lang="en-IN" spc="15" dirty="0">
                <a:solidFill>
                  <a:schemeClr val="tx1"/>
                </a:solidFill>
              </a:rPr>
              <a:t>S</a:t>
            </a:r>
            <a:r>
              <a:rPr lang="en-IN" spc="-30" dirty="0">
                <a:solidFill>
                  <a:schemeClr val="tx1"/>
                </a:solidFill>
              </a:rPr>
              <a:t>U</a:t>
            </a:r>
            <a:r>
              <a:rPr lang="en-IN" spc="-405" dirty="0">
                <a:solidFill>
                  <a:schemeClr val="tx1"/>
                </a:solidFill>
              </a:rPr>
              <a:t>L</a:t>
            </a:r>
            <a:r>
              <a:rPr lang="en-IN" dirty="0">
                <a:solidFill>
                  <a:schemeClr val="tx1"/>
                </a:solidFill>
              </a:rPr>
              <a:t>TS</a:t>
            </a:r>
          </a:p>
        </p:txBody>
      </p:sp>
      <p:sp>
        <p:nvSpPr>
          <p:cNvPr id="3" name="Content Placeholder 2"/>
          <p:cNvSpPr>
            <a:spLocks noGrp="1"/>
          </p:cNvSpPr>
          <p:nvPr>
            <p:ph sz="quarter" idx="1"/>
          </p:nvPr>
        </p:nvSpPr>
        <p:spPr/>
        <p:txBody>
          <a:bodyPr/>
          <a:lstStyle/>
          <a:p>
            <a:r>
              <a:rPr lang="en-US" dirty="0"/>
              <a:t>EMPLOYEE PERFORMANCE ANALYIS</a:t>
            </a:r>
          </a:p>
          <a:p>
            <a:endParaRPr lang="en-IN" dirty="0"/>
          </a:p>
        </p:txBody>
      </p:sp>
      <p:graphicFrame>
        <p:nvGraphicFramePr>
          <p:cNvPr id="5" name="Chart 4"/>
          <p:cNvGraphicFramePr>
            <a:graphicFrameLocks/>
          </p:cNvGraphicFramePr>
          <p:nvPr>
            <p:extLst>
              <p:ext uri="{D42A27DB-BD31-4B8C-83A1-F6EECF244321}">
                <p14:modId xmlns:p14="http://schemas.microsoft.com/office/powerpoint/2010/main" val="4055310150"/>
              </p:ext>
            </p:extLst>
          </p:nvPr>
        </p:nvGraphicFramePr>
        <p:xfrm>
          <a:off x="827584" y="1628800"/>
          <a:ext cx="7238999" cy="5029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744659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R</a:t>
            </a:r>
            <a:r>
              <a:rPr lang="en-IN" spc="-40" dirty="0">
                <a:solidFill>
                  <a:schemeClr val="tx1"/>
                </a:solidFill>
              </a:rPr>
              <a:t>E</a:t>
            </a:r>
            <a:r>
              <a:rPr lang="en-IN" spc="15" dirty="0">
                <a:solidFill>
                  <a:schemeClr val="tx1"/>
                </a:solidFill>
              </a:rPr>
              <a:t>S</a:t>
            </a:r>
            <a:r>
              <a:rPr lang="en-IN" spc="-30" dirty="0">
                <a:solidFill>
                  <a:schemeClr val="tx1"/>
                </a:solidFill>
              </a:rPr>
              <a:t>U</a:t>
            </a:r>
            <a:r>
              <a:rPr lang="en-IN" spc="-405" dirty="0">
                <a:solidFill>
                  <a:schemeClr val="tx1"/>
                </a:solidFill>
              </a:rPr>
              <a:t>L</a:t>
            </a:r>
            <a:r>
              <a:rPr lang="en-IN" dirty="0">
                <a:solidFill>
                  <a:schemeClr val="tx1"/>
                </a:solidFill>
              </a:rPr>
              <a:t>TS</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79849905"/>
              </p:ext>
            </p:extLst>
          </p:nvPr>
        </p:nvGraphicFramePr>
        <p:xfrm>
          <a:off x="395536" y="1484784"/>
          <a:ext cx="8504238"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762694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R</a:t>
            </a:r>
            <a:r>
              <a:rPr lang="en-IN" spc="-40" dirty="0">
                <a:solidFill>
                  <a:schemeClr val="tx1"/>
                </a:solidFill>
              </a:rPr>
              <a:t>E</a:t>
            </a:r>
            <a:r>
              <a:rPr lang="en-IN" spc="15" dirty="0">
                <a:solidFill>
                  <a:schemeClr val="tx1"/>
                </a:solidFill>
              </a:rPr>
              <a:t>S</a:t>
            </a:r>
            <a:r>
              <a:rPr lang="en-IN" spc="-30" dirty="0">
                <a:solidFill>
                  <a:schemeClr val="tx1"/>
                </a:solidFill>
              </a:rPr>
              <a:t>U</a:t>
            </a:r>
            <a:r>
              <a:rPr lang="en-IN" spc="-405" dirty="0">
                <a:solidFill>
                  <a:schemeClr val="tx1"/>
                </a:solidFill>
              </a:rPr>
              <a:t>L</a:t>
            </a:r>
            <a:r>
              <a:rPr lang="en-IN" dirty="0">
                <a:solidFill>
                  <a:schemeClr val="tx1"/>
                </a:solidFill>
              </a:rPr>
              <a:t>TS</a:t>
            </a:r>
          </a:p>
        </p:txBody>
      </p:sp>
      <p:sp>
        <p:nvSpPr>
          <p:cNvPr id="3" name="Content Placeholder 2"/>
          <p:cNvSpPr>
            <a:spLocks noGrp="1"/>
          </p:cNvSpPr>
          <p:nvPr>
            <p:ph sz="quarter" idx="1"/>
          </p:nvPr>
        </p:nvSpPr>
        <p:spPr/>
        <p:txBody>
          <a:bodyPr/>
          <a:lstStyle/>
          <a:p>
            <a:pPr marL="0" indent="0">
              <a:buNone/>
            </a:pPr>
            <a:r>
              <a:rPr lang="en-IN" dirty="0">
                <a:solidFill>
                  <a:srgbClr val="FF0000"/>
                </a:solidFill>
              </a:rPr>
              <a:t>HIGH  PERFORMING EMPLOYEE</a:t>
            </a:r>
          </a:p>
          <a:p>
            <a:pPr marL="0" indent="0">
              <a:buNone/>
            </a:pPr>
            <a:endParaRPr lang="en-IN" dirty="0"/>
          </a:p>
        </p:txBody>
      </p:sp>
      <p:sp>
        <p:nvSpPr>
          <p:cNvPr id="4" name="Title 1"/>
          <p:cNvSpPr txBox="1">
            <a:spLocks/>
          </p:cNvSpPr>
          <p:nvPr/>
        </p:nvSpPr>
        <p:spPr>
          <a:xfrm>
            <a:off x="755333" y="385444"/>
            <a:ext cx="3207068" cy="758190"/>
          </a:xfrm>
          <a:prstGeom prst="rect">
            <a:avLst/>
          </a:prstGeom>
        </p:spPr>
        <p:txBody>
          <a:bodyPr vert="horz" anchor="b">
            <a:normAutofit/>
          </a:bodyPr>
          <a:lstStyle>
            <a:lvl1pPr algn="ctr" rtl="0" eaLnBrk="1" latinLnBrk="0" hangingPunct="1">
              <a:spcBef>
                <a:spcPct val="0"/>
              </a:spcBef>
              <a:buNone/>
              <a:defRPr kumimoji="0" sz="3300" kern="1200">
                <a:solidFill>
                  <a:schemeClr val="accent3">
                    <a:shade val="75000"/>
                  </a:schemeClr>
                </a:solidFill>
                <a:latin typeface="+mj-lt"/>
                <a:ea typeface="+mj-ea"/>
                <a:cs typeface="+mj-cs"/>
              </a:defRPr>
            </a:lvl1pPr>
          </a:lstStyle>
          <a:p>
            <a:endParaRPr lang="en-IN" dirty="0"/>
          </a:p>
        </p:txBody>
      </p:sp>
      <p:graphicFrame>
        <p:nvGraphicFramePr>
          <p:cNvPr id="5" name="Chart 4"/>
          <p:cNvGraphicFramePr>
            <a:graphicFrameLocks/>
          </p:cNvGraphicFramePr>
          <p:nvPr>
            <p:extLst>
              <p:ext uri="{D42A27DB-BD31-4B8C-83A1-F6EECF244321}">
                <p14:modId xmlns:p14="http://schemas.microsoft.com/office/powerpoint/2010/main" val="2798668398"/>
              </p:ext>
            </p:extLst>
          </p:nvPr>
        </p:nvGraphicFramePr>
        <p:xfrm>
          <a:off x="755333" y="1905000"/>
          <a:ext cx="7772400" cy="3581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539441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conclusion</a:t>
            </a:r>
            <a:endParaRPr lang="en-IN" dirty="0">
              <a:solidFill>
                <a:schemeClr val="tx1"/>
              </a:solidFill>
            </a:endParaRPr>
          </a:p>
        </p:txBody>
      </p:sp>
      <p:sp>
        <p:nvSpPr>
          <p:cNvPr id="4" name="Content Placeholder 3"/>
          <p:cNvSpPr>
            <a:spLocks noGrp="1"/>
          </p:cNvSpPr>
          <p:nvPr>
            <p:ph sz="quarter" idx="1"/>
          </p:nvPr>
        </p:nvSpPr>
        <p:spPr>
          <a:prstGeom prst="cloud">
            <a:avLst/>
          </a:prstGeom>
        </p:spPr>
        <p:style>
          <a:lnRef idx="2">
            <a:schemeClr val="accent6"/>
          </a:lnRef>
          <a:fillRef idx="1">
            <a:schemeClr val="lt1"/>
          </a:fillRef>
          <a:effectRef idx="0">
            <a:schemeClr val="accent6"/>
          </a:effectRef>
          <a:fontRef idx="minor">
            <a:schemeClr val="dk1"/>
          </a:fontRef>
        </p:style>
        <p:txBody>
          <a:bodyPr rtlCol="0" anchor="ctr">
            <a:normAutofit fontScale="92500" lnSpcReduction="20000"/>
          </a:bodyPr>
          <a:lstStyle/>
          <a:p>
            <a:pPr algn="ctr"/>
            <a:r>
              <a:rPr lang="en-US" dirty="0" smtClean="0"/>
              <a:t> By comparing </a:t>
            </a:r>
            <a:r>
              <a:rPr lang="en-US" dirty="0"/>
              <a:t>the performance of the employees the number of employees are higher in number </a:t>
            </a:r>
            <a:r>
              <a:rPr lang="en-US" dirty="0" smtClean="0"/>
              <a:t>average </a:t>
            </a:r>
            <a:r>
              <a:rPr lang="en-US" dirty="0"/>
              <a:t>performance by employee by giving them different levels of task based on their performance and the work……. we need to motivate them for the better </a:t>
            </a:r>
            <a:r>
              <a:rPr lang="en-US" dirty="0" smtClean="0"/>
              <a:t>outcome….</a:t>
            </a:r>
            <a:endParaRPr lang="en-IN" dirty="0"/>
          </a:p>
        </p:txBody>
      </p:sp>
    </p:spTree>
    <p:extLst>
      <p:ext uri="{BB962C8B-B14F-4D97-AF65-F5344CB8AC3E}">
        <p14:creationId xmlns:p14="http://schemas.microsoft.com/office/powerpoint/2010/main" val="23992223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800" spc="5" dirty="0">
                <a:solidFill>
                  <a:schemeClr val="tx1"/>
                </a:solidFill>
              </a:rPr>
              <a:t>PROJECT</a:t>
            </a:r>
            <a:r>
              <a:rPr lang="en-IN" sz="4800" spc="-85" dirty="0">
                <a:solidFill>
                  <a:schemeClr val="tx1"/>
                </a:solidFill>
              </a:rPr>
              <a:t> </a:t>
            </a:r>
            <a:r>
              <a:rPr lang="en-IN" sz="4800" spc="25" dirty="0">
                <a:solidFill>
                  <a:schemeClr val="tx1"/>
                </a:solidFill>
              </a:rPr>
              <a:t>TITLE</a:t>
            </a:r>
            <a:endParaRPr lang="en-IN" dirty="0">
              <a:solidFill>
                <a:schemeClr val="tx1"/>
              </a:solidFill>
            </a:endParaRPr>
          </a:p>
        </p:txBody>
      </p:sp>
      <p:sp>
        <p:nvSpPr>
          <p:cNvPr id="3" name="Content Placeholder 2"/>
          <p:cNvSpPr>
            <a:spLocks noGrp="1"/>
          </p:cNvSpPr>
          <p:nvPr>
            <p:ph sz="quarter" idx="1"/>
          </p:nvPr>
        </p:nvSpPr>
        <p:spPr>
          <a:xfrm>
            <a:off x="323528" y="2132856"/>
            <a:ext cx="8503920" cy="4572000"/>
          </a:xfrm>
        </p:spPr>
        <p:txBody>
          <a:bodyPr>
            <a:normAutofit/>
          </a:bodyPr>
          <a:lstStyle/>
          <a:p>
            <a:r>
              <a:rPr lang="en-US" sz="60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4000" dirty="0">
              <a:solidFill>
                <a:srgbClr val="7030A0"/>
              </a:solidFill>
              <a:latin typeface="Times New Roman" panose="02020603050405020304" pitchFamily="18" charset="0"/>
              <a:cs typeface="Times New Roman" panose="02020603050405020304" pitchFamily="18" charset="0"/>
            </a:endParaRPr>
          </a:p>
          <a:p>
            <a:endParaRPr lang="en-IN" sz="5400" dirty="0"/>
          </a:p>
        </p:txBody>
      </p:sp>
    </p:spTree>
    <p:extLst>
      <p:ext uri="{BB962C8B-B14F-4D97-AF65-F5344CB8AC3E}">
        <p14:creationId xmlns:p14="http://schemas.microsoft.com/office/powerpoint/2010/main" val="26140298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25" dirty="0">
                <a:solidFill>
                  <a:schemeClr val="tx1"/>
                </a:solidFill>
              </a:rPr>
              <a:t>A</a:t>
            </a:r>
            <a:r>
              <a:rPr lang="en-IN" spc="-5" dirty="0">
                <a:solidFill>
                  <a:schemeClr val="tx1"/>
                </a:solidFill>
              </a:rPr>
              <a:t>G</a:t>
            </a:r>
            <a:r>
              <a:rPr lang="en-IN" spc="-35" dirty="0">
                <a:solidFill>
                  <a:schemeClr val="tx1"/>
                </a:solidFill>
              </a:rPr>
              <a:t>E</a:t>
            </a:r>
            <a:r>
              <a:rPr lang="en-IN" spc="15" dirty="0">
                <a:solidFill>
                  <a:schemeClr val="tx1"/>
                </a:solidFill>
              </a:rPr>
              <a:t>N</a:t>
            </a:r>
            <a:r>
              <a:rPr lang="en-IN" dirty="0">
                <a:solidFill>
                  <a:schemeClr val="tx1"/>
                </a:solidFill>
              </a:rPr>
              <a:t>DA</a:t>
            </a:r>
          </a:p>
        </p:txBody>
      </p:sp>
      <p:sp>
        <p:nvSpPr>
          <p:cNvPr id="3" name="Content Placeholder 2"/>
          <p:cNvSpPr>
            <a:spLocks noGrp="1"/>
          </p:cNvSpPr>
          <p:nvPr>
            <p:ph sz="quarter" idx="1"/>
          </p:nvPr>
        </p:nvSpPr>
        <p:spPr/>
        <p:txBody>
          <a:bodyPr/>
          <a:lstStyle/>
          <a:p>
            <a:pPr marL="0" indent="0">
              <a:buNone/>
            </a:pPr>
            <a:endParaRPr lang="en-US" sz="2400" dirty="0">
              <a:solidFill>
                <a:srgbClr val="0D0D0D"/>
              </a:solidFill>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grpSp>
        <p:nvGrpSpPr>
          <p:cNvPr id="4" name="object 18"/>
          <p:cNvGrpSpPr/>
          <p:nvPr/>
        </p:nvGrpSpPr>
        <p:grpSpPr>
          <a:xfrm>
            <a:off x="1259632" y="2996952"/>
            <a:ext cx="4124325" cy="3009900"/>
            <a:chOff x="47625" y="3819523"/>
            <a:chExt cx="4124325" cy="3009900"/>
          </a:xfrm>
        </p:grpSpPr>
        <p:pic>
          <p:nvPicPr>
            <p:cNvPr id="5" name="object 19"/>
            <p:cNvPicPr/>
            <p:nvPr/>
          </p:nvPicPr>
          <p:blipFill>
            <a:blip r:embed="rId2" cstate="print"/>
            <a:stretch>
              <a:fillRect/>
            </a:stretch>
          </p:blipFill>
          <p:spPr>
            <a:xfrm>
              <a:off x="466725" y="6410325"/>
              <a:ext cx="3705225" cy="295275"/>
            </a:xfrm>
            <a:prstGeom prst="rect">
              <a:avLst/>
            </a:prstGeom>
          </p:spPr>
        </p:pic>
        <p:pic>
          <p:nvPicPr>
            <p:cNvPr id="6" name="object 20"/>
            <p:cNvPicPr/>
            <p:nvPr/>
          </p:nvPicPr>
          <p:blipFill>
            <a:blip r:embed="rId3" cstate="print"/>
            <a:stretch>
              <a:fillRect/>
            </a:stretch>
          </p:blipFill>
          <p:spPr>
            <a:xfrm>
              <a:off x="47625" y="3819523"/>
              <a:ext cx="1733550" cy="3009898"/>
            </a:xfrm>
            <a:prstGeom prst="rect">
              <a:avLst/>
            </a:prstGeom>
          </p:spPr>
        </p:pic>
      </p:grpSp>
      <p:sp>
        <p:nvSpPr>
          <p:cNvPr id="7" name="Rectangle 6"/>
          <p:cNvSpPr/>
          <p:nvPr/>
        </p:nvSpPr>
        <p:spPr>
          <a:xfrm>
            <a:off x="4355976" y="2028333"/>
            <a:ext cx="4572000" cy="3785652"/>
          </a:xfrm>
          <a:prstGeom prst="rect">
            <a:avLst/>
          </a:prstGeom>
        </p:spPr>
        <p:txBody>
          <a:bodyPr>
            <a:spAutoFit/>
          </a:bodyPr>
          <a:lstStyle/>
          <a:p>
            <a:endParaRPr lang="en-US" sz="2400" dirty="0" smtClean="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sz="2400" dirty="0" smtClean="0">
                <a:solidFill>
                  <a:srgbClr val="0D0D0D"/>
                </a:solidFill>
                <a:latin typeface="Times New Roman" panose="02020603050405020304" pitchFamily="18" charset="0"/>
                <a:cs typeface="Times New Roman" panose="02020603050405020304" pitchFamily="18" charset="0"/>
              </a:rPr>
              <a:t>Problem Statement</a:t>
            </a:r>
          </a:p>
          <a:p>
            <a:pPr>
              <a:buFont typeface="+mj-lt"/>
              <a:buAutoNum type="arabicPeriod"/>
            </a:pPr>
            <a:r>
              <a:rPr lang="en-US" sz="2400" dirty="0" smtClean="0">
                <a:solidFill>
                  <a:srgbClr val="0D0D0D"/>
                </a:solidFill>
                <a:latin typeface="Times New Roman" panose="02020603050405020304" pitchFamily="18" charset="0"/>
                <a:cs typeface="Times New Roman" panose="02020603050405020304" pitchFamily="18" charset="0"/>
              </a:rPr>
              <a:t>Project Overview</a:t>
            </a:r>
          </a:p>
          <a:p>
            <a:pPr>
              <a:buFont typeface="+mj-lt"/>
              <a:buAutoNum type="arabicPeriod"/>
            </a:pPr>
            <a:r>
              <a:rPr lang="en-US" sz="2400" dirty="0" smtClean="0">
                <a:solidFill>
                  <a:srgbClr val="0D0D0D"/>
                </a:solidFill>
                <a:latin typeface="Times New Roman" panose="02020603050405020304" pitchFamily="18" charset="0"/>
                <a:cs typeface="Times New Roman" panose="02020603050405020304" pitchFamily="18" charset="0"/>
              </a:rPr>
              <a:t>End Users</a:t>
            </a:r>
          </a:p>
          <a:p>
            <a:pPr>
              <a:buFont typeface="+mj-lt"/>
              <a:buAutoNum type="arabicPeriod"/>
            </a:pPr>
            <a:r>
              <a:rPr lang="en-US" sz="2400" dirty="0" smtClean="0">
                <a:solidFill>
                  <a:srgbClr val="0D0D0D"/>
                </a:solidFill>
                <a:latin typeface="Times New Roman" panose="02020603050405020304" pitchFamily="18" charset="0"/>
                <a:cs typeface="Times New Roman" panose="02020603050405020304" pitchFamily="18" charset="0"/>
              </a:rPr>
              <a:t>Our Solution and Proposition</a:t>
            </a:r>
          </a:p>
          <a:p>
            <a:pPr>
              <a:buFont typeface="+mj-lt"/>
              <a:buAutoNum type="arabicPeriod"/>
            </a:pPr>
            <a:r>
              <a:rPr lang="en-US" sz="2400" dirty="0" smtClean="0">
                <a:solidFill>
                  <a:srgbClr val="0D0D0D"/>
                </a:solidFill>
                <a:latin typeface="Times New Roman" panose="02020603050405020304" pitchFamily="18" charset="0"/>
                <a:cs typeface="Times New Roman" panose="02020603050405020304" pitchFamily="18" charset="0"/>
              </a:rPr>
              <a:t>Dataset Description</a:t>
            </a:r>
          </a:p>
          <a:p>
            <a:pPr>
              <a:buFont typeface="+mj-lt"/>
              <a:buAutoNum type="arabicPeriod"/>
            </a:pPr>
            <a:r>
              <a:rPr lang="en-US" sz="2400" dirty="0" err="1" smtClean="0">
                <a:solidFill>
                  <a:srgbClr val="0D0D0D"/>
                </a:solidFill>
                <a:latin typeface="Times New Roman" panose="02020603050405020304" pitchFamily="18" charset="0"/>
                <a:cs typeface="Times New Roman" panose="02020603050405020304" pitchFamily="18" charset="0"/>
              </a:rPr>
              <a:t>Modelling</a:t>
            </a:r>
            <a:r>
              <a:rPr lang="en-US" sz="2400" dirty="0" smtClean="0">
                <a:solidFill>
                  <a:srgbClr val="0D0D0D"/>
                </a:solidFill>
                <a:latin typeface="Times New Roman" panose="02020603050405020304" pitchFamily="18" charset="0"/>
                <a:cs typeface="Times New Roman" panose="02020603050405020304" pitchFamily="18" charset="0"/>
              </a:rPr>
              <a:t> Approach</a:t>
            </a:r>
          </a:p>
          <a:p>
            <a:pPr>
              <a:buFont typeface="+mj-lt"/>
              <a:buAutoNum type="arabicPeriod"/>
            </a:pPr>
            <a:r>
              <a:rPr lang="en-US" sz="2400" dirty="0" smtClean="0">
                <a:solidFill>
                  <a:srgbClr val="0D0D0D"/>
                </a:solidFill>
                <a:latin typeface="Times New Roman" panose="02020603050405020304" pitchFamily="18" charset="0"/>
                <a:cs typeface="Times New Roman" panose="02020603050405020304" pitchFamily="18" charset="0"/>
              </a:rPr>
              <a:t>Results and Discussion</a:t>
            </a:r>
          </a:p>
          <a:p>
            <a:pPr>
              <a:buFont typeface="+mj-lt"/>
              <a:buAutoNum type="arabicPeriod"/>
            </a:pPr>
            <a:r>
              <a:rPr lang="en-US" sz="2400" dirty="0" smtClean="0">
                <a:solidFill>
                  <a:srgbClr val="0D0D0D"/>
                </a:solidFill>
                <a:latin typeface="Times New Roman" panose="02020603050405020304" pitchFamily="18" charset="0"/>
                <a:cs typeface="Times New Roman" panose="02020603050405020304" pitchFamily="18" charset="0"/>
              </a:rPr>
              <a:t>Conclusion</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72690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spc="-20" dirty="0">
                <a:solidFill>
                  <a:schemeClr val="tx1"/>
                </a:solidFill>
              </a:rPr>
              <a:t>P</a:t>
            </a:r>
            <a:r>
              <a:rPr lang="en-IN" sz="3600" spc="15" dirty="0">
                <a:solidFill>
                  <a:schemeClr val="tx1"/>
                </a:solidFill>
              </a:rPr>
              <a:t>ROB</a:t>
            </a:r>
            <a:r>
              <a:rPr lang="en-IN" sz="3600" spc="55" dirty="0">
                <a:solidFill>
                  <a:schemeClr val="tx1"/>
                </a:solidFill>
              </a:rPr>
              <a:t>L</a:t>
            </a:r>
            <a:r>
              <a:rPr lang="en-IN" sz="3600" spc="-20" dirty="0">
                <a:solidFill>
                  <a:schemeClr val="tx1"/>
                </a:solidFill>
              </a:rPr>
              <a:t>E</a:t>
            </a:r>
            <a:r>
              <a:rPr lang="en-IN" sz="3600" spc="20" dirty="0">
                <a:solidFill>
                  <a:schemeClr val="tx1"/>
                </a:solidFill>
              </a:rPr>
              <a:t>M</a:t>
            </a:r>
            <a:r>
              <a:rPr lang="en-IN" sz="3600" dirty="0">
                <a:solidFill>
                  <a:schemeClr val="tx1"/>
                </a:solidFill>
              </a:rPr>
              <a:t>	</a:t>
            </a:r>
            <a:r>
              <a:rPr lang="en-IN" sz="3600" spc="10" dirty="0">
                <a:solidFill>
                  <a:schemeClr val="tx1"/>
                </a:solidFill>
              </a:rPr>
              <a:t>S</a:t>
            </a:r>
            <a:r>
              <a:rPr lang="en-IN" sz="3600" spc="-370" dirty="0">
                <a:solidFill>
                  <a:schemeClr val="tx1"/>
                </a:solidFill>
              </a:rPr>
              <a:t>T</a:t>
            </a:r>
            <a:r>
              <a:rPr lang="en-IN" sz="3600" spc="-375" dirty="0">
                <a:solidFill>
                  <a:schemeClr val="tx1"/>
                </a:solidFill>
              </a:rPr>
              <a:t>A</a:t>
            </a:r>
            <a:r>
              <a:rPr lang="en-IN" sz="3600" spc="15" dirty="0">
                <a:solidFill>
                  <a:schemeClr val="tx1"/>
                </a:solidFill>
              </a:rPr>
              <a:t>T</a:t>
            </a:r>
            <a:r>
              <a:rPr lang="en-IN" sz="3600" spc="-10" dirty="0">
                <a:solidFill>
                  <a:schemeClr val="tx1"/>
                </a:solidFill>
              </a:rPr>
              <a:t>E</a:t>
            </a:r>
            <a:r>
              <a:rPr lang="en-IN" sz="3600" spc="-20" dirty="0">
                <a:solidFill>
                  <a:schemeClr val="tx1"/>
                </a:solidFill>
              </a:rPr>
              <a:t>ME</a:t>
            </a:r>
            <a:r>
              <a:rPr lang="en-IN" sz="3600" spc="10" dirty="0">
                <a:solidFill>
                  <a:schemeClr val="tx1"/>
                </a:solidFill>
              </a:rPr>
              <a:t>NT</a:t>
            </a:r>
            <a:endParaRPr lang="en-IN" dirty="0">
              <a:solidFill>
                <a:schemeClr val="tx1"/>
              </a:solidFill>
            </a:endParaRPr>
          </a:p>
        </p:txBody>
      </p:sp>
      <p:sp>
        <p:nvSpPr>
          <p:cNvPr id="3" name="Content Placeholder 2"/>
          <p:cNvSpPr>
            <a:spLocks noGrp="1"/>
          </p:cNvSpPr>
          <p:nvPr>
            <p:ph sz="quarter" idx="1"/>
          </p:nvPr>
        </p:nvSpPr>
        <p:spPr>
          <a:xfrm>
            <a:off x="323528" y="2852936"/>
            <a:ext cx="8503920" cy="4572000"/>
          </a:xfrm>
        </p:spPr>
        <p:txBody>
          <a:bodyPr/>
          <a:lstStyle/>
          <a:p>
            <a:pPr marL="285750" indent="-285750">
              <a:buFont typeface="Arial" panose="020B0604020202020204" pitchFamily="34" charset="0"/>
              <a:buChar char="•"/>
            </a:pPr>
            <a:r>
              <a:rPr lang="en-US" sz="2400" dirty="0"/>
              <a:t>FOR IS ACHIEVEMENT</a:t>
            </a:r>
          </a:p>
          <a:p>
            <a:pPr marL="285750" indent="-285750">
              <a:buFont typeface="Arial" panose="020B0604020202020204" pitchFamily="34" charset="0"/>
              <a:buChar char="•"/>
            </a:pPr>
            <a:r>
              <a:rPr lang="en-US" sz="2400" dirty="0"/>
              <a:t>FOR IS INCREMENT</a:t>
            </a:r>
          </a:p>
          <a:p>
            <a:pPr marL="285750" indent="-285750">
              <a:buFont typeface="Arial" panose="020B0604020202020204" pitchFamily="34" charset="0"/>
              <a:buChar char="•"/>
            </a:pPr>
            <a:r>
              <a:rPr lang="en-US" sz="2400" dirty="0"/>
              <a:t>Effectively considers multiple perspectives and approaches before making decisions</a:t>
            </a:r>
          </a:p>
          <a:p>
            <a:pPr marL="285750" indent="-285750">
              <a:buFont typeface="Arial" panose="020B0604020202020204" pitchFamily="34" charset="0"/>
              <a:buChar char="•"/>
            </a:pPr>
            <a:r>
              <a:rPr lang="en-US" sz="2400" dirty="0"/>
              <a:t>Displayed a consistently strong ability to tackle challenging problems efficiently</a:t>
            </a:r>
          </a:p>
          <a:p>
            <a:pPr algn="ctr"/>
            <a:endParaRPr lang="en-IN" dirty="0"/>
          </a:p>
          <a:p>
            <a:endParaRPr lang="en-IN" dirty="0"/>
          </a:p>
        </p:txBody>
      </p:sp>
    </p:spTree>
    <p:extLst>
      <p:ext uri="{BB962C8B-B14F-4D97-AF65-F5344CB8AC3E}">
        <p14:creationId xmlns:p14="http://schemas.microsoft.com/office/powerpoint/2010/main" val="27453538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spc="5" dirty="0" smtClean="0">
                <a:solidFill>
                  <a:schemeClr val="tx1"/>
                </a:solidFill>
              </a:rPr>
              <a:t>PROJECT	</a:t>
            </a:r>
            <a:r>
              <a:rPr lang="en-IN" sz="3600" spc="-20" dirty="0" smtClean="0">
                <a:solidFill>
                  <a:schemeClr val="tx1"/>
                </a:solidFill>
              </a:rPr>
              <a:t>OVERVIEW</a:t>
            </a:r>
            <a:endParaRPr lang="en-IN" dirty="0">
              <a:solidFill>
                <a:schemeClr val="tx1"/>
              </a:solidFill>
            </a:endParaRPr>
          </a:p>
        </p:txBody>
      </p:sp>
      <p:sp>
        <p:nvSpPr>
          <p:cNvPr id="3" name="Content Placeholder 2"/>
          <p:cNvSpPr>
            <a:spLocks noGrp="1"/>
          </p:cNvSpPr>
          <p:nvPr>
            <p:ph sz="quarter" idx="1"/>
          </p:nvPr>
        </p:nvSpPr>
        <p:spPr>
          <a:xfrm>
            <a:off x="323528" y="2636912"/>
            <a:ext cx="8503920" cy="4572000"/>
          </a:xfrm>
        </p:spPr>
        <p:txBody>
          <a:bodyPr/>
          <a:lstStyle/>
          <a:p>
            <a:pPr algn="ctr"/>
            <a:r>
              <a:rPr lang="en-US" dirty="0"/>
              <a:t>Analyzing the performance of the employee by considering various factors like gender performance score ratings performance analysis in order to identify the Trends and patterns of different categories of employees like high medium low</a:t>
            </a:r>
          </a:p>
          <a:p>
            <a:pPr algn="ctr"/>
            <a:r>
              <a:rPr lang="en-US" dirty="0"/>
              <a:t>Compare strengths and weaknesses. ...</a:t>
            </a:r>
          </a:p>
          <a:p>
            <a:pPr algn="ctr"/>
            <a:r>
              <a:rPr lang="en-US" dirty="0"/>
              <a:t>Recommend actionable goals. ...</a:t>
            </a:r>
            <a:endParaRPr lang="en-IN" dirty="0"/>
          </a:p>
          <a:p>
            <a:endParaRPr lang="en-IN" dirty="0"/>
          </a:p>
        </p:txBody>
      </p:sp>
    </p:spTree>
    <p:extLst>
      <p:ext uri="{BB962C8B-B14F-4D97-AF65-F5344CB8AC3E}">
        <p14:creationId xmlns:p14="http://schemas.microsoft.com/office/powerpoint/2010/main" val="19844224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spc="25" dirty="0">
                <a:solidFill>
                  <a:schemeClr val="tx1"/>
                </a:solidFill>
              </a:rPr>
              <a:t>W</a:t>
            </a:r>
            <a:r>
              <a:rPr lang="en-US" sz="3600" spc="-20" dirty="0">
                <a:solidFill>
                  <a:schemeClr val="tx1"/>
                </a:solidFill>
              </a:rPr>
              <a:t>H</a:t>
            </a:r>
            <a:r>
              <a:rPr lang="en-US" sz="3600" spc="20" dirty="0">
                <a:solidFill>
                  <a:schemeClr val="tx1"/>
                </a:solidFill>
              </a:rPr>
              <a:t>O</a:t>
            </a:r>
            <a:r>
              <a:rPr lang="en-US" sz="3600" spc="-235" dirty="0">
                <a:solidFill>
                  <a:schemeClr val="tx1"/>
                </a:solidFill>
              </a:rPr>
              <a:t> </a:t>
            </a:r>
            <a:r>
              <a:rPr lang="en-US" sz="3600" spc="-10" dirty="0">
                <a:solidFill>
                  <a:schemeClr val="tx1"/>
                </a:solidFill>
              </a:rPr>
              <a:t>AR</a:t>
            </a:r>
            <a:r>
              <a:rPr lang="en-US" sz="3600" spc="15" dirty="0">
                <a:solidFill>
                  <a:schemeClr val="tx1"/>
                </a:solidFill>
              </a:rPr>
              <a:t>E</a:t>
            </a:r>
            <a:r>
              <a:rPr lang="en-US" sz="3600" spc="-35" dirty="0">
                <a:solidFill>
                  <a:schemeClr val="tx1"/>
                </a:solidFill>
              </a:rPr>
              <a:t> </a:t>
            </a:r>
            <a:r>
              <a:rPr lang="en-US" sz="3600" spc="-10" dirty="0">
                <a:solidFill>
                  <a:schemeClr val="tx1"/>
                </a:solidFill>
              </a:rPr>
              <a:t>T</a:t>
            </a:r>
            <a:r>
              <a:rPr lang="en-US" sz="3600" spc="-15" dirty="0">
                <a:solidFill>
                  <a:schemeClr val="tx1"/>
                </a:solidFill>
              </a:rPr>
              <a:t>H</a:t>
            </a:r>
            <a:r>
              <a:rPr lang="en-US" sz="3600" spc="15" dirty="0">
                <a:solidFill>
                  <a:schemeClr val="tx1"/>
                </a:solidFill>
              </a:rPr>
              <a:t>E</a:t>
            </a:r>
            <a:r>
              <a:rPr lang="en-US" sz="3600" spc="-35" dirty="0">
                <a:solidFill>
                  <a:schemeClr val="tx1"/>
                </a:solidFill>
              </a:rPr>
              <a:t> </a:t>
            </a:r>
            <a:r>
              <a:rPr lang="en-US" sz="3600" spc="-20" dirty="0">
                <a:solidFill>
                  <a:schemeClr val="tx1"/>
                </a:solidFill>
              </a:rPr>
              <a:t>E</a:t>
            </a:r>
            <a:r>
              <a:rPr lang="en-US" sz="3600" spc="30" dirty="0">
                <a:solidFill>
                  <a:schemeClr val="tx1"/>
                </a:solidFill>
              </a:rPr>
              <a:t>N</a:t>
            </a:r>
            <a:r>
              <a:rPr lang="en-US" sz="3600" spc="15" dirty="0">
                <a:solidFill>
                  <a:schemeClr val="tx1"/>
                </a:solidFill>
              </a:rPr>
              <a:t>D</a:t>
            </a:r>
            <a:r>
              <a:rPr lang="en-US" sz="3600" spc="-45" dirty="0">
                <a:solidFill>
                  <a:schemeClr val="tx1"/>
                </a:solidFill>
              </a:rPr>
              <a:t> </a:t>
            </a:r>
            <a:r>
              <a:rPr lang="en-US" sz="3600" dirty="0">
                <a:solidFill>
                  <a:schemeClr val="tx1"/>
                </a:solidFill>
              </a:rPr>
              <a:t>U</a:t>
            </a:r>
            <a:r>
              <a:rPr lang="en-US" sz="3600" spc="10" dirty="0">
                <a:solidFill>
                  <a:schemeClr val="tx1"/>
                </a:solidFill>
              </a:rPr>
              <a:t>S</a:t>
            </a:r>
            <a:r>
              <a:rPr lang="en-US" sz="3600" spc="-25" dirty="0">
                <a:solidFill>
                  <a:schemeClr val="tx1"/>
                </a:solidFill>
              </a:rPr>
              <a:t>E</a:t>
            </a:r>
            <a:r>
              <a:rPr lang="en-US" sz="3600" spc="-10" dirty="0">
                <a:solidFill>
                  <a:schemeClr val="tx1"/>
                </a:solidFill>
              </a:rPr>
              <a:t>R</a:t>
            </a:r>
            <a:r>
              <a:rPr lang="en-US" sz="3600" spc="5" dirty="0">
                <a:solidFill>
                  <a:schemeClr val="tx1"/>
                </a:solidFill>
              </a:rPr>
              <a:t>S?</a:t>
            </a:r>
            <a:endParaRPr lang="en-IN" dirty="0">
              <a:solidFill>
                <a:schemeClr val="tx1"/>
              </a:solidFill>
            </a:endParaRPr>
          </a:p>
        </p:txBody>
      </p:sp>
      <p:sp>
        <p:nvSpPr>
          <p:cNvPr id="3" name="Content Placeholder 2"/>
          <p:cNvSpPr>
            <a:spLocks noGrp="1"/>
          </p:cNvSpPr>
          <p:nvPr>
            <p:ph sz="quarter" idx="1"/>
          </p:nvPr>
        </p:nvSpPr>
        <p:spPr/>
        <p:txBody>
          <a:bodyPr/>
          <a:lstStyle/>
          <a:p>
            <a:endParaRPr lang="en-IN" dirty="0"/>
          </a:p>
        </p:txBody>
      </p:sp>
      <p:sp>
        <p:nvSpPr>
          <p:cNvPr id="4" name="object 2"/>
          <p:cNvSpPr/>
          <p:nvPr/>
        </p:nvSpPr>
        <p:spPr>
          <a:xfrm>
            <a:off x="8686387" y="598905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4"/>
          <p:cNvSpPr/>
          <p:nvPr/>
        </p:nvSpPr>
        <p:spPr>
          <a:xfrm>
            <a:off x="8686387" y="6522458"/>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8"/>
          <p:cNvSpPr txBox="1">
            <a:spLocks noGrp="1"/>
          </p:cNvSpPr>
          <p:nvPr>
            <p:ph type="sldNum" sz="quarter" idx="4294967295"/>
          </p:nvPr>
        </p:nvSpPr>
        <p:spPr>
          <a:xfrm>
            <a:off x="10686255" y="7099820"/>
            <a:ext cx="151129"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8" name="object 6"/>
          <p:cNvPicPr/>
          <p:nvPr/>
        </p:nvPicPr>
        <p:blipFill>
          <a:blip r:embed="rId2" cstate="print"/>
          <a:stretch>
            <a:fillRect/>
          </a:stretch>
        </p:blipFill>
        <p:spPr>
          <a:xfrm>
            <a:off x="56737" y="6798683"/>
            <a:ext cx="2181225" cy="485775"/>
          </a:xfrm>
          <a:prstGeom prst="rect">
            <a:avLst/>
          </a:prstGeom>
        </p:spPr>
      </p:pic>
      <p:sp>
        <p:nvSpPr>
          <p:cNvPr id="9" name="AutoShape 2" descr="Free finance logo templates to customize | Canva"/>
          <p:cNvSpPr>
            <a:spLocks noChangeAspect="1" noChangeArrowheads="1"/>
          </p:cNvSpPr>
          <p:nvPr/>
        </p:nvSpPr>
        <p:spPr bwMode="auto">
          <a:xfrm>
            <a:off x="4133437" y="21572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1765" y="1143807"/>
            <a:ext cx="1943100" cy="1828800"/>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39909" y="2513428"/>
            <a:ext cx="5691856" cy="3830034"/>
          </a:xfrm>
          <a:prstGeom prst="rect">
            <a:avLst/>
          </a:prstGeom>
        </p:spPr>
      </p:pic>
    </p:spTree>
    <p:extLst>
      <p:ext uri="{BB962C8B-B14F-4D97-AF65-F5344CB8AC3E}">
        <p14:creationId xmlns:p14="http://schemas.microsoft.com/office/powerpoint/2010/main" val="4103787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spc="10" dirty="0">
                <a:solidFill>
                  <a:schemeClr val="tx1"/>
                </a:solidFill>
              </a:rPr>
              <a:t>O</a:t>
            </a:r>
            <a:r>
              <a:rPr lang="en-US" sz="3200" spc="25" dirty="0">
                <a:solidFill>
                  <a:schemeClr val="tx1"/>
                </a:solidFill>
              </a:rPr>
              <a:t>U</a:t>
            </a:r>
            <a:r>
              <a:rPr lang="en-US" sz="3200" dirty="0">
                <a:solidFill>
                  <a:schemeClr val="tx1"/>
                </a:solidFill>
              </a:rPr>
              <a:t>R</a:t>
            </a:r>
            <a:r>
              <a:rPr lang="en-US" sz="3200" spc="5" dirty="0">
                <a:solidFill>
                  <a:schemeClr val="tx1"/>
                </a:solidFill>
              </a:rPr>
              <a:t> </a:t>
            </a:r>
            <a:r>
              <a:rPr lang="en-US" sz="3200" spc="25" dirty="0">
                <a:solidFill>
                  <a:schemeClr val="tx1"/>
                </a:solidFill>
              </a:rPr>
              <a:t>S</a:t>
            </a:r>
            <a:r>
              <a:rPr lang="en-US" sz="3200" spc="10" dirty="0">
                <a:solidFill>
                  <a:schemeClr val="tx1"/>
                </a:solidFill>
              </a:rPr>
              <a:t>O</a:t>
            </a:r>
            <a:r>
              <a:rPr lang="en-US" sz="3200" spc="25" dirty="0">
                <a:solidFill>
                  <a:schemeClr val="tx1"/>
                </a:solidFill>
              </a:rPr>
              <a:t>LU</a:t>
            </a:r>
            <a:r>
              <a:rPr lang="en-US" sz="3200" spc="-35" dirty="0">
                <a:solidFill>
                  <a:schemeClr val="tx1"/>
                </a:solidFill>
              </a:rPr>
              <a:t>T</a:t>
            </a:r>
            <a:r>
              <a:rPr lang="en-US" sz="3200" spc="-30" dirty="0">
                <a:solidFill>
                  <a:schemeClr val="tx1"/>
                </a:solidFill>
              </a:rPr>
              <a:t>I</a:t>
            </a:r>
            <a:r>
              <a:rPr lang="en-US" sz="3200" spc="10" dirty="0">
                <a:solidFill>
                  <a:schemeClr val="tx1"/>
                </a:solidFill>
              </a:rPr>
              <a:t>O</a:t>
            </a:r>
            <a:r>
              <a:rPr lang="en-US" sz="3200" dirty="0">
                <a:solidFill>
                  <a:schemeClr val="tx1"/>
                </a:solidFill>
              </a:rPr>
              <a:t>N</a:t>
            </a:r>
            <a:r>
              <a:rPr lang="en-US" sz="3200" spc="-345" dirty="0">
                <a:solidFill>
                  <a:schemeClr val="tx1"/>
                </a:solidFill>
              </a:rPr>
              <a:t> </a:t>
            </a:r>
            <a:r>
              <a:rPr lang="en-US" sz="3200" spc="-35" dirty="0">
                <a:solidFill>
                  <a:schemeClr val="tx1"/>
                </a:solidFill>
              </a:rPr>
              <a:t>A</a:t>
            </a:r>
            <a:r>
              <a:rPr lang="en-US" sz="3200" spc="-5" dirty="0">
                <a:solidFill>
                  <a:schemeClr val="tx1"/>
                </a:solidFill>
              </a:rPr>
              <a:t>N</a:t>
            </a:r>
            <a:r>
              <a:rPr lang="en-US" sz="3200" dirty="0">
                <a:solidFill>
                  <a:schemeClr val="tx1"/>
                </a:solidFill>
              </a:rPr>
              <a:t>D</a:t>
            </a:r>
            <a:r>
              <a:rPr lang="en-US" sz="3200" spc="35" dirty="0">
                <a:solidFill>
                  <a:schemeClr val="tx1"/>
                </a:solidFill>
              </a:rPr>
              <a:t> </a:t>
            </a:r>
            <a:r>
              <a:rPr lang="en-US" sz="3200" spc="-30" dirty="0">
                <a:solidFill>
                  <a:schemeClr val="tx1"/>
                </a:solidFill>
              </a:rPr>
              <a:t>I</a:t>
            </a:r>
            <a:r>
              <a:rPr lang="en-US" sz="3200" spc="-35" dirty="0">
                <a:solidFill>
                  <a:schemeClr val="tx1"/>
                </a:solidFill>
              </a:rPr>
              <a:t>T</a:t>
            </a:r>
            <a:r>
              <a:rPr lang="en-US" sz="3200" dirty="0">
                <a:solidFill>
                  <a:schemeClr val="tx1"/>
                </a:solidFill>
              </a:rPr>
              <a:t>S</a:t>
            </a:r>
            <a:r>
              <a:rPr lang="en-US" sz="3200" spc="60" dirty="0">
                <a:solidFill>
                  <a:schemeClr val="tx1"/>
                </a:solidFill>
              </a:rPr>
              <a:t> </a:t>
            </a:r>
            <a:r>
              <a:rPr lang="en-US" sz="3200" spc="-295" dirty="0">
                <a:solidFill>
                  <a:schemeClr val="tx1"/>
                </a:solidFill>
              </a:rPr>
              <a:t>V</a:t>
            </a:r>
            <a:r>
              <a:rPr lang="en-US" sz="3200" spc="-35" dirty="0">
                <a:solidFill>
                  <a:schemeClr val="tx1"/>
                </a:solidFill>
              </a:rPr>
              <a:t>A</a:t>
            </a:r>
            <a:r>
              <a:rPr lang="en-US" sz="3200" spc="25" dirty="0">
                <a:solidFill>
                  <a:schemeClr val="tx1"/>
                </a:solidFill>
              </a:rPr>
              <a:t>LU</a:t>
            </a:r>
            <a:r>
              <a:rPr lang="en-US" sz="3200" dirty="0">
                <a:solidFill>
                  <a:schemeClr val="tx1"/>
                </a:solidFill>
              </a:rPr>
              <a:t>E</a:t>
            </a:r>
            <a:r>
              <a:rPr lang="en-US" sz="3200" spc="-65" dirty="0">
                <a:solidFill>
                  <a:schemeClr val="tx1"/>
                </a:solidFill>
              </a:rPr>
              <a:t> </a:t>
            </a:r>
            <a:r>
              <a:rPr lang="en-US" sz="3200" spc="-15" dirty="0">
                <a:solidFill>
                  <a:schemeClr val="tx1"/>
                </a:solidFill>
              </a:rPr>
              <a:t>P</a:t>
            </a:r>
            <a:r>
              <a:rPr lang="en-US" sz="3200" spc="-30" dirty="0">
                <a:solidFill>
                  <a:schemeClr val="tx1"/>
                </a:solidFill>
              </a:rPr>
              <a:t>R</a:t>
            </a:r>
            <a:r>
              <a:rPr lang="en-US" sz="3200" spc="10" dirty="0">
                <a:solidFill>
                  <a:schemeClr val="tx1"/>
                </a:solidFill>
              </a:rPr>
              <a:t>O</a:t>
            </a:r>
            <a:r>
              <a:rPr lang="en-US" sz="3200" spc="-15" dirty="0">
                <a:solidFill>
                  <a:schemeClr val="tx1"/>
                </a:solidFill>
              </a:rPr>
              <a:t>P</a:t>
            </a:r>
            <a:r>
              <a:rPr lang="en-US" sz="3200" spc="10" dirty="0">
                <a:solidFill>
                  <a:schemeClr val="tx1"/>
                </a:solidFill>
              </a:rPr>
              <a:t>O</a:t>
            </a:r>
            <a:r>
              <a:rPr lang="en-US" sz="3200" spc="25" dirty="0">
                <a:solidFill>
                  <a:schemeClr val="tx1"/>
                </a:solidFill>
              </a:rPr>
              <a:t>S</a:t>
            </a:r>
            <a:r>
              <a:rPr lang="en-US" sz="3200" spc="-30" dirty="0">
                <a:solidFill>
                  <a:schemeClr val="tx1"/>
                </a:solidFill>
              </a:rPr>
              <a:t>I</a:t>
            </a:r>
            <a:r>
              <a:rPr lang="en-US" sz="3200" spc="-35" dirty="0">
                <a:solidFill>
                  <a:schemeClr val="tx1"/>
                </a:solidFill>
              </a:rPr>
              <a:t>T</a:t>
            </a:r>
            <a:r>
              <a:rPr lang="en-US" sz="3200" spc="-30" dirty="0">
                <a:solidFill>
                  <a:schemeClr val="tx1"/>
                </a:solidFill>
              </a:rPr>
              <a:t>I</a:t>
            </a:r>
            <a:r>
              <a:rPr lang="en-US" sz="3200" spc="10" dirty="0">
                <a:solidFill>
                  <a:schemeClr val="tx1"/>
                </a:solidFill>
              </a:rPr>
              <a:t>O</a:t>
            </a:r>
            <a:r>
              <a:rPr lang="en-US" sz="3200" dirty="0">
                <a:solidFill>
                  <a:schemeClr val="tx1"/>
                </a:solidFill>
              </a:rPr>
              <a:t>N</a:t>
            </a:r>
            <a:endParaRPr lang="en-IN" dirty="0">
              <a:solidFill>
                <a:schemeClr val="tx1"/>
              </a:solidFill>
            </a:endParaRPr>
          </a:p>
        </p:txBody>
      </p:sp>
      <p:sp>
        <p:nvSpPr>
          <p:cNvPr id="7" name="Content Placeholder 6"/>
          <p:cNvSpPr>
            <a:spLocks noGrp="1"/>
          </p:cNvSpPr>
          <p:nvPr>
            <p:ph sz="quarter" idx="1"/>
          </p:nvPr>
        </p:nvSpPr>
        <p:spPr>
          <a:xfrm>
            <a:off x="323528" y="2852936"/>
            <a:ext cx="8503920" cy="4572000"/>
          </a:xfrm>
        </p:spPr>
        <p:txBody>
          <a:bodyPr/>
          <a:lstStyle/>
          <a:p>
            <a:pPr marL="342900" indent="-342900" algn="ctr">
              <a:buFont typeface="Wingdings" panose="05000000000000000000" pitchFamily="2" charset="2"/>
              <a:buChar char="v"/>
            </a:pPr>
            <a:r>
              <a:rPr lang="en-US" sz="2800" dirty="0"/>
              <a:t>CONDITIONAL FORMATTING-MISSING</a:t>
            </a:r>
          </a:p>
          <a:p>
            <a:pPr marL="342900" indent="-342900" algn="ctr">
              <a:buFont typeface="Wingdings" panose="05000000000000000000" pitchFamily="2" charset="2"/>
              <a:buChar char="v"/>
            </a:pPr>
            <a:r>
              <a:rPr lang="en-US" sz="2800" dirty="0"/>
              <a:t>FILTER-REMOVE</a:t>
            </a:r>
          </a:p>
          <a:p>
            <a:pPr marL="342900" indent="-342900" algn="ctr">
              <a:buFont typeface="Wingdings" panose="05000000000000000000" pitchFamily="2" charset="2"/>
              <a:buChar char="v"/>
            </a:pPr>
            <a:r>
              <a:rPr lang="en-US" sz="2800" dirty="0"/>
              <a:t>FORMULA-PERFORMANCE</a:t>
            </a:r>
          </a:p>
          <a:p>
            <a:pPr marL="342900" indent="-342900" algn="ctr">
              <a:buFont typeface="Wingdings" panose="05000000000000000000" pitchFamily="2" charset="2"/>
              <a:buChar char="v"/>
            </a:pPr>
            <a:r>
              <a:rPr lang="en-US" sz="2800" dirty="0"/>
              <a:t>PIVOT-SUMMARY</a:t>
            </a:r>
          </a:p>
          <a:p>
            <a:pPr marL="342900" indent="-342900" algn="ctr">
              <a:buFont typeface="Wingdings" panose="05000000000000000000" pitchFamily="2" charset="2"/>
              <a:buChar char="v"/>
            </a:pPr>
            <a:r>
              <a:rPr lang="en-US" sz="2800" dirty="0"/>
              <a:t>GRAPH-DATA VISUALIZTION</a:t>
            </a:r>
          </a:p>
          <a:p>
            <a:pPr marL="342900" indent="-342900" algn="ctr">
              <a:buFont typeface="Wingdings" panose="05000000000000000000" pitchFamily="2" charset="2"/>
              <a:buChar char="v"/>
            </a:pPr>
            <a:endParaRPr lang="en-IN" sz="2800" dirty="0"/>
          </a:p>
          <a:p>
            <a:endParaRPr lang="en-IN" dirty="0"/>
          </a:p>
        </p:txBody>
      </p:sp>
    </p:spTree>
    <p:extLst>
      <p:ext uri="{BB962C8B-B14F-4D97-AF65-F5344CB8AC3E}">
        <p14:creationId xmlns:p14="http://schemas.microsoft.com/office/powerpoint/2010/main" val="22378912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Dataset Description</a:t>
            </a:r>
          </a:p>
        </p:txBody>
      </p:sp>
      <p:sp>
        <p:nvSpPr>
          <p:cNvPr id="3" name="Content Placeholder 2"/>
          <p:cNvSpPr>
            <a:spLocks noGrp="1"/>
          </p:cNvSpPr>
          <p:nvPr>
            <p:ph sz="quarter" idx="1"/>
          </p:nvPr>
        </p:nvSpPr>
        <p:spPr>
          <a:xfrm>
            <a:off x="251520" y="2286000"/>
            <a:ext cx="8503920" cy="4572000"/>
          </a:xfrm>
        </p:spPr>
        <p:txBody>
          <a:bodyPr/>
          <a:lstStyle/>
          <a:p>
            <a:pPr algn="ctr"/>
            <a:r>
              <a:rPr lang="en-US" sz="2400" dirty="0"/>
              <a:t>EMPLOYEE=-KAGGLE</a:t>
            </a:r>
          </a:p>
          <a:p>
            <a:pPr algn="ctr"/>
            <a:r>
              <a:rPr lang="en-US" sz="2400" dirty="0"/>
              <a:t>26-FEATURES</a:t>
            </a:r>
          </a:p>
          <a:p>
            <a:pPr algn="ctr"/>
            <a:r>
              <a:rPr lang="en-US" sz="2400" dirty="0"/>
              <a:t>9 FEATURES</a:t>
            </a:r>
          </a:p>
          <a:p>
            <a:pPr algn="ctr"/>
            <a:r>
              <a:rPr lang="en-US" sz="2400" dirty="0"/>
              <a:t>EMP TYPE</a:t>
            </a:r>
          </a:p>
          <a:p>
            <a:pPr algn="ctr"/>
            <a:r>
              <a:rPr lang="en-US" sz="2400" dirty="0"/>
              <a:t>PERFORMANCE LEVEL</a:t>
            </a:r>
          </a:p>
          <a:p>
            <a:pPr algn="ctr"/>
            <a:r>
              <a:rPr lang="en-US" sz="2400" dirty="0"/>
              <a:t>GENDER-MALE FEMALE</a:t>
            </a:r>
          </a:p>
          <a:p>
            <a:pPr algn="ctr"/>
            <a:r>
              <a:rPr lang="en-US" sz="2400" dirty="0"/>
              <a:t>EMPLOYEE RATING-NUM</a:t>
            </a:r>
          </a:p>
          <a:p>
            <a:endParaRPr lang="en-IN" dirty="0"/>
          </a:p>
        </p:txBody>
      </p:sp>
    </p:spTree>
    <p:extLst>
      <p:ext uri="{BB962C8B-B14F-4D97-AF65-F5344CB8AC3E}">
        <p14:creationId xmlns:p14="http://schemas.microsoft.com/office/powerpoint/2010/main" val="10302633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spc="15" dirty="0">
                <a:solidFill>
                  <a:schemeClr val="tx1"/>
                </a:solidFill>
              </a:rPr>
              <a:t>THE</a:t>
            </a:r>
            <a:r>
              <a:rPr lang="en-US" sz="3600" spc="20" dirty="0">
                <a:solidFill>
                  <a:schemeClr val="tx1"/>
                </a:solidFill>
              </a:rPr>
              <a:t> "</a:t>
            </a:r>
            <a:r>
              <a:rPr lang="en-US" sz="3600" spc="10" dirty="0">
                <a:solidFill>
                  <a:schemeClr val="tx1"/>
                </a:solidFill>
              </a:rPr>
              <a:t>WOW"</a:t>
            </a:r>
            <a:r>
              <a:rPr lang="en-US" sz="3600" spc="85" dirty="0">
                <a:solidFill>
                  <a:schemeClr val="tx1"/>
                </a:solidFill>
              </a:rPr>
              <a:t> </a:t>
            </a:r>
            <a:r>
              <a:rPr lang="en-US" sz="3600" spc="10" dirty="0">
                <a:solidFill>
                  <a:schemeClr val="tx1"/>
                </a:solidFill>
              </a:rPr>
              <a:t>IN</a:t>
            </a:r>
            <a:r>
              <a:rPr lang="en-US" sz="3600" spc="-5" dirty="0">
                <a:solidFill>
                  <a:schemeClr val="tx1"/>
                </a:solidFill>
              </a:rPr>
              <a:t> </a:t>
            </a:r>
            <a:r>
              <a:rPr lang="en-US" sz="3600" spc="15" dirty="0">
                <a:solidFill>
                  <a:schemeClr val="tx1"/>
                </a:solidFill>
              </a:rPr>
              <a:t>OUR</a:t>
            </a:r>
            <a:r>
              <a:rPr lang="en-US" sz="3600" spc="-10" dirty="0">
                <a:solidFill>
                  <a:schemeClr val="tx1"/>
                </a:solidFill>
              </a:rPr>
              <a:t> </a:t>
            </a:r>
            <a:r>
              <a:rPr lang="en-US" sz="3600" spc="20" dirty="0">
                <a:solidFill>
                  <a:schemeClr val="tx1"/>
                </a:solidFill>
              </a:rPr>
              <a:t>SOLUTION</a:t>
            </a:r>
            <a:endParaRPr lang="en-IN" dirty="0">
              <a:solidFill>
                <a:schemeClr val="tx1"/>
              </a:solidFill>
            </a:endParaRPr>
          </a:p>
        </p:txBody>
      </p:sp>
      <p:sp>
        <p:nvSpPr>
          <p:cNvPr id="3" name="Content Placeholder 2"/>
          <p:cNvSpPr>
            <a:spLocks noGrp="1"/>
          </p:cNvSpPr>
          <p:nvPr>
            <p:ph sz="quarter" idx="1"/>
          </p:nvPr>
        </p:nvSpPr>
        <p:spPr>
          <a:xfrm>
            <a:off x="395536" y="2286000"/>
            <a:ext cx="8503920" cy="4572000"/>
          </a:xfrm>
        </p:spPr>
        <p:txBody>
          <a:bodyPr>
            <a:normAutofit/>
          </a:bodyPr>
          <a:lstStyle/>
          <a:p>
            <a:r>
              <a:rPr lang="en-US" sz="3200" dirty="0">
                <a:solidFill>
                  <a:srgbClr val="0D0D0D"/>
                </a:solidFill>
                <a:latin typeface="Times New Roman" panose="02020603050405020304" pitchFamily="18" charset="0"/>
                <a:cs typeface="Times New Roman" panose="02020603050405020304" pitchFamily="18" charset="0"/>
              </a:rPr>
              <a:t>PERFORMANCE LEVEL =IFS(Z8&gt;=5"VERY HIGH",Z8&gt;=4"HIGH",Z8&gt;=3,"MED",TRUE,"LOW")</a:t>
            </a:r>
            <a:endParaRPr lang="en-IN" sz="3200" dirty="0">
              <a:latin typeface="Times New Roman" panose="02020603050405020304" pitchFamily="18" charset="0"/>
              <a:cs typeface="Times New Roman" panose="02020603050405020304" pitchFamily="18" charset="0"/>
            </a:endParaRPr>
          </a:p>
          <a:p>
            <a:endParaRPr lang="en-IN" sz="3200" dirty="0"/>
          </a:p>
        </p:txBody>
      </p:sp>
      <p:pic>
        <p:nvPicPr>
          <p:cNvPr id="4" name="object 6"/>
          <p:cNvPicPr/>
          <p:nvPr/>
        </p:nvPicPr>
        <p:blipFill>
          <a:blip r:embed="rId2" cstate="print"/>
          <a:stretch>
            <a:fillRect/>
          </a:stretch>
        </p:blipFill>
        <p:spPr>
          <a:xfrm>
            <a:off x="66675" y="3381373"/>
            <a:ext cx="2466975" cy="3419475"/>
          </a:xfrm>
          <a:prstGeom prst="rect">
            <a:avLst/>
          </a:prstGeom>
        </p:spPr>
      </p:pic>
    </p:spTree>
    <p:extLst>
      <p:ext uri="{BB962C8B-B14F-4D97-AF65-F5344CB8AC3E}">
        <p14:creationId xmlns:p14="http://schemas.microsoft.com/office/powerpoint/2010/main" val="205497242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44</TotalTime>
  <Words>284</Words>
  <Application>Microsoft Office PowerPoint</Application>
  <PresentationFormat>On-screen Show (4:3)</PresentationFormat>
  <Paragraphs>74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Civic</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 </vt:lpstr>
      <vt:lpstr>RESULTS</vt:lpstr>
      <vt:lpstr>RESULTS</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welcome</dc:creator>
  <cp:lastModifiedBy>welcome</cp:lastModifiedBy>
  <cp:revision>7</cp:revision>
  <dcterms:created xsi:type="dcterms:W3CDTF">2024-09-19T14:50:51Z</dcterms:created>
  <dcterms:modified xsi:type="dcterms:W3CDTF">2024-09-19T15:46:54Z</dcterms:modified>
</cp:coreProperties>
</file>