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41077"/>
            <a:ext cx="8610600" cy="1938992"/>
          </a:xfrm>
          <a:prstGeom prst="rect">
            <a:avLst/>
          </a:prstGeom>
          <a:noFill/>
        </p:spPr>
        <p:txBody>
          <a:bodyPr wrap="square" rtlCol="0">
            <a:spAutoFit/>
          </a:bodyPr>
          <a:lstStyle/>
          <a:p>
            <a:r>
              <a:rPr lang="en-US" sz="2400" dirty="0"/>
              <a:t>STUDENT NAME:D.YUVARAJ</a:t>
            </a:r>
          </a:p>
          <a:p>
            <a:r>
              <a:rPr lang="en-US" sz="2400" dirty="0"/>
              <a:t>REGISTER NO:312211497 (asunm1429312211497)</a:t>
            </a:r>
          </a:p>
          <a:p>
            <a:r>
              <a:rPr lang="en-US" sz="2400" dirty="0"/>
              <a:t>DEPARTMENT:B.COM GENERAL</a:t>
            </a:r>
          </a:p>
          <a:p>
            <a:r>
              <a:rPr lang="en-US" sz="2400" dirty="0"/>
              <a:t>COLLEGE:ALPHA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rot="10800000" flipV="1">
            <a:off x="739775" y="1752600"/>
            <a:ext cx="6705600" cy="2348720"/>
          </a:xfrm>
          <a:prstGeom prst="rect">
            <a:avLst/>
          </a:prstGeom>
        </p:spPr>
        <p:txBody>
          <a:bodyPr vert="horz" wrap="square" lIns="0" tIns="6985" rIns="0" bIns="0" rtlCol="0">
            <a:spAutoFit/>
          </a:bodyPr>
          <a:lstStyle/>
          <a:p>
            <a:pPr marL="38100">
              <a:lnSpc>
                <a:spcPct val="100000"/>
              </a:lnSpc>
              <a:spcBef>
                <a:spcPts val="55"/>
              </a:spcBef>
            </a:pPr>
            <a:r>
              <a:rPr lang="en-US" sz="1200" b="1" i="1" dirty="0">
                <a:latin typeface="Trebuchet MS"/>
                <a:cs typeface="Trebuchet MS"/>
              </a:rPr>
              <a:t>DATA COLLECTION</a:t>
            </a:r>
          </a:p>
          <a:p>
            <a:pPr marL="266700" indent="-228600">
              <a:lnSpc>
                <a:spcPct val="100000"/>
              </a:lnSpc>
              <a:spcBef>
                <a:spcPts val="55"/>
              </a:spcBef>
              <a:buFont typeface="+mj-lt"/>
              <a:buAutoNum type="arabicPeriod"/>
            </a:pPr>
            <a:r>
              <a:rPr lang="en-US" sz="1200" b="1" i="1" dirty="0">
                <a:latin typeface="Trebuchet MS"/>
                <a:cs typeface="Trebuchet MS"/>
              </a:rPr>
              <a:t>FILE DOWNLOAD FROM KAGGLE</a:t>
            </a:r>
          </a:p>
          <a:p>
            <a:pPr marL="38100">
              <a:lnSpc>
                <a:spcPct val="100000"/>
              </a:lnSpc>
              <a:spcBef>
                <a:spcPts val="55"/>
              </a:spcBef>
            </a:pPr>
            <a:r>
              <a:rPr lang="en-US" sz="1200" b="1" i="1" dirty="0">
                <a:latin typeface="Trebuchet MS"/>
                <a:cs typeface="Trebuchet MS"/>
              </a:rPr>
              <a:t>FEATURES COLLECTION</a:t>
            </a:r>
          </a:p>
          <a:p>
            <a:pPr marL="38100">
              <a:lnSpc>
                <a:spcPct val="100000"/>
              </a:lnSpc>
              <a:spcBef>
                <a:spcPts val="55"/>
              </a:spcBef>
            </a:pPr>
            <a:r>
              <a:rPr lang="en-US" sz="1200" b="1" i="1" dirty="0">
                <a:latin typeface="Trebuchet MS"/>
                <a:cs typeface="Trebuchet MS"/>
              </a:rPr>
              <a:t>   DATA CLEANING</a:t>
            </a:r>
          </a:p>
          <a:p>
            <a:pPr marL="266700" indent="-228600">
              <a:lnSpc>
                <a:spcPct val="100000"/>
              </a:lnSpc>
              <a:spcBef>
                <a:spcPts val="55"/>
              </a:spcBef>
              <a:buFont typeface="+mj-lt"/>
              <a:buAutoNum type="arabicPeriod"/>
            </a:pPr>
            <a:r>
              <a:rPr lang="en-US" sz="1200" b="1" i="1" dirty="0">
                <a:latin typeface="Trebuchet MS"/>
                <a:cs typeface="Trebuchet MS"/>
              </a:rPr>
              <a:t>MISSSING VALUE IDENTIFY</a:t>
            </a:r>
          </a:p>
          <a:p>
            <a:pPr marL="266700" indent="-228600">
              <a:lnSpc>
                <a:spcPct val="100000"/>
              </a:lnSpc>
              <a:spcBef>
                <a:spcPts val="55"/>
              </a:spcBef>
              <a:buFont typeface="+mj-lt"/>
              <a:buAutoNum type="arabicPeriod"/>
            </a:pPr>
            <a:r>
              <a:rPr lang="en-US" sz="1200" b="1" i="1" dirty="0">
                <a:latin typeface="Trebuchet MS"/>
                <a:cs typeface="Trebuchet MS"/>
              </a:rPr>
              <a:t>MISSING VALUE FILTER OUT</a:t>
            </a:r>
          </a:p>
          <a:p>
            <a:pPr marL="38100">
              <a:lnSpc>
                <a:spcPct val="100000"/>
              </a:lnSpc>
              <a:spcBef>
                <a:spcPts val="55"/>
              </a:spcBef>
            </a:pPr>
            <a:r>
              <a:rPr lang="en-US" sz="1200" b="1" i="1" dirty="0">
                <a:latin typeface="Trebuchet MS"/>
                <a:cs typeface="Trebuchet MS"/>
              </a:rPr>
              <a:t>PERFORMANCE LEVEL</a:t>
            </a:r>
          </a:p>
          <a:p>
            <a:pPr marL="38100">
              <a:lnSpc>
                <a:spcPct val="100000"/>
              </a:lnSpc>
              <a:spcBef>
                <a:spcPts val="55"/>
              </a:spcBef>
            </a:pPr>
            <a:r>
              <a:rPr lang="en-US" sz="1200" b="1" i="1" dirty="0">
                <a:latin typeface="Trebuchet MS"/>
                <a:cs typeface="Trebuchet MS"/>
              </a:rPr>
              <a:t>PIVOT TABLE </a:t>
            </a:r>
          </a:p>
          <a:p>
            <a:pPr marL="38100">
              <a:lnSpc>
                <a:spcPct val="100000"/>
              </a:lnSpc>
              <a:spcBef>
                <a:spcPts val="55"/>
              </a:spcBef>
            </a:pPr>
            <a:r>
              <a:rPr lang="en-US" sz="1200" b="1" i="1" dirty="0">
                <a:latin typeface="Trebuchet MS"/>
                <a:cs typeface="Trebuchet MS"/>
              </a:rPr>
              <a:t>SUMMARY</a:t>
            </a:r>
          </a:p>
          <a:p>
            <a:pPr marL="38100">
              <a:lnSpc>
                <a:spcPct val="100000"/>
              </a:lnSpc>
              <a:spcBef>
                <a:spcPts val="55"/>
              </a:spcBef>
            </a:pPr>
            <a:r>
              <a:rPr lang="en-US" sz="1200" b="1" i="1" dirty="0">
                <a:latin typeface="Trebuchet MS"/>
                <a:cs typeface="Trebuchet MS"/>
              </a:rPr>
              <a:t>VISULAIZATION</a:t>
            </a:r>
          </a:p>
          <a:p>
            <a:pPr marL="266700" indent="-228600">
              <a:lnSpc>
                <a:spcPct val="100000"/>
              </a:lnSpc>
              <a:spcBef>
                <a:spcPts val="55"/>
              </a:spcBef>
              <a:buFont typeface="+mj-lt"/>
              <a:buAutoNum type="arabicPeriod"/>
            </a:pPr>
            <a:r>
              <a:rPr lang="en-US" sz="1200" b="1" i="1" dirty="0">
                <a:latin typeface="Trebuchet MS"/>
                <a:cs typeface="Trebuchet MS"/>
              </a:rPr>
              <a:t>GRAPHY</a:t>
            </a:r>
          </a:p>
          <a:p>
            <a:pPr marL="38100">
              <a:lnSpc>
                <a:spcPct val="100000"/>
              </a:lnSpc>
              <a:spcBef>
                <a:spcPts val="55"/>
              </a:spcBef>
            </a:pPr>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2757D2F-73D9-4565-BBFF-99851E8B0E99}"/>
              </a:ext>
            </a:extLst>
          </p:cNvPr>
          <p:cNvPicPr>
            <a:picLocks noChangeAspect="1"/>
          </p:cNvPicPr>
          <p:nvPr/>
        </p:nvPicPr>
        <p:blipFill>
          <a:blip r:embed="rId3"/>
          <a:stretch>
            <a:fillRect/>
          </a:stretch>
        </p:blipFill>
        <p:spPr>
          <a:xfrm>
            <a:off x="398708" y="1143634"/>
            <a:ext cx="8632836" cy="5104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ED0DFB1-EC41-482E-B1F5-1F1B527A17A8}"/>
              </a:ext>
            </a:extLst>
          </p:cNvPr>
          <p:cNvSpPr/>
          <p:nvPr/>
        </p:nvSpPr>
        <p:spPr>
          <a:xfrm>
            <a:off x="609600" y="1371600"/>
            <a:ext cx="6629400" cy="2031325"/>
          </a:xfrm>
          <a:prstGeom prst="rect">
            <a:avLst/>
          </a:prstGeom>
        </p:spPr>
        <p:txBody>
          <a:bodyPr wrap="square">
            <a:spAutoFit/>
          </a:bodyPr>
          <a:lstStyle/>
          <a:p>
            <a:r>
              <a:rPr lang="en-US" dirty="0"/>
              <a:t>The Employee Data Analysis project has provided valuable insights into the organization’s workforce, highlighting key areas for improvement and opportunities for strategic enhancement. By analyzing various aspects such as demographics, performance, retention, satisfaction, and compensation, the project has offered a comprehensive understanding of the factors influencing employee behavior and organizational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57200" y="1600199"/>
            <a:ext cx="7534275" cy="421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b="1" dirty="0"/>
              <a:t>Scope:</a:t>
            </a:r>
            <a:r>
              <a:rPr lang="en-US" dirty="0"/>
              <a:t> The analysis will focus on various aspects of employee data, including but not limited to:</a:t>
            </a:r>
          </a:p>
          <a:p>
            <a:r>
              <a:rPr lang="en-US" b="1" dirty="0"/>
              <a:t>Demographics</a:t>
            </a:r>
            <a:r>
              <a:rPr lang="en-US" dirty="0"/>
              <a:t>: Analyzing age, gender, education level, and other demographic factors to understand the composition of the workforce.</a:t>
            </a:r>
          </a:p>
          <a:p>
            <a:r>
              <a:rPr lang="en-US" b="1" dirty="0"/>
              <a:t>Performance Metrics</a:t>
            </a:r>
            <a:r>
              <a:rPr lang="en-US" dirty="0"/>
              <a:t>: Evaluating employee performance through metrics such as annual reviews, productivity rates, and goal achievements.</a:t>
            </a:r>
          </a:p>
          <a:p>
            <a:r>
              <a:rPr lang="en-US" b="1" dirty="0"/>
              <a:t>Retention and Turnover</a:t>
            </a:r>
            <a:r>
              <a:rPr lang="en-US" dirty="0"/>
              <a:t>: Identifying patterns and factors contributing to employee turnover and retention. This includes analyzing tenure, reasons for leaving, and identifying at-risk employees.</a:t>
            </a:r>
          </a:p>
          <a:p>
            <a:r>
              <a:rPr lang="en-US" b="1" dirty="0"/>
              <a:t>Employee Satisfaction</a:t>
            </a:r>
            <a:r>
              <a:rPr lang="en-US" dirty="0"/>
              <a:t>: Assessing employee satisfaction through survey data, feedback, and engagement scores to identify areas for improvement.</a:t>
            </a:r>
          </a:p>
          <a:p>
            <a:r>
              <a:rPr lang="en-US" b="1" dirty="0"/>
              <a:t>Compensation and Benefits</a:t>
            </a:r>
            <a:r>
              <a:rPr lang="en-US" dirty="0"/>
              <a:t>: Examining the impact of compensation, benefits, and work-life balance on employee satisfaction and retention.</a:t>
            </a:r>
          </a:p>
          <a:p>
            <a:r>
              <a:rPr lang="en-US" b="1" dirty="0"/>
              <a:t>Attendance and Absenteeism</a:t>
            </a:r>
            <a:r>
              <a:rPr lang="en-US" dirty="0"/>
              <a:t>: Analyzing attendance records to identify trends and correlations with performance and retention.</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457200" y="1695450"/>
            <a:ext cx="8458199" cy="47625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US" sz="2400">
                <a:solidFill>
                  <a:srgbClr val="0D0D0D"/>
                </a:solidFill>
                <a:latin typeface="Times New Roman" panose="02020603050405020304" pitchFamily="18" charset="0"/>
                <a:cs typeface="Times New Roman" panose="02020603050405020304" pitchFamily="18" charset="0"/>
              </a:rPr>
              <a:t>The Employee Data Analysis project aims to leverage data-driven insights to enhance workforce management within the organization. By systematically analyzing employee-related data, this project seeks to uncover trends, identify areas for improvement, and inform strategic HR decisions that will drive employee satisfaction, retention, and overall productivity. The analysis will focus on key areas such as demographics, performance, retention, compensation, and employee engagement.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Organizational Chart Examples Blue Matrix Organizational Chart">
            <a:extLst>
              <a:ext uri="{FF2B5EF4-FFF2-40B4-BE49-F238E27FC236}">
                <a16:creationId xmlns:a16="http://schemas.microsoft.com/office/drawing/2014/main" id="{00D0DCF8-4BF0-495F-B2F1-07B487801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48" y="1830411"/>
            <a:ext cx="6571151" cy="46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63227" y="1534111"/>
            <a:ext cx="4953000" cy="31527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514350" indent="-514350">
              <a:buFont typeface="+mj-lt"/>
              <a:buAutoNum type="romanLcPeriod"/>
            </a:pPr>
            <a:r>
              <a:rPr lang="en-US" sz="2400" b="1" i="1" dirty="0"/>
              <a:t>CONDITIONAL FORMATING –MISSING</a:t>
            </a:r>
          </a:p>
          <a:p>
            <a:pPr marL="514350" indent="-514350">
              <a:buFont typeface="+mj-lt"/>
              <a:buAutoNum type="romanLcPeriod"/>
            </a:pPr>
            <a:r>
              <a:rPr lang="en-US" sz="2400" b="1" i="1" dirty="0"/>
              <a:t>FILTER-REMOVE</a:t>
            </a:r>
          </a:p>
          <a:p>
            <a:pPr marL="514350" indent="-514350">
              <a:buFont typeface="+mj-lt"/>
              <a:buAutoNum type="romanLcPeriod"/>
            </a:pPr>
            <a:r>
              <a:rPr lang="en-US" sz="2400" b="1" i="1" dirty="0"/>
              <a:t>FORMULA-PERFORMANCE</a:t>
            </a:r>
          </a:p>
          <a:p>
            <a:pPr marL="514350" indent="-514350">
              <a:buFont typeface="+mj-lt"/>
              <a:buAutoNum type="romanLcPeriod"/>
            </a:pPr>
            <a:r>
              <a:rPr lang="en-US" sz="2400" b="1" i="1" dirty="0"/>
              <a:t>PIVOT-SUMMARY</a:t>
            </a:r>
          </a:p>
          <a:p>
            <a:pPr marL="514350" indent="-514350">
              <a:buFont typeface="+mj-lt"/>
              <a:buAutoNum type="romanLcPeriod"/>
            </a:pPr>
            <a:r>
              <a:rPr lang="en-US" sz="2400" b="1" i="1" dirty="0"/>
              <a:t>GRAPH-DATA VISUALIZATION</a:t>
            </a:r>
            <a:endParaRPr sz="2400" b="1" i="1"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B30E5CAF-7179-4BE6-AD10-7A582268B559}"/>
              </a:ext>
            </a:extLst>
          </p:cNvPr>
          <p:cNvSpPr>
            <a:spLocks noGrp="1"/>
          </p:cNvSpPr>
          <p:nvPr>
            <p:ph type="body" idx="1"/>
          </p:nvPr>
        </p:nvSpPr>
        <p:spPr>
          <a:xfrm>
            <a:off x="609600" y="1524000"/>
            <a:ext cx="10972800" cy="2492990"/>
          </a:xfrm>
        </p:spPr>
        <p:txBody>
          <a:bodyPr/>
          <a:lstStyle/>
          <a:p>
            <a:r>
              <a:rPr lang="en-US" dirty="0"/>
              <a:t>EMPLOYEE= KAGGLE</a:t>
            </a:r>
          </a:p>
          <a:p>
            <a:r>
              <a:rPr lang="en-US" dirty="0"/>
              <a:t>26-FEATURES</a:t>
            </a:r>
          </a:p>
          <a:p>
            <a:r>
              <a:rPr lang="en-US" dirty="0"/>
              <a:t>9-FEATURES</a:t>
            </a:r>
          </a:p>
          <a:p>
            <a:r>
              <a:rPr lang="en-US" dirty="0"/>
              <a:t>EMP ID-NUM</a:t>
            </a:r>
          </a:p>
          <a:p>
            <a:r>
              <a:rPr lang="en-US" dirty="0"/>
              <a:t>NAME-TEXT</a:t>
            </a:r>
          </a:p>
          <a:p>
            <a:r>
              <a:rPr lang="en-US" dirty="0"/>
              <a:t>EMP TYPE</a:t>
            </a:r>
          </a:p>
          <a:p>
            <a:r>
              <a:rPr lang="en-US" dirty="0"/>
              <a:t>PERFORMANCE LEVEL</a:t>
            </a:r>
          </a:p>
          <a:p>
            <a:r>
              <a:rPr lang="en-US" dirty="0"/>
              <a:t>GENDER-MALE FEMALE</a:t>
            </a:r>
          </a:p>
          <a:p>
            <a:r>
              <a:rPr lang="en-US" dirty="0"/>
              <a:t>EMPLOYEE RATING-NUM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6182" y="166492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LEVEL=IFS(Z8&gt;=5,”VERYHIGH”</a:t>
            </a:r>
          </a:p>
          <a:p>
            <a:r>
              <a:rPr lang="en-IN" sz="2800" dirty="0">
                <a:latin typeface="Times New Roman" panose="02020603050405020304" pitchFamily="18" charset="0"/>
                <a:cs typeface="Times New Roman" panose="02020603050405020304" pitchFamily="18" charset="0"/>
              </a:rPr>
              <a:t>“,Z8&gt;=4,”HIGH”,Z8&gt;=3&lt;“MED”,TRUE,”LOW”)</a:t>
            </a:r>
          </a:p>
          <a:p>
            <a:r>
              <a:rPr lang="en-IN" sz="2800"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465</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yuva-uchiha</cp:lastModifiedBy>
  <cp:revision>22</cp:revision>
  <dcterms:created xsi:type="dcterms:W3CDTF">2024-03-29T15:07:22Z</dcterms:created>
  <dcterms:modified xsi:type="dcterms:W3CDTF">2024-08-27T13:21:49Z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