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78" r:id="rId3"/>
    <p:sldId id="304" r:id="rId4"/>
    <p:sldId id="308" r:id="rId5"/>
    <p:sldId id="310" r:id="rId6"/>
    <p:sldId id="314" r:id="rId7"/>
    <p:sldId id="315" r:id="rId8"/>
    <p:sldId id="317" r:id="rId9"/>
    <p:sldId id="318" r:id="rId10"/>
    <p:sldId id="312" r:id="rId11"/>
    <p:sldId id="316" r:id="rId12"/>
    <p:sldId id="260" r:id="rId13"/>
    <p:sldId id="301" r:id="rId14"/>
    <p:sldId id="30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34" autoAdjust="0"/>
    <p:restoredTop sz="94660"/>
  </p:normalViewPr>
  <p:slideViewPr>
    <p:cSldViewPr snapToGrid="0">
      <p:cViewPr varScale="1">
        <p:scale>
          <a:sx n="86" d="100"/>
          <a:sy n="86" d="100"/>
        </p:scale>
        <p:origin x="840"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165B2-42B7-422A-8E50-E378DE51852D}" type="datetimeFigureOut">
              <a:rPr lang="en-IN" smtClean="0"/>
              <a:pPr/>
              <a:t>20-01-2023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46D80D-1E9A-44A4-B816-4C8CEF2433E2}" type="slidenum">
              <a:rPr lang="en-IN" smtClean="0"/>
              <a:pPr/>
              <a:t>‹#›</a:t>
            </a:fld>
            <a:endParaRPr lang="en-IN"/>
          </a:p>
        </p:txBody>
      </p:sp>
    </p:spTree>
    <p:extLst>
      <p:ext uri="{BB962C8B-B14F-4D97-AF65-F5344CB8AC3E}">
        <p14:creationId xmlns:p14="http://schemas.microsoft.com/office/powerpoint/2010/main" val="2496003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276429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59824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userDrawn="1">
  <p:cSld name="Title and Content">
    <p:spTree>
      <p:nvGrpSpPr>
        <p:cNvPr id="1" name="Shape 15"/>
        <p:cNvGrpSpPr/>
        <p:nvPr/>
      </p:nvGrpSpPr>
      <p:grpSpPr>
        <a:xfrm>
          <a:off x="0" y="0"/>
          <a:ext cx="0" cy="0"/>
          <a:chOff x="0" y="0"/>
          <a:chExt cx="0" cy="0"/>
        </a:xfrm>
      </p:grpSpPr>
      <p:sp>
        <p:nvSpPr>
          <p:cNvPr id="7" name="Rectangle 6">
            <a:extLst>
              <a:ext uri="{FF2B5EF4-FFF2-40B4-BE49-F238E27FC236}">
                <a16:creationId xmlns:a16="http://schemas.microsoft.com/office/drawing/2014/main" id="{62E7E95D-47A4-A106-2DDE-4C21CFA7D531}"/>
              </a:ext>
            </a:extLst>
          </p:cNvPr>
          <p:cNvSpPr/>
          <p:nvPr userDrawn="1"/>
        </p:nvSpPr>
        <p:spPr>
          <a:xfrm>
            <a:off x="-1" y="6502145"/>
            <a:ext cx="12192001" cy="355855"/>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bg1"/>
                </a:solidFill>
                <a:latin typeface="Arial" panose="020B0604020202020204" pitchFamily="34" charset="0"/>
                <a:cs typeface="Arial" panose="020B0604020202020204" pitchFamily="34" charset="0"/>
              </a:rPr>
              <a:t>Department of Electrical and Electronics Engineering</a:t>
            </a:r>
          </a:p>
        </p:txBody>
      </p:sp>
      <p:sp>
        <p:nvSpPr>
          <p:cNvPr id="8" name="Rectangle 7">
            <a:extLst>
              <a:ext uri="{FF2B5EF4-FFF2-40B4-BE49-F238E27FC236}">
                <a16:creationId xmlns:a16="http://schemas.microsoft.com/office/drawing/2014/main" id="{2C25FC0A-9CDE-BED6-2682-CFA55EB40CB0}"/>
              </a:ext>
            </a:extLst>
          </p:cNvPr>
          <p:cNvSpPr/>
          <p:nvPr userDrawn="1"/>
        </p:nvSpPr>
        <p:spPr>
          <a:xfrm>
            <a:off x="-1" y="0"/>
            <a:ext cx="10515600" cy="365125"/>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bg1"/>
                </a:solidFill>
                <a:latin typeface="Arial" panose="020B0604020202020204" pitchFamily="34" charset="0"/>
                <a:cs typeface="Arial" panose="020B0604020202020204" pitchFamily="34" charset="0"/>
              </a:rPr>
              <a:t>Sri Krishna College of  Engineering and Technology, Coimbatore </a:t>
            </a:r>
          </a:p>
        </p:txBody>
      </p:sp>
      <p:pic>
        <p:nvPicPr>
          <p:cNvPr id="9" name="Google Shape;92;p13" descr="Screen Clipping">
            <a:extLst>
              <a:ext uri="{FF2B5EF4-FFF2-40B4-BE49-F238E27FC236}">
                <a16:creationId xmlns:a16="http://schemas.microsoft.com/office/drawing/2014/main" id="{D0FCE140-9AEB-231F-3A45-BB24D2C1B117}"/>
              </a:ext>
            </a:extLst>
          </p:cNvPr>
          <p:cNvPicPr preferRelativeResize="0"/>
          <p:nvPr userDrawn="1"/>
        </p:nvPicPr>
        <p:blipFill rotWithShape="1">
          <a:blip r:embed="rId2" cstate="print">
            <a:alphaModFix/>
          </a:blip>
          <a:srcRect/>
          <a:stretch/>
        </p:blipFill>
        <p:spPr>
          <a:xfrm>
            <a:off x="11353801" y="0"/>
            <a:ext cx="838200" cy="855406"/>
          </a:xfrm>
          <a:prstGeom prst="rect">
            <a:avLst/>
          </a:prstGeom>
          <a:noFill/>
          <a:ln>
            <a:noFill/>
          </a:ln>
        </p:spPr>
      </p:pic>
      <p:sp>
        <p:nvSpPr>
          <p:cNvPr id="11" name="Google Shape;26;p3">
            <a:extLst>
              <a:ext uri="{FF2B5EF4-FFF2-40B4-BE49-F238E27FC236}">
                <a16:creationId xmlns:a16="http://schemas.microsoft.com/office/drawing/2014/main" id="{AA67B760-0AA8-B61E-7437-82D8511306C0}"/>
              </a:ext>
            </a:extLst>
          </p:cNvPr>
          <p:cNvSpPr txBox="1">
            <a:spLocks/>
          </p:cNvSpPr>
          <p:nvPr userDrawn="1"/>
        </p:nvSpPr>
        <p:spPr>
          <a:xfrm>
            <a:off x="9257145" y="6492875"/>
            <a:ext cx="2743200" cy="365125"/>
          </a:xfrm>
          <a:prstGeom prst="rect">
            <a:avLst/>
          </a:prstGeom>
          <a:noFill/>
          <a:ln>
            <a:noFill/>
          </a:ln>
        </p:spPr>
        <p:txBody>
          <a:bodyPr spcFirstLastPara="1" wrap="square" lIns="91425" tIns="45700" rIns="91425" bIns="45700" anchor="ctr" anchorCtr="0">
            <a:noAutofit/>
          </a:bodyPr>
          <a:lstStyle>
            <a:defPPr>
              <a:defRPr lang="en-US"/>
            </a:defPPr>
            <a:lvl1pPr marL="0" marR="0" lvl="0" indent="0" algn="r" defTabSz="914400" rtl="0" eaLnBrk="1" latinLnBrk="0" hangingPunct="1">
              <a:spcBef>
                <a:spcPts val="0"/>
              </a:spcBef>
              <a:buNone/>
              <a:defRPr sz="1200" b="0" i="0" u="none" strike="noStrike" kern="1200" cap="none">
                <a:solidFill>
                  <a:srgbClr val="888888"/>
                </a:solidFill>
                <a:latin typeface="Calibri"/>
                <a:ea typeface="Calibri"/>
                <a:cs typeface="Calibri"/>
                <a:sym typeface="Calibri"/>
              </a:defRPr>
            </a:lvl1pPr>
            <a:lvl2pPr marL="0" marR="0" lvl="1" indent="0" algn="r" defTabSz="914400" rtl="0" eaLnBrk="1" latinLnBrk="0" hangingPunct="1">
              <a:spcBef>
                <a:spcPts val="0"/>
              </a:spcBef>
              <a:buNone/>
              <a:defRPr sz="1200" b="0" i="0" u="none" strike="noStrike" kern="1200" cap="none">
                <a:solidFill>
                  <a:srgbClr val="888888"/>
                </a:solidFill>
                <a:latin typeface="Calibri"/>
                <a:ea typeface="Calibri"/>
                <a:cs typeface="Calibri"/>
                <a:sym typeface="Calibri"/>
              </a:defRPr>
            </a:lvl2pPr>
            <a:lvl3pPr marL="0" marR="0" lvl="2" indent="0" algn="r" defTabSz="914400" rtl="0" eaLnBrk="1" latinLnBrk="0" hangingPunct="1">
              <a:spcBef>
                <a:spcPts val="0"/>
              </a:spcBef>
              <a:buNone/>
              <a:defRPr sz="1200" b="0" i="0" u="none" strike="noStrike" kern="1200" cap="none">
                <a:solidFill>
                  <a:srgbClr val="888888"/>
                </a:solidFill>
                <a:latin typeface="Calibri"/>
                <a:ea typeface="Calibri"/>
                <a:cs typeface="Calibri"/>
                <a:sym typeface="Calibri"/>
              </a:defRPr>
            </a:lvl3pPr>
            <a:lvl4pPr marL="0" marR="0" lvl="3" indent="0" algn="r" defTabSz="914400" rtl="0" eaLnBrk="1" latinLnBrk="0" hangingPunct="1">
              <a:spcBef>
                <a:spcPts val="0"/>
              </a:spcBef>
              <a:buNone/>
              <a:defRPr sz="1200" b="0" i="0" u="none" strike="noStrike" kern="1200" cap="none">
                <a:solidFill>
                  <a:srgbClr val="888888"/>
                </a:solidFill>
                <a:latin typeface="Calibri"/>
                <a:ea typeface="Calibri"/>
                <a:cs typeface="Calibri"/>
                <a:sym typeface="Calibri"/>
              </a:defRPr>
            </a:lvl4pPr>
            <a:lvl5pPr marL="0" marR="0" lvl="4" indent="0" algn="r" defTabSz="914400" rtl="0" eaLnBrk="1" latinLnBrk="0" hangingPunct="1">
              <a:spcBef>
                <a:spcPts val="0"/>
              </a:spcBef>
              <a:buNone/>
              <a:defRPr sz="1200" b="0" i="0" u="none" strike="noStrike" kern="1200" cap="none">
                <a:solidFill>
                  <a:srgbClr val="888888"/>
                </a:solidFill>
                <a:latin typeface="Calibri"/>
                <a:ea typeface="Calibri"/>
                <a:cs typeface="Calibri"/>
                <a:sym typeface="Calibri"/>
              </a:defRPr>
            </a:lvl5pPr>
            <a:lvl6pPr marL="0" marR="0" lvl="5" indent="0" algn="r" defTabSz="914400" rtl="0" eaLnBrk="1" latinLnBrk="0" hangingPunct="1">
              <a:spcBef>
                <a:spcPts val="0"/>
              </a:spcBef>
              <a:buNone/>
              <a:defRPr sz="1200" b="0" i="0" u="none" strike="noStrike" kern="1200" cap="none">
                <a:solidFill>
                  <a:srgbClr val="888888"/>
                </a:solidFill>
                <a:latin typeface="Calibri"/>
                <a:ea typeface="Calibri"/>
                <a:cs typeface="Calibri"/>
                <a:sym typeface="Calibri"/>
              </a:defRPr>
            </a:lvl6pPr>
            <a:lvl7pPr marL="0" marR="0" lvl="6" indent="0" algn="r" defTabSz="914400" rtl="0" eaLnBrk="1" latinLnBrk="0" hangingPunct="1">
              <a:spcBef>
                <a:spcPts val="0"/>
              </a:spcBef>
              <a:buNone/>
              <a:defRPr sz="1200" b="0" i="0" u="none" strike="noStrike" kern="1200" cap="none">
                <a:solidFill>
                  <a:srgbClr val="888888"/>
                </a:solidFill>
                <a:latin typeface="Calibri"/>
                <a:ea typeface="Calibri"/>
                <a:cs typeface="Calibri"/>
                <a:sym typeface="Calibri"/>
              </a:defRPr>
            </a:lvl7pPr>
            <a:lvl8pPr marL="0" marR="0" lvl="7" indent="0" algn="r" defTabSz="914400" rtl="0" eaLnBrk="1" latinLnBrk="0" hangingPunct="1">
              <a:spcBef>
                <a:spcPts val="0"/>
              </a:spcBef>
              <a:buNone/>
              <a:defRPr sz="1200" b="0" i="0" u="none" strike="noStrike" kern="1200" cap="none">
                <a:solidFill>
                  <a:srgbClr val="888888"/>
                </a:solidFill>
                <a:latin typeface="Calibri"/>
                <a:ea typeface="Calibri"/>
                <a:cs typeface="Calibri"/>
                <a:sym typeface="Calibri"/>
              </a:defRPr>
            </a:lvl8pPr>
            <a:lvl9pPr marL="0" marR="0" lvl="8" indent="0" algn="r" defTabSz="914400" rtl="0" eaLnBrk="1" latinLnBrk="0" hangingPunct="1">
              <a:spcBef>
                <a:spcPts val="0"/>
              </a:spcBef>
              <a:buNone/>
              <a:defRPr sz="1200" b="0" i="0" u="none" strike="noStrike" kern="1200" cap="none">
                <a:solidFill>
                  <a:srgbClr val="888888"/>
                </a:solidFill>
                <a:latin typeface="Calibri"/>
                <a:ea typeface="Calibri"/>
                <a:cs typeface="Calibri"/>
                <a:sym typeface="Calibri"/>
              </a:defRPr>
            </a:lvl9pPr>
          </a:lstStyle>
          <a:p>
            <a:fld id="{00000000-1234-1234-1234-123412341234}" type="slidenum">
              <a:rPr lang="en-US" sz="2000" b="1" i="0" u="none" strike="noStrike" kern="1200" cap="none" smtClean="0">
                <a:solidFill>
                  <a:schemeClr val="bg1"/>
                </a:solidFill>
                <a:latin typeface="Calibri"/>
                <a:cs typeface="Calibri"/>
                <a:sym typeface="Calibri"/>
              </a:rPr>
              <a:pPr/>
              <a:t>‹#›</a:t>
            </a:fld>
            <a:endParaRPr lang="en-US" sz="2000" b="1" i="0" u="none" strike="noStrike" kern="1200" cap="none" dirty="0">
              <a:solidFill>
                <a:schemeClr val="bg1"/>
              </a:solidFill>
              <a:latin typeface="Calibri"/>
              <a:cs typeface="Calibri"/>
              <a:sym typeface="Calibri"/>
            </a:endParaRPr>
          </a:p>
        </p:txBody>
      </p:sp>
    </p:spTree>
    <p:extLst>
      <p:ext uri="{BB962C8B-B14F-4D97-AF65-F5344CB8AC3E}">
        <p14:creationId xmlns:p14="http://schemas.microsoft.com/office/powerpoint/2010/main" val="4129304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DE27D56-3FDD-444B-A484-356717C6D7A1}" type="datetime1">
              <a:rPr lang="en-IN" smtClean="0"/>
              <a:pPr/>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E6025B-E709-46F2-A41A-636A11C72379}" type="slidenum">
              <a:rPr lang="en-IN" smtClean="0"/>
              <a:pPr/>
              <a:t>‹#›</a:t>
            </a:fld>
            <a:endParaRPr lang="en-IN"/>
          </a:p>
        </p:txBody>
      </p:sp>
    </p:spTree>
    <p:extLst>
      <p:ext uri="{BB962C8B-B14F-4D97-AF65-F5344CB8AC3E}">
        <p14:creationId xmlns:p14="http://schemas.microsoft.com/office/powerpoint/2010/main" val="1495258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9925689-5ED2-4B86-8684-3B7AD8B8C0DF}" type="datetime1">
              <a:rPr lang="en-IN" smtClean="0"/>
              <a:pPr/>
              <a:t>20-01-2023</a:t>
            </a:fld>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2829979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B8DCDE06-8468-426C-AECD-6997B3EE96AD}" type="datetime1">
              <a:rPr lang="en-IN" smtClean="0"/>
              <a:pPr/>
              <a:t>20-01-2023</a:t>
            </a:fld>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3762578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BF0001A-7412-4FB5-8EA9-A94B4C6AE24F}" type="datetime1">
              <a:rPr lang="en-IN" smtClean="0"/>
              <a:pPr/>
              <a:t>20-01-2023</a:t>
            </a:fld>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2407524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BE4F7FC9-9D44-4E27-80AF-64E6393F5CD5}" type="datetime1">
              <a:rPr lang="en-IN" smtClean="0"/>
              <a:pPr/>
              <a:t>20-01-2023</a:t>
            </a:fld>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1381580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DEE6B835-CB88-4B28-90D5-C6A3B672C62D}" type="datetime1">
              <a:rPr lang="en-IN" smtClean="0"/>
              <a:pPr/>
              <a:t>20-01-2023</a:t>
            </a:fld>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178763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EA652A3-7658-4723-B68A-0DF3956731A2}" type="datetime1">
              <a:rPr lang="en-IN" smtClean="0"/>
              <a:pPr/>
              <a:t>20-01-2023</a:t>
            </a:fld>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2678868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EE0A2A4-66E4-461E-9D22-8E9E946522F7}" type="datetime1">
              <a:rPr lang="en-IN" smtClean="0"/>
              <a:pPr/>
              <a:t>20-01-2023</a:t>
            </a:fld>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2052681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400EBD1-9E22-44FE-9F50-15B2937E389B}" type="datetime1">
              <a:rPr lang="en-IN" smtClean="0"/>
              <a:pPr/>
              <a:t>20-01-2023</a:t>
            </a:fld>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2499736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B8340F97-08D3-4F73-B6CD-ABA14A04D457}" type="datetime1">
              <a:rPr lang="en-IN" smtClean="0"/>
              <a:pPr/>
              <a:t>20-01-2023</a:t>
            </a:fld>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1431952323"/>
      </p:ext>
    </p:extLst>
  </p:cSld>
  <p:clrMap bg1="lt1" tx1="dk1" bg2="dk2" tx2="lt2" accent1="accent1" accent2="accent2" accent3="accent3" accent4="accent4" accent5="accent5" accent6="accent6" hlink="hlink" folHlink="folHlink"/>
  <p:sldLayoutIdLst>
    <p:sldLayoutId id="2147483661"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p:nvPr/>
        </p:nvSpPr>
        <p:spPr>
          <a:xfrm>
            <a:off x="838200" y="356332"/>
            <a:ext cx="7886700" cy="744538"/>
          </a:xfrm>
          <a:prstGeom prst="rect">
            <a:avLst/>
          </a:prstGeom>
          <a:noFill/>
          <a:ln>
            <a:noFill/>
          </a:ln>
        </p:spPr>
        <p:txBody>
          <a:bodyPr spcFirstLastPara="1" wrap="square" lIns="91425" tIns="45700" rIns="91425" bIns="45700" anchor="ctr" anchorCtr="0">
            <a:normAutofit fontScale="97500" lnSpcReduction="10000"/>
          </a:bodyPr>
          <a:lstStyle/>
          <a:p>
            <a:pPr marL="0" marR="0" lvl="0" indent="0" algn="ctr" defTabSz="914400" rtl="0" eaLnBrk="1" fontAlgn="auto" latinLnBrk="0" hangingPunct="1">
              <a:lnSpc>
                <a:spcPct val="100000"/>
              </a:lnSpc>
              <a:spcBef>
                <a:spcPts val="0"/>
              </a:spcBef>
              <a:spcAft>
                <a:spcPts val="0"/>
              </a:spcAft>
              <a:buClr>
                <a:srgbClr val="262626"/>
              </a:buClr>
              <a:buSzPct val="100000"/>
              <a:buFont typeface="Calibri"/>
              <a:buNone/>
              <a:tabLst/>
              <a:defRPr/>
            </a:pPr>
            <a:endParaRPr kumimoji="0" sz="4400" b="1" i="0" u="sng" strike="noStrike" kern="0" cap="none" spc="0" normalizeH="0" baseline="0" noProof="0">
              <a:ln>
                <a:noFill/>
              </a:ln>
              <a:solidFill>
                <a:srgbClr val="262626"/>
              </a:solidFill>
              <a:effectLst/>
              <a:uLnTx/>
              <a:uFillTx/>
              <a:latin typeface="Arial"/>
              <a:ea typeface="Arial"/>
              <a:cs typeface="Arial"/>
              <a:sym typeface="Arial"/>
            </a:endParaRPr>
          </a:p>
        </p:txBody>
      </p:sp>
      <p:sp>
        <p:nvSpPr>
          <p:cNvPr id="90" name="Google Shape;90;p13"/>
          <p:cNvSpPr/>
          <p:nvPr/>
        </p:nvSpPr>
        <p:spPr>
          <a:xfrm>
            <a:off x="7959659" y="4260529"/>
            <a:ext cx="4024179" cy="1608133"/>
          </a:xfrm>
          <a:prstGeom prst="rect">
            <a:avLst/>
          </a:prstGeom>
          <a:noFill/>
          <a:ln>
            <a:noFill/>
          </a:ln>
        </p:spPr>
        <p:txBody>
          <a:bodyPr spcFirstLastPara="1" wrap="square" lIns="68575" tIns="34275" rIns="68575" bIns="34275" anchor="t" anchorCtr="0">
            <a:noAutofit/>
          </a:bodyPr>
          <a:lstStyle/>
          <a:p>
            <a:pPr marL="0" marR="0" lvl="0" indent="0" algn="l" defTabSz="914400" rtl="0" eaLnBrk="1" fontAlgn="auto" latinLnBrk="0" hangingPunct="1">
              <a:lnSpc>
                <a:spcPct val="150000"/>
              </a:lnSpc>
              <a:spcBef>
                <a:spcPts val="0"/>
              </a:spcBef>
              <a:spcAft>
                <a:spcPts val="0"/>
              </a:spcAft>
              <a:buClr>
                <a:srgbClr val="000000"/>
              </a:buClr>
              <a:buSzPts val="2000"/>
              <a:buFont typeface="Calibri"/>
              <a:buNone/>
              <a:tabLst/>
              <a:defRPr/>
            </a:pPr>
            <a:r>
              <a:rPr kumimoji="0" lang="en-US" sz="2000" b="1" i="0" u="none" strike="noStrike" kern="0" cap="none" spc="0" normalizeH="0" baseline="0" noProof="0" dirty="0">
                <a:ln>
                  <a:noFill/>
                </a:ln>
                <a:solidFill>
                  <a:srgbClr val="002060"/>
                </a:solidFill>
                <a:effectLst/>
                <a:uLnTx/>
                <a:uFillTx/>
                <a:latin typeface="Arial" panose="020B0604020202020204" pitchFamily="34" charset="0"/>
                <a:ea typeface="Calibri"/>
                <a:cs typeface="Arial" panose="020B0604020202020204" pitchFamily="34" charset="0"/>
                <a:sym typeface="Calibri"/>
              </a:rPr>
              <a:t>      SUPERVISOR</a:t>
            </a:r>
            <a:endParaRPr kumimoji="0" lang="en-US" sz="2000" b="1" i="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sym typeface="Arial"/>
            </a:endParaRPr>
          </a:p>
          <a:p>
            <a:pPr marL="0" marR="0" lvl="0" indent="0" algn="l" defTabSz="914400" rtl="0" eaLnBrk="1" fontAlgn="auto" latinLnBrk="0" hangingPunct="1">
              <a:lnSpc>
                <a:spcPct val="150000"/>
              </a:lnSpc>
              <a:spcBef>
                <a:spcPts val="0"/>
              </a:spcBef>
              <a:spcAft>
                <a:spcPts val="0"/>
              </a:spcAft>
              <a:buClr>
                <a:srgbClr val="000000"/>
              </a:buClr>
              <a:buSzPts val="2000"/>
              <a:buFont typeface="Calibri"/>
              <a:buNone/>
              <a:tabLst/>
              <a:defRPr/>
            </a:pPr>
            <a:r>
              <a:rPr kumimoji="0" lang="en-US" sz="2000" b="1" i="0" u="none" strike="noStrike" kern="0" cap="none" spc="0" normalizeH="0" baseline="0" noProof="0" dirty="0">
                <a:ln>
                  <a:noFill/>
                </a:ln>
                <a:solidFill>
                  <a:srgbClr val="000000"/>
                </a:solidFill>
                <a:effectLst/>
                <a:uLnTx/>
                <a:uFillTx/>
                <a:latin typeface="Arial"/>
                <a:ea typeface="Arial"/>
                <a:cs typeface="Arial"/>
                <a:sym typeface="Arial"/>
              </a:rPr>
              <a:t>           Ms. R. </a:t>
            </a:r>
            <a:r>
              <a:rPr lang="en-IN" sz="2000" b="1" kern="0" dirty="0">
                <a:solidFill>
                  <a:srgbClr val="000000"/>
                </a:solidFill>
                <a:latin typeface="Arial"/>
                <a:ea typeface="Arial"/>
                <a:cs typeface="Arial"/>
                <a:sym typeface="Arial"/>
              </a:rPr>
              <a:t>GEETHAMANI </a:t>
            </a:r>
            <a:endParaRPr kumimoji="0" sz="2000" b="1"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2000"/>
              <a:buFont typeface="Calibri"/>
              <a:buNone/>
              <a:tabLst/>
              <a:defRPr/>
            </a:pPr>
            <a:r>
              <a:rPr kumimoji="0" lang="en-US" sz="2000" b="0" i="0" u="none" strike="noStrike" kern="0" cap="none" spc="0" normalizeH="0" baseline="0" noProof="0" dirty="0">
                <a:ln>
                  <a:noFill/>
                </a:ln>
                <a:solidFill>
                  <a:srgbClr val="000000"/>
                </a:solidFill>
                <a:effectLst/>
                <a:uLnTx/>
                <a:uFillTx/>
                <a:latin typeface="Arial"/>
                <a:cs typeface="Arial"/>
                <a:sym typeface="Arial"/>
              </a:rPr>
              <a:t> </a:t>
            </a:r>
            <a:r>
              <a:rPr kumimoji="0" lang="en-US" sz="2000" b="0" i="0" u="none" strike="noStrike" kern="0" cap="none" spc="0" normalizeH="0" baseline="0" noProof="0" dirty="0">
                <a:ln>
                  <a:noFill/>
                </a:ln>
                <a:solidFill>
                  <a:srgbClr val="000000"/>
                </a:solidFill>
                <a:effectLst/>
                <a:uLnTx/>
                <a:uFillTx/>
                <a:latin typeface="Arial"/>
                <a:ea typeface="Arial"/>
                <a:cs typeface="Arial"/>
                <a:sym typeface="Arial"/>
              </a:rPr>
              <a:t>Assistant Professor/EEE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2000"/>
              <a:buFont typeface="Calibri"/>
              <a:buNone/>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          </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1" name="Google Shape;91;p13"/>
          <p:cNvSpPr/>
          <p:nvPr/>
        </p:nvSpPr>
        <p:spPr>
          <a:xfrm>
            <a:off x="477488" y="217350"/>
            <a:ext cx="11237026" cy="1646605"/>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002060"/>
                </a:solidFill>
                <a:effectLst/>
                <a:uLnTx/>
                <a:uFillTx/>
                <a:latin typeface="Arial"/>
                <a:cs typeface="Arial"/>
                <a:sym typeface="Arial"/>
              </a:rPr>
              <a:t>SRI KRISHNA COLLEGE OF ENGINEERING AND TECHNOLOGY</a:t>
            </a:r>
            <a:endParaRPr kumimoji="0" sz="2400" b="0" i="0" u="none" strike="noStrike" kern="0" cap="none" spc="0" normalizeH="0" baseline="0" noProof="0" dirty="0">
              <a:ln>
                <a:noFill/>
              </a:ln>
              <a:solidFill>
                <a:srgbClr val="00206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2060"/>
                </a:solidFill>
                <a:effectLst/>
                <a:uLnTx/>
                <a:uFillTx/>
                <a:latin typeface="Arial"/>
                <a:ea typeface="Arial"/>
                <a:cs typeface="Arial"/>
                <a:sym typeface="Arial"/>
              </a:rPr>
              <a:t>KUNIYAMUTHUR, COIMBATORE-8</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800" b="1" i="0" u="none" strike="noStrike" kern="0" cap="none" spc="0" normalizeH="0" baseline="0" noProof="0" dirty="0">
              <a:ln>
                <a:noFill/>
              </a:ln>
              <a:solidFill>
                <a:srgbClr val="00206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002060"/>
                </a:solidFill>
                <a:effectLst/>
                <a:uLnTx/>
                <a:uFillTx/>
                <a:latin typeface="Arial"/>
                <a:cs typeface="Arial"/>
                <a:sym typeface="Arial"/>
              </a:rPr>
              <a:t>DEPARTMENT OF ELECTRICAL AND ELECTRONICS ENGINEERING</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2060"/>
                </a:solidFill>
                <a:effectLst/>
                <a:uLnTx/>
                <a:uFillTx/>
                <a:latin typeface="Arial"/>
                <a:ea typeface="Arial"/>
                <a:cs typeface="Arial"/>
                <a:sym typeface="Arial"/>
              </a:rPr>
              <a:t>(Accredited by NBA)</a:t>
            </a:r>
            <a:endParaRPr kumimoji="0" sz="1800" b="1" i="0" u="none" strike="noStrike" kern="0" cap="none" spc="0" normalizeH="0" baseline="0" noProof="0" dirty="0">
              <a:ln>
                <a:noFill/>
              </a:ln>
              <a:solidFill>
                <a:srgbClr val="002060"/>
              </a:solidFill>
              <a:effectLst/>
              <a:uLnTx/>
              <a:uFillTx/>
              <a:latin typeface="Arial"/>
              <a:ea typeface="Arial"/>
              <a:cs typeface="Arial"/>
              <a:sym typeface="Arial"/>
            </a:endParaRPr>
          </a:p>
        </p:txBody>
      </p:sp>
      <p:pic>
        <p:nvPicPr>
          <p:cNvPr id="92" name="Google Shape;92;p13" descr="Screen Clipping"/>
          <p:cNvPicPr preferRelativeResize="0"/>
          <p:nvPr/>
        </p:nvPicPr>
        <p:blipFill rotWithShape="1">
          <a:blip r:embed="rId3">
            <a:alphaModFix/>
          </a:blip>
          <a:srcRect/>
          <a:stretch/>
        </p:blipFill>
        <p:spPr>
          <a:xfrm>
            <a:off x="208162" y="235510"/>
            <a:ext cx="1153551" cy="986181"/>
          </a:xfrm>
          <a:prstGeom prst="rect">
            <a:avLst/>
          </a:prstGeom>
          <a:noFill/>
          <a:ln>
            <a:noFill/>
          </a:ln>
        </p:spPr>
      </p:pic>
      <p:sp>
        <p:nvSpPr>
          <p:cNvPr id="96" name="Google Shape;96;p13"/>
          <p:cNvSpPr/>
          <p:nvPr/>
        </p:nvSpPr>
        <p:spPr>
          <a:xfrm>
            <a:off x="208162" y="4270770"/>
            <a:ext cx="6403653" cy="1925843"/>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sym typeface="Arial"/>
              </a:rPr>
              <a:t>TEAM MEMBERS</a:t>
            </a:r>
            <a:endParaRPr kumimoji="0" sz="2000" b="0" i="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	</a:t>
            </a:r>
            <a:endParaRPr kumimoji="0" sz="16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	</a:t>
            </a:r>
            <a:r>
              <a:rPr lang="en-US" sz="2000" b="1" kern="0" dirty="0">
                <a:solidFill>
                  <a:srgbClr val="000000"/>
                </a:solidFill>
                <a:latin typeface="Arial" panose="020B0604020202020204" pitchFamily="34" charset="0"/>
                <a:cs typeface="Arial" panose="020B0604020202020204" pitchFamily="34" charset="0"/>
                <a:sym typeface="Arial"/>
              </a:rPr>
              <a:t>YUVARAJ S      </a:t>
            </a:r>
            <a:r>
              <a:rPr kumimoji="0" lang="en-US" sz="20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		19EUEE159</a:t>
            </a:r>
            <a:endParaRPr kumimoji="0" sz="20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	</a:t>
            </a:r>
            <a:r>
              <a:rPr lang="en-US" sz="2000" b="1" kern="0" dirty="0">
                <a:solidFill>
                  <a:srgbClr val="000000"/>
                </a:solidFill>
                <a:latin typeface="Arial" panose="020B0604020202020204" pitchFamily="34" charset="0"/>
                <a:cs typeface="Arial" panose="020B0604020202020204" pitchFamily="34" charset="0"/>
                <a:sym typeface="Arial"/>
              </a:rPr>
              <a:t>SHIVA SANKAR M M   </a:t>
            </a:r>
            <a:r>
              <a:rPr kumimoji="0" lang="en-US" sz="20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 	19EUEE122</a:t>
            </a:r>
            <a:endParaRPr kumimoji="0" sz="20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	WASIM AKRAM B         	19EUEE157</a:t>
            </a:r>
            <a:endParaRPr kumimoji="0" sz="20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	</a:t>
            </a:r>
            <a:r>
              <a:rPr kumimoji="0" lang="en-US" sz="20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rPr>
              <a:t>THANGA PANDIAN N                19EUEE144</a:t>
            </a:r>
            <a:endParaRPr kumimoji="0" sz="16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a:endParaRPr>
          </a:p>
        </p:txBody>
      </p:sp>
      <p:sp>
        <p:nvSpPr>
          <p:cNvPr id="97" name="Google Shape;97;p13"/>
          <p:cNvSpPr/>
          <p:nvPr/>
        </p:nvSpPr>
        <p:spPr>
          <a:xfrm>
            <a:off x="4235725" y="1971926"/>
            <a:ext cx="3723934" cy="584775"/>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3200" b="1" kern="0" dirty="0">
                <a:solidFill>
                  <a:srgbClr val="70AD47">
                    <a:lumMod val="50000"/>
                  </a:srgbClr>
                </a:solidFill>
                <a:latin typeface="Arial"/>
                <a:ea typeface="Arial"/>
                <a:cs typeface="Arial"/>
                <a:sym typeface="Arial"/>
              </a:rPr>
              <a:t>FIRST</a:t>
            </a:r>
            <a:r>
              <a:rPr kumimoji="0" lang="en-US" sz="3200" b="1" i="0" u="none" strike="noStrike" kern="0" cap="none" spc="0" normalizeH="0" baseline="0" noProof="0" dirty="0">
                <a:ln>
                  <a:noFill/>
                </a:ln>
                <a:solidFill>
                  <a:srgbClr val="70AD47">
                    <a:lumMod val="50000"/>
                  </a:srgbClr>
                </a:solidFill>
                <a:effectLst/>
                <a:uLnTx/>
                <a:uFillTx/>
                <a:latin typeface="Arial"/>
                <a:ea typeface="Arial"/>
                <a:cs typeface="Arial"/>
                <a:sym typeface="Arial"/>
              </a:rPr>
              <a:t> REVIEW</a:t>
            </a:r>
            <a:endParaRPr kumimoji="0" sz="3200" b="1" i="0" u="none" strike="noStrike" kern="0" cap="none" spc="0" normalizeH="0" baseline="0" noProof="0" dirty="0">
              <a:ln>
                <a:noFill/>
              </a:ln>
              <a:solidFill>
                <a:srgbClr val="70AD47">
                  <a:lumMod val="50000"/>
                </a:srgbClr>
              </a:solidFill>
              <a:effectLst/>
              <a:uLnTx/>
              <a:uFillTx/>
              <a:latin typeface="Arial"/>
              <a:ea typeface="Arial"/>
              <a:cs typeface="Arial"/>
              <a:sym typeface="Arial"/>
            </a:endParaRPr>
          </a:p>
        </p:txBody>
      </p:sp>
      <p:sp>
        <p:nvSpPr>
          <p:cNvPr id="98" name="Google Shape;98;p13"/>
          <p:cNvSpPr/>
          <p:nvPr/>
        </p:nvSpPr>
        <p:spPr>
          <a:xfrm>
            <a:off x="2293046" y="2642027"/>
            <a:ext cx="7605907" cy="913352"/>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C00000"/>
                </a:solidFill>
                <a:effectLst/>
                <a:uLnTx/>
                <a:uFillTx/>
                <a:latin typeface="Arial"/>
                <a:ea typeface="Arial"/>
                <a:cs typeface="Arial"/>
                <a:sym typeface="Arial"/>
              </a:rPr>
              <a:t>SMART HYDROPONIC SYSTEM</a:t>
            </a:r>
            <a:endParaRPr kumimoji="0" sz="2800" b="0" i="0" u="none" strike="noStrike" kern="0" cap="none" spc="0" normalizeH="0" baseline="0" noProof="0" dirty="0">
              <a:ln>
                <a:noFill/>
              </a:ln>
              <a:solidFill>
                <a:srgbClr val="C00000"/>
              </a:solidFill>
              <a:effectLst/>
              <a:uLnTx/>
              <a:uFillTx/>
              <a:latin typeface="Arial"/>
              <a:ea typeface="Arial"/>
              <a:cs typeface="Arial"/>
              <a:sym typeface="Arial"/>
            </a:endParaRPr>
          </a:p>
        </p:txBody>
      </p:sp>
      <p:pic>
        <p:nvPicPr>
          <p:cNvPr id="99" name="Google Shape;99;p13"/>
          <p:cNvPicPr preferRelativeResize="0"/>
          <p:nvPr/>
        </p:nvPicPr>
        <p:blipFill rotWithShape="1">
          <a:blip r:embed="rId4">
            <a:alphaModFix/>
          </a:blip>
          <a:srcRect/>
          <a:stretch/>
        </p:blipFill>
        <p:spPr>
          <a:xfrm>
            <a:off x="10776462" y="226272"/>
            <a:ext cx="1003902" cy="9740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F100D41-1592-4DD8-9C8F-CF214563A23B}"/>
              </a:ext>
            </a:extLst>
          </p:cNvPr>
          <p:cNvSpPr>
            <a:spLocks noGrp="1"/>
          </p:cNvSpPr>
          <p:nvPr>
            <p:ph idx="4294967295"/>
          </p:nvPr>
        </p:nvSpPr>
        <p:spPr>
          <a:xfrm>
            <a:off x="307199" y="384561"/>
            <a:ext cx="11324208" cy="5990601"/>
          </a:xfrm>
        </p:spPr>
        <p:txBody>
          <a:bodyPr>
            <a:normAutofit/>
          </a:bodyPr>
          <a:lstStyle/>
          <a:p>
            <a:pPr marL="50800" indent="0">
              <a:buNone/>
            </a:pPr>
            <a:r>
              <a:rPr lang="en-US" sz="2400" dirty="0">
                <a:latin typeface="Arial" panose="020B0604020202020204" pitchFamily="34" charset="0"/>
                <a:cs typeface="Arial" panose="020B0604020202020204" pitchFamily="34" charset="0"/>
              </a:rPr>
              <a:t>                                         </a:t>
            </a:r>
            <a:r>
              <a:rPr lang="en-US" sz="3600" b="1" u="sng" dirty="0">
                <a:solidFill>
                  <a:schemeClr val="accent5">
                    <a:lumMod val="50000"/>
                  </a:schemeClr>
                </a:solidFill>
                <a:latin typeface="Arial" panose="020B0604020202020204" pitchFamily="34" charset="0"/>
                <a:cs typeface="Arial" panose="020B0604020202020204" pitchFamily="34" charset="0"/>
              </a:rPr>
              <a:t>SIMULATION</a:t>
            </a:r>
          </a:p>
          <a:p>
            <a:pPr marL="228600" indent="0">
              <a:buNone/>
            </a:pPr>
            <a:r>
              <a:rPr lang="en-US" sz="2600" dirty="0">
                <a:solidFill>
                  <a:schemeClr val="tx1"/>
                </a:solidFill>
                <a:latin typeface="+mn-lt"/>
              </a:rPr>
              <a:t> </a:t>
            </a:r>
          </a:p>
          <a:p>
            <a:pPr marL="228600" indent="0">
              <a:buNone/>
            </a:pPr>
            <a:endParaRPr lang="en-US" sz="2600" dirty="0">
              <a:solidFill>
                <a:schemeClr val="tx1"/>
              </a:solidFill>
              <a:latin typeface="+mn-lt"/>
            </a:endParaRPr>
          </a:p>
          <a:p>
            <a:pPr marL="50800" indent="0">
              <a:buNone/>
            </a:pPr>
            <a:endParaRPr lang="en-US" sz="3600" b="1" u="sng" dirty="0">
              <a:solidFill>
                <a:schemeClr val="accent5">
                  <a:lumMod val="50000"/>
                </a:schemeClr>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87F4714D-0035-4EB7-95BB-269F16F2E3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585" y="1204957"/>
            <a:ext cx="9374259" cy="5014252"/>
          </a:xfrm>
          <a:prstGeom prst="rect">
            <a:avLst/>
          </a:prstGeom>
        </p:spPr>
      </p:pic>
    </p:spTree>
    <p:extLst>
      <p:ext uri="{BB962C8B-B14F-4D97-AF65-F5344CB8AC3E}">
        <p14:creationId xmlns:p14="http://schemas.microsoft.com/office/powerpoint/2010/main" val="3380807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F100D41-1592-4DD8-9C8F-CF214563A23B}"/>
              </a:ext>
            </a:extLst>
          </p:cNvPr>
          <p:cNvSpPr>
            <a:spLocks noGrp="1"/>
          </p:cNvSpPr>
          <p:nvPr>
            <p:ph idx="4294967295"/>
          </p:nvPr>
        </p:nvSpPr>
        <p:spPr>
          <a:xfrm>
            <a:off x="307199" y="384561"/>
            <a:ext cx="11324208" cy="5990601"/>
          </a:xfrm>
        </p:spPr>
        <p:txBody>
          <a:bodyPr>
            <a:normAutofit/>
          </a:bodyPr>
          <a:lstStyle/>
          <a:p>
            <a:pPr indent="228600" algn="just">
              <a:lnSpc>
                <a:spcPct val="107000"/>
              </a:lnSpc>
              <a:spcAft>
                <a:spcPts val="8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virtual terminals depict all the values of the data being processed in the Arduino. The above simulation enables the user to visualize the real-time project and its outcomes. The parameters that have been manifested through the virtual terminal in the above simulation are Temperature, PH value, Electricity conductivity, Moisture, Humidity, nitrogen, potassium, phosphorus, and water flow rate.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spcAft>
                <a:spcPts val="8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above simulation is based on the data collected for a hydroponics framing of a tomato which needs its temperature to be from 50 degrees to 75-degree Fahrenheit, with an ideal value of PH between 6.0 to 6.5, the humidity of 65% to 85%, Nitrogen is said to be 140 PPM, Phosphorus 50 PPM, Potassium 350 PPM and also can be with a ratio of 10-5-14. The above simulation also indicates the water flow rate of 512 liters per hour.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50800" indent="0">
              <a:buNone/>
            </a:pPr>
            <a:endParaRPr lang="en-US" sz="2400" b="1" u="sng"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2043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7"/>
          <p:cNvSpPr txBox="1">
            <a:spLocks noGrp="1"/>
          </p:cNvSpPr>
          <p:nvPr>
            <p:ph type="title" idx="4294967295"/>
          </p:nvPr>
        </p:nvSpPr>
        <p:spPr>
          <a:xfrm>
            <a:off x="1904999" y="542925"/>
            <a:ext cx="8382000" cy="762000"/>
          </a:xfrm>
          <a:prstGeom prst="rect">
            <a:avLst/>
          </a:prstGeom>
          <a:solidFill>
            <a:schemeClr val="l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7030A0"/>
              </a:buClr>
              <a:buSzPts val="3600"/>
              <a:buFont typeface="Arial"/>
              <a:buNone/>
            </a:pPr>
            <a:r>
              <a:rPr lang="en-US" sz="3600" b="1" u="sng" dirty="0">
                <a:solidFill>
                  <a:schemeClr val="accent5">
                    <a:lumMod val="50000"/>
                  </a:schemeClr>
                </a:solidFill>
                <a:latin typeface="Arial"/>
                <a:ea typeface="Arial"/>
                <a:cs typeface="Arial"/>
                <a:sym typeface="Arial"/>
              </a:rPr>
              <a:t>LITERATURE REVIEW</a:t>
            </a:r>
            <a:endParaRPr sz="3600" b="1" u="sng" dirty="0">
              <a:solidFill>
                <a:schemeClr val="accent5">
                  <a:lumMod val="50000"/>
                </a:schemeClr>
              </a:solidFill>
              <a:latin typeface="Arial"/>
              <a:ea typeface="Arial"/>
              <a:cs typeface="Arial"/>
              <a:sym typeface="Arial"/>
            </a:endParaRPr>
          </a:p>
        </p:txBody>
      </p:sp>
      <p:graphicFrame>
        <p:nvGraphicFramePr>
          <p:cNvPr id="133" name="Google Shape;133;p17"/>
          <p:cNvGraphicFramePr/>
          <p:nvPr>
            <p:extLst>
              <p:ext uri="{D42A27DB-BD31-4B8C-83A1-F6EECF244321}">
                <p14:modId xmlns:p14="http://schemas.microsoft.com/office/powerpoint/2010/main" val="1466497172"/>
              </p:ext>
            </p:extLst>
          </p:nvPr>
        </p:nvGraphicFramePr>
        <p:xfrm>
          <a:off x="694348" y="1636586"/>
          <a:ext cx="10927917" cy="2648503"/>
        </p:xfrm>
        <a:graphic>
          <a:graphicData uri="http://schemas.openxmlformats.org/drawingml/2006/table">
            <a:tbl>
              <a:tblPr>
                <a:noFill/>
              </a:tblPr>
              <a:tblGrid>
                <a:gridCol w="863562">
                  <a:extLst>
                    <a:ext uri="{9D8B030D-6E8A-4147-A177-3AD203B41FA5}">
                      <a16:colId xmlns:a16="http://schemas.microsoft.com/office/drawing/2014/main" val="20000"/>
                    </a:ext>
                  </a:extLst>
                </a:gridCol>
                <a:gridCol w="3592249">
                  <a:extLst>
                    <a:ext uri="{9D8B030D-6E8A-4147-A177-3AD203B41FA5}">
                      <a16:colId xmlns:a16="http://schemas.microsoft.com/office/drawing/2014/main" val="20001"/>
                    </a:ext>
                  </a:extLst>
                </a:gridCol>
                <a:gridCol w="3193731">
                  <a:extLst>
                    <a:ext uri="{9D8B030D-6E8A-4147-A177-3AD203B41FA5}">
                      <a16:colId xmlns:a16="http://schemas.microsoft.com/office/drawing/2014/main" val="20002"/>
                    </a:ext>
                  </a:extLst>
                </a:gridCol>
                <a:gridCol w="3278375">
                  <a:extLst>
                    <a:ext uri="{9D8B030D-6E8A-4147-A177-3AD203B41FA5}">
                      <a16:colId xmlns:a16="http://schemas.microsoft.com/office/drawing/2014/main" val="20003"/>
                    </a:ext>
                  </a:extLst>
                </a:gridCol>
              </a:tblGrid>
              <a:tr h="388803">
                <a:tc>
                  <a:txBody>
                    <a:bodyPr/>
                    <a:lstStyle/>
                    <a:p>
                      <a:pPr marL="0" marR="0" lvl="0" indent="0" algn="ctr" rtl="0">
                        <a:lnSpc>
                          <a:spcPct val="115000"/>
                        </a:lnSpc>
                        <a:spcBef>
                          <a:spcPts val="0"/>
                        </a:spcBef>
                        <a:spcAft>
                          <a:spcPts val="0"/>
                        </a:spcAft>
                        <a:buNone/>
                      </a:pPr>
                      <a:r>
                        <a:rPr lang="en-US" sz="2000" b="1" u="none" strike="noStrike" cap="none" dirty="0" err="1">
                          <a:solidFill>
                            <a:schemeClr val="dk1"/>
                          </a:solidFill>
                          <a:latin typeface="Arial"/>
                          <a:ea typeface="Arial"/>
                          <a:cs typeface="Arial"/>
                          <a:sym typeface="Arial"/>
                        </a:rPr>
                        <a:t>S.No</a:t>
                      </a:r>
                      <a:r>
                        <a:rPr lang="en-US" sz="2000" b="1" u="none" strike="noStrike" cap="none" dirty="0">
                          <a:solidFill>
                            <a:schemeClr val="dk1"/>
                          </a:solidFill>
                          <a:latin typeface="Arial"/>
                          <a:ea typeface="Arial"/>
                          <a:cs typeface="Arial"/>
                          <a:sym typeface="Arial"/>
                        </a:rPr>
                        <a:t> </a:t>
                      </a:r>
                      <a:endParaRPr sz="2000" u="none" strike="noStrike" cap="none" dirty="0">
                        <a:solidFill>
                          <a:schemeClr val="dk1"/>
                        </a:solidFill>
                        <a:latin typeface="Arial"/>
                        <a:ea typeface="Arial"/>
                        <a:cs typeface="Arial"/>
                        <a:sym typeface="Arial"/>
                      </a:endParaRPr>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2000" b="1" u="none" strike="noStrike" cap="none" dirty="0">
                          <a:solidFill>
                            <a:schemeClr val="dk1"/>
                          </a:solidFill>
                          <a:latin typeface="Arial"/>
                          <a:ea typeface="Arial"/>
                          <a:cs typeface="Arial"/>
                          <a:sym typeface="Arial"/>
                        </a:rPr>
                        <a:t>AUTHOR &amp; YEAR</a:t>
                      </a:r>
                      <a:endParaRPr sz="2000" u="none" strike="noStrike" cap="none" dirty="0">
                        <a:solidFill>
                          <a:schemeClr val="dk1"/>
                        </a:solidFill>
                        <a:latin typeface="Arial"/>
                        <a:ea typeface="Arial"/>
                        <a:cs typeface="Arial"/>
                        <a:sym typeface="Arial"/>
                      </a:endParaRPr>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2000" b="1" u="none" strike="noStrike" cap="none" dirty="0">
                          <a:solidFill>
                            <a:schemeClr val="dk1"/>
                          </a:solidFill>
                          <a:latin typeface="Arial"/>
                          <a:ea typeface="Arial"/>
                          <a:cs typeface="Arial"/>
                          <a:sym typeface="Arial"/>
                        </a:rPr>
                        <a:t>TITLE OF THE PAPER</a:t>
                      </a:r>
                      <a:endParaRPr sz="2000" u="none" strike="noStrike" cap="none" dirty="0">
                        <a:solidFill>
                          <a:schemeClr val="dk1"/>
                        </a:solidFill>
                        <a:latin typeface="Arial"/>
                        <a:ea typeface="Arial"/>
                        <a:cs typeface="Arial"/>
                        <a:sym typeface="Arial"/>
                      </a:endParaRPr>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2000" b="1" u="none" strike="noStrike" cap="none" dirty="0">
                          <a:solidFill>
                            <a:schemeClr val="dk1"/>
                          </a:solidFill>
                          <a:latin typeface="Arial"/>
                          <a:ea typeface="Arial"/>
                          <a:cs typeface="Arial"/>
                          <a:sym typeface="Arial"/>
                        </a:rPr>
                        <a:t>REMARKS</a:t>
                      </a:r>
                      <a:endParaRPr dirty="0"/>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88980">
                <a:tc>
                  <a:txBody>
                    <a:bodyPr/>
                    <a:lstStyle/>
                    <a:p>
                      <a:pPr marL="0" marR="0" lvl="0" indent="0" algn="ctr" rtl="0">
                        <a:lnSpc>
                          <a:spcPct val="115000"/>
                        </a:lnSpc>
                        <a:spcBef>
                          <a:spcPts val="0"/>
                        </a:spcBef>
                        <a:spcAft>
                          <a:spcPts val="0"/>
                        </a:spcAft>
                        <a:buNone/>
                      </a:pPr>
                      <a:r>
                        <a:rPr lang="en-US" sz="2000" u="none" strike="noStrike" cap="none">
                          <a:solidFill>
                            <a:schemeClr val="dk1"/>
                          </a:solidFill>
                          <a:latin typeface="Arial"/>
                          <a:ea typeface="Arial"/>
                          <a:cs typeface="Arial"/>
                          <a:sym typeface="Arial"/>
                        </a:rPr>
                        <a:t>1</a:t>
                      </a:r>
                      <a:endParaRPr/>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Namgyel</a:t>
                      </a:r>
                      <a:r>
                        <a:rPr lang="en-US" sz="2000" dirty="0">
                          <a:effectLst/>
                          <a:latin typeface="Calibri" panose="020F0502020204030204" pitchFamily="34" charset="0"/>
                          <a:ea typeface="Calibri" panose="020F0502020204030204" pitchFamily="34" charset="0"/>
                          <a:cs typeface="Times New Roman" panose="02020603050405020304" pitchFamily="18" charset="0"/>
                        </a:rPr>
                        <a:t>, S.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Siyang</a:t>
                      </a:r>
                      <a:r>
                        <a:rPr lang="en-US" sz="2000" dirty="0">
                          <a:effectLst/>
                          <a:latin typeface="Calibri" panose="020F0502020204030204" pitchFamily="34" charset="0"/>
                          <a:ea typeface="Calibri" panose="020F0502020204030204" pitchFamily="34" charset="0"/>
                          <a:cs typeface="Times New Roman" panose="02020603050405020304" pitchFamily="18" charset="0"/>
                        </a:rPr>
                        <a:t>, C.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Khunarak</a:t>
                      </a:r>
                      <a:r>
                        <a:rPr lang="en-US" sz="2000" dirty="0">
                          <a:effectLst/>
                          <a:latin typeface="Calibri" panose="020F0502020204030204" pitchFamily="34" charset="0"/>
                          <a:ea typeface="Calibri" panose="020F0502020204030204" pitchFamily="34" charset="0"/>
                          <a:cs typeface="Times New Roman" panose="02020603050405020304" pitchFamily="18" charset="0"/>
                        </a:rPr>
                        <a:t>, 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Pobkrut</a:t>
                      </a:r>
                      <a:r>
                        <a:rPr lang="en-US" sz="2000" dirty="0">
                          <a:effectLst/>
                          <a:latin typeface="Calibri" panose="020F0502020204030204" pitchFamily="34" charset="0"/>
                          <a:ea typeface="Calibri" panose="020F0502020204030204" pitchFamily="34" charset="0"/>
                          <a:cs typeface="Times New Roman" panose="02020603050405020304" pitchFamily="18" charset="0"/>
                        </a:rPr>
                        <a:t>, J.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Norbu</a:t>
                      </a:r>
                      <a:r>
                        <a:rPr lang="en-US" sz="2000" dirty="0">
                          <a:effectLst/>
                          <a:latin typeface="Calibri" panose="020F0502020204030204" pitchFamily="34" charset="0"/>
                          <a:ea typeface="Calibri" panose="020F0502020204030204" pitchFamily="34" charset="0"/>
                          <a:cs typeface="Times New Roman" panose="02020603050405020304" pitchFamily="18" charset="0"/>
                        </a:rPr>
                        <a:t>, 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Chaiyasit</a:t>
                      </a:r>
                      <a:r>
                        <a:rPr lang="en-US" sz="2000" dirty="0">
                          <a:effectLst/>
                          <a:latin typeface="Calibri" panose="020F0502020204030204" pitchFamily="34" charset="0"/>
                          <a:ea typeface="Calibri" panose="020F0502020204030204" pitchFamily="34" charset="0"/>
                          <a:cs typeface="Times New Roman" panose="02020603050405020304" pitchFamily="18" charset="0"/>
                        </a:rPr>
                        <a:t> and 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Kerdcharoen</a:t>
                      </a:r>
                      <a:r>
                        <a:rPr lang="en-US" sz="2000" b="0" i="0" dirty="0">
                          <a:solidFill>
                            <a:srgbClr val="000000"/>
                          </a:solidFill>
                          <a:latin typeface="-apple-system"/>
                        </a:rPr>
                        <a:t>, (2018)</a:t>
                      </a:r>
                      <a:endParaRPr sz="2000" u="none" strike="noStrike" cap="none" dirty="0">
                        <a:solidFill>
                          <a:schemeClr val="dk1"/>
                        </a:solidFill>
                        <a:latin typeface="Arial"/>
                        <a:ea typeface="Arial"/>
                        <a:cs typeface="Arial"/>
                        <a:sym typeface="Arial"/>
                      </a:endParaRPr>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IoT-based hydroponic system with supplementary LED light for smart home farming of lettuce</a:t>
                      </a:r>
                      <a:endParaRPr dirty="0"/>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u="none" strike="noStrike" cap="none" dirty="0">
                          <a:solidFill>
                            <a:schemeClr val="dk1"/>
                          </a:solidFill>
                          <a:latin typeface="Arial"/>
                          <a:ea typeface="Arial"/>
                          <a:cs typeface="Arial"/>
                          <a:sym typeface="Arial"/>
                        </a:rPr>
                        <a:t>Provides knowledge about</a:t>
                      </a:r>
                      <a:r>
                        <a:rPr lang="en-US" sz="2000" b="0" u="none" strike="noStrike" cap="none" baseline="0" dirty="0">
                          <a:solidFill>
                            <a:schemeClr val="dk1"/>
                          </a:solidFill>
                          <a:latin typeface="Arial"/>
                          <a:ea typeface="Arial"/>
                          <a:cs typeface="Arial"/>
                          <a:sym typeface="Arial"/>
                        </a:rPr>
                        <a:t> hydroponic framing.</a:t>
                      </a:r>
                      <a:endParaRPr dirty="0"/>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09507">
                <a:tc>
                  <a:txBody>
                    <a:bodyPr/>
                    <a:lstStyle/>
                    <a:p>
                      <a:pPr marL="0" marR="0" lvl="0" indent="0" algn="ctr" rtl="0">
                        <a:lnSpc>
                          <a:spcPct val="115000"/>
                        </a:lnSpc>
                        <a:spcBef>
                          <a:spcPts val="0"/>
                        </a:spcBef>
                        <a:spcAft>
                          <a:spcPts val="0"/>
                        </a:spcAft>
                        <a:buNone/>
                      </a:pPr>
                      <a:r>
                        <a:rPr lang="en-US" sz="2000" u="none" strike="noStrike" cap="none">
                          <a:solidFill>
                            <a:schemeClr val="dk1"/>
                          </a:solidFill>
                          <a:latin typeface="Arial"/>
                          <a:ea typeface="Arial"/>
                          <a:cs typeface="Arial"/>
                          <a:sym typeface="Arial"/>
                        </a:rPr>
                        <a:t>2</a:t>
                      </a:r>
                      <a:endParaRPr/>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IN" sz="2000" dirty="0" err="1"/>
                        <a:t>Falmata</a:t>
                      </a:r>
                      <a:r>
                        <a:rPr lang="en-IN" sz="2000" dirty="0"/>
                        <a:t> </a:t>
                      </a:r>
                      <a:r>
                        <a:rPr lang="en-IN" sz="2000" dirty="0" err="1"/>
                        <a:t>Modu</a:t>
                      </a:r>
                      <a:r>
                        <a:rPr lang="en-IN" sz="2000" dirty="0"/>
                        <a:t>, Adam </a:t>
                      </a:r>
                      <a:r>
                        <a:rPr lang="en-IN" sz="2000" dirty="0" err="1"/>
                        <a:t>Adam</a:t>
                      </a:r>
                      <a:r>
                        <a:rPr lang="en-IN" sz="2000" dirty="0"/>
                        <a:t>, Farouq Aliyu, </a:t>
                      </a:r>
                      <a:r>
                        <a:rPr lang="en-IN" sz="2000" dirty="0" err="1"/>
                        <a:t>Audu</a:t>
                      </a:r>
                      <a:r>
                        <a:rPr lang="en-IN" sz="2000" dirty="0"/>
                        <a:t> </a:t>
                      </a:r>
                      <a:r>
                        <a:rPr lang="en-IN" sz="2000" dirty="0" err="1"/>
                        <a:t>Mabu</a:t>
                      </a:r>
                      <a:r>
                        <a:rPr lang="en-IN" sz="2000" dirty="0"/>
                        <a:t>, and Mahdi Musa</a:t>
                      </a:r>
                      <a:r>
                        <a:rPr lang="en-US" sz="2000" b="0" i="0" dirty="0">
                          <a:solidFill>
                            <a:srgbClr val="000000"/>
                          </a:solidFill>
                          <a:latin typeface="-apple-system"/>
                        </a:rPr>
                        <a:t>(2020)</a:t>
                      </a:r>
                      <a:endParaRPr sz="2000" u="none" strike="noStrike" cap="none" dirty="0">
                        <a:solidFill>
                          <a:schemeClr val="dk1"/>
                        </a:solidFill>
                        <a:latin typeface="Arial"/>
                        <a:ea typeface="Arial"/>
                        <a:cs typeface="Arial"/>
                        <a:sym typeface="Arial"/>
                      </a:endParaRPr>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2000" dirty="0"/>
                        <a:t>A Survey of Smart Hydroponic Systems</a:t>
                      </a:r>
                      <a:endParaRPr dirty="0"/>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dirty="0">
                          <a:solidFill>
                            <a:schemeClr val="dk1"/>
                          </a:solidFill>
                          <a:latin typeface="Arial"/>
                          <a:ea typeface="Arial"/>
                          <a:cs typeface="Arial"/>
                          <a:sym typeface="Arial"/>
                        </a:rPr>
                        <a:t>Gives the knowledge about various methods in Hydroponics framing</a:t>
                      </a:r>
                      <a:endParaRPr dirty="0"/>
                    </a:p>
                  </a:txBody>
                  <a:tcPr marL="63050" marR="63050" marT="31525" marB="315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35A59-F672-446E-B192-D91DE937DEC9}"/>
              </a:ext>
            </a:extLst>
          </p:cNvPr>
          <p:cNvSpPr>
            <a:spLocks noGrp="1"/>
          </p:cNvSpPr>
          <p:nvPr>
            <p:ph type="title" idx="4294967295"/>
          </p:nvPr>
        </p:nvSpPr>
        <p:spPr>
          <a:xfrm>
            <a:off x="286327" y="466725"/>
            <a:ext cx="10515600" cy="1325563"/>
          </a:xfrm>
        </p:spPr>
        <p:txBody>
          <a:bodyPr>
            <a:normAutofit/>
          </a:bodyPr>
          <a:lstStyle/>
          <a:p>
            <a:pPr algn="ctr"/>
            <a:r>
              <a:rPr lang="en-US" sz="3600" b="1" u="sng" dirty="0">
                <a:solidFill>
                  <a:schemeClr val="accent5">
                    <a:lumMod val="50000"/>
                  </a:schemeClr>
                </a:solidFill>
                <a:latin typeface="Arial" panose="020B0604020202020204" pitchFamily="34" charset="0"/>
                <a:cs typeface="Arial" panose="020B0604020202020204" pitchFamily="34" charset="0"/>
              </a:rPr>
              <a:t>REFERENCES</a:t>
            </a:r>
            <a:endParaRPr lang="en-IN" sz="3600" b="1" u="sng" dirty="0">
              <a:solidFill>
                <a:schemeClr val="accent5">
                  <a:lumMod val="50000"/>
                </a:schemeClr>
              </a:solidFill>
              <a:latin typeface="Arial" panose="020B0604020202020204" pitchFamily="34" charset="0"/>
              <a:cs typeface="Arial" panose="020B0604020202020204" pitchFamily="34" charset="0"/>
            </a:endParaRPr>
          </a:p>
        </p:txBody>
      </p:sp>
      <p:sp>
        <p:nvSpPr>
          <p:cNvPr id="3" name="TextBox 2"/>
          <p:cNvSpPr txBox="1"/>
          <p:nvPr/>
        </p:nvSpPr>
        <p:spPr>
          <a:xfrm>
            <a:off x="1214846" y="1894114"/>
            <a:ext cx="9117873" cy="2031325"/>
          </a:xfrm>
          <a:prstGeom prst="rect">
            <a:avLst/>
          </a:prstGeom>
          <a:noFill/>
        </p:spPr>
        <p:txBody>
          <a:bodyPr wrap="square" rtlCol="0">
            <a:spAutoFit/>
          </a:bodyPr>
          <a:lstStyle/>
          <a:p>
            <a:pPr marL="342900" lvl="0" indent="-342900">
              <a:buFont typeface="+mj-lt"/>
              <a:buAutoNum type="arabicPeriod"/>
            </a:pPr>
            <a:r>
              <a:rPr lang="en-US" sz="1800" u="none" strike="noStrike" dirty="0" err="1">
                <a:effectLst/>
                <a:latin typeface="Times New Roman" panose="02020603050405020304" pitchFamily="18" charset="0"/>
                <a:ea typeface="Times New Roman" panose="02020603050405020304" pitchFamily="18" charset="0"/>
              </a:rPr>
              <a:t>Kunyanuth</a:t>
            </a:r>
            <a:r>
              <a:rPr lang="en-US" sz="1800" u="none" strike="noStrike" dirty="0">
                <a:effectLst/>
                <a:latin typeface="Times New Roman" panose="02020603050405020304" pitchFamily="18" charset="0"/>
                <a:ea typeface="Times New Roman" panose="02020603050405020304" pitchFamily="18" charset="0"/>
              </a:rPr>
              <a:t> </a:t>
            </a:r>
            <a:r>
              <a:rPr lang="en-US" sz="1800" u="none" strike="noStrike" dirty="0" err="1">
                <a:effectLst/>
                <a:latin typeface="Times New Roman" panose="02020603050405020304" pitchFamily="18" charset="0"/>
                <a:ea typeface="Times New Roman" panose="02020603050405020304" pitchFamily="18" charset="0"/>
              </a:rPr>
              <a:t>Kularbphettong</a:t>
            </a:r>
            <a:r>
              <a:rPr lang="en-US" sz="1800" u="none" strike="noStrike" dirty="0">
                <a:effectLst/>
                <a:latin typeface="Times New Roman" panose="02020603050405020304" pitchFamily="18" charset="0"/>
                <a:ea typeface="Times New Roman" panose="02020603050405020304" pitchFamily="18" charset="0"/>
              </a:rPr>
              <a:t>, </a:t>
            </a:r>
            <a:r>
              <a:rPr lang="en-US" sz="1800" u="none" strike="noStrike" dirty="0" err="1">
                <a:effectLst/>
                <a:latin typeface="Times New Roman" panose="02020603050405020304" pitchFamily="18" charset="0"/>
                <a:ea typeface="Times New Roman" panose="02020603050405020304" pitchFamily="18" charset="0"/>
              </a:rPr>
              <a:t>Udomlux</a:t>
            </a:r>
            <a:r>
              <a:rPr lang="en-US" sz="1800" u="none" strike="noStrike" dirty="0">
                <a:effectLst/>
                <a:latin typeface="Times New Roman" panose="02020603050405020304" pitchFamily="18" charset="0"/>
                <a:ea typeface="Times New Roman" panose="02020603050405020304" pitchFamily="18" charset="0"/>
              </a:rPr>
              <a:t> </a:t>
            </a:r>
            <a:r>
              <a:rPr lang="en-US" sz="1800" u="none" strike="noStrike" dirty="0" err="1">
                <a:effectLst/>
                <a:latin typeface="Times New Roman" panose="02020603050405020304" pitchFamily="18" charset="0"/>
                <a:ea typeface="Times New Roman" panose="02020603050405020304" pitchFamily="18" charset="0"/>
              </a:rPr>
              <a:t>Ampant</a:t>
            </a:r>
            <a:r>
              <a:rPr lang="en-US" sz="1800" u="none" strike="noStrike" dirty="0">
                <a:effectLst/>
                <a:latin typeface="Times New Roman" panose="02020603050405020304" pitchFamily="18" charset="0"/>
                <a:ea typeface="Times New Roman" panose="02020603050405020304" pitchFamily="18" charset="0"/>
              </a:rPr>
              <a:t>, and </a:t>
            </a:r>
            <a:r>
              <a:rPr lang="en-US" sz="1800" u="none" strike="noStrike" dirty="0" err="1">
                <a:effectLst/>
                <a:latin typeface="Times New Roman" panose="02020603050405020304" pitchFamily="18" charset="0"/>
                <a:ea typeface="Times New Roman" panose="02020603050405020304" pitchFamily="18" charset="0"/>
              </a:rPr>
              <a:t>Nutthaphol</a:t>
            </a:r>
            <a:r>
              <a:rPr lang="en-US" sz="1800" u="none" strike="noStrike" dirty="0">
                <a:effectLst/>
                <a:latin typeface="Times New Roman" panose="02020603050405020304" pitchFamily="18" charset="0"/>
                <a:ea typeface="Times New Roman" panose="02020603050405020304" pitchFamily="18" charset="0"/>
              </a:rPr>
              <a:t> </a:t>
            </a:r>
            <a:r>
              <a:rPr lang="en-US" sz="1800" u="none" strike="noStrike" dirty="0" err="1">
                <a:effectLst/>
                <a:latin typeface="Times New Roman" panose="02020603050405020304" pitchFamily="18" charset="0"/>
                <a:ea typeface="Times New Roman" panose="02020603050405020304" pitchFamily="18" charset="0"/>
              </a:rPr>
              <a:t>Kongrodj</a:t>
            </a:r>
            <a:r>
              <a:rPr lang="en-US" sz="1800" u="none" strike="noStrike" dirty="0">
                <a:effectLst/>
                <a:latin typeface="Times New Roman" panose="02020603050405020304" pitchFamily="18" charset="0"/>
                <a:ea typeface="Times New Roman" panose="02020603050405020304" pitchFamily="18" charset="0"/>
              </a:rPr>
              <a:t>, "An Automated Hydroponics System Based on Mobile Application," </a:t>
            </a:r>
            <a:r>
              <a:rPr lang="en-US" sz="1800" i="1" u="none" strike="noStrike" dirty="0">
                <a:effectLst/>
                <a:latin typeface="Times New Roman" panose="02020603050405020304" pitchFamily="18" charset="0"/>
                <a:ea typeface="Times New Roman" panose="02020603050405020304" pitchFamily="18" charset="0"/>
              </a:rPr>
              <a:t>International Journal of Information and Education Technology, Vol. 9, No. 8, August 2019.</a:t>
            </a:r>
            <a:endParaRPr lang="en-IN" sz="2000" u="none" strike="noStrike"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1800" u="none" strike="noStrike" dirty="0">
                <a:effectLst/>
                <a:latin typeface="Times New Roman" panose="02020603050405020304" pitchFamily="18" charset="0"/>
                <a:ea typeface="Times New Roman" panose="02020603050405020304" pitchFamily="18" charset="0"/>
              </a:rPr>
              <a:t>Srinidhi H K, </a:t>
            </a:r>
            <a:r>
              <a:rPr lang="en-US" sz="1800" u="none" strike="noStrike" dirty="0" err="1">
                <a:effectLst/>
                <a:latin typeface="Times New Roman" panose="02020603050405020304" pitchFamily="18" charset="0"/>
                <a:ea typeface="Times New Roman" panose="02020603050405020304" pitchFamily="18" charset="0"/>
              </a:rPr>
              <a:t>Shreenidhi</a:t>
            </a:r>
            <a:r>
              <a:rPr lang="en-US" sz="1800" u="none" strike="noStrike" dirty="0">
                <a:effectLst/>
                <a:latin typeface="Times New Roman" panose="02020603050405020304" pitchFamily="18" charset="0"/>
                <a:ea typeface="Times New Roman" panose="02020603050405020304" pitchFamily="18" charset="0"/>
              </a:rPr>
              <a:t> H S, and Vishnu G S, "Smart Hydroponics system integrating with IoT and machine learning algorithm,"</a:t>
            </a:r>
            <a:r>
              <a:rPr lang="en-US" sz="1800" i="1" u="none" strike="noStrike" dirty="0">
                <a:effectLst/>
                <a:latin typeface="Times New Roman" panose="02020603050405020304" pitchFamily="18" charset="0"/>
                <a:ea typeface="Times New Roman" panose="02020603050405020304" pitchFamily="18" charset="0"/>
              </a:rPr>
              <a:t> 2020 5th International Conference on Recent Trends on Electronics, Information, Communication &amp; Technology (RTEICT-2020), November 12th &amp; 13th 2020.</a:t>
            </a:r>
            <a:endParaRPr lang="en-IN" sz="2000" u="none" strike="noStrike"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77459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35A59-F672-446E-B192-D91DE937DEC9}"/>
              </a:ext>
            </a:extLst>
          </p:cNvPr>
          <p:cNvSpPr>
            <a:spLocks noGrp="1"/>
          </p:cNvSpPr>
          <p:nvPr>
            <p:ph type="title" idx="4294967295"/>
          </p:nvPr>
        </p:nvSpPr>
        <p:spPr>
          <a:xfrm>
            <a:off x="646545" y="2694565"/>
            <a:ext cx="10515600" cy="1325562"/>
          </a:xfrm>
        </p:spPr>
        <p:txBody>
          <a:bodyPr>
            <a:normAutofit/>
          </a:bodyPr>
          <a:lstStyle/>
          <a:p>
            <a:pPr algn="ctr"/>
            <a:r>
              <a:rPr lang="en-US" sz="3600" b="1" i="1" dirty="0">
                <a:solidFill>
                  <a:schemeClr val="accent5">
                    <a:lumMod val="50000"/>
                  </a:schemeClr>
                </a:solidFill>
                <a:latin typeface="Arial" panose="020B0604020202020204" pitchFamily="34" charset="0"/>
                <a:cs typeface="Arial" panose="020B0604020202020204" pitchFamily="34" charset="0"/>
              </a:rPr>
              <a:t>THANK YOU</a:t>
            </a:r>
            <a:endParaRPr lang="en-IN" sz="3600" b="1" i="1"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4831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881E-4A12-4CAB-895D-2FD99FB49164}"/>
              </a:ext>
            </a:extLst>
          </p:cNvPr>
          <p:cNvSpPr>
            <a:spLocks noGrp="1"/>
          </p:cNvSpPr>
          <p:nvPr>
            <p:ph type="title" idx="4294967295"/>
          </p:nvPr>
        </p:nvSpPr>
        <p:spPr>
          <a:xfrm>
            <a:off x="387927" y="496888"/>
            <a:ext cx="10515600" cy="1325562"/>
          </a:xfrm>
        </p:spPr>
        <p:txBody>
          <a:bodyPr>
            <a:normAutofit/>
          </a:bodyPr>
          <a:lstStyle/>
          <a:p>
            <a:pPr algn="ctr"/>
            <a:r>
              <a:rPr lang="en-US" sz="3600" b="1" u="sng" dirty="0">
                <a:solidFill>
                  <a:schemeClr val="accent5">
                    <a:lumMod val="50000"/>
                  </a:schemeClr>
                </a:solidFill>
                <a:latin typeface="Arial" panose="020B0604020202020204" pitchFamily="34" charset="0"/>
                <a:cs typeface="Arial" panose="020B0604020202020204" pitchFamily="34" charset="0"/>
              </a:rPr>
              <a:t>PROBLEM STATEMENT</a:t>
            </a:r>
            <a:endParaRPr lang="en-IN" sz="3600" b="1" u="sng" dirty="0">
              <a:solidFill>
                <a:schemeClr val="accent5">
                  <a:lumMod val="50000"/>
                </a:schemeClr>
              </a:solidFill>
              <a:latin typeface="Arial" panose="020B0604020202020204" pitchFamily="34" charset="0"/>
              <a:cs typeface="Arial" panose="020B0604020202020204" pitchFamily="34" charset="0"/>
            </a:endParaRPr>
          </a:p>
        </p:txBody>
      </p:sp>
      <p:sp>
        <p:nvSpPr>
          <p:cNvPr id="7" name="Content Placeholder 6">
            <a:extLst>
              <a:ext uri="{FF2B5EF4-FFF2-40B4-BE49-F238E27FC236}">
                <a16:creationId xmlns:a16="http://schemas.microsoft.com/office/drawing/2014/main" id="{2F100D41-1592-4DD8-9C8F-CF214563A23B}"/>
              </a:ext>
            </a:extLst>
          </p:cNvPr>
          <p:cNvSpPr>
            <a:spLocks noGrp="1"/>
          </p:cNvSpPr>
          <p:nvPr>
            <p:ph idx="4294967295"/>
          </p:nvPr>
        </p:nvSpPr>
        <p:spPr>
          <a:xfrm>
            <a:off x="577049" y="1707041"/>
            <a:ext cx="10515600" cy="4210050"/>
          </a:xfrm>
        </p:spPr>
        <p:txBody>
          <a:bodyPr>
            <a:normAutofit/>
          </a:bodyPr>
          <a:lstStyle/>
          <a:p>
            <a:pPr marL="50800" indent="0">
              <a:buNone/>
            </a:pPr>
            <a:r>
              <a:rPr lang="en-US" dirty="0">
                <a:latin typeface="+mj-lt"/>
              </a:rPr>
              <a:t>The growing population is witnessing an increasing demand for food and water and this system would pave way for great productivity in the food as well as in water industries. </a:t>
            </a:r>
            <a:r>
              <a:rPr lang="en-US" b="1" i="0" dirty="0">
                <a:solidFill>
                  <a:srgbClr val="202124"/>
                </a:solidFill>
                <a:effectLst/>
                <a:latin typeface="+mj-lt"/>
              </a:rPr>
              <a:t>Hydroponic farming is highly profitable</a:t>
            </a:r>
            <a:r>
              <a:rPr lang="en-US" b="0" i="0" dirty="0">
                <a:solidFill>
                  <a:srgbClr val="202124"/>
                </a:solidFill>
                <a:effectLst/>
                <a:latin typeface="+mj-lt"/>
              </a:rPr>
              <a:t>. It is an example of high yield just in a small place in any season or weather condition. Hydroponic vegetables are highly accurate and balanced in fiber, minerals, and vitamins. It is the first method of doing soil-less farming/cultivation</a:t>
            </a:r>
            <a:endParaRPr lang="en-US" dirty="0">
              <a:latin typeface="+mj-lt"/>
              <a:cs typeface="Arial" panose="020B0604020202020204" pitchFamily="34" charset="0"/>
            </a:endParaRPr>
          </a:p>
        </p:txBody>
      </p:sp>
    </p:spTree>
    <p:extLst>
      <p:ext uri="{BB962C8B-B14F-4D97-AF65-F5344CB8AC3E}">
        <p14:creationId xmlns:p14="http://schemas.microsoft.com/office/powerpoint/2010/main" val="429620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881E-4A12-4CAB-895D-2FD99FB49164}"/>
              </a:ext>
            </a:extLst>
          </p:cNvPr>
          <p:cNvSpPr>
            <a:spLocks noGrp="1"/>
          </p:cNvSpPr>
          <p:nvPr>
            <p:ph type="title" idx="4294967295"/>
          </p:nvPr>
        </p:nvSpPr>
        <p:spPr>
          <a:xfrm>
            <a:off x="433391" y="242610"/>
            <a:ext cx="10515600" cy="1325562"/>
          </a:xfrm>
        </p:spPr>
        <p:txBody>
          <a:bodyPr>
            <a:normAutofit/>
          </a:bodyPr>
          <a:lstStyle/>
          <a:p>
            <a:pPr algn="ctr"/>
            <a:r>
              <a:rPr lang="en-US" sz="3600" b="1" u="sng" dirty="0">
                <a:solidFill>
                  <a:schemeClr val="accent5">
                    <a:lumMod val="50000"/>
                  </a:schemeClr>
                </a:solidFill>
                <a:latin typeface="Arial" panose="020B0604020202020204" pitchFamily="34" charset="0"/>
                <a:cs typeface="Arial" panose="020B0604020202020204" pitchFamily="34" charset="0"/>
              </a:rPr>
              <a:t>INTRODUCTION</a:t>
            </a:r>
            <a:endParaRPr lang="en-IN" sz="3600" b="1" u="sng" dirty="0">
              <a:solidFill>
                <a:schemeClr val="accent5">
                  <a:lumMod val="50000"/>
                </a:schemeClr>
              </a:solidFill>
              <a:latin typeface="Arial" panose="020B0604020202020204" pitchFamily="34" charset="0"/>
              <a:cs typeface="Arial" panose="020B0604020202020204" pitchFamily="34" charset="0"/>
            </a:endParaRPr>
          </a:p>
        </p:txBody>
      </p:sp>
      <p:sp>
        <p:nvSpPr>
          <p:cNvPr id="7" name="Content Placeholder 6">
            <a:extLst>
              <a:ext uri="{FF2B5EF4-FFF2-40B4-BE49-F238E27FC236}">
                <a16:creationId xmlns:a16="http://schemas.microsoft.com/office/drawing/2014/main" id="{2F100D41-1592-4DD8-9C8F-CF214563A23B}"/>
              </a:ext>
            </a:extLst>
          </p:cNvPr>
          <p:cNvSpPr>
            <a:spLocks noGrp="1"/>
          </p:cNvSpPr>
          <p:nvPr>
            <p:ph idx="4294967295"/>
          </p:nvPr>
        </p:nvSpPr>
        <p:spPr>
          <a:xfrm>
            <a:off x="607380" y="1253331"/>
            <a:ext cx="10515600" cy="4351338"/>
          </a:xfrm>
        </p:spPr>
        <p:txBody>
          <a:bodyPr>
            <a:noAutofit/>
          </a:bodyPr>
          <a:lstStyle/>
          <a:p>
            <a:pPr marL="50800" indent="0">
              <a:buNone/>
            </a:pPr>
            <a:r>
              <a:rPr lang="en-US" dirty="0"/>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Agriculture is the science or practice of farming to cultivate crops and raise animals to create useful products for humans. People began to travel from rural regions where agriculture was practiced to places where these industries were located due to the exponential expansion in population over a short period of time and the development of various different industries. This resulted in the construction of cities, where other similar businesses were established, and this phenomenon known as urbanization resulted in many people performing occupations other than agriculture. As a result, subsistence agriculture could no longer support the population, and the agricultural sector required development.</a:t>
            </a:r>
            <a:r>
              <a:rPr lang="en-US" dirty="0">
                <a:effectLst/>
                <a:latin typeface="Calibri" panose="020F0502020204030204" pitchFamily="34" charset="0"/>
                <a:ea typeface="Calibri" panose="020F0502020204030204" pitchFamily="34" charset="0"/>
                <a:cs typeface="Times New Roman" panose="02020603050405020304" pitchFamily="18" charset="0"/>
              </a:rPr>
              <a: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2487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F100D41-1592-4DD8-9C8F-CF214563A23B}"/>
              </a:ext>
            </a:extLst>
          </p:cNvPr>
          <p:cNvSpPr>
            <a:spLocks noGrp="1"/>
          </p:cNvSpPr>
          <p:nvPr>
            <p:ph idx="4294967295"/>
          </p:nvPr>
        </p:nvSpPr>
        <p:spPr>
          <a:xfrm>
            <a:off x="569650" y="719091"/>
            <a:ext cx="11052699" cy="4962617"/>
          </a:xfrm>
        </p:spPr>
        <p:txBody>
          <a:bodyPr>
            <a:normAutofit/>
          </a:bodyPr>
          <a:lstStyle/>
          <a:p>
            <a:r>
              <a:rPr lang="en-US" dirty="0"/>
              <a:t>	The design is being implemented using a Microcontroller, sensors for real-time data, Esp-01 module, and MQTT that were chosen during component selection based on required parameters. The data which are being derived from the sensors are Temperature, PH value, Electricity conductivity, Moisture, Humidity, nitrogen, potassium, phosphorus content, and a Water flow sensor which makes sure that the water is being supplied at the appropriate time.</a:t>
            </a:r>
          </a:p>
          <a:p>
            <a:r>
              <a:rPr lang="en-US" dirty="0"/>
              <a:t>	 The system aims to improvise Hydroponics farming and also for greater and faster production of food with water conservation. Future projects may also include Artificial Intelligence algorithms which can enhance the credibility of this system. </a:t>
            </a: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2301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F100D41-1592-4DD8-9C8F-CF214563A23B}"/>
              </a:ext>
            </a:extLst>
          </p:cNvPr>
          <p:cNvSpPr>
            <a:spLocks noGrp="1"/>
          </p:cNvSpPr>
          <p:nvPr>
            <p:ph idx="4294967295"/>
          </p:nvPr>
        </p:nvSpPr>
        <p:spPr>
          <a:xfrm>
            <a:off x="307199" y="384561"/>
            <a:ext cx="11324208" cy="5990601"/>
          </a:xfrm>
        </p:spPr>
        <p:txBody>
          <a:bodyPr>
            <a:normAutofit/>
          </a:bodyPr>
          <a:lstStyle/>
          <a:p>
            <a:pPr marL="50800" indent="0">
              <a:buNone/>
            </a:pPr>
            <a:r>
              <a:rPr lang="en-US" sz="2400" dirty="0">
                <a:latin typeface="Arial" panose="020B0604020202020204" pitchFamily="34" charset="0"/>
                <a:cs typeface="Arial" panose="020B0604020202020204" pitchFamily="34" charset="0"/>
              </a:rPr>
              <a:t>                                        </a:t>
            </a:r>
            <a:r>
              <a:rPr lang="en-US" sz="3600" b="1" u="sng" dirty="0">
                <a:solidFill>
                  <a:schemeClr val="accent5">
                    <a:lumMod val="50000"/>
                  </a:schemeClr>
                </a:solidFill>
                <a:latin typeface="Arial" panose="020B0604020202020204" pitchFamily="34" charset="0"/>
                <a:cs typeface="Arial" panose="020B0604020202020204" pitchFamily="34" charset="0"/>
              </a:rPr>
              <a:t>BLOCK DIAGRAM</a:t>
            </a:r>
          </a:p>
          <a:p>
            <a:pPr marL="50800" indent="0">
              <a:buNone/>
            </a:pPr>
            <a:endParaRPr lang="en-US" sz="3600" b="1" u="sng" dirty="0">
              <a:solidFill>
                <a:schemeClr val="accent5">
                  <a:lumMod val="50000"/>
                </a:schemeClr>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362C6856-9624-43E7-978F-14CF0A9C0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762" y="1385887"/>
            <a:ext cx="8372475" cy="4086225"/>
          </a:xfrm>
          <a:prstGeom prst="rect">
            <a:avLst/>
          </a:prstGeom>
        </p:spPr>
      </p:pic>
    </p:spTree>
    <p:extLst>
      <p:ext uri="{BB962C8B-B14F-4D97-AF65-F5344CB8AC3E}">
        <p14:creationId xmlns:p14="http://schemas.microsoft.com/office/powerpoint/2010/main" val="75918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F100D41-1592-4DD8-9C8F-CF214563A23B}"/>
              </a:ext>
            </a:extLst>
          </p:cNvPr>
          <p:cNvSpPr>
            <a:spLocks noGrp="1"/>
          </p:cNvSpPr>
          <p:nvPr>
            <p:ph idx="4294967295"/>
          </p:nvPr>
        </p:nvSpPr>
        <p:spPr>
          <a:xfrm>
            <a:off x="307199" y="384561"/>
            <a:ext cx="10976319" cy="5990601"/>
          </a:xfrm>
        </p:spPr>
        <p:txBody>
          <a:bodyPr>
            <a:normAutofit/>
          </a:bodyPr>
          <a:lstStyle/>
          <a:p>
            <a:pPr marL="50800" indent="0">
              <a:buNone/>
            </a:pPr>
            <a:r>
              <a:rPr lang="en-US" sz="2400" dirty="0">
                <a:effectLst/>
                <a:latin typeface="Times New Roman" panose="02020603050405020304" pitchFamily="18" charset="0"/>
                <a:ea typeface="Times New Roman" panose="02020603050405020304" pitchFamily="18" charset="0"/>
              </a:rPr>
              <a:t>	The overall block diagram displays the flow of the system in which the Microcontroller plays a crucial part in collecting all of the data from the sensor and allowing the user to recognize their data and make adjustments accordingly and this is done with the help of ESP-01 module and MQTT which plays an important role in transferring real-time data from microcontroller to the user end. Several sensors are used to achieve the desired results, including the DHT11 sensor, the Flow sensor, MQ135, the Ph sensor, and NPK sensor which ensures that the essential elements in the aqueous solution are supplied to the plants at the appropriate time. All of these sensors aid in keeping track of the supply of all essential elements for the growth of plants. The web application shows all the related data which is derived from the sensors and makes this system much more efficient. The</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ESP device enables internet connectivity for the transfer of sensor data to the end users. The MQTT protocol helps in sending all these data in packets to the web application via the cloud where the user gets to analyze and read all the real-time data of the sensors being set up in order to monitor whether the essential elements necessary for the growth of the plants are properly maintained.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50800" indent="0">
              <a:buNone/>
            </a:pPr>
            <a:endParaRPr lang="en-US" sz="2400" b="1" u="sng"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400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F100D41-1592-4DD8-9C8F-CF214563A23B}"/>
              </a:ext>
            </a:extLst>
          </p:cNvPr>
          <p:cNvSpPr>
            <a:spLocks noGrp="1"/>
          </p:cNvSpPr>
          <p:nvPr>
            <p:ph idx="4294967295"/>
          </p:nvPr>
        </p:nvSpPr>
        <p:spPr>
          <a:xfrm>
            <a:off x="307199" y="384561"/>
            <a:ext cx="11324208" cy="5990601"/>
          </a:xfrm>
        </p:spPr>
        <p:txBody>
          <a:bodyPr>
            <a:normAutofit/>
          </a:bodyPr>
          <a:lstStyle/>
          <a:p>
            <a:pPr marL="50800" indent="0">
              <a:buNone/>
            </a:pPr>
            <a:r>
              <a:rPr lang="en-US" sz="2400" dirty="0">
                <a:latin typeface="Arial" panose="020B0604020202020204" pitchFamily="34" charset="0"/>
                <a:cs typeface="Arial" panose="020B0604020202020204" pitchFamily="34" charset="0"/>
              </a:rPr>
              <a:t>                                        </a:t>
            </a:r>
            <a:r>
              <a:rPr lang="en-US" sz="3600" b="1" u="sng" dirty="0">
                <a:solidFill>
                  <a:schemeClr val="accent5">
                    <a:lumMod val="50000"/>
                  </a:schemeClr>
                </a:solidFill>
                <a:latin typeface="Arial" panose="020B0604020202020204" pitchFamily="34" charset="0"/>
                <a:cs typeface="Arial" panose="020B0604020202020204" pitchFamily="34" charset="0"/>
              </a:rPr>
              <a:t>WORKING PRINCIPLE</a:t>
            </a:r>
          </a:p>
          <a:p>
            <a:pPr marL="50800" indent="0">
              <a:buNone/>
            </a:pPr>
            <a:endParaRPr lang="en-US" sz="3600" b="1" u="sng" dirty="0">
              <a:solidFill>
                <a:schemeClr val="accent5">
                  <a:lumMod val="50000"/>
                </a:schemeClr>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7297B3F-8C30-4592-8B71-78DCCF5FDB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7737" y="1185862"/>
            <a:ext cx="2676525" cy="4486275"/>
          </a:xfrm>
          <a:prstGeom prst="rect">
            <a:avLst/>
          </a:prstGeom>
        </p:spPr>
      </p:pic>
    </p:spTree>
    <p:extLst>
      <p:ext uri="{BB962C8B-B14F-4D97-AF65-F5344CB8AC3E}">
        <p14:creationId xmlns:p14="http://schemas.microsoft.com/office/powerpoint/2010/main" val="1019131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F100D41-1592-4DD8-9C8F-CF214563A23B}"/>
              </a:ext>
            </a:extLst>
          </p:cNvPr>
          <p:cNvSpPr>
            <a:spLocks noGrp="1"/>
          </p:cNvSpPr>
          <p:nvPr>
            <p:ph idx="4294967295"/>
          </p:nvPr>
        </p:nvSpPr>
        <p:spPr>
          <a:xfrm>
            <a:off x="307199" y="384561"/>
            <a:ext cx="11324208" cy="5990601"/>
          </a:xfrm>
        </p:spPr>
        <p:txBody>
          <a:bodyPr>
            <a:normAutofit/>
          </a:bodyPr>
          <a:lstStyle/>
          <a:p>
            <a:r>
              <a:rPr lang="en-US" sz="2400" dirty="0"/>
              <a:t>The system's operation is divided into three primary components: input data, cloud server, and output data. The intelligent hydroponics system is made up of three primary components: input data, cloud server (monitoring and managing), and output data. Starting with the input data, since IOT stands for the internet of things, a collection of objects, mainly sensors, connect with each other over a network, hence an IOT system requires a group of sensors. The smart hydroponics system is made up of many sensors that collect data such as temperature, humidity, pH level, nitrogen content, electrical conductivity, moisture, water flow, and nitrogen, potassium, and phosphorus content in the aqueous solution. </a:t>
            </a:r>
          </a:p>
          <a:p>
            <a:r>
              <a:rPr lang="en-US" sz="2400" dirty="0"/>
              <a:t>The internet of things is defined as the capacity to monitor and view data in real-time while also sending data and controlling settings through a network. To accomplish this, an MQTT, which stands for MQ Telemetry Transport, is a lightweight message protocol built for low bandwidth, high latency networks. The output data from the sensors is seen via the web application that has been created for the end user. The obtained output data is utilized to analyze the proper demands of the plants and crops that are being cultivated.</a:t>
            </a:r>
            <a:endParaRPr lang="en-US" sz="3600" b="1" u="sng"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9158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F100D41-1592-4DD8-9C8F-CF214563A23B}"/>
              </a:ext>
            </a:extLst>
          </p:cNvPr>
          <p:cNvSpPr>
            <a:spLocks noGrp="1"/>
          </p:cNvSpPr>
          <p:nvPr>
            <p:ph idx="4294967295"/>
          </p:nvPr>
        </p:nvSpPr>
        <p:spPr>
          <a:xfrm>
            <a:off x="307199" y="384561"/>
            <a:ext cx="11324208" cy="5990601"/>
          </a:xfrm>
        </p:spPr>
        <p:txBody>
          <a:bodyPr>
            <a:normAutofit/>
          </a:bodyPr>
          <a:lstStyle/>
          <a:p>
            <a:pPr indent="228600" algn="just">
              <a:lnSpc>
                <a:spcPct val="107000"/>
              </a:lnSpc>
              <a:spcAft>
                <a:spcPts val="8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system is programmed in a way that the data collected from the microcontrollers is being viewed and if the data isn’t collected it tries on collecting all the pieces of information. The data are being collected from the Microcontroller and the ESP device which pays the way for the transfer of data through the internet. If the data collected could not reach the cloud then the internet connectivity is being verified. The MQTT protocol once gets the data, stores the data, and then transfers it to the desired given location which in this case is a web application where the end user verifies the level of essentials present in the nutrient solution for the growth of their plants or crops.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effectLst/>
                <a:latin typeface="Times New Roman" panose="02020603050405020304" pitchFamily="18" charset="0"/>
                <a:ea typeface="Times New Roman" panose="02020603050405020304" pitchFamily="18" charset="0"/>
              </a:rPr>
              <a:t>The web application pays the way for the end user to acknowledge the level of essential as well as the system alerts the end user when there is an imbalance in the level of the nutrients in the </a:t>
            </a:r>
            <a:r>
              <a:rPr lang="en-US" sz="2400" dirty="0"/>
              <a:t>aqueous solution or if any disturbances occur due to the environmental factors through an Email. With this email facility, the end user could easily track which element has an imbalance in their threshold value</a:t>
            </a:r>
            <a:endParaRPr lang="en-US" sz="2400" b="1" u="sng"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2286903"/>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743</TotalTime>
  <Words>1400</Words>
  <Application>Microsoft Office PowerPoint</Application>
  <PresentationFormat>Widescreen</PresentationFormat>
  <Paragraphs>52</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Arial</vt:lpstr>
      <vt:lpstr>Calibri</vt:lpstr>
      <vt:lpstr>Times New Roman</vt:lpstr>
      <vt:lpstr>1_Office Theme</vt:lpstr>
      <vt:lpstr>PowerPoint Presentation</vt:lpstr>
      <vt:lpstr>PROBLEM STATEMENT</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LITERATURE REVIEW</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MAHESHBOOBALAN</dc:creator>
  <cp:lastModifiedBy>yuvaraj s</cp:lastModifiedBy>
  <cp:revision>93</cp:revision>
  <dcterms:created xsi:type="dcterms:W3CDTF">2017-05-21T14:46:23Z</dcterms:created>
  <dcterms:modified xsi:type="dcterms:W3CDTF">2023-01-20T18:13:29Z</dcterms:modified>
</cp:coreProperties>
</file>