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8" r:id="rId3"/>
    <p:sldId id="304" r:id="rId4"/>
    <p:sldId id="308" r:id="rId5"/>
    <p:sldId id="319" r:id="rId6"/>
    <p:sldId id="330" r:id="rId7"/>
    <p:sldId id="324" r:id="rId8"/>
    <p:sldId id="328" r:id="rId9"/>
    <p:sldId id="331" r:id="rId10"/>
    <p:sldId id="325" r:id="rId11"/>
    <p:sldId id="320" r:id="rId12"/>
    <p:sldId id="333" r:id="rId13"/>
    <p:sldId id="336" r:id="rId14"/>
    <p:sldId id="321" r:id="rId15"/>
    <p:sldId id="332" r:id="rId16"/>
    <p:sldId id="323" r:id="rId17"/>
    <p:sldId id="326" r:id="rId18"/>
    <p:sldId id="335" r:id="rId19"/>
    <p:sldId id="260" r:id="rId20"/>
    <p:sldId id="301"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660"/>
  </p:normalViewPr>
  <p:slideViewPr>
    <p:cSldViewPr snapToGrid="0">
      <p:cViewPr varScale="1">
        <p:scale>
          <a:sx n="86" d="100"/>
          <a:sy n="86" d="100"/>
        </p:scale>
        <p:origin x="84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165B2-42B7-422A-8E50-E378DE51852D}" type="datetimeFigureOut">
              <a:rPr lang="en-IN" smtClean="0"/>
              <a:pPr/>
              <a:t>01-04-2023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6D80D-1E9A-44A4-B816-4C8CEF2433E2}" type="slidenum">
              <a:rPr lang="en-IN" smtClean="0"/>
              <a:pPr/>
              <a:t>‹#›</a:t>
            </a:fld>
            <a:endParaRPr lang="en-IN"/>
          </a:p>
        </p:txBody>
      </p:sp>
    </p:spTree>
    <p:extLst>
      <p:ext uri="{BB962C8B-B14F-4D97-AF65-F5344CB8AC3E}">
        <p14:creationId xmlns:p14="http://schemas.microsoft.com/office/powerpoint/2010/main" val="249600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7642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82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15"/>
        <p:cNvGrpSpPr/>
        <p:nvPr/>
      </p:nvGrpSpPr>
      <p:grpSpPr>
        <a:xfrm>
          <a:off x="0" y="0"/>
          <a:ext cx="0" cy="0"/>
          <a:chOff x="0" y="0"/>
          <a:chExt cx="0" cy="0"/>
        </a:xfrm>
      </p:grpSpPr>
      <p:sp>
        <p:nvSpPr>
          <p:cNvPr id="7" name="Rectangle 6">
            <a:extLst>
              <a:ext uri="{FF2B5EF4-FFF2-40B4-BE49-F238E27FC236}">
                <a16:creationId xmlns:a16="http://schemas.microsoft.com/office/drawing/2014/main" id="{62E7E95D-47A4-A106-2DDE-4C21CFA7D531}"/>
              </a:ext>
            </a:extLst>
          </p:cNvPr>
          <p:cNvSpPr/>
          <p:nvPr userDrawn="1"/>
        </p:nvSpPr>
        <p:spPr>
          <a:xfrm>
            <a:off x="-1" y="6502145"/>
            <a:ext cx="12192001" cy="355855"/>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bg1"/>
                </a:solidFill>
                <a:latin typeface="Arial" panose="020B0604020202020204" pitchFamily="34" charset="0"/>
                <a:cs typeface="Arial" panose="020B0604020202020204" pitchFamily="34" charset="0"/>
              </a:rPr>
              <a:t>Department of Electrical and Electronics Engineering</a:t>
            </a:r>
          </a:p>
        </p:txBody>
      </p:sp>
      <p:sp>
        <p:nvSpPr>
          <p:cNvPr id="8" name="Rectangle 7">
            <a:extLst>
              <a:ext uri="{FF2B5EF4-FFF2-40B4-BE49-F238E27FC236}">
                <a16:creationId xmlns:a16="http://schemas.microsoft.com/office/drawing/2014/main" id="{2C25FC0A-9CDE-BED6-2682-CFA55EB40CB0}"/>
              </a:ext>
            </a:extLst>
          </p:cNvPr>
          <p:cNvSpPr/>
          <p:nvPr userDrawn="1"/>
        </p:nvSpPr>
        <p:spPr>
          <a:xfrm>
            <a:off x="-1" y="0"/>
            <a:ext cx="10515600" cy="365125"/>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bg1"/>
                </a:solidFill>
                <a:latin typeface="Arial" panose="020B0604020202020204" pitchFamily="34" charset="0"/>
                <a:cs typeface="Arial" panose="020B0604020202020204" pitchFamily="34" charset="0"/>
              </a:rPr>
              <a:t>Sri Krishna College of  Engineering and Technology, Coimbatore </a:t>
            </a:r>
          </a:p>
        </p:txBody>
      </p:sp>
      <p:pic>
        <p:nvPicPr>
          <p:cNvPr id="9" name="Google Shape;92;p13" descr="Screen Clipping">
            <a:extLst>
              <a:ext uri="{FF2B5EF4-FFF2-40B4-BE49-F238E27FC236}">
                <a16:creationId xmlns:a16="http://schemas.microsoft.com/office/drawing/2014/main" id="{D0FCE140-9AEB-231F-3A45-BB24D2C1B117}"/>
              </a:ext>
            </a:extLst>
          </p:cNvPr>
          <p:cNvPicPr preferRelativeResize="0"/>
          <p:nvPr userDrawn="1"/>
        </p:nvPicPr>
        <p:blipFill rotWithShape="1">
          <a:blip r:embed="rId2" cstate="print">
            <a:alphaModFix/>
          </a:blip>
          <a:srcRect/>
          <a:stretch/>
        </p:blipFill>
        <p:spPr>
          <a:xfrm>
            <a:off x="11353801" y="0"/>
            <a:ext cx="838200" cy="855406"/>
          </a:xfrm>
          <a:prstGeom prst="rect">
            <a:avLst/>
          </a:prstGeom>
          <a:noFill/>
          <a:ln>
            <a:noFill/>
          </a:ln>
        </p:spPr>
      </p:pic>
      <p:sp>
        <p:nvSpPr>
          <p:cNvPr id="11" name="Google Shape;26;p3">
            <a:extLst>
              <a:ext uri="{FF2B5EF4-FFF2-40B4-BE49-F238E27FC236}">
                <a16:creationId xmlns:a16="http://schemas.microsoft.com/office/drawing/2014/main" id="{AA67B760-0AA8-B61E-7437-82D8511306C0}"/>
              </a:ext>
            </a:extLst>
          </p:cNvPr>
          <p:cNvSpPr txBox="1">
            <a:spLocks/>
          </p:cNvSpPr>
          <p:nvPr userDrawn="1"/>
        </p:nvSpPr>
        <p:spPr>
          <a:xfrm>
            <a:off x="9257145" y="6492875"/>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1pPr>
            <a:lvl2pPr marL="0" marR="0" lvl="1"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2pPr>
            <a:lvl3pPr marL="0" marR="0" lvl="2"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3pPr>
            <a:lvl4pPr marL="0" marR="0" lvl="3"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4pPr>
            <a:lvl5pPr marL="0" marR="0" lvl="4"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5pPr>
            <a:lvl6pPr marL="0" marR="0" lvl="5"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6pPr>
            <a:lvl7pPr marL="0" marR="0" lvl="6"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7pPr>
            <a:lvl8pPr marL="0" marR="0" lvl="7"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8pPr>
            <a:lvl9pPr marL="0" marR="0" lvl="8"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9pPr>
          </a:lstStyle>
          <a:p>
            <a:fld id="{00000000-1234-1234-1234-123412341234}" type="slidenum">
              <a:rPr lang="en-US" sz="2000" b="1" i="0" u="none" strike="noStrike" kern="1200" cap="none" smtClean="0">
                <a:solidFill>
                  <a:schemeClr val="bg1"/>
                </a:solidFill>
                <a:latin typeface="Calibri"/>
                <a:cs typeface="Calibri"/>
                <a:sym typeface="Calibri"/>
              </a:rPr>
              <a:pPr/>
              <a:t>‹#›</a:t>
            </a:fld>
            <a:endParaRPr lang="en-US" sz="2000" b="1" i="0" u="none" strike="noStrike" kern="1200" cap="none" dirty="0">
              <a:solidFill>
                <a:schemeClr val="bg1"/>
              </a:solidFill>
              <a:latin typeface="Calibri"/>
              <a:cs typeface="Calibri"/>
              <a:sym typeface="Calibri"/>
            </a:endParaRPr>
          </a:p>
        </p:txBody>
      </p:sp>
    </p:spTree>
    <p:extLst>
      <p:ext uri="{BB962C8B-B14F-4D97-AF65-F5344CB8AC3E}">
        <p14:creationId xmlns:p14="http://schemas.microsoft.com/office/powerpoint/2010/main" val="412930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E27D56-3FDD-444B-A484-356717C6D7A1}" type="datetime1">
              <a:rPr lang="en-IN" smtClean="0"/>
              <a:pPr/>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6025B-E709-46F2-A41A-636A11C72379}" type="slidenum">
              <a:rPr lang="en-IN" smtClean="0"/>
              <a:pPr/>
              <a:t>‹#›</a:t>
            </a:fld>
            <a:endParaRPr lang="en-IN"/>
          </a:p>
        </p:txBody>
      </p:sp>
    </p:spTree>
    <p:extLst>
      <p:ext uri="{BB962C8B-B14F-4D97-AF65-F5344CB8AC3E}">
        <p14:creationId xmlns:p14="http://schemas.microsoft.com/office/powerpoint/2010/main" val="149525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9925689-5ED2-4B86-8684-3B7AD8B8C0DF}" type="datetime1">
              <a:rPr lang="en-IN" smtClean="0"/>
              <a:pPr/>
              <a:t>01-04-2023</a:t>
            </a:fld>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82997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8DCDE06-8468-426C-AECD-6997B3EE96AD}" type="datetime1">
              <a:rPr lang="en-IN" smtClean="0"/>
              <a:pPr/>
              <a:t>01-04-2023</a:t>
            </a:fld>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76257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BF0001A-7412-4FB5-8EA9-A94B4C6AE24F}" type="datetime1">
              <a:rPr lang="en-IN" smtClean="0"/>
              <a:pPr/>
              <a:t>01-04-2023</a:t>
            </a:fld>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4075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E4F7FC9-9D44-4E27-80AF-64E6393F5CD5}" type="datetime1">
              <a:rPr lang="en-IN" smtClean="0"/>
              <a:pPr/>
              <a:t>01-04-2023</a:t>
            </a:fld>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38158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EE6B835-CB88-4B28-90D5-C6A3B672C62D}" type="datetime1">
              <a:rPr lang="en-IN" smtClean="0"/>
              <a:pPr/>
              <a:t>01-04-2023</a:t>
            </a:fld>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78763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A652A3-7658-4723-B68A-0DF3956731A2}" type="datetime1">
              <a:rPr lang="en-IN" smtClean="0"/>
              <a:pPr/>
              <a:t>01-04-2023</a:t>
            </a:fld>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67886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E0A2A4-66E4-461E-9D22-8E9E946522F7}" type="datetime1">
              <a:rPr lang="en-IN" smtClean="0"/>
              <a:pPr/>
              <a:t>01-04-2023</a:t>
            </a:fld>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05268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400EBD1-9E22-44FE-9F50-15B2937E389B}" type="datetime1">
              <a:rPr lang="en-IN" smtClean="0"/>
              <a:pPr/>
              <a:t>01-04-2023</a:t>
            </a:fld>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49973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B8340F97-08D3-4F73-B6CD-ABA14A04D457}" type="datetime1">
              <a:rPr lang="en-IN" smtClean="0"/>
              <a:pPr/>
              <a:t>01-04-2023</a:t>
            </a:fld>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43195232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838200" y="356332"/>
            <a:ext cx="7886700" cy="744538"/>
          </a:xfrm>
          <a:prstGeom prst="rect">
            <a:avLst/>
          </a:prstGeom>
          <a:noFill/>
          <a:ln>
            <a:noFill/>
          </a:ln>
        </p:spPr>
        <p:txBody>
          <a:bodyPr spcFirstLastPara="1" wrap="square" lIns="91425" tIns="45700" rIns="91425" bIns="45700" anchor="ctr" anchorCtr="0">
            <a:normAutofit fontScale="97500" lnSpcReduction="10000"/>
          </a:bodyPr>
          <a:lstStyle/>
          <a:p>
            <a:pPr marL="0" marR="0" lvl="0" indent="0" algn="ctr" defTabSz="914400" rtl="0" eaLnBrk="1" fontAlgn="auto" latinLnBrk="0" hangingPunct="1">
              <a:lnSpc>
                <a:spcPct val="100000"/>
              </a:lnSpc>
              <a:spcBef>
                <a:spcPts val="0"/>
              </a:spcBef>
              <a:spcAft>
                <a:spcPts val="0"/>
              </a:spcAft>
              <a:buClr>
                <a:srgbClr val="262626"/>
              </a:buClr>
              <a:buSzPct val="100000"/>
              <a:buFont typeface="Calibri"/>
              <a:buNone/>
              <a:tabLst/>
              <a:defRPr/>
            </a:pPr>
            <a:endParaRPr kumimoji="0" sz="4400" b="1" i="0" u="sng" strike="noStrike" kern="0" cap="none" spc="0" normalizeH="0" baseline="0" noProof="0">
              <a:ln>
                <a:noFill/>
              </a:ln>
              <a:solidFill>
                <a:srgbClr val="262626"/>
              </a:solidFill>
              <a:effectLst/>
              <a:uLnTx/>
              <a:uFillTx/>
              <a:latin typeface="Arial"/>
              <a:ea typeface="Arial"/>
              <a:cs typeface="Arial"/>
              <a:sym typeface="Arial"/>
            </a:endParaRPr>
          </a:p>
        </p:txBody>
      </p:sp>
      <p:sp>
        <p:nvSpPr>
          <p:cNvPr id="90" name="Google Shape;90;p13"/>
          <p:cNvSpPr/>
          <p:nvPr/>
        </p:nvSpPr>
        <p:spPr>
          <a:xfrm>
            <a:off x="7959659" y="4260529"/>
            <a:ext cx="4024179" cy="1608133"/>
          </a:xfrm>
          <a:prstGeom prst="rect">
            <a:avLst/>
          </a:prstGeom>
          <a:noFill/>
          <a:ln>
            <a:noFill/>
          </a:ln>
        </p:spPr>
        <p:txBody>
          <a:bodyPr spcFirstLastPara="1" wrap="square" lIns="68575" tIns="34275" rIns="68575" bIns="3427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2000"/>
              <a:buFont typeface="Calibri"/>
              <a:buNone/>
              <a:tabLst/>
              <a:defRPr/>
            </a:pPr>
            <a:r>
              <a:rPr kumimoji="0" lang="en-US" sz="2000" b="1" i="0" u="none" strike="noStrike" kern="0" cap="none" spc="0" normalizeH="0" baseline="0" noProof="0" dirty="0">
                <a:ln>
                  <a:noFill/>
                </a:ln>
                <a:solidFill>
                  <a:srgbClr val="002060"/>
                </a:solidFill>
                <a:effectLst/>
                <a:uLnTx/>
                <a:uFillTx/>
                <a:latin typeface="Arial" panose="020B0604020202020204" pitchFamily="34" charset="0"/>
                <a:ea typeface="Calibri"/>
                <a:cs typeface="Arial" panose="020B0604020202020204" pitchFamily="34" charset="0"/>
                <a:sym typeface="Calibri"/>
              </a:rPr>
              <a:t>      SUPERVISOR</a:t>
            </a:r>
            <a:endParaRPr kumimoji="0" lang="en-US" sz="20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50000"/>
              </a:lnSpc>
              <a:spcBef>
                <a:spcPts val="0"/>
              </a:spcBef>
              <a:spcAft>
                <a:spcPts val="0"/>
              </a:spcAft>
              <a:buClr>
                <a:srgbClr val="000000"/>
              </a:buClr>
              <a:buSzPts val="2000"/>
              <a:buFont typeface="Calibri"/>
              <a:buNone/>
              <a:tabLst/>
              <a:defRPr/>
            </a:pP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           Ms. R. </a:t>
            </a:r>
            <a:r>
              <a:rPr lang="en-IN" sz="2000" b="1" kern="0" dirty="0">
                <a:solidFill>
                  <a:srgbClr val="000000"/>
                </a:solidFill>
                <a:latin typeface="Arial"/>
                <a:ea typeface="Arial"/>
                <a:cs typeface="Arial"/>
                <a:sym typeface="Arial"/>
              </a:rPr>
              <a:t>GEETHAMANI </a:t>
            </a:r>
            <a:endParaRPr kumimoji="0" sz="20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000"/>
              <a:buFont typeface="Calibri"/>
              <a:buNone/>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 </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Assistant Professor/EEE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000"/>
              <a:buFont typeface="Calibri"/>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Google Shape;91;p13"/>
          <p:cNvSpPr/>
          <p:nvPr/>
        </p:nvSpPr>
        <p:spPr>
          <a:xfrm>
            <a:off x="477488" y="217350"/>
            <a:ext cx="11237026" cy="164660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2060"/>
                </a:solidFill>
                <a:effectLst/>
                <a:uLnTx/>
                <a:uFillTx/>
                <a:latin typeface="Arial"/>
                <a:cs typeface="Arial"/>
                <a:sym typeface="Arial"/>
              </a:rPr>
              <a:t>SRI KRISHNA COLLEGE OF ENGINEERING AND TECHNOLOGY</a:t>
            </a:r>
            <a:endParaRPr kumimoji="0" sz="2400" b="0" i="0" u="none" strike="noStrike" kern="0" cap="none" spc="0" normalizeH="0" baseline="0" noProof="0" dirty="0">
              <a:ln>
                <a:noFill/>
              </a:ln>
              <a:solidFill>
                <a:srgbClr val="00206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2060"/>
                </a:solidFill>
                <a:effectLst/>
                <a:uLnTx/>
                <a:uFillTx/>
                <a:latin typeface="Arial"/>
                <a:ea typeface="Arial"/>
                <a:cs typeface="Arial"/>
                <a:sym typeface="Arial"/>
              </a:rPr>
              <a:t>KUNIYAMUTHUR, COIMBATORE-8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1" i="0" u="none" strike="noStrike" kern="0" cap="none" spc="0" normalizeH="0" baseline="0" noProof="0" dirty="0">
              <a:ln>
                <a:noFill/>
              </a:ln>
              <a:solidFill>
                <a:srgbClr val="00206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2060"/>
                </a:solidFill>
                <a:effectLst/>
                <a:uLnTx/>
                <a:uFillTx/>
                <a:latin typeface="Arial"/>
                <a:cs typeface="Arial"/>
                <a:sym typeface="Arial"/>
              </a:rPr>
              <a:t>DEPARTMENT OF ELECTRICAL AND ELECTRONICS ENGINEERING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2060"/>
                </a:solidFill>
                <a:effectLst/>
                <a:uLnTx/>
                <a:uFillTx/>
                <a:latin typeface="Arial"/>
                <a:ea typeface="Arial"/>
                <a:cs typeface="Arial"/>
                <a:sym typeface="Arial"/>
              </a:rPr>
              <a:t>(Accredited by NBA)</a:t>
            </a:r>
            <a:endParaRPr kumimoji="0" sz="1800" b="1" i="0" u="none" strike="noStrike" kern="0" cap="none" spc="0" normalizeH="0" baseline="0" noProof="0" dirty="0">
              <a:ln>
                <a:noFill/>
              </a:ln>
              <a:solidFill>
                <a:srgbClr val="002060"/>
              </a:solidFill>
              <a:effectLst/>
              <a:uLnTx/>
              <a:uFillTx/>
              <a:latin typeface="Arial"/>
              <a:ea typeface="Arial"/>
              <a:cs typeface="Arial"/>
              <a:sym typeface="Arial"/>
            </a:endParaRPr>
          </a:p>
        </p:txBody>
      </p:sp>
      <p:pic>
        <p:nvPicPr>
          <p:cNvPr id="92" name="Google Shape;92;p13" descr="Screen Clipping"/>
          <p:cNvPicPr preferRelativeResize="0"/>
          <p:nvPr/>
        </p:nvPicPr>
        <p:blipFill rotWithShape="1">
          <a:blip r:embed="rId3">
            <a:alphaModFix/>
          </a:blip>
          <a:srcRect/>
          <a:stretch/>
        </p:blipFill>
        <p:spPr>
          <a:xfrm>
            <a:off x="208162" y="235510"/>
            <a:ext cx="1153551" cy="986181"/>
          </a:xfrm>
          <a:prstGeom prst="rect">
            <a:avLst/>
          </a:prstGeom>
          <a:noFill/>
          <a:ln>
            <a:noFill/>
          </a:ln>
        </p:spPr>
      </p:pic>
      <p:sp>
        <p:nvSpPr>
          <p:cNvPr id="96" name="Google Shape;96;p13"/>
          <p:cNvSpPr/>
          <p:nvPr/>
        </p:nvSpPr>
        <p:spPr>
          <a:xfrm>
            <a:off x="208162" y="4270770"/>
            <a:ext cx="6403653" cy="1925843"/>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rPr>
              <a:t>TEAM MEMBERS</a:t>
            </a:r>
            <a:endParaRPr kumimoji="0" sz="20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endParaRPr kumimoji="0"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lang="en-US" sz="2000" b="1" kern="0" dirty="0">
                <a:solidFill>
                  <a:srgbClr val="000000"/>
                </a:solidFill>
                <a:latin typeface="Arial" panose="020B0604020202020204" pitchFamily="34" charset="0"/>
                <a:cs typeface="Arial" panose="020B0604020202020204" pitchFamily="34" charset="0"/>
                <a:sym typeface="Arial"/>
              </a:rPr>
              <a:t>YUVARAJ S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19EUEE159</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lang="en-US" sz="2000" b="1" kern="0" dirty="0">
                <a:solidFill>
                  <a:srgbClr val="000000"/>
                </a:solidFill>
                <a:latin typeface="Arial" panose="020B0604020202020204" pitchFamily="34" charset="0"/>
                <a:cs typeface="Arial" panose="020B0604020202020204" pitchFamily="34" charset="0"/>
                <a:sym typeface="Arial"/>
              </a:rPr>
              <a:t>SHIVA SANKAR M M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19EUEE122</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WASIM AKRAM B         	19EUEE157</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THANGA PANDIAN N                19EUEE144</a:t>
            </a:r>
            <a:endParaRPr kumimoji="0"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97" name="Google Shape;97;p13"/>
          <p:cNvSpPr/>
          <p:nvPr/>
        </p:nvSpPr>
        <p:spPr>
          <a:xfrm>
            <a:off x="4235725" y="1971926"/>
            <a:ext cx="3723934" cy="58477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200" b="1" kern="0" dirty="0">
                <a:solidFill>
                  <a:srgbClr val="70AD47">
                    <a:lumMod val="50000"/>
                  </a:srgbClr>
                </a:solidFill>
                <a:latin typeface="Arial"/>
                <a:ea typeface="Arial"/>
                <a:cs typeface="Arial"/>
                <a:sym typeface="Arial"/>
              </a:rPr>
              <a:t>FINAL</a:t>
            </a:r>
            <a:r>
              <a:rPr kumimoji="0" lang="en-US" sz="3200" b="1" i="0" u="none" strike="noStrike" kern="0" cap="none" spc="0" normalizeH="0" baseline="0" noProof="0" dirty="0">
                <a:ln>
                  <a:noFill/>
                </a:ln>
                <a:solidFill>
                  <a:srgbClr val="70AD47">
                    <a:lumMod val="50000"/>
                  </a:srgbClr>
                </a:solidFill>
                <a:effectLst/>
                <a:uLnTx/>
                <a:uFillTx/>
                <a:latin typeface="Arial"/>
                <a:ea typeface="Arial"/>
                <a:cs typeface="Arial"/>
                <a:sym typeface="Arial"/>
              </a:rPr>
              <a:t> REVIEW</a:t>
            </a:r>
            <a:endParaRPr kumimoji="0" sz="3200" b="1" i="0" u="none" strike="noStrike" kern="0" cap="none" spc="0" normalizeH="0" baseline="0" noProof="0" dirty="0">
              <a:ln>
                <a:noFill/>
              </a:ln>
              <a:solidFill>
                <a:srgbClr val="70AD47">
                  <a:lumMod val="50000"/>
                </a:srgbClr>
              </a:solidFill>
              <a:effectLst/>
              <a:uLnTx/>
              <a:uFillTx/>
              <a:latin typeface="Arial"/>
              <a:ea typeface="Arial"/>
              <a:cs typeface="Arial"/>
              <a:sym typeface="Arial"/>
            </a:endParaRPr>
          </a:p>
        </p:txBody>
      </p:sp>
      <p:sp>
        <p:nvSpPr>
          <p:cNvPr id="98" name="Google Shape;98;p13"/>
          <p:cNvSpPr/>
          <p:nvPr/>
        </p:nvSpPr>
        <p:spPr>
          <a:xfrm>
            <a:off x="2293046" y="2642027"/>
            <a:ext cx="7605907" cy="91335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C00000"/>
                </a:solidFill>
                <a:effectLst/>
                <a:uLnTx/>
                <a:uFillTx/>
                <a:latin typeface="Arial"/>
                <a:ea typeface="Arial"/>
                <a:cs typeface="Arial"/>
                <a:sym typeface="Arial"/>
              </a:rPr>
              <a:t>SMART HYDROPONIC SYSTEM</a:t>
            </a:r>
            <a:endParaRPr kumimoji="0" sz="2800" b="0" i="0" u="none" strike="noStrike" kern="0" cap="none" spc="0" normalizeH="0" baseline="0" noProof="0" dirty="0">
              <a:ln>
                <a:noFill/>
              </a:ln>
              <a:solidFill>
                <a:srgbClr val="C00000"/>
              </a:solidFill>
              <a:effectLst/>
              <a:uLnTx/>
              <a:uFillTx/>
              <a:latin typeface="Arial"/>
              <a:ea typeface="Arial"/>
              <a:cs typeface="Arial"/>
              <a:sym typeface="Arial"/>
            </a:endParaRPr>
          </a:p>
        </p:txBody>
      </p:sp>
      <p:pic>
        <p:nvPicPr>
          <p:cNvPr id="99" name="Google Shape;99;p13"/>
          <p:cNvPicPr preferRelativeResize="0"/>
          <p:nvPr/>
        </p:nvPicPr>
        <p:blipFill rotWithShape="1">
          <a:blip r:embed="rId4">
            <a:alphaModFix/>
          </a:blip>
          <a:srcRect/>
          <a:stretch/>
        </p:blipFill>
        <p:spPr>
          <a:xfrm>
            <a:off x="10776462" y="226272"/>
            <a:ext cx="1003902" cy="9740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AA94901-0082-4001-9C35-2DC598DCC97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09763" y="1157288"/>
            <a:ext cx="8372475" cy="4086225"/>
          </a:xfrm>
        </p:spPr>
      </p:pic>
      <p:sp>
        <p:nvSpPr>
          <p:cNvPr id="4" name="TextBox 3">
            <a:extLst>
              <a:ext uri="{FF2B5EF4-FFF2-40B4-BE49-F238E27FC236}">
                <a16:creationId xmlns:a16="http://schemas.microsoft.com/office/drawing/2014/main" id="{0FAC97F8-0A7E-4492-BF85-9FBD0E8EDF12}"/>
              </a:ext>
            </a:extLst>
          </p:cNvPr>
          <p:cNvSpPr txBox="1"/>
          <p:nvPr/>
        </p:nvSpPr>
        <p:spPr>
          <a:xfrm>
            <a:off x="1109709" y="1157288"/>
            <a:ext cx="2246050" cy="369332"/>
          </a:xfrm>
          <a:prstGeom prst="rect">
            <a:avLst/>
          </a:prstGeom>
          <a:noFill/>
        </p:spPr>
        <p:txBody>
          <a:bodyPr wrap="square" rtlCol="0">
            <a:spAutoFit/>
          </a:bodyPr>
          <a:lstStyle/>
          <a:p>
            <a:r>
              <a:rPr lang="en-IN" dirty="0"/>
              <a:t>BLOCK DIAGRAM :</a:t>
            </a:r>
          </a:p>
        </p:txBody>
      </p:sp>
    </p:spTree>
    <p:extLst>
      <p:ext uri="{BB962C8B-B14F-4D97-AF65-F5344CB8AC3E}">
        <p14:creationId xmlns:p14="http://schemas.microsoft.com/office/powerpoint/2010/main" val="414451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813472-8783-404A-9D24-E5FCF646E1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948936" y="1368272"/>
            <a:ext cx="3318936" cy="4411463"/>
          </a:xfrm>
          <a:prstGeom prst="rect">
            <a:avLst/>
          </a:prstGeom>
        </p:spPr>
      </p:pic>
      <p:sp>
        <p:nvSpPr>
          <p:cNvPr id="6" name="TextBox 5">
            <a:extLst>
              <a:ext uri="{FF2B5EF4-FFF2-40B4-BE49-F238E27FC236}">
                <a16:creationId xmlns:a16="http://schemas.microsoft.com/office/drawing/2014/main" id="{97D7FB6D-99FC-4FAE-A07A-3A338A2F016C}"/>
              </a:ext>
            </a:extLst>
          </p:cNvPr>
          <p:cNvSpPr txBox="1"/>
          <p:nvPr/>
        </p:nvSpPr>
        <p:spPr>
          <a:xfrm>
            <a:off x="4946341" y="878889"/>
            <a:ext cx="2068497" cy="369332"/>
          </a:xfrm>
          <a:prstGeom prst="rect">
            <a:avLst/>
          </a:prstGeom>
          <a:noFill/>
        </p:spPr>
        <p:txBody>
          <a:bodyPr wrap="square" rtlCol="0">
            <a:spAutoFit/>
          </a:bodyPr>
          <a:lstStyle/>
          <a:p>
            <a:r>
              <a:rPr lang="en-IN" b="1" dirty="0"/>
              <a:t>HARDWARE </a:t>
            </a:r>
          </a:p>
        </p:txBody>
      </p:sp>
      <p:graphicFrame>
        <p:nvGraphicFramePr>
          <p:cNvPr id="2" name="Table 1">
            <a:extLst>
              <a:ext uri="{FF2B5EF4-FFF2-40B4-BE49-F238E27FC236}">
                <a16:creationId xmlns:a16="http://schemas.microsoft.com/office/drawing/2014/main" id="{07E018E6-4598-423B-873A-1E462D7ACFC0}"/>
              </a:ext>
            </a:extLst>
          </p:cNvPr>
          <p:cNvGraphicFramePr>
            <a:graphicFrameLocks noGrp="1"/>
          </p:cNvGraphicFramePr>
          <p:nvPr>
            <p:extLst>
              <p:ext uri="{D42A27DB-BD31-4B8C-83A1-F6EECF244321}">
                <p14:modId xmlns:p14="http://schemas.microsoft.com/office/powerpoint/2010/main" val="2985194178"/>
              </p:ext>
            </p:extLst>
          </p:nvPr>
        </p:nvGraphicFramePr>
        <p:xfrm>
          <a:off x="6598076" y="1914535"/>
          <a:ext cx="2955290" cy="3318937"/>
        </p:xfrm>
        <a:graphic>
          <a:graphicData uri="http://schemas.openxmlformats.org/drawingml/2006/table">
            <a:tbl>
              <a:tblPr firstRow="1" firstCol="1" bandRow="1">
                <a:tableStyleId>{5C22544A-7EE6-4342-B048-85BDC9FD1C3A}</a:tableStyleId>
              </a:tblPr>
              <a:tblGrid>
                <a:gridCol w="452120">
                  <a:extLst>
                    <a:ext uri="{9D8B030D-6E8A-4147-A177-3AD203B41FA5}">
                      <a16:colId xmlns:a16="http://schemas.microsoft.com/office/drawing/2014/main" val="1444642644"/>
                    </a:ext>
                  </a:extLst>
                </a:gridCol>
                <a:gridCol w="501015">
                  <a:extLst>
                    <a:ext uri="{9D8B030D-6E8A-4147-A177-3AD203B41FA5}">
                      <a16:colId xmlns:a16="http://schemas.microsoft.com/office/drawing/2014/main" val="3046142082"/>
                    </a:ext>
                  </a:extLst>
                </a:gridCol>
                <a:gridCol w="2002155">
                  <a:extLst>
                    <a:ext uri="{9D8B030D-6E8A-4147-A177-3AD203B41FA5}">
                      <a16:colId xmlns:a16="http://schemas.microsoft.com/office/drawing/2014/main" val="2639261081"/>
                    </a:ext>
                  </a:extLst>
                </a:gridCol>
              </a:tblGrid>
              <a:tr h="614106">
                <a:tc>
                  <a:txBody>
                    <a:bodyPr/>
                    <a:lstStyle/>
                    <a:p>
                      <a:pPr algn="l">
                        <a:lnSpc>
                          <a:spcPct val="107000"/>
                        </a:lnSpc>
                        <a:spcAft>
                          <a:spcPts val="800"/>
                        </a:spcAft>
                      </a:pPr>
                      <a:r>
                        <a:rPr lang="en-US" sz="11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Pin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895058"/>
                  </a:ext>
                </a:extLst>
              </a:tr>
              <a:tr h="340055">
                <a:tc>
                  <a:txBody>
                    <a:bodyPr/>
                    <a:lstStyle/>
                    <a:p>
                      <a:pPr algn="l">
                        <a:lnSpc>
                          <a:spcPct val="107000"/>
                        </a:lnSpc>
                        <a:spcAft>
                          <a:spcPts val="800"/>
                        </a:spcAft>
                      </a:pPr>
                      <a:r>
                        <a:rPr lang="en-US" sz="1100">
                          <a:effectLst/>
                        </a:rPr>
                        <a:t>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A0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PH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0453507"/>
                  </a:ext>
                </a:extLst>
              </a:tr>
              <a:tr h="340055">
                <a:tc>
                  <a:txBody>
                    <a:bodyPr/>
                    <a:lstStyle/>
                    <a:p>
                      <a:pPr algn="ctr">
                        <a:lnSpc>
                          <a:spcPct val="107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A1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TDS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0770133"/>
                  </a:ext>
                </a:extLst>
              </a:tr>
              <a:tr h="340055">
                <a:tc>
                  <a:txBody>
                    <a:bodyPr/>
                    <a:lstStyle/>
                    <a:p>
                      <a:pPr algn="ct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A2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EC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1622151"/>
                  </a:ext>
                </a:extLst>
              </a:tr>
              <a:tr h="340055">
                <a:tc>
                  <a:txBody>
                    <a:bodyPr/>
                    <a:lstStyle/>
                    <a:p>
                      <a:pPr algn="ctr">
                        <a:lnSpc>
                          <a:spcPct val="107000"/>
                        </a:lnSpc>
                        <a:spcAft>
                          <a:spcPts val="8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D7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Temperature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126030"/>
                  </a:ext>
                </a:extLst>
              </a:tr>
              <a:tr h="340055">
                <a:tc>
                  <a:txBody>
                    <a:bodyPr/>
                    <a:lstStyle/>
                    <a:p>
                      <a:pPr algn="ct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A3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Gas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629869"/>
                  </a:ext>
                </a:extLst>
              </a:tr>
              <a:tr h="324446">
                <a:tc>
                  <a:txBody>
                    <a:bodyPr/>
                    <a:lstStyle/>
                    <a:p>
                      <a:pPr algn="ctr">
                        <a:lnSpc>
                          <a:spcPct val="107000"/>
                        </a:lnSpc>
                        <a:spcAft>
                          <a:spcPts val="800"/>
                        </a:spcAft>
                      </a:pPr>
                      <a:r>
                        <a:rPr lang="en-US"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D7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Humidity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48339"/>
                  </a:ext>
                </a:extLst>
              </a:tr>
              <a:tr h="340055">
                <a:tc>
                  <a:txBody>
                    <a:bodyPr/>
                    <a:lstStyle/>
                    <a:p>
                      <a:pPr algn="ctr">
                        <a:lnSpc>
                          <a:spcPct val="107000"/>
                        </a:lnSpc>
                        <a:spcAft>
                          <a:spcPts val="800"/>
                        </a:spcAft>
                      </a:pPr>
                      <a:r>
                        <a:rPr lang="en-US"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D5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Motor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1508867"/>
                  </a:ext>
                </a:extLst>
              </a:tr>
              <a:tr h="340055">
                <a:tc>
                  <a:txBody>
                    <a:bodyPr/>
                    <a:lstStyle/>
                    <a:p>
                      <a:pPr algn="ctr">
                        <a:lnSpc>
                          <a:spcPct val="107000"/>
                        </a:lnSpc>
                        <a:spcAft>
                          <a:spcPts val="800"/>
                        </a:spcAft>
                      </a:pPr>
                      <a:r>
                        <a:rPr lang="en-US"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D6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Motor 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735269"/>
                  </a:ext>
                </a:extLst>
              </a:tr>
            </a:tbl>
          </a:graphicData>
        </a:graphic>
      </p:graphicFrame>
    </p:spTree>
    <p:extLst>
      <p:ext uri="{BB962C8B-B14F-4D97-AF65-F5344CB8AC3E}">
        <p14:creationId xmlns:p14="http://schemas.microsoft.com/office/powerpoint/2010/main" val="199551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245B2B-2A44-4D61-9372-F7EEBDE591B8}"/>
              </a:ext>
            </a:extLst>
          </p:cNvPr>
          <p:cNvSpPr>
            <a:spLocks noGrp="1"/>
          </p:cNvSpPr>
          <p:nvPr>
            <p:ph type="body" idx="1"/>
          </p:nvPr>
        </p:nvSpPr>
        <p:spPr>
          <a:xfrm>
            <a:off x="838199" y="550416"/>
            <a:ext cx="10800425" cy="5626547"/>
          </a:xfrm>
        </p:spPr>
        <p:txBody>
          <a:bodyPr>
            <a:normAutofit fontScale="77500" lnSpcReduction="20000"/>
          </a:bodyPr>
          <a:lstStyle/>
          <a:p>
            <a:pPr indent="228600" algn="just">
              <a:lnSpc>
                <a:spcPct val="107000"/>
              </a:lnSpc>
              <a:spcAft>
                <a:spcPts val="800"/>
              </a:spcAft>
            </a:pPr>
            <a:r>
              <a:rPr lang="en-US" sz="2400" dirty="0">
                <a:effectLst/>
                <a:latin typeface="+mj-lt"/>
                <a:ea typeface="Times New Roman" panose="02020603050405020304" pitchFamily="18" charset="0"/>
                <a:cs typeface="Times New Roman" panose="02020603050405020304" pitchFamily="18" charset="0"/>
              </a:rPr>
              <a:t>The outcomes of hardware will be reviewed in this part. All the sensors have been connected in the Arduino Uno and have been programmed in order to monitor whether there are no changes in the reference values which have been already set for the effective growth of the plants.</a:t>
            </a:r>
          </a:p>
          <a:p>
            <a:pPr indent="228600" algn="just">
              <a:lnSpc>
                <a:spcPct val="107000"/>
              </a:lnSpc>
              <a:spcAft>
                <a:spcPts val="800"/>
              </a:spcAft>
            </a:pPr>
            <a:r>
              <a:rPr lang="en-US" sz="2400" dirty="0">
                <a:effectLst/>
                <a:latin typeface="+mj-lt"/>
                <a:ea typeface="Times New Roman" panose="02020603050405020304" pitchFamily="18" charset="0"/>
                <a:cs typeface="Times New Roman" panose="02020603050405020304" pitchFamily="18" charset="0"/>
              </a:rPr>
              <a:t> If there occur any changes in the data from the sensor which is either lower or higher than the reference point then an email will be generated to the owner regarding the change in value and also the imbalance in the value will also be rectified if possible, automatically.</a:t>
            </a:r>
            <a:r>
              <a:rPr lang="en-US" sz="2400" dirty="0">
                <a:effectLst/>
                <a:latin typeface="Times New Roman" panose="02020603050405020304" pitchFamily="18" charset="0"/>
                <a:ea typeface="Times New Roman" panose="02020603050405020304" pitchFamily="18" charset="0"/>
              </a:rPr>
              <a:t> </a:t>
            </a:r>
            <a:r>
              <a:rPr lang="en-US" sz="2600" dirty="0">
                <a:effectLst/>
                <a:latin typeface="+mj-lt"/>
                <a:ea typeface="Times New Roman" panose="02020603050405020304" pitchFamily="18" charset="0"/>
              </a:rPr>
              <a:t>Table 1 shows the pin connections of all the sensors with two motors which in this project act as an element for balancing the PH value which is essential for the growth of the plant.</a:t>
            </a:r>
          </a:p>
          <a:p>
            <a:pPr indent="228600" algn="just">
              <a:lnSpc>
                <a:spcPct val="107000"/>
              </a:lnSpc>
              <a:spcAft>
                <a:spcPts val="800"/>
              </a:spcAft>
            </a:pPr>
            <a:r>
              <a:rPr lang="en-US" sz="2600" dirty="0">
                <a:effectLst/>
                <a:latin typeface="+mj-lt"/>
                <a:ea typeface="Times New Roman" panose="02020603050405020304" pitchFamily="18" charset="0"/>
              </a:rPr>
              <a:t> At first, the real-time value from all the sensors are being sent to the cloud with the help of an ESP module and is transferred to the web application where the owner can view live data meanwhile the values are verified whether it lies between their threshold values and if not then the system acts accordingly to balance the values, here this hydroponic system has been built in such a way that when the PH value gets below 5 the motor which is connected to the pin D5 gets activated and if the PH value gets higher than 10 then the motor connected to pin D6 gets activated. </a:t>
            </a:r>
            <a:endParaRPr lang="en-IN" sz="2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192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D891D9-B227-42DD-9DE8-33CF45D9C487}"/>
              </a:ext>
            </a:extLst>
          </p:cNvPr>
          <p:cNvSpPr>
            <a:spLocks noGrp="1"/>
          </p:cNvSpPr>
          <p:nvPr>
            <p:ph type="body" idx="1"/>
          </p:nvPr>
        </p:nvSpPr>
        <p:spPr>
          <a:xfrm>
            <a:off x="838200" y="417250"/>
            <a:ext cx="10613994" cy="5759713"/>
          </a:xfrm>
        </p:spPr>
        <p:txBody>
          <a:bodyPr>
            <a:normAutofit/>
          </a:bodyPr>
          <a:lstStyle/>
          <a:p>
            <a:r>
              <a:rPr lang="en-US" sz="2000" dirty="0">
                <a:effectLst/>
                <a:latin typeface="+mj-lt"/>
                <a:ea typeface="Times New Roman" panose="02020603050405020304" pitchFamily="18" charset="0"/>
              </a:rPr>
              <a:t>Since we use a 12 V adapter there is also a need for a buck converter that converts the 12 V to 5 V for the working of the sensors. </a:t>
            </a:r>
          </a:p>
          <a:p>
            <a:r>
              <a:rPr lang="en-US" sz="2000" dirty="0">
                <a:effectLst/>
                <a:latin typeface="+mj-lt"/>
                <a:ea typeface="Times New Roman" panose="02020603050405020304" pitchFamily="18" charset="0"/>
              </a:rPr>
              <a:t>There are both analog and digital values that are being generated from sensors which are connected accordingly, such as the DHT sensor which gives Humidity and Temperature values of 16-bit data where the first 8 bits consist of Temperature value and the upcoming 8 bits consist of humidity values are connected to digital pins along with motors whereas the remaining sensors produces analog values which are connected to analog pins.</a:t>
            </a:r>
            <a:endParaRPr lang="en-IN" sz="2000" dirty="0">
              <a:latin typeface="+mj-lt"/>
            </a:endParaRPr>
          </a:p>
          <a:p>
            <a:endParaRPr lang="en-IN" sz="2400" dirty="0">
              <a:latin typeface="+mj-lt"/>
            </a:endParaRPr>
          </a:p>
        </p:txBody>
      </p:sp>
    </p:spTree>
    <p:extLst>
      <p:ext uri="{BB962C8B-B14F-4D97-AF65-F5344CB8AC3E}">
        <p14:creationId xmlns:p14="http://schemas.microsoft.com/office/powerpoint/2010/main" val="2836594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2FEFFF3-AEC5-4F4A-952B-64242F2D281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920753" y="1131995"/>
            <a:ext cx="5779364" cy="4962525"/>
          </a:xfrm>
        </p:spPr>
      </p:pic>
      <p:sp>
        <p:nvSpPr>
          <p:cNvPr id="4" name="TextBox 3">
            <a:extLst>
              <a:ext uri="{FF2B5EF4-FFF2-40B4-BE49-F238E27FC236}">
                <a16:creationId xmlns:a16="http://schemas.microsoft.com/office/drawing/2014/main" id="{A2834E01-4B10-4D16-9DF4-CDC8D3B4EFED}"/>
              </a:ext>
            </a:extLst>
          </p:cNvPr>
          <p:cNvSpPr txBox="1"/>
          <p:nvPr/>
        </p:nvSpPr>
        <p:spPr>
          <a:xfrm>
            <a:off x="5095783" y="500679"/>
            <a:ext cx="2494625" cy="369332"/>
          </a:xfrm>
          <a:prstGeom prst="rect">
            <a:avLst/>
          </a:prstGeom>
          <a:noFill/>
        </p:spPr>
        <p:txBody>
          <a:bodyPr wrap="square" rtlCol="0">
            <a:spAutoFit/>
          </a:bodyPr>
          <a:lstStyle/>
          <a:p>
            <a:r>
              <a:rPr lang="en-IN" b="1" dirty="0"/>
              <a:t>CSV FILE </a:t>
            </a:r>
          </a:p>
        </p:txBody>
      </p:sp>
    </p:spTree>
    <p:extLst>
      <p:ext uri="{BB962C8B-B14F-4D97-AF65-F5344CB8AC3E}">
        <p14:creationId xmlns:p14="http://schemas.microsoft.com/office/powerpoint/2010/main" val="3053908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605331-02E4-4A8E-8484-A2A32FF3F7E4}"/>
              </a:ext>
            </a:extLst>
          </p:cNvPr>
          <p:cNvSpPr>
            <a:spLocks noGrp="1"/>
          </p:cNvSpPr>
          <p:nvPr>
            <p:ph type="body" idx="1"/>
          </p:nvPr>
        </p:nvSpPr>
        <p:spPr>
          <a:xfrm>
            <a:off x="838200" y="461639"/>
            <a:ext cx="10498584" cy="5715324"/>
          </a:xfrm>
        </p:spPr>
        <p:txBody>
          <a:bodyPr>
            <a:normAutofit/>
          </a:bodyPr>
          <a:lstStyle/>
          <a:p>
            <a:pPr>
              <a:lnSpc>
                <a:spcPct val="107000"/>
              </a:lnSpc>
              <a:spcAft>
                <a:spcPts val="800"/>
              </a:spcAft>
            </a:pPr>
            <a:r>
              <a:rPr lang="en-US" sz="2400" dirty="0">
                <a:effectLst/>
                <a:latin typeface="+mj-lt"/>
                <a:ea typeface="Times New Roman" panose="02020603050405020304" pitchFamily="18" charset="0"/>
                <a:cs typeface="Times New Roman" panose="02020603050405020304" pitchFamily="18" charset="0"/>
              </a:rPr>
              <a:t>The above figure represents the data’s for analyzing the fluctuation in the values from the sensors which help in understanding the level of changes over the period of time due to environmental changes. This helps the owner to calculate their essential precaution for the well-being of plant’s growth. The file is emanated in csv format from thing speak application in channel 2055181. There occur 6 fields which represent six sensor data as PH, TDS, Temperature, Humidity, Gas, and EC accordingly.</a:t>
            </a:r>
            <a:endParaRPr lang="en-IN" sz="2400" dirty="0">
              <a:effectLst/>
              <a:latin typeface="+mj-lt"/>
              <a:ea typeface="Calibri" panose="020F0502020204030204" pitchFamily="34" charset="0"/>
              <a:cs typeface="Times New Roman" panose="02020603050405020304" pitchFamily="18" charset="0"/>
            </a:endParaRPr>
          </a:p>
          <a:p>
            <a:endParaRPr lang="en-IN" sz="2400" dirty="0">
              <a:latin typeface="+mj-lt"/>
            </a:endParaRPr>
          </a:p>
        </p:txBody>
      </p:sp>
    </p:spTree>
    <p:extLst>
      <p:ext uri="{BB962C8B-B14F-4D97-AF65-F5344CB8AC3E}">
        <p14:creationId xmlns:p14="http://schemas.microsoft.com/office/powerpoint/2010/main" val="272948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B65862E-68F1-4CD6-AC80-9F1FCA0346B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96091" y="1158628"/>
            <a:ext cx="8822266" cy="4962525"/>
          </a:xfrm>
        </p:spPr>
      </p:pic>
      <p:sp>
        <p:nvSpPr>
          <p:cNvPr id="4" name="TextBox 3">
            <a:extLst>
              <a:ext uri="{FF2B5EF4-FFF2-40B4-BE49-F238E27FC236}">
                <a16:creationId xmlns:a16="http://schemas.microsoft.com/office/drawing/2014/main" id="{B34829A3-18CB-4AB7-9142-EFF8D097BA81}"/>
              </a:ext>
            </a:extLst>
          </p:cNvPr>
          <p:cNvSpPr txBox="1"/>
          <p:nvPr/>
        </p:nvSpPr>
        <p:spPr>
          <a:xfrm>
            <a:off x="4589755" y="719138"/>
            <a:ext cx="3284738" cy="369332"/>
          </a:xfrm>
          <a:prstGeom prst="rect">
            <a:avLst/>
          </a:prstGeom>
          <a:noFill/>
        </p:spPr>
        <p:txBody>
          <a:bodyPr wrap="square" rtlCol="0">
            <a:spAutoFit/>
          </a:bodyPr>
          <a:lstStyle/>
          <a:p>
            <a:r>
              <a:rPr lang="en-IN" b="1" dirty="0"/>
              <a:t>WEB APPLICATION :</a:t>
            </a:r>
          </a:p>
        </p:txBody>
      </p:sp>
    </p:spTree>
    <p:extLst>
      <p:ext uri="{BB962C8B-B14F-4D97-AF65-F5344CB8AC3E}">
        <p14:creationId xmlns:p14="http://schemas.microsoft.com/office/powerpoint/2010/main" val="407463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5C299655-26C8-4962-AF31-11F3DC8863F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66710" y="1241135"/>
            <a:ext cx="3627270" cy="4554199"/>
          </a:xfrm>
        </p:spPr>
      </p:pic>
      <p:sp>
        <p:nvSpPr>
          <p:cNvPr id="4" name="TextBox 3">
            <a:extLst>
              <a:ext uri="{FF2B5EF4-FFF2-40B4-BE49-F238E27FC236}">
                <a16:creationId xmlns:a16="http://schemas.microsoft.com/office/drawing/2014/main" id="{1011C61E-F142-4577-BB3B-DCFDCF13E73A}"/>
              </a:ext>
            </a:extLst>
          </p:cNvPr>
          <p:cNvSpPr txBox="1"/>
          <p:nvPr/>
        </p:nvSpPr>
        <p:spPr>
          <a:xfrm>
            <a:off x="529701" y="639192"/>
            <a:ext cx="6510291" cy="369332"/>
          </a:xfrm>
          <a:prstGeom prst="rect">
            <a:avLst/>
          </a:prstGeom>
          <a:noFill/>
        </p:spPr>
        <p:txBody>
          <a:bodyPr wrap="square" rtlCol="0">
            <a:spAutoFit/>
          </a:bodyPr>
          <a:lstStyle/>
          <a:p>
            <a:r>
              <a:rPr lang="en-US" b="1" dirty="0"/>
              <a:t>Smart hydroponic system Alert Notification to the owner :</a:t>
            </a:r>
            <a:endParaRPr lang="en-IN" b="1" dirty="0"/>
          </a:p>
        </p:txBody>
      </p:sp>
    </p:spTree>
    <p:extLst>
      <p:ext uri="{BB962C8B-B14F-4D97-AF65-F5344CB8AC3E}">
        <p14:creationId xmlns:p14="http://schemas.microsoft.com/office/powerpoint/2010/main" val="227159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1BF5A3-8638-4417-959D-9D6F20FD565F}"/>
              </a:ext>
            </a:extLst>
          </p:cNvPr>
          <p:cNvSpPr>
            <a:spLocks noGrp="1"/>
          </p:cNvSpPr>
          <p:nvPr>
            <p:ph type="body" idx="1"/>
          </p:nvPr>
        </p:nvSpPr>
        <p:spPr>
          <a:xfrm>
            <a:off x="838200" y="523783"/>
            <a:ext cx="10356542" cy="5653180"/>
          </a:xfrm>
        </p:spPr>
        <p:txBody>
          <a:bodyPr>
            <a:normAutofit/>
          </a:bodyPr>
          <a:lstStyle/>
          <a:p>
            <a:r>
              <a:rPr lang="en-US" sz="2000" dirty="0">
                <a:effectLst/>
                <a:latin typeface="+mj-lt"/>
                <a:ea typeface="Times New Roman" panose="02020603050405020304" pitchFamily="18" charset="0"/>
                <a:cs typeface="Times New Roman" panose="02020603050405020304" pitchFamily="18" charset="0"/>
              </a:rPr>
              <a:t>Above Figure 5 shows the alert mail which has been received by the owner due to the imbalance in the PH level [below 5 or above 10] which is caused due to environmental factors. The mail received by the owner will have an attachment that consists of all the values being measured, which is shown in below figure.</a:t>
            </a:r>
            <a:endParaRPr lang="en-IN" sz="2000" dirty="0">
              <a:effectLst/>
              <a:latin typeface="+mj-lt"/>
              <a:ea typeface="Calibri" panose="020F0502020204030204" pitchFamily="34" charset="0"/>
              <a:cs typeface="Times New Roman" panose="02020603050405020304" pitchFamily="18" charset="0"/>
            </a:endParaRPr>
          </a:p>
          <a:p>
            <a:endParaRPr lang="en-IN" sz="2400" dirty="0">
              <a:latin typeface="+mj-lt"/>
            </a:endParaRPr>
          </a:p>
        </p:txBody>
      </p:sp>
      <p:pic>
        <p:nvPicPr>
          <p:cNvPr id="5" name="Picture 4">
            <a:extLst>
              <a:ext uri="{FF2B5EF4-FFF2-40B4-BE49-F238E27FC236}">
                <a16:creationId xmlns:a16="http://schemas.microsoft.com/office/drawing/2014/main" id="{BD2AA790-E276-4A96-A8DA-E45E9DB8697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240350" y="3091649"/>
            <a:ext cx="5353234" cy="1597980"/>
          </a:xfrm>
          <a:prstGeom prst="rect">
            <a:avLst/>
          </a:prstGeom>
        </p:spPr>
      </p:pic>
    </p:spTree>
    <p:extLst>
      <p:ext uri="{BB962C8B-B14F-4D97-AF65-F5344CB8AC3E}">
        <p14:creationId xmlns:p14="http://schemas.microsoft.com/office/powerpoint/2010/main" val="4200467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idx="4294967295"/>
          </p:nvPr>
        </p:nvSpPr>
        <p:spPr>
          <a:xfrm>
            <a:off x="1904999" y="542925"/>
            <a:ext cx="8382000" cy="7620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3600"/>
              <a:buFont typeface="Arial"/>
              <a:buNone/>
            </a:pPr>
            <a:r>
              <a:rPr lang="en-US" sz="3600" b="1" u="sng" dirty="0">
                <a:solidFill>
                  <a:schemeClr val="accent5">
                    <a:lumMod val="50000"/>
                  </a:schemeClr>
                </a:solidFill>
                <a:latin typeface="Arial"/>
                <a:ea typeface="Arial"/>
                <a:cs typeface="Arial"/>
                <a:sym typeface="Arial"/>
              </a:rPr>
              <a:t>LITERATURE REVIEW</a:t>
            </a:r>
            <a:endParaRPr sz="3600" b="1" u="sng" dirty="0">
              <a:solidFill>
                <a:schemeClr val="accent5">
                  <a:lumMod val="50000"/>
                </a:schemeClr>
              </a:solidFill>
              <a:latin typeface="Arial"/>
              <a:ea typeface="Arial"/>
              <a:cs typeface="Arial"/>
              <a:sym typeface="Arial"/>
            </a:endParaRPr>
          </a:p>
        </p:txBody>
      </p:sp>
      <p:graphicFrame>
        <p:nvGraphicFramePr>
          <p:cNvPr id="133" name="Google Shape;133;p17"/>
          <p:cNvGraphicFramePr/>
          <p:nvPr>
            <p:extLst>
              <p:ext uri="{D42A27DB-BD31-4B8C-83A1-F6EECF244321}">
                <p14:modId xmlns:p14="http://schemas.microsoft.com/office/powerpoint/2010/main" val="1466497172"/>
              </p:ext>
            </p:extLst>
          </p:nvPr>
        </p:nvGraphicFramePr>
        <p:xfrm>
          <a:off x="694348" y="1636586"/>
          <a:ext cx="10927917" cy="2648503"/>
        </p:xfrm>
        <a:graphic>
          <a:graphicData uri="http://schemas.openxmlformats.org/drawingml/2006/table">
            <a:tbl>
              <a:tblPr>
                <a:noFill/>
              </a:tblPr>
              <a:tblGrid>
                <a:gridCol w="863562">
                  <a:extLst>
                    <a:ext uri="{9D8B030D-6E8A-4147-A177-3AD203B41FA5}">
                      <a16:colId xmlns:a16="http://schemas.microsoft.com/office/drawing/2014/main" val="20000"/>
                    </a:ext>
                  </a:extLst>
                </a:gridCol>
                <a:gridCol w="3592249">
                  <a:extLst>
                    <a:ext uri="{9D8B030D-6E8A-4147-A177-3AD203B41FA5}">
                      <a16:colId xmlns:a16="http://schemas.microsoft.com/office/drawing/2014/main" val="20001"/>
                    </a:ext>
                  </a:extLst>
                </a:gridCol>
                <a:gridCol w="3193731">
                  <a:extLst>
                    <a:ext uri="{9D8B030D-6E8A-4147-A177-3AD203B41FA5}">
                      <a16:colId xmlns:a16="http://schemas.microsoft.com/office/drawing/2014/main" val="20002"/>
                    </a:ext>
                  </a:extLst>
                </a:gridCol>
                <a:gridCol w="3278375">
                  <a:extLst>
                    <a:ext uri="{9D8B030D-6E8A-4147-A177-3AD203B41FA5}">
                      <a16:colId xmlns:a16="http://schemas.microsoft.com/office/drawing/2014/main" val="20003"/>
                    </a:ext>
                  </a:extLst>
                </a:gridCol>
              </a:tblGrid>
              <a:tr h="388803">
                <a:tc>
                  <a:txBody>
                    <a:bodyPr/>
                    <a:lstStyle/>
                    <a:p>
                      <a:pPr marL="0" marR="0" lvl="0" indent="0" algn="ctr" rtl="0">
                        <a:lnSpc>
                          <a:spcPct val="115000"/>
                        </a:lnSpc>
                        <a:spcBef>
                          <a:spcPts val="0"/>
                        </a:spcBef>
                        <a:spcAft>
                          <a:spcPts val="0"/>
                        </a:spcAft>
                        <a:buNone/>
                      </a:pPr>
                      <a:r>
                        <a:rPr lang="en-US" sz="2000" b="1" u="none" strike="noStrike" cap="none" dirty="0" err="1">
                          <a:solidFill>
                            <a:schemeClr val="dk1"/>
                          </a:solidFill>
                          <a:latin typeface="Arial"/>
                          <a:ea typeface="Arial"/>
                          <a:cs typeface="Arial"/>
                          <a:sym typeface="Arial"/>
                        </a:rPr>
                        <a:t>S.No</a:t>
                      </a:r>
                      <a:r>
                        <a:rPr lang="en-US" sz="2000" b="1" u="none" strike="noStrike" cap="none" dirty="0">
                          <a:solidFill>
                            <a:schemeClr val="dk1"/>
                          </a:solidFill>
                          <a:latin typeface="Arial"/>
                          <a:ea typeface="Arial"/>
                          <a:cs typeface="Arial"/>
                          <a:sym typeface="Arial"/>
                        </a:rPr>
                        <a:t> </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AUTHOR &amp; YEAR</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TITLE OF THE PAPER</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REMARKS</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88980">
                <a:tc>
                  <a:txBody>
                    <a:bodyPr/>
                    <a:lstStyle/>
                    <a:p>
                      <a:pPr marL="0" marR="0" lvl="0" indent="0" algn="ctr" rtl="0">
                        <a:lnSpc>
                          <a:spcPct val="115000"/>
                        </a:lnSpc>
                        <a:spcBef>
                          <a:spcPts val="0"/>
                        </a:spcBef>
                        <a:spcAft>
                          <a:spcPts val="0"/>
                        </a:spcAft>
                        <a:buNone/>
                      </a:pPr>
                      <a:r>
                        <a:rPr lang="en-US" sz="2000" u="none" strike="noStrike" cap="none">
                          <a:solidFill>
                            <a:schemeClr val="dk1"/>
                          </a:solidFill>
                          <a:latin typeface="Arial"/>
                          <a:ea typeface="Arial"/>
                          <a:cs typeface="Arial"/>
                          <a:sym typeface="Arial"/>
                        </a:rPr>
                        <a:t>1</a:t>
                      </a:r>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Namgyel</a:t>
                      </a:r>
                      <a:r>
                        <a:rPr lang="en-US" sz="2000" dirty="0">
                          <a:effectLst/>
                          <a:latin typeface="Calibri" panose="020F0502020204030204" pitchFamily="34" charset="0"/>
                          <a:ea typeface="Calibri" panose="020F0502020204030204" pitchFamily="34" charset="0"/>
                          <a:cs typeface="Times New Roman" panose="02020603050405020304" pitchFamily="18" charset="0"/>
                        </a:rPr>
                        <a:t>, 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Siyang</a:t>
                      </a:r>
                      <a:r>
                        <a:rPr lang="en-US" sz="2000" dirty="0">
                          <a:effectLst/>
                          <a:latin typeface="Calibri" panose="020F0502020204030204" pitchFamily="34" charset="0"/>
                          <a:ea typeface="Calibri" panose="020F0502020204030204" pitchFamily="34" charset="0"/>
                          <a:cs typeface="Times New Roman" panose="02020603050405020304" pitchFamily="18" charset="0"/>
                        </a:rPr>
                        <a:t>, 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Khunarak</a:t>
                      </a:r>
                      <a:r>
                        <a:rPr lang="en-US" sz="2000" dirty="0">
                          <a:effectLst/>
                          <a:latin typeface="Calibri" panose="020F0502020204030204" pitchFamily="34" charset="0"/>
                          <a:ea typeface="Calibri" panose="020F0502020204030204" pitchFamily="34" charset="0"/>
                          <a:cs typeface="Times New Roman" panose="02020603050405020304" pitchFamily="18" charset="0"/>
                        </a:rPr>
                        <a:t>,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Pobkrut</a:t>
                      </a:r>
                      <a:r>
                        <a:rPr lang="en-US" sz="2000" dirty="0">
                          <a:effectLst/>
                          <a:latin typeface="Calibri" panose="020F0502020204030204" pitchFamily="34" charset="0"/>
                          <a:ea typeface="Calibri" panose="020F0502020204030204" pitchFamily="34" charset="0"/>
                          <a:cs typeface="Times New Roman" panose="02020603050405020304" pitchFamily="18" charset="0"/>
                        </a:rPr>
                        <a:t>, J.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Norbu</a:t>
                      </a:r>
                      <a:r>
                        <a:rPr lang="en-US" sz="2000" dirty="0">
                          <a:effectLst/>
                          <a:latin typeface="Calibri" panose="020F0502020204030204" pitchFamily="34" charset="0"/>
                          <a:ea typeface="Calibri" panose="020F0502020204030204" pitchFamily="34" charset="0"/>
                          <a:cs typeface="Times New Roman" panose="02020603050405020304" pitchFamily="18" charset="0"/>
                        </a:rPr>
                        <a:t>,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Chaiyasit</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Kerdcharoen</a:t>
                      </a:r>
                      <a:r>
                        <a:rPr lang="en-US" sz="2000" b="0" i="0" dirty="0">
                          <a:solidFill>
                            <a:srgbClr val="000000"/>
                          </a:solidFill>
                          <a:latin typeface="-apple-system"/>
                        </a:rPr>
                        <a:t>, (2018)</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IoT-based hydroponic system with supplementary LED light for smart home farming of lettuce</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u="none" strike="noStrike" cap="none" dirty="0">
                          <a:solidFill>
                            <a:schemeClr val="dk1"/>
                          </a:solidFill>
                          <a:latin typeface="Arial"/>
                          <a:ea typeface="Arial"/>
                          <a:cs typeface="Arial"/>
                          <a:sym typeface="Arial"/>
                        </a:rPr>
                        <a:t>Provides knowledge about</a:t>
                      </a:r>
                      <a:r>
                        <a:rPr lang="en-US" sz="2000" b="0" u="none" strike="noStrike" cap="none" baseline="0" dirty="0">
                          <a:solidFill>
                            <a:schemeClr val="dk1"/>
                          </a:solidFill>
                          <a:latin typeface="Arial"/>
                          <a:ea typeface="Arial"/>
                          <a:cs typeface="Arial"/>
                          <a:sym typeface="Arial"/>
                        </a:rPr>
                        <a:t> hydroponic framing.</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09507">
                <a:tc>
                  <a:txBody>
                    <a:bodyPr/>
                    <a:lstStyle/>
                    <a:p>
                      <a:pPr marL="0" marR="0" lvl="0" indent="0" algn="ctr" rtl="0">
                        <a:lnSpc>
                          <a:spcPct val="115000"/>
                        </a:lnSpc>
                        <a:spcBef>
                          <a:spcPts val="0"/>
                        </a:spcBef>
                        <a:spcAft>
                          <a:spcPts val="0"/>
                        </a:spcAft>
                        <a:buNone/>
                      </a:pPr>
                      <a:r>
                        <a:rPr lang="en-US" sz="2000" u="none" strike="noStrike" cap="none">
                          <a:solidFill>
                            <a:schemeClr val="dk1"/>
                          </a:solidFill>
                          <a:latin typeface="Arial"/>
                          <a:ea typeface="Arial"/>
                          <a:cs typeface="Arial"/>
                          <a:sym typeface="Arial"/>
                        </a:rPr>
                        <a:t>2</a:t>
                      </a:r>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IN" sz="2000" dirty="0" err="1"/>
                        <a:t>Falmata</a:t>
                      </a:r>
                      <a:r>
                        <a:rPr lang="en-IN" sz="2000" dirty="0"/>
                        <a:t> </a:t>
                      </a:r>
                      <a:r>
                        <a:rPr lang="en-IN" sz="2000" dirty="0" err="1"/>
                        <a:t>Modu</a:t>
                      </a:r>
                      <a:r>
                        <a:rPr lang="en-IN" sz="2000" dirty="0"/>
                        <a:t>, Adam </a:t>
                      </a:r>
                      <a:r>
                        <a:rPr lang="en-IN" sz="2000" dirty="0" err="1"/>
                        <a:t>Adam</a:t>
                      </a:r>
                      <a:r>
                        <a:rPr lang="en-IN" sz="2000" dirty="0"/>
                        <a:t>, Farouq Aliyu, </a:t>
                      </a:r>
                      <a:r>
                        <a:rPr lang="en-IN" sz="2000" dirty="0" err="1"/>
                        <a:t>Audu</a:t>
                      </a:r>
                      <a:r>
                        <a:rPr lang="en-IN" sz="2000" dirty="0"/>
                        <a:t> </a:t>
                      </a:r>
                      <a:r>
                        <a:rPr lang="en-IN" sz="2000" dirty="0" err="1"/>
                        <a:t>Mabu</a:t>
                      </a:r>
                      <a:r>
                        <a:rPr lang="en-IN" sz="2000" dirty="0"/>
                        <a:t>, and Mahdi Musa</a:t>
                      </a:r>
                      <a:r>
                        <a:rPr lang="en-US" sz="2000" b="0" i="0" dirty="0">
                          <a:solidFill>
                            <a:srgbClr val="000000"/>
                          </a:solidFill>
                          <a:latin typeface="-apple-system"/>
                        </a:rPr>
                        <a:t>(2020)</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t>A Survey of Smart Hydroponic Systems</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dirty="0">
                          <a:solidFill>
                            <a:schemeClr val="dk1"/>
                          </a:solidFill>
                          <a:latin typeface="Arial"/>
                          <a:ea typeface="Arial"/>
                          <a:cs typeface="Arial"/>
                          <a:sym typeface="Arial"/>
                        </a:rPr>
                        <a:t>Gives the knowledge about various methods in Hydroponics framing</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881E-4A12-4CAB-895D-2FD99FB49164}"/>
              </a:ext>
            </a:extLst>
          </p:cNvPr>
          <p:cNvSpPr>
            <a:spLocks noGrp="1"/>
          </p:cNvSpPr>
          <p:nvPr>
            <p:ph type="title" idx="4294967295"/>
          </p:nvPr>
        </p:nvSpPr>
        <p:spPr>
          <a:xfrm>
            <a:off x="387927" y="496888"/>
            <a:ext cx="10515600" cy="1325562"/>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PROBLEM STATEMENT</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77049" y="1707041"/>
            <a:ext cx="10515600" cy="4210050"/>
          </a:xfrm>
        </p:spPr>
        <p:txBody>
          <a:bodyPr>
            <a:normAutofit/>
          </a:bodyPr>
          <a:lstStyle/>
          <a:p>
            <a:r>
              <a:rPr lang="en-US" sz="2400" dirty="0">
                <a:latin typeface="+mj-lt"/>
              </a:rPr>
              <a:t>The growing population is witnessing an increasing demand for food and water and this system would pave way for great productivity in the food as well as in water industries. </a:t>
            </a:r>
            <a:r>
              <a:rPr lang="en-US" sz="2400" b="1" i="0" dirty="0">
                <a:solidFill>
                  <a:srgbClr val="202124"/>
                </a:solidFill>
                <a:effectLst/>
                <a:latin typeface="+mj-lt"/>
              </a:rPr>
              <a:t>Hydroponic farming is highly profitable</a:t>
            </a:r>
            <a:r>
              <a:rPr lang="en-US" sz="2400" b="0" i="0" dirty="0">
                <a:solidFill>
                  <a:srgbClr val="202124"/>
                </a:solidFill>
                <a:effectLst/>
                <a:latin typeface="+mj-lt"/>
              </a:rPr>
              <a:t>. </a:t>
            </a:r>
          </a:p>
          <a:p>
            <a:r>
              <a:rPr lang="en-US" sz="2400" b="0" i="0" dirty="0">
                <a:solidFill>
                  <a:srgbClr val="202124"/>
                </a:solidFill>
                <a:effectLst/>
                <a:latin typeface="+mj-lt"/>
              </a:rPr>
              <a:t>It is an example of high yield just in a small place in any season or weather condition. Hydroponic vegetables are highly accurate and balanced in fiber, minerals, and vitamins. It is the first method of doing soil-less farming/cultivation</a:t>
            </a:r>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429620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5A59-F672-446E-B192-D91DE937DEC9}"/>
              </a:ext>
            </a:extLst>
          </p:cNvPr>
          <p:cNvSpPr>
            <a:spLocks noGrp="1"/>
          </p:cNvSpPr>
          <p:nvPr>
            <p:ph type="title" idx="4294967295"/>
          </p:nvPr>
        </p:nvSpPr>
        <p:spPr>
          <a:xfrm>
            <a:off x="286327" y="466725"/>
            <a:ext cx="10515600" cy="1325563"/>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REFERENCES</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259234" y="1547885"/>
            <a:ext cx="9117873" cy="5139869"/>
          </a:xfrm>
          <a:prstGeom prst="rect">
            <a:avLst/>
          </a:prstGeom>
          <a:noFill/>
        </p:spPr>
        <p:txBody>
          <a:bodyPr wrap="square" rtlCol="0">
            <a:spAutoFit/>
          </a:bodyPr>
          <a:lstStyle/>
          <a:p>
            <a:pPr marL="342900" lvl="0" indent="-342900">
              <a:buFont typeface="+mj-lt"/>
              <a:buAutoNum type="arabicPeriod"/>
            </a:pPr>
            <a:r>
              <a:rPr lang="en-US" sz="1800" u="none" strike="noStrike" dirty="0" err="1">
                <a:effectLst/>
                <a:latin typeface="Times New Roman" panose="02020603050405020304" pitchFamily="18" charset="0"/>
                <a:ea typeface="Times New Roman" panose="02020603050405020304" pitchFamily="18" charset="0"/>
              </a:rPr>
              <a:t>Kunyanuth</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Kularbphettong</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Udomlux</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Ampant</a:t>
            </a:r>
            <a:r>
              <a:rPr lang="en-US" sz="1800" u="none" strike="noStrike" dirty="0">
                <a:effectLst/>
                <a:latin typeface="Times New Roman" panose="02020603050405020304" pitchFamily="18" charset="0"/>
                <a:ea typeface="Times New Roman" panose="02020603050405020304" pitchFamily="18" charset="0"/>
              </a:rPr>
              <a:t>, and </a:t>
            </a:r>
            <a:r>
              <a:rPr lang="en-US" sz="1800" u="none" strike="noStrike" dirty="0" err="1">
                <a:effectLst/>
                <a:latin typeface="Times New Roman" panose="02020603050405020304" pitchFamily="18" charset="0"/>
                <a:ea typeface="Times New Roman" panose="02020603050405020304" pitchFamily="18" charset="0"/>
              </a:rPr>
              <a:t>Nutthaphol</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Kongrodj</a:t>
            </a:r>
            <a:r>
              <a:rPr lang="en-US" sz="1800" u="none" strike="noStrike" dirty="0">
                <a:effectLst/>
                <a:latin typeface="Times New Roman" panose="02020603050405020304" pitchFamily="18" charset="0"/>
                <a:ea typeface="Times New Roman" panose="02020603050405020304" pitchFamily="18" charset="0"/>
              </a:rPr>
              <a:t>, "An Automated Hydroponics System Based on Mobile Application," </a:t>
            </a:r>
            <a:r>
              <a:rPr lang="en-US" sz="1800" i="1" u="none" strike="noStrike" dirty="0">
                <a:effectLst/>
                <a:latin typeface="Times New Roman" panose="02020603050405020304" pitchFamily="18" charset="0"/>
                <a:ea typeface="Times New Roman" panose="02020603050405020304" pitchFamily="18" charset="0"/>
              </a:rPr>
              <a:t>International Journal of Information and Education Technology, Vol. 9, No. 8, August 2019.</a:t>
            </a:r>
          </a:p>
          <a:p>
            <a:pPr marL="342900" lvl="0" indent="-342900">
              <a:buFont typeface="+mj-lt"/>
              <a:buAutoNum type="arabicPeriod"/>
            </a:pPr>
            <a:endParaRPr lang="en-IN" sz="20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Srinidhi H K, </a:t>
            </a:r>
            <a:r>
              <a:rPr lang="en-US" sz="1800" u="none" strike="noStrike" dirty="0" err="1">
                <a:effectLst/>
                <a:latin typeface="Times New Roman" panose="02020603050405020304" pitchFamily="18" charset="0"/>
                <a:ea typeface="Times New Roman" panose="02020603050405020304" pitchFamily="18" charset="0"/>
              </a:rPr>
              <a:t>Shreenidhi</a:t>
            </a:r>
            <a:r>
              <a:rPr lang="en-US" sz="1800" u="none" strike="noStrike" dirty="0">
                <a:effectLst/>
                <a:latin typeface="Times New Roman" panose="02020603050405020304" pitchFamily="18" charset="0"/>
                <a:ea typeface="Times New Roman" panose="02020603050405020304" pitchFamily="18" charset="0"/>
              </a:rPr>
              <a:t> H S, and Vishnu G S, "Smart Hydroponics system integrating with IoT and machine learning algorithm,"</a:t>
            </a:r>
            <a:r>
              <a:rPr lang="en-US" sz="1800" i="1" u="none" strike="noStrike" dirty="0">
                <a:effectLst/>
                <a:latin typeface="Times New Roman" panose="02020603050405020304" pitchFamily="18" charset="0"/>
                <a:ea typeface="Times New Roman" panose="02020603050405020304" pitchFamily="18" charset="0"/>
              </a:rPr>
              <a:t> 2020 5th International Conference on Recent Trends on Electronics, Information, Communication &amp; Technology (RTEICT-2020), November 12th &amp; 13th 2020.</a:t>
            </a:r>
          </a:p>
          <a:p>
            <a:pPr marL="342900" lvl="0" indent="-342900">
              <a:buFont typeface="+mj-lt"/>
              <a:buAutoNum type="arabicPeriod"/>
            </a:pPr>
            <a:endParaRPr lang="en-US" sz="1800" i="1" u="none" strike="noStrike"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spc="-10" dirty="0">
                <a:effectLst/>
                <a:latin typeface="Times New Roman" panose="02020603050405020304" pitchFamily="18" charset="0"/>
                <a:ea typeface="Times New Roman" panose="02020603050405020304" pitchFamily="18" charset="0"/>
              </a:rPr>
              <a:t>V. </a:t>
            </a:r>
            <a:r>
              <a:rPr lang="en-US" sz="1800" spc="-10" dirty="0" err="1">
                <a:effectLst/>
                <a:latin typeface="Times New Roman" panose="02020603050405020304" pitchFamily="18" charset="0"/>
                <a:ea typeface="Times New Roman" panose="02020603050405020304" pitchFamily="18" charset="0"/>
              </a:rPr>
              <a:t>Palandea</a:t>
            </a:r>
            <a:r>
              <a:rPr lang="en-US" sz="1800" spc="-10" dirty="0">
                <a:effectLst/>
                <a:latin typeface="Times New Roman" panose="02020603050405020304" pitchFamily="18" charset="0"/>
                <a:ea typeface="Times New Roman" panose="02020603050405020304" pitchFamily="18" charset="0"/>
              </a:rPr>
              <a:t>, A. </a:t>
            </a:r>
            <a:r>
              <a:rPr lang="en-US" sz="1800" spc="-10" dirty="0" err="1">
                <a:effectLst/>
                <a:latin typeface="Times New Roman" panose="02020603050405020304" pitchFamily="18" charset="0"/>
                <a:ea typeface="Times New Roman" panose="02020603050405020304" pitchFamily="18" charset="0"/>
              </a:rPr>
              <a:t>Zaheera</a:t>
            </a:r>
            <a:r>
              <a:rPr lang="en-US" sz="1800" spc="-10" dirty="0">
                <a:effectLst/>
                <a:latin typeface="Times New Roman" panose="02020603050405020304" pitchFamily="18" charset="0"/>
                <a:ea typeface="Times New Roman" panose="02020603050405020304" pitchFamily="18" charset="0"/>
              </a:rPr>
              <a:t>, and K. </a:t>
            </a:r>
            <a:r>
              <a:rPr lang="en-US" sz="1800" spc="-10" dirty="0" err="1">
                <a:effectLst/>
                <a:latin typeface="Times New Roman" panose="02020603050405020304" pitchFamily="18" charset="0"/>
                <a:ea typeface="Times New Roman" panose="02020603050405020304" pitchFamily="18" charset="0"/>
              </a:rPr>
              <a:t>Georgea</a:t>
            </a:r>
            <a:r>
              <a:rPr lang="en-US" sz="1800" spc="-10" dirty="0">
                <a:effectLst/>
                <a:latin typeface="Times New Roman" panose="02020603050405020304" pitchFamily="18" charset="0"/>
                <a:ea typeface="Times New Roman" panose="02020603050405020304" pitchFamily="18" charset="0"/>
              </a:rPr>
              <a:t>, “Fully automated hydroponic</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system for indoor plant growth,” Procedia Computer Science, vol. 129,</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2018,</a:t>
            </a:r>
            <a:r>
              <a:rPr lang="en-US" sz="1800" spc="1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pp.</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482–488. </a:t>
            </a:r>
          </a:p>
          <a:p>
            <a:pPr marL="342900" indent="-342900">
              <a:buFont typeface="+mj-lt"/>
              <a:buAutoNum type="arabicPeriod"/>
            </a:pPr>
            <a:endParaRPr lang="en-US" spc="-1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spc="-10" dirty="0">
                <a:effectLst/>
                <a:latin typeface="Times New Roman" panose="02020603050405020304" pitchFamily="18" charset="0"/>
                <a:ea typeface="Times New Roman" panose="02020603050405020304" pitchFamily="18" charset="0"/>
              </a:rPr>
              <a:t>P. </a:t>
            </a:r>
            <a:r>
              <a:rPr lang="en-US" sz="1800" spc="-10" dirty="0" err="1">
                <a:effectLst/>
                <a:latin typeface="Times New Roman" panose="02020603050405020304" pitchFamily="18" charset="0"/>
                <a:ea typeface="Times New Roman" panose="02020603050405020304" pitchFamily="18" charset="0"/>
              </a:rPr>
              <a:t>Sihombing</a:t>
            </a:r>
            <a:r>
              <a:rPr lang="en-US" sz="1800" spc="-10" dirty="0">
                <a:effectLst/>
                <a:latin typeface="Times New Roman" panose="02020603050405020304" pitchFamily="18" charset="0"/>
                <a:ea typeface="Times New Roman" panose="02020603050405020304" pitchFamily="18" charset="0"/>
              </a:rPr>
              <a:t>, N. A. Karina, J. T. </a:t>
            </a:r>
            <a:r>
              <a:rPr lang="en-US" sz="1800" spc="-10" dirty="0" err="1">
                <a:effectLst/>
                <a:latin typeface="Times New Roman" panose="02020603050405020304" pitchFamily="18" charset="0"/>
                <a:ea typeface="Times New Roman" panose="02020603050405020304" pitchFamily="18" charset="0"/>
              </a:rPr>
              <a:t>Tarigan</a:t>
            </a:r>
            <a:r>
              <a:rPr lang="en-US" sz="1800" spc="-10" dirty="0">
                <a:effectLst/>
                <a:latin typeface="Times New Roman" panose="02020603050405020304" pitchFamily="18" charset="0"/>
                <a:ea typeface="Times New Roman" panose="02020603050405020304" pitchFamily="18" charset="0"/>
              </a:rPr>
              <a:t>, and M. I. </a:t>
            </a:r>
            <a:r>
              <a:rPr lang="en-US" sz="1800" spc="-10" dirty="0" err="1">
                <a:effectLst/>
                <a:latin typeface="Times New Roman" panose="02020603050405020304" pitchFamily="18" charset="0"/>
                <a:ea typeface="Times New Roman" panose="02020603050405020304" pitchFamily="18" charset="0"/>
              </a:rPr>
              <a:t>Syarif</a:t>
            </a:r>
            <a:r>
              <a:rPr lang="en-US" sz="1800" spc="-10" dirty="0">
                <a:effectLst/>
                <a:latin typeface="Times New Roman" panose="02020603050405020304" pitchFamily="18" charset="0"/>
                <a:ea typeface="Times New Roman" panose="02020603050405020304" pitchFamily="18" charset="0"/>
              </a:rPr>
              <a:t>, “Automated</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hydroponics nutrition plants systems</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using </a:t>
            </a:r>
            <a:r>
              <a:rPr lang="en-US" sz="1800" spc="-10" dirty="0" err="1">
                <a:effectLst/>
                <a:latin typeface="Times New Roman" panose="02020603050405020304" pitchFamily="18" charset="0"/>
                <a:ea typeface="Times New Roman" panose="02020603050405020304" pitchFamily="18" charset="0"/>
              </a:rPr>
              <a:t>arduino</a:t>
            </a:r>
            <a:r>
              <a:rPr lang="en-US" sz="1800" spc="-10" dirty="0">
                <a:effectLst/>
                <a:latin typeface="Times New Roman" panose="02020603050405020304" pitchFamily="18" charset="0"/>
                <a:ea typeface="Times New Roman" panose="02020603050405020304" pitchFamily="18" charset="0"/>
              </a:rPr>
              <a:t> uno</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microcontroller</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based</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on</a:t>
            </a:r>
            <a:r>
              <a:rPr lang="en-US" sz="1800" spc="-8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android,”</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presented</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at</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2nd</a:t>
            </a:r>
            <a:r>
              <a:rPr lang="en-US" sz="1800" spc="-3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International</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Conference</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on</a:t>
            </a:r>
            <a:r>
              <a:rPr lang="en-US" sz="1800" spc="-8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Computing</a:t>
            </a:r>
            <a:r>
              <a:rPr lang="en-US" sz="1800" spc="-33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and Applied Informatics 2017, IOP Conf. Series: Journal of Physics: Conf.</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Series</a:t>
            </a:r>
            <a:r>
              <a:rPr lang="en-US" sz="1800" spc="1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978,</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2018,</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a:t>
            </a:r>
            <a:r>
              <a:rPr lang="en-US" sz="1800" spc="1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012014.</a:t>
            </a:r>
            <a:endParaRPr lang="en-IN" sz="1800" spc="-1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endParaRPr lang="en-IN" sz="1800" spc="-1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endParaRPr lang="en-IN" sz="2000" u="none" strike="no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7459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5A59-F672-446E-B192-D91DE937DEC9}"/>
              </a:ext>
            </a:extLst>
          </p:cNvPr>
          <p:cNvSpPr>
            <a:spLocks noGrp="1"/>
          </p:cNvSpPr>
          <p:nvPr>
            <p:ph type="title" idx="4294967295"/>
          </p:nvPr>
        </p:nvSpPr>
        <p:spPr>
          <a:xfrm>
            <a:off x="646545" y="2694565"/>
            <a:ext cx="10515600" cy="1325562"/>
          </a:xfrm>
        </p:spPr>
        <p:txBody>
          <a:bodyPr>
            <a:normAutofit/>
          </a:bodyPr>
          <a:lstStyle/>
          <a:p>
            <a:pPr algn="ctr"/>
            <a:r>
              <a:rPr lang="en-US" sz="3600" b="1" i="1" dirty="0">
                <a:solidFill>
                  <a:schemeClr val="accent5">
                    <a:lumMod val="50000"/>
                  </a:schemeClr>
                </a:solidFill>
                <a:latin typeface="Arial" panose="020B0604020202020204" pitchFamily="34" charset="0"/>
                <a:cs typeface="Arial" panose="020B0604020202020204" pitchFamily="34" charset="0"/>
              </a:rPr>
              <a:t>THANK YOU</a:t>
            </a:r>
            <a:endParaRPr lang="en-IN" sz="3600" b="1" i="1"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483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881E-4A12-4CAB-895D-2FD99FB49164}"/>
              </a:ext>
            </a:extLst>
          </p:cNvPr>
          <p:cNvSpPr>
            <a:spLocks noGrp="1"/>
          </p:cNvSpPr>
          <p:nvPr>
            <p:ph type="title" idx="4294967295"/>
          </p:nvPr>
        </p:nvSpPr>
        <p:spPr>
          <a:xfrm>
            <a:off x="433391" y="242610"/>
            <a:ext cx="10515600" cy="1325562"/>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INTRODUCTION</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607380" y="1253331"/>
            <a:ext cx="10515600" cy="4351338"/>
          </a:xfrm>
        </p:spPr>
        <p:txBody>
          <a:bodyPr>
            <a:noAutofit/>
          </a:bodyPr>
          <a:lstStyle/>
          <a:p>
            <a:r>
              <a:rPr lang="en-US" sz="2400" dirty="0">
                <a:latin typeface="+mj-lt"/>
              </a:rPr>
              <a:t>	</a:t>
            </a:r>
            <a:r>
              <a:rPr lang="en-US" sz="2400" dirty="0">
                <a:effectLst/>
                <a:latin typeface="+mj-lt"/>
                <a:ea typeface="Times New Roman" panose="02020603050405020304" pitchFamily="18" charset="0"/>
                <a:cs typeface="Times New Roman" panose="02020603050405020304" pitchFamily="18" charset="0"/>
              </a:rPr>
              <a:t>Agriculture is the science or practice of farming to cultivate crops and raise animals to create useful products for humans. People began to travel from rural regions where agriculture was practiced to places where these industries were located due to the exponential expansion in population over a short period of time and the development of various different industries. </a:t>
            </a:r>
          </a:p>
          <a:p>
            <a:r>
              <a:rPr lang="en-US" sz="2400" dirty="0">
                <a:effectLst/>
                <a:latin typeface="+mj-lt"/>
                <a:ea typeface="Times New Roman" panose="02020603050405020304" pitchFamily="18" charset="0"/>
                <a:cs typeface="Times New Roman" panose="02020603050405020304" pitchFamily="18" charset="0"/>
              </a:rPr>
              <a:t>This resulted in the construction of cities, where other similar businesses were established, and this phenomenon known as urbanization resulted in many people performing occupations other than agriculture. As a result, subsistence agriculture could no longer support the population, and the agricultural sector required development.</a:t>
            </a:r>
            <a:r>
              <a:rPr lang="en-US" sz="2400" dirty="0">
                <a:effectLst/>
                <a:latin typeface="+mj-lt"/>
                <a:ea typeface="Calibri" panose="020F0502020204030204" pitchFamily="34" charset="0"/>
                <a:cs typeface="Times New Roman" panose="02020603050405020304" pitchFamily="18" charset="0"/>
              </a:rPr>
              <a:t> </a:t>
            </a:r>
            <a:endParaRPr lang="en-IN"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248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a:bodyPr>
          <a:lstStyle/>
          <a:p>
            <a:r>
              <a:rPr lang="en-US" dirty="0">
                <a:latin typeface="+mj-lt"/>
              </a:rPr>
              <a:t>	The design is being implemented using a Microcontroller, sensors for real-time data, Esp-01 module, and MQTT that were chosen during component selection based on required parameters. The data which are being derived from the sensors are Temperature, PH value, Electricity conductivity, Moisture, Humidity, nitrogen, potassium, phosphorus content, and a Water flow sensor which makes sure that the water is being supplied at the appropriate time.</a:t>
            </a:r>
          </a:p>
          <a:p>
            <a:r>
              <a:rPr lang="en-US" dirty="0">
                <a:latin typeface="+mj-lt"/>
              </a:rPr>
              <a:t>	 The system aims to improvise Hydroponics farming and also for greater and faster production of food with water conservation. Future projects may also include Artificial Intelligence algorithms which can enhance the credibility of this system. </a:t>
            </a:r>
            <a:endParaRPr lang="en-US" dirty="0">
              <a:latin typeface="+mj-lt"/>
              <a:cs typeface="Arial" panose="020B0604020202020204" pitchFamily="34" charset="0"/>
            </a:endParaRPr>
          </a:p>
          <a:p>
            <a:pPr>
              <a:buFont typeface="Arial" panose="020B0604020202020204" pitchFamily="34" charset="0"/>
              <a:buChar char="•"/>
            </a:pPr>
            <a:endParaRPr lang="en-US" dirty="0">
              <a:latin typeface="+mj-lt"/>
              <a:cs typeface="Arial" panose="020B0604020202020204" pitchFamily="34" charset="0"/>
            </a:endParaRPr>
          </a:p>
        </p:txBody>
      </p:sp>
    </p:spTree>
    <p:extLst>
      <p:ext uri="{BB962C8B-B14F-4D97-AF65-F5344CB8AC3E}">
        <p14:creationId xmlns:p14="http://schemas.microsoft.com/office/powerpoint/2010/main" val="267230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428AFD1D-E8C6-410B-8779-F48170574A8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73652" y="1185862"/>
            <a:ext cx="2676525" cy="4486275"/>
          </a:xfrm>
        </p:spPr>
      </p:pic>
      <p:sp>
        <p:nvSpPr>
          <p:cNvPr id="4" name="TextBox 3">
            <a:extLst>
              <a:ext uri="{FF2B5EF4-FFF2-40B4-BE49-F238E27FC236}">
                <a16:creationId xmlns:a16="http://schemas.microsoft.com/office/drawing/2014/main" id="{2ACF3263-7172-4571-B7B1-0D87963033AB}"/>
              </a:ext>
            </a:extLst>
          </p:cNvPr>
          <p:cNvSpPr txBox="1"/>
          <p:nvPr/>
        </p:nvSpPr>
        <p:spPr>
          <a:xfrm>
            <a:off x="-1207361" y="1006089"/>
            <a:ext cx="7019276" cy="369332"/>
          </a:xfrm>
          <a:prstGeom prst="rect">
            <a:avLst/>
          </a:prstGeom>
          <a:noFill/>
        </p:spPr>
        <p:txBody>
          <a:bodyPr wrap="square" rtlCol="0">
            <a:spAutoFit/>
          </a:bodyPr>
          <a:lstStyle/>
          <a:p>
            <a:pPr algn="ctr"/>
            <a:r>
              <a:rPr lang="en-IN" b="1" dirty="0"/>
              <a:t>FLOWCHART :</a:t>
            </a:r>
          </a:p>
        </p:txBody>
      </p:sp>
    </p:spTree>
    <p:extLst>
      <p:ext uri="{BB962C8B-B14F-4D97-AF65-F5344CB8AC3E}">
        <p14:creationId xmlns:p14="http://schemas.microsoft.com/office/powerpoint/2010/main" val="16216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a:bodyPr>
          <a:lstStyle/>
          <a:p>
            <a:pPr>
              <a:buFont typeface="Arial" panose="020B0604020202020204" pitchFamily="34" charset="0"/>
              <a:buChar char="•"/>
            </a:pPr>
            <a:r>
              <a:rPr lang="en-US" sz="2400" dirty="0">
                <a:latin typeface="+mj-lt"/>
              </a:rPr>
              <a:t>The above figure represents the flow of data from the cloud to the web application which is built for the analysis of real-time data for the user in pictorial representation. </a:t>
            </a:r>
          </a:p>
          <a:p>
            <a:pPr>
              <a:buFont typeface="Arial" panose="020B0604020202020204" pitchFamily="34" charset="0"/>
              <a:buChar char="•"/>
            </a:pPr>
            <a:r>
              <a:rPr lang="en-US" sz="2400" dirty="0">
                <a:latin typeface="+mj-lt"/>
              </a:rPr>
              <a:t>The data from the sensors are sent to the cloud via a microcontroller and with the help of an ESP module the data are transferred to the cloud, if the data are not transferred then the internet is verified.</a:t>
            </a:r>
          </a:p>
          <a:p>
            <a:pPr>
              <a:buFont typeface="Arial" panose="020B0604020202020204" pitchFamily="34" charset="0"/>
              <a:buChar char="•"/>
            </a:pPr>
            <a:r>
              <a:rPr lang="en-US" sz="2400" dirty="0">
                <a:latin typeface="+mj-lt"/>
              </a:rPr>
              <a:t> The transferred data are stored using MQTT Protocol and are sent to the web application. </a:t>
            </a:r>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129046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65C45E32-E90F-4506-81D1-A6BE0197051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16530" y="1729407"/>
            <a:ext cx="6758940" cy="4160520"/>
          </a:xfrm>
        </p:spPr>
      </p:pic>
      <p:sp>
        <p:nvSpPr>
          <p:cNvPr id="4" name="TextBox 3">
            <a:extLst>
              <a:ext uri="{FF2B5EF4-FFF2-40B4-BE49-F238E27FC236}">
                <a16:creationId xmlns:a16="http://schemas.microsoft.com/office/drawing/2014/main" id="{1684ACB6-8C20-4D69-A077-036460206DC7}"/>
              </a:ext>
            </a:extLst>
          </p:cNvPr>
          <p:cNvSpPr txBox="1"/>
          <p:nvPr/>
        </p:nvSpPr>
        <p:spPr>
          <a:xfrm>
            <a:off x="949910" y="1083076"/>
            <a:ext cx="4687409" cy="369332"/>
          </a:xfrm>
          <a:prstGeom prst="rect">
            <a:avLst/>
          </a:prstGeom>
          <a:noFill/>
        </p:spPr>
        <p:txBody>
          <a:bodyPr wrap="square" rtlCol="0">
            <a:spAutoFit/>
          </a:bodyPr>
          <a:lstStyle/>
          <a:p>
            <a:r>
              <a:rPr lang="en-IN" b="1" dirty="0"/>
              <a:t>Smart Hydroponic system structure :</a:t>
            </a:r>
          </a:p>
        </p:txBody>
      </p:sp>
    </p:spTree>
    <p:extLst>
      <p:ext uri="{BB962C8B-B14F-4D97-AF65-F5344CB8AC3E}">
        <p14:creationId xmlns:p14="http://schemas.microsoft.com/office/powerpoint/2010/main" val="315784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Autofit/>
          </a:bodyPr>
          <a:lstStyle/>
          <a:p>
            <a:pPr>
              <a:buFont typeface="Arial" panose="020B0604020202020204" pitchFamily="34" charset="0"/>
              <a:buChar char="•"/>
            </a:pPr>
            <a:r>
              <a:rPr lang="en-US" sz="2000" dirty="0">
                <a:latin typeface="+mj-lt"/>
                <a:cs typeface="Times New Roman" panose="02020603050405020304" pitchFamily="18" charset="0"/>
              </a:rPr>
              <a:t>The working principle of the system implemented is explained with the help of the structure shown in Figure 2. The system's operation is divided into three primary components: input data, cloud server, and GUI.</a:t>
            </a:r>
          </a:p>
          <a:p>
            <a:pPr>
              <a:buFont typeface="Arial" panose="020B0604020202020204" pitchFamily="34" charset="0"/>
              <a:buChar char="•"/>
            </a:pPr>
            <a:r>
              <a:rPr lang="en-US" sz="2000" dirty="0">
                <a:latin typeface="+mj-lt"/>
                <a:cs typeface="Times New Roman" panose="02020603050405020304" pitchFamily="18" charset="0"/>
              </a:rPr>
              <a:t> The intelligent hydroponics system is made up of three primary components: input data, cloud server (monitoring and managing), and GUI. Starting with the input data, since IOT stands for the internet of things, a collection of objects, mainly sensors, connect with each other over a network, hence an IOT system requires a group of sensors. </a:t>
            </a:r>
          </a:p>
          <a:p>
            <a:pPr>
              <a:buFont typeface="Arial" panose="020B0604020202020204" pitchFamily="34" charset="0"/>
              <a:buChar char="•"/>
            </a:pPr>
            <a:r>
              <a:rPr lang="en-US" sz="2000" dirty="0">
                <a:latin typeface="+mj-lt"/>
                <a:cs typeface="Times New Roman" panose="02020603050405020304" pitchFamily="18" charset="0"/>
              </a:rPr>
              <a:t>The smart hydroponics system is made up of many sensors that collect data such as temperature, humidity, PH level, Gas, electrical conductivity, and TDS value in the aqueous solution. The internet of things is defined as the capacity to monitor and view data in real-time while also sending data and controlling settings through a network. To accomplish this, an MQTT, which stands for MQ Telemetry Transport, is a lightweight message protocol built for low bandwidth, high latency networks. The data collected in the cloud are being compared with their threshold value. </a:t>
            </a:r>
          </a:p>
          <a:p>
            <a:pPr>
              <a:buFont typeface="Arial" panose="020B0604020202020204" pitchFamily="34" charset="0"/>
              <a:buChar char="•"/>
            </a:pPr>
            <a:r>
              <a:rPr lang="en-US" sz="2000" dirty="0">
                <a:latin typeface="+mj-lt"/>
                <a:cs typeface="Times New Roman" panose="02020603050405020304" pitchFamily="18" charset="0"/>
              </a:rPr>
              <a:t>If the PH value goes less than 5 then motor 1 connected to pin D5 gets activated and if the value becomes more than 10 then motor 2 gets activated which is connected to pin D6 for achieving its limits for healthy plant growth.</a:t>
            </a:r>
          </a:p>
        </p:txBody>
      </p:sp>
    </p:spTree>
    <p:extLst>
      <p:ext uri="{BB962C8B-B14F-4D97-AF65-F5344CB8AC3E}">
        <p14:creationId xmlns:p14="http://schemas.microsoft.com/office/powerpoint/2010/main" val="143138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a:bodyPr>
          <a:lstStyle/>
          <a:p>
            <a:pPr>
              <a:buFont typeface="Arial" panose="020B0604020202020204" pitchFamily="34" charset="0"/>
              <a:buChar char="•"/>
            </a:pPr>
            <a:r>
              <a:rPr lang="en-US" sz="2400" dirty="0">
                <a:latin typeface="+mj-lt"/>
              </a:rPr>
              <a:t>The output data from the sensors is seen via the web application that has been created for the end user. The obtained output data is utilized to analyze the proper demands of the plants and crops that are being cultivated. </a:t>
            </a:r>
          </a:p>
          <a:p>
            <a:pPr>
              <a:buFont typeface="Arial" panose="020B0604020202020204" pitchFamily="34" charset="0"/>
              <a:buChar char="•"/>
            </a:pPr>
            <a:r>
              <a:rPr lang="en-US" sz="2400" dirty="0">
                <a:latin typeface="+mj-lt"/>
              </a:rPr>
              <a:t>The web application pays way for the end user to acknowledge the level of essential as well as the system alerts the end user when there is an imbalance in the level of the nutrients in the aqueous solution or if any disturbances occur due to the environmental factors through an Email. </a:t>
            </a:r>
          </a:p>
          <a:p>
            <a:pPr>
              <a:buFont typeface="Arial" panose="020B0604020202020204" pitchFamily="34" charset="0"/>
              <a:buChar char="•"/>
            </a:pPr>
            <a:r>
              <a:rPr lang="en-US" sz="2400" dirty="0">
                <a:latin typeface="+mj-lt"/>
              </a:rPr>
              <a:t>With this email facility, the end user could easily track which element has an imbalance in its threshold value.</a:t>
            </a:r>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355532737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795</TotalTime>
  <Words>1707</Words>
  <Application>Microsoft Office PowerPoint</Application>
  <PresentationFormat>Widescreen</PresentationFormat>
  <Paragraphs>99</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Times New Roman</vt:lpstr>
      <vt:lpstr>1_Office Theme</vt:lpstr>
      <vt:lpstr>PowerPoint Presentation</vt:lpstr>
      <vt:lpstr>PROBLEM STATEMENT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REVIEW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MAHESHBOOBALAN</dc:creator>
  <cp:lastModifiedBy>yuvaraj s</cp:lastModifiedBy>
  <cp:revision>99</cp:revision>
  <dcterms:created xsi:type="dcterms:W3CDTF">2017-05-21T14:46:23Z</dcterms:created>
  <dcterms:modified xsi:type="dcterms:W3CDTF">2023-04-01T05:03:07Z</dcterms:modified>
</cp:coreProperties>
</file>