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58" r:id="rId3"/>
    <p:sldId id="261" r:id="rId4"/>
    <p:sldId id="262" r:id="rId5"/>
    <p:sldId id="264" r:id="rId6"/>
    <p:sldId id="265" r:id="rId7"/>
    <p:sldId id="266" r:id="rId8"/>
    <p:sldId id="267"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8565A2D1-B5EC-432C-8AB9-9AFFAC2103DE}"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65A2D1-B5EC-432C-8AB9-9AFFAC2103DE}"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565A2D1-B5EC-432C-8AB9-9AFFAC2103DE}"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9A3445BD-6F03-46D2-A6A4-1FFF666F735C}" type="datetimeFigureOut">
              <a:rPr lang="en-US" smtClean="0"/>
              <a:t>11/1/2023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8565A2D1-B5EC-432C-8AB9-9AFFAC2103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A3445BD-6F03-46D2-A6A4-1FFF666F735C}" type="datetimeFigureOut">
              <a:rPr lang="en-US" smtClean="0"/>
              <a:t>11/1/2023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8565A2D1-B5EC-432C-8AB9-9AFFAC2103D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BF1DCD9-4684-4B84-AD73-6652C8BAC7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4BE6A732-8124-4A59-8EC9-BF4A1648A0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flipV="1">
            <a:off x="812654" y="-817850"/>
            <a:ext cx="6858000" cy="8493697"/>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891268" y="1061686"/>
            <a:ext cx="6199604" cy="3793336"/>
          </a:xfrm>
        </p:spPr>
        <p:txBody>
          <a:bodyPr anchor="t">
            <a:normAutofit fontScale="90000"/>
          </a:bodyPr>
          <a:lstStyle/>
          <a:p>
            <a:pPr>
              <a:lnSpc>
                <a:spcPct val="90000"/>
              </a:lnSpc>
            </a:pPr>
            <a:r>
              <a:rPr lang="en-US" sz="6100" dirty="0">
                <a:solidFill>
                  <a:srgbClr val="FFFFFF"/>
                </a:solidFill>
              </a:rPr>
              <a:t>CHATBOT DEPLOYMENT WITH IBM CLOUD WATSON ASSISTENT </a:t>
            </a:r>
            <a:r>
              <a:rPr lang="en-IN" sz="6100" dirty="0">
                <a:solidFill>
                  <a:srgbClr val="FFFFFF"/>
                </a:solidFill>
              </a:rPr>
              <a:t/>
            </a:r>
            <a:br>
              <a:rPr lang="en-IN" sz="6100" dirty="0">
                <a:solidFill>
                  <a:srgbClr val="FFFFFF"/>
                </a:solidFill>
              </a:rPr>
            </a:br>
            <a:r>
              <a:rPr lang="en-IN" sz="6100" dirty="0">
                <a:solidFill>
                  <a:srgbClr val="FFFFFF"/>
                </a:solidFill>
              </a:rPr>
              <a:t>         </a:t>
            </a:r>
            <a:r>
              <a:rPr lang="en-IN" sz="6100" dirty="0">
                <a:solidFill>
                  <a:srgbClr val="FFFFFF"/>
                </a:solidFill>
              </a:rPr>
              <a:t/>
            </a:r>
            <a:br>
              <a:rPr lang="en-IN" sz="6100" dirty="0">
                <a:solidFill>
                  <a:srgbClr val="FFFFFF"/>
                </a:solidFill>
              </a:rPr>
            </a:br>
            <a:r>
              <a:rPr lang="en-IN" sz="2700" b="1" dirty="0" smtClean="0">
                <a:solidFill>
                  <a:srgbClr val="FFFFFF"/>
                </a:solidFill>
              </a:rPr>
              <a:t>             </a:t>
            </a:r>
            <a:endParaRPr lang="en-US" sz="2700" b="1" dirty="0">
              <a:solidFill>
                <a:srgbClr val="FFFFFF"/>
              </a:solidFill>
            </a:endParaRPr>
          </a:p>
        </p:txBody>
      </p:sp>
      <p:cxnSp>
        <p:nvCxnSpPr>
          <p:cNvPr id="13" name="Straight Connector 12">
            <a:extLst>
              <a:ext uri="{FF2B5EF4-FFF2-40B4-BE49-F238E27FC236}">
                <a16:creationId xmlns:a16="http://schemas.microsoft.com/office/drawing/2014/main" xmlns="" id="{EFDAA6A4-1F42-460B-A500-921EEB4BC01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91268" y="5151666"/>
            <a:ext cx="7395482"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4365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A38899-F196-13DA-CD20-280A26E44651}"/>
              </a:ext>
            </a:extLst>
          </p:cNvPr>
          <p:cNvSpPr>
            <a:spLocks noGrp="1"/>
          </p:cNvSpPr>
          <p:nvPr>
            <p:ph type="title"/>
          </p:nvPr>
        </p:nvSpPr>
        <p:spPr>
          <a:xfrm>
            <a:off x="1000100" y="357166"/>
            <a:ext cx="7429499" cy="1360898"/>
          </a:xfrm>
        </p:spPr>
        <p:txBody>
          <a:bodyPr/>
          <a:lstStyle/>
          <a:p>
            <a:r>
              <a:rPr lang="en-IN" dirty="0">
                <a:latin typeface="Arial Black" pitchFamily="34" charset="0"/>
              </a:rPr>
              <a:t>INTRODUCTION </a:t>
            </a:r>
            <a:endParaRPr lang="en-US" dirty="0">
              <a:latin typeface="Arial Black" pitchFamily="34" charset="0"/>
            </a:endParaRPr>
          </a:p>
        </p:txBody>
      </p:sp>
      <p:sp>
        <p:nvSpPr>
          <p:cNvPr id="3" name="Content Placeholder 2">
            <a:extLst>
              <a:ext uri="{FF2B5EF4-FFF2-40B4-BE49-F238E27FC236}">
                <a16:creationId xmlns:a16="http://schemas.microsoft.com/office/drawing/2014/main" xmlns="" id="{055E88E5-53B1-F3D9-82AB-687745EDDCC8}"/>
              </a:ext>
            </a:extLst>
          </p:cNvPr>
          <p:cNvSpPr>
            <a:spLocks noGrp="1"/>
          </p:cNvSpPr>
          <p:nvPr>
            <p:ph idx="1"/>
          </p:nvPr>
        </p:nvSpPr>
        <p:spPr>
          <a:xfrm>
            <a:off x="1000100" y="1927941"/>
            <a:ext cx="3825407" cy="9860118"/>
          </a:xfrm>
        </p:spPr>
        <p:txBody>
          <a:bodyPr>
            <a:normAutofit/>
          </a:bodyPr>
          <a:lstStyle/>
          <a:p>
            <a:pPr marL="0" indent="0">
              <a:buNone/>
            </a:pPr>
            <a:r>
              <a:rPr lang="en-IN" sz="2000" b="1" i="0" dirty="0">
                <a:effectLst/>
                <a:latin typeface="ABeeZee"/>
              </a:rPr>
              <a:t>Welcome to the presentation on Streamlining </a:t>
            </a:r>
            <a:r>
              <a:rPr lang="en-IN" sz="2000" b="1" i="0" dirty="0" err="1">
                <a:effectLst/>
                <a:latin typeface="ABeeZee"/>
              </a:rPr>
              <a:t>Chatbot</a:t>
            </a:r>
            <a:r>
              <a:rPr lang="en-IN" sz="2000" b="1" i="0" dirty="0">
                <a:effectLst/>
                <a:latin typeface="ABeeZee"/>
              </a:rPr>
              <a:t> Deployment with IBM Cloud Watson Assistant and IBM Container Registry. In this session, we will explore how these powerful tools can help businesses enhance their </a:t>
            </a:r>
            <a:r>
              <a:rPr lang="en-IN" sz="2000" b="1" dirty="0" err="1">
                <a:latin typeface="ABeeZee"/>
              </a:rPr>
              <a:t>C</a:t>
            </a:r>
            <a:r>
              <a:rPr lang="en-IN" sz="2000" b="1" i="0" dirty="0" err="1">
                <a:effectLst/>
                <a:latin typeface="ABeeZee"/>
              </a:rPr>
              <a:t>hatbot</a:t>
            </a:r>
            <a:r>
              <a:rPr lang="en-IN" sz="2000" b="1" i="0" dirty="0">
                <a:effectLst/>
                <a:latin typeface="ABeeZee"/>
              </a:rPr>
              <a:t> capabilities and streamline the deployment process.</a:t>
            </a:r>
            <a:endParaRPr lang="en-US" sz="2000" b="1" dirty="0"/>
          </a:p>
        </p:txBody>
      </p:sp>
      <p:pic>
        <p:nvPicPr>
          <p:cNvPr id="4" name="Picture 3">
            <a:extLst>
              <a:ext uri="{FF2B5EF4-FFF2-40B4-BE49-F238E27FC236}">
                <a16:creationId xmlns:a16="http://schemas.microsoft.com/office/drawing/2014/main" xmlns="" id="{4BB506B3-48AF-97D9-3CEC-5947C9177C9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43504" y="1643050"/>
            <a:ext cx="3662158" cy="4303056"/>
          </a:xfrm>
          <a:prstGeom prst="rect">
            <a:avLst/>
          </a:prstGeom>
        </p:spPr>
      </p:pic>
    </p:spTree>
    <p:extLst>
      <p:ext uri="{BB962C8B-B14F-4D97-AF65-F5344CB8AC3E}">
        <p14:creationId xmlns:p14="http://schemas.microsoft.com/office/powerpoint/2010/main" xmlns="" val="350985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20948-B106-C060-FBB1-DDEE08FAA17C}"/>
              </a:ext>
            </a:extLst>
          </p:cNvPr>
          <p:cNvSpPr>
            <a:spLocks noGrp="1"/>
          </p:cNvSpPr>
          <p:nvPr>
            <p:ph type="title"/>
          </p:nvPr>
        </p:nvSpPr>
        <p:spPr>
          <a:xfrm>
            <a:off x="1928794" y="357166"/>
            <a:ext cx="5633695" cy="1220819"/>
          </a:xfrm>
        </p:spPr>
        <p:txBody>
          <a:bodyPr>
            <a:normAutofit fontScale="90000"/>
          </a:bodyPr>
          <a:lstStyle/>
          <a:p>
            <a:r>
              <a:rPr lang="en-IN" sz="3600" b="1" dirty="0">
                <a:latin typeface="Arial Black" pitchFamily="34" charset="0"/>
              </a:rPr>
              <a:t>UNDERSTANDING IBM CLOUD WATSON ASSISTENT </a:t>
            </a:r>
            <a:endParaRPr lang="en-US" sz="3600" b="1" dirty="0">
              <a:latin typeface="Arial Black" pitchFamily="34" charset="0"/>
            </a:endParaRPr>
          </a:p>
        </p:txBody>
      </p:sp>
      <p:sp>
        <p:nvSpPr>
          <p:cNvPr id="3" name="Content Placeholder 2">
            <a:extLst>
              <a:ext uri="{FF2B5EF4-FFF2-40B4-BE49-F238E27FC236}">
                <a16:creationId xmlns:a16="http://schemas.microsoft.com/office/drawing/2014/main" xmlns="" id="{E7BE145C-5BE7-F78A-2A2E-FB33E4AAD548}"/>
              </a:ext>
            </a:extLst>
          </p:cNvPr>
          <p:cNvSpPr>
            <a:spLocks noGrp="1"/>
          </p:cNvSpPr>
          <p:nvPr>
            <p:ph idx="1"/>
          </p:nvPr>
        </p:nvSpPr>
        <p:spPr>
          <a:xfrm>
            <a:off x="2220718" y="2640024"/>
            <a:ext cx="5201360" cy="3117710"/>
          </a:xfrm>
        </p:spPr>
        <p:txBody>
          <a:bodyPr>
            <a:normAutofit fontScale="62500" lnSpcReduction="20000"/>
          </a:bodyPr>
          <a:lstStyle/>
          <a:p>
            <a:pPr marL="0" indent="0">
              <a:buNone/>
            </a:pPr>
            <a:r>
              <a:rPr lang="en-IN" b="1" i="0" dirty="0">
                <a:effectLst/>
                <a:latin typeface="Montserrat" panose="02000000000000000000" pitchFamily="2" charset="0"/>
              </a:rPr>
              <a:t>IBM Cloud Watson Assistant is an AI-powered </a:t>
            </a:r>
            <a:r>
              <a:rPr lang="en-IN" b="1" i="0" dirty="0" err="1">
                <a:effectLst/>
                <a:latin typeface="Montserrat" panose="02000000000000000000" pitchFamily="2" charset="0"/>
              </a:rPr>
              <a:t>chatbot</a:t>
            </a:r>
            <a:r>
              <a:rPr lang="en-IN" b="1" i="0" dirty="0">
                <a:effectLst/>
                <a:latin typeface="Montserrat" panose="02000000000000000000" pitchFamily="2" charset="0"/>
              </a:rPr>
              <a:t> platform that allows businesses to build, train, and deploy </a:t>
            </a:r>
            <a:r>
              <a:rPr lang="en-IN" b="1" i="0" dirty="0" err="1">
                <a:effectLst/>
                <a:latin typeface="Montserrat" panose="02000000000000000000" pitchFamily="2" charset="0"/>
              </a:rPr>
              <a:t>chatbots</a:t>
            </a:r>
            <a:r>
              <a:rPr lang="en-IN" b="1" i="0" dirty="0">
                <a:effectLst/>
                <a:latin typeface="Montserrat" panose="02000000000000000000" pitchFamily="2" charset="0"/>
              </a:rPr>
              <a:t> across multiple channels. It leverages natural language processing and machine learning to understand user queries and provide accurate responses, making it an ideal choice for businesses looking to enhance their customer support capabilities.</a:t>
            </a:r>
            <a:endParaRPr lang="en-US" b="1" dirty="0"/>
          </a:p>
        </p:txBody>
      </p:sp>
    </p:spTree>
    <p:extLst>
      <p:ext uri="{BB962C8B-B14F-4D97-AF65-F5344CB8AC3E}">
        <p14:creationId xmlns:p14="http://schemas.microsoft.com/office/powerpoint/2010/main" xmlns="" val="304226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CF2FF-10FC-2D51-2E04-67502E1CD991}"/>
              </a:ext>
            </a:extLst>
          </p:cNvPr>
          <p:cNvSpPr>
            <a:spLocks noGrp="1"/>
          </p:cNvSpPr>
          <p:nvPr>
            <p:ph type="title"/>
          </p:nvPr>
        </p:nvSpPr>
        <p:spPr>
          <a:xfrm>
            <a:off x="1357290" y="357166"/>
            <a:ext cx="7429499" cy="1360898"/>
          </a:xfrm>
        </p:spPr>
        <p:txBody>
          <a:bodyPr>
            <a:normAutofit/>
          </a:bodyPr>
          <a:lstStyle/>
          <a:p>
            <a:r>
              <a:rPr lang="en-IN" sz="3600" b="1" dirty="0">
                <a:latin typeface="Arial Black" pitchFamily="34" charset="0"/>
              </a:rPr>
              <a:t>REAL</a:t>
            </a:r>
            <a:r>
              <a:rPr lang="en-IN" sz="3600" dirty="0">
                <a:latin typeface="Arial Black" pitchFamily="34" charset="0"/>
              </a:rPr>
              <a:t> </a:t>
            </a:r>
            <a:r>
              <a:rPr lang="en-IN" sz="3600" b="1" dirty="0">
                <a:latin typeface="Arial Black" pitchFamily="34" charset="0"/>
              </a:rPr>
              <a:t>WORLD</a:t>
            </a:r>
            <a:r>
              <a:rPr lang="en-IN" sz="3600" dirty="0">
                <a:latin typeface="Arial Black" pitchFamily="34" charset="0"/>
              </a:rPr>
              <a:t> </a:t>
            </a:r>
            <a:r>
              <a:rPr lang="en-IN" sz="3600" b="1" dirty="0">
                <a:latin typeface="Arial Black" pitchFamily="34" charset="0"/>
              </a:rPr>
              <a:t>APPLICATION</a:t>
            </a:r>
            <a:r>
              <a:rPr lang="en-IN" sz="3600" dirty="0">
                <a:latin typeface="Arial Black" pitchFamily="34" charset="0"/>
              </a:rPr>
              <a:t> </a:t>
            </a:r>
            <a:endParaRPr lang="en-US" sz="3600" dirty="0">
              <a:latin typeface="Arial Black" pitchFamily="34" charset="0"/>
            </a:endParaRPr>
          </a:p>
        </p:txBody>
      </p:sp>
      <p:sp>
        <p:nvSpPr>
          <p:cNvPr id="3" name="Content Placeholder 2">
            <a:extLst>
              <a:ext uri="{FF2B5EF4-FFF2-40B4-BE49-F238E27FC236}">
                <a16:creationId xmlns:a16="http://schemas.microsoft.com/office/drawing/2014/main" xmlns="" id="{07739922-EDB8-C87B-E0FD-1F882B9EC8A6}"/>
              </a:ext>
            </a:extLst>
          </p:cNvPr>
          <p:cNvSpPr>
            <a:spLocks noGrp="1"/>
          </p:cNvSpPr>
          <p:nvPr>
            <p:ph idx="1"/>
          </p:nvPr>
        </p:nvSpPr>
        <p:spPr>
          <a:xfrm>
            <a:off x="4786314" y="1928802"/>
            <a:ext cx="4108794" cy="4327006"/>
          </a:xfrm>
        </p:spPr>
        <p:txBody>
          <a:bodyPr>
            <a:normAutofit fontScale="77500" lnSpcReduction="20000"/>
          </a:bodyPr>
          <a:lstStyle/>
          <a:p>
            <a:r>
              <a:rPr lang="en-IN" b="1" dirty="0"/>
              <a:t>The combination of IBM Cloud Watson Assistant and IBM Container Registry has numerous real-world applications. From customer support and e-commerce to healthcare and banking, businesses across industries can benefit from these powerful tools to deliver efficient and personalized </a:t>
            </a:r>
            <a:r>
              <a:rPr lang="en-IN" b="1" dirty="0" err="1"/>
              <a:t>chatbot</a:t>
            </a:r>
            <a:r>
              <a:rPr lang="en-IN" b="1" dirty="0"/>
              <a:t> experiences.</a:t>
            </a:r>
            <a:endParaRPr lang="en-US" b="1" dirty="0"/>
          </a:p>
        </p:txBody>
      </p:sp>
      <p:pic>
        <p:nvPicPr>
          <p:cNvPr id="4" name="Picture 3">
            <a:extLst>
              <a:ext uri="{FF2B5EF4-FFF2-40B4-BE49-F238E27FC236}">
                <a16:creationId xmlns:a16="http://schemas.microsoft.com/office/drawing/2014/main" xmlns="" id="{F0CD9E92-4DA4-7F8E-A363-6D6CFD460CE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4414" y="1928802"/>
            <a:ext cx="3154758" cy="3541894"/>
          </a:xfrm>
          <a:prstGeom prst="rect">
            <a:avLst/>
          </a:prstGeom>
        </p:spPr>
      </p:pic>
    </p:spTree>
    <p:extLst>
      <p:ext uri="{BB962C8B-B14F-4D97-AF65-F5344CB8AC3E}">
        <p14:creationId xmlns:p14="http://schemas.microsoft.com/office/powerpoint/2010/main" xmlns="" val="113550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114" y="537030"/>
            <a:ext cx="8088086" cy="6093976"/>
          </a:xfrm>
          <a:prstGeom prst="rect">
            <a:avLst/>
          </a:prstGeom>
          <a:noFill/>
        </p:spPr>
        <p:txBody>
          <a:bodyPr wrap="square" rtlCol="0">
            <a:spAutoFit/>
          </a:bodyPr>
          <a:lstStyle/>
          <a:p>
            <a:r>
              <a:rPr lang="en-IN" sz="2400" dirty="0" smtClean="0">
                <a:latin typeface="Arial Black" pitchFamily="34" charset="0"/>
              </a:rPr>
              <a:t>Coding:</a:t>
            </a:r>
          </a:p>
          <a:p>
            <a:endParaRPr lang="en-US" sz="2400" dirty="0" smtClean="0">
              <a:latin typeface="Arial Black" pitchFamily="34" charset="0"/>
            </a:endParaRPr>
          </a:p>
          <a:p>
            <a:r>
              <a:rPr lang="en-US" dirty="0" smtClean="0"/>
              <a:t>import </a:t>
            </a:r>
            <a:r>
              <a:rPr lang="en-US" dirty="0" err="1" smtClean="0"/>
              <a:t>json</a:t>
            </a:r>
            <a:endParaRPr lang="en-US" dirty="0" smtClean="0"/>
          </a:p>
          <a:p>
            <a:r>
              <a:rPr lang="en-US" dirty="0" smtClean="0"/>
              <a:t>from </a:t>
            </a:r>
            <a:r>
              <a:rPr lang="en-US" dirty="0" err="1" smtClean="0"/>
              <a:t>ibm_watson</a:t>
            </a:r>
            <a:r>
              <a:rPr lang="en-US" dirty="0" smtClean="0"/>
              <a:t> import AssistantV2</a:t>
            </a:r>
          </a:p>
          <a:p>
            <a:r>
              <a:rPr lang="en-US" dirty="0" smtClean="0"/>
              <a:t>from </a:t>
            </a:r>
            <a:r>
              <a:rPr lang="en-US" dirty="0" err="1" smtClean="0"/>
              <a:t>ibm_cloud_sdk_core.authenticators</a:t>
            </a:r>
            <a:r>
              <a:rPr lang="en-US" dirty="0" smtClean="0"/>
              <a:t> import </a:t>
            </a:r>
            <a:r>
              <a:rPr lang="en-US" dirty="0" err="1" smtClean="0"/>
              <a:t>IAMAuthenticator</a:t>
            </a:r>
            <a:endParaRPr lang="en-US" dirty="0" smtClean="0"/>
          </a:p>
          <a:p>
            <a:endParaRPr lang="en-US" dirty="0" smtClean="0"/>
          </a:p>
          <a:p>
            <a:r>
              <a:rPr lang="en-US" dirty="0" smtClean="0"/>
              <a:t># Initialize the Watson Assistant service</a:t>
            </a:r>
          </a:p>
          <a:p>
            <a:r>
              <a:rPr lang="en-US" dirty="0" smtClean="0"/>
              <a:t>authenticator = </a:t>
            </a:r>
            <a:r>
              <a:rPr lang="en-US" dirty="0" err="1" smtClean="0"/>
              <a:t>IAMAuthenticator</a:t>
            </a:r>
            <a:r>
              <a:rPr lang="en-US" dirty="0" smtClean="0"/>
              <a:t>('YOUR_API_KEY')  # Replace with your API key</a:t>
            </a:r>
          </a:p>
          <a:p>
            <a:r>
              <a:rPr lang="en-US" dirty="0" smtClean="0"/>
              <a:t>assistant = AssistantV2(</a:t>
            </a:r>
          </a:p>
          <a:p>
            <a:r>
              <a:rPr lang="en-US" dirty="0" smtClean="0"/>
              <a:t>    version='2022-11-04',</a:t>
            </a:r>
          </a:p>
          <a:p>
            <a:r>
              <a:rPr lang="en-US" dirty="0" smtClean="0"/>
              <a:t>    authenticator=authenticator</a:t>
            </a:r>
          </a:p>
          <a:p>
            <a:r>
              <a:rPr lang="en-US" dirty="0" smtClean="0"/>
              <a:t>)</a:t>
            </a:r>
          </a:p>
          <a:p>
            <a:endParaRPr lang="en-US" dirty="0" smtClean="0"/>
          </a:p>
          <a:p>
            <a:r>
              <a:rPr lang="en-US" dirty="0" err="1" smtClean="0"/>
              <a:t>assistant.set_service_url</a:t>
            </a:r>
            <a:r>
              <a:rPr lang="en-US" dirty="0" smtClean="0"/>
              <a:t>('YOUR_SERVICE_URL')  # Replace with your Watson Assistant service URL</a:t>
            </a:r>
          </a:p>
          <a:p>
            <a:endParaRPr lang="en-US" dirty="0" smtClean="0"/>
          </a:p>
          <a:p>
            <a:r>
              <a:rPr lang="en-US" dirty="0" smtClean="0"/>
              <a:t># Create a session</a:t>
            </a:r>
          </a:p>
          <a:p>
            <a:r>
              <a:rPr lang="en-US" dirty="0" smtClean="0"/>
              <a:t>response = </a:t>
            </a:r>
            <a:r>
              <a:rPr lang="en-US" dirty="0" err="1" smtClean="0"/>
              <a:t>assistant.create_session</a:t>
            </a:r>
            <a:r>
              <a:rPr lang="en-US" dirty="0" smtClean="0"/>
              <a:t>(</a:t>
            </a:r>
            <a:r>
              <a:rPr lang="en-US" dirty="0" err="1" smtClean="0"/>
              <a:t>assistant_id</a:t>
            </a:r>
            <a:r>
              <a:rPr lang="en-US" dirty="0" smtClean="0"/>
              <a:t>='YOUR_ASSISTANT_ID')  # Replace with your assistant ID</a:t>
            </a:r>
          </a:p>
          <a:p>
            <a:r>
              <a:rPr lang="en-US" dirty="0" err="1" smtClean="0"/>
              <a:t>session_id</a:t>
            </a:r>
            <a:r>
              <a:rPr lang="en-US" dirty="0" smtClean="0"/>
              <a:t> = </a:t>
            </a:r>
            <a:r>
              <a:rPr lang="en-US" dirty="0" err="1" smtClean="0"/>
              <a:t>response.get_result</a:t>
            </a:r>
            <a:r>
              <a:rPr lang="en-US" dirty="0" smtClean="0"/>
              <a:t>()['</a:t>
            </a:r>
            <a:r>
              <a:rPr lang="en-US" dirty="0" err="1" smtClean="0"/>
              <a:t>session_id</a:t>
            </a: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972" y="812800"/>
            <a:ext cx="7979228" cy="5632311"/>
          </a:xfrm>
          <a:prstGeom prst="rect">
            <a:avLst/>
          </a:prstGeom>
          <a:noFill/>
        </p:spPr>
        <p:txBody>
          <a:bodyPr wrap="square" rtlCol="0">
            <a:spAutoFit/>
          </a:bodyPr>
          <a:lstStyle/>
          <a:p>
            <a:endParaRPr lang="en-US" dirty="0" smtClean="0">
              <a:latin typeface="ABeeZee"/>
            </a:endParaRPr>
          </a:p>
          <a:p>
            <a:r>
              <a:rPr lang="en-US" dirty="0" smtClean="0">
                <a:latin typeface="ABeeZee"/>
              </a:rPr>
              <a:t># Send a message to the </a:t>
            </a:r>
            <a:r>
              <a:rPr lang="en-US" dirty="0" err="1" smtClean="0">
                <a:latin typeface="ABeeZee"/>
              </a:rPr>
              <a:t>chatbot</a:t>
            </a:r>
            <a:endParaRPr lang="en-US" dirty="0" smtClean="0">
              <a:latin typeface="ABeeZee"/>
            </a:endParaRPr>
          </a:p>
          <a:p>
            <a:r>
              <a:rPr lang="en-US" dirty="0" smtClean="0">
                <a:latin typeface="ABeeZee"/>
              </a:rPr>
              <a:t>message = "Hello, </a:t>
            </a:r>
            <a:r>
              <a:rPr lang="en-US" dirty="0" err="1" smtClean="0">
                <a:latin typeface="ABeeZee"/>
              </a:rPr>
              <a:t>chatbot</a:t>
            </a:r>
            <a:r>
              <a:rPr lang="en-US" dirty="0" smtClean="0">
                <a:latin typeface="ABeeZee"/>
              </a:rPr>
              <a:t>!"</a:t>
            </a:r>
          </a:p>
          <a:p>
            <a:r>
              <a:rPr lang="en-US" dirty="0" smtClean="0">
                <a:latin typeface="ABeeZee"/>
              </a:rPr>
              <a:t>response = </a:t>
            </a:r>
            <a:r>
              <a:rPr lang="en-US" dirty="0" err="1" smtClean="0">
                <a:latin typeface="ABeeZee"/>
              </a:rPr>
              <a:t>assistant.message</a:t>
            </a:r>
            <a:r>
              <a:rPr lang="en-US" dirty="0" smtClean="0">
                <a:latin typeface="ABeeZee"/>
              </a:rPr>
              <a:t>(</a:t>
            </a:r>
          </a:p>
          <a:p>
            <a:r>
              <a:rPr lang="en-US" dirty="0" smtClean="0">
                <a:latin typeface="ABeeZee"/>
              </a:rPr>
              <a:t>    </a:t>
            </a:r>
            <a:r>
              <a:rPr lang="en-US" dirty="0" err="1" smtClean="0">
                <a:latin typeface="ABeeZee"/>
              </a:rPr>
              <a:t>assistant_id</a:t>
            </a:r>
            <a:r>
              <a:rPr lang="en-US" dirty="0" smtClean="0">
                <a:latin typeface="ABeeZee"/>
              </a:rPr>
              <a:t>='YOUR_ASSISTANT_ID',  # Replace with your assistant ID</a:t>
            </a:r>
          </a:p>
          <a:p>
            <a:r>
              <a:rPr lang="en-US" dirty="0" smtClean="0">
                <a:latin typeface="ABeeZee"/>
              </a:rPr>
              <a:t>    </a:t>
            </a:r>
            <a:r>
              <a:rPr lang="en-US" dirty="0" err="1" smtClean="0">
                <a:latin typeface="ABeeZee"/>
              </a:rPr>
              <a:t>session_id</a:t>
            </a:r>
            <a:r>
              <a:rPr lang="en-US" dirty="0" smtClean="0">
                <a:latin typeface="ABeeZee"/>
              </a:rPr>
              <a:t>=</a:t>
            </a:r>
            <a:r>
              <a:rPr lang="en-US" dirty="0" err="1" smtClean="0">
                <a:latin typeface="ABeeZee"/>
              </a:rPr>
              <a:t>session_id</a:t>
            </a:r>
            <a:r>
              <a:rPr lang="en-US" dirty="0" smtClean="0">
                <a:latin typeface="ABeeZee"/>
              </a:rPr>
              <a:t>,</a:t>
            </a:r>
          </a:p>
          <a:p>
            <a:r>
              <a:rPr lang="en-US" dirty="0" smtClean="0">
                <a:latin typeface="ABeeZee"/>
              </a:rPr>
              <a:t>    input={</a:t>
            </a:r>
          </a:p>
          <a:p>
            <a:r>
              <a:rPr lang="en-US" dirty="0" smtClean="0">
                <a:latin typeface="ABeeZee"/>
              </a:rPr>
              <a:t>        '</a:t>
            </a:r>
            <a:r>
              <a:rPr lang="en-US" dirty="0" err="1" smtClean="0">
                <a:latin typeface="ABeeZee"/>
              </a:rPr>
              <a:t>message_type</a:t>
            </a:r>
            <a:r>
              <a:rPr lang="en-US" dirty="0" smtClean="0">
                <a:latin typeface="ABeeZee"/>
              </a:rPr>
              <a:t>': 'text',</a:t>
            </a:r>
          </a:p>
          <a:p>
            <a:r>
              <a:rPr lang="en-US" dirty="0" smtClean="0">
                <a:latin typeface="ABeeZee"/>
              </a:rPr>
              <a:t>        'text': message</a:t>
            </a:r>
          </a:p>
          <a:p>
            <a:r>
              <a:rPr lang="en-US" dirty="0" smtClean="0">
                <a:latin typeface="ABeeZee"/>
              </a:rPr>
              <a:t>    }</a:t>
            </a:r>
          </a:p>
          <a:p>
            <a:r>
              <a:rPr lang="en-US" dirty="0" smtClean="0">
                <a:latin typeface="ABeeZee"/>
              </a:rPr>
              <a:t>)</a:t>
            </a:r>
          </a:p>
          <a:p>
            <a:endParaRPr lang="en-US" dirty="0" smtClean="0">
              <a:latin typeface="ABeeZee"/>
            </a:endParaRPr>
          </a:p>
          <a:p>
            <a:r>
              <a:rPr lang="en-US" dirty="0" smtClean="0">
                <a:latin typeface="ABeeZee"/>
              </a:rPr>
              <a:t># Extract and print the </a:t>
            </a:r>
            <a:r>
              <a:rPr lang="en-US" dirty="0" err="1" smtClean="0">
                <a:latin typeface="ABeeZee"/>
              </a:rPr>
              <a:t>chatbot's</a:t>
            </a:r>
            <a:r>
              <a:rPr lang="en-US" dirty="0" smtClean="0">
                <a:latin typeface="ABeeZee"/>
              </a:rPr>
              <a:t> response</a:t>
            </a:r>
          </a:p>
          <a:p>
            <a:r>
              <a:rPr lang="en-US" dirty="0" err="1" smtClean="0">
                <a:latin typeface="ABeeZee"/>
              </a:rPr>
              <a:t>response_text</a:t>
            </a:r>
            <a:r>
              <a:rPr lang="en-US" dirty="0" smtClean="0">
                <a:latin typeface="ABeeZee"/>
              </a:rPr>
              <a:t> = </a:t>
            </a:r>
            <a:r>
              <a:rPr lang="en-US" dirty="0" err="1" smtClean="0">
                <a:latin typeface="ABeeZee"/>
              </a:rPr>
              <a:t>response.get_result</a:t>
            </a:r>
            <a:r>
              <a:rPr lang="en-US" dirty="0" smtClean="0">
                <a:latin typeface="ABeeZee"/>
              </a:rPr>
              <a:t>()</a:t>
            </a:r>
          </a:p>
          <a:p>
            <a:r>
              <a:rPr lang="en-US" dirty="0" smtClean="0">
                <a:latin typeface="ABeeZee"/>
              </a:rPr>
              <a:t>print(</a:t>
            </a:r>
            <a:r>
              <a:rPr lang="en-US" dirty="0" err="1" smtClean="0">
                <a:latin typeface="ABeeZee"/>
              </a:rPr>
              <a:t>json.dumps</a:t>
            </a:r>
            <a:r>
              <a:rPr lang="en-US" dirty="0" smtClean="0">
                <a:latin typeface="ABeeZee"/>
              </a:rPr>
              <a:t>(</a:t>
            </a:r>
            <a:r>
              <a:rPr lang="en-US" dirty="0" err="1" smtClean="0">
                <a:latin typeface="ABeeZee"/>
              </a:rPr>
              <a:t>response_text</a:t>
            </a:r>
            <a:r>
              <a:rPr lang="en-US" dirty="0" smtClean="0">
                <a:latin typeface="ABeeZee"/>
              </a:rPr>
              <a:t>, indent=2))</a:t>
            </a:r>
          </a:p>
          <a:p>
            <a:endParaRPr lang="en-US" dirty="0" smtClean="0">
              <a:latin typeface="ABeeZee"/>
            </a:endParaRPr>
          </a:p>
          <a:p>
            <a:r>
              <a:rPr lang="en-US" dirty="0" smtClean="0">
                <a:latin typeface="ABeeZee"/>
              </a:rPr>
              <a:t># End the session</a:t>
            </a:r>
          </a:p>
          <a:p>
            <a:r>
              <a:rPr lang="en-US" dirty="0" err="1" smtClean="0">
                <a:latin typeface="ABeeZee"/>
              </a:rPr>
              <a:t>assistant.delete_session</a:t>
            </a:r>
            <a:r>
              <a:rPr lang="en-US" dirty="0" smtClean="0">
                <a:latin typeface="ABeeZee"/>
              </a:rPr>
              <a:t>(</a:t>
            </a:r>
            <a:r>
              <a:rPr lang="en-US" dirty="0" err="1" smtClean="0">
                <a:latin typeface="ABeeZee"/>
              </a:rPr>
              <a:t>assistant_id</a:t>
            </a:r>
            <a:r>
              <a:rPr lang="en-US" dirty="0" smtClean="0">
                <a:latin typeface="ABeeZee"/>
              </a:rPr>
              <a:t>='YOUR_ASSISTANT_ID', </a:t>
            </a:r>
            <a:r>
              <a:rPr lang="en-US" dirty="0" err="1" smtClean="0">
                <a:latin typeface="ABeeZee"/>
              </a:rPr>
              <a:t>session_id</a:t>
            </a:r>
            <a:r>
              <a:rPr lang="en-US" dirty="0" smtClean="0">
                <a:latin typeface="ABeeZee"/>
              </a:rPr>
              <a:t>=</a:t>
            </a:r>
            <a:r>
              <a:rPr lang="en-US" dirty="0" err="1" smtClean="0">
                <a:latin typeface="ABeeZee"/>
              </a:rPr>
              <a:t>session_id</a:t>
            </a:r>
            <a:r>
              <a:rPr lang="en-US" dirty="0" smtClean="0">
                <a:latin typeface="ABeeZee"/>
              </a:rPr>
              <a:t>)</a:t>
            </a:r>
          </a:p>
          <a:p>
            <a:endParaRPr lang="en-US" dirty="0">
              <a:latin typeface="ABeeZe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086" y="624114"/>
            <a:ext cx="7717972" cy="5232202"/>
          </a:xfrm>
          <a:prstGeom prst="rect">
            <a:avLst/>
          </a:prstGeom>
          <a:noFill/>
        </p:spPr>
        <p:txBody>
          <a:bodyPr wrap="square" rtlCol="0">
            <a:spAutoFit/>
          </a:bodyPr>
          <a:lstStyle/>
          <a:p>
            <a:r>
              <a:rPr lang="en-IN" sz="2800" dirty="0" smtClean="0">
                <a:latin typeface="Arial Black" pitchFamily="34" charset="0"/>
              </a:rPr>
              <a:t>output:</a:t>
            </a:r>
            <a:endParaRPr lang="en-US" sz="2800" dirty="0" smtClean="0">
              <a:latin typeface="Arial Black" pitchFamily="34" charset="0"/>
            </a:endParaRPr>
          </a:p>
          <a:p>
            <a:endParaRPr lang="en-US" dirty="0" smtClean="0"/>
          </a:p>
          <a:p>
            <a:r>
              <a:rPr lang="en-US" dirty="0" smtClean="0">
                <a:latin typeface="ABeeZee"/>
              </a:rPr>
              <a:t>{</a:t>
            </a:r>
          </a:p>
          <a:p>
            <a:r>
              <a:rPr lang="en-US" dirty="0" smtClean="0">
                <a:latin typeface="ABeeZee"/>
              </a:rPr>
              <a:t>  "output": {</a:t>
            </a:r>
          </a:p>
          <a:p>
            <a:r>
              <a:rPr lang="en-US" dirty="0" smtClean="0">
                <a:latin typeface="ABeeZee"/>
              </a:rPr>
              <a:t>    "generic": [</a:t>
            </a:r>
          </a:p>
          <a:p>
            <a:r>
              <a:rPr lang="en-US" dirty="0" smtClean="0">
                <a:latin typeface="ABeeZee"/>
              </a:rPr>
              <a:t>      {</a:t>
            </a:r>
          </a:p>
          <a:p>
            <a:r>
              <a:rPr lang="en-US" dirty="0" smtClean="0">
                <a:latin typeface="ABeeZee"/>
              </a:rPr>
              <a:t>        "</a:t>
            </a:r>
            <a:r>
              <a:rPr lang="en-US" dirty="0" err="1" smtClean="0">
                <a:latin typeface="ABeeZee"/>
              </a:rPr>
              <a:t>response_type</a:t>
            </a:r>
            <a:r>
              <a:rPr lang="en-US" dirty="0" smtClean="0">
                <a:latin typeface="ABeeZee"/>
              </a:rPr>
              <a:t>": "text",</a:t>
            </a:r>
          </a:p>
          <a:p>
            <a:r>
              <a:rPr lang="en-US" dirty="0" smtClean="0">
                <a:latin typeface="ABeeZee"/>
              </a:rPr>
              <a:t>        "text": "Hi there! How can I help you today?"</a:t>
            </a:r>
          </a:p>
          <a:p>
            <a:r>
              <a:rPr lang="en-US" dirty="0" smtClean="0">
                <a:latin typeface="ABeeZee"/>
              </a:rPr>
              <a:t>      }</a:t>
            </a:r>
          </a:p>
          <a:p>
            <a:r>
              <a:rPr lang="en-US" dirty="0" smtClean="0">
                <a:latin typeface="ABeeZee"/>
              </a:rPr>
              <a:t>    ],</a:t>
            </a:r>
          </a:p>
          <a:p>
            <a:r>
              <a:rPr lang="en-US" dirty="0" smtClean="0">
                <a:latin typeface="ABeeZee"/>
              </a:rPr>
              <a:t>    "intents": [</a:t>
            </a:r>
          </a:p>
          <a:p>
            <a:r>
              <a:rPr lang="en-US" dirty="0" smtClean="0">
                <a:latin typeface="ABeeZee"/>
              </a:rPr>
              <a:t>      {</a:t>
            </a:r>
          </a:p>
          <a:p>
            <a:r>
              <a:rPr lang="en-US" dirty="0" smtClean="0">
                <a:latin typeface="ABeeZee"/>
              </a:rPr>
              <a:t>        "intent": "greeting",</a:t>
            </a:r>
          </a:p>
          <a:p>
            <a:r>
              <a:rPr lang="en-US" dirty="0" smtClean="0">
                <a:latin typeface="ABeeZee"/>
              </a:rPr>
              <a:t>        "confidence": 0.999</a:t>
            </a:r>
          </a:p>
          <a:p>
            <a:r>
              <a:rPr lang="en-US" dirty="0" smtClean="0">
                <a:latin typeface="ABeeZee"/>
              </a:rPr>
              <a:t>      }</a:t>
            </a:r>
          </a:p>
          <a:p>
            <a:r>
              <a:rPr lang="en-US" dirty="0" smtClean="0">
                <a:latin typeface="ABeeZee"/>
              </a:rPr>
              <a:t>    ],</a:t>
            </a:r>
          </a:p>
          <a:p>
            <a:r>
              <a:rPr lang="en-US" dirty="0" smtClean="0">
                <a:latin typeface="ABeeZee"/>
              </a:rPr>
              <a:t>    "entities": []</a:t>
            </a:r>
          </a:p>
          <a:p>
            <a:r>
              <a:rPr lang="en-US" dirty="0" smtClean="0">
                <a:latin typeface="ABeeZee"/>
              </a:rPr>
              <a:t>  </a:t>
            </a:r>
            <a:endParaRPr lang="en-US" dirty="0">
              <a:latin typeface="ABeeZe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972" y="464458"/>
            <a:ext cx="7522028" cy="5078313"/>
          </a:xfrm>
          <a:prstGeom prst="rect">
            <a:avLst/>
          </a:prstGeom>
          <a:noFill/>
        </p:spPr>
        <p:txBody>
          <a:bodyPr wrap="square" rtlCol="0">
            <a:spAutoFit/>
          </a:bodyPr>
          <a:lstStyle/>
          <a:p>
            <a:r>
              <a:rPr lang="en-US" dirty="0" smtClean="0">
                <a:latin typeface="ABeeZee"/>
              </a:rPr>
              <a:t>},</a:t>
            </a:r>
          </a:p>
          <a:p>
            <a:r>
              <a:rPr lang="en-US" dirty="0" smtClean="0">
                <a:latin typeface="ABeeZee"/>
              </a:rPr>
              <a:t>  "context": {</a:t>
            </a:r>
          </a:p>
          <a:p>
            <a:r>
              <a:rPr lang="en-US" dirty="0" smtClean="0">
                <a:latin typeface="ABeeZee"/>
              </a:rPr>
              <a:t>    "global": {</a:t>
            </a:r>
          </a:p>
          <a:p>
            <a:r>
              <a:rPr lang="en-US" dirty="0" smtClean="0">
                <a:latin typeface="ABeeZee"/>
              </a:rPr>
              <a:t>      "system": {</a:t>
            </a:r>
          </a:p>
          <a:p>
            <a:r>
              <a:rPr lang="en-US" dirty="0" smtClean="0">
                <a:latin typeface="ABeeZee"/>
              </a:rPr>
              <a:t>        "initialized": true,</a:t>
            </a:r>
          </a:p>
          <a:p>
            <a:r>
              <a:rPr lang="en-US" dirty="0" smtClean="0">
                <a:latin typeface="ABeeZee"/>
              </a:rPr>
              <a:t>        "</a:t>
            </a:r>
            <a:r>
              <a:rPr lang="en-US" dirty="0" err="1" smtClean="0">
                <a:latin typeface="ABeeZee"/>
              </a:rPr>
              <a:t>session_id</a:t>
            </a:r>
            <a:r>
              <a:rPr lang="en-US" dirty="0" smtClean="0">
                <a:latin typeface="ABeeZee"/>
              </a:rPr>
              <a:t>": "12345-67890-abcde-fghi"</a:t>
            </a:r>
          </a:p>
          <a:p>
            <a:r>
              <a:rPr lang="en-US" dirty="0" smtClean="0">
                <a:latin typeface="ABeeZee"/>
              </a:rPr>
              <a:t>      }</a:t>
            </a:r>
          </a:p>
          <a:p>
            <a:r>
              <a:rPr lang="en-US" dirty="0" smtClean="0">
                <a:latin typeface="ABeeZee"/>
              </a:rPr>
              <a:t>    },</a:t>
            </a:r>
          </a:p>
          <a:p>
            <a:r>
              <a:rPr lang="en-US" dirty="0" smtClean="0">
                <a:latin typeface="ABeeZee"/>
              </a:rPr>
              <a:t>    "skills": {</a:t>
            </a:r>
          </a:p>
          <a:p>
            <a:r>
              <a:rPr lang="en-US" dirty="0" smtClean="0">
                <a:latin typeface="ABeeZee"/>
              </a:rPr>
              <a:t>      "main skill": {</a:t>
            </a:r>
          </a:p>
          <a:p>
            <a:r>
              <a:rPr lang="en-US" dirty="0" smtClean="0">
                <a:latin typeface="ABeeZee"/>
              </a:rPr>
              <a:t>        "system": {</a:t>
            </a:r>
          </a:p>
          <a:p>
            <a:r>
              <a:rPr lang="en-US" dirty="0" smtClean="0">
                <a:latin typeface="ABeeZee"/>
              </a:rPr>
              <a:t>          "state": "start"</a:t>
            </a:r>
          </a:p>
          <a:p>
            <a:r>
              <a:rPr lang="en-US" dirty="0" smtClean="0">
                <a:latin typeface="ABeeZee"/>
              </a:rPr>
              <a:t>        }</a:t>
            </a:r>
          </a:p>
          <a:p>
            <a:r>
              <a:rPr lang="en-US" dirty="0" smtClean="0">
                <a:latin typeface="ABeeZee"/>
              </a:rPr>
              <a:t>      }</a:t>
            </a:r>
          </a:p>
          <a:p>
            <a:r>
              <a:rPr lang="en-US" dirty="0" smtClean="0">
                <a:latin typeface="ABeeZee"/>
              </a:rPr>
              <a:t>    }</a:t>
            </a:r>
          </a:p>
          <a:p>
            <a:r>
              <a:rPr lang="en-US" dirty="0" smtClean="0">
                <a:latin typeface="ABeeZee"/>
              </a:rPr>
              <a:t>  }</a:t>
            </a:r>
          </a:p>
          <a:p>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B70D1-5080-2675-991E-4DD24D037DA0}"/>
              </a:ext>
            </a:extLst>
          </p:cNvPr>
          <p:cNvSpPr>
            <a:spLocks noGrp="1"/>
          </p:cNvSpPr>
          <p:nvPr>
            <p:ph type="title"/>
          </p:nvPr>
        </p:nvSpPr>
        <p:spPr/>
        <p:txBody>
          <a:bodyPr>
            <a:normAutofit/>
          </a:bodyPr>
          <a:lstStyle/>
          <a:p>
            <a:r>
              <a:rPr lang="en-IN" sz="4000" b="1" dirty="0"/>
              <a:t>CONCLUSION</a:t>
            </a:r>
            <a:r>
              <a:rPr lang="en-IN" sz="4000" dirty="0"/>
              <a:t> </a:t>
            </a:r>
            <a:endParaRPr lang="en-US" sz="4000" dirty="0"/>
          </a:p>
        </p:txBody>
      </p:sp>
      <p:sp>
        <p:nvSpPr>
          <p:cNvPr id="3" name="Content Placeholder 2">
            <a:extLst>
              <a:ext uri="{FF2B5EF4-FFF2-40B4-BE49-F238E27FC236}">
                <a16:creationId xmlns:a16="http://schemas.microsoft.com/office/drawing/2014/main" xmlns="" id="{13D530F4-56E9-8286-6837-39B97BBCDD7F}"/>
              </a:ext>
            </a:extLst>
          </p:cNvPr>
          <p:cNvSpPr>
            <a:spLocks noGrp="1"/>
          </p:cNvSpPr>
          <p:nvPr>
            <p:ph idx="1"/>
          </p:nvPr>
        </p:nvSpPr>
        <p:spPr>
          <a:xfrm>
            <a:off x="428596" y="2214554"/>
            <a:ext cx="5228854" cy="3567118"/>
          </a:xfrm>
        </p:spPr>
        <p:txBody>
          <a:bodyPr>
            <a:normAutofit fontScale="70000" lnSpcReduction="20000"/>
          </a:bodyPr>
          <a:lstStyle/>
          <a:p>
            <a:r>
              <a:rPr lang="en-IN" b="1" dirty="0">
                <a:latin typeface="Abadi" panose="020B0604020104020204" pitchFamily="34" charset="0"/>
              </a:rPr>
              <a:t>In conclusion, IBM Cloud Watson Assistant and IBM Container Registry provide a powerful combination for streamlining </a:t>
            </a:r>
            <a:r>
              <a:rPr lang="en-IN" b="1" dirty="0" err="1">
                <a:latin typeface="Abadi" panose="020B0604020104020204" pitchFamily="34" charset="0"/>
              </a:rPr>
              <a:t>chatbot</a:t>
            </a:r>
            <a:r>
              <a:rPr lang="en-IN" b="1" dirty="0">
                <a:latin typeface="Abadi" panose="020B0604020104020204" pitchFamily="34" charset="0"/>
              </a:rPr>
              <a:t> deployment. By leveraging these tools, businesses can enhance their customer support capabilities, improve operational efficiency, and deliver personalized </a:t>
            </a:r>
            <a:r>
              <a:rPr lang="en-IN" b="1" dirty="0" err="1">
                <a:latin typeface="Abadi" panose="020B0604020104020204" pitchFamily="34" charset="0"/>
              </a:rPr>
              <a:t>chatbot</a:t>
            </a:r>
            <a:r>
              <a:rPr lang="en-IN" b="1" dirty="0">
                <a:latin typeface="Abadi" panose="020B0604020104020204" pitchFamily="34" charset="0"/>
              </a:rPr>
              <a:t> experiences. Embrace the power of AI and containerization to take your </a:t>
            </a:r>
            <a:r>
              <a:rPr lang="en-IN" b="1" dirty="0" err="1">
                <a:latin typeface="Abadi" panose="020B0604020104020204" pitchFamily="34" charset="0"/>
              </a:rPr>
              <a:t>chatbot</a:t>
            </a:r>
            <a:r>
              <a:rPr lang="en-IN" b="1" dirty="0">
                <a:latin typeface="Abadi" panose="020B0604020104020204" pitchFamily="34" charset="0"/>
              </a:rPr>
              <a:t> deployment to the next level.</a:t>
            </a:r>
            <a:endParaRPr lang="en-US" b="1" dirty="0">
              <a:latin typeface="Abadi" panose="020B0604020104020204" pitchFamily="34" charset="0"/>
            </a:endParaRPr>
          </a:p>
        </p:txBody>
      </p:sp>
      <p:pic>
        <p:nvPicPr>
          <p:cNvPr id="4" name="Picture 3">
            <a:extLst>
              <a:ext uri="{FF2B5EF4-FFF2-40B4-BE49-F238E27FC236}">
                <a16:creationId xmlns:a16="http://schemas.microsoft.com/office/drawing/2014/main" xmlns="" id="{A0F5C545-DA6B-4F34-648C-FC5E4A8F3F3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01109" y="1643050"/>
            <a:ext cx="3342891" cy="4524940"/>
          </a:xfrm>
          <a:prstGeom prst="rect">
            <a:avLst/>
          </a:prstGeom>
        </p:spPr>
      </p:pic>
    </p:spTree>
    <p:extLst>
      <p:ext uri="{BB962C8B-B14F-4D97-AF65-F5344CB8AC3E}">
        <p14:creationId xmlns:p14="http://schemas.microsoft.com/office/powerpoint/2010/main" xmlns="" val="2600810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17</TotalTime>
  <Words>412</Words>
  <Application>Microsoft Office PowerPoint</Application>
  <PresentationFormat>On-screen Show (4:3)</PresentationFormat>
  <Paragraphs>80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Metro</vt:lpstr>
      <vt:lpstr>CHATBOT DEPLOYMENT WITH IBM CLOUD WATSON ASSISTENT                         </vt:lpstr>
      <vt:lpstr>INTRODUCTION </vt:lpstr>
      <vt:lpstr>UNDERSTANDING IBM CLOUD WATSON ASSISTENT </vt:lpstr>
      <vt:lpstr>REAL WORLD APPLICATION </vt:lpstr>
      <vt:lpstr>Slide 5</vt:lpstr>
      <vt:lpstr>Slide 6</vt:lpstr>
      <vt:lpstr>Slide 7</vt:lpstr>
      <vt:lpstr>Slide 8</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DEPLOYMENT WITH IBM CLOUD WATSON ASSISTENT</dc:title>
  <dc:creator>ELCOT</dc:creator>
  <cp:lastModifiedBy>ELCOT</cp:lastModifiedBy>
  <cp:revision>3</cp:revision>
  <dcterms:created xsi:type="dcterms:W3CDTF">2023-11-01T14:25:45Z</dcterms:created>
  <dcterms:modified xsi:type="dcterms:W3CDTF">2023-11-01T14:42:52Z</dcterms:modified>
</cp:coreProperties>
</file>