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3C4D-6A92-DEA9-AB4A-4EECAEAEA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751517-8F80-2E4C-13C9-E51BCC21F1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021986-3FF9-0F29-612E-A8CAE73B4D30}"/>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5" name="Footer Placeholder 4">
            <a:extLst>
              <a:ext uri="{FF2B5EF4-FFF2-40B4-BE49-F238E27FC236}">
                <a16:creationId xmlns:a16="http://schemas.microsoft.com/office/drawing/2014/main" id="{D0DCEC3C-9094-CF5E-BA58-3448412E2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9DFCB0-5ADD-A4A1-8365-FE92345DF7F1}"/>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214450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B6E3-BCC1-0FA7-96F7-62EF7C8C10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C096A3-6090-0D26-4643-4A608A3EB4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15341-E654-30E6-A72E-205801384310}"/>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5" name="Footer Placeholder 4">
            <a:extLst>
              <a:ext uri="{FF2B5EF4-FFF2-40B4-BE49-F238E27FC236}">
                <a16:creationId xmlns:a16="http://schemas.microsoft.com/office/drawing/2014/main" id="{54219634-CF20-0B64-D86F-F517F1DCDE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7BA00-40AA-042B-9E89-9A8E0DEF3EEB}"/>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358860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75119D-DB8D-58EA-0519-5E25818700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5D045E-6D9F-1F28-8B55-BBD648357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92860-8CA6-960E-792C-636993464D49}"/>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5" name="Footer Placeholder 4">
            <a:extLst>
              <a:ext uri="{FF2B5EF4-FFF2-40B4-BE49-F238E27FC236}">
                <a16:creationId xmlns:a16="http://schemas.microsoft.com/office/drawing/2014/main" id="{B53C2CD2-8389-72A3-0329-A8145E15E9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25D13-74E9-7868-5966-0EEB6E82EE24}"/>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314989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C99B4-995D-4E3F-7E9D-5F988183BF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4D42BF-B407-4B67-84D7-5EAEB33B91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5A684A-C582-893E-F263-6177A4F2E27C}"/>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5" name="Footer Placeholder 4">
            <a:extLst>
              <a:ext uri="{FF2B5EF4-FFF2-40B4-BE49-F238E27FC236}">
                <a16:creationId xmlns:a16="http://schemas.microsoft.com/office/drawing/2014/main" id="{ECB852E3-ABAD-590E-C318-4E2630BFF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B2A762-11E9-0D7C-AD54-C8A546BCDB2B}"/>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211657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23DCC-2691-4F13-9A29-04D7C692F8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DEBF31-8CF0-3F43-9EB9-82A42CC67E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D9238-05D8-5494-6BE3-76338F3EFA9B}"/>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5" name="Footer Placeholder 4">
            <a:extLst>
              <a:ext uri="{FF2B5EF4-FFF2-40B4-BE49-F238E27FC236}">
                <a16:creationId xmlns:a16="http://schemas.microsoft.com/office/drawing/2014/main" id="{F32DE7CA-7FEA-F5FA-B19E-8FCD20163B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55F092-CA6A-343F-B8F3-0BE68FC1AE70}"/>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47502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CAA9-E0B9-7875-53AC-418A688DEF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264690-5EAC-19A7-A240-9FEA95B07A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1232A9-9154-E746-E5CC-2DD7061F9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7E666C-231F-BD03-A85A-831ED932127E}"/>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6" name="Footer Placeholder 5">
            <a:extLst>
              <a:ext uri="{FF2B5EF4-FFF2-40B4-BE49-F238E27FC236}">
                <a16:creationId xmlns:a16="http://schemas.microsoft.com/office/drawing/2014/main" id="{DAB9EA10-F5F4-55F4-B853-78ADCB2176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FF23D2-4237-B3B9-5CA8-F4C4F5C4EC8F}"/>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946192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650E-9641-5583-957E-D9A0C02686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EDBEE8-74D0-64DB-FE03-D0A9DC2B2A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12307F-1119-ABBD-A699-5BD64660A8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2DC8F2-22C6-C0B9-C26F-4D94852D1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FDEFD-3690-89EC-1E62-96D719C00F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0B498C-689F-CFE3-536F-FF0AD06F3B56}"/>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8" name="Footer Placeholder 7">
            <a:extLst>
              <a:ext uri="{FF2B5EF4-FFF2-40B4-BE49-F238E27FC236}">
                <a16:creationId xmlns:a16="http://schemas.microsoft.com/office/drawing/2014/main" id="{DDCCEB23-963F-4979-210E-C53DB76D7E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D992E4-3CC3-7CB4-FBCA-6247612F5EF7}"/>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4604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E7266-823A-3ABF-496F-14D7D4253C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ECB319-9007-3188-C945-54FC734CB38E}"/>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4" name="Footer Placeholder 3">
            <a:extLst>
              <a:ext uri="{FF2B5EF4-FFF2-40B4-BE49-F238E27FC236}">
                <a16:creationId xmlns:a16="http://schemas.microsoft.com/office/drawing/2014/main" id="{3F541304-DB63-DD24-5C71-B17860AA93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F46766-459A-4339-1E7D-121757F0D84B}"/>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235086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3718C7-AE72-BBC9-FFED-1F7B1F6C7FD4}"/>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3" name="Footer Placeholder 2">
            <a:extLst>
              <a:ext uri="{FF2B5EF4-FFF2-40B4-BE49-F238E27FC236}">
                <a16:creationId xmlns:a16="http://schemas.microsoft.com/office/drawing/2014/main" id="{3577AAA0-3BD9-EBBE-5745-7BB7C4AE9B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A04C5B-1108-8259-F7DC-7FB85AACB657}"/>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2588422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D919-8340-9B4C-99AF-636F154F4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B5FDE5-DBF4-8703-46DC-3BD745571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92B760-5E50-174E-DDF8-DE5EE186C3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B4ED0-4060-FCF3-D48C-18B5884C8F20}"/>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6" name="Footer Placeholder 5">
            <a:extLst>
              <a:ext uri="{FF2B5EF4-FFF2-40B4-BE49-F238E27FC236}">
                <a16:creationId xmlns:a16="http://schemas.microsoft.com/office/drawing/2014/main" id="{ED963EE1-8DFD-AAE5-A57F-71DC72DB5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A06DBF-5FA7-C779-DC81-1626E053C8F1}"/>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305926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FF72-86D9-CFFF-7251-6B516EDAF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A82722-0183-CA71-F65C-0B03BAFEA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50BE27-3C2D-156D-5AE1-69B8D57320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FA8D3-77E5-E776-D2C7-A7E32377213A}"/>
              </a:ext>
            </a:extLst>
          </p:cNvPr>
          <p:cNvSpPr>
            <a:spLocks noGrp="1"/>
          </p:cNvSpPr>
          <p:nvPr>
            <p:ph type="dt" sz="half" idx="10"/>
          </p:nvPr>
        </p:nvSpPr>
        <p:spPr/>
        <p:txBody>
          <a:bodyPr/>
          <a:lstStyle/>
          <a:p>
            <a:fld id="{BB8FC77B-95ED-47FC-9D44-162F60E48A1C}" type="datetimeFigureOut">
              <a:rPr lang="en-IN" smtClean="0"/>
              <a:t>02-05-2023</a:t>
            </a:fld>
            <a:endParaRPr lang="en-IN"/>
          </a:p>
        </p:txBody>
      </p:sp>
      <p:sp>
        <p:nvSpPr>
          <p:cNvPr id="6" name="Footer Placeholder 5">
            <a:extLst>
              <a:ext uri="{FF2B5EF4-FFF2-40B4-BE49-F238E27FC236}">
                <a16:creationId xmlns:a16="http://schemas.microsoft.com/office/drawing/2014/main" id="{350ACE0A-34C9-6870-50B0-25ACA2168C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0A0CC5-A747-F962-C4B3-B3A990DB23C8}"/>
              </a:ext>
            </a:extLst>
          </p:cNvPr>
          <p:cNvSpPr>
            <a:spLocks noGrp="1"/>
          </p:cNvSpPr>
          <p:nvPr>
            <p:ph type="sldNum" sz="quarter" idx="12"/>
          </p:nvPr>
        </p:nvSpPr>
        <p:spPr/>
        <p:txBody>
          <a:bodyPr/>
          <a:lstStyle/>
          <a:p>
            <a:fld id="{400F2FDB-27A7-4FEF-B0DD-83BB5379243D}" type="slidenum">
              <a:rPr lang="en-IN" smtClean="0"/>
              <a:t>‹#›</a:t>
            </a:fld>
            <a:endParaRPr lang="en-IN"/>
          </a:p>
        </p:txBody>
      </p:sp>
    </p:spTree>
    <p:extLst>
      <p:ext uri="{BB962C8B-B14F-4D97-AF65-F5344CB8AC3E}">
        <p14:creationId xmlns:p14="http://schemas.microsoft.com/office/powerpoint/2010/main" val="2029818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12AFB-FB59-CE93-86F9-C0C1FD1A8F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9FB105-66B6-F64B-748E-C383070951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8BA8F1-C953-8C4D-8FB0-291ED48D40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FC77B-95ED-47FC-9D44-162F60E48A1C}" type="datetimeFigureOut">
              <a:rPr lang="en-IN" smtClean="0"/>
              <a:t>02-05-2023</a:t>
            </a:fld>
            <a:endParaRPr lang="en-IN"/>
          </a:p>
        </p:txBody>
      </p:sp>
      <p:sp>
        <p:nvSpPr>
          <p:cNvPr id="5" name="Footer Placeholder 4">
            <a:extLst>
              <a:ext uri="{FF2B5EF4-FFF2-40B4-BE49-F238E27FC236}">
                <a16:creationId xmlns:a16="http://schemas.microsoft.com/office/drawing/2014/main" id="{9EE0DA53-0688-3551-B800-09D5BEAA0B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6B24F1-F39F-8859-7E04-110A5886C2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0F2FDB-27A7-4FEF-B0DD-83BB5379243D}" type="slidenum">
              <a:rPr lang="en-IN" smtClean="0"/>
              <a:t>‹#›</a:t>
            </a:fld>
            <a:endParaRPr lang="en-IN"/>
          </a:p>
        </p:txBody>
      </p:sp>
    </p:spTree>
    <p:extLst>
      <p:ext uri="{BB962C8B-B14F-4D97-AF65-F5344CB8AC3E}">
        <p14:creationId xmlns:p14="http://schemas.microsoft.com/office/powerpoint/2010/main" val="3886632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dbm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devart.com/dbforge/sql/studio/"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evart.com/dbforge/sql/stud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E82B3-5368-3228-7087-EBE6A11828BD}"/>
              </a:ext>
            </a:extLst>
          </p:cNvPr>
          <p:cNvSpPr>
            <a:spLocks noGrp="1"/>
          </p:cNvSpPr>
          <p:nvPr>
            <p:ph type="ctrTitle"/>
          </p:nvPr>
        </p:nvSpPr>
        <p:spPr>
          <a:xfrm>
            <a:off x="1524000" y="1122362"/>
            <a:ext cx="9144000" cy="3598927"/>
          </a:xfrm>
        </p:spPr>
        <p:txBody>
          <a:bodyPr>
            <a:normAutofit/>
          </a:bodyPr>
          <a:lstStyle/>
          <a:p>
            <a:pPr>
              <a:lnSpc>
                <a:spcPct val="150000"/>
              </a:lnSpc>
            </a:pPr>
            <a:r>
              <a:rPr lang="en-US" sz="4400" b="1" dirty="0">
                <a:solidFill>
                  <a:srgbClr val="FF0000"/>
                </a:solidFill>
                <a:latin typeface="Times New Roman" panose="02020603050405020304" pitchFamily="18" charset="0"/>
                <a:cs typeface="Times New Roman" panose="02020603050405020304" pitchFamily="18" charset="0"/>
              </a:rPr>
              <a:t>MODULE – III </a:t>
            </a:r>
            <a:br>
              <a:rPr lang="en-US" sz="4400" b="1" dirty="0">
                <a:solidFill>
                  <a:srgbClr val="FF0000"/>
                </a:solidFill>
                <a:latin typeface="Times New Roman" panose="02020603050405020304" pitchFamily="18" charset="0"/>
                <a:cs typeface="Times New Roman" panose="02020603050405020304" pitchFamily="18" charset="0"/>
              </a:rPr>
            </a:br>
            <a:r>
              <a:rPr lang="en-US" sz="4400" b="1" dirty="0">
                <a:solidFill>
                  <a:srgbClr val="FF0000"/>
                </a:solidFill>
                <a:latin typeface="Times New Roman" panose="02020603050405020304" pitchFamily="18" charset="0"/>
                <a:cs typeface="Times New Roman" panose="02020603050405020304" pitchFamily="18" charset="0"/>
              </a:rPr>
              <a:t>SQL QUERY - BASICS , RDBMS - NORMALIZATION</a:t>
            </a:r>
            <a:endParaRPr lang="en-IN" sz="4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772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810684-C536-4E62-FE6E-1DFCEDE87B96}"/>
              </a:ext>
            </a:extLst>
          </p:cNvPr>
          <p:cNvSpPr txBox="1"/>
          <p:nvPr/>
        </p:nvSpPr>
        <p:spPr>
          <a:xfrm>
            <a:off x="326571" y="261258"/>
            <a:ext cx="11532637" cy="6212278"/>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SELECT statement options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SQL SELECT has different clauses to manage the data output. </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They are: FROM, AS, GROUP BY, HAVING, INTO, ORDER BY, * (asterisk). Let’s see how we can use each clause within the SELECT syntax.</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1. FROM is used to specify a table name where a necessary column with data is located.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Syntax</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lang="en-IN" sz="2400" b="0" i="0" dirty="0">
                <a:effectLst/>
                <a:latin typeface="Times New Roman" panose="02020603050405020304" pitchFamily="18" charset="0"/>
                <a:cs typeface="Times New Roman" panose="02020603050405020304" pitchFamily="18" charset="0"/>
              </a:rPr>
              <a:t>SELECT </a:t>
            </a:r>
            <a:r>
              <a:rPr lang="en-IN" sz="2400" b="0" i="0" dirty="0">
                <a:solidFill>
                  <a:srgbClr val="008800"/>
                </a:solidFill>
                <a:effectLst/>
                <a:latin typeface="Times New Roman" panose="02020603050405020304" pitchFamily="18" charset="0"/>
                <a:cs typeface="Times New Roman" panose="02020603050405020304" pitchFamily="18" charset="0"/>
              </a:rPr>
              <a:t>&lt;column&gt;</a:t>
            </a:r>
            <a:r>
              <a:rPr lang="en-IN"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IN" sz="2400" b="0" i="0" dirty="0">
                <a:solidFill>
                  <a:srgbClr val="008800"/>
                </a:solidFill>
                <a:effectLst/>
                <a:latin typeface="Times New Roman" panose="02020603050405020304" pitchFamily="18" charset="0"/>
                <a:cs typeface="Times New Roman" panose="02020603050405020304" pitchFamily="18" charset="0"/>
              </a:rPr>
              <a:t>&lt;table&gt;</a:t>
            </a:r>
            <a:r>
              <a:rPr lang="en-IN" sz="2400" b="0" i="0" dirty="0">
                <a:solidFill>
                  <a:srgbClr val="66660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Parameters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&lt;column&gt;: the name of the column you want to select data from</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&lt;table&gt;: the name of the table where a specified column is located</a:t>
            </a:r>
            <a:endParaRPr lang="en-IN"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03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F75B8CA-76E5-EC18-21DB-87DA386E0B79}"/>
              </a:ext>
            </a:extLst>
          </p:cNvPr>
          <p:cNvSpPr txBox="1"/>
          <p:nvPr/>
        </p:nvSpPr>
        <p:spPr>
          <a:xfrm>
            <a:off x="391885" y="345233"/>
            <a:ext cx="11504645" cy="5011949"/>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2. 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AS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is used to create a temporary name for the column headings. This method lets create more clear column headings. AS is optional and can be present in the query for readability purposes.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Syntax</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solidFill>
                  <a:srgbClr val="000000"/>
                </a:solidFill>
                <a:effectLst/>
                <a:latin typeface="Times New Roman" panose="02020603050405020304" pitchFamily="18" charset="0"/>
                <a:cs typeface="Times New Roman" panose="02020603050405020304" pitchFamily="18" charset="0"/>
              </a:rPr>
              <a:t>SELECT </a:t>
            </a:r>
            <a:r>
              <a:rPr lang="en-US" sz="2400" b="0" i="0" dirty="0">
                <a:solidFill>
                  <a:srgbClr val="008800"/>
                </a:solidFill>
                <a:effectLst/>
                <a:latin typeface="Times New Roman" panose="02020603050405020304" pitchFamily="18" charset="0"/>
                <a:cs typeface="Times New Roman" panose="02020603050405020304" pitchFamily="18" charset="0"/>
              </a:rPr>
              <a:t>&lt;column&gt;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AS </a:t>
            </a:r>
            <a:r>
              <a:rPr lang="en-US" sz="2400" b="0" i="0" dirty="0">
                <a:solidFill>
                  <a:srgbClr val="008800"/>
                </a:solidFill>
                <a:effectLst/>
                <a:latin typeface="Times New Roman" panose="02020603050405020304" pitchFamily="18" charset="0"/>
                <a:cs typeface="Times New Roman" panose="02020603050405020304" pitchFamily="18" charset="0"/>
              </a:rPr>
              <a:t>&lt;</a:t>
            </a:r>
            <a:r>
              <a:rPr lang="en-US" sz="2400" b="0" i="0" dirty="0" err="1">
                <a:solidFill>
                  <a:srgbClr val="008800"/>
                </a:solidFill>
                <a:effectLst/>
                <a:latin typeface="Times New Roman" panose="02020603050405020304" pitchFamily="18" charset="0"/>
                <a:cs typeface="Times New Roman" panose="02020603050405020304" pitchFamily="18" charset="0"/>
              </a:rPr>
              <a:t>new_column</a:t>
            </a:r>
            <a:r>
              <a:rPr lang="en-US" sz="2400" b="0" i="0" dirty="0">
                <a:solidFill>
                  <a:srgbClr val="008800"/>
                </a:solidFill>
                <a:effectLst/>
                <a:latin typeface="Times New Roman" panose="02020603050405020304" pitchFamily="18" charset="0"/>
                <a:cs typeface="Times New Roman" panose="02020603050405020304" pitchFamily="18" charset="0"/>
              </a:rPr>
              <a:t>&gt;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solidFill>
                  <a:srgbClr val="000000"/>
                </a:solidFill>
                <a:effectLst/>
                <a:latin typeface="Times New Roman" panose="02020603050405020304" pitchFamily="18" charset="0"/>
                <a:cs typeface="Times New Roman" panose="02020603050405020304" pitchFamily="18" charset="0"/>
              </a:rPr>
              <a:t>FROM </a:t>
            </a:r>
            <a:r>
              <a:rPr lang="en-US" sz="2400" b="0" i="0" dirty="0">
                <a:solidFill>
                  <a:srgbClr val="008800"/>
                </a:solidFill>
                <a:effectLst/>
                <a:latin typeface="Times New Roman" panose="02020603050405020304" pitchFamily="18" charset="0"/>
                <a:cs typeface="Times New Roman" panose="02020603050405020304" pitchFamily="18" charset="0"/>
              </a:rPr>
              <a:t>&lt;table&gt;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AS </a:t>
            </a:r>
            <a:r>
              <a:rPr lang="en-US" sz="2400" b="0" i="0" dirty="0">
                <a:solidFill>
                  <a:srgbClr val="008800"/>
                </a:solidFill>
                <a:effectLst/>
                <a:latin typeface="Times New Roman" panose="02020603050405020304" pitchFamily="18" charset="0"/>
                <a:cs typeface="Times New Roman" panose="02020603050405020304" pitchFamily="18" charset="0"/>
              </a:rPr>
              <a:t>&lt;</a:t>
            </a:r>
            <a:r>
              <a:rPr lang="en-US" sz="2400" b="0" i="0" dirty="0" err="1">
                <a:solidFill>
                  <a:srgbClr val="008800"/>
                </a:solidFill>
                <a:effectLst/>
                <a:latin typeface="Times New Roman" panose="02020603050405020304" pitchFamily="18" charset="0"/>
                <a:cs typeface="Times New Roman" panose="02020603050405020304" pitchFamily="18" charset="0"/>
              </a:rPr>
              <a:t>new_table</a:t>
            </a:r>
            <a:r>
              <a:rPr lang="en-US" sz="2400" b="0" i="0" dirty="0">
                <a:solidFill>
                  <a:srgbClr val="008800"/>
                </a:solidFill>
                <a:effectLst/>
                <a:latin typeface="Times New Roman" panose="02020603050405020304" pitchFamily="18" charset="0"/>
                <a:cs typeface="Times New Roman" panose="02020603050405020304" pitchFamily="18" charset="0"/>
              </a:rPr>
              <a:t>&gt;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u="none" strike="noStrike" cap="none" normalizeH="0" baseline="0" dirty="0">
                <a:ln>
                  <a:noFill/>
                </a:ln>
                <a:solidFill>
                  <a:srgbClr val="000000"/>
                </a:solidFill>
                <a:latin typeface="Times New Roman" panose="02020603050405020304" pitchFamily="18" charset="0"/>
                <a:cs typeface="Times New Roman" panose="02020603050405020304" pitchFamily="18" charset="0"/>
              </a:rPr>
              <a:t>OR</a:t>
            </a:r>
          </a:p>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solidFill>
                  <a:srgbClr val="000000"/>
                </a:solidFill>
                <a:effectLst/>
                <a:latin typeface="Times New Roman" panose="02020603050405020304" pitchFamily="18" charset="0"/>
                <a:cs typeface="Times New Roman" panose="02020603050405020304" pitchFamily="18" charset="0"/>
              </a:rPr>
              <a:t>SELECT </a:t>
            </a:r>
            <a:r>
              <a:rPr lang="en-US" sz="2400" b="0" i="0" dirty="0">
                <a:solidFill>
                  <a:srgbClr val="008800"/>
                </a:solidFill>
                <a:effectLst/>
                <a:latin typeface="Times New Roman" panose="02020603050405020304" pitchFamily="18" charset="0"/>
                <a:cs typeface="Times New Roman" panose="02020603050405020304" pitchFamily="18" charset="0"/>
              </a:rPr>
              <a:t>&lt;column&gt;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8800"/>
                </a:solidFill>
                <a:effectLst/>
                <a:latin typeface="Times New Roman" panose="02020603050405020304" pitchFamily="18" charset="0"/>
                <a:cs typeface="Times New Roman" panose="02020603050405020304" pitchFamily="18" charset="0"/>
              </a:rPr>
              <a:t>&lt;</a:t>
            </a:r>
            <a:r>
              <a:rPr lang="en-US" sz="2400" b="0" i="0" dirty="0" err="1">
                <a:solidFill>
                  <a:srgbClr val="008800"/>
                </a:solidFill>
                <a:effectLst/>
                <a:latin typeface="Times New Roman" panose="02020603050405020304" pitchFamily="18" charset="0"/>
                <a:cs typeface="Times New Roman" panose="02020603050405020304" pitchFamily="18" charset="0"/>
              </a:rPr>
              <a:t>new_column</a:t>
            </a:r>
            <a:r>
              <a:rPr lang="en-US" sz="2400" b="0" i="0" dirty="0">
                <a:solidFill>
                  <a:srgbClr val="008800"/>
                </a:solidFill>
                <a:effectLst/>
                <a:latin typeface="Times New Roman" panose="02020603050405020304" pitchFamily="18" charset="0"/>
                <a:cs typeface="Times New Roman" panose="02020603050405020304" pitchFamily="18" charset="0"/>
              </a:rPr>
              <a:t>&gt;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solidFill>
                  <a:srgbClr val="000000"/>
                </a:solidFill>
                <a:effectLst/>
                <a:latin typeface="Times New Roman" panose="02020603050405020304" pitchFamily="18" charset="0"/>
                <a:cs typeface="Times New Roman" panose="02020603050405020304" pitchFamily="18" charset="0"/>
              </a:rPr>
              <a:t>FROM </a:t>
            </a:r>
            <a:r>
              <a:rPr lang="en-US" sz="2400" b="0" i="0" dirty="0">
                <a:solidFill>
                  <a:srgbClr val="008800"/>
                </a:solidFill>
                <a:effectLst/>
                <a:latin typeface="Times New Roman" panose="02020603050405020304" pitchFamily="18" charset="0"/>
                <a:cs typeface="Times New Roman" panose="02020603050405020304" pitchFamily="18" charset="0"/>
              </a:rPr>
              <a:t>&lt;table&gt;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8800"/>
                </a:solidFill>
                <a:effectLst/>
                <a:latin typeface="Times New Roman" panose="02020603050405020304" pitchFamily="18" charset="0"/>
                <a:cs typeface="Times New Roman" panose="02020603050405020304" pitchFamily="18" charset="0"/>
              </a:rPr>
              <a:t>&lt;</a:t>
            </a:r>
            <a:r>
              <a:rPr lang="en-US" sz="2400" b="0" i="0" dirty="0" err="1">
                <a:solidFill>
                  <a:srgbClr val="008800"/>
                </a:solidFill>
                <a:effectLst/>
                <a:latin typeface="Times New Roman" panose="02020603050405020304" pitchFamily="18" charset="0"/>
                <a:cs typeface="Times New Roman" panose="02020603050405020304" pitchFamily="18" charset="0"/>
              </a:rPr>
              <a:t>new_table</a:t>
            </a:r>
            <a:r>
              <a:rPr lang="en-US" sz="2400" b="0" i="0" dirty="0">
                <a:solidFill>
                  <a:srgbClr val="008800"/>
                </a:solidFill>
                <a:effectLst/>
                <a:latin typeface="Times New Roman" panose="02020603050405020304" pitchFamily="18" charset="0"/>
                <a:cs typeface="Times New Roman" panose="02020603050405020304" pitchFamily="18" charset="0"/>
              </a:rPr>
              <a:t>&gt;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4802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D0BF32-ECFE-D8CD-2AB2-26EF0ED372EF}"/>
              </a:ext>
            </a:extLst>
          </p:cNvPr>
          <p:cNvSpPr>
            <a:spLocks noGrp="1"/>
          </p:cNvSpPr>
          <p:nvPr>
            <p:ph idx="1"/>
          </p:nvPr>
        </p:nvSpPr>
        <p:spPr/>
        <p:txBody>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Parameters</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&lt;column&gt;: the name of the column to be renamed</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&lt;</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new_column</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&gt;: a new name that must be assigned to the column</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&lt;table&gt;: the name of the table to be renamed</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&lt;</a:t>
            </a:r>
            <a:r>
              <a:rPr kumimoji="0" lang="en-US" altLang="en-US" sz="2800" b="0" i="0" u="none" strike="noStrike" cap="none" normalizeH="0" baseline="0" dirty="0" err="1">
                <a:ln>
                  <a:noFill/>
                </a:ln>
                <a:effectLst/>
                <a:latin typeface="Times New Roman" panose="02020603050405020304" pitchFamily="18" charset="0"/>
                <a:cs typeface="Times New Roman" panose="02020603050405020304" pitchFamily="18" charset="0"/>
              </a:rPr>
              <a:t>new_table</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&gt;: a new name that must be assigned to table</a:t>
            </a:r>
          </a:p>
          <a:p>
            <a:pPr marL="0" indent="0">
              <a:buNone/>
            </a:pPr>
            <a:endParaRPr lang="en-IN" dirty="0"/>
          </a:p>
        </p:txBody>
      </p:sp>
    </p:spTree>
    <p:extLst>
      <p:ext uri="{BB962C8B-B14F-4D97-AF65-F5344CB8AC3E}">
        <p14:creationId xmlns:p14="http://schemas.microsoft.com/office/powerpoint/2010/main" val="332651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DBA601-8DB6-9320-A232-9E4A716A7DC4}"/>
              </a:ext>
            </a:extLst>
          </p:cNvPr>
          <p:cNvSpPr txBox="1"/>
          <p:nvPr/>
        </p:nvSpPr>
        <p:spPr>
          <a:xfrm>
            <a:off x="242596" y="261257"/>
            <a:ext cx="11588620" cy="5011949"/>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656871"/>
                </a:solidFill>
                <a:effectLst/>
                <a:latin typeface="Times New Roman" panose="02020603050405020304" pitchFamily="18" charset="0"/>
                <a:cs typeface="Times New Roman" panose="02020603050405020304" pitchFamily="18" charset="0"/>
              </a:rPr>
              <a:t>3</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GROUP BY is used to group results with similar data. There are some important things you should know about the clause: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GROUP BY displays one record for each group.</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GROUP BY is used with aggregate functions COUNT, MAX, MIN, SUM, AVG etc.</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GROUP BY follows the WHERE clause, but precedes the ORDER BY clause in a query.</a:t>
            </a:r>
          </a:p>
          <a:p>
            <a:pPr marL="0" marR="0" lvl="0" indent="0" algn="just" defTabSz="914400" rtl="0" eaLnBrk="0" fontAlgn="base" latinLnBrk="0" hangingPunct="0">
              <a:lnSpc>
                <a:spcPct val="15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Syntax:</a:t>
            </a:r>
          </a:p>
          <a:p>
            <a:pPr marL="0" marR="0" lvl="0" indent="0" algn="just" defTabSz="914400" rtl="0" eaLnBrk="0" fontAlgn="base" latinLnBrk="0" hangingPunct="0">
              <a:lnSpc>
                <a:spcPct val="150000"/>
              </a:lnSpc>
              <a:spcBef>
                <a:spcPct val="0"/>
              </a:spcBef>
              <a:spcAft>
                <a:spcPct val="0"/>
              </a:spcAft>
              <a:buClrTx/>
              <a:buSzTx/>
              <a:tabLst/>
            </a:pPr>
            <a:r>
              <a:rPr lang="en-US" sz="2400" b="0" i="0" dirty="0">
                <a:solidFill>
                  <a:srgbClr val="000000"/>
                </a:solidFill>
                <a:effectLst/>
                <a:latin typeface="Times New Roman" panose="02020603050405020304" pitchFamily="18" charset="0"/>
                <a:cs typeface="Times New Roman" panose="02020603050405020304" pitchFamily="18" charset="0"/>
              </a:rPr>
              <a:t>SELECT </a:t>
            </a:r>
            <a:r>
              <a:rPr lang="en-US" sz="2400" b="0" i="0" dirty="0">
                <a:solidFill>
                  <a:srgbClr val="008800"/>
                </a:solidFill>
                <a:effectLst/>
                <a:latin typeface="Times New Roman" panose="02020603050405020304" pitchFamily="18" charset="0"/>
                <a:cs typeface="Times New Roman" panose="02020603050405020304" pitchFamily="18" charset="0"/>
              </a:rPr>
              <a:t>&lt;column1&gt;</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SUM</a:t>
            </a:r>
            <a:r>
              <a:rPr lang="en-US" sz="2400" b="0" i="0" dirty="0">
                <a:solidFill>
                  <a:srgbClr val="666600"/>
                </a:solidFill>
                <a:effectLst/>
                <a:latin typeface="Times New Roman" panose="02020603050405020304" pitchFamily="18" charset="0"/>
                <a:cs typeface="Times New Roman" panose="02020603050405020304" pitchFamily="18" charset="0"/>
              </a:rPr>
              <a:t>(&lt;</a:t>
            </a:r>
            <a:r>
              <a:rPr lang="en-US" sz="2400" b="0" i="0" dirty="0">
                <a:solidFill>
                  <a:srgbClr val="000000"/>
                </a:solidFill>
                <a:effectLst/>
                <a:latin typeface="Times New Roman" panose="02020603050405020304" pitchFamily="18" charset="0"/>
                <a:cs typeface="Times New Roman" panose="02020603050405020304" pitchFamily="18" charset="0"/>
              </a:rPr>
              <a:t>column2</a:t>
            </a:r>
            <a:r>
              <a:rPr lang="en-US" sz="2400" b="0" i="0" dirty="0">
                <a:solidFill>
                  <a:srgbClr val="666600"/>
                </a:solidFill>
                <a:effectLst/>
                <a:latin typeface="Times New Roman" panose="02020603050405020304" pitchFamily="18" charset="0"/>
                <a:cs typeface="Times New Roman" panose="02020603050405020304" pitchFamily="18" charset="0"/>
              </a:rPr>
              <a:t>&gt;)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tabLst/>
            </a:pPr>
            <a:r>
              <a:rPr lang="en-US" sz="2400" b="0" i="0" dirty="0">
                <a:solidFill>
                  <a:srgbClr val="000000"/>
                </a:solidFill>
                <a:effectLst/>
                <a:latin typeface="Times New Roman" panose="02020603050405020304" pitchFamily="18" charset="0"/>
                <a:cs typeface="Times New Roman" panose="02020603050405020304" pitchFamily="18" charset="0"/>
              </a:rPr>
              <a:t>FROM </a:t>
            </a:r>
            <a:r>
              <a:rPr lang="en-US" sz="2400" b="0" i="0" dirty="0">
                <a:solidFill>
                  <a:srgbClr val="008800"/>
                </a:solidFill>
                <a:effectLst/>
                <a:latin typeface="Times New Roman" panose="02020603050405020304" pitchFamily="18" charset="0"/>
                <a:cs typeface="Times New Roman" panose="02020603050405020304" pitchFamily="18" charset="0"/>
              </a:rPr>
              <a:t>&lt;table&gt;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tabLst/>
            </a:pPr>
            <a:r>
              <a:rPr lang="en-US" sz="2400" b="0" i="0" dirty="0">
                <a:solidFill>
                  <a:srgbClr val="000000"/>
                </a:solidFill>
                <a:effectLst/>
                <a:latin typeface="Times New Roman" panose="02020603050405020304" pitchFamily="18" charset="0"/>
                <a:cs typeface="Times New Roman" panose="02020603050405020304" pitchFamily="18" charset="0"/>
              </a:rPr>
              <a:t>GROUP BY </a:t>
            </a:r>
            <a:r>
              <a:rPr lang="en-US" sz="2400" b="0" i="0" dirty="0">
                <a:solidFill>
                  <a:srgbClr val="008800"/>
                </a:solidFill>
                <a:effectLst/>
                <a:latin typeface="Times New Roman" panose="02020603050405020304" pitchFamily="18" charset="0"/>
                <a:cs typeface="Times New Roman" panose="02020603050405020304" pitchFamily="18" charset="0"/>
              </a:rPr>
              <a:t>&lt;</a:t>
            </a:r>
            <a:r>
              <a:rPr lang="en-US" sz="2400" b="0" i="0" dirty="0" err="1">
                <a:solidFill>
                  <a:srgbClr val="008800"/>
                </a:solidFill>
                <a:effectLst/>
                <a:latin typeface="Times New Roman" panose="02020603050405020304" pitchFamily="18" charset="0"/>
                <a:cs typeface="Times New Roman" panose="02020603050405020304" pitchFamily="18" charset="0"/>
              </a:rPr>
              <a:t>grouping_column</a:t>
            </a:r>
            <a:r>
              <a:rPr lang="en-US" sz="2400" b="0" i="0" dirty="0">
                <a:solidFill>
                  <a:srgbClr val="008800"/>
                </a:solidFill>
                <a:effectLst/>
                <a:latin typeface="Times New Roman" panose="02020603050405020304" pitchFamily="18" charset="0"/>
                <a:cs typeface="Times New Roman" panose="02020603050405020304" pitchFamily="18" charset="0"/>
              </a:rPr>
              <a:t>&gt;</a:t>
            </a:r>
            <a:r>
              <a:rPr lang="en-US" sz="2400" b="0" i="0" dirty="0">
                <a:solidFill>
                  <a:srgbClr val="666600"/>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504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C66AF4-8CDD-EDA8-CED4-2B4A35B7573B}"/>
              </a:ext>
            </a:extLst>
          </p:cNvPr>
          <p:cNvSpPr>
            <a:spLocks noGrp="1"/>
          </p:cNvSpPr>
          <p:nvPr>
            <p:ph idx="1"/>
          </p:nvPr>
        </p:nvSpPr>
        <p:spPr>
          <a:xfrm>
            <a:off x="167951" y="130628"/>
            <a:ext cx="11045890" cy="6792783"/>
          </a:xfrm>
        </p:spPr>
        <p:txBody>
          <a:bodyPr>
            <a:norm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Parameters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&lt;column1&gt;: the name of the column you want to select data from</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&lt;column2&gt;: the name of a numeric column you want to retrieve a total sum from</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&lt;table&gt;: the name of the table where a specified column is located</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grouping_column</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&gt;: the name of the column by which the results will be grouped</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4. 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HAVING</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is used to define a search condition. The clause is used in combination with GROUP BY.</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Syntax</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lang="en-US" sz="2400" b="0" i="0" dirty="0">
                <a:solidFill>
                  <a:srgbClr val="000000"/>
                </a:solidFill>
                <a:effectLst/>
                <a:latin typeface="Times New Roman" panose="02020603050405020304" pitchFamily="18" charset="0"/>
                <a:cs typeface="Times New Roman" panose="02020603050405020304" pitchFamily="18" charset="0"/>
              </a:rPr>
              <a:t>SELECT </a:t>
            </a:r>
            <a:r>
              <a:rPr lang="en-US" sz="2400" b="0" i="0" dirty="0">
                <a:solidFill>
                  <a:srgbClr val="008800"/>
                </a:solidFill>
                <a:effectLst/>
                <a:latin typeface="Times New Roman" panose="02020603050405020304" pitchFamily="18" charset="0"/>
                <a:cs typeface="Times New Roman" panose="02020603050405020304" pitchFamily="18" charset="0"/>
              </a:rPr>
              <a:t>&lt;column1&gt;</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SUM</a:t>
            </a:r>
            <a:r>
              <a:rPr lang="en-US" sz="2400" b="0" i="0" dirty="0">
                <a:solidFill>
                  <a:srgbClr val="666600"/>
                </a:solidFill>
                <a:effectLst/>
                <a:latin typeface="Times New Roman" panose="02020603050405020304" pitchFamily="18" charset="0"/>
                <a:cs typeface="Times New Roman" panose="02020603050405020304" pitchFamily="18" charset="0"/>
              </a:rPr>
              <a:t>(&lt;</a:t>
            </a:r>
            <a:r>
              <a:rPr lang="en-US" sz="2400" b="0" i="0" dirty="0">
                <a:solidFill>
                  <a:srgbClr val="000000"/>
                </a:solidFill>
                <a:effectLst/>
                <a:latin typeface="Times New Roman" panose="02020603050405020304" pitchFamily="18" charset="0"/>
                <a:cs typeface="Times New Roman" panose="02020603050405020304" pitchFamily="18" charset="0"/>
              </a:rPr>
              <a:t>column2</a:t>
            </a:r>
            <a:r>
              <a:rPr lang="en-US" sz="2400" b="0" i="0" dirty="0">
                <a:solidFill>
                  <a:srgbClr val="666600"/>
                </a:solidFill>
                <a:effectLst/>
                <a:latin typeface="Times New Roman" panose="02020603050405020304" pitchFamily="18" charset="0"/>
                <a:cs typeface="Times New Roman" panose="02020603050405020304" pitchFamily="18" charset="0"/>
              </a:rPr>
              <a:t>&gt;)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sz="2400" b="0" i="0" dirty="0">
                <a:solidFill>
                  <a:srgbClr val="000000"/>
                </a:solidFill>
                <a:effectLst/>
                <a:latin typeface="Times New Roman" panose="02020603050405020304" pitchFamily="18" charset="0"/>
                <a:cs typeface="Times New Roman" panose="02020603050405020304" pitchFamily="18" charset="0"/>
              </a:rPr>
              <a:t>FROM </a:t>
            </a:r>
            <a:r>
              <a:rPr lang="en-US" sz="2400" b="0" i="0" dirty="0">
                <a:solidFill>
                  <a:srgbClr val="008800"/>
                </a:solidFill>
                <a:effectLst/>
                <a:latin typeface="Times New Roman" panose="02020603050405020304" pitchFamily="18" charset="0"/>
                <a:cs typeface="Times New Roman" panose="02020603050405020304" pitchFamily="18" charset="0"/>
              </a:rPr>
              <a:t>&lt;table&gt;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sz="2400" b="0" i="0" dirty="0">
                <a:solidFill>
                  <a:srgbClr val="000000"/>
                </a:solidFill>
                <a:effectLst/>
                <a:latin typeface="Times New Roman" panose="02020603050405020304" pitchFamily="18" charset="0"/>
                <a:cs typeface="Times New Roman" panose="02020603050405020304" pitchFamily="18" charset="0"/>
              </a:rPr>
              <a:t>GROUP BY </a:t>
            </a:r>
            <a:r>
              <a:rPr lang="en-US" sz="2400" b="0" i="0" dirty="0">
                <a:solidFill>
                  <a:srgbClr val="008800"/>
                </a:solidFill>
                <a:effectLst/>
                <a:latin typeface="Times New Roman" panose="02020603050405020304" pitchFamily="18" charset="0"/>
                <a:cs typeface="Times New Roman" panose="02020603050405020304" pitchFamily="18" charset="0"/>
              </a:rPr>
              <a:t>&lt;</a:t>
            </a:r>
            <a:r>
              <a:rPr lang="en-US" sz="2400" b="0" i="0" dirty="0" err="1">
                <a:solidFill>
                  <a:srgbClr val="008800"/>
                </a:solidFill>
                <a:effectLst/>
                <a:latin typeface="Times New Roman" panose="02020603050405020304" pitchFamily="18" charset="0"/>
                <a:cs typeface="Times New Roman" panose="02020603050405020304" pitchFamily="18" charset="0"/>
              </a:rPr>
              <a:t>grouping_column</a:t>
            </a:r>
            <a:r>
              <a:rPr lang="en-US" sz="2400" b="0" i="0" dirty="0">
                <a:solidFill>
                  <a:srgbClr val="008800"/>
                </a:solidFill>
                <a:effectLst/>
                <a:latin typeface="Times New Roman" panose="02020603050405020304" pitchFamily="18" charset="0"/>
                <a:cs typeface="Times New Roman" panose="02020603050405020304" pitchFamily="18" charset="0"/>
              </a:rPr>
              <a:t>&gt;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None/>
              <a:tabLst/>
            </a:pPr>
            <a:r>
              <a:rPr lang="en-US" sz="2400" b="0" i="0" dirty="0">
                <a:solidFill>
                  <a:srgbClr val="000000"/>
                </a:solidFill>
                <a:effectLst/>
                <a:latin typeface="Times New Roman" panose="02020603050405020304" pitchFamily="18" charset="0"/>
                <a:cs typeface="Times New Roman" panose="02020603050405020304" pitchFamily="18" charset="0"/>
              </a:rPr>
              <a:t>HAVING </a:t>
            </a:r>
            <a:r>
              <a:rPr lang="en-US" sz="2400" b="0" i="0" dirty="0">
                <a:solidFill>
                  <a:srgbClr val="008800"/>
                </a:solidFill>
                <a:effectLst/>
                <a:latin typeface="Times New Roman" panose="02020603050405020304" pitchFamily="18" charset="0"/>
                <a:cs typeface="Times New Roman" panose="02020603050405020304" pitchFamily="18" charset="0"/>
              </a:rPr>
              <a:t>&lt;condition&gt;</a:t>
            </a:r>
            <a:r>
              <a:rPr lang="en-US" sz="2400" b="0" i="0" dirty="0">
                <a:solidFill>
                  <a:srgbClr val="666600"/>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1743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391508-26F7-CDDB-A681-745ED5B9CD38}"/>
              </a:ext>
            </a:extLst>
          </p:cNvPr>
          <p:cNvSpPr txBox="1"/>
          <p:nvPr/>
        </p:nvSpPr>
        <p:spPr>
          <a:xfrm>
            <a:off x="233265" y="149290"/>
            <a:ext cx="11635274" cy="6673943"/>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Parameters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&lt;column1&gt;: the name of the column you want to select data from</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&lt;column2&gt;: the name of a numeric column you want to retrieve a total sum from</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&lt;table&gt;: the name of the table where a specified column is located</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grouping_column</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&gt;: the name of the column by which the results will be grouped</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&lt;condition&gt;: an additional search condition that will be applied for aggregated results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5.</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INTO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is used to create a new table and copy the retrieved results into it.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Syntax</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tabLst/>
            </a:pPr>
            <a:r>
              <a:rPr lang="en-US" sz="2400" b="0" i="0" dirty="0">
                <a:effectLst/>
                <a:latin typeface="Times New Roman" panose="02020603050405020304" pitchFamily="18" charset="0"/>
                <a:cs typeface="Times New Roman" panose="02020603050405020304" pitchFamily="18" charset="0"/>
              </a:rPr>
              <a:t>SELECT </a:t>
            </a:r>
            <a:r>
              <a:rPr lang="en-US" sz="2400" b="0" i="0" dirty="0">
                <a:solidFill>
                  <a:srgbClr val="008800"/>
                </a:solidFill>
                <a:effectLst/>
                <a:latin typeface="Times New Roman" panose="02020603050405020304" pitchFamily="18" charset="0"/>
                <a:cs typeface="Times New Roman" panose="02020603050405020304" pitchFamily="18" charset="0"/>
              </a:rPr>
              <a:t>&lt;column&gt;</a:t>
            </a:r>
            <a:r>
              <a:rPr lang="en-US" sz="2400" b="0" i="0" dirty="0">
                <a:solidFill>
                  <a:srgbClr val="000000"/>
                </a:solidFill>
                <a:effectLst/>
                <a:latin typeface="Times New Roman" panose="02020603050405020304" pitchFamily="18" charset="0"/>
                <a:cs typeface="Times New Roman" panose="02020603050405020304" pitchFamily="18" charset="0"/>
              </a:rPr>
              <a:t> INTO </a:t>
            </a:r>
            <a:r>
              <a:rPr lang="en-US" sz="2400" b="0" i="0" dirty="0">
                <a:solidFill>
                  <a:srgbClr val="008800"/>
                </a:solidFill>
                <a:effectLst/>
                <a:latin typeface="Times New Roman" panose="02020603050405020304" pitchFamily="18" charset="0"/>
                <a:cs typeface="Times New Roman" panose="02020603050405020304" pitchFamily="18" charset="0"/>
              </a:rPr>
              <a:t>&lt;</a:t>
            </a:r>
            <a:r>
              <a:rPr lang="en-US" sz="2400" b="0" i="0" dirty="0" err="1">
                <a:solidFill>
                  <a:srgbClr val="008800"/>
                </a:solidFill>
                <a:effectLst/>
                <a:latin typeface="Times New Roman" panose="02020603050405020304" pitchFamily="18" charset="0"/>
                <a:cs typeface="Times New Roman" panose="02020603050405020304" pitchFamily="18" charset="0"/>
              </a:rPr>
              <a:t>new_table</a:t>
            </a:r>
            <a:r>
              <a:rPr lang="en-US" sz="2400" b="0" i="0" dirty="0">
                <a:solidFill>
                  <a:srgbClr val="008800"/>
                </a:solidFill>
                <a:effectLst/>
                <a:latin typeface="Times New Roman" panose="02020603050405020304" pitchFamily="18" charset="0"/>
                <a:cs typeface="Times New Roman" panose="02020603050405020304" pitchFamily="18" charset="0"/>
              </a:rPr>
              <a:t>&gt;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tabLst/>
            </a:pPr>
            <a:r>
              <a:rPr lang="en-US" sz="2400" b="0" i="0" dirty="0">
                <a:solidFill>
                  <a:srgbClr val="000000"/>
                </a:solidFill>
                <a:effectLst/>
                <a:latin typeface="Times New Roman" panose="02020603050405020304" pitchFamily="18" charset="0"/>
                <a:cs typeface="Times New Roman" panose="02020603050405020304" pitchFamily="18" charset="0"/>
              </a:rPr>
              <a:t>FROM </a:t>
            </a:r>
            <a:r>
              <a:rPr lang="en-US" sz="2400" b="0" i="0" dirty="0">
                <a:solidFill>
                  <a:srgbClr val="008800"/>
                </a:solidFill>
                <a:effectLst/>
                <a:latin typeface="Times New Roman" panose="02020603050405020304" pitchFamily="18" charset="0"/>
                <a:cs typeface="Times New Roman" panose="02020603050405020304" pitchFamily="18" charset="0"/>
              </a:rPr>
              <a:t>&lt;table&gt;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tabLst/>
            </a:pPr>
            <a:r>
              <a:rPr lang="en-US" sz="2400" b="0" i="0" dirty="0">
                <a:solidFill>
                  <a:srgbClr val="000000"/>
                </a:solidFill>
                <a:effectLst/>
                <a:latin typeface="Times New Roman" panose="02020603050405020304" pitchFamily="18" charset="0"/>
                <a:cs typeface="Times New Roman" panose="02020603050405020304" pitchFamily="18" charset="0"/>
              </a:rPr>
              <a:t>WHERE </a:t>
            </a:r>
            <a:r>
              <a:rPr lang="en-US" sz="2400" b="0" i="0" dirty="0">
                <a:solidFill>
                  <a:srgbClr val="008800"/>
                </a:solidFill>
                <a:effectLst/>
                <a:latin typeface="Times New Roman" panose="02020603050405020304" pitchFamily="18" charset="0"/>
                <a:cs typeface="Times New Roman" panose="02020603050405020304" pitchFamily="18" charset="0"/>
              </a:rPr>
              <a:t>&lt;condition&gt;</a:t>
            </a:r>
            <a:r>
              <a:rPr lang="en-US" sz="2400" b="0" i="0" dirty="0">
                <a:solidFill>
                  <a:srgbClr val="666600"/>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3239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461E4FE-0F69-0707-259B-86A48FAAC4DB}"/>
              </a:ext>
            </a:extLst>
          </p:cNvPr>
          <p:cNvSpPr txBox="1"/>
          <p:nvPr/>
        </p:nvSpPr>
        <p:spPr>
          <a:xfrm>
            <a:off x="233265" y="223936"/>
            <a:ext cx="11709919" cy="5565947"/>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6. ORDER BY is used to filter retrieved results. The sorting can be organized in ascending (a default one) and descending order.</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Syntax</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solidFill>
                  <a:srgbClr val="000000"/>
                </a:solidFill>
                <a:effectLst/>
                <a:latin typeface="Times New Roman" panose="02020603050405020304" pitchFamily="18" charset="0"/>
                <a:cs typeface="Times New Roman" panose="02020603050405020304" pitchFamily="18" charset="0"/>
              </a:rPr>
              <a:t>SELECT </a:t>
            </a:r>
            <a:r>
              <a:rPr lang="en-US" sz="2400" b="0" i="0" dirty="0">
                <a:solidFill>
                  <a:srgbClr val="008800"/>
                </a:solidFill>
                <a:effectLst/>
                <a:latin typeface="Times New Roman" panose="02020603050405020304" pitchFamily="18" charset="0"/>
                <a:cs typeface="Times New Roman" panose="02020603050405020304" pitchFamily="18" charset="0"/>
              </a:rPr>
              <a:t>&lt;column1&gt;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solidFill>
                  <a:srgbClr val="000000"/>
                </a:solidFill>
                <a:effectLst/>
                <a:latin typeface="Times New Roman" panose="02020603050405020304" pitchFamily="18" charset="0"/>
                <a:cs typeface="Times New Roman" panose="02020603050405020304" pitchFamily="18" charset="0"/>
              </a:rPr>
              <a:t>FROM </a:t>
            </a:r>
            <a:r>
              <a:rPr lang="en-US" sz="2400" b="0" i="0" dirty="0">
                <a:solidFill>
                  <a:srgbClr val="008800"/>
                </a:solidFill>
                <a:effectLst/>
                <a:latin typeface="Times New Roman" panose="02020603050405020304" pitchFamily="18" charset="0"/>
                <a:cs typeface="Times New Roman" panose="02020603050405020304" pitchFamily="18" charset="0"/>
              </a:rPr>
              <a:t>&lt;table&gt;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solidFill>
                  <a:srgbClr val="000000"/>
                </a:solidFill>
                <a:effectLst/>
                <a:latin typeface="Times New Roman" panose="02020603050405020304" pitchFamily="18" charset="0"/>
                <a:cs typeface="Times New Roman" panose="02020603050405020304" pitchFamily="18" charset="0"/>
              </a:rPr>
              <a:t>ORDER BY </a:t>
            </a:r>
            <a:r>
              <a:rPr lang="en-US" sz="2400" b="0" i="0" dirty="0">
                <a:solidFill>
                  <a:srgbClr val="008800"/>
                </a:solidFill>
                <a:effectLst/>
                <a:latin typeface="Times New Roman" panose="02020603050405020304" pitchFamily="18" charset="0"/>
                <a:cs typeface="Times New Roman" panose="02020603050405020304" pitchFamily="18" charset="0"/>
              </a:rPr>
              <a:t>&lt;column2&gt;</a:t>
            </a:r>
            <a:r>
              <a:rPr lang="en-US" sz="2400" b="0" i="0" dirty="0">
                <a:solidFill>
                  <a:srgbClr val="66660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Parameters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&lt;column1&gt;: the name of the column you want to select data from</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&lt;table&gt;: the name of the table where a specified column is located</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&lt;column2&gt;: the name of the column to sort retrieved results</a:t>
            </a:r>
            <a:endParaRPr lang="en-US" sz="2400" b="0" i="0" dirty="0">
              <a:solidFill>
                <a:srgbClr val="6666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32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FEEF9A-08C4-4F9A-DF53-0D5F65342EAA}"/>
              </a:ext>
            </a:extLst>
          </p:cNvPr>
          <p:cNvSpPr txBox="1"/>
          <p:nvPr/>
        </p:nvSpPr>
        <p:spPr>
          <a:xfrm>
            <a:off x="261257" y="279918"/>
            <a:ext cx="11663265" cy="334995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7. * (asterisk) is used to get all columns and rows from a table.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Syntax</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lang="en-IN" sz="2400" b="0" i="0" dirty="0">
                <a:effectLst/>
                <a:latin typeface="Times New Roman" panose="02020603050405020304" pitchFamily="18" charset="0"/>
                <a:cs typeface="Times New Roman" panose="02020603050405020304" pitchFamily="18" charset="0"/>
              </a:rPr>
              <a:t>SELECT * </a:t>
            </a:r>
          </a:p>
          <a:p>
            <a:pPr marL="0" marR="0" lvl="0" indent="0" algn="just" defTabSz="914400" rtl="0" eaLnBrk="0" fontAlgn="base" latinLnBrk="0" hangingPunct="0">
              <a:lnSpc>
                <a:spcPct val="150000"/>
              </a:lnSpc>
              <a:spcBef>
                <a:spcPct val="0"/>
              </a:spcBef>
              <a:spcAft>
                <a:spcPct val="0"/>
              </a:spcAft>
              <a:buClrTx/>
              <a:buSzTx/>
              <a:buFontTx/>
              <a:buNone/>
              <a:tabLst/>
            </a:pPr>
            <a:r>
              <a:rPr lang="en-IN" sz="2400" b="0" i="0" dirty="0">
                <a:effectLst/>
                <a:latin typeface="Times New Roman" panose="02020603050405020304" pitchFamily="18" charset="0"/>
                <a:cs typeface="Times New Roman" panose="02020603050405020304" pitchFamily="18" charset="0"/>
              </a:rPr>
              <a:t>FROM </a:t>
            </a:r>
            <a:r>
              <a:rPr lang="en-IN" sz="2400" b="0" i="0" dirty="0">
                <a:solidFill>
                  <a:srgbClr val="008800"/>
                </a:solidFill>
                <a:effectLst/>
                <a:latin typeface="Times New Roman" panose="02020603050405020304" pitchFamily="18" charset="0"/>
                <a:cs typeface="Times New Roman" panose="02020603050405020304" pitchFamily="18" charset="0"/>
              </a:rPr>
              <a:t>&lt;table&gt;</a:t>
            </a:r>
            <a:r>
              <a:rPr lang="en-IN" sz="2400" b="0" i="0" dirty="0">
                <a:solidFill>
                  <a:srgbClr val="66660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Parameters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&lt;table&gt;: the name of the table you want to fetch all available columns and rows from</a:t>
            </a:r>
            <a:r>
              <a:rPr kumimoji="0" lang="en-IN" altLang="en-US" sz="2400" u="none" strike="noStrike" cap="none" normalizeH="0" baseline="0" dirty="0">
                <a:ln>
                  <a:noFill/>
                </a:ln>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54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56596E-E138-834E-9BFA-9CFA3ED4CB30}"/>
              </a:ext>
            </a:extLst>
          </p:cNvPr>
          <p:cNvSpPr txBox="1"/>
          <p:nvPr/>
        </p:nvSpPr>
        <p:spPr>
          <a:xfrm>
            <a:off x="223935" y="214604"/>
            <a:ext cx="11616612" cy="2027735"/>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SQL SELECT statement examples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In this section, we are going to review various cases of using the SELECT query on the examples based on two tables: </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Customer </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and </a:t>
            </a:r>
            <a:r>
              <a:rPr kumimoji="0" lang="en-US" altLang="en-US" sz="2000" b="0" i="1" u="none" strike="noStrike" cap="none" normalizeH="0" baseline="0" dirty="0">
                <a:ln>
                  <a:noFill/>
                </a:ln>
                <a:effectLst/>
                <a:latin typeface="Times New Roman" panose="02020603050405020304" pitchFamily="18" charset="0"/>
                <a:cs typeface="Times New Roman" panose="02020603050405020304" pitchFamily="18" charset="0"/>
              </a:rPr>
              <a:t>Country</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The </a:t>
            </a:r>
            <a:r>
              <a:rPr kumimoji="0" lang="en-US" altLang="en-US" sz="1800" b="1" i="1" u="none" strike="noStrike" cap="none" normalizeH="0" baseline="0" dirty="0">
                <a:ln>
                  <a:noFill/>
                </a:ln>
                <a:effectLst/>
                <a:latin typeface="Times New Roman" panose="02020603050405020304" pitchFamily="18" charset="0"/>
                <a:cs typeface="Times New Roman" panose="02020603050405020304" pitchFamily="18" charset="0"/>
              </a:rPr>
              <a:t>Customer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table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6E33DEE-4CBA-9DF7-FB57-155C6EF97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00" y="2523385"/>
            <a:ext cx="9055204" cy="3224271"/>
          </a:xfrm>
          <a:prstGeom prst="rect">
            <a:avLst/>
          </a:prstGeom>
        </p:spPr>
      </p:pic>
    </p:spTree>
    <p:extLst>
      <p:ext uri="{BB962C8B-B14F-4D97-AF65-F5344CB8AC3E}">
        <p14:creationId xmlns:p14="http://schemas.microsoft.com/office/powerpoint/2010/main" val="23316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9393CD-4958-B297-E283-F944D0C2FA2C}"/>
              </a:ext>
            </a:extLst>
          </p:cNvPr>
          <p:cNvSpPr>
            <a:spLocks noGrp="1"/>
          </p:cNvSpPr>
          <p:nvPr>
            <p:ph idx="1"/>
          </p:nvPr>
        </p:nvSpPr>
        <p:spPr>
          <a:xfrm>
            <a:off x="326571" y="438539"/>
            <a:ext cx="11027229" cy="5738424"/>
          </a:xfrm>
        </p:spPr>
        <p:txBody>
          <a:bodyPr>
            <a:normAutofit/>
          </a:bodyPr>
          <a:lstStyle/>
          <a:p>
            <a:pPr marL="0" indent="0">
              <a:buNone/>
            </a:pPr>
            <a:r>
              <a:rPr lang="en-IN" sz="2400" b="1" i="0" dirty="0">
                <a:effectLst/>
                <a:latin typeface="Times New Roman" panose="02020603050405020304" pitchFamily="18" charset="0"/>
                <a:cs typeface="Times New Roman" panose="02020603050405020304" pitchFamily="18" charset="0"/>
              </a:rPr>
              <a:t>The </a:t>
            </a:r>
            <a:r>
              <a:rPr lang="en-IN" sz="2400" b="1" i="1" dirty="0">
                <a:effectLst/>
                <a:latin typeface="Times New Roman" panose="02020603050405020304" pitchFamily="18" charset="0"/>
                <a:cs typeface="Times New Roman" panose="02020603050405020304" pitchFamily="18" charset="0"/>
              </a:rPr>
              <a:t>Country </a:t>
            </a:r>
            <a:r>
              <a:rPr lang="en-IN" sz="2400" b="1" i="0" dirty="0">
                <a:effectLst/>
                <a:latin typeface="Times New Roman" panose="02020603050405020304" pitchFamily="18" charset="0"/>
                <a:cs typeface="Times New Roman" panose="02020603050405020304" pitchFamily="18" charset="0"/>
              </a:rPr>
              <a:t>table</a:t>
            </a:r>
            <a:r>
              <a:rPr lang="en-IN"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ABB35E-D453-C860-A45C-27EF49DCA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037" y="1097125"/>
            <a:ext cx="8572422" cy="3577512"/>
          </a:xfrm>
          <a:prstGeom prst="rect">
            <a:avLst/>
          </a:prstGeom>
        </p:spPr>
      </p:pic>
    </p:spTree>
    <p:extLst>
      <p:ext uri="{BB962C8B-B14F-4D97-AF65-F5344CB8AC3E}">
        <p14:creationId xmlns:p14="http://schemas.microsoft.com/office/powerpoint/2010/main" val="366529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AB21-8713-2790-8096-1D26BB1A8A6E}"/>
              </a:ext>
            </a:extLst>
          </p:cNvPr>
          <p:cNvSpPr>
            <a:spLocks noGrp="1"/>
          </p:cNvSpPr>
          <p:nvPr>
            <p:ph type="title"/>
          </p:nvPr>
        </p:nvSpPr>
        <p:spPr>
          <a:xfrm>
            <a:off x="186612" y="122431"/>
            <a:ext cx="11167188" cy="558606"/>
          </a:xfrm>
        </p:spPr>
        <p:txBody>
          <a:bodyPr>
            <a:normAutofit/>
          </a:bodyPr>
          <a:lstStyle/>
          <a:p>
            <a:r>
              <a:rPr lang="en-IN" sz="3200" b="1" dirty="0">
                <a:latin typeface="Times New Roman" panose="02020603050405020304" pitchFamily="18" charset="0"/>
                <a:cs typeface="Times New Roman" panose="02020603050405020304" pitchFamily="18" charset="0"/>
              </a:rPr>
              <a:t>SQL – Data Definition commands</a:t>
            </a:r>
          </a:p>
        </p:txBody>
      </p:sp>
      <p:sp>
        <p:nvSpPr>
          <p:cNvPr id="3" name="Content Placeholder 2">
            <a:extLst>
              <a:ext uri="{FF2B5EF4-FFF2-40B4-BE49-F238E27FC236}">
                <a16:creationId xmlns:a16="http://schemas.microsoft.com/office/drawing/2014/main" id="{D0D7F019-9A15-215C-1D4B-18F289397820}"/>
              </a:ext>
            </a:extLst>
          </p:cNvPr>
          <p:cNvSpPr>
            <a:spLocks noGrp="1"/>
          </p:cNvSpPr>
          <p:nvPr>
            <p:ph idx="1"/>
          </p:nvPr>
        </p:nvSpPr>
        <p:spPr>
          <a:xfrm>
            <a:off x="279918" y="877078"/>
            <a:ext cx="11073882" cy="5607698"/>
          </a:xfrm>
        </p:spPr>
        <p:txBody>
          <a:bodyPr>
            <a:normAutofit fontScale="92500" lnSpcReduction="20000"/>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Data Definition Language(DDL) is a subset of SQL and a part of </a:t>
            </a:r>
            <a:r>
              <a:rPr lang="en-US" sz="2400" b="0" i="0" u="sng" dirty="0">
                <a:solidFill>
                  <a:srgbClr val="273239"/>
                </a:solidFill>
                <a:effectLst/>
                <a:latin typeface="Times New Roman" panose="02020603050405020304" pitchFamily="18" charset="0"/>
                <a:cs typeface="Times New Roman" panose="02020603050405020304" pitchFamily="18" charset="0"/>
                <a:hlinkClick r:id="rId2"/>
              </a:rPr>
              <a:t>DBMS(Database Management System)</a:t>
            </a:r>
            <a:r>
              <a:rPr lang="en-US" sz="2400" b="0" i="0" dirty="0">
                <a:solidFill>
                  <a:srgbClr val="273239"/>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DDL consist of Commands to commands like CREATE, ALTER, TRUNCATE and DROP. These commands are used to create or modify the tables in SQL.</a:t>
            </a:r>
          </a:p>
          <a:p>
            <a:pPr algn="just" fontAlgn="base">
              <a:lnSpc>
                <a:spcPct val="150000"/>
              </a:lnSpc>
            </a:pPr>
            <a:r>
              <a:rPr lang="en-US" sz="2400" b="1" i="0" dirty="0">
                <a:effectLst/>
                <a:latin typeface="Times New Roman" panose="02020603050405020304" pitchFamily="18" charset="0"/>
                <a:cs typeface="Times New Roman" panose="02020603050405020304" pitchFamily="18" charset="0"/>
              </a:rPr>
              <a:t>DDL Commands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In this section, We will cover the following DDL commands as follows.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Create</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Alter </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truncate</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drop</a:t>
            </a:r>
          </a:p>
          <a:p>
            <a:endParaRPr lang="en-IN" dirty="0"/>
          </a:p>
        </p:txBody>
      </p:sp>
    </p:spTree>
    <p:extLst>
      <p:ext uri="{BB962C8B-B14F-4D97-AF65-F5344CB8AC3E}">
        <p14:creationId xmlns:p14="http://schemas.microsoft.com/office/powerpoint/2010/main" val="3363166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45A46F-F9F4-2A14-478A-3E7DF71F504D}"/>
              </a:ext>
            </a:extLst>
          </p:cNvPr>
          <p:cNvSpPr txBox="1"/>
          <p:nvPr/>
        </p:nvSpPr>
        <p:spPr>
          <a:xfrm>
            <a:off x="261257" y="214604"/>
            <a:ext cx="11625943" cy="5750613"/>
          </a:xfrm>
          <a:prstGeom prst="rect">
            <a:avLst/>
          </a:prstGeom>
          <a:noFill/>
        </p:spPr>
        <p:txBody>
          <a:bodyPr wrap="square">
            <a:spAutoFit/>
          </a:bodyPr>
          <a:lstStyle/>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Select all columns from a table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To select all columns from a table, the SELECT syntax is as follows:</a:t>
            </a:r>
          </a:p>
          <a:p>
            <a:pPr marL="0" marR="0" lvl="0" indent="0" algn="just" defTabSz="914400" rtl="0" eaLnBrk="0" fontAlgn="base" latinLnBrk="0" hangingPunct="0">
              <a:lnSpc>
                <a:spcPct val="150000"/>
              </a:lnSpc>
              <a:spcBef>
                <a:spcPct val="0"/>
              </a:spcBef>
              <a:spcAft>
                <a:spcPct val="0"/>
              </a:spcAft>
              <a:buClrTx/>
              <a:buSzTx/>
              <a:buFontTx/>
              <a:buNone/>
              <a:tabLst/>
            </a:pPr>
            <a:r>
              <a:rPr lang="en-IN" sz="2400" b="0" i="0" dirty="0">
                <a:effectLst/>
                <a:latin typeface="Times New Roman" panose="02020603050405020304" pitchFamily="18" charset="0"/>
                <a:cs typeface="Times New Roman" panose="02020603050405020304" pitchFamily="18" charset="0"/>
              </a:rPr>
              <a:t>SELECT * </a:t>
            </a:r>
          </a:p>
          <a:p>
            <a:pPr marL="0" marR="0" lvl="0" indent="0" algn="just" defTabSz="914400" rtl="0" eaLnBrk="0" fontAlgn="base" latinLnBrk="0" hangingPunct="0">
              <a:lnSpc>
                <a:spcPct val="150000"/>
              </a:lnSpc>
              <a:spcBef>
                <a:spcPct val="0"/>
              </a:spcBef>
              <a:spcAft>
                <a:spcPct val="0"/>
              </a:spcAft>
              <a:buClrTx/>
              <a:buSzTx/>
              <a:buFontTx/>
              <a:buNone/>
              <a:tabLst/>
            </a:pPr>
            <a:r>
              <a:rPr lang="en-IN" sz="2400" b="0" i="0" dirty="0">
                <a:effectLst/>
                <a:latin typeface="Times New Roman" panose="02020603050405020304" pitchFamily="18" charset="0"/>
                <a:cs typeface="Times New Roman" panose="02020603050405020304" pitchFamily="18" charset="0"/>
              </a:rPr>
              <a:t>FROM customer;</a:t>
            </a:r>
          </a:p>
          <a:p>
            <a:pPr marL="0" marR="0" lvl="0" indent="0" algn="just" defTabSz="914400" rtl="0" eaLnBrk="0" fontAlgn="base" latinLnBrk="0" hangingPunct="0">
              <a:lnSpc>
                <a:spcPct val="150000"/>
              </a:lnSpc>
              <a:spcBef>
                <a:spcPct val="0"/>
              </a:spcBef>
              <a:spcAft>
                <a:spcPct val="0"/>
              </a:spcAft>
              <a:buClrTx/>
              <a:buSzTx/>
              <a:buFontTx/>
              <a:buNone/>
              <a:tabLst/>
            </a:pPr>
            <a:r>
              <a:rPr lang="en-US" sz="2400" b="0" i="0" dirty="0">
                <a:effectLst/>
                <a:latin typeface="Times New Roman" panose="02020603050405020304" pitchFamily="18" charset="0"/>
                <a:cs typeface="Times New Roman" panose="02020603050405020304" pitchFamily="18" charset="0"/>
              </a:rPr>
              <a:t>You will retrieve all available columns and rows from the </a:t>
            </a:r>
            <a:r>
              <a:rPr lang="en-US" sz="2400" b="0" i="1" dirty="0">
                <a:effectLst/>
                <a:latin typeface="Times New Roman" panose="02020603050405020304" pitchFamily="18" charset="0"/>
                <a:cs typeface="Times New Roman" panose="02020603050405020304" pitchFamily="18" charset="0"/>
              </a:rPr>
              <a:t>Customer </a:t>
            </a:r>
            <a:r>
              <a:rPr lang="en-US" sz="2400" b="0" i="0" dirty="0">
                <a:effectLst/>
                <a:latin typeface="Times New Roman" panose="02020603050405020304" pitchFamily="18" charset="0"/>
                <a:cs typeface="Times New Roman" panose="02020603050405020304" pitchFamily="18" charset="0"/>
              </a:rPr>
              <a:t>table.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How to exclude a column from the SELECT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Suppose that you want to select all the columns from the </a:t>
            </a:r>
            <a:r>
              <a:rPr kumimoji="0" lang="en-US" altLang="en-US" sz="2400" b="0" i="1" u="none" strike="noStrike" cap="none" normalizeH="0" baseline="0" dirty="0">
                <a:ln>
                  <a:noFill/>
                </a:ln>
                <a:effectLst/>
                <a:latin typeface="Times New Roman" panose="02020603050405020304" pitchFamily="18" charset="0"/>
                <a:cs typeface="Times New Roman" panose="02020603050405020304" pitchFamily="18" charset="0"/>
              </a:rPr>
              <a:t>Customer</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table, except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name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In this case, a syntax example will look as follows:</a:t>
            </a:r>
          </a:p>
          <a:p>
            <a:pPr marL="0" marR="0" lvl="0" indent="0" algn="l" defTabSz="914400" rtl="0" eaLnBrk="0" fontAlgn="base" latinLnBrk="0" hangingPunct="0">
              <a:lnSpc>
                <a:spcPct val="150000"/>
              </a:lnSpc>
              <a:spcBef>
                <a:spcPct val="0"/>
              </a:spcBef>
              <a:spcAft>
                <a:spcPct val="0"/>
              </a:spcAft>
              <a:buClrTx/>
              <a:buSzTx/>
              <a:buFontTx/>
              <a:buNone/>
              <a:tabLst/>
            </a:pPr>
            <a:r>
              <a:rPr lang="en-US" sz="2400" b="0" i="0" dirty="0">
                <a:effectLst/>
                <a:latin typeface="Times New Roman" panose="02020603050405020304" pitchFamily="18" charset="0"/>
                <a:cs typeface="Times New Roman" panose="02020603050405020304" pitchFamily="18" charset="0"/>
              </a:rPr>
              <a:t>SELECT </a:t>
            </a:r>
            <a:r>
              <a:rPr lang="en-US" sz="2400" b="0" i="0" dirty="0" err="1">
                <a:effectLst/>
                <a:latin typeface="Times New Roman" panose="02020603050405020304" pitchFamily="18" charset="0"/>
                <a:cs typeface="Times New Roman" panose="02020603050405020304" pitchFamily="18" charset="0"/>
              </a:rPr>
              <a:t>customer_id</a:t>
            </a:r>
            <a:r>
              <a:rPr lang="en-US" sz="2400" b="0" i="0" dirty="0">
                <a:effectLst/>
                <a:latin typeface="Times New Roman" panose="02020603050405020304" pitchFamily="18" charset="0"/>
                <a:cs typeface="Times New Roman" panose="02020603050405020304" pitchFamily="18" charset="0"/>
              </a:rPr>
              <a:t>, </a:t>
            </a:r>
            <a:r>
              <a:rPr lang="en-US" sz="2400" b="0" i="0" dirty="0" err="1">
                <a:effectLst/>
                <a:latin typeface="Times New Roman" panose="02020603050405020304" pitchFamily="18" charset="0"/>
                <a:cs typeface="Times New Roman" panose="02020603050405020304" pitchFamily="18" charset="0"/>
              </a:rPr>
              <a:t>country_id</a:t>
            </a:r>
            <a:r>
              <a:rPr lang="en-US" sz="2400" b="0" i="0" dirty="0">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sz="2400" b="0" i="0" dirty="0">
                <a:effectLst/>
                <a:latin typeface="Times New Roman" panose="02020603050405020304" pitchFamily="18" charset="0"/>
                <a:cs typeface="Times New Roman" panose="02020603050405020304" pitchFamily="18" charset="0"/>
              </a:rPr>
              <a:t>FROM customer;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826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56573-560C-AEF8-6336-B4DE4BDA97D1}"/>
              </a:ext>
            </a:extLst>
          </p:cNvPr>
          <p:cNvSpPr>
            <a:spLocks noGrp="1"/>
          </p:cNvSpPr>
          <p:nvPr>
            <p:ph idx="1"/>
          </p:nvPr>
        </p:nvSpPr>
        <p:spPr>
          <a:xfrm>
            <a:off x="167951" y="279918"/>
            <a:ext cx="11681927" cy="5897045"/>
          </a:xfrm>
        </p:spPr>
        <p:txBody>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Select data from specific column in SQL</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To select data from a specific column in a table, see the query below:</a:t>
            </a:r>
          </a:p>
          <a:p>
            <a:pPr marL="0" indent="0" algn="just">
              <a:lnSpc>
                <a:spcPct val="150000"/>
              </a:lnSpc>
              <a:buNone/>
            </a:pPr>
            <a:r>
              <a:rPr lang="en-IN" sz="2400" b="0" i="0" dirty="0">
                <a:effectLst/>
                <a:latin typeface="Times New Roman" panose="02020603050405020304" pitchFamily="18" charset="0"/>
                <a:cs typeface="Times New Roman" panose="02020603050405020304" pitchFamily="18" charset="0"/>
              </a:rPr>
              <a:t>SELECT name </a:t>
            </a:r>
          </a:p>
          <a:p>
            <a:pPr marL="0" indent="0" algn="just">
              <a:lnSpc>
                <a:spcPct val="150000"/>
              </a:lnSpc>
              <a:buNone/>
            </a:pPr>
            <a:r>
              <a:rPr lang="en-IN" sz="2400" b="0" i="0" dirty="0">
                <a:effectLst/>
                <a:latin typeface="Times New Roman" panose="02020603050405020304" pitchFamily="18" charset="0"/>
                <a:cs typeface="Times New Roman" panose="02020603050405020304" pitchFamily="18" charset="0"/>
              </a:rPr>
              <a:t>FROM customer;</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In the output, you will see the data available in the </a:t>
            </a:r>
            <a:r>
              <a:rPr lang="en-US" sz="2400" b="0" i="1" dirty="0">
                <a:effectLst/>
                <a:latin typeface="Times New Roman" panose="02020603050405020304" pitchFamily="18" charset="0"/>
                <a:cs typeface="Times New Roman" panose="02020603050405020304" pitchFamily="18" charset="0"/>
              </a:rPr>
              <a:t>name </a:t>
            </a:r>
            <a:r>
              <a:rPr lang="en-US" sz="2400" b="0" i="0" dirty="0">
                <a:effectLst/>
                <a:latin typeface="Times New Roman" panose="02020603050405020304" pitchFamily="18" charset="0"/>
                <a:cs typeface="Times New Roman" panose="02020603050405020304" pitchFamily="18" charset="0"/>
              </a:rPr>
              <a:t>column in the </a:t>
            </a:r>
            <a:r>
              <a:rPr lang="en-US" sz="2400" b="0" i="1" dirty="0">
                <a:effectLst/>
                <a:latin typeface="Times New Roman" panose="02020603050405020304" pitchFamily="18" charset="0"/>
                <a:cs typeface="Times New Roman" panose="02020603050405020304" pitchFamily="18" charset="0"/>
              </a:rPr>
              <a:t>Customer </a:t>
            </a:r>
            <a:r>
              <a:rPr lang="en-US" sz="2400" b="0" i="0" dirty="0">
                <a:effectLst/>
                <a:latin typeface="Times New Roman" panose="02020603050405020304" pitchFamily="18" charset="0"/>
                <a:cs typeface="Times New Roman" panose="02020603050405020304" pitchFamily="18" charset="0"/>
              </a:rPr>
              <a:t>table.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167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087B570-97B4-4C2F-BD31-ECB9F79EE0F8}"/>
              </a:ext>
            </a:extLst>
          </p:cNvPr>
          <p:cNvSpPr txBox="1"/>
          <p:nvPr/>
        </p:nvSpPr>
        <p:spPr>
          <a:xfrm>
            <a:off x="247649" y="219075"/>
            <a:ext cx="11591925" cy="6212278"/>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SELECT data from multiple tables with JOIN</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It is also possible to select data from multiple tables with the help of JOIN clauses. </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There are several different types of JOIN clauses in SQL. </a:t>
            </a:r>
            <a:endParaRPr lang="en-US" altLang="en-US" sz="2400"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In this section, we will provide the syntax example of SELECT with INNER JOIN to obtain data from multiple tables.</a:t>
            </a:r>
          </a:p>
          <a:p>
            <a:pPr marR="0" lvl="0" algn="just" defTabSz="914400" rtl="0" eaLnBrk="0" fontAlgn="base" latinLnBrk="0" hangingPunct="0">
              <a:lnSpc>
                <a:spcPct val="150000"/>
              </a:lnSpc>
              <a:spcBef>
                <a:spcPct val="0"/>
              </a:spcBef>
              <a:spcAft>
                <a:spcPct val="0"/>
              </a:spcAft>
              <a:buClrTx/>
              <a:buSzTx/>
              <a:tabLst/>
            </a:pPr>
            <a:r>
              <a:rPr lang="en-US" sz="2400" b="0" i="0" dirty="0">
                <a:effectLst/>
                <a:latin typeface="Times New Roman" panose="02020603050405020304" pitchFamily="18" charset="0"/>
                <a:cs typeface="Times New Roman" panose="02020603050405020304" pitchFamily="18" charset="0"/>
              </a:rPr>
              <a:t>SELECT cs.name AS </a:t>
            </a:r>
            <a:r>
              <a:rPr lang="en-US" sz="2400" b="0" i="0" dirty="0" err="1">
                <a:effectLst/>
                <a:latin typeface="Times New Roman" panose="02020603050405020304" pitchFamily="18" charset="0"/>
                <a:cs typeface="Times New Roman" panose="02020603050405020304" pitchFamily="18" charset="0"/>
              </a:rPr>
              <a:t>customer_name</a:t>
            </a:r>
            <a:r>
              <a:rPr lang="en-US" sz="2400" b="0" i="0" dirty="0">
                <a:effectLst/>
                <a:latin typeface="Times New Roman" panose="02020603050405020304" pitchFamily="18" charset="0"/>
                <a:cs typeface="Times New Roman" panose="02020603050405020304" pitchFamily="18" charset="0"/>
              </a:rPr>
              <a:t>, cn.name AS </a:t>
            </a:r>
            <a:r>
              <a:rPr lang="en-US" sz="2400" b="0" i="0" dirty="0" err="1">
                <a:effectLst/>
                <a:latin typeface="Times New Roman" panose="02020603050405020304" pitchFamily="18" charset="0"/>
                <a:cs typeface="Times New Roman" panose="02020603050405020304" pitchFamily="18" charset="0"/>
              </a:rPr>
              <a:t>country_name</a:t>
            </a:r>
            <a:r>
              <a:rPr lang="en-US" sz="2400" b="0" i="0" dirty="0">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tabLst/>
            </a:pPr>
            <a:r>
              <a:rPr lang="en-US" sz="2400" b="0" i="0" dirty="0">
                <a:effectLst/>
                <a:latin typeface="Times New Roman" panose="02020603050405020304" pitchFamily="18" charset="0"/>
                <a:cs typeface="Times New Roman" panose="02020603050405020304" pitchFamily="18" charset="0"/>
              </a:rPr>
              <a:t>FROM customer AS cs </a:t>
            </a:r>
          </a:p>
          <a:p>
            <a:pPr marR="0" lvl="0" algn="just" defTabSz="914400" rtl="0" eaLnBrk="0" fontAlgn="base" latinLnBrk="0" hangingPunct="0">
              <a:lnSpc>
                <a:spcPct val="150000"/>
              </a:lnSpc>
              <a:spcBef>
                <a:spcPct val="0"/>
              </a:spcBef>
              <a:spcAft>
                <a:spcPct val="0"/>
              </a:spcAft>
              <a:buClrTx/>
              <a:buSzTx/>
              <a:tabLst/>
            </a:pPr>
            <a:r>
              <a:rPr lang="en-US" sz="2400" b="0" i="0" dirty="0">
                <a:effectLst/>
                <a:latin typeface="Times New Roman" panose="02020603050405020304" pitchFamily="18" charset="0"/>
                <a:cs typeface="Times New Roman" panose="02020603050405020304" pitchFamily="18" charset="0"/>
              </a:rPr>
              <a:t>INNER JOIN country AS </a:t>
            </a:r>
            <a:r>
              <a:rPr lang="en-US" sz="2400" b="0" i="0" dirty="0" err="1">
                <a:effectLst/>
                <a:latin typeface="Times New Roman" panose="02020603050405020304" pitchFamily="18" charset="0"/>
                <a:cs typeface="Times New Roman" panose="02020603050405020304" pitchFamily="18" charset="0"/>
              </a:rPr>
              <a:t>cn</a:t>
            </a:r>
            <a:r>
              <a:rPr lang="en-US" sz="2400" b="0" i="0" dirty="0">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tabLst/>
            </a:pPr>
            <a:r>
              <a:rPr lang="en-US" sz="2400" b="0" i="0" dirty="0">
                <a:effectLst/>
                <a:latin typeface="Times New Roman" panose="02020603050405020304" pitchFamily="18" charset="0"/>
                <a:cs typeface="Times New Roman" panose="02020603050405020304" pitchFamily="18" charset="0"/>
              </a:rPr>
              <a:t>ON </a:t>
            </a:r>
            <a:r>
              <a:rPr lang="en-US" sz="2400" b="0" i="0" dirty="0" err="1">
                <a:effectLst/>
                <a:latin typeface="Times New Roman" panose="02020603050405020304" pitchFamily="18" charset="0"/>
                <a:cs typeface="Times New Roman" panose="02020603050405020304" pitchFamily="18" charset="0"/>
              </a:rPr>
              <a:t>cs.country_id</a:t>
            </a:r>
            <a:r>
              <a:rPr lang="en-US" sz="2400" b="0" i="0" dirty="0">
                <a:effectLst/>
                <a:latin typeface="Times New Roman" panose="02020603050405020304" pitchFamily="18" charset="0"/>
                <a:cs typeface="Times New Roman" panose="02020603050405020304" pitchFamily="18" charset="0"/>
              </a:rPr>
              <a:t>=</a:t>
            </a:r>
            <a:r>
              <a:rPr lang="en-US" sz="2400" b="0" i="0" dirty="0" err="1">
                <a:effectLst/>
                <a:latin typeface="Times New Roman" panose="02020603050405020304" pitchFamily="18" charset="0"/>
                <a:cs typeface="Times New Roman" panose="02020603050405020304" pitchFamily="18" charset="0"/>
              </a:rPr>
              <a:t>cn.country_id</a:t>
            </a:r>
            <a:r>
              <a:rPr lang="en-US" sz="2400" b="0" i="0" dirty="0">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50000"/>
              </a:lnSpc>
              <a:spcBef>
                <a:spcPct val="0"/>
              </a:spcBef>
              <a:spcAft>
                <a:spcPct val="0"/>
              </a:spcAft>
              <a:buClrTx/>
              <a:buSzTx/>
              <a:tabLst/>
            </a:pPr>
            <a:r>
              <a:rPr lang="en-US" sz="2400" b="0" i="0" dirty="0">
                <a:effectLst/>
                <a:latin typeface="Times New Roman" panose="02020603050405020304" pitchFamily="18" charset="0"/>
                <a:cs typeface="Times New Roman" panose="02020603050405020304" pitchFamily="18" charset="0"/>
              </a:rPr>
              <a:t>The query will output data from the </a:t>
            </a:r>
            <a:r>
              <a:rPr lang="en-US" sz="2400" b="0" i="1" dirty="0" err="1">
                <a:effectLst/>
                <a:latin typeface="Times New Roman" panose="02020603050405020304" pitchFamily="18" charset="0"/>
                <a:cs typeface="Times New Roman" panose="02020603050405020304" pitchFamily="18" charset="0"/>
              </a:rPr>
              <a:t>country_id</a:t>
            </a:r>
            <a:r>
              <a:rPr lang="en-US" sz="2400" b="0" i="1"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columns from both the </a:t>
            </a:r>
            <a:r>
              <a:rPr lang="en-US" sz="2400" b="0" i="1" dirty="0">
                <a:effectLst/>
                <a:latin typeface="Times New Roman" panose="02020603050405020304" pitchFamily="18" charset="0"/>
                <a:cs typeface="Times New Roman" panose="02020603050405020304" pitchFamily="18" charset="0"/>
              </a:rPr>
              <a:t>Customer </a:t>
            </a:r>
            <a:r>
              <a:rPr lang="en-US" sz="2400" b="0" i="0" dirty="0">
                <a:effectLst/>
                <a:latin typeface="Times New Roman" panose="02020603050405020304" pitchFamily="18" charset="0"/>
                <a:cs typeface="Times New Roman" panose="02020603050405020304" pitchFamily="18" charset="0"/>
              </a:rPr>
              <a:t>and the </a:t>
            </a:r>
            <a:r>
              <a:rPr lang="en-US" sz="2400" b="0" i="1" dirty="0">
                <a:effectLst/>
                <a:latin typeface="Times New Roman" panose="02020603050405020304" pitchFamily="18" charset="0"/>
                <a:cs typeface="Times New Roman" panose="02020603050405020304" pitchFamily="18" charset="0"/>
              </a:rPr>
              <a:t>Country</a:t>
            </a:r>
            <a:r>
              <a:rPr lang="en-US" sz="2400" b="0" i="0" dirty="0">
                <a:effectLst/>
                <a:latin typeface="Times New Roman" panose="02020603050405020304" pitchFamily="18" charset="0"/>
                <a:cs typeface="Times New Roman" panose="02020603050405020304" pitchFamily="18" charset="0"/>
              </a:rPr>
              <a:t> tables.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32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BC713-939D-39CD-3A6A-171725AD502B}"/>
              </a:ext>
            </a:extLst>
          </p:cNvPr>
          <p:cNvSpPr>
            <a:spLocks noGrp="1"/>
          </p:cNvSpPr>
          <p:nvPr>
            <p:ph idx="1"/>
          </p:nvPr>
        </p:nvSpPr>
        <p:spPr>
          <a:xfrm>
            <a:off x="289249" y="261256"/>
            <a:ext cx="11560629" cy="6419461"/>
          </a:xfrm>
        </p:spPr>
        <p:txBody>
          <a:bodyPr>
            <a:normAutofit fontScale="92500"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Command-1:</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CREATE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This command is used to create a new table in SQL. The user has to give information like table name, column names, and their datatypes.</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Syntax –</a:t>
            </a:r>
          </a:p>
          <a:p>
            <a:pPr marL="0" indent="0" algn="just" fontAlgn="base">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CREATE TABLE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table_name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fontAlgn="base">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column_1 datatype, </a:t>
            </a:r>
          </a:p>
          <a:p>
            <a:pPr marL="0" indent="0" algn="just" fontAlgn="base">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column_2 datatype, </a:t>
            </a:r>
          </a:p>
          <a:p>
            <a:pPr marL="0" indent="0" algn="just" fontAlgn="base">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column_3 datatype, </a:t>
            </a:r>
          </a:p>
          <a:p>
            <a:pPr marL="0" indent="0" algn="just" fontAlgn="base">
              <a:lnSpc>
                <a:spcPct val="150000"/>
              </a:lnSpc>
              <a:buNone/>
            </a:pPr>
            <a:r>
              <a:rPr lang="en-US" altLang="en-US" sz="2400" dirty="0">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fontAlgn="base">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fontAlgn="base">
              <a:buNone/>
            </a:pPr>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39783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DD3625-4C33-6A4B-EFE1-A3F596253208}"/>
              </a:ext>
            </a:extLst>
          </p:cNvPr>
          <p:cNvSpPr>
            <a:spLocks noGrp="1"/>
          </p:cNvSpPr>
          <p:nvPr>
            <p:ph idx="1"/>
          </p:nvPr>
        </p:nvSpPr>
        <p:spPr>
          <a:xfrm>
            <a:off x="270588" y="242596"/>
            <a:ext cx="11579290" cy="5934367"/>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Example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We need to create a table for storing Student information of a particular College. Create syntax would be as below.</a:t>
            </a:r>
          </a:p>
          <a:p>
            <a:pPr marL="0" indent="0" algn="just">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CREATE TABLE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Student_info</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College_Id</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number(2), </a:t>
            </a:r>
          </a:p>
          <a:p>
            <a:pPr marL="0" indent="0" algn="just">
              <a:lnSpc>
                <a:spcPct val="150000"/>
              </a:lnSpc>
              <a:buNone/>
            </a:pP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College_name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varchar(30), </a:t>
            </a:r>
          </a:p>
          <a:p>
            <a:pPr marL="0" indent="0" algn="just">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Branch varchar(10) </a:t>
            </a:r>
          </a:p>
          <a:p>
            <a:pPr marL="0" indent="0" algn="just">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27746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117F7-3793-F5FF-4401-087CDD1DC433}"/>
              </a:ext>
            </a:extLst>
          </p:cNvPr>
          <p:cNvSpPr>
            <a:spLocks noGrp="1"/>
          </p:cNvSpPr>
          <p:nvPr>
            <p:ph idx="1"/>
          </p:nvPr>
        </p:nvSpPr>
        <p:spPr>
          <a:xfrm>
            <a:off x="233265" y="167950"/>
            <a:ext cx="11653935" cy="6419461"/>
          </a:xfrm>
        </p:spPr>
        <p:txBody>
          <a:bodyPr>
            <a:normAutofit fontScale="85000" lnSpcReduction="2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Command-2:</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ALTER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This command is used to add, delete or change columns in the existing table. The user needs to know the existing table name and can do add, delete or modify tasks easily.</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Syntax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Syntax to add a column to an existing table.</a:t>
            </a:r>
          </a:p>
          <a:p>
            <a:pPr marL="0" indent="0" algn="just" fontAlgn="base">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ALTER TABLE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table_name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fontAlgn="base">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ADD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column_name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datatype; </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Example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In our </a:t>
            </a:r>
            <a:r>
              <a:rPr lang="en-US" sz="2400" b="0" i="0" dirty="0" err="1">
                <a:effectLst/>
                <a:latin typeface="Times New Roman" panose="02020603050405020304" pitchFamily="18" charset="0"/>
                <a:cs typeface="Times New Roman" panose="02020603050405020304" pitchFamily="18" charset="0"/>
              </a:rPr>
              <a:t>Student_info</a:t>
            </a:r>
            <a:r>
              <a:rPr lang="en-US" sz="2400" b="0" i="0" dirty="0">
                <a:effectLst/>
                <a:latin typeface="Times New Roman" panose="02020603050405020304" pitchFamily="18" charset="0"/>
                <a:cs typeface="Times New Roman" panose="02020603050405020304" pitchFamily="18" charset="0"/>
              </a:rPr>
              <a:t> table, we want to add a new column for CGPA. The syntax would be as below as follows.</a:t>
            </a:r>
          </a:p>
          <a:p>
            <a:pPr marL="0" indent="0" algn="just" fontAlgn="base">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ALTER TABLE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Student_info</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fontAlgn="base">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ADD CGPA number; </a:t>
            </a:r>
          </a:p>
          <a:p>
            <a:pPr marL="0" indent="0" algn="just" fontAlgn="base">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indent="0" algn="just" fontAlgn="base">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237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40C3FE-0232-4306-B40B-D4D00FAA3562}"/>
              </a:ext>
            </a:extLst>
          </p:cNvPr>
          <p:cNvSpPr>
            <a:spLocks noGrp="1"/>
          </p:cNvSpPr>
          <p:nvPr>
            <p:ph idx="1"/>
          </p:nvPr>
        </p:nvSpPr>
        <p:spPr>
          <a:xfrm>
            <a:off x="242596" y="186612"/>
            <a:ext cx="11579290" cy="6288833"/>
          </a:xfrm>
        </p:spPr>
        <p:txBody>
          <a:bodyPr>
            <a:normAutofit lnSpcReduction="1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Command-3 :</a:t>
            </a:r>
            <a:br>
              <a:rPr lang="en-US" sz="2400" b="0" i="0" dirty="0">
                <a:effectLst/>
                <a:latin typeface="Times New Roman" panose="02020603050405020304" pitchFamily="18" charset="0"/>
                <a:cs typeface="Times New Roman" panose="02020603050405020304" pitchFamily="18" charset="0"/>
              </a:rPr>
            </a:br>
            <a:r>
              <a:rPr lang="en-US" sz="2400" b="1" i="0" dirty="0">
                <a:effectLst/>
                <a:latin typeface="Times New Roman" panose="02020603050405020304" pitchFamily="18" charset="0"/>
                <a:cs typeface="Times New Roman" panose="02020603050405020304" pitchFamily="18" charset="0"/>
              </a:rPr>
              <a:t>TRUNCATE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This command is used to remove all rows from the table, but the structure of the table still exists.</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Syntax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Syntax to remove an existing table.</a:t>
            </a:r>
          </a:p>
          <a:p>
            <a:pPr algn="just" fontAlgn="base">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TRUNCATE TABLE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table_name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Example –</a:t>
            </a:r>
            <a:br>
              <a:rPr lang="en-US" sz="2400" dirty="0">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 College Authority wants to remove the details of all students for new batches but wants to keep the table structure. The command they can use is as follows.</a:t>
            </a:r>
          </a:p>
          <a:p>
            <a:pPr algn="just" fontAlgn="base">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TRUNCATE TABLE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Student_info</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fontAlgn="base">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fontAlgn="base"/>
            <a:endParaRPr lang="en-US" b="0" i="0" dirty="0">
              <a:solidFill>
                <a:srgbClr val="273239"/>
              </a:solidFill>
              <a:effectLst/>
              <a:latin typeface="urw-din"/>
            </a:endParaRPr>
          </a:p>
          <a:p>
            <a:pPr algn="just" fontAlgn="base"/>
            <a:endParaRPr lang="en-US" b="0" i="0" dirty="0">
              <a:solidFill>
                <a:srgbClr val="273239"/>
              </a:solidFill>
              <a:effectLst/>
              <a:latin typeface="urw-din"/>
            </a:endParaRPr>
          </a:p>
          <a:p>
            <a:pPr marL="0" indent="0">
              <a:buNone/>
            </a:pPr>
            <a:endParaRPr lang="en-IN" dirty="0"/>
          </a:p>
        </p:txBody>
      </p:sp>
    </p:spTree>
    <p:extLst>
      <p:ext uri="{BB962C8B-B14F-4D97-AF65-F5344CB8AC3E}">
        <p14:creationId xmlns:p14="http://schemas.microsoft.com/office/powerpoint/2010/main" val="321250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9AFAF3-B6B9-0A6E-1D25-0DE063EEE6A3}"/>
              </a:ext>
            </a:extLst>
          </p:cNvPr>
          <p:cNvSpPr>
            <a:spLocks noGrp="1"/>
          </p:cNvSpPr>
          <p:nvPr>
            <p:ph idx="1"/>
          </p:nvPr>
        </p:nvSpPr>
        <p:spPr>
          <a:xfrm>
            <a:off x="261257" y="251926"/>
            <a:ext cx="11691257" cy="6242179"/>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Command-4:</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DROP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This command is used to remove an existing table along with its structure from the Database.</a:t>
            </a: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Syntax –</a:t>
            </a:r>
            <a:r>
              <a:rPr lang="en-US" sz="2400" b="0" i="0" dirty="0">
                <a:effectLst/>
                <a:latin typeface="Times New Roman" panose="02020603050405020304" pitchFamily="18" charset="0"/>
                <a:cs typeface="Times New Roman" panose="02020603050405020304" pitchFamily="18" charset="0"/>
              </a:rPr>
              <a:t>Syntax to drop an existing table.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DROP TABLE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table_name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Example –</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If the College Authority wants to change their Database by deleting the </a:t>
            </a:r>
            <a:r>
              <a:rPr lang="en-US" sz="2400" b="0" i="0" dirty="0" err="1">
                <a:effectLst/>
                <a:latin typeface="Times New Roman" panose="02020603050405020304" pitchFamily="18" charset="0"/>
                <a:cs typeface="Times New Roman" panose="02020603050405020304" pitchFamily="18" charset="0"/>
              </a:rPr>
              <a:t>Student_info</a:t>
            </a:r>
            <a:r>
              <a:rPr lang="en-US" sz="2400" b="0" i="0" dirty="0">
                <a:effectLst/>
                <a:latin typeface="Times New Roman" panose="02020603050405020304" pitchFamily="18" charset="0"/>
                <a:cs typeface="Times New Roman" panose="02020603050405020304" pitchFamily="18" charset="0"/>
              </a:rPr>
              <a:t> Table. </a:t>
            </a:r>
          </a:p>
          <a:p>
            <a:pPr marL="0" indent="0" algn="just">
              <a:lnSpc>
                <a:spcPct val="150000"/>
              </a:lnSpc>
              <a:buNone/>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DROP TABLE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Student_info</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indent="0" algn="just">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6951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B2F2-82C9-7E47-82AD-A80F01899286}"/>
              </a:ext>
            </a:extLst>
          </p:cNvPr>
          <p:cNvSpPr>
            <a:spLocks noGrp="1"/>
          </p:cNvSpPr>
          <p:nvPr>
            <p:ph type="title"/>
          </p:nvPr>
        </p:nvSpPr>
        <p:spPr>
          <a:xfrm>
            <a:off x="65314" y="150522"/>
            <a:ext cx="11120535" cy="315912"/>
          </a:xfrm>
        </p:spPr>
        <p:txBody>
          <a:bodyPr>
            <a:normAutofit fontScale="90000"/>
          </a:bodyPr>
          <a:lstStyle/>
          <a:p>
            <a:r>
              <a:rPr lang="en-IN" sz="3200" b="1" dirty="0">
                <a:latin typeface="Times New Roman" panose="02020603050405020304" pitchFamily="18" charset="0"/>
                <a:cs typeface="Times New Roman" panose="02020603050405020304" pitchFamily="18" charset="0"/>
              </a:rPr>
              <a:t>Queries with various options</a:t>
            </a:r>
          </a:p>
        </p:txBody>
      </p:sp>
      <p:sp>
        <p:nvSpPr>
          <p:cNvPr id="3" name="Content Placeholder 2">
            <a:extLst>
              <a:ext uri="{FF2B5EF4-FFF2-40B4-BE49-F238E27FC236}">
                <a16:creationId xmlns:a16="http://schemas.microsoft.com/office/drawing/2014/main" id="{A268893B-A7B4-5541-9E32-8EDEDE07F245}"/>
              </a:ext>
            </a:extLst>
          </p:cNvPr>
          <p:cNvSpPr>
            <a:spLocks noGrp="1"/>
          </p:cNvSpPr>
          <p:nvPr>
            <p:ph idx="1"/>
          </p:nvPr>
        </p:nvSpPr>
        <p:spPr>
          <a:xfrm>
            <a:off x="373224" y="737118"/>
            <a:ext cx="11355356" cy="5439845"/>
          </a:xfrm>
        </p:spPr>
        <p:txBody>
          <a:bodyPr>
            <a:normAutofit fontScale="92500" lnSpcReduction="20000"/>
          </a:bodyPr>
          <a:lstStyle/>
          <a:p>
            <a:pPr marL="0" indent="0" algn="just">
              <a:lnSpc>
                <a:spcPct val="150000"/>
              </a:lnSpc>
              <a:buNone/>
            </a:pPr>
            <a:r>
              <a:rPr lang="en-IN" b="1" i="0" dirty="0">
                <a:solidFill>
                  <a:srgbClr val="FF0000"/>
                </a:solidFill>
                <a:effectLst/>
                <a:latin typeface="Times New Roman" panose="02020603050405020304" pitchFamily="18" charset="0"/>
                <a:cs typeface="Times New Roman" panose="02020603050405020304" pitchFamily="18" charset="0"/>
              </a:rPr>
              <a:t>SQL SELECT Statement</a:t>
            </a:r>
          </a:p>
          <a:p>
            <a:pPr algn="just" eaLnBrk="0" fontAlgn="base" hangingPunct="0">
              <a:lnSpc>
                <a:spcPct val="160000"/>
              </a:lnSpc>
              <a:spcBef>
                <a:spcPct val="0"/>
              </a:spcBef>
              <a:spcAft>
                <a:spcPct val="0"/>
              </a:spcAft>
            </a:pP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SQL </a:t>
            </a:r>
            <a:r>
              <a:rPr kumimoji="0" lang="en-US" altLang="en-US" sz="2600" b="0" i="1" u="none" strike="noStrike" cap="none" normalizeH="0" baseline="0" dirty="0">
                <a:ln>
                  <a:noFill/>
                </a:ln>
                <a:effectLst/>
                <a:latin typeface="Times New Roman" panose="02020603050405020304" pitchFamily="18" charset="0"/>
                <a:cs typeface="Times New Roman" panose="02020603050405020304" pitchFamily="18" charset="0"/>
              </a:rPr>
              <a:t>SELECT</a:t>
            </a: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 is probably the most widely used SQL statement.</a:t>
            </a:r>
          </a:p>
          <a:p>
            <a:pPr algn="just" eaLnBrk="0" fontAlgn="base" hangingPunct="0">
              <a:lnSpc>
                <a:spcPct val="150000"/>
              </a:lnSpc>
              <a:spcBef>
                <a:spcPct val="0"/>
              </a:spcBef>
              <a:spcAft>
                <a:spcPct val="0"/>
              </a:spcAf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SQL SELECT statement is used for fetching some data from a database. </a:t>
            </a:r>
          </a:p>
          <a:p>
            <a:pPr algn="just" eaLnBrk="0" fontAlgn="base" hangingPunct="0">
              <a:lnSpc>
                <a:spcPct val="150000"/>
              </a:lnSpc>
              <a:spcBef>
                <a:spcPct val="0"/>
              </a:spcBef>
              <a:spcAft>
                <a:spcPct val="0"/>
              </a:spcAf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The statement is just a query that claims what data to be retrieved, where to search for it, and how to modify it before returning.</a:t>
            </a:r>
          </a:p>
          <a:p>
            <a:pPr algn="just" eaLnBrk="0" fontAlgn="base" hangingPunct="0">
              <a:lnSpc>
                <a:spcPct val="150000"/>
              </a:lnSpc>
              <a:spcBef>
                <a:spcPct val="0"/>
              </a:spcBef>
              <a:spcAft>
                <a:spcPct val="0"/>
              </a:spcAf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In most cases, the SELECT query is run with FROM. SELECT states columns and FROM indicates a table where these columns are located.</a:t>
            </a:r>
          </a:p>
          <a:p>
            <a:pPr marL="0" marR="0" lvl="0" indent="0" algn="just" defTabSz="914400" rtl="0" eaLnBrk="0" fontAlgn="base" latinLnBrk="0" hangingPunct="0">
              <a:lnSpc>
                <a:spcPct val="160000"/>
              </a:lnSpc>
              <a:spcBef>
                <a:spcPct val="0"/>
              </a:spcBef>
              <a:spcAft>
                <a:spcPct val="0"/>
              </a:spcAft>
              <a:buClrTx/>
              <a:buSzTx/>
              <a:buFontTx/>
              <a:buNone/>
              <a:tabLst/>
            </a:pP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60000"/>
              </a:lnSpc>
              <a:spcBef>
                <a:spcPct val="0"/>
              </a:spcBef>
              <a:spcAft>
                <a:spcPct val="0"/>
              </a:spcAft>
              <a:buClrTx/>
              <a:buSzTx/>
              <a:buFontTx/>
              <a:buNone/>
              <a:tabLst/>
            </a:pPr>
            <a:b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endPar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indent="0">
              <a:buNone/>
            </a:pPr>
            <a:endParaRPr lang="en-IN" b="0" i="0" dirty="0">
              <a:solidFill>
                <a:srgbClr val="3D3D3D"/>
              </a:solidFill>
              <a:effectLst/>
              <a:latin typeface="Firasans Regular"/>
            </a:endParaRPr>
          </a:p>
          <a:p>
            <a:pPr marL="0" indent="0">
              <a:buNone/>
            </a:pPr>
            <a:endParaRPr lang="en-IN" dirty="0"/>
          </a:p>
        </p:txBody>
      </p:sp>
    </p:spTree>
    <p:extLst>
      <p:ext uri="{BB962C8B-B14F-4D97-AF65-F5344CB8AC3E}">
        <p14:creationId xmlns:p14="http://schemas.microsoft.com/office/powerpoint/2010/main" val="849711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817A3-828D-A760-F6FF-ECF1831DF406}"/>
              </a:ext>
            </a:extLst>
          </p:cNvPr>
          <p:cNvSpPr>
            <a:spLocks noGrp="1"/>
          </p:cNvSpPr>
          <p:nvPr>
            <p:ph idx="1"/>
          </p:nvPr>
        </p:nvSpPr>
        <p:spPr>
          <a:xfrm>
            <a:off x="223935" y="149290"/>
            <a:ext cx="11625943" cy="6540759"/>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Syntax of the SELECT command</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The basic syntax of the query is as follows:</a:t>
            </a:r>
          </a:p>
          <a:p>
            <a:pPr marL="0" indent="0" algn="just" eaLnBrk="0" fontAlgn="base" hangingPunct="0">
              <a:lnSpc>
                <a:spcPct val="150000"/>
              </a:lnSpc>
              <a:spcBef>
                <a:spcPct val="0"/>
              </a:spcBef>
              <a:spcAft>
                <a:spcPct val="0"/>
              </a:spcAft>
              <a:buNone/>
            </a:pPr>
            <a:r>
              <a:rPr lang="en-US" sz="2400" b="0" i="0" dirty="0">
                <a:solidFill>
                  <a:srgbClr val="000000"/>
                </a:solidFill>
                <a:effectLst/>
                <a:latin typeface="Times New Roman" panose="02020603050405020304" pitchFamily="18" charset="0"/>
                <a:cs typeface="Times New Roman" panose="02020603050405020304" pitchFamily="18" charset="0"/>
              </a:rPr>
              <a:t>SELECT </a:t>
            </a:r>
            <a:r>
              <a:rPr lang="en-US" sz="2400" b="0" i="0" dirty="0">
                <a:solidFill>
                  <a:srgbClr val="008800"/>
                </a:solidFill>
                <a:effectLst/>
                <a:latin typeface="Times New Roman" panose="02020603050405020304" pitchFamily="18" charset="0"/>
                <a:cs typeface="Times New Roman" panose="02020603050405020304" pitchFamily="18" charset="0"/>
              </a:rPr>
              <a:t>&lt;column1&gt;</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8800"/>
                </a:solidFill>
                <a:effectLst/>
                <a:latin typeface="Times New Roman" panose="02020603050405020304" pitchFamily="18" charset="0"/>
                <a:cs typeface="Times New Roman" panose="02020603050405020304" pitchFamily="18" charset="0"/>
              </a:rPr>
              <a:t>&lt;column2&gt;</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666600"/>
                </a:solidFill>
                <a:effectLst/>
                <a:latin typeface="Times New Roman" panose="02020603050405020304" pitchFamily="18" charset="0"/>
                <a:cs typeface="Times New Roman" panose="02020603050405020304" pitchFamily="18" charset="0"/>
              </a:rPr>
              <a:t>...</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indent="0" algn="just" eaLnBrk="0" fontAlgn="base" hangingPunct="0">
              <a:lnSpc>
                <a:spcPct val="150000"/>
              </a:lnSpc>
              <a:spcBef>
                <a:spcPct val="0"/>
              </a:spcBef>
              <a:spcAft>
                <a:spcPct val="0"/>
              </a:spcAft>
              <a:buNone/>
            </a:pPr>
            <a:r>
              <a:rPr lang="en-US" sz="2400" b="0" i="0" dirty="0">
                <a:solidFill>
                  <a:srgbClr val="000000"/>
                </a:solidFill>
                <a:effectLst/>
                <a:latin typeface="Times New Roman" panose="02020603050405020304" pitchFamily="18" charset="0"/>
                <a:cs typeface="Times New Roman" panose="02020603050405020304" pitchFamily="18" charset="0"/>
              </a:rPr>
              <a:t>FROM </a:t>
            </a:r>
            <a:r>
              <a:rPr lang="en-US" sz="2400" b="0" i="0" dirty="0">
                <a:solidFill>
                  <a:srgbClr val="008800"/>
                </a:solidFill>
                <a:effectLst/>
                <a:latin typeface="Times New Roman" panose="02020603050405020304" pitchFamily="18" charset="0"/>
                <a:cs typeface="Times New Roman" panose="02020603050405020304" pitchFamily="18" charset="0"/>
              </a:rPr>
              <a:t>&lt;table&gt;</a:t>
            </a:r>
            <a:r>
              <a:rPr lang="en-US" sz="2400" b="0" i="0" dirty="0">
                <a:solidFill>
                  <a:srgbClr val="666600"/>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Parameters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&lt;column1&gt;, &lt;column2&gt;: the names of the columns you want to select data from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&lt;table&gt;: the name of the table where the specified columns are located</a:t>
            </a:r>
          </a:p>
          <a:p>
            <a:pPr marL="0" indent="0" algn="just" eaLnBrk="0" fontAlgn="base" hangingPunct="0">
              <a:lnSpc>
                <a:spcPct val="150000"/>
              </a:lnSpc>
              <a:spcBef>
                <a:spcPct val="0"/>
              </a:spcBef>
              <a:spcAft>
                <a:spcPct val="0"/>
              </a:spcAft>
              <a:buNone/>
            </a:pPr>
            <a:endParaRPr lang="en-US" sz="2400" b="0" i="0" dirty="0">
              <a:effectLst/>
              <a:latin typeface="Times New Roman" panose="02020603050405020304" pitchFamily="18" charset="0"/>
              <a:cs typeface="Times New Roman" panose="02020603050405020304" pitchFamily="18" charset="0"/>
            </a:endParaRPr>
          </a:p>
          <a:p>
            <a:pPr marL="0" indent="0" algn="just" eaLnBrk="0" fontAlgn="base" hangingPunct="0">
              <a:lnSpc>
                <a:spcPct val="150000"/>
              </a:lnSpc>
              <a:spcBef>
                <a:spcPct val="0"/>
              </a:spcBef>
              <a:spcAft>
                <a:spcPct val="0"/>
              </a:spcAft>
              <a:buNone/>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a:p>
            <a:endParaRPr lang="en-IN" dirty="0"/>
          </a:p>
        </p:txBody>
      </p:sp>
    </p:spTree>
    <p:extLst>
      <p:ext uri="{BB962C8B-B14F-4D97-AF65-F5344CB8AC3E}">
        <p14:creationId xmlns:p14="http://schemas.microsoft.com/office/powerpoint/2010/main" val="3206481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2877</TotalTime>
  <Words>1569</Words>
  <Application>Microsoft Office PowerPoint</Application>
  <PresentationFormat>Widescreen</PresentationFormat>
  <Paragraphs>166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Firasans Regular</vt:lpstr>
      <vt:lpstr>Times New Roman</vt:lpstr>
      <vt:lpstr>urw-din</vt:lpstr>
      <vt:lpstr>Wingdings</vt:lpstr>
      <vt:lpstr>Office Theme</vt:lpstr>
      <vt:lpstr>MODULE – III  SQL QUERY - BASICS , RDBMS - NORMALIZATION</vt:lpstr>
      <vt:lpstr>SQL – Data Definition commands</vt:lpstr>
      <vt:lpstr>PowerPoint Presentation</vt:lpstr>
      <vt:lpstr>PowerPoint Presentation</vt:lpstr>
      <vt:lpstr>PowerPoint Presentation</vt:lpstr>
      <vt:lpstr>PowerPoint Presentation</vt:lpstr>
      <vt:lpstr>PowerPoint Presentation</vt:lpstr>
      <vt:lpstr>Queries with various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Kadao</dc:creator>
  <cp:lastModifiedBy>Akash Kadao</cp:lastModifiedBy>
  <cp:revision>5</cp:revision>
  <dcterms:created xsi:type="dcterms:W3CDTF">2023-02-15T15:18:19Z</dcterms:created>
  <dcterms:modified xsi:type="dcterms:W3CDTF">2023-05-02T04:44:19Z</dcterms:modified>
</cp:coreProperties>
</file>