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C92E-5654-3B7B-6791-CF911296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2800E-AB5D-DE42-E3D6-8972453FE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76A6-8532-1E63-01E8-21022C3F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1193-84A9-0DEE-F1D0-1177480D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96D8-73EC-201E-AD9C-7ABC5A0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B2BB-D869-261A-2558-A9178A4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60E5-30BA-9B96-A87A-0F1F6D2FC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DFA3-93C4-BAD7-58D1-57AA4AD5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09BF-338C-1E69-539D-2EF390F7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412B-D5EF-F68C-453D-5FB24BE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96F7-2251-C7ED-08C2-9B07A064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F18C-E035-FA12-2774-EA6EDE6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97B-7D4F-78D6-DA22-0AAC0CA0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E8E9-247B-0842-53D4-D7825DC1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E8EA-BF51-B820-49AF-F103A21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AA83-E50A-4C11-701E-2A00340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12D-9B3A-A022-6035-5FFC27FE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CBF7-0038-6CBB-238C-AF24148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7BDC-C189-29BF-42DA-84B839D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CC3A-9C6D-EB5D-A7E9-1A080CE8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EDB-6E19-4E99-439F-D261B00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769E-5687-7B7A-0BEF-B80CF6E6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161-DFA7-D94C-6887-7039FC2E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85A3-4770-5F22-F10B-7A59D57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77DB-95E2-9C73-AD0D-31F99D3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4303-9B80-DC40-DB22-80E71B6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2E9C-AB89-2980-D8D9-BA23BFFD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6EF8-B191-02D9-E202-0DF4DC37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8687-E851-53E2-AD69-B82ED41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3DA0-6247-1D37-4B55-AAC0CBD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3082-47F6-F269-834B-B811C00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74AC-656D-61DB-7321-9D4CACA6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1F66-770A-22CC-277C-92170E86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C7CA-7E1E-5379-36F8-E647F749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D7EA5-F524-E8AE-F5E7-8E1D8BBE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0B74-46C0-1CF7-53F2-E556F86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E1086-9510-9EF7-6A8D-A0097E0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4A1-4C0E-35D8-B4FF-A1C481C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4AA3-B1E1-3158-1C3F-0990BE6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A2C-0697-595C-9FCF-5901294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60D2F-2C7A-DED2-79B7-93E78B7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23D96-4779-CB0C-F818-784C377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31FA-5D92-4D0F-DDB9-623FEAD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5031-79D5-82F8-147C-350CC208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5B0E3-60CA-440B-C003-1BF4AF5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68D63-5DC7-58B9-D1FC-5335563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398-81EF-56F0-4CA3-AA73A44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E5AC-9C74-BD91-4BC2-4132A4F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617-EC4B-6364-74C1-3411E81D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5AB0-B0A2-F186-96E6-138A1E9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15F-C52C-8E4F-F19D-248941B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374E-C535-BEA3-5920-4FA65CF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1956-A112-68EE-CFF1-07743CC5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1EED-C620-A4F1-DC0E-C399E015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BDB0-D1AE-5016-503D-0D2DB2BA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E5F4-92A9-2659-E983-C8379C1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008-8E3F-12B0-4199-7281D087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71C-A5AC-4D85-EBF5-875E4CE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A6FC0-2D14-1B9E-2C54-DB418B4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37E1-2C92-77C7-D3D0-EF75FA2D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11C5-8BC0-D546-E71D-8CE166A0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A79C-B444-4082-932F-E3B6385BE57C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CB7-0C4E-0F1B-D48D-1B806D14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74E1-D215-72B0-CFC1-031D66DEE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lliam_Ward_Armstro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9491-F6AC-3229-2DB0-2E20487D2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</a:t>
            </a:r>
          </a:p>
        </p:txBody>
      </p:sp>
    </p:spTree>
    <p:extLst>
      <p:ext uri="{BB962C8B-B14F-4D97-AF65-F5344CB8AC3E}">
        <p14:creationId xmlns:p14="http://schemas.microsoft.com/office/powerpoint/2010/main" val="22185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4F24-A0A6-B9CD-0997-00936A92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382555"/>
            <a:ext cx="11178074" cy="57944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 complete set of inference rules or axioms, introduced and developed by </a:t>
            </a:r>
            <a:r>
              <a:rPr lang="en-US" sz="2400" b="0" i="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William W. Armstrong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1974.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inference rules are sound which is used to test logical inferences of functional dependencies.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axiom which also refers to as sound is used to infer all the functional dependencies on a relational database.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Axioms are a set of rules, that when applied to a specific set, generates a closure of functional dependencies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6114-5848-E474-EA00-E56349F1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" y="363894"/>
            <a:ext cx="10944809" cy="61768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of Armstrong's Axioms in Functional Dependency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Armstrong's Axioms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two different set of rules,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Axioms or primary rules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Reflexivity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Augmentation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Transitivity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rules or Secondary rules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 Transitivity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2046-2652-C5AE-53E2-4E95F39A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5" y="354563"/>
            <a:ext cx="11206065" cy="617686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u="none" strike="noStrike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Axioms or Primary Rules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suppose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(k)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the set of attributes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a relation scheme. Subsequently, we will represent subsets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standard notation in database theory for the set of attributes is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rather than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A∪B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Reflexivity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a set of attributes is P and its subset is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⊆ 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property is called as Trivial functional dependency. Where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denote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functionally decides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Augmentation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set of attributes,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 → QR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It means that a change in attributes in dependencies does not create a change in basic dependencies. If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 → QR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any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Axiom of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→ 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Where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denote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functionally decides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same 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6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846F-3A59-46E1-5FDD-EF3DCAAC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382555"/>
            <a:ext cx="11299371" cy="62701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Additional Rules or Secondary Rules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rules can be derived from the above axioms.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then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If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Z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YZ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lphaLcPeriod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then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QB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proof,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 (Given)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→ B (Given)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QA (Augmentation of 1 and A)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Q (Decomposition of 3)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PB (Augmentation of 2 and P)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B (Decomposition of 5)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 → QB (Union 4 and 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1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B6C0-B1E6-64E8-4661-EC8D0359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587829"/>
            <a:ext cx="10709988" cy="558913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Decomposition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rule is contrary of union rule. If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holds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If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YZ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Z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proof,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QR (Given)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→ Q (Reflexivity)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Q (Transitivity of 1 and 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88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0C77-6209-F68A-E0A8-CE3314B2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382555"/>
            <a:ext cx="10793963" cy="579440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Pseudo Transitivity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→ 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proof,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RQ (Given)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→ S (Given)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RQ → RS (Augmentation of 2 and R)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→ RS (Transitivity of 1 and 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4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6B5-C758-6740-B9CE-F7E9FC72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Trivial Functional Dependency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2B3F0A-2A2B-EC19-915C-693221ED9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23081"/>
              </p:ext>
            </p:extLst>
          </p:nvPr>
        </p:nvGraphicFramePr>
        <p:xfrm>
          <a:off x="1045029" y="1324946"/>
          <a:ext cx="10151706" cy="4982547"/>
        </p:xfrm>
        <a:graphic>
          <a:graphicData uri="http://schemas.openxmlformats.org/drawingml/2006/table">
            <a:tbl>
              <a:tblPr/>
              <a:tblGrid>
                <a:gridCol w="2124579">
                  <a:extLst>
                    <a:ext uri="{9D8B030D-6E8A-4147-A177-3AD203B41FA5}">
                      <a16:colId xmlns:a16="http://schemas.microsoft.com/office/drawing/2014/main" val="2314663271"/>
                    </a:ext>
                  </a:extLst>
                </a:gridCol>
                <a:gridCol w="8027127">
                  <a:extLst>
                    <a:ext uri="{9D8B030D-6E8A-4147-A177-3AD203B41FA5}">
                      <a16:colId xmlns:a16="http://schemas.microsoft.com/office/drawing/2014/main" val="423638863"/>
                    </a:ext>
                  </a:extLst>
                </a:gridCol>
              </a:tblGrid>
              <a:tr h="2044122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Trivial</a:t>
                      </a:r>
                      <a:endParaRPr lang="en-IN">
                        <a:effectLst/>
                      </a:endParaRPr>
                    </a:p>
                  </a:txBody>
                  <a:tcPr marL="12192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 </a:t>
                      </a:r>
                      <a:r>
                        <a:rPr lang="en-US" b="1">
                          <a:effectLst/>
                        </a:rPr>
                        <a:t>P</a:t>
                      </a:r>
                      <a:r>
                        <a:rPr lang="en-US">
                          <a:effectLst/>
                        </a:rPr>
                        <a:t> holds </a:t>
                      </a:r>
                      <a:r>
                        <a:rPr lang="en-US" b="1">
                          <a:effectLst/>
                        </a:rPr>
                        <a:t>Q</a:t>
                      </a:r>
                      <a:r>
                        <a:rPr lang="en-US">
                          <a:effectLst/>
                        </a:rPr>
                        <a:t> (</a:t>
                      </a:r>
                      <a:r>
                        <a:rPr lang="en-US" b="1">
                          <a:effectLst/>
                        </a:rPr>
                        <a:t>P → Q</a:t>
                      </a:r>
                      <a:r>
                        <a:rPr lang="en-US">
                          <a:effectLst/>
                        </a:rPr>
                        <a:t>), where </a:t>
                      </a:r>
                      <a:r>
                        <a:rPr lang="en-US" b="1">
                          <a:effectLst/>
                        </a:rPr>
                        <a:t>P</a:t>
                      </a:r>
                      <a:r>
                        <a:rPr lang="en-US">
                          <a:effectLst/>
                        </a:rPr>
                        <a:t> is a subset of </a:t>
                      </a:r>
                      <a:r>
                        <a:rPr lang="en-US" b="1">
                          <a:effectLst/>
                        </a:rPr>
                        <a:t>Q</a:t>
                      </a:r>
                      <a:r>
                        <a:rPr lang="en-US">
                          <a:effectLst/>
                        </a:rPr>
                        <a:t>, then it is called a Trivial Functional Dependency. Trivial always holds Functional Dependency.</a:t>
                      </a:r>
                    </a:p>
                  </a:txBody>
                  <a:tcPr marL="6096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96289"/>
                  </a:ext>
                </a:extLst>
              </a:tr>
              <a:tr h="127757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Non-Trivial</a:t>
                      </a:r>
                      <a:endParaRPr lang="en-IN" dirty="0">
                        <a:effectLst/>
                      </a:endParaRPr>
                    </a:p>
                  </a:txBody>
                  <a:tcPr marL="12192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 </a:t>
                      </a:r>
                      <a:r>
                        <a:rPr lang="en-US" b="1">
                          <a:effectLst/>
                        </a:rPr>
                        <a:t>P</a:t>
                      </a:r>
                      <a:r>
                        <a:rPr lang="en-US">
                          <a:effectLst/>
                        </a:rPr>
                        <a:t> holds </a:t>
                      </a:r>
                      <a:r>
                        <a:rPr lang="en-US" b="1">
                          <a:effectLst/>
                        </a:rPr>
                        <a:t>Q</a:t>
                      </a:r>
                      <a:r>
                        <a:rPr lang="en-US">
                          <a:effectLst/>
                        </a:rPr>
                        <a:t> (</a:t>
                      </a:r>
                      <a:r>
                        <a:rPr lang="en-US" b="1">
                          <a:effectLst/>
                        </a:rPr>
                        <a:t>P → Q</a:t>
                      </a:r>
                      <a:r>
                        <a:rPr lang="en-US">
                          <a:effectLst/>
                        </a:rPr>
                        <a:t>), where </a:t>
                      </a:r>
                      <a:r>
                        <a:rPr lang="en-US" b="1">
                          <a:effectLst/>
                        </a:rPr>
                        <a:t>Q</a:t>
                      </a:r>
                      <a:r>
                        <a:rPr lang="en-US">
                          <a:effectLst/>
                        </a:rPr>
                        <a:t> is not a subset of </a:t>
                      </a:r>
                      <a:r>
                        <a:rPr lang="en-US" b="1">
                          <a:effectLst/>
                        </a:rPr>
                        <a:t>P</a:t>
                      </a:r>
                      <a:r>
                        <a:rPr lang="en-US">
                          <a:effectLst/>
                        </a:rPr>
                        <a:t>, then it is called as a Non-Trivial Functional Dependency.</a:t>
                      </a:r>
                    </a:p>
                  </a:txBody>
                  <a:tcPr marL="6096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04532"/>
                  </a:ext>
                </a:extLst>
              </a:tr>
              <a:tr h="166084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Completely Non-Trivial</a:t>
                      </a:r>
                      <a:endParaRPr lang="en-IN">
                        <a:effectLst/>
                      </a:endParaRPr>
                    </a:p>
                  </a:txBody>
                  <a:tcPr marL="12192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If </a:t>
                      </a:r>
                      <a:r>
                        <a:rPr lang="en-US" b="1" dirty="0">
                          <a:effectLst/>
                        </a:rPr>
                        <a:t>P</a:t>
                      </a:r>
                      <a:r>
                        <a:rPr lang="en-US" dirty="0">
                          <a:effectLst/>
                        </a:rPr>
                        <a:t> holds </a:t>
                      </a:r>
                      <a:r>
                        <a:rPr lang="en-US" b="1" dirty="0">
                          <a:effectLst/>
                        </a:rPr>
                        <a:t>Q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en-US" b="1" dirty="0">
                          <a:effectLst/>
                        </a:rPr>
                        <a:t>P → Q</a:t>
                      </a:r>
                      <a:r>
                        <a:rPr lang="en-US" dirty="0">
                          <a:effectLst/>
                        </a:rPr>
                        <a:t>), where </a:t>
                      </a:r>
                      <a:r>
                        <a:rPr lang="en-US" b="1" dirty="0">
                          <a:effectLst/>
                        </a:rPr>
                        <a:t>P</a:t>
                      </a:r>
                      <a:r>
                        <a:rPr lang="en-US" dirty="0">
                          <a:effectLst/>
                        </a:rPr>
                        <a:t> intersect </a:t>
                      </a:r>
                      <a:r>
                        <a:rPr lang="en-US" b="1" dirty="0">
                          <a:effectLst/>
                        </a:rPr>
                        <a:t>Y = Φ</a:t>
                      </a:r>
                      <a:r>
                        <a:rPr lang="en-US" dirty="0">
                          <a:effectLst/>
                        </a:rPr>
                        <a:t>, it is called as a Completely Non-Trivial Functional Dependency.</a:t>
                      </a:r>
                    </a:p>
                  </a:txBody>
                  <a:tcPr marL="60960" marR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8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8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E554-240B-F8F3-D078-D387F80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6284-22D5-537B-A357-BDBB1235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716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</vt:lpstr>
      <vt:lpstr>Times New Roman</vt:lpstr>
      <vt:lpstr>Office Theme</vt:lpstr>
      <vt:lpstr>Armstrong axioms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Trivial Functional Dependency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4</cp:revision>
  <dcterms:created xsi:type="dcterms:W3CDTF">2023-06-12T13:15:30Z</dcterms:created>
  <dcterms:modified xsi:type="dcterms:W3CDTF">2023-06-26T06:47:17Z</dcterms:modified>
</cp:coreProperties>
</file>