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C92E-5654-3B7B-6791-CF911296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E2800E-AB5D-DE42-E3D6-8972453FE5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7776A6-8532-1E63-01E8-21022C3FEB6E}"/>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5B8D1193-84A9-0DEE-F1D0-1177480D0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796D8-73EC-201E-AD9C-7ABC5A0DF1D6}"/>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363102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B2BB-D869-261A-2558-A9178A42E6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260E5-30BA-9B96-A87A-0F1F6D2FC5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2DFA3-93C4-BAD7-58D1-57AA4AD53B15}"/>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A0D709BF-338C-1E69-539D-2EF390F7C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D412B-D5EF-F68C-453D-5FB24BE93672}"/>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244356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B96F7-2251-C7ED-08C2-9B07A0645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4AF18C-E035-FA12-2774-EA6EDE62C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F7697B-7D4F-78D6-DA22-0AAC0CA0FF68}"/>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0FE0E8E9-247B-0842-53D4-D7825DC10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6E8EA-BF51-B820-49AF-F103A210626C}"/>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315989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AA83-E50A-4C11-701E-2A00340C8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6E12D-9B3A-A022-6035-5FFC27FE92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CCBF7-0038-6CBB-238C-AF2414857FE9}"/>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CC7B7BDC-C189-29BF-42DA-84B839DD4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6CC3A-9C6D-EB5D-A7E9-1A080CE8EFF0}"/>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395017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8EDB-6E19-4E99-439F-D261B0025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AF769E-5687-7B7A-0BEF-B80CF6E67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BE161-DFA7-D94C-6887-7039FC2EC486}"/>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75CA85A3-4770-5F22-F10B-7A59D57F2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077DB-95E2-9C73-AD0D-31F99D3E5D52}"/>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2489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4303-9B80-DC40-DB22-80E71B6F17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AE2E9C-AB89-2980-D8D9-BA23BFFDA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F46EF8-B191-02D9-E202-0DF4DC375E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CF8687-E851-53E2-AD69-B82ED41FECDA}"/>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6" name="Footer Placeholder 5">
            <a:extLst>
              <a:ext uri="{FF2B5EF4-FFF2-40B4-BE49-F238E27FC236}">
                <a16:creationId xmlns:a16="http://schemas.microsoft.com/office/drawing/2014/main" id="{21EB3DA0-6247-1D37-4B55-AAC0CBDF7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43082-47F6-F269-834B-B811C003B00A}"/>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409531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74AC-656D-61DB-7321-9D4CACA6B9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391F66-770A-22CC-277C-92170E8650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4C7CA-7E1E-5379-36F8-E647F749C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CD7EA5-F524-E8AE-F5E7-8E1D8BBE7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C0B74-46C0-1CF7-53F2-E556F8621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EE1086-9510-9EF7-6A8D-A0097E09C223}"/>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8" name="Footer Placeholder 7">
            <a:extLst>
              <a:ext uri="{FF2B5EF4-FFF2-40B4-BE49-F238E27FC236}">
                <a16:creationId xmlns:a16="http://schemas.microsoft.com/office/drawing/2014/main" id="{FF4784A1-4C0E-35D8-B4FF-A1C481CE95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2D4AA3-B1E1-3158-1C3F-0990BE620592}"/>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40841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9A2C-0697-595C-9FCF-590129459D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F60D2F-2C7A-DED2-79B7-93E78B795381}"/>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4" name="Footer Placeholder 3">
            <a:extLst>
              <a:ext uri="{FF2B5EF4-FFF2-40B4-BE49-F238E27FC236}">
                <a16:creationId xmlns:a16="http://schemas.microsoft.com/office/drawing/2014/main" id="{79F23D96-4779-CB0C-F818-784C3779EE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D531FA-5D92-4D0F-DDB9-623FEAD09CC9}"/>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217112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75031-79D5-82F8-147C-350CC2081AD5}"/>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3" name="Footer Placeholder 2">
            <a:extLst>
              <a:ext uri="{FF2B5EF4-FFF2-40B4-BE49-F238E27FC236}">
                <a16:creationId xmlns:a16="http://schemas.microsoft.com/office/drawing/2014/main" id="{EF25B0E3-60CA-440B-C003-1BF4AF5AD0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368D63-5DC7-58B9-D1FC-5335563BE202}"/>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262400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398-81EF-56F0-4CA3-AA73A4484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21E5AC-9C74-BD91-4BC2-4132A4F55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6EB617-EC4B-6364-74C1-3411E81D9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A5AB0-B0A2-F186-96E6-138A1E9F1A40}"/>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6" name="Footer Placeholder 5">
            <a:extLst>
              <a:ext uri="{FF2B5EF4-FFF2-40B4-BE49-F238E27FC236}">
                <a16:creationId xmlns:a16="http://schemas.microsoft.com/office/drawing/2014/main" id="{997E015F-C52C-8E4F-F19D-248941B01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00374E-C535-BEA3-5920-4FA65CF23BB1}"/>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326905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1956-A112-68EE-CFF1-07743CC58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6A1EED-C620-A4F1-DC0E-C399E015A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0ABDB0-D1AE-5016-503D-0D2DB2BA1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CE5F4-92A9-2659-E983-C8379C107B3B}"/>
              </a:ext>
            </a:extLst>
          </p:cNvPr>
          <p:cNvSpPr>
            <a:spLocks noGrp="1"/>
          </p:cNvSpPr>
          <p:nvPr>
            <p:ph type="dt" sz="half" idx="10"/>
          </p:nvPr>
        </p:nvSpPr>
        <p:spPr/>
        <p:txBody>
          <a:bodyPr/>
          <a:lstStyle/>
          <a:p>
            <a:fld id="{CFC9A79C-B444-4082-932F-E3B6385BE57C}" type="datetimeFigureOut">
              <a:rPr lang="en-IN" smtClean="0"/>
              <a:t>25-06-2023</a:t>
            </a:fld>
            <a:endParaRPr lang="en-IN"/>
          </a:p>
        </p:txBody>
      </p:sp>
      <p:sp>
        <p:nvSpPr>
          <p:cNvPr id="6" name="Footer Placeholder 5">
            <a:extLst>
              <a:ext uri="{FF2B5EF4-FFF2-40B4-BE49-F238E27FC236}">
                <a16:creationId xmlns:a16="http://schemas.microsoft.com/office/drawing/2014/main" id="{9AC49008-8E3F-12B0-4199-7281D08742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A271C-A5AC-4D85-EBF5-875E4CE8E529}"/>
              </a:ext>
            </a:extLst>
          </p:cNvPr>
          <p:cNvSpPr>
            <a:spLocks noGrp="1"/>
          </p:cNvSpPr>
          <p:nvPr>
            <p:ph type="sldNum" sz="quarter" idx="12"/>
          </p:nvPr>
        </p:nvSpPr>
        <p:spPr/>
        <p:txBody>
          <a:bodyPr/>
          <a:lstStyle/>
          <a:p>
            <a:fld id="{81338746-0177-4EF9-B0F1-D3EE85BA53A9}" type="slidenum">
              <a:rPr lang="en-IN" smtClean="0"/>
              <a:t>‹#›</a:t>
            </a:fld>
            <a:endParaRPr lang="en-IN"/>
          </a:p>
        </p:txBody>
      </p:sp>
    </p:spTree>
    <p:extLst>
      <p:ext uri="{BB962C8B-B14F-4D97-AF65-F5344CB8AC3E}">
        <p14:creationId xmlns:p14="http://schemas.microsoft.com/office/powerpoint/2010/main" val="257745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A6FC0-2D14-1B9E-2C54-DB418B4A2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C637E1-2C92-77C7-D3D0-EF75FA2D8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A11C5-8BC0-D546-E71D-8CE166A0A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9A79C-B444-4082-932F-E3B6385BE57C}" type="datetimeFigureOut">
              <a:rPr lang="en-IN" smtClean="0"/>
              <a:t>25-06-2023</a:t>
            </a:fld>
            <a:endParaRPr lang="en-IN"/>
          </a:p>
        </p:txBody>
      </p:sp>
      <p:sp>
        <p:nvSpPr>
          <p:cNvPr id="5" name="Footer Placeholder 4">
            <a:extLst>
              <a:ext uri="{FF2B5EF4-FFF2-40B4-BE49-F238E27FC236}">
                <a16:creationId xmlns:a16="http://schemas.microsoft.com/office/drawing/2014/main" id="{E7629CB7-0C4E-0F1B-D48D-1B806D14D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774E1-D215-72B0-CFC1-031D66DEE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38746-0177-4EF9-B0F1-D3EE85BA53A9}" type="slidenum">
              <a:rPr lang="en-IN" smtClean="0"/>
              <a:t>‹#›</a:t>
            </a:fld>
            <a:endParaRPr lang="en-IN"/>
          </a:p>
        </p:txBody>
      </p:sp>
    </p:spTree>
    <p:extLst>
      <p:ext uri="{BB962C8B-B14F-4D97-AF65-F5344CB8AC3E}">
        <p14:creationId xmlns:p14="http://schemas.microsoft.com/office/powerpoint/2010/main" val="98537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9491-F6AC-3229-2DB0-2E20487D2195}"/>
              </a:ext>
            </a:extLst>
          </p:cNvPr>
          <p:cNvSpPr>
            <a:spLocks noGrp="1"/>
          </p:cNvSpPr>
          <p:nvPr>
            <p:ph type="ctrTitle"/>
          </p:nvPr>
        </p:nvSpPr>
        <p:spPr/>
        <p:txBody>
          <a:bodyPr>
            <a:normAutofit/>
          </a:bodyPr>
          <a:lstStyle/>
          <a:p>
            <a:r>
              <a:rPr lang="en-IN" b="1" i="0" u="sng" dirty="0">
                <a:solidFill>
                  <a:srgbClr val="0000FF"/>
                </a:solidFill>
                <a:effectLst/>
                <a:latin typeface="-apple-system"/>
              </a:rPr>
              <a:t>Closure Of Functional Dependency</a:t>
            </a:r>
            <a:endParaRPr lang="en-IN" dirty="0"/>
          </a:p>
        </p:txBody>
      </p:sp>
    </p:spTree>
    <p:extLst>
      <p:ext uri="{BB962C8B-B14F-4D97-AF65-F5344CB8AC3E}">
        <p14:creationId xmlns:p14="http://schemas.microsoft.com/office/powerpoint/2010/main" val="221853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D67E31-2D72-1739-5645-A5A052529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056" y="367406"/>
            <a:ext cx="9180442" cy="2525084"/>
          </a:xfrm>
        </p:spPr>
      </p:pic>
      <p:sp>
        <p:nvSpPr>
          <p:cNvPr id="7" name="TextBox 6">
            <a:extLst>
              <a:ext uri="{FF2B5EF4-FFF2-40B4-BE49-F238E27FC236}">
                <a16:creationId xmlns:a16="http://schemas.microsoft.com/office/drawing/2014/main" id="{D0C3C231-F256-0D6F-8B9A-56DEF2816FE2}"/>
              </a:ext>
            </a:extLst>
          </p:cNvPr>
          <p:cNvSpPr txBox="1"/>
          <p:nvPr/>
        </p:nvSpPr>
        <p:spPr>
          <a:xfrm>
            <a:off x="464199" y="3059668"/>
            <a:ext cx="6097554" cy="369332"/>
          </a:xfrm>
          <a:prstGeom prst="rect">
            <a:avLst/>
          </a:prstGeom>
          <a:noFill/>
        </p:spPr>
        <p:txBody>
          <a:bodyPr wrap="square">
            <a:spAutoFit/>
          </a:bodyPr>
          <a:lstStyle/>
          <a:p>
            <a:r>
              <a:rPr lang="en-US" b="1" i="0" dirty="0">
                <a:solidFill>
                  <a:srgbClr val="E06092"/>
                </a:solidFill>
                <a:effectLst/>
                <a:latin typeface="-apple-system"/>
              </a:rPr>
              <a:t>Now, calculating the closure of the attributes as :</a:t>
            </a:r>
            <a:endParaRPr lang="en-IN" dirty="0"/>
          </a:p>
        </p:txBody>
      </p:sp>
      <p:sp>
        <p:nvSpPr>
          <p:cNvPr id="9" name="TextBox 8">
            <a:extLst>
              <a:ext uri="{FF2B5EF4-FFF2-40B4-BE49-F238E27FC236}">
                <a16:creationId xmlns:a16="http://schemas.microsoft.com/office/drawing/2014/main" id="{C18619D5-828C-B24E-1EB6-728B0AC5A733}"/>
              </a:ext>
            </a:extLst>
          </p:cNvPr>
          <p:cNvSpPr txBox="1"/>
          <p:nvPr/>
        </p:nvSpPr>
        <p:spPr>
          <a:xfrm>
            <a:off x="542056" y="3633501"/>
            <a:ext cx="6097554" cy="1477328"/>
          </a:xfrm>
          <a:prstGeom prst="rect">
            <a:avLst/>
          </a:prstGeom>
          <a:noFill/>
        </p:spPr>
        <p:txBody>
          <a:bodyPr wrap="square">
            <a:spAutoFit/>
          </a:bodyPr>
          <a:lstStyle/>
          <a:p>
            <a:pPr algn="l"/>
            <a:r>
              <a:rPr lang="en-IN" b="1" i="0" dirty="0">
                <a:solidFill>
                  <a:srgbClr val="FF0000"/>
                </a:solidFill>
                <a:effectLst/>
                <a:latin typeface="-apple-system"/>
              </a:rPr>
              <a:t>{A}</a:t>
            </a:r>
            <a:r>
              <a:rPr lang="en-IN" b="1" i="0" baseline="30000" dirty="0">
                <a:solidFill>
                  <a:srgbClr val="FF0000"/>
                </a:solidFill>
                <a:effectLst/>
                <a:latin typeface="-apple-system"/>
              </a:rPr>
              <a:t>+</a:t>
            </a:r>
            <a:r>
              <a:rPr lang="en-IN" b="1" i="0" dirty="0">
                <a:solidFill>
                  <a:srgbClr val="E06092"/>
                </a:solidFill>
                <a:effectLst/>
                <a:latin typeface="-apple-system"/>
              </a:rPr>
              <a:t> = </a:t>
            </a:r>
            <a:r>
              <a:rPr lang="en-IN" b="1" i="0" dirty="0">
                <a:solidFill>
                  <a:srgbClr val="99CC00"/>
                </a:solidFill>
                <a:effectLst/>
                <a:latin typeface="-apple-system"/>
              </a:rPr>
              <a:t>{A, B, C}</a:t>
            </a:r>
            <a:endParaRPr lang="en-IN" b="0" i="0" dirty="0">
              <a:solidFill>
                <a:srgbClr val="212529"/>
              </a:solidFill>
              <a:effectLst/>
              <a:latin typeface="-apple-system"/>
            </a:endParaRPr>
          </a:p>
          <a:p>
            <a:pPr algn="l"/>
            <a:r>
              <a:rPr lang="en-IN" b="1" i="0" dirty="0">
                <a:solidFill>
                  <a:srgbClr val="FF0000"/>
                </a:solidFill>
                <a:effectLst/>
                <a:latin typeface="-apple-system"/>
              </a:rPr>
              <a:t>{B}</a:t>
            </a:r>
            <a:r>
              <a:rPr lang="en-IN" b="1" i="0" baseline="30000" dirty="0">
                <a:solidFill>
                  <a:srgbClr val="FF0000"/>
                </a:solidFill>
                <a:effectLst/>
                <a:latin typeface="-apple-system"/>
              </a:rPr>
              <a:t>+</a:t>
            </a:r>
            <a:r>
              <a:rPr lang="en-IN" b="1" i="0" dirty="0">
                <a:solidFill>
                  <a:srgbClr val="E06092"/>
                </a:solidFill>
                <a:effectLst/>
                <a:latin typeface="-apple-system"/>
              </a:rPr>
              <a:t> =</a:t>
            </a:r>
            <a:r>
              <a:rPr lang="en-IN" b="1" i="0" dirty="0">
                <a:solidFill>
                  <a:srgbClr val="99CC00"/>
                </a:solidFill>
                <a:effectLst/>
                <a:latin typeface="-apple-system"/>
              </a:rPr>
              <a:t> {B}</a:t>
            </a:r>
            <a:endParaRPr lang="en-IN" b="0" i="0" dirty="0">
              <a:solidFill>
                <a:srgbClr val="212529"/>
              </a:solidFill>
              <a:effectLst/>
              <a:latin typeface="-apple-system"/>
            </a:endParaRPr>
          </a:p>
          <a:p>
            <a:pPr algn="l"/>
            <a:r>
              <a:rPr lang="en-IN" b="1" i="0" dirty="0">
                <a:solidFill>
                  <a:srgbClr val="FF0000"/>
                </a:solidFill>
                <a:effectLst/>
                <a:latin typeface="-apple-system"/>
              </a:rPr>
              <a:t>{C}</a:t>
            </a:r>
            <a:r>
              <a:rPr lang="en-IN" b="1" i="0" baseline="30000" dirty="0">
                <a:solidFill>
                  <a:srgbClr val="FF0000"/>
                </a:solidFill>
                <a:effectLst/>
                <a:latin typeface="-apple-system"/>
              </a:rPr>
              <a:t>+</a:t>
            </a:r>
            <a:r>
              <a:rPr lang="en-IN" b="1" i="0" dirty="0">
                <a:solidFill>
                  <a:srgbClr val="E06092"/>
                </a:solidFill>
                <a:effectLst/>
                <a:latin typeface="-apple-system"/>
              </a:rPr>
              <a:t> = </a:t>
            </a:r>
            <a:r>
              <a:rPr lang="en-IN" b="1" i="0" dirty="0">
                <a:solidFill>
                  <a:srgbClr val="99CC00"/>
                </a:solidFill>
                <a:effectLst/>
                <a:latin typeface="-apple-system"/>
              </a:rPr>
              <a:t>{C, B}</a:t>
            </a:r>
            <a:endParaRPr lang="en-IN" b="0" i="0" dirty="0">
              <a:solidFill>
                <a:srgbClr val="212529"/>
              </a:solidFill>
              <a:effectLst/>
              <a:latin typeface="-apple-system"/>
            </a:endParaRPr>
          </a:p>
          <a:p>
            <a:pPr algn="l"/>
            <a:r>
              <a:rPr lang="en-IN" b="1" i="0" dirty="0">
                <a:solidFill>
                  <a:srgbClr val="FF0000"/>
                </a:solidFill>
                <a:effectLst/>
                <a:latin typeface="-apple-system"/>
              </a:rPr>
              <a:t>{D}</a:t>
            </a:r>
            <a:r>
              <a:rPr lang="en-IN" b="1" i="0" baseline="30000" dirty="0">
                <a:solidFill>
                  <a:srgbClr val="FF0000"/>
                </a:solidFill>
                <a:effectLst/>
                <a:latin typeface="-apple-system"/>
              </a:rPr>
              <a:t>+</a:t>
            </a:r>
            <a:r>
              <a:rPr lang="en-IN" b="1" i="0" dirty="0">
                <a:solidFill>
                  <a:srgbClr val="E06092"/>
                </a:solidFill>
                <a:effectLst/>
                <a:latin typeface="-apple-system"/>
              </a:rPr>
              <a:t> = </a:t>
            </a:r>
            <a:r>
              <a:rPr lang="en-IN" b="1" i="0" dirty="0">
                <a:solidFill>
                  <a:srgbClr val="99CC00"/>
                </a:solidFill>
                <a:effectLst/>
                <a:latin typeface="-apple-system"/>
              </a:rPr>
              <a:t>{E, D}</a:t>
            </a:r>
            <a:endParaRPr lang="en-IN" b="0" i="0" dirty="0">
              <a:solidFill>
                <a:srgbClr val="212529"/>
              </a:solidFill>
              <a:effectLst/>
              <a:latin typeface="-apple-system"/>
            </a:endParaRPr>
          </a:p>
          <a:p>
            <a:pPr algn="l"/>
            <a:r>
              <a:rPr lang="en-IN" b="1" i="0" dirty="0">
                <a:solidFill>
                  <a:srgbClr val="FF0000"/>
                </a:solidFill>
                <a:effectLst/>
                <a:latin typeface="-apple-system"/>
              </a:rPr>
              <a:t>{E}</a:t>
            </a:r>
            <a:r>
              <a:rPr lang="en-IN" b="1" i="0" baseline="30000" dirty="0">
                <a:solidFill>
                  <a:srgbClr val="FF0000"/>
                </a:solidFill>
                <a:effectLst/>
                <a:latin typeface="-apple-system"/>
              </a:rPr>
              <a:t>+</a:t>
            </a:r>
            <a:r>
              <a:rPr lang="en-IN" b="1" i="0" dirty="0">
                <a:solidFill>
                  <a:srgbClr val="E06092"/>
                </a:solidFill>
                <a:effectLst/>
                <a:latin typeface="-apple-system"/>
              </a:rPr>
              <a:t> = </a:t>
            </a:r>
            <a:r>
              <a:rPr lang="en-IN" b="1" i="0" dirty="0">
                <a:solidFill>
                  <a:srgbClr val="99CC00"/>
                </a:solidFill>
                <a:effectLst/>
                <a:latin typeface="-apple-system"/>
              </a:rPr>
              <a:t>{E, D}</a:t>
            </a:r>
            <a:endParaRPr lang="en-IN" b="0" i="0" dirty="0">
              <a:solidFill>
                <a:srgbClr val="212529"/>
              </a:solidFill>
              <a:effectLst/>
              <a:latin typeface="-apple-system"/>
            </a:endParaRPr>
          </a:p>
        </p:txBody>
      </p:sp>
    </p:spTree>
    <p:extLst>
      <p:ext uri="{BB962C8B-B14F-4D97-AF65-F5344CB8AC3E}">
        <p14:creationId xmlns:p14="http://schemas.microsoft.com/office/powerpoint/2010/main" val="418525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066EF-2D65-49D8-1D13-D0AB9DBBE157}"/>
              </a:ext>
            </a:extLst>
          </p:cNvPr>
          <p:cNvSpPr>
            <a:spLocks noGrp="1"/>
          </p:cNvSpPr>
          <p:nvPr>
            <p:ph idx="1"/>
          </p:nvPr>
        </p:nvSpPr>
        <p:spPr>
          <a:xfrm>
            <a:off x="550506" y="639782"/>
            <a:ext cx="10803294" cy="5537181"/>
          </a:xfrm>
        </p:spPr>
        <p:txBody>
          <a:bodyPr/>
          <a:lstStyle/>
          <a:p>
            <a:pPr marL="0" indent="0" algn="just">
              <a:lnSpc>
                <a:spcPct val="150000"/>
              </a:lnSpc>
              <a:buNone/>
            </a:pPr>
            <a:r>
              <a:rPr lang="en-US" sz="2400" b="1" i="0" dirty="0">
                <a:solidFill>
                  <a:srgbClr val="E06092"/>
                </a:solidFill>
                <a:effectLst/>
                <a:latin typeface="Times New Roman" panose="02020603050405020304" pitchFamily="18" charset="0"/>
                <a:cs typeface="Times New Roman" panose="02020603050405020304" pitchFamily="18" charset="0"/>
              </a:rPr>
              <a:t>In this case, a single attribute is unable to determine all the attribute on its own like in previous example. Here, we need to combine two or more attributes to determine the candidate keys.</a:t>
            </a:r>
          </a:p>
          <a:p>
            <a:pPr algn="l"/>
            <a:endParaRPr lang="en-IN" dirty="0"/>
          </a:p>
        </p:txBody>
      </p:sp>
      <p:graphicFrame>
        <p:nvGraphicFramePr>
          <p:cNvPr id="4" name="Table 3">
            <a:extLst>
              <a:ext uri="{FF2B5EF4-FFF2-40B4-BE49-F238E27FC236}">
                <a16:creationId xmlns:a16="http://schemas.microsoft.com/office/drawing/2014/main" id="{5C960020-C964-B34F-B9E6-14EA2FC3F5EB}"/>
              </a:ext>
            </a:extLst>
          </p:cNvPr>
          <p:cNvGraphicFramePr>
            <a:graphicFrameLocks noGrp="1"/>
          </p:cNvGraphicFramePr>
          <p:nvPr>
            <p:extLst>
              <p:ext uri="{D42A27DB-BD31-4B8C-83A1-F6EECF244321}">
                <p14:modId xmlns:p14="http://schemas.microsoft.com/office/powerpoint/2010/main" val="3145730053"/>
              </p:ext>
            </p:extLst>
          </p:nvPr>
        </p:nvGraphicFramePr>
        <p:xfrm>
          <a:off x="625143" y="2367381"/>
          <a:ext cx="10515600" cy="1122998"/>
        </p:xfrm>
        <a:graphic>
          <a:graphicData uri="http://schemas.openxmlformats.org/drawingml/2006/table">
            <a:tbl>
              <a:tblPr/>
              <a:tblGrid>
                <a:gridCol w="10515600">
                  <a:extLst>
                    <a:ext uri="{9D8B030D-6E8A-4147-A177-3AD203B41FA5}">
                      <a16:colId xmlns:a16="http://schemas.microsoft.com/office/drawing/2014/main" val="2495759890"/>
                    </a:ext>
                  </a:extLst>
                </a:gridCol>
              </a:tblGrid>
              <a:tr h="0">
                <a:tc>
                  <a:txBody>
                    <a:bodyPr/>
                    <a:lstStyle/>
                    <a:p>
                      <a:pPr algn="l">
                        <a:lnSpc>
                          <a:spcPct val="150000"/>
                        </a:lnSpc>
                      </a:pPr>
                      <a:r>
                        <a:rPr lang="en-IN" sz="2400" b="1" dirty="0">
                          <a:solidFill>
                            <a:srgbClr val="FF0000"/>
                          </a:solidFill>
                          <a:effectLst/>
                          <a:latin typeface="Times New Roman" panose="02020603050405020304" pitchFamily="18" charset="0"/>
                          <a:cs typeface="Times New Roman" panose="02020603050405020304" pitchFamily="18" charset="0"/>
                        </a:rPr>
                        <a:t>{A, D}</a:t>
                      </a:r>
                      <a:r>
                        <a:rPr lang="en-IN" sz="2400" b="1" baseline="30000" dirty="0">
                          <a:solidFill>
                            <a:srgbClr val="FF0000"/>
                          </a:solidFill>
                          <a:effectLst/>
                          <a:latin typeface="Times New Roman" panose="02020603050405020304" pitchFamily="18" charset="0"/>
                          <a:cs typeface="Times New Roman" panose="02020603050405020304" pitchFamily="18" charset="0"/>
                        </a:rPr>
                        <a:t>+</a:t>
                      </a:r>
                      <a:r>
                        <a:rPr lang="en-IN" sz="2400" b="1" dirty="0">
                          <a:solidFill>
                            <a:srgbClr val="E06092"/>
                          </a:solidFill>
                          <a:effectLst/>
                          <a:latin typeface="Times New Roman" panose="02020603050405020304" pitchFamily="18" charset="0"/>
                          <a:cs typeface="Times New Roman" panose="02020603050405020304" pitchFamily="18" charset="0"/>
                        </a:rPr>
                        <a:t> = </a:t>
                      </a:r>
                      <a:r>
                        <a:rPr lang="en-IN" sz="2400" b="1" dirty="0">
                          <a:solidFill>
                            <a:srgbClr val="99CC00"/>
                          </a:solidFill>
                          <a:effectLst/>
                          <a:latin typeface="Times New Roman" panose="02020603050405020304" pitchFamily="18" charset="0"/>
                          <a:cs typeface="Times New Roman" panose="02020603050405020304" pitchFamily="18" charset="0"/>
                        </a:rPr>
                        <a:t>{A, B, C, D, E}</a:t>
                      </a:r>
                      <a:endParaRPr lang="en-IN" sz="2400" dirty="0">
                        <a:effectLst/>
                        <a:latin typeface="Times New Roman" panose="02020603050405020304" pitchFamily="18" charset="0"/>
                        <a:cs typeface="Times New Roman" panose="02020603050405020304" pitchFamily="18" charset="0"/>
                      </a:endParaRPr>
                    </a:p>
                    <a:p>
                      <a:pPr algn="l">
                        <a:lnSpc>
                          <a:spcPct val="150000"/>
                        </a:lnSpc>
                      </a:pPr>
                      <a:r>
                        <a:rPr lang="en-IN" sz="2400" b="1" dirty="0">
                          <a:solidFill>
                            <a:srgbClr val="FF0000"/>
                          </a:solidFill>
                          <a:effectLst/>
                          <a:latin typeface="Times New Roman" panose="02020603050405020304" pitchFamily="18" charset="0"/>
                          <a:cs typeface="Times New Roman" panose="02020603050405020304" pitchFamily="18" charset="0"/>
                        </a:rPr>
                        <a:t>{A, E}</a:t>
                      </a:r>
                      <a:r>
                        <a:rPr lang="en-IN" sz="2400" b="1" baseline="30000" dirty="0">
                          <a:solidFill>
                            <a:srgbClr val="FF0000"/>
                          </a:solidFill>
                          <a:effectLst/>
                          <a:latin typeface="Times New Roman" panose="02020603050405020304" pitchFamily="18" charset="0"/>
                          <a:cs typeface="Times New Roman" panose="02020603050405020304" pitchFamily="18" charset="0"/>
                        </a:rPr>
                        <a:t>+</a:t>
                      </a:r>
                      <a:r>
                        <a:rPr lang="en-IN" sz="2400" b="1" dirty="0">
                          <a:solidFill>
                            <a:srgbClr val="E06092"/>
                          </a:solidFill>
                          <a:effectLst/>
                          <a:latin typeface="Times New Roman" panose="02020603050405020304" pitchFamily="18" charset="0"/>
                          <a:cs typeface="Times New Roman" panose="02020603050405020304" pitchFamily="18" charset="0"/>
                        </a:rPr>
                        <a:t> = </a:t>
                      </a:r>
                      <a:r>
                        <a:rPr lang="en-IN" sz="2400" b="1" dirty="0">
                          <a:solidFill>
                            <a:srgbClr val="99CC00"/>
                          </a:solidFill>
                          <a:effectLst/>
                          <a:latin typeface="Times New Roman" panose="02020603050405020304" pitchFamily="18" charset="0"/>
                          <a:cs typeface="Times New Roman" panose="02020603050405020304" pitchFamily="18" charset="0"/>
                        </a:rPr>
                        <a:t>{A, B, C, D, E}</a:t>
                      </a:r>
                      <a:endParaRPr lang="en-IN" sz="24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663278433"/>
                  </a:ext>
                </a:extLst>
              </a:tr>
            </a:tbl>
          </a:graphicData>
        </a:graphic>
      </p:graphicFrame>
      <p:sp>
        <p:nvSpPr>
          <p:cNvPr id="6" name="TextBox 5">
            <a:extLst>
              <a:ext uri="{FF2B5EF4-FFF2-40B4-BE49-F238E27FC236}">
                <a16:creationId xmlns:a16="http://schemas.microsoft.com/office/drawing/2014/main" id="{619737AC-A042-B747-6EF9-8C42FC1E31FD}"/>
              </a:ext>
            </a:extLst>
          </p:cNvPr>
          <p:cNvSpPr txBox="1"/>
          <p:nvPr/>
        </p:nvSpPr>
        <p:spPr>
          <a:xfrm>
            <a:off x="550506" y="3659261"/>
            <a:ext cx="10515599" cy="2585323"/>
          </a:xfrm>
          <a:prstGeom prst="rect">
            <a:avLst/>
          </a:prstGeom>
          <a:noFill/>
        </p:spPr>
        <p:txBody>
          <a:bodyPr wrap="square">
            <a:spAutoFit/>
          </a:bodyPr>
          <a:lstStyle/>
          <a:p>
            <a:pPr algn="just">
              <a:lnSpc>
                <a:spcPct val="150000"/>
              </a:lnSpc>
            </a:pPr>
            <a:r>
              <a:rPr lang="en-US" sz="2400" b="1" i="0" dirty="0">
                <a:solidFill>
                  <a:srgbClr val="E06092"/>
                </a:solidFill>
                <a:effectLst/>
                <a:latin typeface="Times New Roman" panose="02020603050405020304" pitchFamily="18" charset="0"/>
                <a:cs typeface="Times New Roman" panose="02020603050405020304" pitchFamily="18" charset="0"/>
              </a:rPr>
              <a:t>Hence, "</a:t>
            </a:r>
            <a:r>
              <a:rPr lang="en-US" sz="2400" b="1" i="0" dirty="0">
                <a:solidFill>
                  <a:srgbClr val="0000FF"/>
                </a:solidFill>
                <a:effectLst/>
                <a:latin typeface="Times New Roman" panose="02020603050405020304" pitchFamily="18" charset="0"/>
                <a:cs typeface="Times New Roman" panose="02020603050405020304" pitchFamily="18" charset="0"/>
              </a:rPr>
              <a:t>AD</a:t>
            </a:r>
            <a:r>
              <a:rPr lang="en-US" sz="2400" b="1" i="0" dirty="0">
                <a:solidFill>
                  <a:srgbClr val="E06092"/>
                </a:solidFill>
                <a:effectLst/>
                <a:latin typeface="Times New Roman" panose="02020603050405020304" pitchFamily="18" charset="0"/>
                <a:cs typeface="Times New Roman" panose="02020603050405020304" pitchFamily="18" charset="0"/>
              </a:rPr>
              <a:t>" and "</a:t>
            </a:r>
            <a:r>
              <a:rPr lang="en-US" sz="2400" b="1" i="0" dirty="0">
                <a:solidFill>
                  <a:srgbClr val="0000FF"/>
                </a:solidFill>
                <a:effectLst/>
                <a:latin typeface="Times New Roman" panose="02020603050405020304" pitchFamily="18" charset="0"/>
                <a:cs typeface="Times New Roman" panose="02020603050405020304" pitchFamily="18" charset="0"/>
              </a:rPr>
              <a:t>AE</a:t>
            </a:r>
            <a:r>
              <a:rPr lang="en-US" sz="2400" b="1" i="0" dirty="0">
                <a:solidFill>
                  <a:srgbClr val="E06092"/>
                </a:solidFill>
                <a:effectLst/>
                <a:latin typeface="Times New Roman" panose="02020603050405020304" pitchFamily="18" charset="0"/>
                <a:cs typeface="Times New Roman" panose="02020603050405020304" pitchFamily="18" charset="0"/>
              </a:rPr>
              <a:t>" are the two possible keys of the given relation “R”. Any other combination other than these two would have acted as extraneous attributes.</a:t>
            </a:r>
          </a:p>
          <a:p>
            <a:pPr algn="just">
              <a:lnSpc>
                <a:spcPct val="150000"/>
              </a:lnSpc>
            </a:pPr>
            <a:endParaRPr lang="en-US" sz="2400" b="0" i="0" dirty="0">
              <a:solidFill>
                <a:srgbClr val="212529"/>
              </a:solidFill>
              <a:effectLst/>
              <a:latin typeface="Times New Roman" panose="02020603050405020304" pitchFamily="18" charset="0"/>
              <a:cs typeface="Times New Roman" panose="02020603050405020304" pitchFamily="18" charset="0"/>
            </a:endParaRPr>
          </a:p>
          <a:p>
            <a:r>
              <a:rPr lang="en-US" b="0" i="0" dirty="0">
                <a:solidFill>
                  <a:srgbClr val="212529"/>
                </a:solidFill>
                <a:effectLst/>
                <a:latin typeface="-apple-system"/>
              </a:rPr>
              <a:t> </a:t>
            </a:r>
            <a:endParaRPr lang="en-IN" dirty="0"/>
          </a:p>
        </p:txBody>
      </p:sp>
      <p:graphicFrame>
        <p:nvGraphicFramePr>
          <p:cNvPr id="7" name="Table 6">
            <a:extLst>
              <a:ext uri="{FF2B5EF4-FFF2-40B4-BE49-F238E27FC236}">
                <a16:creationId xmlns:a16="http://schemas.microsoft.com/office/drawing/2014/main" id="{E3D48946-A3C9-FAE1-F45D-0107A358186D}"/>
              </a:ext>
            </a:extLst>
          </p:cNvPr>
          <p:cNvGraphicFramePr>
            <a:graphicFrameLocks noGrp="1"/>
          </p:cNvGraphicFramePr>
          <p:nvPr>
            <p:extLst>
              <p:ext uri="{D42A27DB-BD31-4B8C-83A1-F6EECF244321}">
                <p14:modId xmlns:p14="http://schemas.microsoft.com/office/powerpoint/2010/main" val="2563384021"/>
              </p:ext>
            </p:extLst>
          </p:nvPr>
        </p:nvGraphicFramePr>
        <p:xfrm>
          <a:off x="578490" y="5497895"/>
          <a:ext cx="10515600" cy="457200"/>
        </p:xfrm>
        <a:graphic>
          <a:graphicData uri="http://schemas.openxmlformats.org/drawingml/2006/table">
            <a:tbl>
              <a:tblPr/>
              <a:tblGrid>
                <a:gridCol w="10515600">
                  <a:extLst>
                    <a:ext uri="{9D8B030D-6E8A-4147-A177-3AD203B41FA5}">
                      <a16:colId xmlns:a16="http://schemas.microsoft.com/office/drawing/2014/main" val="196451238"/>
                    </a:ext>
                  </a:extLst>
                </a:gridCol>
              </a:tblGrid>
              <a:tr h="0">
                <a:tc>
                  <a:txBody>
                    <a:bodyPr/>
                    <a:lstStyle/>
                    <a:p>
                      <a:pPr algn="l"/>
                      <a:r>
                        <a:rPr lang="en-US" sz="2400" b="1" dirty="0">
                          <a:solidFill>
                            <a:srgbClr val="000000"/>
                          </a:solidFill>
                          <a:effectLst/>
                          <a:latin typeface="Times New Roman" panose="02020603050405020304" pitchFamily="18" charset="0"/>
                          <a:cs typeface="Times New Roman" panose="02020603050405020304" pitchFamily="18" charset="0"/>
                        </a:rPr>
                        <a:t>NOTE</a:t>
                      </a:r>
                      <a:r>
                        <a:rPr lang="en-US" sz="2400" b="1" dirty="0">
                          <a:solidFill>
                            <a:srgbClr val="E06092"/>
                          </a:solidFill>
                          <a:effectLst/>
                          <a:latin typeface="Times New Roman" panose="02020603050405020304" pitchFamily="18" charset="0"/>
                          <a:cs typeface="Times New Roman" panose="02020603050405020304" pitchFamily="18" charset="0"/>
                        </a:rPr>
                        <a:t> : </a:t>
                      </a:r>
                      <a:r>
                        <a:rPr lang="en-US" sz="2400" b="1" dirty="0">
                          <a:solidFill>
                            <a:srgbClr val="0000FF"/>
                          </a:solidFill>
                          <a:effectLst/>
                          <a:latin typeface="Times New Roman" panose="02020603050405020304" pitchFamily="18" charset="0"/>
                          <a:cs typeface="Times New Roman" panose="02020603050405020304" pitchFamily="18" charset="0"/>
                        </a:rPr>
                        <a:t>Any relation “</a:t>
                      </a:r>
                      <a:r>
                        <a:rPr lang="en-US" sz="2400" b="1" dirty="0">
                          <a:solidFill>
                            <a:srgbClr val="FF0000"/>
                          </a:solidFill>
                          <a:effectLst/>
                          <a:latin typeface="Times New Roman" panose="02020603050405020304" pitchFamily="18" charset="0"/>
                          <a:cs typeface="Times New Roman" panose="02020603050405020304" pitchFamily="18" charset="0"/>
                        </a:rPr>
                        <a:t>R</a:t>
                      </a:r>
                      <a:r>
                        <a:rPr lang="en-US" sz="2400" b="1" dirty="0">
                          <a:solidFill>
                            <a:srgbClr val="0000FF"/>
                          </a:solidFill>
                          <a:effectLst/>
                          <a:latin typeface="Times New Roman" panose="02020603050405020304" pitchFamily="18" charset="0"/>
                          <a:cs typeface="Times New Roman" panose="02020603050405020304" pitchFamily="18" charset="0"/>
                        </a:rPr>
                        <a:t>” can have either single or multiple candidate keys.</a:t>
                      </a:r>
                      <a:endParaRPr lang="en-US" sz="2400" dirty="0">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2739981468"/>
                  </a:ext>
                </a:extLst>
              </a:tr>
            </a:tbl>
          </a:graphicData>
        </a:graphic>
      </p:graphicFrame>
    </p:spTree>
    <p:extLst>
      <p:ext uri="{BB962C8B-B14F-4D97-AF65-F5344CB8AC3E}">
        <p14:creationId xmlns:p14="http://schemas.microsoft.com/office/powerpoint/2010/main" val="44148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2BA11-F0B8-9371-53DE-DAD0C08E5C4D}"/>
              </a:ext>
            </a:extLst>
          </p:cNvPr>
          <p:cNvSpPr>
            <a:spLocks noGrp="1"/>
          </p:cNvSpPr>
          <p:nvPr>
            <p:ph idx="1"/>
          </p:nvPr>
        </p:nvSpPr>
        <p:spPr>
          <a:xfrm>
            <a:off x="401216" y="242596"/>
            <a:ext cx="11541968" cy="6344816"/>
          </a:xfrm>
        </p:spPr>
        <p:txBody>
          <a:bodyPr>
            <a:normAutofit fontScale="85000" lnSpcReduction="10000"/>
          </a:bodyPr>
          <a:lstStyle/>
          <a:p>
            <a:pPr marL="0" indent="0" algn="just">
              <a:lnSpc>
                <a:spcPct val="150000"/>
              </a:lnSpc>
              <a:buNone/>
            </a:pPr>
            <a:r>
              <a:rPr lang="en-US" sz="2400" b="1" i="0" u="sng" dirty="0">
                <a:solidFill>
                  <a:srgbClr val="0000FF"/>
                </a:solidFill>
                <a:effectLst/>
                <a:latin typeface="Times New Roman" panose="02020603050405020304" pitchFamily="18" charset="0"/>
                <a:cs typeface="Times New Roman" panose="02020603050405020304" pitchFamily="18" charset="0"/>
              </a:rPr>
              <a:t>Introduction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E06092"/>
                </a:solidFill>
                <a:effectLst/>
                <a:latin typeface="Times New Roman" panose="02020603050405020304" pitchFamily="18" charset="0"/>
                <a:cs typeface="Times New Roman" panose="02020603050405020304" pitchFamily="18" charset="0"/>
              </a:rPr>
              <a:t>The Closure Of Functional Dependency means the complete set of all possible attributes that can be functionally derived from given functional dependency using the inference rules known as Armstrong’s Rules.</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E06092"/>
                </a:solidFill>
                <a:effectLst/>
                <a:latin typeface="Times New Roman" panose="02020603050405020304" pitchFamily="18" charset="0"/>
                <a:cs typeface="Times New Roman" panose="02020603050405020304" pitchFamily="18" charset="0"/>
              </a:rPr>
              <a:t>If “</a:t>
            </a:r>
            <a:r>
              <a:rPr lang="en-US" sz="2400" b="1" i="0" dirty="0">
                <a:solidFill>
                  <a:srgbClr val="008000"/>
                </a:solidFill>
                <a:effectLst/>
                <a:latin typeface="Times New Roman" panose="02020603050405020304" pitchFamily="18" charset="0"/>
                <a:cs typeface="Times New Roman" panose="02020603050405020304" pitchFamily="18" charset="0"/>
              </a:rPr>
              <a:t>F</a:t>
            </a:r>
            <a:r>
              <a:rPr lang="en-US" sz="2400" b="1" i="0" dirty="0">
                <a:solidFill>
                  <a:srgbClr val="E06092"/>
                </a:solidFill>
                <a:effectLst/>
                <a:latin typeface="Times New Roman" panose="02020603050405020304" pitchFamily="18" charset="0"/>
                <a:cs typeface="Times New Roman" panose="02020603050405020304" pitchFamily="18" charset="0"/>
              </a:rPr>
              <a:t>” is a functional dependency then closure of functional dependency can be denoted using “</a:t>
            </a:r>
            <a:r>
              <a:rPr lang="en-US" sz="2400" b="1" i="0" dirty="0">
                <a:solidFill>
                  <a:srgbClr val="008000"/>
                </a:solidFill>
                <a:effectLst/>
                <a:latin typeface="Times New Roman" panose="02020603050405020304" pitchFamily="18" charset="0"/>
                <a:cs typeface="Times New Roman" panose="02020603050405020304" pitchFamily="18" charset="0"/>
              </a:rPr>
              <a:t>{F}</a:t>
            </a:r>
            <a:r>
              <a:rPr lang="en-US" sz="2400" b="1" i="0" baseline="30000" dirty="0">
                <a:solidFill>
                  <a:srgbClr val="008000"/>
                </a:solidFill>
                <a:effectLst/>
                <a:latin typeface="Times New Roman" panose="02020603050405020304" pitchFamily="18" charset="0"/>
                <a:cs typeface="Times New Roman" panose="02020603050405020304" pitchFamily="18" charset="0"/>
              </a:rPr>
              <a:t>+</a:t>
            </a:r>
            <a:r>
              <a:rPr lang="en-US" sz="2400" b="1" i="0" dirty="0">
                <a:solidFill>
                  <a:srgbClr val="E06092"/>
                </a:solidFill>
                <a:effectLst/>
                <a:latin typeface="Times New Roman" panose="02020603050405020304" pitchFamily="18" charset="0"/>
                <a:cs typeface="Times New Roman" panose="02020603050405020304" pitchFamily="18" charset="0"/>
              </a:rPr>
              <a:t>”.</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E06092"/>
                </a:solidFill>
                <a:effectLst/>
                <a:latin typeface="Times New Roman" panose="02020603050405020304" pitchFamily="18" charset="0"/>
                <a:cs typeface="Times New Roman" panose="02020603050405020304" pitchFamily="18" charset="0"/>
              </a:rPr>
              <a:t>There are three steps to calculate closure of functional dependency. These are:</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Step-1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Add the attributes which are present on Left Hand Side in the original functional dependency.</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Step-2</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Now, add the attributes present on the Right Hand Side of the functional dependency.</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Step-3</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With the help of attributes present on Right Hand Side, check the other attributes that can be derived from the other given functional dependencies. Repeat this process until all the possible attributes which can be derived are added in the closure.</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5603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085A0-B4B8-7ECE-A048-4CC3448344A8}"/>
              </a:ext>
            </a:extLst>
          </p:cNvPr>
          <p:cNvSpPr>
            <a:spLocks noGrp="1"/>
          </p:cNvSpPr>
          <p:nvPr>
            <p:ph idx="1"/>
          </p:nvPr>
        </p:nvSpPr>
        <p:spPr>
          <a:xfrm>
            <a:off x="317241" y="167950"/>
            <a:ext cx="11504645" cy="6354147"/>
          </a:xfrm>
        </p:spPr>
        <p:txBody>
          <a:bodyPr>
            <a:normAutofit fontScale="92500" lnSpcReduction="20000"/>
          </a:bodyPr>
          <a:lstStyle/>
          <a:p>
            <a:pPr marL="0" indent="0" algn="just">
              <a:lnSpc>
                <a:spcPct val="150000"/>
              </a:lnSpc>
              <a:buNone/>
            </a:pPr>
            <a:r>
              <a:rPr lang="en-US" sz="2400" b="1" i="0" u="sng" dirty="0">
                <a:solidFill>
                  <a:srgbClr val="0000FF"/>
                </a:solidFill>
                <a:effectLst/>
                <a:latin typeface="Times New Roman" panose="02020603050405020304" pitchFamily="18" charset="0"/>
                <a:cs typeface="Times New Roman" panose="02020603050405020304" pitchFamily="18" charset="0"/>
              </a:rPr>
              <a:t>Closure Of Functional Dependency : Examples</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Example-1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Consider the table </a:t>
            </a:r>
            <a:r>
              <a:rPr lang="en-US" sz="2400" b="1" i="0" dirty="0" err="1">
                <a:solidFill>
                  <a:srgbClr val="008000"/>
                </a:solidFill>
                <a:effectLst/>
                <a:latin typeface="Times New Roman" panose="02020603050405020304" pitchFamily="18" charset="0"/>
                <a:cs typeface="Times New Roman" panose="02020603050405020304" pitchFamily="18" charset="0"/>
              </a:rPr>
              <a:t>student_details</a:t>
            </a:r>
            <a:r>
              <a:rPr lang="en-US" sz="2400" b="1" i="0" dirty="0">
                <a:solidFill>
                  <a:srgbClr val="008000"/>
                </a:solidFill>
                <a:effectLst/>
                <a:latin typeface="Times New Roman" panose="02020603050405020304" pitchFamily="18" charset="0"/>
                <a:cs typeface="Times New Roman" panose="02020603050405020304" pitchFamily="18" charset="0"/>
              </a:rPr>
              <a:t> having (</a:t>
            </a:r>
            <a:r>
              <a:rPr lang="en-US" sz="2400" b="1" i="0" dirty="0" err="1">
                <a:solidFill>
                  <a:srgbClr val="008000"/>
                </a:solidFill>
                <a:effectLst/>
                <a:latin typeface="Times New Roman" panose="02020603050405020304" pitchFamily="18" charset="0"/>
                <a:cs typeface="Times New Roman" panose="02020603050405020304" pitchFamily="18" charset="0"/>
              </a:rPr>
              <a:t>Roll_No</a:t>
            </a:r>
            <a:r>
              <a:rPr lang="en-US" sz="2400" b="1" i="0" dirty="0">
                <a:solidFill>
                  <a:srgbClr val="008000"/>
                </a:solidFill>
                <a:effectLst/>
                <a:latin typeface="Times New Roman" panose="02020603050405020304" pitchFamily="18" charset="0"/>
                <a:cs typeface="Times New Roman" panose="02020603050405020304" pitchFamily="18" charset="0"/>
              </a:rPr>
              <a:t>, </a:t>
            </a:r>
            <a:r>
              <a:rPr lang="en-US" sz="2400" b="1" i="0" dirty="0" err="1">
                <a:solidFill>
                  <a:srgbClr val="008000"/>
                </a:solidFill>
                <a:effectLst/>
                <a:latin typeface="Times New Roman" panose="02020603050405020304" pitchFamily="18" charset="0"/>
                <a:cs typeface="Times New Roman" panose="02020603050405020304" pitchFamily="18" charset="0"/>
              </a:rPr>
              <a:t>Name,Marks</a:t>
            </a:r>
            <a:r>
              <a:rPr lang="en-US" sz="2400" b="1" i="0" dirty="0">
                <a:solidFill>
                  <a:srgbClr val="008000"/>
                </a:solidFill>
                <a:effectLst/>
                <a:latin typeface="Times New Roman" panose="02020603050405020304" pitchFamily="18" charset="0"/>
                <a:cs typeface="Times New Roman" panose="02020603050405020304" pitchFamily="18" charset="0"/>
              </a:rPr>
              <a:t>, Location) as the attributes and having two functional dependencies.</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FD1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err="1">
                <a:solidFill>
                  <a:srgbClr val="0000FF"/>
                </a:solidFill>
                <a:effectLst/>
                <a:latin typeface="Times New Roman" panose="02020603050405020304" pitchFamily="18" charset="0"/>
                <a:cs typeface="Times New Roman" panose="02020603050405020304" pitchFamily="18" charset="0"/>
              </a:rPr>
              <a:t>Roll_No</a:t>
            </a:r>
            <a:r>
              <a:rPr lang="en-US" sz="2400" b="1" i="0" dirty="0">
                <a:solidFill>
                  <a:srgbClr val="0000FF"/>
                </a:solidFill>
                <a:effectLst/>
                <a:latin typeface="Times New Roman" panose="02020603050405020304" pitchFamily="18" charset="0"/>
                <a:cs typeface="Times New Roman" panose="02020603050405020304" pitchFamily="18" charset="0"/>
              </a:rPr>
              <a:t> </a:t>
            </a:r>
            <a:r>
              <a:rPr lang="en-US" sz="2400" b="1" i="0" dirty="0">
                <a:solidFill>
                  <a:srgbClr val="008000"/>
                </a:solidFill>
                <a:effectLst/>
                <a:latin typeface="Times New Roman" panose="02020603050405020304" pitchFamily="18" charset="0"/>
                <a:cs typeface="Times New Roman" panose="02020603050405020304" pitchFamily="18" charset="0"/>
              </a:rPr>
              <a:t>        Name</a:t>
            </a:r>
            <a:r>
              <a:rPr lang="en-US" sz="2400" b="1" i="0" dirty="0">
                <a:solidFill>
                  <a:srgbClr val="E06092"/>
                </a:solidFill>
                <a:effectLst/>
                <a:latin typeface="Times New Roman" panose="02020603050405020304" pitchFamily="18" charset="0"/>
                <a:cs typeface="Times New Roman" panose="02020603050405020304" pitchFamily="18" charset="0"/>
              </a:rPr>
              <a:t>, </a:t>
            </a:r>
            <a:r>
              <a:rPr lang="en-US" sz="2400" b="1" i="0" dirty="0">
                <a:solidFill>
                  <a:srgbClr val="008000"/>
                </a:solidFill>
                <a:effectLst/>
                <a:latin typeface="Times New Roman" panose="02020603050405020304" pitchFamily="18" charset="0"/>
                <a:cs typeface="Times New Roman" panose="02020603050405020304" pitchFamily="18" charset="0"/>
              </a:rPr>
              <a:t>Marks</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FD2</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00FF"/>
                </a:solidFill>
                <a:effectLst/>
                <a:latin typeface="Times New Roman" panose="02020603050405020304" pitchFamily="18" charset="0"/>
                <a:cs typeface="Times New Roman" panose="02020603050405020304" pitchFamily="18" charset="0"/>
              </a:rPr>
              <a:t>Name </a:t>
            </a:r>
            <a:r>
              <a:rPr lang="en-US" sz="2400" b="1" i="0" dirty="0">
                <a:solidFill>
                  <a:srgbClr val="E06092"/>
                </a:solidFill>
                <a:effectLst/>
                <a:latin typeface="Times New Roman" panose="02020603050405020304" pitchFamily="18" charset="0"/>
                <a:cs typeface="Times New Roman" panose="02020603050405020304" pitchFamily="18" charset="0"/>
              </a:rPr>
              <a:t>       </a:t>
            </a:r>
            <a:r>
              <a:rPr lang="en-US" sz="2400" b="1" i="0" dirty="0">
                <a:solidFill>
                  <a:srgbClr val="008000"/>
                </a:solidFill>
                <a:effectLst/>
                <a:latin typeface="Times New Roman" panose="02020603050405020304" pitchFamily="18" charset="0"/>
                <a:cs typeface="Times New Roman" panose="02020603050405020304" pitchFamily="18" charset="0"/>
              </a:rPr>
              <a:t>  Marks</a:t>
            </a:r>
            <a:r>
              <a:rPr lang="en-US" sz="2400" b="1" i="0" dirty="0">
                <a:solidFill>
                  <a:srgbClr val="E06092"/>
                </a:solidFill>
                <a:effectLst/>
                <a:latin typeface="Times New Roman" panose="02020603050405020304" pitchFamily="18" charset="0"/>
                <a:cs typeface="Times New Roman" panose="02020603050405020304" pitchFamily="18" charset="0"/>
              </a:rPr>
              <a:t>, </a:t>
            </a:r>
            <a:r>
              <a:rPr lang="en-US" sz="2400" b="1" i="0" dirty="0">
                <a:solidFill>
                  <a:srgbClr val="008000"/>
                </a:solidFill>
                <a:effectLst/>
                <a:latin typeface="Times New Roman" panose="02020603050405020304" pitchFamily="18" charset="0"/>
                <a:cs typeface="Times New Roman" panose="02020603050405020304" pitchFamily="18" charset="0"/>
              </a:rPr>
              <a:t>Location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E06092"/>
                </a:solidFill>
                <a:effectLst/>
                <a:latin typeface="Times New Roman" panose="02020603050405020304" pitchFamily="18" charset="0"/>
                <a:cs typeface="Times New Roman" panose="02020603050405020304" pitchFamily="18" charset="0"/>
              </a:rPr>
              <a:t>Now, We will calculate the closure of all the attributes present in the relation using the three steps mentioned below.</a:t>
            </a:r>
          </a:p>
          <a:p>
            <a:pPr algn="just">
              <a:lnSpc>
                <a:spcPct val="150000"/>
              </a:lnSpc>
            </a:pPr>
            <a:r>
              <a:rPr lang="en-US" sz="2400" b="1" i="0" dirty="0">
                <a:solidFill>
                  <a:srgbClr val="0000FF"/>
                </a:solidFill>
                <a:effectLst/>
                <a:latin typeface="Times New Roman" panose="02020603050405020304" pitchFamily="18" charset="0"/>
                <a:cs typeface="Times New Roman" panose="02020603050405020304" pitchFamily="18" charset="0"/>
              </a:rPr>
              <a:t>Step-1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Add attributes present  on the LHS of the first functional dependency to the closure</a:t>
            </a:r>
          </a:p>
          <a:p>
            <a:pPr marL="0" indent="0" algn="just">
              <a:lnSpc>
                <a:spcPct val="150000"/>
              </a:lnSpc>
              <a:buNone/>
            </a:pPr>
            <a:r>
              <a:rPr lang="en-IN" sz="2400" b="1" i="0" dirty="0">
                <a:solidFill>
                  <a:srgbClr val="FF0000"/>
                </a:solidFill>
                <a:effectLst/>
                <a:latin typeface="Times New Roman" panose="02020603050405020304" pitchFamily="18" charset="0"/>
                <a:cs typeface="Times New Roman" panose="02020603050405020304" pitchFamily="18" charset="0"/>
              </a:rPr>
              <a:t>{</a:t>
            </a:r>
            <a:r>
              <a:rPr lang="en-IN" sz="2400" b="1" i="0" dirty="0" err="1">
                <a:solidFill>
                  <a:srgbClr val="FF0000"/>
                </a:solidFill>
                <a:effectLst/>
                <a:latin typeface="Times New Roman" panose="02020603050405020304" pitchFamily="18" charset="0"/>
                <a:cs typeface="Times New Roman" panose="02020603050405020304" pitchFamily="18" charset="0"/>
              </a:rPr>
              <a:t>Roll_no</a:t>
            </a:r>
            <a:r>
              <a:rPr lang="en-IN" sz="2400" b="1" i="0" dirty="0">
                <a:solidFill>
                  <a:srgbClr val="FF0000"/>
                </a:solidFill>
                <a:effectLst/>
                <a:latin typeface="Times New Roman" panose="02020603050405020304" pitchFamily="18" charset="0"/>
                <a:cs typeface="Times New Roman" panose="02020603050405020304" pitchFamily="18" charset="0"/>
              </a:rPr>
              <a:t>}</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a:t>
            </a:r>
            <a:r>
              <a:rPr lang="en-IN" sz="2400" b="1" i="0" dirty="0" err="1">
                <a:solidFill>
                  <a:srgbClr val="99CC00"/>
                </a:solidFill>
                <a:effectLst/>
                <a:latin typeface="Times New Roman" panose="02020603050405020304" pitchFamily="18" charset="0"/>
                <a:cs typeface="Times New Roman" panose="02020603050405020304" pitchFamily="18" charset="0"/>
              </a:rPr>
              <a:t>Roll_No</a:t>
            </a:r>
            <a:r>
              <a:rPr lang="en-IN" sz="2400" b="1" i="0" dirty="0">
                <a:solidFill>
                  <a:srgbClr val="99CC00"/>
                </a:solidFill>
                <a:effectLst/>
                <a:latin typeface="Times New Roman" panose="02020603050405020304" pitchFamily="18" charset="0"/>
                <a:cs typeface="Times New Roman" panose="02020603050405020304" pitchFamily="18" charset="0"/>
              </a:rPr>
              <a:t>}</a:t>
            </a:r>
          </a:p>
          <a:p>
            <a:pPr algn="just">
              <a:lnSpc>
                <a:spcPct val="150000"/>
              </a:lnSpc>
            </a:pPr>
            <a:r>
              <a:rPr lang="en-US" sz="2400" b="1" dirty="0">
                <a:solidFill>
                  <a:srgbClr val="0000FF"/>
                </a:solidFill>
                <a:effectLst/>
                <a:latin typeface="Times New Roman" panose="02020603050405020304" pitchFamily="18" charset="0"/>
                <a:cs typeface="Times New Roman" panose="02020603050405020304" pitchFamily="18" charset="0"/>
              </a:rPr>
              <a:t>Step-2</a:t>
            </a:r>
            <a:r>
              <a:rPr lang="en-US" sz="2400" b="1" dirty="0">
                <a:solidFill>
                  <a:srgbClr val="E06092"/>
                </a:solidFill>
                <a:effectLst/>
                <a:latin typeface="Times New Roman" panose="02020603050405020304" pitchFamily="18" charset="0"/>
                <a:cs typeface="Times New Roman" panose="02020603050405020304" pitchFamily="18" charset="0"/>
              </a:rPr>
              <a:t> : </a:t>
            </a:r>
            <a:r>
              <a:rPr lang="en-US" sz="2400" b="1" dirty="0">
                <a:solidFill>
                  <a:srgbClr val="008000"/>
                </a:solidFill>
                <a:effectLst/>
                <a:latin typeface="Times New Roman" panose="02020603050405020304" pitchFamily="18" charset="0"/>
                <a:cs typeface="Times New Roman" panose="02020603050405020304" pitchFamily="18" charset="0"/>
              </a:rPr>
              <a:t>Add attributes present on the RHS of the original functional dependency to the closure.</a:t>
            </a:r>
            <a:endParaRPr lang="en-US" sz="240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a:t>
            </a:r>
            <a:r>
              <a:rPr lang="en-US" sz="2400" b="1" i="0" dirty="0" err="1">
                <a:solidFill>
                  <a:srgbClr val="FF0000"/>
                </a:solidFill>
                <a:effectLst/>
                <a:latin typeface="Times New Roman" panose="02020603050405020304" pitchFamily="18" charset="0"/>
                <a:cs typeface="Times New Roman" panose="02020603050405020304" pitchFamily="18" charset="0"/>
              </a:rPr>
              <a:t>Roll_no</a:t>
            </a:r>
            <a:r>
              <a:rPr lang="en-US" sz="2400" b="1" i="0" dirty="0">
                <a:solidFill>
                  <a:srgbClr val="FF0000"/>
                </a:solidFill>
                <a:effectLst/>
                <a:latin typeface="Times New Roman" panose="02020603050405020304" pitchFamily="18" charset="0"/>
                <a:cs typeface="Times New Roman" panose="02020603050405020304" pitchFamily="18" charset="0"/>
              </a:rPr>
              <a:t>}</a:t>
            </a:r>
            <a:r>
              <a:rPr lang="en-US" sz="2400" b="1" i="0" baseline="30000" dirty="0">
                <a:solidFill>
                  <a:srgbClr val="FF0000"/>
                </a:solidFill>
                <a:effectLst/>
                <a:latin typeface="Times New Roman" panose="02020603050405020304" pitchFamily="18" charset="0"/>
                <a:cs typeface="Times New Roman" panose="02020603050405020304" pitchFamily="18" charset="0"/>
              </a:rPr>
              <a:t>+</a:t>
            </a:r>
            <a:r>
              <a:rPr lang="en-US" sz="2400" b="1" i="0" dirty="0">
                <a:solidFill>
                  <a:srgbClr val="E06092"/>
                </a:solidFill>
                <a:effectLst/>
                <a:latin typeface="Times New Roman" panose="02020603050405020304" pitchFamily="18" charset="0"/>
                <a:cs typeface="Times New Roman" panose="02020603050405020304" pitchFamily="18" charset="0"/>
              </a:rPr>
              <a:t> =</a:t>
            </a:r>
            <a:r>
              <a:rPr lang="en-US" sz="2400" b="1" i="0" dirty="0">
                <a:solidFill>
                  <a:srgbClr val="99CC00"/>
                </a:solidFill>
                <a:effectLst/>
                <a:latin typeface="Times New Roman" panose="02020603050405020304" pitchFamily="18" charset="0"/>
                <a:cs typeface="Times New Roman" panose="02020603050405020304" pitchFamily="18" charset="0"/>
              </a:rPr>
              <a:t> {</a:t>
            </a:r>
            <a:r>
              <a:rPr lang="en-US" sz="2400" b="1" i="0" dirty="0" err="1">
                <a:solidFill>
                  <a:srgbClr val="99CC00"/>
                </a:solidFill>
                <a:effectLst/>
                <a:latin typeface="Times New Roman" panose="02020603050405020304" pitchFamily="18" charset="0"/>
                <a:cs typeface="Times New Roman" panose="02020603050405020304" pitchFamily="18" charset="0"/>
              </a:rPr>
              <a:t>Roll_No</a:t>
            </a:r>
            <a:r>
              <a:rPr lang="en-US" sz="2400" b="1" i="0" dirty="0">
                <a:solidFill>
                  <a:srgbClr val="99CC00"/>
                </a:solidFill>
                <a:effectLst/>
                <a:latin typeface="Times New Roman" panose="02020603050405020304" pitchFamily="18" charset="0"/>
                <a:cs typeface="Times New Roman" panose="02020603050405020304" pitchFamily="18" charset="0"/>
              </a:rPr>
              <a:t>, Marks}</a:t>
            </a:r>
            <a:endParaRPr lang="en-IN" sz="2400" b="1" i="0" dirty="0">
              <a:solidFill>
                <a:srgbClr val="99CC00"/>
              </a:solidFill>
              <a:effectLst/>
              <a:latin typeface="Times New Roman" panose="02020603050405020304" pitchFamily="18" charset="0"/>
              <a:cs typeface="Times New Roman" panose="02020603050405020304" pitchFamily="18" charset="0"/>
            </a:endParaRPr>
          </a:p>
          <a:p>
            <a:pPr algn="just">
              <a:lnSpc>
                <a:spcPct val="150000"/>
              </a:lnSpc>
            </a:pP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6" name="Table 5">
            <a:extLst>
              <a:ext uri="{FF2B5EF4-FFF2-40B4-BE49-F238E27FC236}">
                <a16:creationId xmlns:a16="http://schemas.microsoft.com/office/drawing/2014/main" id="{9DBC6DD1-D0F6-4570-3E27-3E9E47458093}"/>
              </a:ext>
            </a:extLst>
          </p:cNvPr>
          <p:cNvGraphicFramePr>
            <a:graphicFrameLocks noGrp="1"/>
          </p:cNvGraphicFramePr>
          <p:nvPr>
            <p:extLst>
              <p:ext uri="{D42A27DB-BD31-4B8C-83A1-F6EECF244321}">
                <p14:modId xmlns:p14="http://schemas.microsoft.com/office/powerpoint/2010/main" val="1540699730"/>
              </p:ext>
            </p:extLst>
          </p:nvPr>
        </p:nvGraphicFramePr>
        <p:xfrm>
          <a:off x="838200" y="3818414"/>
          <a:ext cx="10515600" cy="365760"/>
        </p:xfrm>
        <a:graphic>
          <a:graphicData uri="http://schemas.openxmlformats.org/drawingml/2006/table">
            <a:tbl>
              <a:tblPr/>
              <a:tblGrid>
                <a:gridCol w="10515600">
                  <a:extLst>
                    <a:ext uri="{9D8B030D-6E8A-4147-A177-3AD203B41FA5}">
                      <a16:colId xmlns:a16="http://schemas.microsoft.com/office/drawing/2014/main" val="450312302"/>
                    </a:ext>
                  </a:extLst>
                </a:gridCol>
              </a:tblGrid>
              <a:tr h="0">
                <a:tc>
                  <a:txBody>
                    <a:bodyPr/>
                    <a:lstStyle/>
                    <a:p>
                      <a:pPr algn="l"/>
                      <a:endParaRPr lang="en-US" dirty="0">
                        <a:effectLst/>
                      </a:endParaRPr>
                    </a:p>
                  </a:txBody>
                  <a:tcPr anchor="ctr">
                    <a:lnL>
                      <a:noFill/>
                    </a:lnL>
                    <a:lnR>
                      <a:noFill/>
                    </a:lnR>
                    <a:lnT>
                      <a:noFill/>
                    </a:lnT>
                    <a:lnB>
                      <a:noFill/>
                    </a:lnB>
                  </a:tcPr>
                </a:tc>
                <a:extLst>
                  <a:ext uri="{0D108BD9-81ED-4DB2-BD59-A6C34878D82A}">
                    <a16:rowId xmlns:a16="http://schemas.microsoft.com/office/drawing/2014/main" val="1670333273"/>
                  </a:ext>
                </a:extLst>
              </a:tr>
            </a:tbl>
          </a:graphicData>
        </a:graphic>
      </p:graphicFrame>
      <p:cxnSp>
        <p:nvCxnSpPr>
          <p:cNvPr id="8" name="Straight Arrow Connector 7">
            <a:extLst>
              <a:ext uri="{FF2B5EF4-FFF2-40B4-BE49-F238E27FC236}">
                <a16:creationId xmlns:a16="http://schemas.microsoft.com/office/drawing/2014/main" id="{67AA36B4-2108-9757-4675-DCACC2943507}"/>
              </a:ext>
            </a:extLst>
          </p:cNvPr>
          <p:cNvCxnSpPr/>
          <p:nvPr/>
        </p:nvCxnSpPr>
        <p:spPr>
          <a:xfrm>
            <a:off x="2258008" y="2006080"/>
            <a:ext cx="4105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AB9C01-8715-E06A-B4AE-99D8687FBA06}"/>
              </a:ext>
            </a:extLst>
          </p:cNvPr>
          <p:cNvCxnSpPr/>
          <p:nvPr/>
        </p:nvCxnSpPr>
        <p:spPr>
          <a:xfrm>
            <a:off x="1922106" y="2593910"/>
            <a:ext cx="531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2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4E42D-DD96-B64F-FF0C-850F49E7078E}"/>
              </a:ext>
            </a:extLst>
          </p:cNvPr>
          <p:cNvSpPr>
            <a:spLocks noGrp="1"/>
          </p:cNvSpPr>
          <p:nvPr>
            <p:ph idx="1"/>
          </p:nvPr>
        </p:nvSpPr>
        <p:spPr>
          <a:xfrm>
            <a:off x="345233" y="242596"/>
            <a:ext cx="11541967" cy="6372808"/>
          </a:xfrm>
        </p:spPr>
        <p:txBody>
          <a:bodyPr/>
          <a:lstStyle/>
          <a:p>
            <a:pPr marL="0" indent="0" algn="just">
              <a:lnSpc>
                <a:spcPct val="150000"/>
              </a:lnSpc>
              <a:buNone/>
            </a:pPr>
            <a:r>
              <a:rPr lang="en-US" sz="2400" b="1" i="0" dirty="0">
                <a:solidFill>
                  <a:srgbClr val="0000FF"/>
                </a:solidFill>
                <a:effectLst/>
                <a:latin typeface="Times New Roman" panose="02020603050405020304" pitchFamily="18" charset="0"/>
                <a:cs typeface="Times New Roman" panose="02020603050405020304" pitchFamily="18" charset="0"/>
              </a:rPr>
              <a:t>Step-3</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Add the other possible attributes which can be derived using attributes present on the RHS of the closure. So </a:t>
            </a:r>
            <a:r>
              <a:rPr lang="en-US" sz="2400" b="1" i="0" dirty="0" err="1">
                <a:solidFill>
                  <a:srgbClr val="E06092"/>
                </a:solidFill>
                <a:effectLst/>
                <a:latin typeface="Times New Roman" panose="02020603050405020304" pitchFamily="18" charset="0"/>
                <a:cs typeface="Times New Roman" panose="02020603050405020304" pitchFamily="18" charset="0"/>
              </a:rPr>
              <a:t>Roll_No</a:t>
            </a:r>
            <a:r>
              <a:rPr lang="en-US" sz="2400" b="1" i="0" dirty="0">
                <a:solidFill>
                  <a:srgbClr val="008000"/>
                </a:solidFill>
                <a:effectLst/>
                <a:latin typeface="Times New Roman" panose="02020603050405020304" pitchFamily="18" charset="0"/>
                <a:cs typeface="Times New Roman" panose="02020603050405020304" pitchFamily="18" charset="0"/>
              </a:rPr>
              <a:t> attribute cannot functionally determine any attribute but Name attribute can determine other attributes such as Marks and Location using 2</a:t>
            </a:r>
            <a:r>
              <a:rPr lang="en-US" sz="2400" b="1" i="0" baseline="30000" dirty="0">
                <a:solidFill>
                  <a:srgbClr val="008000"/>
                </a:solidFill>
                <a:effectLst/>
                <a:latin typeface="Times New Roman" panose="02020603050405020304" pitchFamily="18" charset="0"/>
                <a:cs typeface="Times New Roman" panose="02020603050405020304" pitchFamily="18" charset="0"/>
              </a:rPr>
              <a:t>nd</a:t>
            </a:r>
            <a:r>
              <a:rPr lang="en-US" sz="2400" b="1" i="0" dirty="0">
                <a:solidFill>
                  <a:srgbClr val="008000"/>
                </a:solidFill>
                <a:effectLst/>
                <a:latin typeface="Times New Roman" panose="02020603050405020304" pitchFamily="18" charset="0"/>
                <a:cs typeface="Times New Roman" panose="02020603050405020304" pitchFamily="18" charset="0"/>
              </a:rPr>
              <a:t> Functional Dependency(</a:t>
            </a:r>
            <a:r>
              <a:rPr lang="en-US" sz="2400" b="1" i="0" dirty="0">
                <a:solidFill>
                  <a:srgbClr val="0000FF"/>
                </a:solidFill>
                <a:effectLst/>
                <a:latin typeface="Times New Roman" panose="02020603050405020304" pitchFamily="18" charset="0"/>
                <a:cs typeface="Times New Roman" panose="02020603050405020304" pitchFamily="18" charset="0"/>
              </a:rPr>
              <a:t>Name</a:t>
            </a:r>
            <a:r>
              <a:rPr lang="en-US" sz="2400" b="1" i="0" dirty="0">
                <a:solidFill>
                  <a:srgbClr val="008000"/>
                </a:solidFill>
                <a:effectLst/>
                <a:latin typeface="Times New Roman" panose="02020603050405020304" pitchFamily="18" charset="0"/>
                <a:cs typeface="Times New Roman" panose="02020603050405020304" pitchFamily="18" charset="0"/>
              </a:rPr>
              <a:t> </a:t>
            </a:r>
            <a:r>
              <a:rPr lang="en-US" sz="2400" b="1" i="0" dirty="0">
                <a:solidFill>
                  <a:srgbClr val="E06092"/>
                </a:solidFill>
                <a:effectLst/>
                <a:latin typeface="Times New Roman" panose="02020603050405020304" pitchFamily="18" charset="0"/>
                <a:cs typeface="Times New Roman" panose="02020603050405020304" pitchFamily="18" charset="0"/>
              </a:rPr>
              <a:t>[icon name="long-arrow-right" class="" </a:t>
            </a:r>
            <a:r>
              <a:rPr lang="en-US" sz="2400" b="1" i="0" dirty="0" err="1">
                <a:solidFill>
                  <a:srgbClr val="E06092"/>
                </a:solidFill>
                <a:effectLst/>
                <a:latin typeface="Times New Roman" panose="02020603050405020304" pitchFamily="18" charset="0"/>
                <a:cs typeface="Times New Roman" panose="02020603050405020304" pitchFamily="18" charset="0"/>
              </a:rPr>
              <a:t>unprefixed_class</a:t>
            </a:r>
            <a:r>
              <a:rPr lang="en-US" sz="2400" b="1" i="0" dirty="0">
                <a:solidFill>
                  <a:srgbClr val="E06092"/>
                </a:solidFill>
                <a:effectLst/>
                <a:latin typeface="Times New Roman" panose="02020603050405020304" pitchFamily="18" charset="0"/>
                <a:cs typeface="Times New Roman" panose="02020603050405020304" pitchFamily="18" charset="0"/>
              </a:rPr>
              <a:t>=""]</a:t>
            </a:r>
            <a:r>
              <a:rPr lang="en-US" sz="2400" b="1" i="0" dirty="0">
                <a:solidFill>
                  <a:srgbClr val="008000"/>
                </a:solidFill>
                <a:effectLst/>
                <a:latin typeface="Times New Roman" panose="02020603050405020304" pitchFamily="18" charset="0"/>
                <a:cs typeface="Times New Roman" panose="02020603050405020304" pitchFamily="18" charset="0"/>
              </a:rPr>
              <a:t> Marks, Location).</a:t>
            </a:r>
          </a:p>
          <a:p>
            <a:pPr algn="just">
              <a:lnSpc>
                <a:spcPct val="150000"/>
              </a:lnSpc>
            </a:pPr>
            <a:r>
              <a:rPr lang="en-US" sz="2400" b="1" i="0" dirty="0">
                <a:solidFill>
                  <a:srgbClr val="E06092"/>
                </a:solidFill>
                <a:effectLst/>
                <a:latin typeface="Times New Roman" panose="02020603050405020304" pitchFamily="18" charset="0"/>
                <a:cs typeface="Times New Roman" panose="02020603050405020304" pitchFamily="18" charset="0"/>
              </a:rPr>
              <a:t>Therefore, complete closure of </a:t>
            </a:r>
            <a:r>
              <a:rPr lang="en-US" sz="2400" b="1" i="0" dirty="0" err="1">
                <a:solidFill>
                  <a:srgbClr val="E06092"/>
                </a:solidFill>
                <a:effectLst/>
                <a:latin typeface="Times New Roman" panose="02020603050405020304" pitchFamily="18" charset="0"/>
                <a:cs typeface="Times New Roman" panose="02020603050405020304" pitchFamily="18" charset="0"/>
              </a:rPr>
              <a:t>Roll_No</a:t>
            </a:r>
            <a:r>
              <a:rPr lang="en-US" sz="2400" b="1" i="0" dirty="0">
                <a:solidFill>
                  <a:srgbClr val="E06092"/>
                </a:solidFill>
                <a:effectLst/>
                <a:latin typeface="Times New Roman" panose="02020603050405020304" pitchFamily="18" charset="0"/>
                <a:cs typeface="Times New Roman" panose="02020603050405020304" pitchFamily="18" charset="0"/>
              </a:rPr>
              <a:t> will be :</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FF0000"/>
                </a:solidFill>
                <a:effectLst/>
                <a:latin typeface="Times New Roman" panose="02020603050405020304" pitchFamily="18" charset="0"/>
                <a:cs typeface="Times New Roman" panose="02020603050405020304" pitchFamily="18" charset="0"/>
              </a:rPr>
              <a:t>{</a:t>
            </a:r>
            <a:r>
              <a:rPr lang="en-US" sz="2400" b="1" i="0" dirty="0" err="1">
                <a:solidFill>
                  <a:srgbClr val="FF0000"/>
                </a:solidFill>
                <a:effectLst/>
                <a:latin typeface="Times New Roman" panose="02020603050405020304" pitchFamily="18" charset="0"/>
                <a:cs typeface="Times New Roman" panose="02020603050405020304" pitchFamily="18" charset="0"/>
              </a:rPr>
              <a:t>Roll_no</a:t>
            </a:r>
            <a:r>
              <a:rPr lang="en-US" sz="2400" b="1" i="0" dirty="0">
                <a:solidFill>
                  <a:srgbClr val="FF0000"/>
                </a:solidFill>
                <a:effectLst/>
                <a:latin typeface="Times New Roman" panose="02020603050405020304" pitchFamily="18" charset="0"/>
                <a:cs typeface="Times New Roman" panose="02020603050405020304" pitchFamily="18" charset="0"/>
              </a:rPr>
              <a:t>}</a:t>
            </a:r>
            <a:r>
              <a:rPr lang="en-US" sz="2400" b="1" i="0" baseline="30000" dirty="0">
                <a:solidFill>
                  <a:srgbClr val="FF0000"/>
                </a:solidFill>
                <a:effectLst/>
                <a:latin typeface="Times New Roman" panose="02020603050405020304" pitchFamily="18" charset="0"/>
                <a:cs typeface="Times New Roman" panose="02020603050405020304" pitchFamily="18" charset="0"/>
              </a:rPr>
              <a:t>+</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99CC00"/>
                </a:solidFill>
                <a:effectLst/>
                <a:latin typeface="Times New Roman" panose="02020603050405020304" pitchFamily="18" charset="0"/>
                <a:cs typeface="Times New Roman" panose="02020603050405020304" pitchFamily="18" charset="0"/>
              </a:rPr>
              <a:t>{</a:t>
            </a:r>
            <a:r>
              <a:rPr lang="en-US" sz="2400" b="1" i="0" dirty="0" err="1">
                <a:solidFill>
                  <a:srgbClr val="99CC00"/>
                </a:solidFill>
                <a:effectLst/>
                <a:latin typeface="Times New Roman" panose="02020603050405020304" pitchFamily="18" charset="0"/>
                <a:cs typeface="Times New Roman" panose="02020603050405020304" pitchFamily="18" charset="0"/>
              </a:rPr>
              <a:t>Roll_No</a:t>
            </a:r>
            <a:r>
              <a:rPr lang="en-US" sz="2400" b="1" i="0" dirty="0">
                <a:solidFill>
                  <a:srgbClr val="99CC00"/>
                </a:solidFill>
                <a:effectLst/>
                <a:latin typeface="Times New Roman" panose="02020603050405020304" pitchFamily="18" charset="0"/>
                <a:cs typeface="Times New Roman" panose="02020603050405020304" pitchFamily="18" charset="0"/>
              </a:rPr>
              <a:t>, Marks, Name, Location}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220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53EE0-C487-0A83-8EAD-6D17E851906E}"/>
              </a:ext>
            </a:extLst>
          </p:cNvPr>
          <p:cNvSpPr>
            <a:spLocks noGrp="1"/>
          </p:cNvSpPr>
          <p:nvPr>
            <p:ph idx="1"/>
          </p:nvPr>
        </p:nvSpPr>
        <p:spPr>
          <a:xfrm>
            <a:off x="363893" y="270588"/>
            <a:ext cx="11504645" cy="6176865"/>
          </a:xfrm>
        </p:spPr>
        <p:txBody>
          <a:bodyPr>
            <a:normAutofit lnSpcReduction="10000"/>
          </a:bodyPr>
          <a:lstStyle/>
          <a:p>
            <a:pPr marL="0" indent="0" algn="just">
              <a:lnSpc>
                <a:spcPct val="150000"/>
              </a:lnSpc>
              <a:buNone/>
            </a:pPr>
            <a:r>
              <a:rPr lang="en-US" sz="2400" b="1" i="0" dirty="0">
                <a:solidFill>
                  <a:srgbClr val="E06092"/>
                </a:solidFill>
                <a:effectLst/>
                <a:latin typeface="Times New Roman" panose="02020603050405020304" pitchFamily="18" charset="0"/>
                <a:cs typeface="Times New Roman" panose="02020603050405020304" pitchFamily="18" charset="0"/>
              </a:rPr>
              <a:t>Similarly, we can calculate closure for other attributes too </a:t>
            </a:r>
            <a:r>
              <a:rPr lang="en-US" sz="2400" b="1" i="0" dirty="0" err="1">
                <a:solidFill>
                  <a:srgbClr val="E06092"/>
                </a:solidFill>
                <a:effectLst/>
                <a:latin typeface="Times New Roman" panose="02020603050405020304" pitchFamily="18" charset="0"/>
                <a:cs typeface="Times New Roman" panose="02020603050405020304" pitchFamily="18" charset="0"/>
              </a:rPr>
              <a:t>i.e</a:t>
            </a:r>
            <a:r>
              <a:rPr lang="en-US" sz="2400" b="1" i="0" dirty="0">
                <a:solidFill>
                  <a:srgbClr val="E06092"/>
                </a:solidFill>
                <a:effectLst/>
                <a:latin typeface="Times New Roman" panose="02020603050405020304" pitchFamily="18" charset="0"/>
                <a:cs typeface="Times New Roman" panose="02020603050405020304" pitchFamily="18" charset="0"/>
              </a:rPr>
              <a:t> “Name”.</a:t>
            </a:r>
          </a:p>
          <a:p>
            <a:pPr marL="0" indent="0" algn="just">
              <a:lnSpc>
                <a:spcPct val="150000"/>
              </a:lnSpc>
              <a:buNone/>
            </a:pPr>
            <a:r>
              <a:rPr lang="en-US" sz="2400" b="1" i="0" dirty="0">
                <a:solidFill>
                  <a:srgbClr val="0000FF"/>
                </a:solidFill>
                <a:effectLst/>
                <a:latin typeface="Times New Roman" panose="02020603050405020304" pitchFamily="18" charset="0"/>
                <a:cs typeface="Times New Roman" panose="02020603050405020304" pitchFamily="18" charset="0"/>
              </a:rPr>
              <a:t>Step-1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Add attributes present on the LHS of the functional dependency to the closure</a:t>
            </a:r>
            <a:endParaRPr lang="en-US" sz="2400" b="1" dirty="0">
              <a:solidFill>
                <a:srgbClr val="E06092"/>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2400" b="1" i="0" dirty="0">
                <a:solidFill>
                  <a:srgbClr val="FF0000"/>
                </a:solidFill>
                <a:effectLst/>
                <a:latin typeface="Times New Roman" panose="02020603050405020304" pitchFamily="18" charset="0"/>
                <a:cs typeface="Times New Roman" panose="02020603050405020304" pitchFamily="18" charset="0"/>
              </a:rPr>
              <a:t>{Name}</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{Name}</a:t>
            </a:r>
            <a:endParaRPr lang="en-US" sz="2400" b="1" i="0" dirty="0">
              <a:solidFill>
                <a:srgbClr val="E06092"/>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0000FF"/>
                </a:solidFill>
                <a:effectLst/>
                <a:latin typeface="Times New Roman" panose="02020603050405020304" pitchFamily="18" charset="0"/>
                <a:cs typeface="Times New Roman" panose="02020603050405020304" pitchFamily="18" charset="0"/>
              </a:rPr>
              <a:t>Step-2</a:t>
            </a:r>
            <a:r>
              <a:rPr lang="en-US" sz="2400" b="1" i="0" dirty="0">
                <a:solidFill>
                  <a:srgbClr val="E06092"/>
                </a:solidFill>
                <a:effectLst/>
                <a:latin typeface="Times New Roman" panose="02020603050405020304" pitchFamily="18" charset="0"/>
                <a:cs typeface="Times New Roman" panose="02020603050405020304" pitchFamily="18" charset="0"/>
              </a:rPr>
              <a:t> :</a:t>
            </a:r>
            <a:r>
              <a:rPr lang="en-US" sz="2400" b="1" i="0" dirty="0">
                <a:solidFill>
                  <a:srgbClr val="008000"/>
                </a:solidFill>
                <a:effectLst/>
                <a:latin typeface="Times New Roman" panose="02020603050405020304" pitchFamily="18" charset="0"/>
                <a:cs typeface="Times New Roman" panose="02020603050405020304" pitchFamily="18" charset="0"/>
              </a:rPr>
              <a:t> Add the attributes present on the RHS of the functional dependency to the closure</a:t>
            </a:r>
            <a:endParaRPr lang="en-US" sz="2400" b="1" dirty="0">
              <a:solidFill>
                <a:srgbClr val="E06092"/>
              </a:solidFill>
              <a:latin typeface="Times New Roman" panose="02020603050405020304" pitchFamily="18" charset="0"/>
              <a:cs typeface="Times New Roman" panose="02020603050405020304" pitchFamily="18" charset="0"/>
            </a:endParaRPr>
          </a:p>
          <a:p>
            <a:pPr marL="0" indent="0" algn="just">
              <a:lnSpc>
                <a:spcPct val="150000"/>
              </a:lnSpc>
              <a:buNone/>
            </a:pPr>
            <a:r>
              <a:rPr lang="en-IN" sz="2400" b="1" i="0" dirty="0">
                <a:solidFill>
                  <a:srgbClr val="FF0000"/>
                </a:solidFill>
                <a:effectLst/>
                <a:latin typeface="Times New Roman" panose="02020603050405020304" pitchFamily="18" charset="0"/>
                <a:cs typeface="Times New Roman" panose="02020603050405020304" pitchFamily="18" charset="0"/>
              </a:rPr>
              <a:t>{Name}</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{Name, Marks, Location}</a:t>
            </a:r>
            <a:endParaRPr lang="en-US" sz="2400" b="1" i="0" dirty="0">
              <a:solidFill>
                <a:srgbClr val="E06092"/>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0000FF"/>
                </a:solidFill>
                <a:effectLst/>
                <a:latin typeface="Times New Roman" panose="02020603050405020304" pitchFamily="18" charset="0"/>
                <a:cs typeface="Times New Roman" panose="02020603050405020304" pitchFamily="18" charset="0"/>
              </a:rPr>
              <a:t>Step-3</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Since, we don’t have any functional dependency where “</a:t>
            </a:r>
            <a:r>
              <a:rPr lang="en-US" sz="2400" b="1" i="0" dirty="0">
                <a:solidFill>
                  <a:srgbClr val="0000FF"/>
                </a:solidFill>
                <a:effectLst/>
                <a:latin typeface="Times New Roman" panose="02020603050405020304" pitchFamily="18" charset="0"/>
                <a:cs typeface="Times New Roman" panose="02020603050405020304" pitchFamily="18" charset="0"/>
              </a:rPr>
              <a:t>Marks or Location</a:t>
            </a:r>
            <a:r>
              <a:rPr lang="en-US" sz="2400" b="1" i="0" dirty="0">
                <a:solidFill>
                  <a:srgbClr val="008000"/>
                </a:solidFill>
                <a:effectLst/>
                <a:latin typeface="Times New Roman" panose="02020603050405020304" pitchFamily="18" charset="0"/>
                <a:cs typeface="Times New Roman" panose="02020603050405020304" pitchFamily="18" charset="0"/>
              </a:rPr>
              <a:t>” attribute is functionally determining any other attribute , we cannot add more attributes to the closure. Hence complete closure of Name would be :</a:t>
            </a:r>
          </a:p>
          <a:p>
            <a:pPr marL="0" indent="0" algn="just">
              <a:lnSpc>
                <a:spcPct val="150000"/>
              </a:lnSpc>
              <a:buNone/>
            </a:pPr>
            <a:r>
              <a:rPr lang="en-IN" sz="2400" b="1" i="0" dirty="0">
                <a:solidFill>
                  <a:srgbClr val="FF0000"/>
                </a:solidFill>
                <a:effectLst/>
                <a:latin typeface="Times New Roman" panose="02020603050405020304" pitchFamily="18" charset="0"/>
                <a:cs typeface="Times New Roman" panose="02020603050405020304" pitchFamily="18" charset="0"/>
              </a:rPr>
              <a:t>{Name}</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{Name, Marks, Location}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9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9086540-561F-F15E-2A45-6E4E853DBC85}"/>
              </a:ext>
            </a:extLst>
          </p:cNvPr>
          <p:cNvGraphicFramePr>
            <a:graphicFrameLocks noGrp="1"/>
          </p:cNvGraphicFramePr>
          <p:nvPr>
            <p:ph idx="1"/>
            <p:extLst>
              <p:ext uri="{D42A27DB-BD31-4B8C-83A1-F6EECF244321}">
                <p14:modId xmlns:p14="http://schemas.microsoft.com/office/powerpoint/2010/main" val="3746445631"/>
              </p:ext>
            </p:extLst>
          </p:nvPr>
        </p:nvGraphicFramePr>
        <p:xfrm>
          <a:off x="287694" y="256919"/>
          <a:ext cx="11636828" cy="3657600"/>
        </p:xfrm>
        <a:graphic>
          <a:graphicData uri="http://schemas.openxmlformats.org/drawingml/2006/table">
            <a:tbl>
              <a:tblPr/>
              <a:tblGrid>
                <a:gridCol w="11636828">
                  <a:extLst>
                    <a:ext uri="{9D8B030D-6E8A-4147-A177-3AD203B41FA5}">
                      <a16:colId xmlns:a16="http://schemas.microsoft.com/office/drawing/2014/main" val="3071837861"/>
                    </a:ext>
                  </a:extLst>
                </a:gridCol>
              </a:tblGrid>
              <a:tr h="0">
                <a:tc>
                  <a:txBody>
                    <a:bodyPr/>
                    <a:lstStyle/>
                    <a:p>
                      <a:pPr algn="just">
                        <a:lnSpc>
                          <a:spcPct val="150000"/>
                        </a:lnSpc>
                      </a:pPr>
                      <a:r>
                        <a:rPr lang="en-US" sz="2400" b="1" dirty="0">
                          <a:solidFill>
                            <a:srgbClr val="000000"/>
                          </a:solidFill>
                          <a:effectLst/>
                          <a:latin typeface="Times New Roman" panose="02020603050405020304" pitchFamily="18" charset="0"/>
                          <a:cs typeface="Times New Roman" panose="02020603050405020304" pitchFamily="18" charset="0"/>
                        </a:rPr>
                        <a:t>NOTE</a:t>
                      </a:r>
                      <a:r>
                        <a:rPr lang="en-US" sz="2400" b="1" dirty="0">
                          <a:solidFill>
                            <a:srgbClr val="E06092"/>
                          </a:solidFill>
                          <a:effectLst/>
                          <a:latin typeface="Times New Roman" panose="02020603050405020304" pitchFamily="18" charset="0"/>
                          <a:cs typeface="Times New Roman" panose="02020603050405020304" pitchFamily="18" charset="0"/>
                        </a:rPr>
                        <a:t> :</a:t>
                      </a:r>
                      <a:r>
                        <a:rPr lang="en-US" sz="2400" b="1" dirty="0">
                          <a:solidFill>
                            <a:srgbClr val="0000FF"/>
                          </a:solidFill>
                          <a:effectLst/>
                          <a:latin typeface="Times New Roman" panose="02020603050405020304" pitchFamily="18" charset="0"/>
                          <a:cs typeface="Times New Roman" panose="02020603050405020304" pitchFamily="18" charset="0"/>
                        </a:rPr>
                        <a:t> We don’t have any Functional dependency where marks and location can functionally determine any attribute. Hence, for those attributes we can only add the attributes themselves in their closures. Therefore,</a:t>
                      </a:r>
                    </a:p>
                    <a:p>
                      <a:pPr algn="just">
                        <a:lnSpc>
                          <a:spcPct val="150000"/>
                        </a:lnSpc>
                      </a:pP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{Marks}</a:t>
                      </a:r>
                      <a:r>
                        <a:rPr lang="en-IN" sz="2400" b="1" i="0" kern="1200" baseline="30000" dirty="0">
                          <a:solidFill>
                            <a:schemeClr val="tx1"/>
                          </a:solidFill>
                          <a:effectLst/>
                          <a:latin typeface="Times New Roman" panose="02020603050405020304" pitchFamily="18" charset="0"/>
                          <a:ea typeface="+mn-ea"/>
                          <a:cs typeface="Times New Roman" panose="02020603050405020304" pitchFamily="18" charset="0"/>
                        </a:rPr>
                        <a:t>+</a:t>
                      </a: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 = {Marks}</a:t>
                      </a:r>
                      <a:endParaRPr lang="en-IN" sz="24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and</a:t>
                      </a:r>
                      <a:endParaRPr lang="en-IN" sz="24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{Location}</a:t>
                      </a:r>
                      <a:r>
                        <a:rPr lang="en-IN" sz="2400" b="1" i="0" kern="1200" baseline="30000" dirty="0">
                          <a:solidFill>
                            <a:schemeClr val="tx1"/>
                          </a:solidFill>
                          <a:effectLst/>
                          <a:latin typeface="Times New Roman" panose="02020603050405020304" pitchFamily="18" charset="0"/>
                          <a:ea typeface="+mn-ea"/>
                          <a:cs typeface="Times New Roman" panose="02020603050405020304" pitchFamily="18" charset="0"/>
                        </a:rPr>
                        <a:t>+</a:t>
                      </a: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 = {</a:t>
                      </a:r>
                      <a:r>
                        <a:rPr lang="en-IN"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2400" b="1" i="0" kern="1200" dirty="0">
                          <a:solidFill>
                            <a:schemeClr val="tx1"/>
                          </a:solidFill>
                          <a:effectLst/>
                          <a:latin typeface="Times New Roman" panose="02020603050405020304" pitchFamily="18" charset="0"/>
                          <a:ea typeface="+mn-ea"/>
                          <a:cs typeface="Times New Roman" panose="02020603050405020304" pitchFamily="18" charset="0"/>
                        </a:rPr>
                        <a:t>Location}</a:t>
                      </a:r>
                      <a:endParaRPr lang="en-IN" sz="24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US" dirty="0">
                        <a:effectLst/>
                      </a:endParaRPr>
                    </a:p>
                  </a:txBody>
                  <a:tcPr anchor="ctr">
                    <a:lnL>
                      <a:noFill/>
                    </a:lnL>
                    <a:lnR>
                      <a:noFill/>
                    </a:lnR>
                    <a:lnT>
                      <a:noFill/>
                    </a:lnT>
                    <a:lnB>
                      <a:noFill/>
                    </a:lnB>
                  </a:tcPr>
                </a:tc>
                <a:extLst>
                  <a:ext uri="{0D108BD9-81ED-4DB2-BD59-A6C34878D82A}">
                    <a16:rowId xmlns:a16="http://schemas.microsoft.com/office/drawing/2014/main" val="3875774769"/>
                  </a:ext>
                </a:extLst>
              </a:tr>
            </a:tbl>
          </a:graphicData>
        </a:graphic>
      </p:graphicFrame>
    </p:spTree>
    <p:extLst>
      <p:ext uri="{BB962C8B-B14F-4D97-AF65-F5344CB8AC3E}">
        <p14:creationId xmlns:p14="http://schemas.microsoft.com/office/powerpoint/2010/main" val="165780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1E45B-84FC-0C3C-AC4F-F54056F0E19C}"/>
              </a:ext>
            </a:extLst>
          </p:cNvPr>
          <p:cNvSpPr>
            <a:spLocks noGrp="1"/>
          </p:cNvSpPr>
          <p:nvPr>
            <p:ph idx="1"/>
          </p:nvPr>
        </p:nvSpPr>
        <p:spPr>
          <a:xfrm>
            <a:off x="418323" y="267412"/>
            <a:ext cx="10515600" cy="6161380"/>
          </a:xfrm>
        </p:spPr>
        <p:txBody>
          <a:bodyPr>
            <a:normAutofit fontScale="77500" lnSpcReduction="20000"/>
          </a:bodyPr>
          <a:lstStyle/>
          <a:p>
            <a:pPr algn="l"/>
            <a:r>
              <a:rPr lang="en-US" b="1" i="0" dirty="0">
                <a:solidFill>
                  <a:srgbClr val="000000"/>
                </a:solidFill>
                <a:effectLst/>
                <a:latin typeface="-apple-system"/>
              </a:rPr>
              <a:t>Example-2</a:t>
            </a:r>
            <a:r>
              <a:rPr lang="en-US" b="1" i="0" dirty="0">
                <a:solidFill>
                  <a:srgbClr val="E06092"/>
                </a:solidFill>
                <a:effectLst/>
                <a:latin typeface="-apple-system"/>
              </a:rPr>
              <a:t> : </a:t>
            </a:r>
            <a:r>
              <a:rPr lang="en-US" b="1" i="0" dirty="0">
                <a:solidFill>
                  <a:srgbClr val="008000"/>
                </a:solidFill>
                <a:effectLst/>
                <a:latin typeface="-apple-system"/>
              </a:rPr>
              <a:t>Consider a relation R(A,B,C,D,E) having below mentioned functional dependencies.</a:t>
            </a: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endParaRPr lang="en-US" dirty="0">
              <a:solidFill>
                <a:srgbClr val="212529"/>
              </a:solidFill>
              <a:latin typeface="-apple-system"/>
            </a:endParaRPr>
          </a:p>
          <a:p>
            <a:pPr algn="l"/>
            <a:endParaRPr lang="en-US" b="0" i="0" dirty="0">
              <a:solidFill>
                <a:srgbClr val="212529"/>
              </a:solidFill>
              <a:effectLst/>
              <a:latin typeface="-apple-system"/>
            </a:endParaRPr>
          </a:p>
          <a:p>
            <a:pPr algn="l"/>
            <a:endParaRPr lang="en-US" b="0" i="0" dirty="0">
              <a:solidFill>
                <a:srgbClr val="212529"/>
              </a:solidFill>
              <a:effectLst/>
              <a:latin typeface="-apple-system"/>
            </a:endParaRPr>
          </a:p>
          <a:p>
            <a:pPr algn="l"/>
            <a:r>
              <a:rPr lang="en-US" b="0" i="0" dirty="0">
                <a:solidFill>
                  <a:srgbClr val="212529"/>
                </a:solidFill>
                <a:effectLst/>
                <a:latin typeface="-apple-system"/>
              </a:rPr>
              <a:t> </a:t>
            </a:r>
            <a:r>
              <a:rPr lang="en-US" b="1" i="0" dirty="0">
                <a:solidFill>
                  <a:srgbClr val="E06092"/>
                </a:solidFill>
                <a:effectLst/>
                <a:latin typeface="-apple-system"/>
              </a:rPr>
              <a:t>Now, we need to calculate the closure of attributes of the relation R. The closures will be:</a:t>
            </a:r>
          </a:p>
          <a:p>
            <a:pPr algn="l"/>
            <a:r>
              <a:rPr lang="en-IN" b="1" i="0" dirty="0">
                <a:solidFill>
                  <a:srgbClr val="FF0000"/>
                </a:solidFill>
                <a:effectLst/>
                <a:latin typeface="-apple-system"/>
              </a:rPr>
              <a:t>A}</a:t>
            </a:r>
            <a:r>
              <a:rPr lang="en-IN" b="1" i="0" baseline="30000" dirty="0">
                <a:solidFill>
                  <a:srgbClr val="FF0000"/>
                </a:solidFill>
                <a:effectLst/>
                <a:latin typeface="-apple-system"/>
              </a:rPr>
              <a:t>+</a:t>
            </a:r>
            <a:r>
              <a:rPr lang="en-IN" b="1" i="0" dirty="0">
                <a:solidFill>
                  <a:srgbClr val="E06092"/>
                </a:solidFill>
                <a:effectLst/>
                <a:latin typeface="-apple-system"/>
              </a:rPr>
              <a:t> =</a:t>
            </a:r>
            <a:r>
              <a:rPr lang="en-IN" b="1" i="0" dirty="0">
                <a:solidFill>
                  <a:srgbClr val="99CC00"/>
                </a:solidFill>
                <a:effectLst/>
                <a:latin typeface="-apple-system"/>
              </a:rPr>
              <a:t> {A, B, C}</a:t>
            </a:r>
            <a:endParaRPr lang="en-IN" b="0" i="0" dirty="0">
              <a:solidFill>
                <a:srgbClr val="212529"/>
              </a:solidFill>
              <a:effectLst/>
              <a:latin typeface="-apple-system"/>
            </a:endParaRPr>
          </a:p>
          <a:p>
            <a:pPr algn="l"/>
            <a:r>
              <a:rPr lang="en-IN" b="1" i="0" dirty="0">
                <a:solidFill>
                  <a:srgbClr val="FF0000"/>
                </a:solidFill>
                <a:effectLst/>
                <a:latin typeface="-apple-system"/>
              </a:rPr>
              <a:t>{B}</a:t>
            </a:r>
            <a:r>
              <a:rPr lang="en-IN" b="1" i="0" baseline="30000" dirty="0">
                <a:solidFill>
                  <a:srgbClr val="FF0000"/>
                </a:solidFill>
                <a:effectLst/>
                <a:latin typeface="-apple-system"/>
              </a:rPr>
              <a:t>+</a:t>
            </a:r>
            <a:r>
              <a:rPr lang="en-IN" b="1" i="0" dirty="0">
                <a:solidFill>
                  <a:srgbClr val="E06092"/>
                </a:solidFill>
                <a:effectLst/>
                <a:latin typeface="-apple-system"/>
              </a:rPr>
              <a:t> = </a:t>
            </a:r>
            <a:r>
              <a:rPr lang="en-IN" b="1" i="0" dirty="0">
                <a:solidFill>
                  <a:srgbClr val="99CC00"/>
                </a:solidFill>
                <a:effectLst/>
                <a:latin typeface="-apple-system"/>
              </a:rPr>
              <a:t>{B}</a:t>
            </a:r>
            <a:endParaRPr lang="en-IN" b="0" i="0" dirty="0">
              <a:solidFill>
                <a:srgbClr val="212529"/>
              </a:solidFill>
              <a:effectLst/>
              <a:latin typeface="-apple-system"/>
            </a:endParaRPr>
          </a:p>
          <a:p>
            <a:pPr algn="l"/>
            <a:r>
              <a:rPr lang="en-IN" b="1" i="0" dirty="0">
                <a:solidFill>
                  <a:srgbClr val="FF0000"/>
                </a:solidFill>
                <a:effectLst/>
                <a:latin typeface="-apple-system"/>
              </a:rPr>
              <a:t>{C}</a:t>
            </a:r>
            <a:r>
              <a:rPr lang="en-IN" b="1" i="0" baseline="30000" dirty="0">
                <a:solidFill>
                  <a:srgbClr val="FF0000"/>
                </a:solidFill>
                <a:effectLst/>
                <a:latin typeface="-apple-system"/>
              </a:rPr>
              <a:t>+</a:t>
            </a:r>
            <a:r>
              <a:rPr lang="en-IN" b="1" i="0" dirty="0">
                <a:solidFill>
                  <a:srgbClr val="E06092"/>
                </a:solidFill>
                <a:effectLst/>
                <a:latin typeface="-apple-system"/>
              </a:rPr>
              <a:t> =</a:t>
            </a:r>
            <a:r>
              <a:rPr lang="en-IN" b="1" i="0" dirty="0">
                <a:solidFill>
                  <a:srgbClr val="99CC00"/>
                </a:solidFill>
                <a:effectLst/>
                <a:latin typeface="-apple-system"/>
              </a:rPr>
              <a:t> {B, C}</a:t>
            </a:r>
            <a:endParaRPr lang="en-IN" b="0" i="0" dirty="0">
              <a:solidFill>
                <a:srgbClr val="212529"/>
              </a:solidFill>
              <a:effectLst/>
              <a:latin typeface="-apple-system"/>
            </a:endParaRPr>
          </a:p>
          <a:p>
            <a:pPr algn="l"/>
            <a:r>
              <a:rPr lang="en-IN" b="1" i="0" dirty="0">
                <a:solidFill>
                  <a:srgbClr val="FF0000"/>
                </a:solidFill>
                <a:effectLst/>
                <a:latin typeface="-apple-system"/>
              </a:rPr>
              <a:t>{D}</a:t>
            </a:r>
            <a:r>
              <a:rPr lang="en-IN" b="1" i="0" baseline="30000" dirty="0">
                <a:solidFill>
                  <a:srgbClr val="FF0000"/>
                </a:solidFill>
                <a:effectLst/>
                <a:latin typeface="-apple-system"/>
              </a:rPr>
              <a:t>+</a:t>
            </a:r>
            <a:r>
              <a:rPr lang="en-IN" b="1" i="0" dirty="0">
                <a:solidFill>
                  <a:srgbClr val="FF0000"/>
                </a:solidFill>
                <a:effectLst/>
                <a:latin typeface="-apple-system"/>
              </a:rPr>
              <a:t> </a:t>
            </a:r>
            <a:r>
              <a:rPr lang="en-IN" b="1" i="0" dirty="0">
                <a:solidFill>
                  <a:srgbClr val="E06092"/>
                </a:solidFill>
                <a:effectLst/>
                <a:latin typeface="-apple-system"/>
              </a:rPr>
              <a:t>= </a:t>
            </a:r>
            <a:r>
              <a:rPr lang="en-IN" b="1" i="0" dirty="0">
                <a:solidFill>
                  <a:srgbClr val="99CC00"/>
                </a:solidFill>
                <a:effectLst/>
                <a:latin typeface="-apple-system"/>
              </a:rPr>
              <a:t>{D, E}</a:t>
            </a:r>
            <a:endParaRPr lang="en-IN" b="0" i="0" dirty="0">
              <a:solidFill>
                <a:srgbClr val="212529"/>
              </a:solidFill>
              <a:effectLst/>
              <a:latin typeface="-apple-system"/>
            </a:endParaRPr>
          </a:p>
          <a:p>
            <a:pPr algn="l"/>
            <a:r>
              <a:rPr lang="en-IN" b="1" i="0" dirty="0">
                <a:solidFill>
                  <a:srgbClr val="FF0000"/>
                </a:solidFill>
                <a:effectLst/>
                <a:latin typeface="-apple-system"/>
              </a:rPr>
              <a:t>{E}</a:t>
            </a:r>
            <a:r>
              <a:rPr lang="en-IN" b="1" i="0" baseline="30000" dirty="0">
                <a:solidFill>
                  <a:srgbClr val="FF0000"/>
                </a:solidFill>
                <a:effectLst/>
                <a:latin typeface="-apple-system"/>
              </a:rPr>
              <a:t>+</a:t>
            </a:r>
            <a:r>
              <a:rPr lang="en-IN" b="1" i="0" dirty="0">
                <a:solidFill>
                  <a:srgbClr val="E06092"/>
                </a:solidFill>
                <a:effectLst/>
                <a:latin typeface="-apple-system"/>
              </a:rPr>
              <a:t> =</a:t>
            </a:r>
            <a:r>
              <a:rPr lang="en-IN" b="1" i="0" dirty="0">
                <a:solidFill>
                  <a:srgbClr val="99CC00"/>
                </a:solidFill>
                <a:effectLst/>
                <a:latin typeface="-apple-system"/>
              </a:rPr>
              <a:t> {E}</a:t>
            </a:r>
            <a:endParaRPr lang="en-IN" b="0" i="0" dirty="0">
              <a:solidFill>
                <a:srgbClr val="212529"/>
              </a:solidFill>
              <a:effectLst/>
              <a:latin typeface="-apple-system"/>
            </a:endParaRPr>
          </a:p>
          <a:p>
            <a:pPr algn="l"/>
            <a:endParaRPr lang="en-US" b="0" i="0" dirty="0">
              <a:solidFill>
                <a:srgbClr val="212529"/>
              </a:solidFill>
              <a:effectLst/>
              <a:latin typeface="-apple-system"/>
            </a:endParaRPr>
          </a:p>
          <a:p>
            <a:pPr marL="0" indent="0">
              <a:buNone/>
            </a:pPr>
            <a:endParaRPr lang="en-IN" dirty="0"/>
          </a:p>
        </p:txBody>
      </p:sp>
      <p:pic>
        <p:nvPicPr>
          <p:cNvPr id="10" name="Picture 9">
            <a:extLst>
              <a:ext uri="{FF2B5EF4-FFF2-40B4-BE49-F238E27FC236}">
                <a16:creationId xmlns:a16="http://schemas.microsoft.com/office/drawing/2014/main" id="{5E86D369-C83F-4F72-1D96-DFF85F41E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20" y="1184988"/>
            <a:ext cx="2247330" cy="2118049"/>
          </a:xfrm>
          <a:prstGeom prst="rect">
            <a:avLst/>
          </a:prstGeom>
        </p:spPr>
      </p:pic>
    </p:spTree>
    <p:extLst>
      <p:ext uri="{BB962C8B-B14F-4D97-AF65-F5344CB8AC3E}">
        <p14:creationId xmlns:p14="http://schemas.microsoft.com/office/powerpoint/2010/main" val="321578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008DD-D769-0493-42C7-979BD44E92E8}"/>
              </a:ext>
            </a:extLst>
          </p:cNvPr>
          <p:cNvSpPr>
            <a:spLocks noGrp="1"/>
          </p:cNvSpPr>
          <p:nvPr>
            <p:ph idx="1"/>
          </p:nvPr>
        </p:nvSpPr>
        <p:spPr>
          <a:xfrm>
            <a:off x="418323" y="202098"/>
            <a:ext cx="10515600" cy="4351338"/>
          </a:xfrm>
        </p:spPr>
        <p:txBody>
          <a:bodyPr/>
          <a:lstStyle/>
          <a:p>
            <a:pPr marL="0" indent="0" algn="just">
              <a:lnSpc>
                <a:spcPct val="150000"/>
              </a:lnSpc>
              <a:buNone/>
            </a:pPr>
            <a:r>
              <a:rPr lang="en-US" sz="2400" b="1" i="0" u="sng" dirty="0">
                <a:solidFill>
                  <a:srgbClr val="0000FF"/>
                </a:solidFill>
                <a:effectLst/>
                <a:latin typeface="Times New Roman" panose="02020603050405020304" pitchFamily="18" charset="0"/>
                <a:cs typeface="Times New Roman" panose="02020603050405020304" pitchFamily="18" charset="0"/>
              </a:rPr>
              <a:t>Closure Of Functional Dependency : Calculating Candidate Key</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E06092"/>
                </a:solidFill>
                <a:effectLst/>
                <a:latin typeface="Times New Roman" panose="02020603050405020304" pitchFamily="18" charset="0"/>
                <a:cs typeface="Times New Roman" panose="02020603050405020304" pitchFamily="18" charset="0"/>
              </a:rPr>
              <a:t>“</a:t>
            </a:r>
            <a:r>
              <a:rPr lang="en-US" sz="2400" b="1" i="0" dirty="0">
                <a:solidFill>
                  <a:srgbClr val="FF0000"/>
                </a:solidFill>
                <a:effectLst/>
                <a:latin typeface="Times New Roman" panose="02020603050405020304" pitchFamily="18" charset="0"/>
                <a:cs typeface="Times New Roman" panose="02020603050405020304" pitchFamily="18" charset="0"/>
              </a:rPr>
              <a:t>A Candidate Key of a relation is an attribute or set of attributes that can determine the whole relation or contains all the attributes in its closure.</a:t>
            </a:r>
            <a:r>
              <a:rPr lang="en-US" sz="2400" b="1" i="0" dirty="0">
                <a:solidFill>
                  <a:srgbClr val="E06092"/>
                </a:solidFill>
                <a:effectLst/>
                <a:latin typeface="Times New Roman" panose="02020603050405020304" pitchFamily="18" charset="0"/>
                <a:cs typeface="Times New Roman" panose="02020603050405020304" pitchFamily="18" charset="0"/>
              </a:rPr>
              <a:t>"</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solidFill>
                  <a:srgbClr val="E06092"/>
                </a:solidFill>
                <a:effectLst/>
                <a:latin typeface="Times New Roman" panose="02020603050405020304" pitchFamily="18" charset="0"/>
                <a:cs typeface="Times New Roman" panose="02020603050405020304" pitchFamily="18" charset="0"/>
              </a:rPr>
              <a:t>Let’s try to understand how to calculate candidate keys.</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Example-1</a:t>
            </a:r>
            <a:r>
              <a:rPr lang="en-US" sz="2400" b="1" i="0" dirty="0">
                <a:solidFill>
                  <a:srgbClr val="E06092"/>
                </a:solidFill>
                <a:effectLst/>
                <a:latin typeface="Times New Roman" panose="02020603050405020304" pitchFamily="18" charset="0"/>
                <a:cs typeface="Times New Roman" panose="02020603050405020304" pitchFamily="18" charset="0"/>
              </a:rPr>
              <a:t> : </a:t>
            </a:r>
            <a:r>
              <a:rPr lang="en-US" sz="2400" b="1" i="0" dirty="0">
                <a:solidFill>
                  <a:srgbClr val="008000"/>
                </a:solidFill>
                <a:effectLst/>
                <a:latin typeface="Times New Roman" panose="02020603050405020304" pitchFamily="18" charset="0"/>
                <a:cs typeface="Times New Roman" panose="02020603050405020304" pitchFamily="18" charset="0"/>
              </a:rPr>
              <a:t>Consider the relation R(A,B,C) with given functional dependencies :</a:t>
            </a: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E6C2094-B9A7-F3E4-DCF9-17A69F735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38" y="4347412"/>
            <a:ext cx="2348561" cy="1129657"/>
          </a:xfrm>
          <a:prstGeom prst="rect">
            <a:avLst/>
          </a:prstGeom>
        </p:spPr>
      </p:pic>
    </p:spTree>
    <p:extLst>
      <p:ext uri="{BB962C8B-B14F-4D97-AF65-F5344CB8AC3E}">
        <p14:creationId xmlns:p14="http://schemas.microsoft.com/office/powerpoint/2010/main" val="64593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796EC-E7A8-8925-79C4-5B0901B8A780}"/>
              </a:ext>
            </a:extLst>
          </p:cNvPr>
          <p:cNvSpPr>
            <a:spLocks noGrp="1"/>
          </p:cNvSpPr>
          <p:nvPr>
            <p:ph idx="1"/>
          </p:nvPr>
        </p:nvSpPr>
        <p:spPr>
          <a:xfrm>
            <a:off x="391885" y="298580"/>
            <a:ext cx="11327363" cy="5878383"/>
          </a:xfrm>
        </p:spPr>
        <p:txBody>
          <a:bodyPr/>
          <a:lstStyle/>
          <a:p>
            <a:pPr marL="0" indent="0" algn="just">
              <a:lnSpc>
                <a:spcPct val="150000"/>
              </a:lnSpc>
              <a:buNone/>
            </a:pPr>
            <a:r>
              <a:rPr lang="en-US" sz="2400" b="1" i="0" dirty="0">
                <a:solidFill>
                  <a:srgbClr val="E06092"/>
                </a:solidFill>
                <a:effectLst/>
                <a:latin typeface="Times New Roman" panose="02020603050405020304" pitchFamily="18" charset="0"/>
                <a:cs typeface="Times New Roman" panose="02020603050405020304" pitchFamily="18" charset="0"/>
              </a:rPr>
              <a:t>Now, calculating the closure of the attributes as :</a:t>
            </a:r>
          </a:p>
          <a:p>
            <a:pPr algn="just">
              <a:lnSpc>
                <a:spcPct val="150000"/>
              </a:lnSpc>
            </a:pPr>
            <a:r>
              <a:rPr lang="en-IN" sz="2400" b="1" i="0" dirty="0">
                <a:solidFill>
                  <a:srgbClr val="FF0000"/>
                </a:solidFill>
                <a:effectLst/>
                <a:latin typeface="Times New Roman" panose="02020603050405020304" pitchFamily="18" charset="0"/>
                <a:cs typeface="Times New Roman" panose="02020603050405020304" pitchFamily="18" charset="0"/>
              </a:rPr>
              <a:t>{A}</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{A, B, C}</a:t>
            </a:r>
            <a:endParaRPr lang="en-IN"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IN" sz="2400" b="1" i="0" dirty="0">
                <a:solidFill>
                  <a:srgbClr val="FF0000"/>
                </a:solidFill>
                <a:effectLst/>
                <a:latin typeface="Times New Roman" panose="02020603050405020304" pitchFamily="18" charset="0"/>
                <a:cs typeface="Times New Roman" panose="02020603050405020304" pitchFamily="18" charset="0"/>
              </a:rPr>
              <a:t>{B}</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a:t>
            </a:r>
            <a:r>
              <a:rPr lang="en-IN" sz="2400" b="1" i="0" dirty="0">
                <a:solidFill>
                  <a:srgbClr val="99CC00"/>
                </a:solidFill>
                <a:effectLst/>
                <a:latin typeface="Times New Roman" panose="02020603050405020304" pitchFamily="18" charset="0"/>
                <a:cs typeface="Times New Roman" panose="02020603050405020304" pitchFamily="18" charset="0"/>
              </a:rPr>
              <a:t> {B, C}</a:t>
            </a:r>
            <a:endParaRPr lang="en-IN"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IN" sz="2400" b="1" i="0" dirty="0">
                <a:solidFill>
                  <a:srgbClr val="FF0000"/>
                </a:solidFill>
                <a:effectLst/>
                <a:latin typeface="Times New Roman" panose="02020603050405020304" pitchFamily="18" charset="0"/>
                <a:cs typeface="Times New Roman" panose="02020603050405020304" pitchFamily="18" charset="0"/>
              </a:rPr>
              <a:t>{C}</a:t>
            </a:r>
            <a:r>
              <a:rPr lang="en-IN" sz="2400" b="1" i="0" baseline="30000" dirty="0">
                <a:solidFill>
                  <a:srgbClr val="FF0000"/>
                </a:solidFill>
                <a:effectLst/>
                <a:latin typeface="Times New Roman" panose="02020603050405020304" pitchFamily="18" charset="0"/>
                <a:cs typeface="Times New Roman" panose="02020603050405020304" pitchFamily="18" charset="0"/>
              </a:rPr>
              <a:t>+</a:t>
            </a:r>
            <a:r>
              <a:rPr lang="en-IN" sz="2400" b="1" i="0" dirty="0">
                <a:solidFill>
                  <a:srgbClr val="E06092"/>
                </a:solidFill>
                <a:effectLst/>
                <a:latin typeface="Times New Roman" panose="02020603050405020304" pitchFamily="18" charset="0"/>
                <a:cs typeface="Times New Roman" panose="02020603050405020304" pitchFamily="18" charset="0"/>
              </a:rPr>
              <a:t> = </a:t>
            </a:r>
            <a:r>
              <a:rPr lang="en-IN" sz="2400" b="1" i="0" dirty="0">
                <a:solidFill>
                  <a:srgbClr val="99CC00"/>
                </a:solidFill>
                <a:effectLst/>
                <a:latin typeface="Times New Roman" panose="02020603050405020304" pitchFamily="18" charset="0"/>
                <a:cs typeface="Times New Roman" panose="02020603050405020304" pitchFamily="18" charset="0"/>
              </a:rPr>
              <a:t>{C}</a:t>
            </a:r>
            <a:endParaRPr lang="en-IN"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E06092"/>
                </a:solidFill>
                <a:effectLst/>
                <a:latin typeface="Times New Roman" panose="02020603050405020304" pitchFamily="18" charset="0"/>
                <a:cs typeface="Times New Roman" panose="02020603050405020304" pitchFamily="18" charset="0"/>
              </a:rPr>
              <a:t>Clearly, “</a:t>
            </a:r>
            <a:r>
              <a:rPr lang="en-US" sz="2400" b="1" i="0" dirty="0">
                <a:solidFill>
                  <a:srgbClr val="0000FF"/>
                </a:solidFill>
                <a:effectLst/>
                <a:latin typeface="Times New Roman" panose="02020603050405020304" pitchFamily="18" charset="0"/>
                <a:cs typeface="Times New Roman" panose="02020603050405020304" pitchFamily="18" charset="0"/>
              </a:rPr>
              <a:t>A</a:t>
            </a:r>
            <a:r>
              <a:rPr lang="en-US" sz="2400" b="1" i="0" dirty="0">
                <a:solidFill>
                  <a:srgbClr val="E06092"/>
                </a:solidFill>
                <a:effectLst/>
                <a:latin typeface="Times New Roman" panose="02020603050405020304" pitchFamily="18" charset="0"/>
                <a:cs typeface="Times New Roman" panose="02020603050405020304" pitchFamily="18" charset="0"/>
              </a:rPr>
              <a:t>” is the candidate key as, its closure contains all the attributes present in the relation “</a:t>
            </a:r>
            <a:r>
              <a:rPr lang="en-US" sz="2400" b="1" i="0" dirty="0">
                <a:solidFill>
                  <a:srgbClr val="0000FF"/>
                </a:solidFill>
                <a:effectLst/>
                <a:latin typeface="Times New Roman" panose="02020603050405020304" pitchFamily="18" charset="0"/>
                <a:cs typeface="Times New Roman" panose="02020603050405020304" pitchFamily="18" charset="0"/>
              </a:rPr>
              <a:t>R</a:t>
            </a:r>
            <a:r>
              <a:rPr lang="en-US" sz="2400" b="1" i="0" dirty="0">
                <a:solidFill>
                  <a:srgbClr val="E06092"/>
                </a:solidFill>
                <a:effectLst/>
                <a:latin typeface="Times New Roman" panose="02020603050405020304" pitchFamily="18" charset="0"/>
                <a:cs typeface="Times New Roman" panose="02020603050405020304" pitchFamily="18" charset="0"/>
              </a:rPr>
              <a:t>”.</a:t>
            </a: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538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932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Times New Roman</vt:lpstr>
      <vt:lpstr>Office Theme</vt:lpstr>
      <vt:lpstr>Closure Of Functional Dependency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4</cp:revision>
  <dcterms:created xsi:type="dcterms:W3CDTF">2023-06-12T13:15:30Z</dcterms:created>
  <dcterms:modified xsi:type="dcterms:W3CDTF">2023-06-25T15:23:33Z</dcterms:modified>
</cp:coreProperties>
</file>