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4333-C9F3-29F2-384B-EBB8FA62FC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07712B-EC5E-691B-FEFA-BDF2F5A60F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7EB12D-AC8A-F420-7EEB-92562FABB9C6}"/>
              </a:ext>
            </a:extLst>
          </p:cNvPr>
          <p:cNvSpPr>
            <a:spLocks noGrp="1"/>
          </p:cNvSpPr>
          <p:nvPr>
            <p:ph type="dt" sz="half" idx="10"/>
          </p:nvPr>
        </p:nvSpPr>
        <p:spPr/>
        <p:txBody>
          <a:bodyPr/>
          <a:lstStyle/>
          <a:p>
            <a:fld id="{6E9799D7-9F51-4C5F-A5AD-54C48217AE7D}" type="datetimeFigureOut">
              <a:rPr lang="en-IN" smtClean="0"/>
              <a:t>08-05-2023</a:t>
            </a:fld>
            <a:endParaRPr lang="en-IN"/>
          </a:p>
        </p:txBody>
      </p:sp>
      <p:sp>
        <p:nvSpPr>
          <p:cNvPr id="5" name="Footer Placeholder 4">
            <a:extLst>
              <a:ext uri="{FF2B5EF4-FFF2-40B4-BE49-F238E27FC236}">
                <a16:creationId xmlns:a16="http://schemas.microsoft.com/office/drawing/2014/main" id="{A5A8FFF5-5A5C-68EE-8A39-CD67592FB5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D0CED1-2711-9125-852C-C43396062461}"/>
              </a:ext>
            </a:extLst>
          </p:cNvPr>
          <p:cNvSpPr>
            <a:spLocks noGrp="1"/>
          </p:cNvSpPr>
          <p:nvPr>
            <p:ph type="sldNum" sz="quarter" idx="12"/>
          </p:nvPr>
        </p:nvSpPr>
        <p:spPr/>
        <p:txBody>
          <a:bodyPr/>
          <a:lstStyle/>
          <a:p>
            <a:fld id="{DAED99DA-B136-4D1D-8AB9-7D44259766A7}" type="slidenum">
              <a:rPr lang="en-IN" smtClean="0"/>
              <a:t>‹#›</a:t>
            </a:fld>
            <a:endParaRPr lang="en-IN"/>
          </a:p>
        </p:txBody>
      </p:sp>
    </p:spTree>
    <p:extLst>
      <p:ext uri="{BB962C8B-B14F-4D97-AF65-F5344CB8AC3E}">
        <p14:creationId xmlns:p14="http://schemas.microsoft.com/office/powerpoint/2010/main" val="2613439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6A0F4-6D63-B14C-9572-793281C712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7BA9BF-E169-EBC0-7C73-9D7D6AC52B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7FE5B9-375C-3C48-412B-CAD5368B70E5}"/>
              </a:ext>
            </a:extLst>
          </p:cNvPr>
          <p:cNvSpPr>
            <a:spLocks noGrp="1"/>
          </p:cNvSpPr>
          <p:nvPr>
            <p:ph type="dt" sz="half" idx="10"/>
          </p:nvPr>
        </p:nvSpPr>
        <p:spPr/>
        <p:txBody>
          <a:bodyPr/>
          <a:lstStyle/>
          <a:p>
            <a:fld id="{6E9799D7-9F51-4C5F-A5AD-54C48217AE7D}" type="datetimeFigureOut">
              <a:rPr lang="en-IN" smtClean="0"/>
              <a:t>08-05-2023</a:t>
            </a:fld>
            <a:endParaRPr lang="en-IN"/>
          </a:p>
        </p:txBody>
      </p:sp>
      <p:sp>
        <p:nvSpPr>
          <p:cNvPr id="5" name="Footer Placeholder 4">
            <a:extLst>
              <a:ext uri="{FF2B5EF4-FFF2-40B4-BE49-F238E27FC236}">
                <a16:creationId xmlns:a16="http://schemas.microsoft.com/office/drawing/2014/main" id="{8032D6FE-C8D3-5E23-3A95-1F88ED62CD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1CAA70-1BA3-D209-BF96-401DFC77229B}"/>
              </a:ext>
            </a:extLst>
          </p:cNvPr>
          <p:cNvSpPr>
            <a:spLocks noGrp="1"/>
          </p:cNvSpPr>
          <p:nvPr>
            <p:ph type="sldNum" sz="quarter" idx="12"/>
          </p:nvPr>
        </p:nvSpPr>
        <p:spPr/>
        <p:txBody>
          <a:bodyPr/>
          <a:lstStyle/>
          <a:p>
            <a:fld id="{DAED99DA-B136-4D1D-8AB9-7D44259766A7}" type="slidenum">
              <a:rPr lang="en-IN" smtClean="0"/>
              <a:t>‹#›</a:t>
            </a:fld>
            <a:endParaRPr lang="en-IN"/>
          </a:p>
        </p:txBody>
      </p:sp>
    </p:spTree>
    <p:extLst>
      <p:ext uri="{BB962C8B-B14F-4D97-AF65-F5344CB8AC3E}">
        <p14:creationId xmlns:p14="http://schemas.microsoft.com/office/powerpoint/2010/main" val="823086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BEDB4F-B4BD-A94A-5F07-6798C04C0B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13AB76-2764-6B6E-CD89-4403C3350A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813D41-7EB2-4308-FDEB-D33DDE8F7329}"/>
              </a:ext>
            </a:extLst>
          </p:cNvPr>
          <p:cNvSpPr>
            <a:spLocks noGrp="1"/>
          </p:cNvSpPr>
          <p:nvPr>
            <p:ph type="dt" sz="half" idx="10"/>
          </p:nvPr>
        </p:nvSpPr>
        <p:spPr/>
        <p:txBody>
          <a:bodyPr/>
          <a:lstStyle/>
          <a:p>
            <a:fld id="{6E9799D7-9F51-4C5F-A5AD-54C48217AE7D}" type="datetimeFigureOut">
              <a:rPr lang="en-IN" smtClean="0"/>
              <a:t>08-05-2023</a:t>
            </a:fld>
            <a:endParaRPr lang="en-IN"/>
          </a:p>
        </p:txBody>
      </p:sp>
      <p:sp>
        <p:nvSpPr>
          <p:cNvPr id="5" name="Footer Placeholder 4">
            <a:extLst>
              <a:ext uri="{FF2B5EF4-FFF2-40B4-BE49-F238E27FC236}">
                <a16:creationId xmlns:a16="http://schemas.microsoft.com/office/drawing/2014/main" id="{7F8C14F6-43E6-77B4-FFAE-1991D458B8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8F3055-BFAF-009F-E21E-6F6CE89D068A}"/>
              </a:ext>
            </a:extLst>
          </p:cNvPr>
          <p:cNvSpPr>
            <a:spLocks noGrp="1"/>
          </p:cNvSpPr>
          <p:nvPr>
            <p:ph type="sldNum" sz="quarter" idx="12"/>
          </p:nvPr>
        </p:nvSpPr>
        <p:spPr/>
        <p:txBody>
          <a:bodyPr/>
          <a:lstStyle/>
          <a:p>
            <a:fld id="{DAED99DA-B136-4D1D-8AB9-7D44259766A7}" type="slidenum">
              <a:rPr lang="en-IN" smtClean="0"/>
              <a:t>‹#›</a:t>
            </a:fld>
            <a:endParaRPr lang="en-IN"/>
          </a:p>
        </p:txBody>
      </p:sp>
    </p:spTree>
    <p:extLst>
      <p:ext uri="{BB962C8B-B14F-4D97-AF65-F5344CB8AC3E}">
        <p14:creationId xmlns:p14="http://schemas.microsoft.com/office/powerpoint/2010/main" val="330807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7BCFC-D856-ECBC-3E31-A5BACA93FE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D155A5-6915-2F35-B4F7-36E1EA1E7B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31FC5A-89F1-6CED-50E6-ACD988276B47}"/>
              </a:ext>
            </a:extLst>
          </p:cNvPr>
          <p:cNvSpPr>
            <a:spLocks noGrp="1"/>
          </p:cNvSpPr>
          <p:nvPr>
            <p:ph type="dt" sz="half" idx="10"/>
          </p:nvPr>
        </p:nvSpPr>
        <p:spPr/>
        <p:txBody>
          <a:bodyPr/>
          <a:lstStyle/>
          <a:p>
            <a:fld id="{6E9799D7-9F51-4C5F-A5AD-54C48217AE7D}" type="datetimeFigureOut">
              <a:rPr lang="en-IN" smtClean="0"/>
              <a:t>08-05-2023</a:t>
            </a:fld>
            <a:endParaRPr lang="en-IN"/>
          </a:p>
        </p:txBody>
      </p:sp>
      <p:sp>
        <p:nvSpPr>
          <p:cNvPr id="5" name="Footer Placeholder 4">
            <a:extLst>
              <a:ext uri="{FF2B5EF4-FFF2-40B4-BE49-F238E27FC236}">
                <a16:creationId xmlns:a16="http://schemas.microsoft.com/office/drawing/2014/main" id="{FF8FF43E-E7C8-ABBC-A80E-A1F5EA21B7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476C50-7C84-6858-B34D-6B430F86A3D8}"/>
              </a:ext>
            </a:extLst>
          </p:cNvPr>
          <p:cNvSpPr>
            <a:spLocks noGrp="1"/>
          </p:cNvSpPr>
          <p:nvPr>
            <p:ph type="sldNum" sz="quarter" idx="12"/>
          </p:nvPr>
        </p:nvSpPr>
        <p:spPr/>
        <p:txBody>
          <a:bodyPr/>
          <a:lstStyle/>
          <a:p>
            <a:fld id="{DAED99DA-B136-4D1D-8AB9-7D44259766A7}" type="slidenum">
              <a:rPr lang="en-IN" smtClean="0"/>
              <a:t>‹#›</a:t>
            </a:fld>
            <a:endParaRPr lang="en-IN"/>
          </a:p>
        </p:txBody>
      </p:sp>
    </p:spTree>
    <p:extLst>
      <p:ext uri="{BB962C8B-B14F-4D97-AF65-F5344CB8AC3E}">
        <p14:creationId xmlns:p14="http://schemas.microsoft.com/office/powerpoint/2010/main" val="345452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BB7CD-CC26-FB4D-034E-FD2B8F4092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36B549-7EB2-3760-0CF3-5910FB036D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366C0C-790A-3CA9-0A63-14C484C86016}"/>
              </a:ext>
            </a:extLst>
          </p:cNvPr>
          <p:cNvSpPr>
            <a:spLocks noGrp="1"/>
          </p:cNvSpPr>
          <p:nvPr>
            <p:ph type="dt" sz="half" idx="10"/>
          </p:nvPr>
        </p:nvSpPr>
        <p:spPr/>
        <p:txBody>
          <a:bodyPr/>
          <a:lstStyle/>
          <a:p>
            <a:fld id="{6E9799D7-9F51-4C5F-A5AD-54C48217AE7D}" type="datetimeFigureOut">
              <a:rPr lang="en-IN" smtClean="0"/>
              <a:t>08-05-2023</a:t>
            </a:fld>
            <a:endParaRPr lang="en-IN"/>
          </a:p>
        </p:txBody>
      </p:sp>
      <p:sp>
        <p:nvSpPr>
          <p:cNvPr id="5" name="Footer Placeholder 4">
            <a:extLst>
              <a:ext uri="{FF2B5EF4-FFF2-40B4-BE49-F238E27FC236}">
                <a16:creationId xmlns:a16="http://schemas.microsoft.com/office/drawing/2014/main" id="{78D62F00-847B-9584-6573-57356A252F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CAB549-EEF4-FF9E-7A61-49AF82834AC4}"/>
              </a:ext>
            </a:extLst>
          </p:cNvPr>
          <p:cNvSpPr>
            <a:spLocks noGrp="1"/>
          </p:cNvSpPr>
          <p:nvPr>
            <p:ph type="sldNum" sz="quarter" idx="12"/>
          </p:nvPr>
        </p:nvSpPr>
        <p:spPr/>
        <p:txBody>
          <a:bodyPr/>
          <a:lstStyle/>
          <a:p>
            <a:fld id="{DAED99DA-B136-4D1D-8AB9-7D44259766A7}" type="slidenum">
              <a:rPr lang="en-IN" smtClean="0"/>
              <a:t>‹#›</a:t>
            </a:fld>
            <a:endParaRPr lang="en-IN"/>
          </a:p>
        </p:txBody>
      </p:sp>
    </p:spTree>
    <p:extLst>
      <p:ext uri="{BB962C8B-B14F-4D97-AF65-F5344CB8AC3E}">
        <p14:creationId xmlns:p14="http://schemas.microsoft.com/office/powerpoint/2010/main" val="4982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7BA4E-4D5E-D256-4F50-88C80BF434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3A06A9-22A1-5A10-7DFC-388E2A7C79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6ED16F-B81F-6476-2EB5-B54FE3AA6F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991EC7B-DE16-9272-DE2B-82FE5B82FAF8}"/>
              </a:ext>
            </a:extLst>
          </p:cNvPr>
          <p:cNvSpPr>
            <a:spLocks noGrp="1"/>
          </p:cNvSpPr>
          <p:nvPr>
            <p:ph type="dt" sz="half" idx="10"/>
          </p:nvPr>
        </p:nvSpPr>
        <p:spPr/>
        <p:txBody>
          <a:bodyPr/>
          <a:lstStyle/>
          <a:p>
            <a:fld id="{6E9799D7-9F51-4C5F-A5AD-54C48217AE7D}" type="datetimeFigureOut">
              <a:rPr lang="en-IN" smtClean="0"/>
              <a:t>08-05-2023</a:t>
            </a:fld>
            <a:endParaRPr lang="en-IN"/>
          </a:p>
        </p:txBody>
      </p:sp>
      <p:sp>
        <p:nvSpPr>
          <p:cNvPr id="6" name="Footer Placeholder 5">
            <a:extLst>
              <a:ext uri="{FF2B5EF4-FFF2-40B4-BE49-F238E27FC236}">
                <a16:creationId xmlns:a16="http://schemas.microsoft.com/office/drawing/2014/main" id="{92ECF74B-92CA-83EA-7607-294CE0083F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3AD84B-E6A9-53F8-0F2B-859E32065989}"/>
              </a:ext>
            </a:extLst>
          </p:cNvPr>
          <p:cNvSpPr>
            <a:spLocks noGrp="1"/>
          </p:cNvSpPr>
          <p:nvPr>
            <p:ph type="sldNum" sz="quarter" idx="12"/>
          </p:nvPr>
        </p:nvSpPr>
        <p:spPr/>
        <p:txBody>
          <a:bodyPr/>
          <a:lstStyle/>
          <a:p>
            <a:fld id="{DAED99DA-B136-4D1D-8AB9-7D44259766A7}" type="slidenum">
              <a:rPr lang="en-IN" smtClean="0"/>
              <a:t>‹#›</a:t>
            </a:fld>
            <a:endParaRPr lang="en-IN"/>
          </a:p>
        </p:txBody>
      </p:sp>
    </p:spTree>
    <p:extLst>
      <p:ext uri="{BB962C8B-B14F-4D97-AF65-F5344CB8AC3E}">
        <p14:creationId xmlns:p14="http://schemas.microsoft.com/office/powerpoint/2010/main" val="2888507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140F2-AB60-1276-EA4A-150414B40B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910EE8-3973-7D73-BC75-71BB699642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FBE7EA-F994-81BD-EF80-311A50BD7D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02151E-A7F5-763C-E885-9BE6F23E05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79BBC8-CD3D-ABF2-F25E-6F0D2136B7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F137B0-4F61-F5BD-E7A3-9079E5CDFCFD}"/>
              </a:ext>
            </a:extLst>
          </p:cNvPr>
          <p:cNvSpPr>
            <a:spLocks noGrp="1"/>
          </p:cNvSpPr>
          <p:nvPr>
            <p:ph type="dt" sz="half" idx="10"/>
          </p:nvPr>
        </p:nvSpPr>
        <p:spPr/>
        <p:txBody>
          <a:bodyPr/>
          <a:lstStyle/>
          <a:p>
            <a:fld id="{6E9799D7-9F51-4C5F-A5AD-54C48217AE7D}" type="datetimeFigureOut">
              <a:rPr lang="en-IN" smtClean="0"/>
              <a:t>08-05-2023</a:t>
            </a:fld>
            <a:endParaRPr lang="en-IN"/>
          </a:p>
        </p:txBody>
      </p:sp>
      <p:sp>
        <p:nvSpPr>
          <p:cNvPr id="8" name="Footer Placeholder 7">
            <a:extLst>
              <a:ext uri="{FF2B5EF4-FFF2-40B4-BE49-F238E27FC236}">
                <a16:creationId xmlns:a16="http://schemas.microsoft.com/office/drawing/2014/main" id="{87F7B0FE-450D-CF26-B2B5-AA3A031D75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C62BF61-9BE5-DB3F-07C1-D52567999085}"/>
              </a:ext>
            </a:extLst>
          </p:cNvPr>
          <p:cNvSpPr>
            <a:spLocks noGrp="1"/>
          </p:cNvSpPr>
          <p:nvPr>
            <p:ph type="sldNum" sz="quarter" idx="12"/>
          </p:nvPr>
        </p:nvSpPr>
        <p:spPr/>
        <p:txBody>
          <a:bodyPr/>
          <a:lstStyle/>
          <a:p>
            <a:fld id="{DAED99DA-B136-4D1D-8AB9-7D44259766A7}" type="slidenum">
              <a:rPr lang="en-IN" smtClean="0"/>
              <a:t>‹#›</a:t>
            </a:fld>
            <a:endParaRPr lang="en-IN"/>
          </a:p>
        </p:txBody>
      </p:sp>
    </p:spTree>
    <p:extLst>
      <p:ext uri="{BB962C8B-B14F-4D97-AF65-F5344CB8AC3E}">
        <p14:creationId xmlns:p14="http://schemas.microsoft.com/office/powerpoint/2010/main" val="384336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4A1FE-677C-4308-958A-464F362321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FAA4E7-5381-CCDE-0A96-67A5BC4B783F}"/>
              </a:ext>
            </a:extLst>
          </p:cNvPr>
          <p:cNvSpPr>
            <a:spLocks noGrp="1"/>
          </p:cNvSpPr>
          <p:nvPr>
            <p:ph type="dt" sz="half" idx="10"/>
          </p:nvPr>
        </p:nvSpPr>
        <p:spPr/>
        <p:txBody>
          <a:bodyPr/>
          <a:lstStyle/>
          <a:p>
            <a:fld id="{6E9799D7-9F51-4C5F-A5AD-54C48217AE7D}" type="datetimeFigureOut">
              <a:rPr lang="en-IN" smtClean="0"/>
              <a:t>08-05-2023</a:t>
            </a:fld>
            <a:endParaRPr lang="en-IN"/>
          </a:p>
        </p:txBody>
      </p:sp>
      <p:sp>
        <p:nvSpPr>
          <p:cNvPr id="4" name="Footer Placeholder 3">
            <a:extLst>
              <a:ext uri="{FF2B5EF4-FFF2-40B4-BE49-F238E27FC236}">
                <a16:creationId xmlns:a16="http://schemas.microsoft.com/office/drawing/2014/main" id="{CA711676-5710-95B7-B727-EA5D9CDE13A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447CF6-ED13-C33A-47C0-0D71A7496D74}"/>
              </a:ext>
            </a:extLst>
          </p:cNvPr>
          <p:cNvSpPr>
            <a:spLocks noGrp="1"/>
          </p:cNvSpPr>
          <p:nvPr>
            <p:ph type="sldNum" sz="quarter" idx="12"/>
          </p:nvPr>
        </p:nvSpPr>
        <p:spPr/>
        <p:txBody>
          <a:bodyPr/>
          <a:lstStyle/>
          <a:p>
            <a:fld id="{DAED99DA-B136-4D1D-8AB9-7D44259766A7}" type="slidenum">
              <a:rPr lang="en-IN" smtClean="0"/>
              <a:t>‹#›</a:t>
            </a:fld>
            <a:endParaRPr lang="en-IN"/>
          </a:p>
        </p:txBody>
      </p:sp>
    </p:spTree>
    <p:extLst>
      <p:ext uri="{BB962C8B-B14F-4D97-AF65-F5344CB8AC3E}">
        <p14:creationId xmlns:p14="http://schemas.microsoft.com/office/powerpoint/2010/main" val="1932960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3F0520-BF71-83AA-2B28-B0D0152CCDD4}"/>
              </a:ext>
            </a:extLst>
          </p:cNvPr>
          <p:cNvSpPr>
            <a:spLocks noGrp="1"/>
          </p:cNvSpPr>
          <p:nvPr>
            <p:ph type="dt" sz="half" idx="10"/>
          </p:nvPr>
        </p:nvSpPr>
        <p:spPr/>
        <p:txBody>
          <a:bodyPr/>
          <a:lstStyle/>
          <a:p>
            <a:fld id="{6E9799D7-9F51-4C5F-A5AD-54C48217AE7D}" type="datetimeFigureOut">
              <a:rPr lang="en-IN" smtClean="0"/>
              <a:t>08-05-2023</a:t>
            </a:fld>
            <a:endParaRPr lang="en-IN"/>
          </a:p>
        </p:txBody>
      </p:sp>
      <p:sp>
        <p:nvSpPr>
          <p:cNvPr id="3" name="Footer Placeholder 2">
            <a:extLst>
              <a:ext uri="{FF2B5EF4-FFF2-40B4-BE49-F238E27FC236}">
                <a16:creationId xmlns:a16="http://schemas.microsoft.com/office/drawing/2014/main" id="{F0C47334-BEA1-38F2-16C2-9ED1235A1A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B9E632-F4E2-57F3-5928-FF14CABEB893}"/>
              </a:ext>
            </a:extLst>
          </p:cNvPr>
          <p:cNvSpPr>
            <a:spLocks noGrp="1"/>
          </p:cNvSpPr>
          <p:nvPr>
            <p:ph type="sldNum" sz="quarter" idx="12"/>
          </p:nvPr>
        </p:nvSpPr>
        <p:spPr/>
        <p:txBody>
          <a:bodyPr/>
          <a:lstStyle/>
          <a:p>
            <a:fld id="{DAED99DA-B136-4D1D-8AB9-7D44259766A7}" type="slidenum">
              <a:rPr lang="en-IN" smtClean="0"/>
              <a:t>‹#›</a:t>
            </a:fld>
            <a:endParaRPr lang="en-IN"/>
          </a:p>
        </p:txBody>
      </p:sp>
    </p:spTree>
    <p:extLst>
      <p:ext uri="{BB962C8B-B14F-4D97-AF65-F5344CB8AC3E}">
        <p14:creationId xmlns:p14="http://schemas.microsoft.com/office/powerpoint/2010/main" val="257469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BC58-1667-A83D-19B9-69AEB9A810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FDBE38-1769-379C-27F4-28E9BD7DE9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26573D-132E-3B61-3576-90F63ED9B6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8688B9-96D2-A97A-10DB-BCCCC9A9B4C8}"/>
              </a:ext>
            </a:extLst>
          </p:cNvPr>
          <p:cNvSpPr>
            <a:spLocks noGrp="1"/>
          </p:cNvSpPr>
          <p:nvPr>
            <p:ph type="dt" sz="half" idx="10"/>
          </p:nvPr>
        </p:nvSpPr>
        <p:spPr/>
        <p:txBody>
          <a:bodyPr/>
          <a:lstStyle/>
          <a:p>
            <a:fld id="{6E9799D7-9F51-4C5F-A5AD-54C48217AE7D}" type="datetimeFigureOut">
              <a:rPr lang="en-IN" smtClean="0"/>
              <a:t>08-05-2023</a:t>
            </a:fld>
            <a:endParaRPr lang="en-IN"/>
          </a:p>
        </p:txBody>
      </p:sp>
      <p:sp>
        <p:nvSpPr>
          <p:cNvPr id="6" name="Footer Placeholder 5">
            <a:extLst>
              <a:ext uri="{FF2B5EF4-FFF2-40B4-BE49-F238E27FC236}">
                <a16:creationId xmlns:a16="http://schemas.microsoft.com/office/drawing/2014/main" id="{FD379F09-06CB-0B12-5652-7C4530F0DA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D366C6-CAD1-48A8-D7D9-3A277B54E1AA}"/>
              </a:ext>
            </a:extLst>
          </p:cNvPr>
          <p:cNvSpPr>
            <a:spLocks noGrp="1"/>
          </p:cNvSpPr>
          <p:nvPr>
            <p:ph type="sldNum" sz="quarter" idx="12"/>
          </p:nvPr>
        </p:nvSpPr>
        <p:spPr/>
        <p:txBody>
          <a:bodyPr/>
          <a:lstStyle/>
          <a:p>
            <a:fld id="{DAED99DA-B136-4D1D-8AB9-7D44259766A7}" type="slidenum">
              <a:rPr lang="en-IN" smtClean="0"/>
              <a:t>‹#›</a:t>
            </a:fld>
            <a:endParaRPr lang="en-IN"/>
          </a:p>
        </p:txBody>
      </p:sp>
    </p:spTree>
    <p:extLst>
      <p:ext uri="{BB962C8B-B14F-4D97-AF65-F5344CB8AC3E}">
        <p14:creationId xmlns:p14="http://schemas.microsoft.com/office/powerpoint/2010/main" val="1267099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966D-7B95-6BC2-3378-8B6590FDF2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41F4681-5C95-65C9-3F43-5C4685ECC9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0D685B-0916-1D33-E5DC-23673B499D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314BCE-3A03-6233-826E-CBC20E12EF8A}"/>
              </a:ext>
            </a:extLst>
          </p:cNvPr>
          <p:cNvSpPr>
            <a:spLocks noGrp="1"/>
          </p:cNvSpPr>
          <p:nvPr>
            <p:ph type="dt" sz="half" idx="10"/>
          </p:nvPr>
        </p:nvSpPr>
        <p:spPr/>
        <p:txBody>
          <a:bodyPr/>
          <a:lstStyle/>
          <a:p>
            <a:fld id="{6E9799D7-9F51-4C5F-A5AD-54C48217AE7D}" type="datetimeFigureOut">
              <a:rPr lang="en-IN" smtClean="0"/>
              <a:t>08-05-2023</a:t>
            </a:fld>
            <a:endParaRPr lang="en-IN"/>
          </a:p>
        </p:txBody>
      </p:sp>
      <p:sp>
        <p:nvSpPr>
          <p:cNvPr id="6" name="Footer Placeholder 5">
            <a:extLst>
              <a:ext uri="{FF2B5EF4-FFF2-40B4-BE49-F238E27FC236}">
                <a16:creationId xmlns:a16="http://schemas.microsoft.com/office/drawing/2014/main" id="{855C72DA-5F18-A650-9E66-A2EA800582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57581C-4F62-87DE-D59E-1038B8063990}"/>
              </a:ext>
            </a:extLst>
          </p:cNvPr>
          <p:cNvSpPr>
            <a:spLocks noGrp="1"/>
          </p:cNvSpPr>
          <p:nvPr>
            <p:ph type="sldNum" sz="quarter" idx="12"/>
          </p:nvPr>
        </p:nvSpPr>
        <p:spPr/>
        <p:txBody>
          <a:bodyPr/>
          <a:lstStyle/>
          <a:p>
            <a:fld id="{DAED99DA-B136-4D1D-8AB9-7D44259766A7}" type="slidenum">
              <a:rPr lang="en-IN" smtClean="0"/>
              <a:t>‹#›</a:t>
            </a:fld>
            <a:endParaRPr lang="en-IN"/>
          </a:p>
        </p:txBody>
      </p:sp>
    </p:spTree>
    <p:extLst>
      <p:ext uri="{BB962C8B-B14F-4D97-AF65-F5344CB8AC3E}">
        <p14:creationId xmlns:p14="http://schemas.microsoft.com/office/powerpoint/2010/main" val="166270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044AB-7A17-E4F3-F550-37F23F8316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568D3A-611D-4D55-9DD6-66796EC894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0B0C9E-DA62-52CF-BA31-983E50B80C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9799D7-9F51-4C5F-A5AD-54C48217AE7D}" type="datetimeFigureOut">
              <a:rPr lang="en-IN" smtClean="0"/>
              <a:t>08-05-2023</a:t>
            </a:fld>
            <a:endParaRPr lang="en-IN"/>
          </a:p>
        </p:txBody>
      </p:sp>
      <p:sp>
        <p:nvSpPr>
          <p:cNvPr id="5" name="Footer Placeholder 4">
            <a:extLst>
              <a:ext uri="{FF2B5EF4-FFF2-40B4-BE49-F238E27FC236}">
                <a16:creationId xmlns:a16="http://schemas.microsoft.com/office/drawing/2014/main" id="{DEB1CB25-3685-7583-4987-3B1B1B7E93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997393-0C7F-5BD7-9BF2-D6BF387EBA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D99DA-B136-4D1D-8AB9-7D44259766A7}" type="slidenum">
              <a:rPr lang="en-IN" smtClean="0"/>
              <a:t>‹#›</a:t>
            </a:fld>
            <a:endParaRPr lang="en-IN"/>
          </a:p>
        </p:txBody>
      </p:sp>
    </p:spTree>
    <p:extLst>
      <p:ext uri="{BB962C8B-B14F-4D97-AF65-F5344CB8AC3E}">
        <p14:creationId xmlns:p14="http://schemas.microsoft.com/office/powerpoint/2010/main" val="464244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C9D7B-2C3E-4996-180C-E95BF48A8CA4}"/>
              </a:ext>
            </a:extLst>
          </p:cNvPr>
          <p:cNvSpPr>
            <a:spLocks noGrp="1"/>
          </p:cNvSpPr>
          <p:nvPr>
            <p:ph type="ctrTitle"/>
          </p:nvPr>
        </p:nvSpPr>
        <p:spPr/>
        <p:txBody>
          <a:bodyPr/>
          <a:lstStyle/>
          <a:p>
            <a:r>
              <a:rPr lang="en-IN" b="1" dirty="0">
                <a:latin typeface="Times New Roman" panose="02020603050405020304" pitchFamily="18" charset="0"/>
                <a:cs typeface="Times New Roman" panose="02020603050405020304" pitchFamily="18" charset="0"/>
              </a:rPr>
              <a:t>UPDATING VIEWS</a:t>
            </a:r>
          </a:p>
        </p:txBody>
      </p:sp>
    </p:spTree>
    <p:extLst>
      <p:ext uri="{BB962C8B-B14F-4D97-AF65-F5344CB8AC3E}">
        <p14:creationId xmlns:p14="http://schemas.microsoft.com/office/powerpoint/2010/main" val="2122825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7F8AE-A6F8-3A6A-15EF-FDE2711611FD}"/>
              </a:ext>
            </a:extLst>
          </p:cNvPr>
          <p:cNvSpPr>
            <a:spLocks noGrp="1"/>
          </p:cNvSpPr>
          <p:nvPr>
            <p:ph type="title"/>
          </p:nvPr>
        </p:nvSpPr>
        <p:spPr>
          <a:xfrm>
            <a:off x="177282" y="178514"/>
            <a:ext cx="11101873" cy="502524"/>
          </a:xfrm>
        </p:spPr>
        <p:txBody>
          <a:bodyPr>
            <a:noAutofit/>
          </a:bodyPr>
          <a:lstStyle/>
          <a:p>
            <a:r>
              <a:rPr lang="en-IN" sz="3200" b="1" i="0" dirty="0">
                <a:solidFill>
                  <a:srgbClr val="273239"/>
                </a:solidFill>
                <a:effectLst/>
                <a:latin typeface="Times New Roman" panose="02020603050405020304" pitchFamily="18" charset="0"/>
                <a:cs typeface="Times New Roman" panose="02020603050405020304" pitchFamily="18" charset="0"/>
              </a:rPr>
              <a:t>WITH CHECK OPTION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25DAAF-DB7B-4B85-A97E-115377C60FB8}"/>
              </a:ext>
            </a:extLst>
          </p:cNvPr>
          <p:cNvSpPr>
            <a:spLocks noGrp="1"/>
          </p:cNvSpPr>
          <p:nvPr>
            <p:ph idx="1"/>
          </p:nvPr>
        </p:nvSpPr>
        <p:spPr>
          <a:xfrm>
            <a:off x="251927" y="867747"/>
            <a:ext cx="11448661" cy="5663682"/>
          </a:xfrm>
        </p:spPr>
        <p:txBody>
          <a:bodyPr>
            <a:normAutofit/>
          </a:bodyPr>
          <a:lstStyle/>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The WITH CHECK OPTION clause in SQL is a very useful clause for views. It is applicable to an updatable view. If the view is not updatable, then there is no meaning of including this clause in the CREATE VIEW statement.</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WITH CHECK OPTION clause is used to prevent the insertion of rows in the view where the condition in the WHERE clause in CREATE VIEW statement is not satisfied.</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we have used the WITH CHECK OPTION clause in the CREATE VIEW statement, and if the UPDATE or INSERT clause does not satisfy the conditions then they will return an error.</a:t>
            </a:r>
          </a:p>
          <a:p>
            <a:endParaRPr lang="en-IN" dirty="0"/>
          </a:p>
        </p:txBody>
      </p:sp>
    </p:spTree>
    <p:extLst>
      <p:ext uri="{BB962C8B-B14F-4D97-AF65-F5344CB8AC3E}">
        <p14:creationId xmlns:p14="http://schemas.microsoft.com/office/powerpoint/2010/main" val="1042407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4C7D52-82F9-C524-A9CE-2861FCC7CD52}"/>
              </a:ext>
            </a:extLst>
          </p:cNvPr>
          <p:cNvSpPr>
            <a:spLocks noGrp="1"/>
          </p:cNvSpPr>
          <p:nvPr>
            <p:ph idx="1"/>
          </p:nvPr>
        </p:nvSpPr>
        <p:spPr>
          <a:xfrm>
            <a:off x="261257" y="326570"/>
            <a:ext cx="11504645" cy="6251511"/>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What is the purpose of the with check option clause in MySQL?</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WITH CHECK OPTION clause can be given for an updatable view to prevent inserts to rows for which the WHERE clause in the </a:t>
            </a:r>
            <a:r>
              <a:rPr lang="en-US" sz="2400" b="0" i="0" dirty="0" err="1">
                <a:effectLst/>
                <a:latin typeface="Times New Roman" panose="02020603050405020304" pitchFamily="18" charset="0"/>
                <a:cs typeface="Times New Roman" panose="02020603050405020304" pitchFamily="18" charset="0"/>
              </a:rPr>
              <a:t>select_statement</a:t>
            </a:r>
            <a:r>
              <a:rPr lang="en-US" sz="2400" b="0" i="0" dirty="0">
                <a:effectLst/>
                <a:latin typeface="Times New Roman" panose="02020603050405020304" pitchFamily="18" charset="0"/>
                <a:cs typeface="Times New Roman" panose="02020603050405020304" pitchFamily="18" charset="0"/>
              </a:rPr>
              <a:t> is not true.</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Example</a:t>
            </a:r>
            <a:r>
              <a:rPr lang="en-US" sz="2400" b="0" i="0" dirty="0">
                <a:effectLst/>
                <a:latin typeface="Times New Roman" panose="02020603050405020304" pitchFamily="18" charset="0"/>
                <a:cs typeface="Times New Roman" panose="02020603050405020304" pitchFamily="18" charset="0"/>
              </a:rPr>
              <a:t>: In the below example we are creating a View </a:t>
            </a:r>
            <a:r>
              <a:rPr lang="en-US" sz="2400" b="0" i="0" dirty="0" err="1">
                <a:effectLst/>
                <a:latin typeface="Times New Roman" panose="02020603050405020304" pitchFamily="18" charset="0"/>
                <a:cs typeface="Times New Roman" panose="02020603050405020304" pitchFamily="18" charset="0"/>
              </a:rPr>
              <a:t>SampleView</a:t>
            </a:r>
            <a:r>
              <a:rPr lang="en-US" sz="2400" b="0" i="0" dirty="0">
                <a:effectLst/>
                <a:latin typeface="Times New Roman" panose="02020603050405020304" pitchFamily="18" charset="0"/>
                <a:cs typeface="Times New Roman" panose="02020603050405020304" pitchFamily="18" charset="0"/>
              </a:rPr>
              <a:t> from </a:t>
            </a:r>
            <a:r>
              <a:rPr lang="en-US" sz="2400" b="0" i="0" dirty="0" err="1">
                <a:effectLst/>
                <a:latin typeface="Times New Roman" panose="02020603050405020304" pitchFamily="18" charset="0"/>
                <a:cs typeface="Times New Roman" panose="02020603050405020304" pitchFamily="18" charset="0"/>
              </a:rPr>
              <a:t>StudentDetails</a:t>
            </a:r>
            <a:r>
              <a:rPr lang="en-US" sz="2400" b="0" i="0" dirty="0">
                <a:effectLst/>
                <a:latin typeface="Times New Roman" panose="02020603050405020304" pitchFamily="18" charset="0"/>
                <a:cs typeface="Times New Roman" panose="02020603050405020304" pitchFamily="18" charset="0"/>
              </a:rPr>
              <a:t> Table with </a:t>
            </a:r>
            <a:r>
              <a:rPr lang="en-US" sz="2400" b="0" i="0" dirty="0" err="1">
                <a:effectLst/>
                <a:latin typeface="Times New Roman" panose="02020603050405020304" pitchFamily="18" charset="0"/>
                <a:cs typeface="Times New Roman" panose="02020603050405020304" pitchFamily="18" charset="0"/>
              </a:rPr>
              <a:t>WITH</a:t>
            </a:r>
            <a:r>
              <a:rPr lang="en-US" sz="2400" b="0" i="0" dirty="0">
                <a:effectLst/>
                <a:latin typeface="Times New Roman" panose="02020603050405020304" pitchFamily="18" charset="0"/>
                <a:cs typeface="Times New Roman" panose="02020603050405020304" pitchFamily="18" charset="0"/>
              </a:rPr>
              <a:t> CHECK OPTION clause.</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B701275-E04F-CFBC-2B52-92B09E8D0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98" y="4002141"/>
            <a:ext cx="5986910" cy="2575940"/>
          </a:xfrm>
          <a:prstGeom prst="rect">
            <a:avLst/>
          </a:prstGeom>
        </p:spPr>
      </p:pic>
    </p:spTree>
    <p:extLst>
      <p:ext uri="{BB962C8B-B14F-4D97-AF65-F5344CB8AC3E}">
        <p14:creationId xmlns:p14="http://schemas.microsoft.com/office/powerpoint/2010/main" val="3415063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7F5167-EC64-9803-DD52-A4695E4D5FF9}"/>
              </a:ext>
            </a:extLst>
          </p:cNvPr>
          <p:cNvSpPr>
            <a:spLocks noGrp="1"/>
          </p:cNvSpPr>
          <p:nvPr>
            <p:ph idx="1"/>
          </p:nvPr>
        </p:nvSpPr>
        <p:spPr>
          <a:xfrm>
            <a:off x="261257" y="326571"/>
            <a:ext cx="11411339" cy="5850392"/>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this View if we now try to insert a new row with null value in the NAME column then it will give an error because the view is created with the condition for NAME column as NOT NULL. </a:t>
            </a:r>
          </a:p>
          <a:p>
            <a:pPr algn="just">
              <a:lnSpc>
                <a:spcPct val="150000"/>
              </a:lnSpc>
            </a:pPr>
            <a:r>
              <a:rPr lang="en-US" sz="2400" b="0" i="0" dirty="0">
                <a:effectLst/>
                <a:latin typeface="Times New Roman" panose="02020603050405020304" pitchFamily="18" charset="0"/>
                <a:cs typeface="Times New Roman" panose="02020603050405020304" pitchFamily="18" charset="0"/>
              </a:rPr>
              <a:t>For example, though the View is updatable but then also the below query for this View is not valid:</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452A5F5-5D66-3AFF-D26A-EB45AAEDE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043" y="3708300"/>
            <a:ext cx="6543610" cy="2309945"/>
          </a:xfrm>
          <a:prstGeom prst="rect">
            <a:avLst/>
          </a:prstGeom>
        </p:spPr>
      </p:pic>
    </p:spTree>
    <p:extLst>
      <p:ext uri="{BB962C8B-B14F-4D97-AF65-F5344CB8AC3E}">
        <p14:creationId xmlns:p14="http://schemas.microsoft.com/office/powerpoint/2010/main" val="1056436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189B-EB6C-00C8-9323-C6B40EF85ABA}"/>
              </a:ext>
            </a:extLst>
          </p:cNvPr>
          <p:cNvSpPr>
            <a:spLocks noGrp="1"/>
          </p:cNvSpPr>
          <p:nvPr>
            <p:ph type="title"/>
          </p:nvPr>
        </p:nvSpPr>
        <p:spPr>
          <a:xfrm>
            <a:off x="158621" y="141190"/>
            <a:ext cx="11064551" cy="446639"/>
          </a:xfrm>
        </p:spPr>
        <p:txBody>
          <a:bodyPr>
            <a:normAutofit fontScale="90000"/>
          </a:bodyPr>
          <a:lstStyle/>
          <a:p>
            <a:r>
              <a:rPr lang="en-IN" sz="3200" b="1" i="0" dirty="0">
                <a:solidFill>
                  <a:srgbClr val="273239"/>
                </a:solidFill>
                <a:effectLst/>
                <a:latin typeface="Times New Roman" panose="02020603050405020304" pitchFamily="18" charset="0"/>
                <a:cs typeface="Times New Roman" panose="02020603050405020304" pitchFamily="18" charset="0"/>
              </a:rPr>
              <a:t>Uses of a View</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E85247-C556-F9A6-B316-4339D84737F4}"/>
              </a:ext>
            </a:extLst>
          </p:cNvPr>
          <p:cNvSpPr>
            <a:spLocks noGrp="1"/>
          </p:cNvSpPr>
          <p:nvPr>
            <p:ph idx="1"/>
          </p:nvPr>
        </p:nvSpPr>
        <p:spPr>
          <a:xfrm>
            <a:off x="158621" y="587830"/>
            <a:ext cx="11513975" cy="6036906"/>
          </a:xfrm>
        </p:spPr>
        <p:txBody>
          <a:bodyPr>
            <a:normAutofit fontScale="92500" lnSpcReduction="10000"/>
          </a:bodyPr>
          <a:lstStyle/>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A good database should contain views due to the given reasons:</a:t>
            </a:r>
          </a:p>
          <a:p>
            <a:pPr algn="just" fontAlgn="base">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Restricting data access –</a:t>
            </a:r>
            <a:r>
              <a:rPr lang="en-US" sz="2400" b="0" i="0" dirty="0">
                <a:effectLst/>
                <a:latin typeface="Times New Roman" panose="02020603050405020304" pitchFamily="18" charset="0"/>
                <a:cs typeface="Times New Roman" panose="02020603050405020304" pitchFamily="18" charset="0"/>
              </a:rPr>
              <a:t> Views provide an additional level of table security by restricting access to a predetermined set of rows and columns of a table.</a:t>
            </a:r>
          </a:p>
          <a:p>
            <a:pPr algn="just" fontAlgn="base">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Hiding data complexity –</a:t>
            </a:r>
            <a:r>
              <a:rPr lang="en-US" sz="2400" b="0" i="0" dirty="0">
                <a:effectLst/>
                <a:latin typeface="Times New Roman" panose="02020603050405020304" pitchFamily="18" charset="0"/>
                <a:cs typeface="Times New Roman" panose="02020603050405020304" pitchFamily="18" charset="0"/>
              </a:rPr>
              <a:t> A view can hide the complexity that exists in multiple tables join.</a:t>
            </a:r>
          </a:p>
          <a:p>
            <a:pPr algn="just" fontAlgn="base">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Simplify commands for the user –</a:t>
            </a:r>
            <a:r>
              <a:rPr lang="en-US" sz="2400" b="0" i="0" dirty="0">
                <a:effectLst/>
                <a:latin typeface="Times New Roman" panose="02020603050405020304" pitchFamily="18" charset="0"/>
                <a:cs typeface="Times New Roman" panose="02020603050405020304" pitchFamily="18" charset="0"/>
              </a:rPr>
              <a:t> Views allow the user to select information from multiple tables without requiring the users to actually know how to perform a join.</a:t>
            </a:r>
          </a:p>
          <a:p>
            <a:pPr algn="just" fontAlgn="base">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Store complex queries –</a:t>
            </a:r>
            <a:r>
              <a:rPr lang="en-US" sz="2400" b="0" i="0" dirty="0">
                <a:effectLst/>
                <a:latin typeface="Times New Roman" panose="02020603050405020304" pitchFamily="18" charset="0"/>
                <a:cs typeface="Times New Roman" panose="02020603050405020304" pitchFamily="18" charset="0"/>
              </a:rPr>
              <a:t> Views can be used to store complex queries.</a:t>
            </a:r>
          </a:p>
          <a:p>
            <a:pPr algn="just" fontAlgn="base">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Rename Columns –</a:t>
            </a:r>
            <a:r>
              <a:rPr lang="en-US" sz="2400" b="0" i="0" dirty="0">
                <a:effectLst/>
                <a:latin typeface="Times New Roman" panose="02020603050405020304" pitchFamily="18" charset="0"/>
                <a:cs typeface="Times New Roman" panose="02020603050405020304" pitchFamily="18" charset="0"/>
              </a:rPr>
              <a:t> Views can also be used to rename the columns without affecting the base tables provided the number of columns in view must match the number of columns specified in select statement. Thus, renaming helps to hide the names of the columns of the base tables.</a:t>
            </a:r>
          </a:p>
          <a:p>
            <a:pPr algn="just" fontAlgn="base">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Multiple view facility –</a:t>
            </a:r>
            <a:r>
              <a:rPr lang="en-US" sz="2400" b="0" i="0" dirty="0">
                <a:effectLst/>
                <a:latin typeface="Times New Roman" panose="02020603050405020304" pitchFamily="18" charset="0"/>
                <a:cs typeface="Times New Roman" panose="02020603050405020304" pitchFamily="18" charset="0"/>
              </a:rPr>
              <a:t> Different views can be created on the same table for different users.</a:t>
            </a:r>
          </a:p>
          <a:p>
            <a:endParaRPr lang="en-IN" dirty="0"/>
          </a:p>
        </p:txBody>
      </p:sp>
    </p:spTree>
    <p:extLst>
      <p:ext uri="{BB962C8B-B14F-4D97-AF65-F5344CB8AC3E}">
        <p14:creationId xmlns:p14="http://schemas.microsoft.com/office/powerpoint/2010/main" val="704946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C49A9F-DB60-FC53-8F4A-F9732125AF6A}"/>
              </a:ext>
            </a:extLst>
          </p:cNvPr>
          <p:cNvSpPr>
            <a:spLocks noGrp="1"/>
          </p:cNvSpPr>
          <p:nvPr>
            <p:ph idx="1"/>
          </p:nvPr>
        </p:nvSpPr>
        <p:spPr>
          <a:xfrm>
            <a:off x="373224" y="270588"/>
            <a:ext cx="10980576" cy="5906375"/>
          </a:xfrm>
        </p:spPr>
        <p:txBody>
          <a:bodyPr>
            <a:normAutofit/>
          </a:bodyPr>
          <a:lstStyle/>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There are certain conditions needed to be satisfied to update a view. If any one of these conditions is </a:t>
            </a:r>
            <a:r>
              <a:rPr lang="en-US" sz="2400" b="1" i="0" dirty="0">
                <a:effectLst/>
                <a:latin typeface="Times New Roman" panose="02020603050405020304" pitchFamily="18" charset="0"/>
                <a:cs typeface="Times New Roman" panose="02020603050405020304" pitchFamily="18" charset="0"/>
              </a:rPr>
              <a:t>not</a:t>
            </a:r>
            <a:r>
              <a:rPr lang="en-US" sz="2400" b="0" i="0" dirty="0">
                <a:effectLst/>
                <a:latin typeface="Times New Roman" panose="02020603050405020304" pitchFamily="18" charset="0"/>
                <a:cs typeface="Times New Roman" panose="02020603050405020304" pitchFamily="18" charset="0"/>
              </a:rPr>
              <a:t> met, then we will not be allowed to update the view.</a:t>
            </a:r>
          </a:p>
          <a:p>
            <a:pPr algn="just" fontAlgn="base">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The SELECT statement which is used to create the view should not include GROUP BY clause or ORDER BY clause.</a:t>
            </a:r>
          </a:p>
          <a:p>
            <a:pPr algn="just" fontAlgn="base">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The SELECT statement should not have the DISTINCT keyword.</a:t>
            </a:r>
          </a:p>
          <a:p>
            <a:pPr algn="just" fontAlgn="base">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The View should have all NOT NULL values.</a:t>
            </a:r>
          </a:p>
          <a:p>
            <a:pPr algn="just" fontAlgn="base">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The view should not be created using nested queries or complex queries.</a:t>
            </a:r>
          </a:p>
          <a:p>
            <a:pPr algn="just" fontAlgn="base">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The view should be created from a single table. If the view is created using multiple tables then we will not be allowed to update the view.</a:t>
            </a:r>
          </a:p>
          <a:p>
            <a:pPr marL="0" indent="0">
              <a:buNone/>
            </a:pPr>
            <a:endParaRPr lang="en-IN" dirty="0"/>
          </a:p>
        </p:txBody>
      </p:sp>
    </p:spTree>
    <p:extLst>
      <p:ext uri="{BB962C8B-B14F-4D97-AF65-F5344CB8AC3E}">
        <p14:creationId xmlns:p14="http://schemas.microsoft.com/office/powerpoint/2010/main" val="1098089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CBF05-1780-8582-206D-247DA891711F}"/>
              </a:ext>
            </a:extLst>
          </p:cNvPr>
          <p:cNvSpPr>
            <a:spLocks noGrp="1"/>
          </p:cNvSpPr>
          <p:nvPr>
            <p:ph idx="1"/>
          </p:nvPr>
        </p:nvSpPr>
        <p:spPr>
          <a:xfrm>
            <a:off x="410547" y="363894"/>
            <a:ext cx="11402008" cy="6186196"/>
          </a:xfrm>
        </p:spPr>
        <p:txBody>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We can use the </a:t>
            </a:r>
            <a:r>
              <a:rPr lang="en-US" sz="2400" b="1" i="0" dirty="0">
                <a:effectLst/>
                <a:latin typeface="Times New Roman" panose="02020603050405020304" pitchFamily="18" charset="0"/>
                <a:cs typeface="Times New Roman" panose="02020603050405020304" pitchFamily="18" charset="0"/>
              </a:rPr>
              <a:t>CREATE OR REPLACE VIEW</a:t>
            </a:r>
            <a:r>
              <a:rPr lang="en-US" sz="2400" b="0" i="0" dirty="0">
                <a:effectLst/>
                <a:latin typeface="Times New Roman" panose="02020603050405020304" pitchFamily="18" charset="0"/>
                <a:cs typeface="Times New Roman" panose="02020603050405020304" pitchFamily="18" charset="0"/>
              </a:rPr>
              <a:t> statement to add or remove fields from a view. </a:t>
            </a:r>
            <a:r>
              <a:rPr lang="en-US" sz="2400" b="1" i="0" dirty="0">
                <a:effectLst/>
                <a:latin typeface="Times New Roman" panose="02020603050405020304" pitchFamily="18" charset="0"/>
                <a:cs typeface="Times New Roman" panose="02020603050405020304" pitchFamily="18" charset="0"/>
              </a:rPr>
              <a:t>Syntax</a:t>
            </a:r>
            <a:r>
              <a:rPr lang="en-US" sz="2400" b="0" i="0" dirty="0">
                <a:effectLst/>
                <a:latin typeface="Times New Roman" panose="02020603050405020304" pitchFamily="18" charset="0"/>
                <a:cs typeface="Times New Roman" panose="02020603050405020304" pitchFamily="18" charset="0"/>
              </a:rPr>
              <a:t>:</a:t>
            </a:r>
          </a:p>
          <a:p>
            <a:pPr marL="0" indent="0">
              <a:buNone/>
            </a:pPr>
            <a:endParaRPr lang="en-IN" dirty="0"/>
          </a:p>
        </p:txBody>
      </p:sp>
      <p:pic>
        <p:nvPicPr>
          <p:cNvPr id="5" name="Picture 4">
            <a:extLst>
              <a:ext uri="{FF2B5EF4-FFF2-40B4-BE49-F238E27FC236}">
                <a16:creationId xmlns:a16="http://schemas.microsoft.com/office/drawing/2014/main" id="{2E04EAD9-7CF0-09DF-CDB1-A648FE2CE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387" y="1645009"/>
            <a:ext cx="8177421" cy="1695350"/>
          </a:xfrm>
          <a:prstGeom prst="rect">
            <a:avLst/>
          </a:prstGeom>
        </p:spPr>
      </p:pic>
      <p:sp>
        <p:nvSpPr>
          <p:cNvPr id="7" name="TextBox 6">
            <a:extLst>
              <a:ext uri="{FF2B5EF4-FFF2-40B4-BE49-F238E27FC236}">
                <a16:creationId xmlns:a16="http://schemas.microsoft.com/office/drawing/2014/main" id="{7FD209A3-0AAE-2211-74B2-44D24FAE6F4E}"/>
              </a:ext>
            </a:extLst>
          </p:cNvPr>
          <p:cNvSpPr txBox="1"/>
          <p:nvPr/>
        </p:nvSpPr>
        <p:spPr>
          <a:xfrm>
            <a:off x="481387" y="3429000"/>
            <a:ext cx="11300066" cy="1133965"/>
          </a:xfrm>
          <a:prstGeom prst="rect">
            <a:avLst/>
          </a:prstGeom>
          <a:noFill/>
        </p:spPr>
        <p:txBody>
          <a:bodyPr wrap="square">
            <a:spAutoFit/>
          </a:bodyPr>
          <a:lstStyle/>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For example, if we want to update the view </a:t>
            </a:r>
            <a:r>
              <a:rPr lang="en-US" sz="2400" b="1" i="0" dirty="0" err="1">
                <a:effectLst/>
                <a:latin typeface="Times New Roman" panose="02020603050405020304" pitchFamily="18" charset="0"/>
                <a:cs typeface="Times New Roman" panose="02020603050405020304" pitchFamily="18" charset="0"/>
              </a:rPr>
              <a:t>MarksView</a:t>
            </a:r>
            <a:r>
              <a:rPr lang="en-US" sz="2400" b="0" i="0" dirty="0">
                <a:effectLst/>
                <a:latin typeface="Times New Roman" panose="02020603050405020304" pitchFamily="18" charset="0"/>
                <a:cs typeface="Times New Roman" panose="02020603050405020304" pitchFamily="18" charset="0"/>
              </a:rPr>
              <a:t> and add the field AGE to this View from </a:t>
            </a:r>
            <a:r>
              <a:rPr lang="en-US" sz="2400" b="1" i="0" dirty="0" err="1">
                <a:effectLst/>
                <a:latin typeface="Times New Roman" panose="02020603050405020304" pitchFamily="18" charset="0"/>
                <a:cs typeface="Times New Roman" panose="02020603050405020304" pitchFamily="18" charset="0"/>
              </a:rPr>
              <a:t>StudentMarks</a:t>
            </a:r>
            <a:r>
              <a:rPr lang="en-US" sz="2400" b="1" i="0"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Table, we can do this as:</a:t>
            </a:r>
          </a:p>
        </p:txBody>
      </p:sp>
      <p:pic>
        <p:nvPicPr>
          <p:cNvPr id="9" name="Picture 8">
            <a:extLst>
              <a:ext uri="{FF2B5EF4-FFF2-40B4-BE49-F238E27FC236}">
                <a16:creationId xmlns:a16="http://schemas.microsoft.com/office/drawing/2014/main" id="{C239FC30-9F73-AE98-E8C4-D7359C1C5F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387" y="4562965"/>
            <a:ext cx="7981478" cy="2155076"/>
          </a:xfrm>
          <a:prstGeom prst="rect">
            <a:avLst/>
          </a:prstGeom>
        </p:spPr>
      </p:pic>
    </p:spTree>
    <p:extLst>
      <p:ext uri="{BB962C8B-B14F-4D97-AF65-F5344CB8AC3E}">
        <p14:creationId xmlns:p14="http://schemas.microsoft.com/office/powerpoint/2010/main" val="3883190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7922C0-4556-AEAB-32D8-F7C77A5DBA9C}"/>
              </a:ext>
            </a:extLst>
          </p:cNvPr>
          <p:cNvSpPr>
            <a:spLocks noGrp="1"/>
          </p:cNvSpPr>
          <p:nvPr>
            <p:ph idx="1"/>
          </p:nvPr>
        </p:nvSpPr>
        <p:spPr>
          <a:xfrm>
            <a:off x="363893" y="391886"/>
            <a:ext cx="11420669" cy="5785077"/>
          </a:xfrm>
        </p:spPr>
        <p:txBody>
          <a:bodyPr/>
          <a:lstStyle/>
          <a:p>
            <a:pPr marL="0" indent="0" algn="just">
              <a:lnSpc>
                <a:spcPct val="150000"/>
              </a:lnSpc>
              <a:buNone/>
            </a:pPr>
            <a:r>
              <a:rPr lang="en-US" sz="2400" b="0" i="0" dirty="0">
                <a:solidFill>
                  <a:srgbClr val="273239"/>
                </a:solidFill>
                <a:effectLst/>
                <a:latin typeface="Times New Roman" panose="02020603050405020304" pitchFamily="18" charset="0"/>
                <a:cs typeface="Times New Roman" panose="02020603050405020304" pitchFamily="18" charset="0"/>
              </a:rPr>
              <a:t>If we fetch all the data from </a:t>
            </a:r>
            <a:r>
              <a:rPr lang="en-US" sz="2400" b="0" i="0" dirty="0" err="1">
                <a:solidFill>
                  <a:srgbClr val="273239"/>
                </a:solidFill>
                <a:effectLst/>
                <a:latin typeface="Times New Roman" panose="02020603050405020304" pitchFamily="18" charset="0"/>
                <a:cs typeface="Times New Roman" panose="02020603050405020304" pitchFamily="18" charset="0"/>
              </a:rPr>
              <a:t>MarksView</a:t>
            </a:r>
            <a:r>
              <a:rPr lang="en-US" sz="2400" b="0" i="0" dirty="0">
                <a:solidFill>
                  <a:srgbClr val="273239"/>
                </a:solidFill>
                <a:effectLst/>
                <a:latin typeface="Times New Roman" panose="02020603050405020304" pitchFamily="18" charset="0"/>
                <a:cs typeface="Times New Roman" panose="02020603050405020304" pitchFamily="18" charset="0"/>
              </a:rPr>
              <a:t> now as:</a:t>
            </a:r>
          </a:p>
          <a:p>
            <a:pPr marL="0" indent="0" algn="just">
              <a:lnSpc>
                <a:spcPct val="150000"/>
              </a:lnSpc>
              <a:buNone/>
            </a:pPr>
            <a:r>
              <a:rPr lang="en-US" sz="2400" dirty="0">
                <a:solidFill>
                  <a:srgbClr val="273239"/>
                </a:solidFill>
                <a:latin typeface="Times New Roman" panose="02020603050405020304" pitchFamily="18" charset="0"/>
                <a:cs typeface="Times New Roman" panose="02020603050405020304" pitchFamily="18" charset="0"/>
              </a:rPr>
              <a:t>SELECT * FROM </a:t>
            </a:r>
            <a:r>
              <a:rPr lang="en-US" sz="2400" dirty="0" err="1">
                <a:solidFill>
                  <a:srgbClr val="273239"/>
                </a:solidFill>
                <a:latin typeface="Times New Roman" panose="02020603050405020304" pitchFamily="18" charset="0"/>
                <a:cs typeface="Times New Roman" panose="02020603050405020304" pitchFamily="18" charset="0"/>
              </a:rPr>
              <a:t>MarksView</a:t>
            </a:r>
            <a:r>
              <a:rPr lang="en-US" sz="2400" dirty="0">
                <a:solidFill>
                  <a:srgbClr val="273239"/>
                </a:solidFill>
                <a:latin typeface="Times New Roman" panose="02020603050405020304" pitchFamily="18" charset="0"/>
                <a:cs typeface="Times New Roman" panose="02020603050405020304" pitchFamily="18" charset="0"/>
              </a:rPr>
              <a:t>;</a:t>
            </a:r>
          </a:p>
          <a:p>
            <a:pPr marL="0" indent="0" algn="just">
              <a:lnSpc>
                <a:spcPct val="150000"/>
              </a:lnSpc>
              <a:buNone/>
            </a:pPr>
            <a:r>
              <a:rPr lang="en-US" sz="2400" b="0" i="0" dirty="0">
                <a:solidFill>
                  <a:srgbClr val="273239"/>
                </a:solidFill>
                <a:effectLst/>
                <a:latin typeface="Times New Roman" panose="02020603050405020304" pitchFamily="18" charset="0"/>
                <a:cs typeface="Times New Roman" panose="02020603050405020304" pitchFamily="18" charset="0"/>
              </a:rPr>
              <a:t>OUTPUT:</a:t>
            </a:r>
          </a:p>
          <a:p>
            <a:pPr marL="0" indent="0">
              <a:buNone/>
            </a:pPr>
            <a:endParaRPr lang="en-IN" dirty="0"/>
          </a:p>
        </p:txBody>
      </p:sp>
      <p:pic>
        <p:nvPicPr>
          <p:cNvPr id="7" name="Picture 6">
            <a:extLst>
              <a:ext uri="{FF2B5EF4-FFF2-40B4-BE49-F238E27FC236}">
                <a16:creationId xmlns:a16="http://schemas.microsoft.com/office/drawing/2014/main" id="{BD347483-6AD0-B6BB-60E9-9BB9C389D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93" y="2540338"/>
            <a:ext cx="5732107" cy="2199613"/>
          </a:xfrm>
          <a:prstGeom prst="rect">
            <a:avLst/>
          </a:prstGeom>
        </p:spPr>
      </p:pic>
    </p:spTree>
    <p:extLst>
      <p:ext uri="{BB962C8B-B14F-4D97-AF65-F5344CB8AC3E}">
        <p14:creationId xmlns:p14="http://schemas.microsoft.com/office/powerpoint/2010/main" val="591883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E853-E919-0DE1-B931-CA05F5152CE1}"/>
              </a:ext>
            </a:extLst>
          </p:cNvPr>
          <p:cNvSpPr>
            <a:spLocks noGrp="1"/>
          </p:cNvSpPr>
          <p:nvPr>
            <p:ph type="title"/>
          </p:nvPr>
        </p:nvSpPr>
        <p:spPr>
          <a:xfrm>
            <a:off x="149290" y="150522"/>
            <a:ext cx="11083212" cy="530516"/>
          </a:xfrm>
        </p:spPr>
        <p:txBody>
          <a:bodyPr>
            <a:normAutofit/>
          </a:bodyPr>
          <a:lstStyle/>
          <a:p>
            <a:r>
              <a:rPr lang="en-IN" sz="3200" b="1" dirty="0">
                <a:latin typeface="Times New Roman" panose="02020603050405020304" pitchFamily="18" charset="0"/>
                <a:cs typeface="Times New Roman" panose="02020603050405020304" pitchFamily="18" charset="0"/>
              </a:rPr>
              <a:t>Inserting a Row In a View</a:t>
            </a:r>
          </a:p>
        </p:txBody>
      </p:sp>
      <p:sp>
        <p:nvSpPr>
          <p:cNvPr id="3" name="Content Placeholder 2">
            <a:extLst>
              <a:ext uri="{FF2B5EF4-FFF2-40B4-BE49-F238E27FC236}">
                <a16:creationId xmlns:a16="http://schemas.microsoft.com/office/drawing/2014/main" id="{0A27F941-1D4E-84C2-17E7-A089E865169C}"/>
              </a:ext>
            </a:extLst>
          </p:cNvPr>
          <p:cNvSpPr>
            <a:spLocks noGrp="1"/>
          </p:cNvSpPr>
          <p:nvPr>
            <p:ph idx="1"/>
          </p:nvPr>
        </p:nvSpPr>
        <p:spPr>
          <a:xfrm>
            <a:off x="270587" y="746448"/>
            <a:ext cx="11597951" cy="5803641"/>
          </a:xfrm>
        </p:spPr>
        <p:txBody>
          <a:bodyPr/>
          <a:lstStyle/>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We can insert a row in a View in a same way as we do in a table. We can use the INSERT INTO statement of SQL to insert a row in a View. </a:t>
            </a:r>
          </a:p>
          <a:p>
            <a:pPr algn="just" fontAlgn="base">
              <a:lnSpc>
                <a:spcPct val="150000"/>
              </a:lnSpc>
            </a:pPr>
            <a:r>
              <a:rPr lang="en-US" sz="2400" b="1" i="0" dirty="0">
                <a:effectLst/>
                <a:latin typeface="Times New Roman" panose="02020603050405020304" pitchFamily="18" charset="0"/>
                <a:cs typeface="Times New Roman" panose="02020603050405020304" pitchFamily="18" charset="0"/>
              </a:rPr>
              <a:t>Syntax</a:t>
            </a:r>
            <a:r>
              <a:rPr lang="en-US" sz="2400" b="0" i="0" dirty="0">
                <a:effectLst/>
                <a:latin typeface="Times New Roman" panose="02020603050405020304" pitchFamily="18" charset="0"/>
                <a:cs typeface="Times New Roman" panose="02020603050405020304" pitchFamily="18" charset="0"/>
              </a:rPr>
              <a:t>:</a:t>
            </a:r>
          </a:p>
          <a:p>
            <a:pPr marL="0" indent="0">
              <a:buNone/>
            </a:pPr>
            <a:endParaRPr lang="en-IN" dirty="0"/>
          </a:p>
        </p:txBody>
      </p:sp>
      <p:pic>
        <p:nvPicPr>
          <p:cNvPr id="5" name="Picture 4">
            <a:extLst>
              <a:ext uri="{FF2B5EF4-FFF2-40B4-BE49-F238E27FC236}">
                <a16:creationId xmlns:a16="http://schemas.microsoft.com/office/drawing/2014/main" id="{C4217805-C3F8-ED3C-6001-334079E55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462" y="2676506"/>
            <a:ext cx="9193762" cy="1923485"/>
          </a:xfrm>
          <a:prstGeom prst="rect">
            <a:avLst/>
          </a:prstGeom>
        </p:spPr>
      </p:pic>
      <p:sp>
        <p:nvSpPr>
          <p:cNvPr id="7" name="TextBox 6">
            <a:extLst>
              <a:ext uri="{FF2B5EF4-FFF2-40B4-BE49-F238E27FC236}">
                <a16:creationId xmlns:a16="http://schemas.microsoft.com/office/drawing/2014/main" id="{9AA968F5-7063-1C28-309E-54AB815F7E1D}"/>
              </a:ext>
            </a:extLst>
          </p:cNvPr>
          <p:cNvSpPr txBox="1"/>
          <p:nvPr/>
        </p:nvSpPr>
        <p:spPr>
          <a:xfrm>
            <a:off x="270587" y="4889441"/>
            <a:ext cx="11476654" cy="1133965"/>
          </a:xfrm>
          <a:prstGeom prst="rect">
            <a:avLst/>
          </a:prstGeom>
          <a:noFill/>
        </p:spPr>
        <p:txBody>
          <a:bodyPr wrap="square">
            <a:spAutoFit/>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Example</a:t>
            </a:r>
            <a:r>
              <a:rPr lang="en-US" sz="2400" b="0" i="0" dirty="0">
                <a:effectLst/>
                <a:latin typeface="Times New Roman" panose="02020603050405020304" pitchFamily="18" charset="0"/>
                <a:cs typeface="Times New Roman" panose="02020603050405020304" pitchFamily="18" charset="0"/>
              </a:rPr>
              <a:t>: In the below example we will insert a new row in the View </a:t>
            </a:r>
            <a:r>
              <a:rPr lang="en-US" sz="2400" b="0" i="0" dirty="0" err="1">
                <a:effectLst/>
                <a:latin typeface="Times New Roman" panose="02020603050405020304" pitchFamily="18" charset="0"/>
                <a:cs typeface="Times New Roman" panose="02020603050405020304" pitchFamily="18" charset="0"/>
              </a:rPr>
              <a:t>DetailsView</a:t>
            </a:r>
            <a:r>
              <a:rPr lang="en-US" sz="2400" b="0" i="0" dirty="0">
                <a:effectLst/>
                <a:latin typeface="Times New Roman" panose="02020603050405020304" pitchFamily="18" charset="0"/>
                <a:cs typeface="Times New Roman" panose="02020603050405020304" pitchFamily="18" charset="0"/>
              </a:rPr>
              <a:t> which we have created above in the example of “creating views from a single table”.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1709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E01CA0-541F-F5B6-B88B-C98A8601A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285" y="296755"/>
            <a:ext cx="8158572" cy="1606690"/>
          </a:xfrm>
          <a:prstGeom prst="rect">
            <a:avLst/>
          </a:prstGeom>
        </p:spPr>
      </p:pic>
      <p:sp>
        <p:nvSpPr>
          <p:cNvPr id="7" name="TextBox 6">
            <a:extLst>
              <a:ext uri="{FF2B5EF4-FFF2-40B4-BE49-F238E27FC236}">
                <a16:creationId xmlns:a16="http://schemas.microsoft.com/office/drawing/2014/main" id="{69DB7CD0-5789-F110-F7B7-5A3ED70D4DC5}"/>
              </a:ext>
            </a:extLst>
          </p:cNvPr>
          <p:cNvSpPr txBox="1"/>
          <p:nvPr/>
        </p:nvSpPr>
        <p:spPr>
          <a:xfrm>
            <a:off x="332284" y="2133991"/>
            <a:ext cx="7048229" cy="1133965"/>
          </a:xfrm>
          <a:prstGeom prst="rect">
            <a:avLst/>
          </a:prstGeom>
          <a:noFill/>
        </p:spPr>
        <p:txBody>
          <a:bodyPr wrap="square">
            <a:spAutoFit/>
          </a:bodyPr>
          <a:lstStyle/>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If we fetch all the data from </a:t>
            </a:r>
            <a:r>
              <a:rPr lang="en-US" sz="2400" b="0" i="0" dirty="0" err="1">
                <a:effectLst/>
                <a:latin typeface="Times New Roman" panose="02020603050405020304" pitchFamily="18" charset="0"/>
                <a:cs typeface="Times New Roman" panose="02020603050405020304" pitchFamily="18" charset="0"/>
              </a:rPr>
              <a:t>DetailsView</a:t>
            </a:r>
            <a:r>
              <a:rPr lang="en-US" sz="2400" b="0" i="0" dirty="0">
                <a:effectLst/>
                <a:latin typeface="Times New Roman" panose="02020603050405020304" pitchFamily="18" charset="0"/>
                <a:cs typeface="Times New Roman" panose="02020603050405020304" pitchFamily="18" charset="0"/>
              </a:rPr>
              <a:t> now as,</a:t>
            </a:r>
          </a:p>
          <a:p>
            <a:pPr algn="just" fontAlgn="base">
              <a:lnSpc>
                <a:spcPct val="150000"/>
              </a:lnSpc>
            </a:pPr>
            <a:r>
              <a:rPr lang="en-US" sz="2400" dirty="0">
                <a:latin typeface="Times New Roman" panose="02020603050405020304" pitchFamily="18" charset="0"/>
                <a:cs typeface="Times New Roman" panose="02020603050405020304" pitchFamily="18" charset="0"/>
              </a:rPr>
              <a:t>SELECT * FROM </a:t>
            </a:r>
            <a:r>
              <a:rPr lang="en-US" sz="2400" dirty="0" err="1">
                <a:latin typeface="Times New Roman" panose="02020603050405020304" pitchFamily="18" charset="0"/>
                <a:cs typeface="Times New Roman" panose="02020603050405020304" pitchFamily="18" charset="0"/>
              </a:rPr>
              <a:t>DetailsView</a:t>
            </a:r>
            <a:r>
              <a:rPr lang="en-US" sz="2400" dirty="0">
                <a:latin typeface="Times New Roman" panose="02020603050405020304" pitchFamily="18" charset="0"/>
                <a:cs typeface="Times New Roman" panose="02020603050405020304" pitchFamily="18" charset="0"/>
              </a:rPr>
              <a:t>;</a:t>
            </a:r>
            <a:endParaRPr lang="en-US" sz="2400" b="0" i="0" dirty="0">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27240C2-99F2-D432-7A5D-B15E7AAE1B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284" y="3312303"/>
            <a:ext cx="6329773" cy="3433730"/>
          </a:xfrm>
          <a:prstGeom prst="rect">
            <a:avLst/>
          </a:prstGeom>
        </p:spPr>
      </p:pic>
    </p:spTree>
    <p:extLst>
      <p:ext uri="{BB962C8B-B14F-4D97-AF65-F5344CB8AC3E}">
        <p14:creationId xmlns:p14="http://schemas.microsoft.com/office/powerpoint/2010/main" val="2323145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AC1437-71FD-EA89-2ADB-68B3DA98D101}"/>
              </a:ext>
            </a:extLst>
          </p:cNvPr>
          <p:cNvSpPr>
            <a:spLocks noGrp="1"/>
          </p:cNvSpPr>
          <p:nvPr>
            <p:ph idx="1"/>
          </p:nvPr>
        </p:nvSpPr>
        <p:spPr>
          <a:xfrm>
            <a:off x="270587" y="382555"/>
            <a:ext cx="11625943" cy="5794408"/>
          </a:xfrm>
        </p:spPr>
        <p:txBody>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Deleting a row from a View</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Deleting rows from a view is also as simple as deleting rows from a table. </a:t>
            </a:r>
          </a:p>
          <a:p>
            <a:pPr algn="just">
              <a:lnSpc>
                <a:spcPct val="150000"/>
              </a:lnSpc>
            </a:pPr>
            <a:r>
              <a:rPr lang="en-US" sz="2400" b="0" i="0" dirty="0">
                <a:effectLst/>
                <a:latin typeface="Times New Roman" panose="02020603050405020304" pitchFamily="18" charset="0"/>
                <a:cs typeface="Times New Roman" panose="02020603050405020304" pitchFamily="18" charset="0"/>
              </a:rPr>
              <a:t>We can use the DELETE statement of SQL to delete rows from a view. </a:t>
            </a:r>
          </a:p>
          <a:p>
            <a:pPr algn="just">
              <a:lnSpc>
                <a:spcPct val="150000"/>
              </a:lnSpc>
            </a:pPr>
            <a:r>
              <a:rPr lang="en-US" sz="2400" b="0" i="0" dirty="0">
                <a:effectLst/>
                <a:latin typeface="Times New Roman" panose="02020603050405020304" pitchFamily="18" charset="0"/>
                <a:cs typeface="Times New Roman" panose="02020603050405020304" pitchFamily="18" charset="0"/>
              </a:rPr>
              <a:t>Also deleting a row from a view first delete the row from the actual table and the change is then reflected in the view. </a:t>
            </a:r>
          </a:p>
          <a:p>
            <a:pPr marL="0" indent="0">
              <a:buNone/>
            </a:pPr>
            <a:endParaRPr lang="en-IN" dirty="0"/>
          </a:p>
        </p:txBody>
      </p:sp>
      <p:pic>
        <p:nvPicPr>
          <p:cNvPr id="5" name="Picture 4">
            <a:extLst>
              <a:ext uri="{FF2B5EF4-FFF2-40B4-BE49-F238E27FC236}">
                <a16:creationId xmlns:a16="http://schemas.microsoft.com/office/drawing/2014/main" id="{42460EC9-3877-CD4F-FC7A-30DD5C1AB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710" y="3642891"/>
            <a:ext cx="9084200" cy="2832553"/>
          </a:xfrm>
          <a:prstGeom prst="rect">
            <a:avLst/>
          </a:prstGeom>
        </p:spPr>
      </p:pic>
    </p:spTree>
    <p:extLst>
      <p:ext uri="{BB962C8B-B14F-4D97-AF65-F5344CB8AC3E}">
        <p14:creationId xmlns:p14="http://schemas.microsoft.com/office/powerpoint/2010/main" val="2906684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DEBEF8D-2E78-2372-1A9E-30FDB77EEAE8}"/>
              </a:ext>
            </a:extLst>
          </p:cNvPr>
          <p:cNvSpPr txBox="1"/>
          <p:nvPr/>
        </p:nvSpPr>
        <p:spPr>
          <a:xfrm>
            <a:off x="277587" y="168151"/>
            <a:ext cx="11618944" cy="1133965"/>
          </a:xfrm>
          <a:prstGeom prst="rect">
            <a:avLst/>
          </a:prstGeom>
          <a:noFill/>
        </p:spPr>
        <p:txBody>
          <a:bodyPr wrap="square">
            <a:spAutoFit/>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Example</a:t>
            </a:r>
            <a:r>
              <a:rPr lang="en-US" sz="2400" b="0" i="0" dirty="0">
                <a:effectLst/>
                <a:latin typeface="Times New Roman" panose="02020603050405020304" pitchFamily="18" charset="0"/>
                <a:cs typeface="Times New Roman" panose="02020603050405020304" pitchFamily="18" charset="0"/>
              </a:rPr>
              <a:t>: In this example, we will delete the last row from the view </a:t>
            </a:r>
            <a:r>
              <a:rPr lang="en-US" sz="2400" b="0" i="0" dirty="0" err="1">
                <a:effectLst/>
                <a:latin typeface="Times New Roman" panose="02020603050405020304" pitchFamily="18" charset="0"/>
                <a:cs typeface="Times New Roman" panose="02020603050405020304" pitchFamily="18" charset="0"/>
              </a:rPr>
              <a:t>DetailsView</a:t>
            </a:r>
            <a:r>
              <a:rPr lang="en-US" sz="2400" b="0" i="0" dirty="0">
                <a:effectLst/>
                <a:latin typeface="Times New Roman" panose="02020603050405020304" pitchFamily="18" charset="0"/>
                <a:cs typeface="Times New Roman" panose="02020603050405020304" pitchFamily="18" charset="0"/>
              </a:rPr>
              <a:t> which we just added in the above example of inserting rows.</a:t>
            </a:r>
            <a:endParaRPr lang="en-I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5B3612F-E7F1-E8A3-148F-0A373220D8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87" y="1621702"/>
            <a:ext cx="4872911" cy="1513384"/>
          </a:xfrm>
          <a:prstGeom prst="rect">
            <a:avLst/>
          </a:prstGeom>
        </p:spPr>
      </p:pic>
      <p:sp>
        <p:nvSpPr>
          <p:cNvPr id="11" name="TextBox 10">
            <a:extLst>
              <a:ext uri="{FF2B5EF4-FFF2-40B4-BE49-F238E27FC236}">
                <a16:creationId xmlns:a16="http://schemas.microsoft.com/office/drawing/2014/main" id="{19D48852-DAE9-ED80-6D5B-8575C61DA77B}"/>
              </a:ext>
            </a:extLst>
          </p:cNvPr>
          <p:cNvSpPr txBox="1"/>
          <p:nvPr/>
        </p:nvSpPr>
        <p:spPr>
          <a:xfrm>
            <a:off x="277587" y="3270006"/>
            <a:ext cx="6813678" cy="1133965"/>
          </a:xfrm>
          <a:prstGeom prst="rect">
            <a:avLst/>
          </a:prstGeom>
          <a:noFill/>
        </p:spPr>
        <p:txBody>
          <a:bodyPr wrap="square">
            <a:spAutoFit/>
          </a:bodyPr>
          <a:lstStyle/>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we fetch all the data from </a:t>
            </a:r>
            <a:r>
              <a:rPr lang="en-US" sz="2400" b="0" i="0" dirty="0" err="1">
                <a:effectLst/>
                <a:latin typeface="Times New Roman" panose="02020603050405020304" pitchFamily="18" charset="0"/>
                <a:cs typeface="Times New Roman" panose="02020603050405020304" pitchFamily="18" charset="0"/>
              </a:rPr>
              <a:t>DetailsView</a:t>
            </a:r>
            <a:r>
              <a:rPr lang="en-US" sz="2400" b="0" i="0" dirty="0">
                <a:effectLst/>
                <a:latin typeface="Times New Roman" panose="02020603050405020304" pitchFamily="18" charset="0"/>
                <a:cs typeface="Times New Roman" panose="02020603050405020304" pitchFamily="18" charset="0"/>
              </a:rPr>
              <a:t> now as,</a:t>
            </a:r>
          </a:p>
          <a:p>
            <a:pPr algn="just" fontAlgn="base">
              <a:lnSpc>
                <a:spcPct val="150000"/>
              </a:lnSpc>
            </a:pPr>
            <a:r>
              <a:rPr lang="en-US" sz="2400" dirty="0">
                <a:latin typeface="Times New Roman" panose="02020603050405020304" pitchFamily="18" charset="0"/>
                <a:cs typeface="Times New Roman" panose="02020603050405020304" pitchFamily="18" charset="0"/>
              </a:rPr>
              <a:t>SELECT * FROM </a:t>
            </a:r>
            <a:r>
              <a:rPr lang="en-US" sz="2400" dirty="0" err="1">
                <a:latin typeface="Times New Roman" panose="02020603050405020304" pitchFamily="18" charset="0"/>
                <a:cs typeface="Times New Roman" panose="02020603050405020304" pitchFamily="18" charset="0"/>
              </a:rPr>
              <a:t>DeatailsView</a:t>
            </a: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8956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C20872-5884-F9DE-A420-0D46DF3EE3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28" y="136875"/>
            <a:ext cx="6899775" cy="3292125"/>
          </a:xfrm>
          <a:prstGeom prst="rect">
            <a:avLst/>
          </a:prstGeom>
        </p:spPr>
      </p:pic>
    </p:spTree>
    <p:extLst>
      <p:ext uri="{BB962C8B-B14F-4D97-AF65-F5344CB8AC3E}">
        <p14:creationId xmlns:p14="http://schemas.microsoft.com/office/powerpoint/2010/main" val="3809071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793</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UPDATING VIEWS</vt:lpstr>
      <vt:lpstr>PowerPoint Presentation</vt:lpstr>
      <vt:lpstr>PowerPoint Presentation</vt:lpstr>
      <vt:lpstr>PowerPoint Presentation</vt:lpstr>
      <vt:lpstr>Inserting a Row In a View</vt:lpstr>
      <vt:lpstr>PowerPoint Presentation</vt:lpstr>
      <vt:lpstr>PowerPoint Presentation</vt:lpstr>
      <vt:lpstr>PowerPoint Presentation</vt:lpstr>
      <vt:lpstr>PowerPoint Presentation</vt:lpstr>
      <vt:lpstr>WITH CHECK OPTION</vt:lpstr>
      <vt:lpstr>PowerPoint Presentation</vt:lpstr>
      <vt:lpstr>PowerPoint Presentation</vt:lpstr>
      <vt:lpstr>Uses of a 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UPDATING VIEWS</dc:title>
  <dc:creator>Akash Kadao</dc:creator>
  <cp:lastModifiedBy>Akash Kadao</cp:lastModifiedBy>
  <cp:revision>5</cp:revision>
  <dcterms:created xsi:type="dcterms:W3CDTF">2023-04-30T16:58:28Z</dcterms:created>
  <dcterms:modified xsi:type="dcterms:W3CDTF">2023-05-08T09:23:37Z</dcterms:modified>
</cp:coreProperties>
</file>