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57C7-4C45-F2F5-2E51-769865DAB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058C9E-A269-2746-2E19-C36760BA6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F222B1-5CE8-D932-88B2-468CF4DA5456}"/>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5" name="Footer Placeholder 4">
            <a:extLst>
              <a:ext uri="{FF2B5EF4-FFF2-40B4-BE49-F238E27FC236}">
                <a16:creationId xmlns:a16="http://schemas.microsoft.com/office/drawing/2014/main" id="{2E5D567B-371D-6F5D-37A3-55F48DA21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17053A-E7BF-F6EB-2771-A05AA9046097}"/>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123763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4E3C-CC4E-21A6-57CD-1F081AB902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0BCD8-0B56-7AE6-5799-5B81E53D4E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C8409-CA5B-E621-DA3F-9F48EA7578F0}"/>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5" name="Footer Placeholder 4">
            <a:extLst>
              <a:ext uri="{FF2B5EF4-FFF2-40B4-BE49-F238E27FC236}">
                <a16:creationId xmlns:a16="http://schemas.microsoft.com/office/drawing/2014/main" id="{8FD15EB4-2613-C136-AD5A-86CBE37E3D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CCFA2-946B-8705-41BE-ED8158F1ADA0}"/>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113032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2C62CE-AD88-9CF3-D224-789F804C1D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53C94F-B644-6693-23AA-EA9AA30115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A4A37-C9EA-092A-779D-3E937E1D0C87}"/>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5" name="Footer Placeholder 4">
            <a:extLst>
              <a:ext uri="{FF2B5EF4-FFF2-40B4-BE49-F238E27FC236}">
                <a16:creationId xmlns:a16="http://schemas.microsoft.com/office/drawing/2014/main" id="{73FD1BE9-2ADF-4973-A0B4-063B3A45A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52089-F512-1475-D43E-6EE964431E74}"/>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112435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1137-C6A7-428F-E20D-153F3ADFA7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1164A-F707-3915-FA7D-8EB45F186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B63D86-96B7-A039-C9AD-0938588330E1}"/>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5" name="Footer Placeholder 4">
            <a:extLst>
              <a:ext uri="{FF2B5EF4-FFF2-40B4-BE49-F238E27FC236}">
                <a16:creationId xmlns:a16="http://schemas.microsoft.com/office/drawing/2014/main" id="{A68E60E4-FB66-8D1D-BA6C-BD8A2BFDCC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A96D91-69C0-C923-BAFF-128522AE071B}"/>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41356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62F1-4BF3-3CAC-F97A-FF37193C21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E74305-B3FE-09C7-2AB0-B58BB451B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39C70B-5A32-62FF-76AB-97ED5E4A2EC5}"/>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5" name="Footer Placeholder 4">
            <a:extLst>
              <a:ext uri="{FF2B5EF4-FFF2-40B4-BE49-F238E27FC236}">
                <a16:creationId xmlns:a16="http://schemas.microsoft.com/office/drawing/2014/main" id="{1C940BCF-5012-E5B0-9AE8-57673FF43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502E7D-5C46-CB88-4E1B-C1208D9CF797}"/>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164047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451B-8828-DA84-D40E-50F153CD72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675DF6-8B8C-627C-0688-7AC88041A4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FD181E-6DDE-03DB-03B6-50FE2D8E8D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DAAEC6-4B57-21C2-C682-5A898954F7A1}"/>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6" name="Footer Placeholder 5">
            <a:extLst>
              <a:ext uri="{FF2B5EF4-FFF2-40B4-BE49-F238E27FC236}">
                <a16:creationId xmlns:a16="http://schemas.microsoft.com/office/drawing/2014/main" id="{AADB84FC-AB81-7A37-2FD5-66F1CF930E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BBBDB1-276C-8BC2-62D3-B9E148236E9E}"/>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23033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292-A3F7-A670-9ACB-1A50FF6B00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21728-7CD6-FCD5-176F-188E23BBA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92836-4CFB-BC8E-4429-033F77A90D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0D24EB-9D44-9BCB-4B18-4FE543410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8BD8B-043F-5557-B54A-E2A4331AF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E428A0-AEC7-7224-6B2E-EC812D76202A}"/>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8" name="Footer Placeholder 7">
            <a:extLst>
              <a:ext uri="{FF2B5EF4-FFF2-40B4-BE49-F238E27FC236}">
                <a16:creationId xmlns:a16="http://schemas.microsoft.com/office/drawing/2014/main" id="{CA1D2E20-D5D8-DEAF-35ED-FADA10E324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F9CC04-5E21-BA56-EFFC-26A32BD3D789}"/>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248786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3FB2-22E2-B8CC-FC95-9C22B1174D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C418DB-7A81-CC53-75D5-95F92E41A8C4}"/>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4" name="Footer Placeholder 3">
            <a:extLst>
              <a:ext uri="{FF2B5EF4-FFF2-40B4-BE49-F238E27FC236}">
                <a16:creationId xmlns:a16="http://schemas.microsoft.com/office/drawing/2014/main" id="{8717DC89-ED4A-D962-D961-5F65ED8FCC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3FFFF1-71B9-0AD8-1D6B-7B4094E508E4}"/>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351198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B5438-10FF-C92A-8E69-22044CB75AF6}"/>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3" name="Footer Placeholder 2">
            <a:extLst>
              <a:ext uri="{FF2B5EF4-FFF2-40B4-BE49-F238E27FC236}">
                <a16:creationId xmlns:a16="http://schemas.microsoft.com/office/drawing/2014/main" id="{6473646D-6C85-D06B-9E3B-DBB3453531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5DE827-28EB-648F-DD2E-76D9C6962FA7}"/>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1095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98A1-B280-7D9D-4F55-CBB2A49B2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51D21D-2536-2E46-9193-32DDB75F5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95679A-351E-FE88-A00B-BBBBCABF6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9E266-F500-6057-9844-DD15D98C5BB9}"/>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6" name="Footer Placeholder 5">
            <a:extLst>
              <a:ext uri="{FF2B5EF4-FFF2-40B4-BE49-F238E27FC236}">
                <a16:creationId xmlns:a16="http://schemas.microsoft.com/office/drawing/2014/main" id="{51963D0B-8521-3E8B-3B1D-5FFD73C752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33786-C503-3B3D-F3FE-03289BDF9A31}"/>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373310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365E-CA63-F377-1F38-29E0095A7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A17CBD-D3DB-84D9-19D7-D2152AB1B2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3F2A70-69BA-2F22-FE6E-2C72B95F9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216B4-5AF3-D726-DEC6-9B0B91A77DE4}"/>
              </a:ext>
            </a:extLst>
          </p:cNvPr>
          <p:cNvSpPr>
            <a:spLocks noGrp="1"/>
          </p:cNvSpPr>
          <p:nvPr>
            <p:ph type="dt" sz="half" idx="10"/>
          </p:nvPr>
        </p:nvSpPr>
        <p:spPr/>
        <p:txBody>
          <a:bodyPr/>
          <a:lstStyle/>
          <a:p>
            <a:fld id="{4381961A-F20E-4D71-93A0-8D1ECBE53877}" type="datetimeFigureOut">
              <a:rPr lang="en-IN" smtClean="0"/>
              <a:t>07-05-2023</a:t>
            </a:fld>
            <a:endParaRPr lang="en-IN"/>
          </a:p>
        </p:txBody>
      </p:sp>
      <p:sp>
        <p:nvSpPr>
          <p:cNvPr id="6" name="Footer Placeholder 5">
            <a:extLst>
              <a:ext uri="{FF2B5EF4-FFF2-40B4-BE49-F238E27FC236}">
                <a16:creationId xmlns:a16="http://schemas.microsoft.com/office/drawing/2014/main" id="{BBC3C6F5-B27E-F01F-E0DE-83E95FD6B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23502C-D684-4639-8386-7E4647BDE3F9}"/>
              </a:ext>
            </a:extLst>
          </p:cNvPr>
          <p:cNvSpPr>
            <a:spLocks noGrp="1"/>
          </p:cNvSpPr>
          <p:nvPr>
            <p:ph type="sldNum" sz="quarter" idx="12"/>
          </p:nvPr>
        </p:nvSpPr>
        <p:spPr/>
        <p:txBody>
          <a:bodyPr/>
          <a:lstStyle/>
          <a:p>
            <a:fld id="{D9B90D0A-1BFD-4742-BF2A-233825FFBE0E}" type="slidenum">
              <a:rPr lang="en-IN" smtClean="0"/>
              <a:t>‹#›</a:t>
            </a:fld>
            <a:endParaRPr lang="en-IN"/>
          </a:p>
        </p:txBody>
      </p:sp>
    </p:spTree>
    <p:extLst>
      <p:ext uri="{BB962C8B-B14F-4D97-AF65-F5344CB8AC3E}">
        <p14:creationId xmlns:p14="http://schemas.microsoft.com/office/powerpoint/2010/main" val="142096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E60E32-1C3C-12D1-B9D2-C30A21FA1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6A92CA-D7A7-B56A-6900-4243CBCFE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BF8E8-BD92-4E4A-1ABA-F5E32874A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1961A-F20E-4D71-93A0-8D1ECBE53877}" type="datetimeFigureOut">
              <a:rPr lang="en-IN" smtClean="0"/>
              <a:t>07-05-2023</a:t>
            </a:fld>
            <a:endParaRPr lang="en-IN"/>
          </a:p>
        </p:txBody>
      </p:sp>
      <p:sp>
        <p:nvSpPr>
          <p:cNvPr id="5" name="Footer Placeholder 4">
            <a:extLst>
              <a:ext uri="{FF2B5EF4-FFF2-40B4-BE49-F238E27FC236}">
                <a16:creationId xmlns:a16="http://schemas.microsoft.com/office/drawing/2014/main" id="{E26A800C-21DB-73EC-9145-5912E547E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022A00-0700-D44E-125F-03E94283B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90D0A-1BFD-4742-BF2A-233825FFBE0E}" type="slidenum">
              <a:rPr lang="en-IN" smtClean="0"/>
              <a:t>‹#›</a:t>
            </a:fld>
            <a:endParaRPr lang="en-IN"/>
          </a:p>
        </p:txBody>
      </p:sp>
    </p:spTree>
    <p:extLst>
      <p:ext uri="{BB962C8B-B14F-4D97-AF65-F5344CB8AC3E}">
        <p14:creationId xmlns:p14="http://schemas.microsoft.com/office/powerpoint/2010/main" val="246862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1181-7BDF-5EB7-364D-F85470B1F61A}"/>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JOIN</a:t>
            </a:r>
          </a:p>
        </p:txBody>
      </p:sp>
    </p:spTree>
    <p:extLst>
      <p:ext uri="{BB962C8B-B14F-4D97-AF65-F5344CB8AC3E}">
        <p14:creationId xmlns:p14="http://schemas.microsoft.com/office/powerpoint/2010/main" val="1362956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8D211-C449-597F-CD88-6934FE960B1A}"/>
              </a:ext>
            </a:extLst>
          </p:cNvPr>
          <p:cNvSpPr>
            <a:spLocks noGrp="1"/>
          </p:cNvSpPr>
          <p:nvPr>
            <p:ph idx="1"/>
          </p:nvPr>
        </p:nvSpPr>
        <p:spPr>
          <a:xfrm>
            <a:off x="335902" y="401216"/>
            <a:ext cx="11017898" cy="5775747"/>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C. RIGHT JOIN</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RIGHT JOIN is similar to LEFT JOIN. This join returns all the rows of the table on the right side of the join and matching rows for the table on the left side of the join. For the rows for which there is no matching row on the left side, the result-set will contain </a:t>
            </a:r>
            <a:r>
              <a:rPr lang="en-US" sz="2400" b="0" i="1" dirty="0">
                <a:effectLst/>
                <a:latin typeface="Times New Roman" panose="02020603050405020304" pitchFamily="18" charset="0"/>
                <a:cs typeface="Times New Roman" panose="02020603050405020304" pitchFamily="18" charset="0"/>
              </a:rPr>
              <a:t>null</a:t>
            </a:r>
            <a:r>
              <a:rPr lang="en-US" sz="2400" b="0" i="0" dirty="0">
                <a:effectLst/>
                <a:latin typeface="Times New Roman" panose="02020603050405020304" pitchFamily="18" charset="0"/>
                <a:cs typeface="Times New Roman" panose="02020603050405020304" pitchFamily="18" charset="0"/>
              </a:rPr>
              <a:t>. RIGHT JOIN is also known as RIGHT OUTER JOIN. </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Syntax:</a:t>
            </a:r>
            <a:r>
              <a:rPr lang="en-US" sz="2400" b="0" i="0" dirty="0">
                <a:effectLst/>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466A615E-D1DC-9A85-799B-32AFA6835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66" y="3999220"/>
            <a:ext cx="9063010" cy="2629128"/>
          </a:xfrm>
          <a:prstGeom prst="rect">
            <a:avLst/>
          </a:prstGeom>
        </p:spPr>
      </p:pic>
    </p:spTree>
    <p:extLst>
      <p:ext uri="{BB962C8B-B14F-4D97-AF65-F5344CB8AC3E}">
        <p14:creationId xmlns:p14="http://schemas.microsoft.com/office/powerpoint/2010/main" val="398960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8E661-D922-8607-6F77-E0EB65A1DF28}"/>
              </a:ext>
            </a:extLst>
          </p:cNvPr>
          <p:cNvSpPr>
            <a:spLocks noGrp="1"/>
          </p:cNvSpPr>
          <p:nvPr>
            <p:ph idx="1"/>
          </p:nvPr>
        </p:nvSpPr>
        <p:spPr>
          <a:xfrm>
            <a:off x="326571" y="223935"/>
            <a:ext cx="11560629" cy="5953028"/>
          </a:xfrm>
        </p:spPr>
        <p:txBody>
          <a:bodyPr>
            <a:normAutofit/>
          </a:bodyPr>
          <a:lstStyle/>
          <a:p>
            <a:pPr marL="0" indent="0" algn="just">
              <a:buNone/>
            </a:pPr>
            <a:r>
              <a:rPr lang="en-US" sz="2400" b="1" i="1" dirty="0">
                <a:effectLst/>
                <a:latin typeface="Times New Roman" panose="02020603050405020304" pitchFamily="18" charset="0"/>
                <a:cs typeface="Times New Roman" panose="02020603050405020304" pitchFamily="18" charset="0"/>
              </a:rPr>
              <a:t>Note</a:t>
            </a:r>
            <a:r>
              <a:rPr lang="en-US" sz="2400" b="0" i="1" dirty="0">
                <a:effectLst/>
                <a:latin typeface="Times New Roman" panose="02020603050405020304" pitchFamily="18" charset="0"/>
                <a:cs typeface="Times New Roman" panose="02020603050405020304" pitchFamily="18" charset="0"/>
              </a:rPr>
              <a:t>: We can also use RIGHT OUTER JOIN instead of RIGHT JOIN, both are the same. </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4DE7C6-203A-8EB0-B06A-E1EBE97D6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907" y="835470"/>
            <a:ext cx="5966977" cy="2593530"/>
          </a:xfrm>
          <a:prstGeom prst="rect">
            <a:avLst/>
          </a:prstGeom>
        </p:spPr>
      </p:pic>
      <p:pic>
        <p:nvPicPr>
          <p:cNvPr id="7" name="Picture 6">
            <a:extLst>
              <a:ext uri="{FF2B5EF4-FFF2-40B4-BE49-F238E27FC236}">
                <a16:creationId xmlns:a16="http://schemas.microsoft.com/office/drawing/2014/main" id="{788CD157-C338-F3D5-E154-2AC5EEA24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650755"/>
            <a:ext cx="7990114" cy="2824690"/>
          </a:xfrm>
          <a:prstGeom prst="rect">
            <a:avLst/>
          </a:prstGeom>
        </p:spPr>
      </p:pic>
    </p:spTree>
    <p:extLst>
      <p:ext uri="{BB962C8B-B14F-4D97-AF65-F5344CB8AC3E}">
        <p14:creationId xmlns:p14="http://schemas.microsoft.com/office/powerpoint/2010/main" val="331176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B78F3C-FB28-BA18-DDD2-277E7DE058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3992" y="1520891"/>
            <a:ext cx="7539135" cy="4145518"/>
          </a:xfrm>
        </p:spPr>
      </p:pic>
    </p:spTree>
    <p:extLst>
      <p:ext uri="{BB962C8B-B14F-4D97-AF65-F5344CB8AC3E}">
        <p14:creationId xmlns:p14="http://schemas.microsoft.com/office/powerpoint/2010/main" val="698728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8E9E16-1A42-756E-23BB-946FE381A151}"/>
              </a:ext>
            </a:extLst>
          </p:cNvPr>
          <p:cNvSpPr>
            <a:spLocks noGrp="1"/>
          </p:cNvSpPr>
          <p:nvPr>
            <p:ph idx="1"/>
          </p:nvPr>
        </p:nvSpPr>
        <p:spPr>
          <a:xfrm>
            <a:off x="410547" y="93306"/>
            <a:ext cx="10943253" cy="6083657"/>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D. FULL JOIN</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FULL JOIN creates the result-set by combining results of both LEFT JOIN and RIGHT JOIN. The result-set will contain all the rows from both tables. For the rows for which there is no matching, the result-set will contain </a:t>
            </a:r>
            <a:r>
              <a:rPr lang="en-US" sz="2400" b="0" i="1" dirty="0">
                <a:effectLst/>
                <a:latin typeface="Times New Roman" panose="02020603050405020304" pitchFamily="18" charset="0"/>
                <a:cs typeface="Times New Roman" panose="02020603050405020304" pitchFamily="18" charset="0"/>
              </a:rPr>
              <a:t>NULL</a:t>
            </a:r>
            <a:r>
              <a:rPr lang="en-US" sz="2400" b="0" i="0" dirty="0">
                <a:effectLst/>
                <a:latin typeface="Times New Roman" panose="02020603050405020304" pitchFamily="18" charset="0"/>
                <a:cs typeface="Times New Roman" panose="02020603050405020304" pitchFamily="18" charset="0"/>
              </a:rPr>
              <a:t> values.</a:t>
            </a:r>
          </a:p>
          <a:p>
            <a:pPr marL="0" indent="0">
              <a:buNone/>
            </a:pPr>
            <a:endParaRPr lang="en-IN" dirty="0"/>
          </a:p>
        </p:txBody>
      </p:sp>
      <p:pic>
        <p:nvPicPr>
          <p:cNvPr id="1026" name="Picture 2" descr="Lightbox">
            <a:extLst>
              <a:ext uri="{FF2B5EF4-FFF2-40B4-BE49-F238E27FC236}">
                <a16:creationId xmlns:a16="http://schemas.microsoft.com/office/drawing/2014/main" id="{E0676573-0794-D9A0-3649-691C761B7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678" y="3186452"/>
            <a:ext cx="47815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00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65BD86-0C70-7C19-E647-2EC595AB7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32" y="199467"/>
            <a:ext cx="7391955" cy="3588762"/>
          </a:xfrm>
          <a:prstGeom prst="rect">
            <a:avLst/>
          </a:prstGeom>
        </p:spPr>
      </p:pic>
      <p:pic>
        <p:nvPicPr>
          <p:cNvPr id="7" name="Picture 6">
            <a:extLst>
              <a:ext uri="{FF2B5EF4-FFF2-40B4-BE49-F238E27FC236}">
                <a16:creationId xmlns:a16="http://schemas.microsoft.com/office/drawing/2014/main" id="{9F923E96-243F-C54A-E3A2-AF0A96B4D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63" y="4168919"/>
            <a:ext cx="7325024" cy="2489613"/>
          </a:xfrm>
          <a:prstGeom prst="rect">
            <a:avLst/>
          </a:prstGeom>
        </p:spPr>
      </p:pic>
    </p:spTree>
    <p:extLst>
      <p:ext uri="{BB962C8B-B14F-4D97-AF65-F5344CB8AC3E}">
        <p14:creationId xmlns:p14="http://schemas.microsoft.com/office/powerpoint/2010/main" val="214442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854D-820C-3D61-72B2-6339ADC550AF}"/>
              </a:ext>
            </a:extLst>
          </p:cNvPr>
          <p:cNvSpPr>
            <a:spLocks noGrp="1"/>
          </p:cNvSpPr>
          <p:nvPr>
            <p:ph type="title"/>
          </p:nvPr>
        </p:nvSpPr>
        <p:spPr>
          <a:xfrm>
            <a:off x="838200" y="365125"/>
            <a:ext cx="10515600" cy="390655"/>
          </a:xfrm>
        </p:spPr>
        <p:txBody>
          <a:bodyPr>
            <a:normAutofit fontScale="90000"/>
          </a:bodyPr>
          <a:lstStyle/>
          <a:p>
            <a:r>
              <a:rPr lang="en-IN" b="1" dirty="0">
                <a:latin typeface="Times New Roman" panose="02020603050405020304" pitchFamily="18" charset="0"/>
                <a:cs typeface="Times New Roman" panose="02020603050405020304" pitchFamily="18" charset="0"/>
              </a:rPr>
              <a:t>Output</a:t>
            </a:r>
          </a:p>
        </p:txBody>
      </p:sp>
      <p:graphicFrame>
        <p:nvGraphicFramePr>
          <p:cNvPr id="5" name="Table 5">
            <a:extLst>
              <a:ext uri="{FF2B5EF4-FFF2-40B4-BE49-F238E27FC236}">
                <a16:creationId xmlns:a16="http://schemas.microsoft.com/office/drawing/2014/main" id="{7B7360A3-95C9-DA20-A9A0-62982D5BFFA6}"/>
              </a:ext>
            </a:extLst>
          </p:cNvPr>
          <p:cNvGraphicFramePr>
            <a:graphicFrameLocks noGrp="1"/>
          </p:cNvGraphicFramePr>
          <p:nvPr>
            <p:extLst>
              <p:ext uri="{D42A27DB-BD31-4B8C-83A1-F6EECF244321}">
                <p14:modId xmlns:p14="http://schemas.microsoft.com/office/powerpoint/2010/main" val="970524657"/>
              </p:ext>
            </p:extLst>
          </p:nvPr>
        </p:nvGraphicFramePr>
        <p:xfrm>
          <a:off x="2351313" y="1203960"/>
          <a:ext cx="5514394" cy="4450080"/>
        </p:xfrm>
        <a:graphic>
          <a:graphicData uri="http://schemas.openxmlformats.org/drawingml/2006/table">
            <a:tbl>
              <a:tblPr firstRow="1" bandRow="1">
                <a:tableStyleId>{5C22544A-7EE6-4342-B048-85BDC9FD1C3A}</a:tableStyleId>
              </a:tblPr>
              <a:tblGrid>
                <a:gridCol w="2757197">
                  <a:extLst>
                    <a:ext uri="{9D8B030D-6E8A-4147-A177-3AD203B41FA5}">
                      <a16:colId xmlns:a16="http://schemas.microsoft.com/office/drawing/2014/main" val="4219980245"/>
                    </a:ext>
                  </a:extLst>
                </a:gridCol>
                <a:gridCol w="2757197">
                  <a:extLst>
                    <a:ext uri="{9D8B030D-6E8A-4147-A177-3AD203B41FA5}">
                      <a16:colId xmlns:a16="http://schemas.microsoft.com/office/drawing/2014/main" val="1082681367"/>
                    </a:ext>
                  </a:extLst>
                </a:gridCol>
              </a:tblGrid>
              <a:tr h="370840">
                <a:tc>
                  <a:txBody>
                    <a:bodyPr/>
                    <a:lstStyle/>
                    <a:p>
                      <a:r>
                        <a:rPr lang="en-IN" dirty="0"/>
                        <a:t>NAME </a:t>
                      </a:r>
                    </a:p>
                  </a:txBody>
                  <a:tcPr/>
                </a:tc>
                <a:tc>
                  <a:txBody>
                    <a:bodyPr/>
                    <a:lstStyle/>
                    <a:p>
                      <a:r>
                        <a:rPr lang="en-IN" dirty="0"/>
                        <a:t>COURSE_ID</a:t>
                      </a:r>
                    </a:p>
                  </a:txBody>
                  <a:tcPr/>
                </a:tc>
                <a:extLst>
                  <a:ext uri="{0D108BD9-81ED-4DB2-BD59-A6C34878D82A}">
                    <a16:rowId xmlns:a16="http://schemas.microsoft.com/office/drawing/2014/main" val="3034533797"/>
                  </a:ext>
                </a:extLst>
              </a:tr>
              <a:tr h="370840">
                <a:tc>
                  <a:txBody>
                    <a:bodyPr/>
                    <a:lstStyle/>
                    <a:p>
                      <a:r>
                        <a:rPr lang="en-IN" dirty="0"/>
                        <a:t>HARSH</a:t>
                      </a:r>
                    </a:p>
                  </a:txBody>
                  <a:tcPr/>
                </a:tc>
                <a:tc>
                  <a:txBody>
                    <a:bodyPr/>
                    <a:lstStyle/>
                    <a:p>
                      <a:r>
                        <a:rPr lang="en-IN" dirty="0"/>
                        <a:t>1</a:t>
                      </a:r>
                    </a:p>
                  </a:txBody>
                  <a:tcPr/>
                </a:tc>
                <a:extLst>
                  <a:ext uri="{0D108BD9-81ED-4DB2-BD59-A6C34878D82A}">
                    <a16:rowId xmlns:a16="http://schemas.microsoft.com/office/drawing/2014/main" val="3178949440"/>
                  </a:ext>
                </a:extLst>
              </a:tr>
              <a:tr h="370840">
                <a:tc>
                  <a:txBody>
                    <a:bodyPr/>
                    <a:lstStyle/>
                    <a:p>
                      <a:r>
                        <a:rPr lang="en-IN" dirty="0"/>
                        <a:t>PRATIK</a:t>
                      </a:r>
                    </a:p>
                  </a:txBody>
                  <a:tcPr/>
                </a:tc>
                <a:tc>
                  <a:txBody>
                    <a:bodyPr/>
                    <a:lstStyle/>
                    <a:p>
                      <a:r>
                        <a:rPr lang="en-IN" dirty="0"/>
                        <a:t>2</a:t>
                      </a:r>
                    </a:p>
                  </a:txBody>
                  <a:tcPr/>
                </a:tc>
                <a:extLst>
                  <a:ext uri="{0D108BD9-81ED-4DB2-BD59-A6C34878D82A}">
                    <a16:rowId xmlns:a16="http://schemas.microsoft.com/office/drawing/2014/main" val="4005209998"/>
                  </a:ext>
                </a:extLst>
              </a:tr>
              <a:tr h="370840">
                <a:tc>
                  <a:txBody>
                    <a:bodyPr/>
                    <a:lstStyle/>
                    <a:p>
                      <a:r>
                        <a:rPr lang="en-IN" dirty="0"/>
                        <a:t>RIYANKA</a:t>
                      </a:r>
                    </a:p>
                  </a:txBody>
                  <a:tcPr/>
                </a:tc>
                <a:tc>
                  <a:txBody>
                    <a:bodyPr/>
                    <a:lstStyle/>
                    <a:p>
                      <a:r>
                        <a:rPr lang="en-IN" dirty="0"/>
                        <a:t>2</a:t>
                      </a:r>
                    </a:p>
                  </a:txBody>
                  <a:tcPr/>
                </a:tc>
                <a:extLst>
                  <a:ext uri="{0D108BD9-81ED-4DB2-BD59-A6C34878D82A}">
                    <a16:rowId xmlns:a16="http://schemas.microsoft.com/office/drawing/2014/main" val="1653434757"/>
                  </a:ext>
                </a:extLst>
              </a:tr>
              <a:tr h="370840">
                <a:tc>
                  <a:txBody>
                    <a:bodyPr/>
                    <a:lstStyle/>
                    <a:p>
                      <a:r>
                        <a:rPr lang="en-IN" dirty="0"/>
                        <a:t>DEEP</a:t>
                      </a:r>
                    </a:p>
                  </a:txBody>
                  <a:tcPr/>
                </a:tc>
                <a:tc>
                  <a:txBody>
                    <a:bodyPr/>
                    <a:lstStyle/>
                    <a:p>
                      <a:r>
                        <a:rPr lang="en-IN" dirty="0"/>
                        <a:t>3</a:t>
                      </a:r>
                    </a:p>
                  </a:txBody>
                  <a:tcPr/>
                </a:tc>
                <a:extLst>
                  <a:ext uri="{0D108BD9-81ED-4DB2-BD59-A6C34878D82A}">
                    <a16:rowId xmlns:a16="http://schemas.microsoft.com/office/drawing/2014/main" val="3141138852"/>
                  </a:ext>
                </a:extLst>
              </a:tr>
              <a:tr h="370840">
                <a:tc>
                  <a:txBody>
                    <a:bodyPr/>
                    <a:lstStyle/>
                    <a:p>
                      <a:r>
                        <a:rPr lang="en-IN" dirty="0"/>
                        <a:t>SAPTARTHI</a:t>
                      </a:r>
                    </a:p>
                  </a:txBody>
                  <a:tcPr/>
                </a:tc>
                <a:tc>
                  <a:txBody>
                    <a:bodyPr/>
                    <a:lstStyle/>
                    <a:p>
                      <a:r>
                        <a:rPr lang="en-IN" dirty="0"/>
                        <a:t>1</a:t>
                      </a:r>
                    </a:p>
                  </a:txBody>
                  <a:tcPr/>
                </a:tc>
                <a:extLst>
                  <a:ext uri="{0D108BD9-81ED-4DB2-BD59-A6C34878D82A}">
                    <a16:rowId xmlns:a16="http://schemas.microsoft.com/office/drawing/2014/main" val="1325465067"/>
                  </a:ext>
                </a:extLst>
              </a:tr>
              <a:tr h="370840">
                <a:tc>
                  <a:txBody>
                    <a:bodyPr/>
                    <a:lstStyle/>
                    <a:p>
                      <a:r>
                        <a:rPr lang="en-IN" dirty="0"/>
                        <a:t>DHANRAJ</a:t>
                      </a:r>
                    </a:p>
                  </a:txBody>
                  <a:tcPr/>
                </a:tc>
                <a:tc>
                  <a:txBody>
                    <a:bodyPr/>
                    <a:lstStyle/>
                    <a:p>
                      <a:r>
                        <a:rPr lang="en-IN" dirty="0"/>
                        <a:t>NULL</a:t>
                      </a:r>
                    </a:p>
                  </a:txBody>
                  <a:tcPr/>
                </a:tc>
                <a:extLst>
                  <a:ext uri="{0D108BD9-81ED-4DB2-BD59-A6C34878D82A}">
                    <a16:rowId xmlns:a16="http://schemas.microsoft.com/office/drawing/2014/main" val="2457865026"/>
                  </a:ext>
                </a:extLst>
              </a:tr>
              <a:tr h="370840">
                <a:tc>
                  <a:txBody>
                    <a:bodyPr/>
                    <a:lstStyle/>
                    <a:p>
                      <a:r>
                        <a:rPr lang="en-IN" dirty="0"/>
                        <a:t>ROHIT</a:t>
                      </a:r>
                    </a:p>
                  </a:txBody>
                  <a:tcPr/>
                </a:tc>
                <a:tc>
                  <a:txBody>
                    <a:bodyPr/>
                    <a:lstStyle/>
                    <a:p>
                      <a:r>
                        <a:rPr lang="en-IN" dirty="0"/>
                        <a:t>NULL</a:t>
                      </a:r>
                    </a:p>
                  </a:txBody>
                  <a:tcPr/>
                </a:tc>
                <a:extLst>
                  <a:ext uri="{0D108BD9-81ED-4DB2-BD59-A6C34878D82A}">
                    <a16:rowId xmlns:a16="http://schemas.microsoft.com/office/drawing/2014/main" val="3806237387"/>
                  </a:ext>
                </a:extLst>
              </a:tr>
              <a:tr h="370840">
                <a:tc>
                  <a:txBody>
                    <a:bodyPr/>
                    <a:lstStyle/>
                    <a:p>
                      <a:r>
                        <a:rPr lang="en-IN" dirty="0"/>
                        <a:t>NIRAJ</a:t>
                      </a:r>
                    </a:p>
                  </a:txBody>
                  <a:tcPr/>
                </a:tc>
                <a:tc>
                  <a:txBody>
                    <a:bodyPr/>
                    <a:lstStyle/>
                    <a:p>
                      <a:r>
                        <a:rPr lang="en-IN" dirty="0"/>
                        <a:t>NULL</a:t>
                      </a:r>
                    </a:p>
                  </a:txBody>
                  <a:tcPr/>
                </a:tc>
                <a:extLst>
                  <a:ext uri="{0D108BD9-81ED-4DB2-BD59-A6C34878D82A}">
                    <a16:rowId xmlns:a16="http://schemas.microsoft.com/office/drawing/2014/main" val="3660544712"/>
                  </a:ext>
                </a:extLst>
              </a:tr>
              <a:tr h="370840">
                <a:tc>
                  <a:txBody>
                    <a:bodyPr/>
                    <a:lstStyle/>
                    <a:p>
                      <a:r>
                        <a:rPr lang="en-IN" dirty="0"/>
                        <a:t>NULL</a:t>
                      </a:r>
                    </a:p>
                  </a:txBody>
                  <a:tcPr/>
                </a:tc>
                <a:tc>
                  <a:txBody>
                    <a:bodyPr/>
                    <a:lstStyle/>
                    <a:p>
                      <a:r>
                        <a:rPr lang="en-IN" dirty="0"/>
                        <a:t>4</a:t>
                      </a:r>
                    </a:p>
                  </a:txBody>
                  <a:tcPr/>
                </a:tc>
                <a:extLst>
                  <a:ext uri="{0D108BD9-81ED-4DB2-BD59-A6C34878D82A}">
                    <a16:rowId xmlns:a16="http://schemas.microsoft.com/office/drawing/2014/main" val="4002116477"/>
                  </a:ext>
                </a:extLst>
              </a:tr>
              <a:tr h="370840">
                <a:tc>
                  <a:txBody>
                    <a:bodyPr/>
                    <a:lstStyle/>
                    <a:p>
                      <a:r>
                        <a:rPr lang="en-IN" dirty="0"/>
                        <a:t>NULL</a:t>
                      </a:r>
                    </a:p>
                  </a:txBody>
                  <a:tcPr/>
                </a:tc>
                <a:tc>
                  <a:txBody>
                    <a:bodyPr/>
                    <a:lstStyle/>
                    <a:p>
                      <a:r>
                        <a:rPr lang="en-IN" dirty="0"/>
                        <a:t>5</a:t>
                      </a:r>
                    </a:p>
                  </a:txBody>
                  <a:tcPr/>
                </a:tc>
                <a:extLst>
                  <a:ext uri="{0D108BD9-81ED-4DB2-BD59-A6C34878D82A}">
                    <a16:rowId xmlns:a16="http://schemas.microsoft.com/office/drawing/2014/main" val="3040972429"/>
                  </a:ext>
                </a:extLst>
              </a:tr>
              <a:tr h="370840">
                <a:tc>
                  <a:txBody>
                    <a:bodyPr/>
                    <a:lstStyle/>
                    <a:p>
                      <a:r>
                        <a:rPr lang="en-IN" dirty="0"/>
                        <a:t>NULL</a:t>
                      </a:r>
                    </a:p>
                  </a:txBody>
                  <a:tcPr/>
                </a:tc>
                <a:tc>
                  <a:txBody>
                    <a:bodyPr/>
                    <a:lstStyle/>
                    <a:p>
                      <a:r>
                        <a:rPr lang="en-IN" dirty="0"/>
                        <a:t>4</a:t>
                      </a:r>
                    </a:p>
                  </a:txBody>
                  <a:tcPr/>
                </a:tc>
                <a:extLst>
                  <a:ext uri="{0D108BD9-81ED-4DB2-BD59-A6C34878D82A}">
                    <a16:rowId xmlns:a16="http://schemas.microsoft.com/office/drawing/2014/main" val="2878869844"/>
                  </a:ext>
                </a:extLst>
              </a:tr>
            </a:tbl>
          </a:graphicData>
        </a:graphic>
      </p:graphicFrame>
    </p:spTree>
    <p:extLst>
      <p:ext uri="{BB962C8B-B14F-4D97-AF65-F5344CB8AC3E}">
        <p14:creationId xmlns:p14="http://schemas.microsoft.com/office/powerpoint/2010/main" val="2316478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C971D-8317-5685-13FB-1F7969972CDD}"/>
              </a:ext>
            </a:extLst>
          </p:cNvPr>
          <p:cNvSpPr>
            <a:spLocks noGrp="1"/>
          </p:cNvSpPr>
          <p:nvPr>
            <p:ph idx="1"/>
          </p:nvPr>
        </p:nvSpPr>
        <p:spPr>
          <a:xfrm>
            <a:off x="410547" y="317241"/>
            <a:ext cx="10943253" cy="5859722"/>
          </a:xfrm>
        </p:spPr>
        <p:txBody>
          <a:bodyPr>
            <a:normAutofit/>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E. Natural join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Natural join can join tables based on the common columns in the tables being joined. A natural join returns all rows by matching values in common columns having same name and data type of columns and that column should be present in both tables.</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Both table must have at list one common column with same column name and same data type.</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two table are joined using Cross join.</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DBMS will look for a common column with same name and data type Tuples having exactly same values in common columns are kept in result.</a:t>
            </a:r>
          </a:p>
          <a:p>
            <a:pPr marL="0" indent="0">
              <a:buNone/>
            </a:pPr>
            <a:endParaRPr lang="en-IN" dirty="0"/>
          </a:p>
        </p:txBody>
      </p:sp>
    </p:spTree>
    <p:extLst>
      <p:ext uri="{BB962C8B-B14F-4D97-AF65-F5344CB8AC3E}">
        <p14:creationId xmlns:p14="http://schemas.microsoft.com/office/powerpoint/2010/main" val="348379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3B3D6-4C89-E08D-F8E4-83716503E466}"/>
              </a:ext>
            </a:extLst>
          </p:cNvPr>
          <p:cNvSpPr>
            <a:spLocks noGrp="1"/>
          </p:cNvSpPr>
          <p:nvPr>
            <p:ph idx="1"/>
          </p:nvPr>
        </p:nvSpPr>
        <p:spPr>
          <a:xfrm>
            <a:off x="373224" y="186612"/>
            <a:ext cx="10980576" cy="5990351"/>
          </a:xfrm>
        </p:spPr>
        <p:txBody>
          <a:bodyPr/>
          <a:lstStyle/>
          <a:p>
            <a:pPr marL="0" indent="0">
              <a:buNone/>
            </a:pPr>
            <a:r>
              <a:rPr lang="en-IN" b="0" i="0" dirty="0">
                <a:solidFill>
                  <a:srgbClr val="273239"/>
                </a:solidFill>
                <a:effectLst/>
                <a:latin typeface="Nunito" pitchFamily="2" charset="0"/>
              </a:rPr>
              <a:t>Example:</a:t>
            </a:r>
            <a:endParaRPr lang="en-IN" dirty="0"/>
          </a:p>
        </p:txBody>
      </p:sp>
      <p:pic>
        <p:nvPicPr>
          <p:cNvPr id="5" name="Picture 4">
            <a:extLst>
              <a:ext uri="{FF2B5EF4-FFF2-40B4-BE49-F238E27FC236}">
                <a16:creationId xmlns:a16="http://schemas.microsoft.com/office/drawing/2014/main" id="{2547EF42-7AA8-7972-157B-2620C369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3" y="1289626"/>
            <a:ext cx="3816221" cy="2890488"/>
          </a:xfrm>
          <a:prstGeom prst="rect">
            <a:avLst/>
          </a:prstGeom>
        </p:spPr>
      </p:pic>
      <p:pic>
        <p:nvPicPr>
          <p:cNvPr id="7" name="Picture 6">
            <a:extLst>
              <a:ext uri="{FF2B5EF4-FFF2-40B4-BE49-F238E27FC236}">
                <a16:creationId xmlns:a16="http://schemas.microsoft.com/office/drawing/2014/main" id="{BBD742BB-D59C-3AF2-15D6-1C40B7C68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908" y="1432223"/>
            <a:ext cx="2992650" cy="2663916"/>
          </a:xfrm>
          <a:prstGeom prst="rect">
            <a:avLst/>
          </a:prstGeom>
        </p:spPr>
      </p:pic>
    </p:spTree>
    <p:extLst>
      <p:ext uri="{BB962C8B-B14F-4D97-AF65-F5344CB8AC3E}">
        <p14:creationId xmlns:p14="http://schemas.microsoft.com/office/powerpoint/2010/main" val="291708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A1D6E-1E85-EDA6-A416-8AAE5BCA3A96}"/>
              </a:ext>
            </a:extLst>
          </p:cNvPr>
          <p:cNvSpPr>
            <a:spLocks noGrp="1"/>
          </p:cNvSpPr>
          <p:nvPr>
            <p:ph idx="1"/>
          </p:nvPr>
        </p:nvSpPr>
        <p:spPr>
          <a:xfrm>
            <a:off x="354563" y="401216"/>
            <a:ext cx="11476653" cy="5775747"/>
          </a:xfrm>
        </p:spPr>
        <p:txBody>
          <a:bodyPr/>
          <a:lstStyle/>
          <a:p>
            <a:pPr marL="0" indent="0" algn="just"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Query: Find all Employees and their respective departments.</a:t>
            </a:r>
          </a:p>
          <a:p>
            <a:pPr marL="0" indent="0" algn="just"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Solution: (Employee) ⋈ (Department)</a:t>
            </a:r>
          </a:p>
          <a:p>
            <a:pPr marL="0" indent="0">
              <a:buNone/>
            </a:pPr>
            <a:endParaRPr lang="en-IN" dirty="0"/>
          </a:p>
        </p:txBody>
      </p:sp>
      <p:pic>
        <p:nvPicPr>
          <p:cNvPr id="5" name="Picture 4">
            <a:extLst>
              <a:ext uri="{FF2B5EF4-FFF2-40B4-BE49-F238E27FC236}">
                <a16:creationId xmlns:a16="http://schemas.microsoft.com/office/drawing/2014/main" id="{A3E4EA2E-C165-2F92-97D5-C8DDDDDE3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3" y="2161277"/>
            <a:ext cx="6083559" cy="2867923"/>
          </a:xfrm>
          <a:prstGeom prst="rect">
            <a:avLst/>
          </a:prstGeom>
        </p:spPr>
      </p:pic>
    </p:spTree>
    <p:extLst>
      <p:ext uri="{BB962C8B-B14F-4D97-AF65-F5344CB8AC3E}">
        <p14:creationId xmlns:p14="http://schemas.microsoft.com/office/powerpoint/2010/main" val="63797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E6B5-3F19-1498-F96D-5F9FEFE6CFF9}"/>
              </a:ext>
            </a:extLst>
          </p:cNvPr>
          <p:cNvSpPr>
            <a:spLocks noGrp="1"/>
          </p:cNvSpPr>
          <p:nvPr>
            <p:ph type="title"/>
          </p:nvPr>
        </p:nvSpPr>
        <p:spPr/>
        <p:txBody>
          <a:bodyPr>
            <a:normAutofit fontScale="90000"/>
          </a:bodyPr>
          <a:lstStyle/>
          <a:p>
            <a:r>
              <a:rPr lang="en-US" b="1" i="0" dirty="0">
                <a:solidFill>
                  <a:srgbClr val="273239"/>
                </a:solidFill>
                <a:effectLst/>
                <a:latin typeface="Times New Roman" panose="02020603050405020304" pitchFamily="18" charset="0"/>
                <a:cs typeface="Times New Roman" panose="02020603050405020304" pitchFamily="18" charset="0"/>
              </a:rPr>
              <a:t>SQL | Join (Inner, eft, Right and Full Joins)</a:t>
            </a:r>
            <a:br>
              <a:rPr lang="en-US" b="1" i="0" dirty="0">
                <a:solidFill>
                  <a:srgbClr val="27323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E5C959-D302-A000-F3D7-C26D4A56CD79}"/>
              </a:ext>
            </a:extLst>
          </p:cNvPr>
          <p:cNvSpPr>
            <a:spLocks noGrp="1"/>
          </p:cNvSpPr>
          <p:nvPr>
            <p:ph idx="1"/>
          </p:nvPr>
        </p:nvSpPr>
        <p:spPr>
          <a:xfrm>
            <a:off x="838200" y="1464906"/>
            <a:ext cx="10515600" cy="5243804"/>
          </a:xfrm>
        </p:spPr>
        <p:txBody>
          <a:bodyPr>
            <a:normAutofit/>
          </a:bodyPr>
          <a:lstStyle/>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SQL Join</a:t>
            </a:r>
            <a:r>
              <a:rPr lang="en-US" sz="2400" b="0" i="0" dirty="0">
                <a:effectLst/>
                <a:latin typeface="Times New Roman" panose="02020603050405020304" pitchFamily="18" charset="0"/>
                <a:cs typeface="Times New Roman" panose="02020603050405020304" pitchFamily="18" charset="0"/>
              </a:rPr>
              <a:t> statement is used to combine data or rows from two or more tables based on a common field between them. Different types of Joins are as follows: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INNER JOIN</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LEFT JOIN</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RIGHT JOIN</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FULL JOIN</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NATURAL JOIN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Consider the two tables below as follows: </a:t>
            </a:r>
          </a:p>
          <a:p>
            <a:endParaRPr lang="en-IN" dirty="0"/>
          </a:p>
        </p:txBody>
      </p:sp>
    </p:spTree>
    <p:extLst>
      <p:ext uri="{BB962C8B-B14F-4D97-AF65-F5344CB8AC3E}">
        <p14:creationId xmlns:p14="http://schemas.microsoft.com/office/powerpoint/2010/main" val="154930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0A13A5-2F18-0CED-D8CF-DA19D12E1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4" y="299858"/>
            <a:ext cx="6428792" cy="5149220"/>
          </a:xfrm>
        </p:spPr>
      </p:pic>
      <p:pic>
        <p:nvPicPr>
          <p:cNvPr id="7" name="Picture 6">
            <a:extLst>
              <a:ext uri="{FF2B5EF4-FFF2-40B4-BE49-F238E27FC236}">
                <a16:creationId xmlns:a16="http://schemas.microsoft.com/office/drawing/2014/main" id="{9DD8B3AE-F2D1-85DB-B687-D5881AD38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870" y="541176"/>
            <a:ext cx="5159187" cy="4786604"/>
          </a:xfrm>
          <a:prstGeom prst="rect">
            <a:avLst/>
          </a:prstGeom>
        </p:spPr>
      </p:pic>
    </p:spTree>
    <p:extLst>
      <p:ext uri="{BB962C8B-B14F-4D97-AF65-F5344CB8AC3E}">
        <p14:creationId xmlns:p14="http://schemas.microsoft.com/office/powerpoint/2010/main" val="79315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804DF-0CB9-8A0B-0197-285F51E0F27D}"/>
              </a:ext>
            </a:extLst>
          </p:cNvPr>
          <p:cNvSpPr>
            <a:spLocks noGrp="1"/>
          </p:cNvSpPr>
          <p:nvPr>
            <p:ph idx="1"/>
          </p:nvPr>
        </p:nvSpPr>
        <p:spPr>
          <a:xfrm>
            <a:off x="354563" y="345233"/>
            <a:ext cx="11383347" cy="6102220"/>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A. INNER JOIN</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The INNER JOIN keyword selects all rows from both the tables as long as the condition is satisfied. This keyword will create the result-set by combining all rows from both the tables where the condition satisfies </a:t>
            </a:r>
            <a:r>
              <a:rPr lang="en-US" sz="2400" b="0" i="0" dirty="0" err="1">
                <a:effectLst/>
                <a:latin typeface="Times New Roman" panose="02020603050405020304" pitchFamily="18" charset="0"/>
                <a:cs typeface="Times New Roman" panose="02020603050405020304" pitchFamily="18" charset="0"/>
              </a:rPr>
              <a:t>i.e</a:t>
            </a:r>
            <a:r>
              <a:rPr lang="en-US" sz="2400" b="0" i="0" dirty="0">
                <a:effectLst/>
                <a:latin typeface="Times New Roman" panose="02020603050405020304" pitchFamily="18" charset="0"/>
                <a:cs typeface="Times New Roman" panose="02020603050405020304" pitchFamily="18" charset="0"/>
              </a:rPr>
              <a:t> value of the common field will be the same.</a:t>
            </a:r>
          </a:p>
          <a:p>
            <a:pPr marL="0" indent="0">
              <a:buNone/>
            </a:pPr>
            <a:endParaRPr lang="en-IN" dirty="0"/>
          </a:p>
        </p:txBody>
      </p:sp>
      <p:pic>
        <p:nvPicPr>
          <p:cNvPr id="5" name="Picture 4">
            <a:extLst>
              <a:ext uri="{FF2B5EF4-FFF2-40B4-BE49-F238E27FC236}">
                <a16:creationId xmlns:a16="http://schemas.microsoft.com/office/drawing/2014/main" id="{90CB7198-3E39-AF6B-9F20-2E6D7C31C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06" y="3004457"/>
            <a:ext cx="7978569" cy="3508310"/>
          </a:xfrm>
          <a:prstGeom prst="rect">
            <a:avLst/>
          </a:prstGeom>
        </p:spPr>
      </p:pic>
    </p:spTree>
    <p:extLst>
      <p:ext uri="{BB962C8B-B14F-4D97-AF65-F5344CB8AC3E}">
        <p14:creationId xmlns:p14="http://schemas.microsoft.com/office/powerpoint/2010/main" val="14997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D6D183-64DA-32F0-3A66-632B906EB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331" y="228323"/>
            <a:ext cx="4534293" cy="3200677"/>
          </a:xfrm>
          <a:prstGeom prst="rect">
            <a:avLst/>
          </a:prstGeom>
        </p:spPr>
      </p:pic>
      <p:sp>
        <p:nvSpPr>
          <p:cNvPr id="7" name="TextBox 6">
            <a:extLst>
              <a:ext uri="{FF2B5EF4-FFF2-40B4-BE49-F238E27FC236}">
                <a16:creationId xmlns:a16="http://schemas.microsoft.com/office/drawing/2014/main" id="{E9A1BE24-B1B4-BB95-3E01-8784D3F2BA04}"/>
              </a:ext>
            </a:extLst>
          </p:cNvPr>
          <p:cNvSpPr txBox="1"/>
          <p:nvPr/>
        </p:nvSpPr>
        <p:spPr>
          <a:xfrm>
            <a:off x="165619" y="3429000"/>
            <a:ext cx="11824218" cy="1133965"/>
          </a:xfrm>
          <a:prstGeom prst="rect">
            <a:avLst/>
          </a:prstGeom>
          <a:noFill/>
        </p:spPr>
        <p:txBody>
          <a:bodyPr wrap="square">
            <a:spAutoFit/>
          </a:bodyPr>
          <a:lstStyle/>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Example Queries(INNER JOIN)</a:t>
            </a:r>
            <a:endParaRPr lang="en-US" sz="2400" b="0" i="0" dirty="0">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This query will show the names and age of students enrolled in different courses</a:t>
            </a:r>
          </a:p>
        </p:txBody>
      </p:sp>
      <p:pic>
        <p:nvPicPr>
          <p:cNvPr id="9" name="Picture 8">
            <a:extLst>
              <a:ext uri="{FF2B5EF4-FFF2-40B4-BE49-F238E27FC236}">
                <a16:creationId xmlns:a16="http://schemas.microsoft.com/office/drawing/2014/main" id="{DDE1EF0D-615E-3D0B-A031-FF8F185B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49" y="4660210"/>
            <a:ext cx="10010971" cy="1768582"/>
          </a:xfrm>
          <a:prstGeom prst="rect">
            <a:avLst/>
          </a:prstGeom>
        </p:spPr>
      </p:pic>
    </p:spTree>
    <p:extLst>
      <p:ext uri="{BB962C8B-B14F-4D97-AF65-F5344CB8AC3E}">
        <p14:creationId xmlns:p14="http://schemas.microsoft.com/office/powerpoint/2010/main" val="4988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1E8264-ABFF-BD42-6129-646728960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2584" y="357160"/>
            <a:ext cx="6904318" cy="3238781"/>
          </a:xfrm>
        </p:spPr>
      </p:pic>
    </p:spTree>
    <p:extLst>
      <p:ext uri="{BB962C8B-B14F-4D97-AF65-F5344CB8AC3E}">
        <p14:creationId xmlns:p14="http://schemas.microsoft.com/office/powerpoint/2010/main" val="206802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02EDA-7238-D610-48B3-B0A905ECB42E}"/>
              </a:ext>
            </a:extLst>
          </p:cNvPr>
          <p:cNvSpPr>
            <a:spLocks noGrp="1"/>
          </p:cNvSpPr>
          <p:nvPr>
            <p:ph idx="1"/>
          </p:nvPr>
        </p:nvSpPr>
        <p:spPr>
          <a:xfrm>
            <a:off x="261257" y="391886"/>
            <a:ext cx="11092543" cy="5785077"/>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B. LEFT JOIN</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This join returns all the rows of the table on the left side of the join and matches rows for the table on the right side of the join. For the rows for which there is no matching row on the right side, the result-set will contain </a:t>
            </a:r>
            <a:r>
              <a:rPr lang="en-US" sz="2400" b="0" i="1" dirty="0">
                <a:effectLst/>
                <a:latin typeface="Times New Roman" panose="02020603050405020304" pitchFamily="18" charset="0"/>
                <a:cs typeface="Times New Roman" panose="02020603050405020304" pitchFamily="18" charset="0"/>
              </a:rPr>
              <a:t>null</a:t>
            </a:r>
            <a:r>
              <a:rPr lang="en-US" sz="2400" b="0" i="0" dirty="0">
                <a:effectLst/>
                <a:latin typeface="Times New Roman" panose="02020603050405020304" pitchFamily="18" charset="0"/>
                <a:cs typeface="Times New Roman" panose="02020603050405020304" pitchFamily="18" charset="0"/>
              </a:rPr>
              <a:t>. LEFT JOIN is also known as LEFT OUTER JOIN.</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Syntax:</a:t>
            </a:r>
            <a:r>
              <a:rPr lang="en-US" sz="2400" b="0" i="0" dirty="0">
                <a:effectLst/>
                <a:latin typeface="Times New Roman" panose="02020603050405020304" pitchFamily="18" charset="0"/>
                <a:cs typeface="Times New Roman" panose="02020603050405020304" pitchFamily="18" charset="0"/>
              </a:rPr>
              <a:t> </a:t>
            </a:r>
          </a:p>
          <a:p>
            <a:endParaRPr lang="en-IN" dirty="0"/>
          </a:p>
        </p:txBody>
      </p:sp>
      <p:pic>
        <p:nvPicPr>
          <p:cNvPr id="5" name="Picture 4">
            <a:extLst>
              <a:ext uri="{FF2B5EF4-FFF2-40B4-BE49-F238E27FC236}">
                <a16:creationId xmlns:a16="http://schemas.microsoft.com/office/drawing/2014/main" id="{B30F58B3-0AF7-EA18-6C92-BD2AA3D72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4011432"/>
            <a:ext cx="7903029" cy="2734601"/>
          </a:xfrm>
          <a:prstGeom prst="rect">
            <a:avLst/>
          </a:prstGeom>
        </p:spPr>
      </p:pic>
    </p:spTree>
    <p:extLst>
      <p:ext uri="{BB962C8B-B14F-4D97-AF65-F5344CB8AC3E}">
        <p14:creationId xmlns:p14="http://schemas.microsoft.com/office/powerpoint/2010/main" val="122896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B28CB-422D-0FD1-D395-6AA24C84F463}"/>
              </a:ext>
            </a:extLst>
          </p:cNvPr>
          <p:cNvSpPr>
            <a:spLocks noGrp="1"/>
          </p:cNvSpPr>
          <p:nvPr>
            <p:ph idx="1"/>
          </p:nvPr>
        </p:nvSpPr>
        <p:spPr>
          <a:xfrm>
            <a:off x="251927" y="317241"/>
            <a:ext cx="11101873" cy="5859722"/>
          </a:xfrm>
        </p:spPr>
        <p:txBody>
          <a:bodyPr>
            <a:normAutofit/>
          </a:bodyPr>
          <a:lstStyle/>
          <a:p>
            <a:pPr marL="0" indent="0" algn="just">
              <a:buNone/>
            </a:pPr>
            <a:r>
              <a:rPr lang="en-US" sz="2400" b="1" i="1" dirty="0">
                <a:effectLst/>
                <a:latin typeface="Times New Roman" panose="02020603050405020304" pitchFamily="18" charset="0"/>
                <a:cs typeface="Times New Roman" panose="02020603050405020304" pitchFamily="18" charset="0"/>
              </a:rPr>
              <a:t>Note</a:t>
            </a:r>
            <a:r>
              <a:rPr lang="en-US" sz="2400" b="0" i="1" dirty="0">
                <a:effectLst/>
                <a:latin typeface="Times New Roman" panose="02020603050405020304" pitchFamily="18" charset="0"/>
                <a:cs typeface="Times New Roman" panose="02020603050405020304" pitchFamily="18" charset="0"/>
              </a:rPr>
              <a:t>: We can also use LEFT OUTER JOIN instead of LEFT JOIN, both are the same.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52AA7C-0294-0465-3743-3FCFA8A3E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207" y="905173"/>
            <a:ext cx="6139543" cy="2761758"/>
          </a:xfrm>
          <a:prstGeom prst="rect">
            <a:avLst/>
          </a:prstGeom>
        </p:spPr>
      </p:pic>
      <p:pic>
        <p:nvPicPr>
          <p:cNvPr id="7" name="Picture 6">
            <a:extLst>
              <a:ext uri="{FF2B5EF4-FFF2-40B4-BE49-F238E27FC236}">
                <a16:creationId xmlns:a16="http://schemas.microsoft.com/office/drawing/2014/main" id="{A3301CF5-C923-DD59-0C52-F7E8A735F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7" y="4095105"/>
            <a:ext cx="7053942" cy="2296364"/>
          </a:xfrm>
          <a:prstGeom prst="rect">
            <a:avLst/>
          </a:prstGeom>
        </p:spPr>
      </p:pic>
    </p:spTree>
    <p:extLst>
      <p:ext uri="{BB962C8B-B14F-4D97-AF65-F5344CB8AC3E}">
        <p14:creationId xmlns:p14="http://schemas.microsoft.com/office/powerpoint/2010/main" val="42929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AEE0D8-0C74-81D5-5867-95140394B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856" y="186483"/>
            <a:ext cx="7016621" cy="3284505"/>
          </a:xfrm>
        </p:spPr>
      </p:pic>
    </p:spTree>
    <p:extLst>
      <p:ext uri="{BB962C8B-B14F-4D97-AF65-F5344CB8AC3E}">
        <p14:creationId xmlns:p14="http://schemas.microsoft.com/office/powerpoint/2010/main" val="1149525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Nunito</vt:lpstr>
      <vt:lpstr>Times New Roman</vt:lpstr>
      <vt:lpstr>Office Theme</vt:lpstr>
      <vt:lpstr>JOIN</vt:lpstr>
      <vt:lpstr>SQL | Join (Inner, eft, Right and Full Joins)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dc:title>
  <dc:creator>Akash Kadao</dc:creator>
  <cp:lastModifiedBy>Akash Kadao</cp:lastModifiedBy>
  <cp:revision>1</cp:revision>
  <dcterms:created xsi:type="dcterms:W3CDTF">2023-05-07T16:39:29Z</dcterms:created>
  <dcterms:modified xsi:type="dcterms:W3CDTF">2023-05-07T16:39:45Z</dcterms:modified>
</cp:coreProperties>
</file>