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165C-569A-1956-93B4-63C5446BE3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10EA51-247B-8A5C-A29E-B55596F76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4B1D14-B0AA-DB4D-F88C-6CD12290AE06}"/>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5" name="Footer Placeholder 4">
            <a:extLst>
              <a:ext uri="{FF2B5EF4-FFF2-40B4-BE49-F238E27FC236}">
                <a16:creationId xmlns:a16="http://schemas.microsoft.com/office/drawing/2014/main" id="{6C4D1D9A-25D3-AC1A-CC58-3637E8795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8493A-14BC-23A1-E1CE-CEC7AB9B5843}"/>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43608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FDE9-4B4E-3787-5075-D898A52833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115830-DA09-7F9A-9055-8B7E35BC1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A7FDD-F0C1-3D58-6BCC-6EBA532EC346}"/>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5" name="Footer Placeholder 4">
            <a:extLst>
              <a:ext uri="{FF2B5EF4-FFF2-40B4-BE49-F238E27FC236}">
                <a16:creationId xmlns:a16="http://schemas.microsoft.com/office/drawing/2014/main" id="{9F225415-BD6A-0818-1C9F-16DDA9027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29BE6-E0E2-0EAB-E31C-9E4B890A1A48}"/>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184425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A3140-A02A-01D7-7063-B91D8D984F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A2025E-09B6-6241-C883-AF77DB4A5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DCB52A-7894-8A80-38D0-D3B57A30DAB3}"/>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5" name="Footer Placeholder 4">
            <a:extLst>
              <a:ext uri="{FF2B5EF4-FFF2-40B4-BE49-F238E27FC236}">
                <a16:creationId xmlns:a16="http://schemas.microsoft.com/office/drawing/2014/main" id="{DD91E55D-DF36-5158-7C9D-E568224AC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403F1-512F-9611-13C6-BBDD977C9F68}"/>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4813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4D7E-BC65-D748-F938-53000D8EC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6FB85D-B096-75B5-3262-BB5C197E76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328622-CA5C-70DF-7F4E-ED5D970B8A9C}"/>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5" name="Footer Placeholder 4">
            <a:extLst>
              <a:ext uri="{FF2B5EF4-FFF2-40B4-BE49-F238E27FC236}">
                <a16:creationId xmlns:a16="http://schemas.microsoft.com/office/drawing/2014/main" id="{3CDD63E4-F428-1740-1163-1C55FECCA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401390-7FF3-0818-550F-A64FC0F42460}"/>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405714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C621-963D-02F4-9F19-57A7DCEC76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F549AC-7D7D-B4BC-7E72-00FBD1234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E052-EF10-94CE-2AFA-50FCDC51122C}"/>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5" name="Footer Placeholder 4">
            <a:extLst>
              <a:ext uri="{FF2B5EF4-FFF2-40B4-BE49-F238E27FC236}">
                <a16:creationId xmlns:a16="http://schemas.microsoft.com/office/drawing/2014/main" id="{0B1C618E-8C93-A885-EA22-DC57E05815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FB73C-3462-D94F-5E3B-8F52C2F4E727}"/>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211926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03C2-4E7F-5879-122A-D48C96A8F5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7C6E5E-FA5E-D035-D7ED-3BF61C8C18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1FDFC1-CFCF-C6DD-1124-077EB88DD9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FA34B2-A276-438A-978A-677264A8F667}"/>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6" name="Footer Placeholder 5">
            <a:extLst>
              <a:ext uri="{FF2B5EF4-FFF2-40B4-BE49-F238E27FC236}">
                <a16:creationId xmlns:a16="http://schemas.microsoft.com/office/drawing/2014/main" id="{27DE7041-6FEB-B52F-C57C-AA5901974F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0F12B-48E1-F602-B6B1-0C8A1F911E6A}"/>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43859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039A-488A-DCAF-1B72-0B35F2F63C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C2757B-8858-138C-3BE5-C76C40E4B9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093C00-7748-BD37-BA34-CD67BAE2F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D29035-279E-F379-4252-9B93935C5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4092DA-9841-2570-660E-656518F14C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4B1383-2612-DF3C-E4CD-1BB49018E4F4}"/>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8" name="Footer Placeholder 7">
            <a:extLst>
              <a:ext uri="{FF2B5EF4-FFF2-40B4-BE49-F238E27FC236}">
                <a16:creationId xmlns:a16="http://schemas.microsoft.com/office/drawing/2014/main" id="{4AF2A003-152B-16A0-8673-5255EB6B6A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9AD1EE-8A1D-A41D-C99A-898E53B75EC5}"/>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224807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2D30-C148-CF61-953B-1CB1E4BDB3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F8300C-AE13-BE40-8F36-5E2F89108986}"/>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4" name="Footer Placeholder 3">
            <a:extLst>
              <a:ext uri="{FF2B5EF4-FFF2-40B4-BE49-F238E27FC236}">
                <a16:creationId xmlns:a16="http://schemas.microsoft.com/office/drawing/2014/main" id="{E7418020-EAA2-61B4-7CAA-7BBF83E8E0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3D63B4-5214-7672-E2FA-CB106FE8EE44}"/>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405230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6A229-7AA6-AF68-0B15-AFB327A2EA2A}"/>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3" name="Footer Placeholder 2">
            <a:extLst>
              <a:ext uri="{FF2B5EF4-FFF2-40B4-BE49-F238E27FC236}">
                <a16:creationId xmlns:a16="http://schemas.microsoft.com/office/drawing/2014/main" id="{B5968128-B013-21AE-270D-BDBAD7F8A7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DF045E-52E0-D7AD-9D3E-DA0F2A3E2CC6}"/>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129741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652E-5479-586C-3E11-40806ECD0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419B1D-CD33-C74E-F1D7-9E351205F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C83C05-FC8E-D95E-C1A9-F415E8ED2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4028F-A3A0-9548-2824-BBCC52A3C580}"/>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6" name="Footer Placeholder 5">
            <a:extLst>
              <a:ext uri="{FF2B5EF4-FFF2-40B4-BE49-F238E27FC236}">
                <a16:creationId xmlns:a16="http://schemas.microsoft.com/office/drawing/2014/main" id="{772D7DE1-DF44-5F16-A42A-93239E169C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162988-8F68-B465-EC47-47D304097F71}"/>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16032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9AD8-E0C0-E91B-4C4C-875C9743F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844860-4D02-F7DC-7FA5-8056B5E32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A18E8E-F864-C6D0-B16A-8344F8D36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8308D-65AE-E924-A01D-74F2A92CF745}"/>
              </a:ext>
            </a:extLst>
          </p:cNvPr>
          <p:cNvSpPr>
            <a:spLocks noGrp="1"/>
          </p:cNvSpPr>
          <p:nvPr>
            <p:ph type="dt" sz="half" idx="10"/>
          </p:nvPr>
        </p:nvSpPr>
        <p:spPr/>
        <p:txBody>
          <a:bodyPr/>
          <a:lstStyle/>
          <a:p>
            <a:fld id="{816FD34D-3F52-454F-80B4-D8E03F5ED783}" type="datetimeFigureOut">
              <a:rPr lang="en-IN" smtClean="0"/>
              <a:t>09-05-2023</a:t>
            </a:fld>
            <a:endParaRPr lang="en-IN"/>
          </a:p>
        </p:txBody>
      </p:sp>
      <p:sp>
        <p:nvSpPr>
          <p:cNvPr id="6" name="Footer Placeholder 5">
            <a:extLst>
              <a:ext uri="{FF2B5EF4-FFF2-40B4-BE49-F238E27FC236}">
                <a16:creationId xmlns:a16="http://schemas.microsoft.com/office/drawing/2014/main" id="{5DA4A560-FCC2-6510-2AA9-A4ED01A376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074F83-B914-4EF6-4D83-ACDCECFFBD67}"/>
              </a:ext>
            </a:extLst>
          </p:cNvPr>
          <p:cNvSpPr>
            <a:spLocks noGrp="1"/>
          </p:cNvSpPr>
          <p:nvPr>
            <p:ph type="sldNum" sz="quarter" idx="12"/>
          </p:nvPr>
        </p:nvSpPr>
        <p:spPr/>
        <p:txBody>
          <a:bodyPr/>
          <a:lstStyle/>
          <a:p>
            <a:fld id="{7DBB3AF4-C1DF-4857-B492-984AB817284C}" type="slidenum">
              <a:rPr lang="en-IN" smtClean="0"/>
              <a:t>‹#›</a:t>
            </a:fld>
            <a:endParaRPr lang="en-IN"/>
          </a:p>
        </p:txBody>
      </p:sp>
    </p:spTree>
    <p:extLst>
      <p:ext uri="{BB962C8B-B14F-4D97-AF65-F5344CB8AC3E}">
        <p14:creationId xmlns:p14="http://schemas.microsoft.com/office/powerpoint/2010/main" val="394808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1D10D-1926-A965-8EE9-54FD4E853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F3377F-D2C3-0AA7-E5C3-9A6A95BB2A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96300-B6F0-7833-B1C6-DE9BCEBED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FD34D-3F52-454F-80B4-D8E03F5ED783}" type="datetimeFigureOut">
              <a:rPr lang="en-IN" smtClean="0"/>
              <a:t>09-05-2023</a:t>
            </a:fld>
            <a:endParaRPr lang="en-IN"/>
          </a:p>
        </p:txBody>
      </p:sp>
      <p:sp>
        <p:nvSpPr>
          <p:cNvPr id="5" name="Footer Placeholder 4">
            <a:extLst>
              <a:ext uri="{FF2B5EF4-FFF2-40B4-BE49-F238E27FC236}">
                <a16:creationId xmlns:a16="http://schemas.microsoft.com/office/drawing/2014/main" id="{D96309BB-99C2-C2B8-6E7F-95EBDE528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EA43F2-B1B6-11B4-912E-B6F7CF5AF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B3AF4-C1DF-4857-B492-984AB817284C}" type="slidenum">
              <a:rPr lang="en-IN" smtClean="0"/>
              <a:t>‹#›</a:t>
            </a:fld>
            <a:endParaRPr lang="en-IN"/>
          </a:p>
        </p:txBody>
      </p:sp>
    </p:spTree>
    <p:extLst>
      <p:ext uri="{BB962C8B-B14F-4D97-AF65-F5344CB8AC3E}">
        <p14:creationId xmlns:p14="http://schemas.microsoft.com/office/powerpoint/2010/main" val="2078414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11CF-1546-3F2E-A90B-0237F89F46B6}"/>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Integrity and security</a:t>
            </a:r>
          </a:p>
        </p:txBody>
      </p:sp>
    </p:spTree>
    <p:extLst>
      <p:ext uri="{BB962C8B-B14F-4D97-AF65-F5344CB8AC3E}">
        <p14:creationId xmlns:p14="http://schemas.microsoft.com/office/powerpoint/2010/main" val="100158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1834-D031-BCAA-7026-EC046BD08317}"/>
              </a:ext>
            </a:extLst>
          </p:cNvPr>
          <p:cNvSpPr>
            <a:spLocks noGrp="1"/>
          </p:cNvSpPr>
          <p:nvPr>
            <p:ph idx="1"/>
          </p:nvPr>
        </p:nvSpPr>
        <p:spPr>
          <a:xfrm>
            <a:off x="279917" y="363894"/>
            <a:ext cx="11597952" cy="6242179"/>
          </a:xfrm>
        </p:spPr>
        <p:txBody>
          <a:bodyPr>
            <a:normAutofit fontScale="92500"/>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major responsibilities of DBA in relation to </a:t>
            </a:r>
            <a:r>
              <a:rPr lang="en-US" sz="2400" b="1" i="0" dirty="0">
                <a:effectLst/>
                <a:latin typeface="Times New Roman" panose="02020603050405020304" pitchFamily="18" charset="0"/>
                <a:cs typeface="Times New Roman" panose="02020603050405020304" pitchFamily="18" charset="0"/>
              </a:rPr>
              <a:t>authorization</a:t>
            </a:r>
            <a:r>
              <a:rPr lang="en-US" sz="2400" b="0" i="0" dirty="0">
                <a:effectLst/>
                <a:latin typeface="Times New Roman" panose="02020603050405020304" pitchFamily="18" charset="0"/>
                <a:cs typeface="Times New Roman" panose="02020603050405020304" pitchFamily="18" charset="0"/>
              </a:rPr>
              <a:t> of users are:</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Account Creation:</a:t>
            </a:r>
            <a:r>
              <a:rPr lang="en-US" sz="2400" b="0" i="0" dirty="0">
                <a:effectLst/>
                <a:latin typeface="Times New Roman" panose="02020603050405020304" pitchFamily="18" charset="0"/>
                <a:cs typeface="Times New Roman" panose="02020603050405020304" pitchFamily="18" charset="0"/>
              </a:rPr>
              <a:t> involves creating different accounts for different USERS as well as USER GROUPS.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Security Level Assignment:</a:t>
            </a:r>
            <a:r>
              <a:rPr lang="en-US" sz="2400" b="0" i="0" dirty="0">
                <a:effectLst/>
                <a:latin typeface="Times New Roman" panose="02020603050405020304" pitchFamily="18" charset="0"/>
                <a:cs typeface="Times New Roman" panose="02020603050405020304" pitchFamily="18" charset="0"/>
              </a:rPr>
              <a:t> involves in assigning different users at different categories of access levels.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Privilege Grant:</a:t>
            </a:r>
            <a:r>
              <a:rPr lang="en-US" sz="2400" b="0" i="0" dirty="0">
                <a:effectLst/>
                <a:latin typeface="Times New Roman" panose="02020603050405020304" pitchFamily="18" charset="0"/>
                <a:cs typeface="Times New Roman" panose="02020603050405020304" pitchFamily="18" charset="0"/>
              </a:rPr>
              <a:t> involves giving different levels of privileges for different users and user groups.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Privilege Revocation:</a:t>
            </a:r>
            <a:r>
              <a:rPr lang="en-US" sz="2400" b="0" i="0" dirty="0">
                <a:effectLst/>
                <a:latin typeface="Times New Roman" panose="02020603050405020304" pitchFamily="18" charset="0"/>
                <a:cs typeface="Times New Roman" panose="02020603050405020304" pitchFamily="18" charset="0"/>
              </a:rPr>
              <a:t> involves denying or canceling previously granted privileges for users due to various reasons.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Account Deletion:</a:t>
            </a:r>
            <a:r>
              <a:rPr lang="en-US" sz="2400" b="0" i="0" dirty="0">
                <a:effectLst/>
                <a:latin typeface="Times New Roman" panose="02020603050405020304" pitchFamily="18" charset="0"/>
                <a:cs typeface="Times New Roman" panose="02020603050405020304" pitchFamily="18" charset="0"/>
              </a:rPr>
              <a:t> involves in deleting an existing account of users or user groups. It is similar with denying all privileges of users on the database.</a:t>
            </a:r>
          </a:p>
          <a:p>
            <a:pPr marL="0" indent="0">
              <a:buNone/>
            </a:pPr>
            <a:endParaRPr lang="en-IN" dirty="0"/>
          </a:p>
        </p:txBody>
      </p:sp>
    </p:spTree>
    <p:extLst>
      <p:ext uri="{BB962C8B-B14F-4D97-AF65-F5344CB8AC3E}">
        <p14:creationId xmlns:p14="http://schemas.microsoft.com/office/powerpoint/2010/main" val="3838537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5EE42-4889-4769-4935-25F6C711B90C}"/>
              </a:ext>
            </a:extLst>
          </p:cNvPr>
          <p:cNvSpPr>
            <a:spLocks noGrp="1"/>
          </p:cNvSpPr>
          <p:nvPr>
            <p:ph idx="1"/>
          </p:nvPr>
        </p:nvSpPr>
        <p:spPr>
          <a:xfrm>
            <a:off x="447869" y="494522"/>
            <a:ext cx="11215396" cy="5962262"/>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Views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A view is the dynamic result of one or more relational operations operation on the base relations to produce another relation.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view is a virtual relation that does not actually exist in the database, but is produced upon request by a particular user.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 mechanism that provides a powerful and flexible security mechanism by hiding parts of the database from certain users.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Therefore, using a view is more restrictive than simply having certain privileges granted to a user on the base relation(s).</a:t>
            </a:r>
          </a:p>
          <a:p>
            <a:pPr marL="0" indent="0">
              <a:buNone/>
            </a:pPr>
            <a:endParaRPr lang="en-IN" dirty="0"/>
          </a:p>
        </p:txBody>
      </p:sp>
    </p:spTree>
    <p:extLst>
      <p:ext uri="{BB962C8B-B14F-4D97-AF65-F5344CB8AC3E}">
        <p14:creationId xmlns:p14="http://schemas.microsoft.com/office/powerpoint/2010/main" val="423430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CE06D-4128-CA9A-E6BC-4C273E5E1352}"/>
              </a:ext>
            </a:extLst>
          </p:cNvPr>
          <p:cNvSpPr>
            <a:spLocks noGrp="1"/>
          </p:cNvSpPr>
          <p:nvPr>
            <p:ph idx="1"/>
          </p:nvPr>
        </p:nvSpPr>
        <p:spPr>
          <a:xfrm>
            <a:off x="242595" y="195944"/>
            <a:ext cx="11635273" cy="6354146"/>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Integrity</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Integrity constraints contribute to maintaining a secure database system by preventing data from becoming invalid and hence giving misleading or incorrect results: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Entity integrity: The first integrity rule applies to the primary keys of base relations. In a base relation, no attribute of a primary key can be null.</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Referential integrity: The second integrity rule applies to foreign keys. If a foreign key exists in a relation, either the foreign key value must match a candidate key value of some tuple in its home relation or the foreign key value must be wholly null.</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Domain Integrity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Key constraints</a:t>
            </a:r>
          </a:p>
          <a:p>
            <a:pPr marL="0" indent="0">
              <a:buNone/>
            </a:pPr>
            <a:endParaRPr lang="en-IN" dirty="0"/>
          </a:p>
        </p:txBody>
      </p:sp>
    </p:spTree>
    <p:extLst>
      <p:ext uri="{BB962C8B-B14F-4D97-AF65-F5344CB8AC3E}">
        <p14:creationId xmlns:p14="http://schemas.microsoft.com/office/powerpoint/2010/main" val="330121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1934A-1BE8-6E3F-7387-DF4284BAFFEB}"/>
              </a:ext>
            </a:extLst>
          </p:cNvPr>
          <p:cNvSpPr>
            <a:spLocks noGrp="1"/>
          </p:cNvSpPr>
          <p:nvPr>
            <p:ph idx="1"/>
          </p:nvPr>
        </p:nvSpPr>
        <p:spPr>
          <a:xfrm>
            <a:off x="205273" y="251927"/>
            <a:ext cx="11681927" cy="6316824"/>
          </a:xfrm>
        </p:spPr>
        <p:txBody>
          <a:bodyPr>
            <a:normAutofit fontScale="92500" lnSpcReduction="200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Backup and Recovery</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Backup is the process of periodically taking a copy of the database and log file (and possibly programs) on to an offline storage media. A DBMS should provide backup facilities to assist with the recovery of a database following failure. Database recovery is the process of restoring the database to a correct state in the event of a failure.</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Journaling</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Journaling is the process of keeping and maintaining a log file (or journal) of all changes made to the database to enable recovery to be undertaken effectively in the event of a failure. The advantage of journaling is that, in the event of a failure, the database can be recovered to its last known consistent state using a backup copy of the database and the information contained in the log file.</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no journaling is enabled on a failed system, the only means of recovery is to restore the database using the latest backup version of the database. However, without a log file, any changes made after the last backup to the database will be lost.</a:t>
            </a:r>
          </a:p>
          <a:p>
            <a:pPr marL="0" indent="0">
              <a:buNone/>
            </a:pPr>
            <a:endParaRPr lang="en-IN" dirty="0"/>
          </a:p>
        </p:txBody>
      </p:sp>
    </p:spTree>
    <p:extLst>
      <p:ext uri="{BB962C8B-B14F-4D97-AF65-F5344CB8AC3E}">
        <p14:creationId xmlns:p14="http://schemas.microsoft.com/office/powerpoint/2010/main" val="416239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EA1DF-340D-6E92-D990-3742E04D7338}"/>
              </a:ext>
            </a:extLst>
          </p:cNvPr>
          <p:cNvSpPr>
            <a:spLocks noGrp="1"/>
          </p:cNvSpPr>
          <p:nvPr>
            <p:ph idx="1"/>
          </p:nvPr>
        </p:nvSpPr>
        <p:spPr>
          <a:xfrm>
            <a:off x="317241" y="326571"/>
            <a:ext cx="11467322" cy="6120882"/>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Encryption</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Encryption is the process of encoding the data by a special algorithm that renders the data unreadable by any program without the decryption key.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a database system holds particularly sensitive data, it may be deemed necessary to encode it as a precaution against possible external threats or attempts to access it.</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DBMS can access data after decoding it, although there is a </a:t>
            </a:r>
            <a:r>
              <a:rPr lang="en-US" sz="2400" b="1" i="0" dirty="0">
                <a:effectLst/>
                <a:latin typeface="Times New Roman" panose="02020603050405020304" pitchFamily="18" charset="0"/>
                <a:cs typeface="Times New Roman" panose="02020603050405020304" pitchFamily="18" charset="0"/>
              </a:rPr>
              <a:t>degradation</a:t>
            </a:r>
            <a:r>
              <a:rPr lang="en-US" sz="2400" b="0" i="0" dirty="0">
                <a:effectLst/>
                <a:latin typeface="Times New Roman" panose="02020603050405020304" pitchFamily="18" charset="0"/>
                <a:cs typeface="Times New Roman" panose="02020603050405020304" pitchFamily="18" charset="0"/>
              </a:rPr>
              <a:t> in performance because of the </a:t>
            </a:r>
            <a:r>
              <a:rPr lang="en-US" sz="2400" b="1" i="0" dirty="0">
                <a:effectLst/>
                <a:latin typeface="Times New Roman" panose="02020603050405020304" pitchFamily="18" charset="0"/>
                <a:cs typeface="Times New Roman" panose="02020603050405020304" pitchFamily="18" charset="0"/>
              </a:rPr>
              <a:t>time</a:t>
            </a:r>
            <a:r>
              <a:rPr lang="en-US" sz="2400" b="0" i="0" dirty="0">
                <a:effectLst/>
                <a:latin typeface="Times New Roman" panose="02020603050405020304" pitchFamily="18" charset="0"/>
                <a:cs typeface="Times New Roman" panose="02020603050405020304" pitchFamily="18" charset="0"/>
              </a:rPr>
              <a:t> taken to decode it</a:t>
            </a:r>
          </a:p>
          <a:p>
            <a:pPr algn="just">
              <a:lnSpc>
                <a:spcPct val="150000"/>
              </a:lnSpc>
            </a:pPr>
            <a:r>
              <a:rPr lang="en-US" sz="2400" b="0" i="0" dirty="0">
                <a:effectLst/>
                <a:latin typeface="Times New Roman" panose="02020603050405020304" pitchFamily="18" charset="0"/>
                <a:cs typeface="Times New Roman" panose="02020603050405020304" pitchFamily="18" charset="0"/>
              </a:rPr>
              <a:t>Encryption also protects data transmitted over communication lines. To transmit data securely over insecure networks requires the use of a Cryptosystem, which includes:</a:t>
            </a:r>
          </a:p>
          <a:p>
            <a:pPr marL="0" indent="0">
              <a:buNone/>
            </a:pPr>
            <a:endParaRPr lang="en-IN" dirty="0"/>
          </a:p>
        </p:txBody>
      </p:sp>
    </p:spTree>
    <p:extLst>
      <p:ext uri="{BB962C8B-B14F-4D97-AF65-F5344CB8AC3E}">
        <p14:creationId xmlns:p14="http://schemas.microsoft.com/office/powerpoint/2010/main" val="262409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D5654-6C21-E50A-CB84-D546428AF7BE}"/>
              </a:ext>
            </a:extLst>
          </p:cNvPr>
          <p:cNvSpPr>
            <a:spLocks noGrp="1"/>
          </p:cNvSpPr>
          <p:nvPr>
            <p:ph idx="1"/>
          </p:nvPr>
        </p:nvSpPr>
        <p:spPr>
          <a:xfrm>
            <a:off x="354563" y="401216"/>
            <a:ext cx="11476653" cy="6074229"/>
          </a:xfrm>
        </p:spPr>
        <p:txBody>
          <a:bodyPr>
            <a:normAutofit fontScale="925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Authentication</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All users of the database will have different access levels and permission for different data objects, and authentication is the process of checking whether the user is the one with the privilege for the access level. It is the process of checking the users are who they say they are.</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user is given a unique identifier, which is used by the operating system to determine who they are. Thus the system will check whether the user with a specific username and password is trying to use the resource.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Associated with each identifier is a password, chosen by the user and known to the operation system, which must be supplied to enable the operating system to authenticate who the user claims to be.</a:t>
            </a:r>
          </a:p>
          <a:p>
            <a:pPr marL="0" indent="0">
              <a:buNone/>
            </a:pPr>
            <a:endParaRPr lang="en-IN" dirty="0"/>
          </a:p>
        </p:txBody>
      </p:sp>
    </p:spTree>
    <p:extLst>
      <p:ext uri="{BB962C8B-B14F-4D97-AF65-F5344CB8AC3E}">
        <p14:creationId xmlns:p14="http://schemas.microsoft.com/office/powerpoint/2010/main" val="10928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AC48D-6C2E-A3B8-01DF-9E4DCA9CB849}"/>
              </a:ext>
            </a:extLst>
          </p:cNvPr>
          <p:cNvSpPr>
            <a:spLocks noGrp="1"/>
          </p:cNvSpPr>
          <p:nvPr>
            <p:ph idx="1"/>
          </p:nvPr>
        </p:nvSpPr>
        <p:spPr>
          <a:xfrm>
            <a:off x="541176" y="457200"/>
            <a:ext cx="10812624" cy="5719763"/>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Any database access request will have the following three major components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Requested Operation:</a:t>
            </a:r>
            <a:r>
              <a:rPr lang="en-US" sz="2400" b="0" i="0" dirty="0">
                <a:effectLst/>
                <a:latin typeface="Times New Roman" panose="02020603050405020304" pitchFamily="18" charset="0"/>
                <a:cs typeface="Times New Roman" panose="02020603050405020304" pitchFamily="18" charset="0"/>
              </a:rPr>
              <a:t> what kind of operation is requested by a specific query?</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Requested Object:</a:t>
            </a:r>
            <a:r>
              <a:rPr lang="en-US" sz="2400" b="0" i="0" dirty="0">
                <a:effectLst/>
                <a:latin typeface="Times New Roman" panose="02020603050405020304" pitchFamily="18" charset="0"/>
                <a:cs typeface="Times New Roman" panose="02020603050405020304" pitchFamily="18" charset="0"/>
              </a:rPr>
              <a:t> on which resource or data of the database is the operation sought to be applied?</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Requesting User:</a:t>
            </a:r>
            <a:r>
              <a:rPr lang="en-US" sz="2400" b="0" i="0" dirty="0">
                <a:effectLst/>
                <a:latin typeface="Times New Roman" panose="02020603050405020304" pitchFamily="18" charset="0"/>
                <a:cs typeface="Times New Roman" panose="02020603050405020304" pitchFamily="18" charset="0"/>
              </a:rPr>
              <a:t> who is the user requesting the operation on the specified object?</a:t>
            </a:r>
          </a:p>
          <a:p>
            <a:pPr marL="0" indent="0">
              <a:buNone/>
            </a:pPr>
            <a:endParaRPr lang="en-IN" dirty="0"/>
          </a:p>
        </p:txBody>
      </p:sp>
    </p:spTree>
    <p:extLst>
      <p:ext uri="{BB962C8B-B14F-4D97-AF65-F5344CB8AC3E}">
        <p14:creationId xmlns:p14="http://schemas.microsoft.com/office/powerpoint/2010/main" val="266153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A97F-6F40-18CC-D986-643514D367A4}"/>
              </a:ext>
            </a:extLst>
          </p:cNvPr>
          <p:cNvSpPr>
            <a:spLocks noGrp="1"/>
          </p:cNvSpPr>
          <p:nvPr>
            <p:ph idx="1"/>
          </p:nvPr>
        </p:nvSpPr>
        <p:spPr>
          <a:xfrm>
            <a:off x="307910" y="317241"/>
            <a:ext cx="11430000" cy="630749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database represents an essential corporate resource that should be properly secured using appropriate controls. </a:t>
            </a:r>
          </a:p>
          <a:p>
            <a:pPr algn="just">
              <a:lnSpc>
                <a:spcPct val="150000"/>
              </a:lnSpc>
            </a:pPr>
            <a:r>
              <a:rPr lang="en-US" sz="2400" b="0" i="0" dirty="0">
                <a:effectLst/>
                <a:latin typeface="Times New Roman" panose="02020603050405020304" pitchFamily="18" charset="0"/>
                <a:cs typeface="Times New Roman" panose="02020603050405020304" pitchFamily="18" charset="0"/>
              </a:rPr>
              <a:t>Multi-user database system must provide a database security and authorization subsystem to enforce limits on individual and group access rights and privileges.</a:t>
            </a:r>
          </a:p>
          <a:p>
            <a:pPr algn="just">
              <a:lnSpc>
                <a:spcPct val="150000"/>
              </a:lnSpc>
            </a:pPr>
            <a:r>
              <a:rPr lang="en-US" sz="2400" b="0" i="0" dirty="0">
                <a:effectLst/>
                <a:latin typeface="Times New Roman" panose="02020603050405020304" pitchFamily="18" charset="0"/>
                <a:cs typeface="Times New Roman" panose="02020603050405020304" pitchFamily="18" charset="0"/>
              </a:rPr>
              <a:t>Database security and integrity is about protecting the database from being inconsistent and being disrupted. We can also call it database misuse.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Database security encompasses hardware, software, people and data. Database misuse could be Intentional or accidental, where accidental misuse is easier to cope with than intentional misuse.</a:t>
            </a:r>
          </a:p>
          <a:p>
            <a:endParaRPr lang="en-IN" dirty="0"/>
          </a:p>
        </p:txBody>
      </p:sp>
    </p:spTree>
    <p:extLst>
      <p:ext uri="{BB962C8B-B14F-4D97-AF65-F5344CB8AC3E}">
        <p14:creationId xmlns:p14="http://schemas.microsoft.com/office/powerpoint/2010/main" val="392450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E09F2-1AEC-D366-A23C-EFCD1B8FF3A4}"/>
              </a:ext>
            </a:extLst>
          </p:cNvPr>
          <p:cNvSpPr>
            <a:spLocks noGrp="1"/>
          </p:cNvSpPr>
          <p:nvPr>
            <p:ph idx="1"/>
          </p:nvPr>
        </p:nvSpPr>
        <p:spPr>
          <a:xfrm>
            <a:off x="410547" y="195943"/>
            <a:ext cx="11439331" cy="6316824"/>
          </a:xfrm>
        </p:spPr>
        <p:txBody>
          <a:bodyPr>
            <a:normAutofit fontScale="77500" lnSpcReduction="2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Accidental inconsistency could occur due to:</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System crash during transaction processing</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Anomalies due to concurrent access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Anomalies due to redundancy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Logical errors</a:t>
            </a:r>
          </a:p>
          <a:p>
            <a:pPr algn="just">
              <a:lnSpc>
                <a:spcPct val="150000"/>
              </a:lnSpc>
            </a:pPr>
            <a:r>
              <a:rPr lang="en-US" sz="2400" b="0" i="0" dirty="0">
                <a:effectLst/>
                <a:latin typeface="Times New Roman" panose="02020603050405020304" pitchFamily="18" charset="0"/>
                <a:cs typeface="Times New Roman" panose="02020603050405020304" pitchFamily="18" charset="0"/>
              </a:rPr>
              <a:t>Likewise, even though there are various threats that could be categorized in this group, intentional misuse could be: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Unauthorized reading of data</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Unauthorized modification of data or</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Unauthorized destruction of data</a:t>
            </a:r>
          </a:p>
          <a:p>
            <a:pPr algn="just">
              <a:lnSpc>
                <a:spcPct val="150000"/>
              </a:lnSpc>
            </a:pPr>
            <a:r>
              <a:rPr lang="en-US" sz="2400" b="0" i="0" dirty="0">
                <a:effectLst/>
                <a:latin typeface="Times New Roman" panose="02020603050405020304" pitchFamily="18" charset="0"/>
                <a:cs typeface="Times New Roman" panose="02020603050405020304" pitchFamily="18" charset="0"/>
              </a:rPr>
              <a:t>Most systems implement good Database Integrity to protect the system from accidental misuse while there are many computer based measures to protect the system from intentional misuse, which is termed as Database Security measures.</a:t>
            </a:r>
          </a:p>
          <a:p>
            <a:pPr marL="0" indent="0">
              <a:buNone/>
            </a:pPr>
            <a:endParaRPr lang="en-IN" dirty="0"/>
          </a:p>
        </p:txBody>
      </p:sp>
    </p:spTree>
    <p:extLst>
      <p:ext uri="{BB962C8B-B14F-4D97-AF65-F5344CB8AC3E}">
        <p14:creationId xmlns:p14="http://schemas.microsoft.com/office/powerpoint/2010/main" val="26433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F9BDB-A39C-C8F7-8085-CEAB35DA8D00}"/>
              </a:ext>
            </a:extLst>
          </p:cNvPr>
          <p:cNvSpPr>
            <a:spLocks noGrp="1"/>
          </p:cNvSpPr>
          <p:nvPr>
            <p:ph idx="1"/>
          </p:nvPr>
        </p:nvSpPr>
        <p:spPr>
          <a:xfrm>
            <a:off x="298579" y="195943"/>
            <a:ext cx="11588621" cy="6447453"/>
          </a:xfrm>
        </p:spPr>
        <p:txBody>
          <a:bodyPr>
            <a:normAutofit fontScale="85000" lnSpcReduction="2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Database security is considered in relation to the following situations: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Theft and fraud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Loss of confidentiality (secrecy)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Loss of privacy  Loss of integrity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Loss of availability</a:t>
            </a:r>
          </a:p>
          <a:p>
            <a:pPr algn="just">
              <a:lnSpc>
                <a:spcPct val="150000"/>
              </a:lnSpc>
            </a:pPr>
            <a:r>
              <a:rPr lang="en-US" sz="2400" b="0" i="0" dirty="0">
                <a:effectLst/>
                <a:latin typeface="Times New Roman" panose="02020603050405020304" pitchFamily="18" charset="0"/>
                <a:cs typeface="Times New Roman" panose="02020603050405020304" pitchFamily="18" charset="0"/>
              </a:rPr>
              <a:t>Security Issues and general considerations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Legal, ethical and social issues regarding the right to access information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Physical control</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Policy issues regarding privacy of individual level at enterprise and national level</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Operational consideration on the techniques used (password, </a:t>
            </a:r>
            <a:r>
              <a:rPr lang="en-US" sz="2400" b="0" i="0" dirty="0" err="1">
                <a:effectLst/>
                <a:latin typeface="Times New Roman" panose="02020603050405020304" pitchFamily="18" charset="0"/>
                <a:cs typeface="Times New Roman" panose="02020603050405020304" pitchFamily="18" charset="0"/>
              </a:rPr>
              <a:t>etc</a:t>
            </a:r>
            <a:r>
              <a:rPr lang="en-US" sz="2400"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System level security including operating system and hardware control Security levels and security policies in enterprise level</a:t>
            </a:r>
          </a:p>
          <a:p>
            <a:pPr marL="0" indent="0">
              <a:buNone/>
            </a:pPr>
            <a:endParaRPr lang="en-IN" dirty="0"/>
          </a:p>
        </p:txBody>
      </p:sp>
    </p:spTree>
    <p:extLst>
      <p:ext uri="{BB962C8B-B14F-4D97-AF65-F5344CB8AC3E}">
        <p14:creationId xmlns:p14="http://schemas.microsoft.com/office/powerpoint/2010/main" val="288834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92B78-5386-4E8F-70FA-AD8407A9DF20}"/>
              </a:ext>
            </a:extLst>
          </p:cNvPr>
          <p:cNvSpPr>
            <a:spLocks noGrp="1"/>
          </p:cNvSpPr>
          <p:nvPr>
            <p:ph idx="1"/>
          </p:nvPr>
        </p:nvSpPr>
        <p:spPr>
          <a:xfrm>
            <a:off x="317241" y="354562"/>
            <a:ext cx="11420669" cy="6204857"/>
          </a:xfrm>
        </p:spPr>
        <p:txBody>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Database security</a:t>
            </a:r>
            <a:r>
              <a:rPr lang="en-US" sz="2400" b="0" i="0" dirty="0">
                <a:effectLst/>
                <a:latin typeface="Times New Roman" panose="02020603050405020304" pitchFamily="18" charset="0"/>
                <a:cs typeface="Times New Roman" panose="02020603050405020304" pitchFamily="18" charset="0"/>
              </a:rPr>
              <a:t> is the mechanisms that protect the database against intentional or accidental </a:t>
            </a:r>
            <a:r>
              <a:rPr lang="en-US" sz="2400" b="1" i="0" dirty="0">
                <a:effectLst/>
                <a:latin typeface="Times New Roman" panose="02020603050405020304" pitchFamily="18" charset="0"/>
                <a:cs typeface="Times New Roman" panose="02020603050405020304" pitchFamily="18" charset="0"/>
              </a:rPr>
              <a:t>threats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1" i="0" dirty="0">
                <a:effectLst/>
                <a:latin typeface="Times New Roman" panose="02020603050405020304" pitchFamily="18" charset="0"/>
                <a:cs typeface="Times New Roman" panose="02020603050405020304" pitchFamily="18" charset="0"/>
              </a:rPr>
              <a:t>Threat</a:t>
            </a:r>
            <a:r>
              <a:rPr lang="en-US" sz="2400" b="0" i="0" dirty="0">
                <a:effectLst/>
                <a:latin typeface="Times New Roman" panose="02020603050405020304" pitchFamily="18" charset="0"/>
                <a:cs typeface="Times New Roman" panose="02020603050405020304" pitchFamily="18" charset="0"/>
              </a:rPr>
              <a:t> is any situation or event, whether intentional or accidental, that may adversely affect a system and consequently the organization.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threat may be caused by a situation or event involving a person, action, or circumstance that is likely to bring harm to an organization. The harm to an organization may be tangible or intangible:</a:t>
            </a:r>
          </a:p>
          <a:p>
            <a:pPr algn="just">
              <a:lnSpc>
                <a:spcPct val="150000"/>
              </a:lnSpc>
            </a:pPr>
            <a:r>
              <a:rPr lang="en-US" sz="2400" b="1" i="0" dirty="0">
                <a:effectLst/>
                <a:latin typeface="Times New Roman" panose="02020603050405020304" pitchFamily="18" charset="0"/>
                <a:cs typeface="Times New Roman" panose="02020603050405020304" pitchFamily="18" charset="0"/>
              </a:rPr>
              <a:t>Tangible</a:t>
            </a:r>
            <a:r>
              <a:rPr lang="en-US" sz="2400" b="0" i="0" dirty="0">
                <a:effectLst/>
                <a:latin typeface="Times New Roman" panose="02020603050405020304" pitchFamily="18" charset="0"/>
                <a:cs typeface="Times New Roman" panose="02020603050405020304" pitchFamily="18" charset="0"/>
              </a:rPr>
              <a:t> – loss of hardware, software, or data</a:t>
            </a:r>
          </a:p>
          <a:p>
            <a:pPr marL="0" indent="0">
              <a:buNone/>
            </a:pPr>
            <a:endParaRPr lang="en-IN" dirty="0"/>
          </a:p>
        </p:txBody>
      </p:sp>
    </p:spTree>
    <p:extLst>
      <p:ext uri="{BB962C8B-B14F-4D97-AF65-F5344CB8AC3E}">
        <p14:creationId xmlns:p14="http://schemas.microsoft.com/office/powerpoint/2010/main" val="332474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141CD-08A6-5856-2EEA-F179AA4CA216}"/>
              </a:ext>
            </a:extLst>
          </p:cNvPr>
          <p:cNvSpPr>
            <a:spLocks noGrp="1"/>
          </p:cNvSpPr>
          <p:nvPr>
            <p:ph idx="1"/>
          </p:nvPr>
        </p:nvSpPr>
        <p:spPr>
          <a:xfrm>
            <a:off x="251927" y="242596"/>
            <a:ext cx="11101873" cy="6438121"/>
          </a:xfrm>
        </p:spPr>
        <p:txBody>
          <a:bodyPr>
            <a:normAutofit fontScale="62500" lnSpcReduction="20000"/>
          </a:bodyPr>
          <a:lstStyle/>
          <a:p>
            <a:pPr marL="0" indent="0" algn="just">
              <a:buNone/>
            </a:pPr>
            <a:r>
              <a:rPr lang="en-US" b="1" i="0" dirty="0">
                <a:effectLst/>
                <a:latin typeface="Times New Roman" panose="02020603050405020304" pitchFamily="18" charset="0"/>
                <a:cs typeface="Times New Roman" panose="02020603050405020304" pitchFamily="18" charset="0"/>
              </a:rPr>
              <a:t>Intangible</a:t>
            </a:r>
            <a:r>
              <a:rPr lang="en-US" b="0" i="0" dirty="0">
                <a:effectLst/>
                <a:latin typeface="Times New Roman" panose="02020603050405020304" pitchFamily="18" charset="0"/>
                <a:cs typeface="Times New Roman" panose="02020603050405020304" pitchFamily="18" charset="0"/>
              </a:rPr>
              <a:t> – loss of credibility or client confidence Examples of threats: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Using another persons‘ means of access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Unauthorized amendment/modification or copying of data</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Program alteration</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Inadequate policies and procedures that allow a mix of confidential and normal out put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Wire-tapping</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Illegal entry by hacker</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Blackmail</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Creating ‗trapdoor‘ into system</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Theft of data, programs, and equipment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Failure of security mechanisms, giving greater access than normal</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Staff shortages or strikes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Inadequate staff training</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Viewing and disclosing unauthorized data</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Electronic interference and radiation</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corruption owing to power loss or surge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Fire (electrical fault, lightning strike, arson), flood, bomb</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Physical damage to equipment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Breaking cables or disconnection of cables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Introduction of viruses</a:t>
            </a:r>
          </a:p>
          <a:p>
            <a:pPr marL="0" indent="0">
              <a:buNone/>
            </a:pPr>
            <a:endParaRPr lang="en-IN" dirty="0"/>
          </a:p>
        </p:txBody>
      </p:sp>
    </p:spTree>
    <p:extLst>
      <p:ext uri="{BB962C8B-B14F-4D97-AF65-F5344CB8AC3E}">
        <p14:creationId xmlns:p14="http://schemas.microsoft.com/office/powerpoint/2010/main" val="209449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BCE38-182B-2A5C-132E-A393ADCC62CB}"/>
              </a:ext>
            </a:extLst>
          </p:cNvPr>
          <p:cNvSpPr>
            <a:spLocks noGrp="1"/>
          </p:cNvSpPr>
          <p:nvPr>
            <p:ph idx="1"/>
          </p:nvPr>
        </p:nvSpPr>
        <p:spPr>
          <a:xfrm>
            <a:off x="419877" y="205273"/>
            <a:ext cx="11392677" cy="6447454"/>
          </a:xfrm>
        </p:spPr>
        <p:txBody>
          <a:bodyPr>
            <a:normAutofit fontScale="92500" lnSpcReduction="20000"/>
          </a:bodyPr>
          <a:lstStyle/>
          <a:p>
            <a:pPr marL="0" indent="0" algn="just">
              <a:lnSpc>
                <a:spcPct val="150000"/>
              </a:lnSpc>
              <a:buNone/>
            </a:pPr>
            <a:r>
              <a:rPr lang="en-US" sz="2400" b="1" i="0" u="none" strike="noStrike" dirty="0">
                <a:effectLst/>
                <a:latin typeface="Times New Roman" panose="02020603050405020304" pitchFamily="18" charset="0"/>
                <a:cs typeface="Times New Roman" panose="02020603050405020304" pitchFamily="18" charset="0"/>
              </a:rPr>
              <a:t>Levels of Security Measures</a:t>
            </a:r>
            <a:endParaRPr lang="en-US" sz="2400" b="1"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Security measures can be implemented at several levels and for different components of the system. These levels are:</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Physical Level:</a:t>
            </a:r>
            <a:r>
              <a:rPr lang="en-US" sz="2400" b="0" i="0" dirty="0">
                <a:effectLst/>
                <a:latin typeface="Times New Roman" panose="02020603050405020304" pitchFamily="18" charset="0"/>
                <a:cs typeface="Times New Roman" panose="02020603050405020304" pitchFamily="18" charset="0"/>
              </a:rPr>
              <a:t> concerned with securing the site containing the computer system should be physically secured. The backup systems should also be physically protected from access except for authorized users.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Human Level:</a:t>
            </a:r>
            <a:r>
              <a:rPr lang="en-US" sz="2400" b="0" i="0" dirty="0">
                <a:effectLst/>
                <a:latin typeface="Times New Roman" panose="02020603050405020304" pitchFamily="18" charset="0"/>
                <a:cs typeface="Times New Roman" panose="02020603050405020304" pitchFamily="18" charset="0"/>
              </a:rPr>
              <a:t> concerned with authorization of database users for access the content at different levels and privileges.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Operating System:</a:t>
            </a:r>
            <a:r>
              <a:rPr lang="en-US" sz="2400" b="0" i="0" dirty="0">
                <a:effectLst/>
                <a:latin typeface="Times New Roman" panose="02020603050405020304" pitchFamily="18" charset="0"/>
                <a:cs typeface="Times New Roman" panose="02020603050405020304" pitchFamily="18" charset="0"/>
              </a:rPr>
              <a:t> concerned with the weakness and strength of the operating system security on data files. Weakness may serve as a means of unauthorized access to the database. This also includes protection of data in primary and secondary memory from unauthorized access.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Database System:</a:t>
            </a:r>
            <a:r>
              <a:rPr lang="en-US" sz="2400" b="0" i="0" dirty="0">
                <a:effectLst/>
                <a:latin typeface="Times New Roman" panose="02020603050405020304" pitchFamily="18" charset="0"/>
                <a:cs typeface="Times New Roman" panose="02020603050405020304" pitchFamily="18" charset="0"/>
              </a:rPr>
              <a:t> concerned with data access limit enforced by the database system. Access limit like password, isolated transaction and etc.</a:t>
            </a:r>
          </a:p>
          <a:p>
            <a:pPr marL="0" indent="0">
              <a:buNone/>
            </a:pPr>
            <a:endParaRPr lang="en-IN" dirty="0"/>
          </a:p>
        </p:txBody>
      </p:sp>
    </p:spTree>
    <p:extLst>
      <p:ext uri="{BB962C8B-B14F-4D97-AF65-F5344CB8AC3E}">
        <p14:creationId xmlns:p14="http://schemas.microsoft.com/office/powerpoint/2010/main" val="2713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19B27-D0FB-50D2-AAE7-AA9DD06F09CB}"/>
              </a:ext>
            </a:extLst>
          </p:cNvPr>
          <p:cNvSpPr>
            <a:spLocks noGrp="1"/>
          </p:cNvSpPr>
          <p:nvPr>
            <p:ph idx="1"/>
          </p:nvPr>
        </p:nvSpPr>
        <p:spPr>
          <a:xfrm>
            <a:off x="233265" y="289249"/>
            <a:ext cx="11663266" cy="6335486"/>
          </a:xfrm>
        </p:spPr>
        <p:txBody>
          <a:bodyPr/>
          <a:lstStyle/>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Read Authorization:</a:t>
            </a:r>
            <a:r>
              <a:rPr lang="en-US" sz="2400" b="0" i="0" dirty="0">
                <a:effectLst/>
                <a:latin typeface="Times New Roman" panose="02020603050405020304" pitchFamily="18" charset="0"/>
                <a:cs typeface="Times New Roman" panose="02020603050405020304" pitchFamily="18" charset="0"/>
              </a:rPr>
              <a:t> the user with this privilege is allowed only to read the content of the data object.</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Insert Authorization:</a:t>
            </a:r>
            <a:r>
              <a:rPr lang="en-US" sz="2400" b="0" i="0" dirty="0">
                <a:effectLst/>
                <a:latin typeface="Times New Roman" panose="02020603050405020304" pitchFamily="18" charset="0"/>
                <a:cs typeface="Times New Roman" panose="02020603050405020304" pitchFamily="18" charset="0"/>
              </a:rPr>
              <a:t> the user with this privilege is allowed only to insert new records or items to the data object.</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Update Authorization:</a:t>
            </a:r>
            <a:r>
              <a:rPr lang="en-US" sz="2400" b="0" i="0" dirty="0">
                <a:effectLst/>
                <a:latin typeface="Times New Roman" panose="02020603050405020304" pitchFamily="18" charset="0"/>
                <a:cs typeface="Times New Roman" panose="02020603050405020304" pitchFamily="18" charset="0"/>
              </a:rPr>
              <a:t> users with this privilege are allowed to modify content of attributes but are not authorized to delete the records.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Delete Authorization:</a:t>
            </a:r>
            <a:r>
              <a:rPr lang="en-US" sz="2400" b="0" i="0" dirty="0">
                <a:effectLst/>
                <a:latin typeface="Times New Roman" panose="02020603050405020304" pitchFamily="18" charset="0"/>
                <a:cs typeface="Times New Roman" panose="02020603050405020304" pitchFamily="18" charset="0"/>
              </a:rPr>
              <a:t> users with this privilege are only allowed to delete a record and not anything else.</a:t>
            </a:r>
          </a:p>
          <a:p>
            <a:pPr marL="0" indent="0">
              <a:buNone/>
            </a:pPr>
            <a:endParaRPr lang="en-IN" dirty="0"/>
          </a:p>
        </p:txBody>
      </p:sp>
    </p:spTree>
    <p:extLst>
      <p:ext uri="{BB962C8B-B14F-4D97-AF65-F5344CB8AC3E}">
        <p14:creationId xmlns:p14="http://schemas.microsoft.com/office/powerpoint/2010/main" val="43242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D4249-CB22-97F5-C954-4F5CF0FDAC30}"/>
              </a:ext>
            </a:extLst>
          </p:cNvPr>
          <p:cNvSpPr>
            <a:spLocks noGrp="1"/>
          </p:cNvSpPr>
          <p:nvPr>
            <p:ph idx="1"/>
          </p:nvPr>
        </p:nvSpPr>
        <p:spPr>
          <a:xfrm>
            <a:off x="326571" y="438539"/>
            <a:ext cx="11336694" cy="5738424"/>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Different users, depending on the power of the user, can have one or the combination of the above forms of authorization on different data objects.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database administrator is responsible to make the database to be as secure as possible. For this the DBA should have the most powerful privilege than every other user.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DBA provides capability for database users while accessing the content of the database.</a:t>
            </a:r>
          </a:p>
          <a:p>
            <a:pPr marL="0" indent="0">
              <a:buNone/>
            </a:pPr>
            <a:endParaRPr lang="en-IN" dirty="0"/>
          </a:p>
        </p:txBody>
      </p:sp>
    </p:spTree>
    <p:extLst>
      <p:ext uri="{BB962C8B-B14F-4D97-AF65-F5344CB8AC3E}">
        <p14:creationId xmlns:p14="http://schemas.microsoft.com/office/powerpoint/2010/main" val="667617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1593</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Integrity and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Integrity and security</dc:title>
  <dc:creator>Akash Kadao</dc:creator>
  <cp:lastModifiedBy>Akash Kadao</cp:lastModifiedBy>
  <cp:revision>3</cp:revision>
  <dcterms:created xsi:type="dcterms:W3CDTF">2023-05-07T17:03:43Z</dcterms:created>
  <dcterms:modified xsi:type="dcterms:W3CDTF">2023-05-09T05:26:39Z</dcterms:modified>
</cp:coreProperties>
</file>