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31D38-13A0-240E-D5B4-C543EFA847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AAB372-D80D-35F2-2126-C711CAB413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CB8F98-2BFD-5A22-059E-51467E39D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713AB-4173-44D8-860E-97D8CF00FB1A}" type="datetimeFigureOut">
              <a:rPr lang="en-IN" smtClean="0"/>
              <a:t>10-05-2023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F32074-651D-75B9-A062-65DF33B94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9F43A4-A8DE-1CA0-8D3A-0AE45B6E3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60097-D9A9-46FA-B421-558CF7718B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8775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8EE23-5C77-8BCC-324A-553498E95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C71B9C-04F5-E6BD-73FD-1E725F96B5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BBE36E-3B9E-5A0C-5580-E10947CF6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713AB-4173-44D8-860E-97D8CF00FB1A}" type="datetimeFigureOut">
              <a:rPr lang="en-IN" smtClean="0"/>
              <a:t>10-05-2023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B3EA2-6C5C-DE26-BAAF-F74CDDAA8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7906E2-830E-5977-B8E7-C9F621ED4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60097-D9A9-46FA-B421-558CF7718B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8430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782CC7-3BAF-4D2C-A354-8BC4D93ED5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0AF1B3-1AD8-61D4-1C6D-9C95423970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95C5F1-E88A-EC4D-0416-A09B0B010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713AB-4173-44D8-860E-97D8CF00FB1A}" type="datetimeFigureOut">
              <a:rPr lang="en-IN" smtClean="0"/>
              <a:t>10-05-2023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F27B59-CE14-C5BC-9040-EFD936208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1FE411-7536-9F5D-F7BF-67377388E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60097-D9A9-46FA-B421-558CF7718B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9427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E5900-D0BE-AFE0-459C-C3E8C80C6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25B61E-C012-4BB9-3D10-D479F46D5F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578B96-FE1E-E4D7-4970-4A2803274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713AB-4173-44D8-860E-97D8CF00FB1A}" type="datetimeFigureOut">
              <a:rPr lang="en-IN" smtClean="0"/>
              <a:t>10-05-2023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37960A-843B-5C02-3287-A657EF51C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75F391-4188-ADEC-757D-5F1315B8E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60097-D9A9-46FA-B421-558CF7718B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888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44095-6F17-AC0F-3F77-ECB3E36AC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D5FA6F-E719-A0BB-D9EC-B65C580EAB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5E1C7F-BD3C-1677-7190-257FBC238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713AB-4173-44D8-860E-97D8CF00FB1A}" type="datetimeFigureOut">
              <a:rPr lang="en-IN" smtClean="0"/>
              <a:t>10-05-2023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3DD07C-D4B3-5B04-2625-AD12A920A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2EBC04-CA6E-E030-F0EC-9B5CA1AC1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60097-D9A9-46FA-B421-558CF7718B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2102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E65AE-38C3-17AE-C07E-3CBAE70C0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AC95E-1B41-3AEF-913C-56669A0379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79BA90-08D3-2F02-BFE2-E5948A3916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FBF37E-FB18-0400-2E36-6C522A09F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713AB-4173-44D8-860E-97D8CF00FB1A}" type="datetimeFigureOut">
              <a:rPr lang="en-IN" smtClean="0"/>
              <a:t>10-05-2023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386B91-5F14-4A76-9E68-A2697A7B0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21E44F-8B0E-67A1-D2EC-84CD26421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60097-D9A9-46FA-B421-558CF7718B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1273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D1F61-BBBD-5B6B-A5EA-36427A75A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A46118-806E-8674-00E7-A50D7828D3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098250-6C9B-B3B4-856A-A398B8F2C8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905F0A-F2FF-12AD-E701-340CED06B5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FFCC9A-46AC-82C2-D185-D33E4C0205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10ACD7-E430-D0C9-6BE6-E0B57F919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713AB-4173-44D8-860E-97D8CF00FB1A}" type="datetimeFigureOut">
              <a:rPr lang="en-IN" smtClean="0"/>
              <a:t>10-05-2023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F4E783-3F34-9160-E9CE-3FC584BA6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56EFE6-2039-AEEE-4096-AA7C9E69A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60097-D9A9-46FA-B421-558CF7718B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7194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F6270-D63C-A450-775C-61F492ACD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641244-618B-E864-6E85-D73588E57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713AB-4173-44D8-860E-97D8CF00FB1A}" type="datetimeFigureOut">
              <a:rPr lang="en-IN" smtClean="0"/>
              <a:t>10-05-2023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6A10B1-BC09-0840-1510-C2E917A0B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41820F-877E-F7CF-BEE6-CCC260658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60097-D9A9-46FA-B421-558CF7718B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1291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845691-1A46-B80A-ABAA-85BBB92CA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713AB-4173-44D8-860E-97D8CF00FB1A}" type="datetimeFigureOut">
              <a:rPr lang="en-IN" smtClean="0"/>
              <a:t>10-05-2023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585CAD-88A0-82F9-EDD0-169A639CA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41CD06-D7EF-E4DC-B092-DCE154961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60097-D9A9-46FA-B421-558CF7718B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9053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6AFAA-5FC6-A17E-18D5-0302D4DCE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F02F35-7CCD-54EF-B993-567E177D46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BF74BA-FCC0-712F-E0A7-E590B062B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9A8B6E-037C-1323-8AFB-4067E5F62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713AB-4173-44D8-860E-97D8CF00FB1A}" type="datetimeFigureOut">
              <a:rPr lang="en-IN" smtClean="0"/>
              <a:t>10-05-2023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25BD00-32A6-8805-7D32-A2D071C09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75170B-6D4D-D794-37F8-7070F34CD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60097-D9A9-46FA-B421-558CF7718B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9266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22157-0348-39F7-7003-CCC04965B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9495B0-6C77-3C8A-2E87-9BFE18DB3A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4DBBCD-FAFF-E5F3-09F5-AF0DA38197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D5690F-3E0A-BBB5-B95D-AD840D174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713AB-4173-44D8-860E-97D8CF00FB1A}" type="datetimeFigureOut">
              <a:rPr lang="en-IN" smtClean="0"/>
              <a:t>10-05-2023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FE3ED9-B5A0-81D5-B2A5-AC948DD5E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52D069-B382-901E-C12E-4220FF861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60097-D9A9-46FA-B421-558CF7718B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8491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4120DB-FCBA-8BBB-AEC5-ACF14CB72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7BE558-9226-70A9-6E2D-D19A3CEEE6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81B81B-2595-FB4C-3A93-7C15A30538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5713AB-4173-44D8-860E-97D8CF00FB1A}" type="datetimeFigureOut">
              <a:rPr lang="en-IN" smtClean="0"/>
              <a:t>10-05-2023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6DBC09-1359-7EE8-71FB-F69B5B016F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9B1B12-A2A6-9573-209A-284B061413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860097-D9A9-46FA-B421-558CF7718B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8213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4C3CB-B0F2-C412-4A3F-C3B709EAFD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Relational Database Design </a:t>
            </a:r>
          </a:p>
        </p:txBody>
      </p:sp>
    </p:spTree>
    <p:extLst>
      <p:ext uri="{BB962C8B-B14F-4D97-AF65-F5344CB8AC3E}">
        <p14:creationId xmlns:p14="http://schemas.microsoft.com/office/powerpoint/2010/main" val="33761501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F37790F7-A6E7-FEF1-DF51-77EF46165C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3282" y="176309"/>
            <a:ext cx="6242179" cy="3611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1EB888F-667D-0D3D-FA64-A365511C015B}"/>
              </a:ext>
            </a:extLst>
          </p:cNvPr>
          <p:cNvSpPr txBox="1"/>
          <p:nvPr/>
        </p:nvSpPr>
        <p:spPr>
          <a:xfrm>
            <a:off x="352232" y="4615647"/>
            <a:ext cx="11618944" cy="16879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column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teacherID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 the child table Classes is known as the foreign key. 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foreign key of a child table is a primary key of a parent table, used to reference the parent table.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7458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FDEDC7-006D-A349-2A57-73597ADC44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249" y="167951"/>
            <a:ext cx="11597951" cy="6466114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b="1" i="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Many-to-Many</a:t>
            </a:r>
          </a:p>
          <a:p>
            <a:pPr algn="just">
              <a:lnSpc>
                <a:spcPct val="150000"/>
              </a:lnSpc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a "product sales" database, a customer's order may contain one or more products; and a product can appear in many orders. </a:t>
            </a:r>
          </a:p>
          <a:p>
            <a:pPr algn="just">
              <a:lnSpc>
                <a:spcPct val="150000"/>
              </a:lnSpc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a "bookstore" database, a book is written by one or more authors; while an author may write zero or more books. </a:t>
            </a:r>
          </a:p>
          <a:p>
            <a:pPr algn="just">
              <a:lnSpc>
                <a:spcPct val="150000"/>
              </a:lnSpc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kind of relationship is known as many-to-many.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085344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8DAF657A-BF3B-B91A-7A48-6BE1275A9D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4581" y="399759"/>
            <a:ext cx="6885990" cy="476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40174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7AF9CE8-9A9B-62DB-8810-3BC257AD654C}"/>
              </a:ext>
            </a:extLst>
          </p:cNvPr>
          <p:cNvSpPr txBox="1"/>
          <p:nvPr/>
        </p:nvSpPr>
        <p:spPr>
          <a:xfrm>
            <a:off x="258924" y="211314"/>
            <a:ext cx="11264381" cy="33499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many-to-many relationship is, in fact, implemented as two one-to-many relationships, with the introduction of the junction table.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 order has many items in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OrderDetails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An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OrderDetails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item belongs to one particular order.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A product may appear in many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OrderDetails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Each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OrderDetails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item specified one product.</a:t>
            </a:r>
          </a:p>
        </p:txBody>
      </p:sp>
    </p:spTree>
    <p:extLst>
      <p:ext uri="{BB962C8B-B14F-4D97-AF65-F5344CB8AC3E}">
        <p14:creationId xmlns:p14="http://schemas.microsoft.com/office/powerpoint/2010/main" val="28548288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55B517-6592-C6BB-CBCE-B0942EB7BA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902" y="307910"/>
            <a:ext cx="11336694" cy="5869053"/>
          </a:xfrm>
        </p:spPr>
        <p:txBody>
          <a:bodyPr/>
          <a:lstStyle/>
          <a:p>
            <a:pPr marL="0" indent="0" algn="l">
              <a:buNone/>
            </a:pPr>
            <a:r>
              <a:rPr lang="en-US" b="1" i="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One-to-One</a:t>
            </a:r>
          </a:p>
          <a:p>
            <a:pPr algn="just">
              <a:lnSpc>
                <a:spcPct val="150000"/>
              </a:lnSpc>
            </a:pP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a "product sales" database, a product may have optional supplementary information such as image, more description and comment. </a:t>
            </a:r>
          </a:p>
          <a:p>
            <a:pPr algn="just">
              <a:lnSpc>
                <a:spcPct val="150000"/>
              </a:lnSpc>
            </a:pP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Keeping them inside the Products table results in many empty spaces (in those records without these optional data). </a:t>
            </a:r>
          </a:p>
          <a:p>
            <a:pPr algn="just">
              <a:lnSpc>
                <a:spcPct val="150000"/>
              </a:lnSpc>
            </a:pP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Furthermore, these large data may degrade the performance of the database.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35005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B347EB1E-AEF4-07F3-61DD-D1467C603C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5837" y="1097999"/>
            <a:ext cx="5924939" cy="3791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86113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54F951-E027-F321-B736-098C60E7D4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878" y="345233"/>
            <a:ext cx="10933922" cy="6288832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b="1" i="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Column Data Types</a:t>
            </a:r>
          </a:p>
          <a:p>
            <a:pPr algn="just">
              <a:lnSpc>
                <a:spcPct val="150000"/>
              </a:lnSpc>
            </a:pP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You need to choose an appropriate data type for each column.</a:t>
            </a:r>
          </a:p>
          <a:p>
            <a:pPr algn="just">
              <a:lnSpc>
                <a:spcPct val="150000"/>
              </a:lnSpc>
            </a:pP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Commonly data types include integers, floating-point numbers, string (or text), date/time, binary, collection (such as enumeration and set).</a:t>
            </a:r>
          </a:p>
          <a:p>
            <a:pPr marL="0" indent="0" algn="just">
              <a:buNone/>
            </a:pPr>
            <a:r>
              <a:rPr lang="en-US" b="1" i="0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Step 4 − Refine &amp; Normalize the Design</a:t>
            </a:r>
            <a:endParaRPr lang="en-US" b="0" i="0" dirty="0">
              <a:solidFill>
                <a:srgbClr val="7030A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 example,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adding more columns,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create a new table for optional data using one-to-one relationship,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split a large table into two smaller tables,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Other methods.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95063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FC8BB-814E-B402-1918-395E9A194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074" y="141190"/>
            <a:ext cx="10515600" cy="539847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490808-A90D-2F8A-F9F3-056BB5D449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2595" y="867746"/>
            <a:ext cx="11625943" cy="5849063"/>
          </a:xfrm>
        </p:spPr>
        <p:txBody>
          <a:bodyPr>
            <a:normAutofit fontScale="85000" lnSpcReduction="10000"/>
          </a:bodyPr>
          <a:lstStyle/>
          <a:p>
            <a:pPr algn="just">
              <a:lnSpc>
                <a:spcPct val="150000"/>
              </a:lnSpc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Relational database design (RDD) models’ information and data into a set of tables with rows and columns. </a:t>
            </a:r>
          </a:p>
          <a:p>
            <a:pPr algn="just">
              <a:lnSpc>
                <a:spcPct val="150000"/>
              </a:lnSpc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Each row of a relation/table represents a record, and each column represents an attribute of data. </a:t>
            </a:r>
          </a:p>
          <a:p>
            <a:pPr algn="just">
              <a:lnSpc>
                <a:spcPct val="150000"/>
              </a:lnSpc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Structured Query Language (SQL) is used to manipulate relational databases. </a:t>
            </a:r>
          </a:p>
          <a:p>
            <a:pPr algn="just">
              <a:lnSpc>
                <a:spcPct val="150000"/>
              </a:lnSpc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design of a relational database is composed of four stages, where the data are modeled into a set of related tables. </a:t>
            </a:r>
          </a:p>
          <a:p>
            <a:pPr algn="just">
              <a:lnSpc>
                <a:spcPct val="150000"/>
              </a:lnSpc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stages are −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Define relations/attributes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Define primary keys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Define relationships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Normalization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30595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78525A-E0EC-89E4-3B55-BE7BDBB37A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8580" y="317241"/>
            <a:ext cx="11495314" cy="6186196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Relational databases differ from other databases in their approach to organizing data and performing transactions. </a:t>
            </a:r>
          </a:p>
          <a:p>
            <a:pPr algn="just">
              <a:lnSpc>
                <a:spcPct val="150000"/>
              </a:lnSpc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an RDD, the data are organized into tables and all types of data access are carried out via controlled transactions. </a:t>
            </a:r>
          </a:p>
          <a:p>
            <a:pPr algn="just">
              <a:lnSpc>
                <a:spcPct val="150000"/>
              </a:lnSpc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Relational database design satisfies the ACID (atomicity, consistency, integrity, and durability) properties required from a database design. </a:t>
            </a:r>
          </a:p>
          <a:p>
            <a:pPr algn="just">
              <a:lnSpc>
                <a:spcPct val="150000"/>
              </a:lnSpc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Relational database design mandates the use of a database server in applications for dealing with data management problems.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33303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308FAB3A-9A9F-6E02-A999-2D47B93EC5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8131" y="783771"/>
            <a:ext cx="8472196" cy="5355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9350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4FAA6-80D3-B28F-25B4-5634011E36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8580" y="279918"/>
            <a:ext cx="11402008" cy="6288833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b="1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Relational Database Design Process</a:t>
            </a:r>
          </a:p>
          <a:p>
            <a:pPr algn="just">
              <a:lnSpc>
                <a:spcPct val="150000"/>
              </a:lnSpc>
            </a:pP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Database design is more art than science, as you have to make many decisions. </a:t>
            </a:r>
          </a:p>
          <a:p>
            <a:pPr algn="just">
              <a:lnSpc>
                <a:spcPct val="150000"/>
              </a:lnSpc>
            </a:pP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Databases are usually customized to suit a particular application. </a:t>
            </a:r>
          </a:p>
          <a:p>
            <a:pPr algn="just">
              <a:lnSpc>
                <a:spcPct val="150000"/>
              </a:lnSpc>
            </a:pP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 two customized applications are alike, and hence, no two databases are alike. </a:t>
            </a:r>
          </a:p>
          <a:p>
            <a:pPr algn="just">
              <a:lnSpc>
                <a:spcPct val="150000"/>
              </a:lnSpc>
            </a:pP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Guidelines (usually in terms of what not to do instead of what to do) are provided in making these design decision, but the choices ultimately rest on the designer.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400" b="1" i="0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Step 1 − Define the Purpose of the Database (Requirement Analysis)</a:t>
            </a:r>
            <a:endParaRPr lang="en-US" sz="2400" b="0" i="0" dirty="0">
              <a:solidFill>
                <a:srgbClr val="7030A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Gather the requirements and define the objective of your database.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Drafting out the sample input forms, queries and reports often help.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24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497447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CDC897-2F42-F110-373B-D8E3FFBFEF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604" y="186612"/>
            <a:ext cx="11756572" cy="6316825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b="1" i="0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Step 2 − Gather Data, Organize in tables and Specify the Primary Keys</a:t>
            </a:r>
            <a:endParaRPr lang="en-US" b="0" i="0" dirty="0">
              <a:solidFill>
                <a:srgbClr val="7030A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Once you have decided on the purpose of the database, gather the data that are needed to be stored in the database. 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Divide the data into subject-based tables.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Choose one column (or a few columns) as the so-called primary key, which uniquely identifies the each of the rows.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90673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126EDB-5229-74E1-AD0C-8D9BAA9503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902" y="326571"/>
            <a:ext cx="11467322" cy="6055568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3000" b="1" i="0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Step 3 − Create Relationships among Tables</a:t>
            </a:r>
            <a:endParaRPr lang="en-US" sz="3000" b="0" i="0" dirty="0">
              <a:solidFill>
                <a:srgbClr val="7030A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database consisting of independent and unrelated tables serves little purpose (you may consider using a spreadsheet instead). </a:t>
            </a:r>
          </a:p>
          <a:p>
            <a:pPr algn="just">
              <a:lnSpc>
                <a:spcPct val="150000"/>
              </a:lnSpc>
            </a:pPr>
            <a:r>
              <a:rPr lang="en-US" sz="2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power of a relational database lies in the relationship that can be defined between tables. </a:t>
            </a:r>
          </a:p>
          <a:p>
            <a:pPr algn="just">
              <a:lnSpc>
                <a:spcPct val="150000"/>
              </a:lnSpc>
            </a:pPr>
            <a:r>
              <a:rPr lang="en-US" sz="2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most crucial aspect in designing a relational database is to identify the relationships among tables. The types of relationship include: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one-to-many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many-to-many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one-to-one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988958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8F40F0-0389-34D7-F1E4-2BEB27B519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893" y="363894"/>
            <a:ext cx="11271379" cy="6158204"/>
          </a:xfrm>
        </p:spPr>
        <p:txBody>
          <a:bodyPr/>
          <a:lstStyle/>
          <a:p>
            <a:pPr marL="0" indent="0" algn="l">
              <a:buNone/>
            </a:pPr>
            <a:r>
              <a:rPr lang="en-US" b="1" i="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One-to-Many</a:t>
            </a:r>
          </a:p>
          <a:p>
            <a:pPr algn="just">
              <a:lnSpc>
                <a:spcPct val="150000"/>
              </a:lnSpc>
            </a:pP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a "class roster" database, a teacher may teach zero or more classes, while a class is taught by one (and only one) teacher. </a:t>
            </a:r>
          </a:p>
          <a:p>
            <a:pPr algn="just">
              <a:lnSpc>
                <a:spcPct val="150000"/>
              </a:lnSpc>
            </a:pP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a "company" database, a manager manages zero or more employees, while an employee is managed by one (and only one) manager. </a:t>
            </a:r>
          </a:p>
          <a:p>
            <a:pPr algn="just">
              <a:lnSpc>
                <a:spcPct val="150000"/>
              </a:lnSpc>
            </a:pP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a "product sales" database, a customer may place many orders; while an order is placed by one particular customer. </a:t>
            </a:r>
          </a:p>
          <a:p>
            <a:pPr algn="just">
              <a:lnSpc>
                <a:spcPct val="150000"/>
              </a:lnSpc>
            </a:pP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kind of relationship is known as one-to-many.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215811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A0826D-D1B0-177D-0D0B-53781431EF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4563" y="429208"/>
            <a:ext cx="11467323" cy="5747755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support a one-to-many relationship, we need to design two tables: for e.g. a table Classes to store information about the classes with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classID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as the primary key; and a table Teachers to store information about teachers with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teacherID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as the primary key. </a:t>
            </a:r>
          </a:p>
          <a:p>
            <a:pPr algn="just">
              <a:lnSpc>
                <a:spcPct val="150000"/>
              </a:lnSpc>
            </a:pP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 can then create the one-to-many relationship by storing the primary key of the table Teacher (i.e.,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teacherID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(the "one"-end or the parent table) in the table classes (the "many"-end or the child table), as illustrated below.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25659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928</Words>
  <Application>Microsoft Office PowerPoint</Application>
  <PresentationFormat>Widescreen</PresentationFormat>
  <Paragraphs>63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Times New Roman</vt:lpstr>
      <vt:lpstr>Wingdings</vt:lpstr>
      <vt:lpstr>Office Theme</vt:lpstr>
      <vt:lpstr>Relational Database Design </vt:lpstr>
      <vt:lpstr>Introduction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Relational Database Design </dc:title>
  <dc:creator>Akash Kadao</dc:creator>
  <cp:lastModifiedBy>Akash Kadao</cp:lastModifiedBy>
  <cp:revision>1</cp:revision>
  <dcterms:created xsi:type="dcterms:W3CDTF">2023-05-10T16:19:19Z</dcterms:created>
  <dcterms:modified xsi:type="dcterms:W3CDTF">2023-05-10T16:19:43Z</dcterms:modified>
</cp:coreProperties>
</file>