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931-E375-6669-4C6E-B92AE0651E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3EBF3A-762C-D1AC-1EFD-7FE92F0BA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ED7E3A-D282-4A56-0FF2-1EA86A56D2F9}"/>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7EB53867-BDB1-B8F6-D277-BB36405A0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A4A0E-53F0-01AD-CD87-9415CB224AC5}"/>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375545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01DE-33F9-3025-0106-663D5F3912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634DE6-7470-9790-51B5-4997A1B0E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72FC3-196D-5469-8B1E-D6C43D1188EA}"/>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87362344-772B-48E6-238B-6721CBA3B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EB081E-A387-68D1-7D5B-615EA2AB0D9A}"/>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428086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5BF4C-6395-D9E3-D291-012C3430BF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EC87E5-B375-D974-6485-B9757070F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769B9-AAD9-D8E0-2BA8-5A855B3C884E}"/>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6A4784A9-47F4-E590-C3B7-0E08B8481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079E0-A838-5464-688B-32B0611AA635}"/>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64082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2CA1-4F27-CDDF-8408-DC37A591CB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D0E4E-D9DE-76F5-958B-E7082C943E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5CEF0A-2909-0DDB-2ECD-ED13A73875C2}"/>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A8F9FB70-1118-395B-E021-57FC9975EE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D076E1-EC91-0707-9A5D-821BC969972E}"/>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10213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4E1D-63C7-A8A9-8A05-703EB41D9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5820CC-5335-6017-FF7E-A58435582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6E129-2DB3-037B-38C8-F35F148B9904}"/>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F31780D1-8091-9B8D-9918-7EB033182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3D442E-9B9C-86BF-C1BD-444CEF37B6B9}"/>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116949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AC54-7B8F-8FD1-3185-93C635F1A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D5979A-3354-9EDC-E828-7D33DBFC2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5F50DC-0590-DB1A-9975-CDE2F1337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022E08-C0FA-E795-BC2D-BACD44C4FA59}"/>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6" name="Footer Placeholder 5">
            <a:extLst>
              <a:ext uri="{FF2B5EF4-FFF2-40B4-BE49-F238E27FC236}">
                <a16:creationId xmlns:a16="http://schemas.microsoft.com/office/drawing/2014/main" id="{7F883AC5-D81E-FBB4-E4F3-8829E5FF9C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7F46B6-A6BD-8E91-76B4-5F2E9FDF4DA6}"/>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398408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AD32-A332-28D9-7206-BC7CA15E6A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4518D1-2460-6B26-F493-66F4674BF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232674-55B2-CB1A-A0B2-F549DB20D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624DA5-447D-E3B1-35D0-5DA23C5B9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03164-5FCE-7E1A-5B58-C3F07BCD2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24DFE-158E-EBAD-54A6-7DBFBC5ED0CC}"/>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8" name="Footer Placeholder 7">
            <a:extLst>
              <a:ext uri="{FF2B5EF4-FFF2-40B4-BE49-F238E27FC236}">
                <a16:creationId xmlns:a16="http://schemas.microsoft.com/office/drawing/2014/main" id="{909F3DB6-B74A-86DC-0CC5-359BC2B8B9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751138-5C28-8079-3BE0-D51D7C1D8736}"/>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405396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C9B8-650C-6792-B9BC-0B8A874BD5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AD4B5F-A946-DD9D-0944-E3C9B3D6A43A}"/>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4" name="Footer Placeholder 3">
            <a:extLst>
              <a:ext uri="{FF2B5EF4-FFF2-40B4-BE49-F238E27FC236}">
                <a16:creationId xmlns:a16="http://schemas.microsoft.com/office/drawing/2014/main" id="{F4F92FFF-2EE2-0522-D112-8B913B3CF6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992221-AF24-663B-3943-6B5E1C2F6947}"/>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125577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F83B6-1E30-9CC0-B11B-22353419BF65}"/>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3" name="Footer Placeholder 2">
            <a:extLst>
              <a:ext uri="{FF2B5EF4-FFF2-40B4-BE49-F238E27FC236}">
                <a16:creationId xmlns:a16="http://schemas.microsoft.com/office/drawing/2014/main" id="{7C606C79-8441-1310-A4E5-F4015D4CA0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38DD4E-1293-8CFA-1E66-26FBFE582E13}"/>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1087026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BF7D-0290-DED8-974E-5B585AEE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AAE1A3-14A9-B875-61B0-3915DF0D5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1FD628-5D89-523A-C55C-B0192C2CD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6C66D-3EAC-51FC-CDC2-E058C77CCFFB}"/>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6" name="Footer Placeholder 5">
            <a:extLst>
              <a:ext uri="{FF2B5EF4-FFF2-40B4-BE49-F238E27FC236}">
                <a16:creationId xmlns:a16="http://schemas.microsoft.com/office/drawing/2014/main" id="{35FA1BB6-3536-D92E-C9A5-503E270E7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6B71E2-471E-2C40-8DBE-154AF89EEDAD}"/>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118608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91DD-2FCA-FEFB-A9B3-EC3EF6FFCA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C90B62-E963-E9F5-607E-EBAD63D4F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B58694-E5FF-4199-A724-D3128E6A06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8E1B9-2E46-C4BE-8D9D-6F7F4BE5F7D8}"/>
              </a:ext>
            </a:extLst>
          </p:cNvPr>
          <p:cNvSpPr>
            <a:spLocks noGrp="1"/>
          </p:cNvSpPr>
          <p:nvPr>
            <p:ph type="dt" sz="half" idx="10"/>
          </p:nvPr>
        </p:nvSpPr>
        <p:spPr/>
        <p:txBody>
          <a:bodyPr/>
          <a:lstStyle/>
          <a:p>
            <a:fld id="{19532CF1-032A-4F8E-9E19-F59825C5DAA4}" type="datetimeFigureOut">
              <a:rPr lang="en-IN" smtClean="0"/>
              <a:t>19-06-2023</a:t>
            </a:fld>
            <a:endParaRPr lang="en-IN"/>
          </a:p>
        </p:txBody>
      </p:sp>
      <p:sp>
        <p:nvSpPr>
          <p:cNvPr id="6" name="Footer Placeholder 5">
            <a:extLst>
              <a:ext uri="{FF2B5EF4-FFF2-40B4-BE49-F238E27FC236}">
                <a16:creationId xmlns:a16="http://schemas.microsoft.com/office/drawing/2014/main" id="{B877AEA1-95C7-1082-7A21-19A3E9A645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EC45B1-A3B5-2AC6-7ACB-7EA06AB97BAE}"/>
              </a:ext>
            </a:extLst>
          </p:cNvPr>
          <p:cNvSpPr>
            <a:spLocks noGrp="1"/>
          </p:cNvSpPr>
          <p:nvPr>
            <p:ph type="sldNum" sz="quarter" idx="12"/>
          </p:nvPr>
        </p:nvSpPr>
        <p:spPr/>
        <p:txBody>
          <a:bodyPr/>
          <a:lstStyle/>
          <a:p>
            <a:fld id="{6E399AFB-E931-411B-AB98-652878418424}" type="slidenum">
              <a:rPr lang="en-IN" smtClean="0"/>
              <a:t>‹#›</a:t>
            </a:fld>
            <a:endParaRPr lang="en-IN"/>
          </a:p>
        </p:txBody>
      </p:sp>
    </p:spTree>
    <p:extLst>
      <p:ext uri="{BB962C8B-B14F-4D97-AF65-F5344CB8AC3E}">
        <p14:creationId xmlns:p14="http://schemas.microsoft.com/office/powerpoint/2010/main" val="257479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4B28F-4839-4CEB-E008-9DDA3D4A0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465644-DF93-6B79-B753-711253A94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959E8-5EC0-B5C0-C0F7-0849EC9438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32CF1-032A-4F8E-9E19-F59825C5DAA4}" type="datetimeFigureOut">
              <a:rPr lang="en-IN" smtClean="0"/>
              <a:t>19-06-2023</a:t>
            </a:fld>
            <a:endParaRPr lang="en-IN"/>
          </a:p>
        </p:txBody>
      </p:sp>
      <p:sp>
        <p:nvSpPr>
          <p:cNvPr id="5" name="Footer Placeholder 4">
            <a:extLst>
              <a:ext uri="{FF2B5EF4-FFF2-40B4-BE49-F238E27FC236}">
                <a16:creationId xmlns:a16="http://schemas.microsoft.com/office/drawing/2014/main" id="{FB26971B-2C41-F4BC-F4D3-E48A048BD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72A460-0E06-C3D1-8195-9A5917178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99AFB-E931-411B-AB98-652878418424}" type="slidenum">
              <a:rPr lang="en-IN" smtClean="0"/>
              <a:t>‹#›</a:t>
            </a:fld>
            <a:endParaRPr lang="en-IN"/>
          </a:p>
        </p:txBody>
      </p:sp>
    </p:spTree>
    <p:extLst>
      <p:ext uri="{BB962C8B-B14F-4D97-AF65-F5344CB8AC3E}">
        <p14:creationId xmlns:p14="http://schemas.microsoft.com/office/powerpoint/2010/main" val="3465275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781CB-74EF-3377-838A-1CEEA56BF731}"/>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Pitfalls Of Database Design</a:t>
            </a:r>
          </a:p>
        </p:txBody>
      </p:sp>
    </p:spTree>
    <p:extLst>
      <p:ext uri="{BB962C8B-B14F-4D97-AF65-F5344CB8AC3E}">
        <p14:creationId xmlns:p14="http://schemas.microsoft.com/office/powerpoint/2010/main" val="293579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19F20-2E2B-D68C-DEA8-6E8638E872D4}"/>
              </a:ext>
            </a:extLst>
          </p:cNvPr>
          <p:cNvSpPr>
            <a:spLocks noGrp="1"/>
          </p:cNvSpPr>
          <p:nvPr>
            <p:ph idx="1"/>
          </p:nvPr>
        </p:nvSpPr>
        <p:spPr>
          <a:xfrm>
            <a:off x="447869" y="298580"/>
            <a:ext cx="10905931" cy="5878383"/>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Consider a relation R if we decomposed it into sub-parts relation R1 and relation R2.</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decomposition is lossless when it satisfies the following statement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we union the sub Relation R1 and R2 then it must contain all the attributes that are available in the original relation R before decomposition.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Intersections of R1 and R2 cannot be Null. The sub relation must contain a common attribute. The common attribute must contain unique data.</a:t>
            </a:r>
          </a:p>
          <a:p>
            <a:pPr marL="0" indent="0">
              <a:buNone/>
            </a:pPr>
            <a:endParaRPr lang="en-IN" dirty="0"/>
          </a:p>
        </p:txBody>
      </p:sp>
    </p:spTree>
    <p:extLst>
      <p:ext uri="{BB962C8B-B14F-4D97-AF65-F5344CB8AC3E}">
        <p14:creationId xmlns:p14="http://schemas.microsoft.com/office/powerpoint/2010/main" val="100586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35C93-71C1-5F5F-0F29-D7FCE1FD1DEE}"/>
              </a:ext>
            </a:extLst>
          </p:cNvPr>
          <p:cNvSpPr>
            <a:spLocks noGrp="1"/>
          </p:cNvSpPr>
          <p:nvPr>
            <p:ph idx="1"/>
          </p:nvPr>
        </p:nvSpPr>
        <p:spPr>
          <a:xfrm>
            <a:off x="419877" y="457200"/>
            <a:ext cx="11234057" cy="6120882"/>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common attribute must be a super key of sub relations either R1 or R2.</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Here,</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R = (A, B, C)</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R1 = (A, B)</a:t>
            </a: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R2 = (B, C)</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relation R has three attributes A, B, and C. The relation R is decomposed into two relation R1 and R2. . R1 and R2 both have 2-2 attributes. The common attributes are B.</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Value in Column B must be unique. if it contains a duplicate value then the Lossless-join decomposition is not possible.</a:t>
            </a:r>
          </a:p>
          <a:p>
            <a:pPr marL="0" indent="0">
              <a:buNone/>
            </a:pPr>
            <a:endParaRPr lang="en-IN" dirty="0"/>
          </a:p>
        </p:txBody>
      </p:sp>
    </p:spTree>
    <p:extLst>
      <p:ext uri="{BB962C8B-B14F-4D97-AF65-F5344CB8AC3E}">
        <p14:creationId xmlns:p14="http://schemas.microsoft.com/office/powerpoint/2010/main" val="393376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65C01-1667-A2A3-3082-BDADEAF3D1BF}"/>
              </a:ext>
            </a:extLst>
          </p:cNvPr>
          <p:cNvSpPr>
            <a:spLocks noGrp="1"/>
          </p:cNvSpPr>
          <p:nvPr>
            <p:ph idx="1"/>
          </p:nvPr>
        </p:nvSpPr>
        <p:spPr>
          <a:xfrm>
            <a:off x="345233" y="298580"/>
            <a:ext cx="11411338" cy="5878383"/>
          </a:xfrm>
        </p:spPr>
        <p:txBody>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Draw a table of Relation R with Raw Data −</a:t>
            </a:r>
          </a:p>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R (A, B, C)</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DF3E796-7627-137A-55C8-4586DE03A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33" y="1285855"/>
            <a:ext cx="6561389" cy="1597304"/>
          </a:xfrm>
          <a:prstGeom prst="rect">
            <a:avLst/>
          </a:prstGeom>
        </p:spPr>
      </p:pic>
      <p:sp>
        <p:nvSpPr>
          <p:cNvPr id="7" name="TextBox 6">
            <a:extLst>
              <a:ext uri="{FF2B5EF4-FFF2-40B4-BE49-F238E27FC236}">
                <a16:creationId xmlns:a16="http://schemas.microsoft.com/office/drawing/2014/main" id="{D9D9716F-E744-4581-F767-F29B68FBBBC0}"/>
              </a:ext>
            </a:extLst>
          </p:cNvPr>
          <p:cNvSpPr txBox="1"/>
          <p:nvPr/>
        </p:nvSpPr>
        <p:spPr>
          <a:xfrm>
            <a:off x="345233" y="2914605"/>
            <a:ext cx="6097554" cy="1133965"/>
          </a:xfrm>
          <a:prstGeom prst="rect">
            <a:avLst/>
          </a:prstGeom>
          <a:noFill/>
        </p:spPr>
        <p:txBody>
          <a:bodyPr wrap="square">
            <a:sp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decomposes into the two sub relations −</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R1 (A, B)</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9056F83-6C40-67E3-2204-4E3DC8FEA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9" y="4340775"/>
            <a:ext cx="6637595" cy="1714792"/>
          </a:xfrm>
          <a:prstGeom prst="rect">
            <a:avLst/>
          </a:prstGeom>
        </p:spPr>
      </p:pic>
    </p:spTree>
    <p:extLst>
      <p:ext uri="{BB962C8B-B14F-4D97-AF65-F5344CB8AC3E}">
        <p14:creationId xmlns:p14="http://schemas.microsoft.com/office/powerpoint/2010/main" val="200888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9567-008D-6751-2C8F-23EADBC14984}"/>
              </a:ext>
            </a:extLst>
          </p:cNvPr>
          <p:cNvSpPr>
            <a:spLocks noGrp="1"/>
          </p:cNvSpPr>
          <p:nvPr>
            <p:ph type="title"/>
          </p:nvPr>
        </p:nvSpPr>
        <p:spPr>
          <a:xfrm>
            <a:off x="139959" y="113200"/>
            <a:ext cx="11017898" cy="530614"/>
          </a:xfrm>
        </p:spPr>
        <p:txBody>
          <a:bodyPr>
            <a:norm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R2 (B, C)</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24ECF6-435B-F510-D4F6-255BA8B0C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9" y="583164"/>
            <a:ext cx="6645216" cy="1525553"/>
          </a:xfrm>
          <a:prstGeom prst="rect">
            <a:avLst/>
          </a:prstGeom>
        </p:spPr>
      </p:pic>
      <p:sp>
        <p:nvSpPr>
          <p:cNvPr id="9" name="TextBox 8">
            <a:extLst>
              <a:ext uri="{FF2B5EF4-FFF2-40B4-BE49-F238E27FC236}">
                <a16:creationId xmlns:a16="http://schemas.microsoft.com/office/drawing/2014/main" id="{9E4DD371-C16E-AC8B-CEE0-4032F252B4DE}"/>
              </a:ext>
            </a:extLst>
          </p:cNvPr>
          <p:cNvSpPr txBox="1"/>
          <p:nvPr/>
        </p:nvSpPr>
        <p:spPr>
          <a:xfrm>
            <a:off x="139958" y="2149471"/>
            <a:ext cx="10655559" cy="2241960"/>
          </a:xfrm>
          <a:prstGeom prst="rect">
            <a:avLst/>
          </a:prstGeom>
          <a:noFill/>
        </p:spPr>
        <p:txBody>
          <a:bodyPr wrap="square">
            <a:sp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Now, we can check the first condition for Lossless-join decomposition.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union of sub relation R1 and R2 is the same as relation R.</a:t>
            </a:r>
          </a:p>
          <a:p>
            <a:pPr algn="just">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R</a:t>
            </a:r>
            <a:r>
              <a:rPr lang="en-US" sz="2400" b="1" i="0" baseline="-25000" dirty="0">
                <a:solidFill>
                  <a:srgbClr val="000000"/>
                </a:solidFill>
                <a:effectLst/>
                <a:latin typeface="Times New Roman" panose="02020603050405020304" pitchFamily="18" charset="0"/>
                <a:cs typeface="Times New Roman" panose="02020603050405020304" pitchFamily="18" charset="0"/>
              </a:rPr>
              <a:t>1</a:t>
            </a:r>
            <a:r>
              <a:rPr lang="en-US" sz="2400" b="1" i="0" dirty="0">
                <a:solidFill>
                  <a:srgbClr val="000000"/>
                </a:solidFill>
                <a:effectLst/>
                <a:latin typeface="Times New Roman" panose="02020603050405020304" pitchFamily="18" charset="0"/>
                <a:cs typeface="Times New Roman" panose="02020603050405020304" pitchFamily="18" charset="0"/>
              </a:rPr>
              <a:t>U R</a:t>
            </a:r>
            <a:r>
              <a:rPr lang="en-US" sz="2400" b="1" i="0" baseline="-25000" dirty="0">
                <a:solidFill>
                  <a:srgbClr val="000000"/>
                </a:solidFill>
                <a:effectLst/>
                <a:latin typeface="Times New Roman" panose="02020603050405020304" pitchFamily="18" charset="0"/>
                <a:cs typeface="Times New Roman" panose="02020603050405020304" pitchFamily="18" charset="0"/>
              </a:rPr>
              <a:t>2</a:t>
            </a:r>
            <a:r>
              <a:rPr lang="en-US" sz="2400" b="1" i="0" dirty="0">
                <a:solidFill>
                  <a:srgbClr val="000000"/>
                </a:solidFill>
                <a:effectLst/>
                <a:latin typeface="Times New Roman" panose="02020603050405020304" pitchFamily="18" charset="0"/>
                <a:cs typeface="Times New Roman" panose="02020603050405020304" pitchFamily="18" charset="0"/>
              </a:rPr>
              <a:t> = R</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We get the following result −</a:t>
            </a:r>
          </a:p>
        </p:txBody>
      </p:sp>
      <p:pic>
        <p:nvPicPr>
          <p:cNvPr id="11" name="Picture 10">
            <a:extLst>
              <a:ext uri="{FF2B5EF4-FFF2-40B4-BE49-F238E27FC236}">
                <a16:creationId xmlns:a16="http://schemas.microsoft.com/office/drawing/2014/main" id="{BA8FFBA6-6A15-4B45-DEA7-CECD79EBC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58" y="4432184"/>
            <a:ext cx="7007291" cy="1464903"/>
          </a:xfrm>
          <a:prstGeom prst="rect">
            <a:avLst/>
          </a:prstGeom>
        </p:spPr>
      </p:pic>
      <p:sp>
        <p:nvSpPr>
          <p:cNvPr id="15" name="TextBox 14">
            <a:extLst>
              <a:ext uri="{FF2B5EF4-FFF2-40B4-BE49-F238E27FC236}">
                <a16:creationId xmlns:a16="http://schemas.microsoft.com/office/drawing/2014/main" id="{5AEDE84F-1ACF-5909-1CDD-795759F5D550}"/>
              </a:ext>
            </a:extLst>
          </p:cNvPr>
          <p:cNvSpPr txBox="1"/>
          <p:nvPr/>
        </p:nvSpPr>
        <p:spPr>
          <a:xfrm>
            <a:off x="139957" y="5937840"/>
            <a:ext cx="11672597" cy="830997"/>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The relation is the same as the original relation R. Hence, the above decomposition is Lossless-join decomposition.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90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361C45-709D-FE51-535F-A50A7F2DF621}"/>
              </a:ext>
            </a:extLst>
          </p:cNvPr>
          <p:cNvSpPr>
            <a:spLocks noGrp="1"/>
          </p:cNvSpPr>
          <p:nvPr>
            <p:ph idx="1"/>
          </p:nvPr>
        </p:nvSpPr>
        <p:spPr>
          <a:xfrm>
            <a:off x="335902" y="317241"/>
            <a:ext cx="11017898" cy="5859722"/>
          </a:xfrm>
        </p:spPr>
        <p:txBody>
          <a:bodyPr/>
          <a:lstStyle/>
          <a:p>
            <a:pPr marL="0" indent="0" algn="just">
              <a:buNone/>
            </a:pPr>
            <a:r>
              <a:rPr lang="en-IN" sz="2400" b="1" i="0" dirty="0">
                <a:effectLst/>
                <a:latin typeface="Times New Roman" panose="02020603050405020304" pitchFamily="18" charset="0"/>
                <a:cs typeface="Times New Roman" panose="02020603050405020304" pitchFamily="18" charset="0"/>
              </a:rPr>
              <a:t>Example:</a:t>
            </a:r>
            <a:endParaRPr lang="en-IN" sz="2400" b="0" i="0" dirty="0">
              <a:effectLst/>
              <a:latin typeface="Times New Roman" panose="02020603050405020304" pitchFamily="18" charset="0"/>
              <a:cs typeface="Times New Roman" panose="02020603050405020304" pitchFamily="18" charset="0"/>
            </a:endParaRPr>
          </a:p>
          <a:p>
            <a:pPr marL="0" indent="0" algn="just">
              <a:buNone/>
            </a:pPr>
            <a:r>
              <a:rPr lang="en-IN" sz="2400" b="1" i="0" dirty="0">
                <a:effectLst/>
                <a:latin typeface="Times New Roman" panose="02020603050405020304" pitchFamily="18" charset="0"/>
                <a:cs typeface="Times New Roman" panose="02020603050405020304" pitchFamily="18" charset="0"/>
              </a:rPr>
              <a:t>EMPLOYEE_DEPARTMENT table:</a:t>
            </a: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455B5689-065B-3815-9FE9-6190A032F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07" y="1406683"/>
            <a:ext cx="9173346" cy="4173023"/>
          </a:xfrm>
          <a:prstGeom prst="rect">
            <a:avLst/>
          </a:prstGeom>
        </p:spPr>
      </p:pic>
    </p:spTree>
    <p:extLst>
      <p:ext uri="{BB962C8B-B14F-4D97-AF65-F5344CB8AC3E}">
        <p14:creationId xmlns:p14="http://schemas.microsoft.com/office/powerpoint/2010/main" val="169173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118401-81AE-6654-140E-C468416C2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6" y="208407"/>
            <a:ext cx="9181321" cy="3302387"/>
          </a:xfrm>
        </p:spPr>
      </p:pic>
      <p:pic>
        <p:nvPicPr>
          <p:cNvPr id="7" name="Picture 6">
            <a:extLst>
              <a:ext uri="{FF2B5EF4-FFF2-40B4-BE49-F238E27FC236}">
                <a16:creationId xmlns:a16="http://schemas.microsoft.com/office/drawing/2014/main" id="{D2AA6880-0612-3F5F-CE03-EB449A817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997" y="3586088"/>
            <a:ext cx="9283958" cy="3063505"/>
          </a:xfrm>
          <a:prstGeom prst="rect">
            <a:avLst/>
          </a:prstGeom>
        </p:spPr>
      </p:pic>
    </p:spTree>
    <p:extLst>
      <p:ext uri="{BB962C8B-B14F-4D97-AF65-F5344CB8AC3E}">
        <p14:creationId xmlns:p14="http://schemas.microsoft.com/office/powerpoint/2010/main" val="835029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6E548-3458-E448-738F-B3A353AAC9AE}"/>
              </a:ext>
            </a:extLst>
          </p:cNvPr>
          <p:cNvSpPr>
            <a:spLocks noGrp="1"/>
          </p:cNvSpPr>
          <p:nvPr>
            <p:ph idx="1"/>
          </p:nvPr>
        </p:nvSpPr>
        <p:spPr>
          <a:xfrm>
            <a:off x="270588" y="223935"/>
            <a:ext cx="11644604" cy="5953028"/>
          </a:xfrm>
        </p:spPr>
        <p:txBody>
          <a:bodyPr>
            <a:normAutofit/>
          </a:bodyPr>
          <a:lstStyle/>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Now, when these two relations are joined on the common column "EMP_ID", then the resultant relation will look like:</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Employee ⋈ Department</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2559A61-2BB1-D754-69E4-4EB5357A3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78" y="2269690"/>
            <a:ext cx="10649683" cy="4075125"/>
          </a:xfrm>
          <a:prstGeom prst="rect">
            <a:avLst/>
          </a:prstGeom>
        </p:spPr>
      </p:pic>
    </p:spTree>
    <p:extLst>
      <p:ext uri="{BB962C8B-B14F-4D97-AF65-F5344CB8AC3E}">
        <p14:creationId xmlns:p14="http://schemas.microsoft.com/office/powerpoint/2010/main" val="214598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46465-20B4-2C3A-E666-A20CA3A9A52D}"/>
              </a:ext>
            </a:extLst>
          </p:cNvPr>
          <p:cNvSpPr>
            <a:spLocks noGrp="1"/>
          </p:cNvSpPr>
          <p:nvPr>
            <p:ph idx="1"/>
          </p:nvPr>
        </p:nvSpPr>
        <p:spPr>
          <a:xfrm>
            <a:off x="382555" y="345233"/>
            <a:ext cx="10971245" cy="583173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Creating an effective design for a relational database is a key element in building a reliable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no one "correct" relational database design for any particular project, and developers must make choices to create a design that will work efficiently.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a few common design pitfalls that can harm a database system.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10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1CCED1-8481-F153-011A-D52004EF3CCE}"/>
              </a:ext>
            </a:extLst>
          </p:cNvPr>
          <p:cNvSpPr>
            <a:spLocks noGrp="1"/>
          </p:cNvSpPr>
          <p:nvPr>
            <p:ph idx="1"/>
          </p:nvPr>
        </p:nvSpPr>
        <p:spPr>
          <a:xfrm>
            <a:off x="410547" y="457200"/>
            <a:ext cx="10943253" cy="5719763"/>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Careless Naming Practices</a:t>
            </a:r>
          </a:p>
          <a:p>
            <a:pPr algn="just">
              <a:lnSpc>
                <a:spcPct val="150000"/>
              </a:lnSpc>
            </a:pPr>
            <a:r>
              <a:rPr lang="en-US" sz="2400" b="0" i="0" dirty="0">
                <a:effectLst/>
                <a:latin typeface="Times New Roman" panose="02020603050405020304" pitchFamily="18" charset="0"/>
                <a:cs typeface="Times New Roman" panose="02020603050405020304" pitchFamily="18" charset="0"/>
              </a:rPr>
              <a:t>Choosing names is an aspect of database design that is often neglected but can have a considerable impact on usability and future development.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avoid this, both table and column names should be chosen to be meaningful and to conform to the established conventions, ensuring that consistency is maintained throughout a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number of conventions can be used in relational database names, including the following two examples for a record storing a client name: "</a:t>
            </a:r>
            <a:r>
              <a:rPr lang="en-US" sz="2400" b="0" i="0" dirty="0" err="1">
                <a:effectLst/>
                <a:latin typeface="Times New Roman" panose="02020603050405020304" pitchFamily="18" charset="0"/>
                <a:cs typeface="Times New Roman" panose="02020603050405020304" pitchFamily="18" charset="0"/>
              </a:rPr>
              <a:t>client_name</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clientName</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625458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A658EA-CE1D-7FCF-9F50-6B243DA29866}"/>
              </a:ext>
            </a:extLst>
          </p:cNvPr>
          <p:cNvSpPr>
            <a:spLocks noGrp="1"/>
          </p:cNvSpPr>
          <p:nvPr>
            <p:ph idx="1"/>
          </p:nvPr>
        </p:nvSpPr>
        <p:spPr>
          <a:xfrm>
            <a:off x="457200" y="494522"/>
            <a:ext cx="10896600" cy="5682441"/>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Lack of Documentation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Creating documentation for a relational database can be a vital step in safeguarding future development.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different levels of documentation that can be created for databases, and some database management systems are able to generate the documentation automatically.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projects where formal documentation is not considered necessary, simply including comments within the SQL code can be helpful.</a:t>
            </a:r>
          </a:p>
          <a:p>
            <a:pPr marL="0" indent="0">
              <a:buNone/>
            </a:pPr>
            <a:endParaRPr lang="en-IN" dirty="0"/>
          </a:p>
        </p:txBody>
      </p:sp>
    </p:spTree>
    <p:extLst>
      <p:ext uri="{BB962C8B-B14F-4D97-AF65-F5344CB8AC3E}">
        <p14:creationId xmlns:p14="http://schemas.microsoft.com/office/powerpoint/2010/main" val="10321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1A10C-7E50-6E88-6A8D-A864E11BD0BD}"/>
              </a:ext>
            </a:extLst>
          </p:cNvPr>
          <p:cNvSpPr>
            <a:spLocks noGrp="1"/>
          </p:cNvSpPr>
          <p:nvPr>
            <p:ph idx="1"/>
          </p:nvPr>
        </p:nvSpPr>
        <p:spPr>
          <a:xfrm>
            <a:off x="298580" y="457200"/>
            <a:ext cx="11439330" cy="5719763"/>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Failure to Normalize</a:t>
            </a:r>
          </a:p>
          <a:p>
            <a:pPr algn="just">
              <a:lnSpc>
                <a:spcPct val="150000"/>
              </a:lnSpc>
            </a:pPr>
            <a:r>
              <a:rPr lang="en-US" sz="2400" b="0" i="0" dirty="0">
                <a:effectLst/>
                <a:latin typeface="Times New Roman" panose="02020603050405020304" pitchFamily="18" charset="0"/>
                <a:cs typeface="Times New Roman" panose="02020603050405020304" pitchFamily="18" charset="0"/>
              </a:rPr>
              <a:t>Normalization is a technique for analyzing, and improving on, an initial database design.</a:t>
            </a:r>
          </a:p>
          <a:p>
            <a:pPr algn="just">
              <a:lnSpc>
                <a:spcPct val="150000"/>
              </a:lnSpc>
            </a:pPr>
            <a:r>
              <a:rPr lang="en-US" sz="2400" b="0" i="0" dirty="0">
                <a:effectLst/>
                <a:latin typeface="Times New Roman" panose="02020603050405020304" pitchFamily="18" charset="0"/>
                <a:cs typeface="Times New Roman" panose="02020603050405020304" pitchFamily="18" charset="0"/>
              </a:rPr>
              <a:t>A variety of techniques are involved, including identifying features of a database design that may compromise data integrity, for example items of data that are stored in more than one place.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Normalization identifies anomalies in a database design, and can preempt design features that will cause problems when data is queried, inserted or updated.</a:t>
            </a:r>
          </a:p>
          <a:p>
            <a:pPr marL="0" indent="0">
              <a:buNone/>
            </a:pPr>
            <a:endParaRPr lang="en-IN" dirty="0"/>
          </a:p>
        </p:txBody>
      </p:sp>
    </p:spTree>
    <p:extLst>
      <p:ext uri="{BB962C8B-B14F-4D97-AF65-F5344CB8AC3E}">
        <p14:creationId xmlns:p14="http://schemas.microsoft.com/office/powerpoint/2010/main" val="400388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62085-3E63-EF0F-976A-CBBFC29274C8}"/>
              </a:ext>
            </a:extLst>
          </p:cNvPr>
          <p:cNvSpPr>
            <a:spLocks noGrp="1"/>
          </p:cNvSpPr>
          <p:nvPr>
            <p:ph idx="1"/>
          </p:nvPr>
        </p:nvSpPr>
        <p:spPr>
          <a:xfrm>
            <a:off x="457200" y="597159"/>
            <a:ext cx="10896600" cy="5579804"/>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Lack of Testing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Failure to test a database design with a sample of real, or realistic, data can cause serious problems in a database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Generally, relational database design is started from an abstract level, using modeling techniques to arrive at a design.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drawback to this process is that the design sometimes will not relate accurately to the actual data, which is why testing is so important.</a:t>
            </a:r>
          </a:p>
          <a:p>
            <a:pPr marL="0" indent="0">
              <a:buNone/>
            </a:pPr>
            <a:endParaRPr lang="en-IN" dirty="0"/>
          </a:p>
        </p:txBody>
      </p:sp>
    </p:spTree>
    <p:extLst>
      <p:ext uri="{BB962C8B-B14F-4D97-AF65-F5344CB8AC3E}">
        <p14:creationId xmlns:p14="http://schemas.microsoft.com/office/powerpoint/2010/main" val="377210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401EE6-9868-30A0-7A8C-2FF0A2FC9DDE}"/>
              </a:ext>
            </a:extLst>
          </p:cNvPr>
          <p:cNvSpPr>
            <a:spLocks noGrp="1"/>
          </p:cNvSpPr>
          <p:nvPr>
            <p:ph idx="1"/>
          </p:nvPr>
        </p:nvSpPr>
        <p:spPr>
          <a:xfrm>
            <a:off x="391886" y="326571"/>
            <a:ext cx="10961914" cy="585039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Failure to Exploit SQL Facilities</a:t>
            </a:r>
          </a:p>
          <a:p>
            <a:pPr algn="just">
              <a:lnSpc>
                <a:spcPct val="150000"/>
              </a:lnSpc>
            </a:pPr>
            <a:r>
              <a:rPr lang="en-US" sz="2400" b="0" i="0" dirty="0">
                <a:effectLst/>
                <a:latin typeface="Times New Roman" panose="02020603050405020304" pitchFamily="18" charset="0"/>
                <a:cs typeface="Times New Roman" panose="02020603050405020304" pitchFamily="18" charset="0"/>
              </a:rPr>
              <a:t>SQL has many capabilities that can improve the usability and success of a database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Facilities such as stored procedures and integrity checks are often not used in cases where they could greatly enhance the stability of a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Developers often choose not to carry out these processes during the design stages of a project as they are not a necessity, but they can help to avoid problems at a later stage.</a:t>
            </a:r>
          </a:p>
          <a:p>
            <a:pPr marL="0" indent="0">
              <a:buNone/>
            </a:pPr>
            <a:endParaRPr lang="en-IN" dirty="0"/>
          </a:p>
        </p:txBody>
      </p:sp>
    </p:spTree>
    <p:extLst>
      <p:ext uri="{BB962C8B-B14F-4D97-AF65-F5344CB8AC3E}">
        <p14:creationId xmlns:p14="http://schemas.microsoft.com/office/powerpoint/2010/main" val="184370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D3F9-E369-F1D5-6FFC-FDBEED389001}"/>
              </a:ext>
            </a:extLst>
          </p:cNvPr>
          <p:cNvSpPr>
            <a:spLocks noGrp="1"/>
          </p:cNvSpPr>
          <p:nvPr>
            <p:ph type="title"/>
          </p:nvPr>
        </p:nvSpPr>
        <p:spPr>
          <a:xfrm>
            <a:off x="177281" y="150522"/>
            <a:ext cx="11073882" cy="325340"/>
          </a:xfrm>
        </p:spPr>
        <p:txBody>
          <a:bodyPr>
            <a:normAutofit fontScale="90000"/>
          </a:bodyPr>
          <a:lstStyle/>
          <a:p>
            <a:r>
              <a:rPr lang="en-IN" sz="3200" b="1" dirty="0">
                <a:latin typeface="Times New Roman" panose="02020603050405020304" pitchFamily="18" charset="0"/>
                <a:cs typeface="Times New Roman" panose="02020603050405020304" pitchFamily="18" charset="0"/>
              </a:rPr>
              <a:t>Relational Decomposition</a:t>
            </a:r>
          </a:p>
        </p:txBody>
      </p:sp>
      <p:sp>
        <p:nvSpPr>
          <p:cNvPr id="3" name="Content Placeholder 2">
            <a:extLst>
              <a:ext uri="{FF2B5EF4-FFF2-40B4-BE49-F238E27FC236}">
                <a16:creationId xmlns:a16="http://schemas.microsoft.com/office/drawing/2014/main" id="{386AF136-EC7F-2373-FB58-A2DCF0DBD091}"/>
              </a:ext>
            </a:extLst>
          </p:cNvPr>
          <p:cNvSpPr>
            <a:spLocks noGrp="1"/>
          </p:cNvSpPr>
          <p:nvPr>
            <p:ph idx="1"/>
          </p:nvPr>
        </p:nvSpPr>
        <p:spPr>
          <a:xfrm>
            <a:off x="279918" y="699796"/>
            <a:ext cx="11073882" cy="5477167"/>
          </a:xfrm>
        </p:spPr>
        <p:txBody>
          <a:bodyPr/>
          <a:lstStyle/>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a relation in the relational model is not in appropriate normal form then the decomposition of a relation is required.</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a database, it breaks the table into multiple tables.</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the relation has no proper decomposition, then it may lead to problems like loss of information.</a:t>
            </a:r>
          </a:p>
          <a:p>
            <a:pPr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Decomposition is used to eliminate some of the problems of bad design like anomalies, inconsistencies, and redundancy.</a:t>
            </a:r>
          </a:p>
          <a:p>
            <a:endParaRPr lang="en-IN" dirty="0"/>
          </a:p>
        </p:txBody>
      </p:sp>
      <p:pic>
        <p:nvPicPr>
          <p:cNvPr id="1026" name="Picture 2" descr="DBMS Relational Decomposition">
            <a:extLst>
              <a:ext uri="{FF2B5EF4-FFF2-40B4-BE49-F238E27FC236}">
                <a16:creationId xmlns:a16="http://schemas.microsoft.com/office/drawing/2014/main" id="{DFDE376C-61DF-FC9C-7ED1-343D7453B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16" y="3984171"/>
            <a:ext cx="5282877" cy="272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43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C013-F1BE-5DCF-7111-8D736F7D7EBD}"/>
              </a:ext>
            </a:extLst>
          </p:cNvPr>
          <p:cNvSpPr>
            <a:spLocks noGrp="1"/>
          </p:cNvSpPr>
          <p:nvPr>
            <p:ph type="title"/>
          </p:nvPr>
        </p:nvSpPr>
        <p:spPr>
          <a:xfrm>
            <a:off x="121298" y="159852"/>
            <a:ext cx="11232502" cy="521185"/>
          </a:xfrm>
        </p:spPr>
        <p:txBody>
          <a:bodyPr>
            <a:normAutofit fontScale="90000"/>
          </a:bodyPr>
          <a:lstStyle/>
          <a:p>
            <a:r>
              <a:rPr lang="en-IN" sz="3200" b="1" dirty="0">
                <a:latin typeface="Times New Roman" panose="02020603050405020304" pitchFamily="18" charset="0"/>
                <a:cs typeface="Times New Roman" panose="02020603050405020304" pitchFamily="18" charset="0"/>
              </a:rPr>
              <a:t>Lossless Join Decomposition</a:t>
            </a:r>
          </a:p>
        </p:txBody>
      </p:sp>
      <p:sp>
        <p:nvSpPr>
          <p:cNvPr id="3" name="Content Placeholder 2">
            <a:extLst>
              <a:ext uri="{FF2B5EF4-FFF2-40B4-BE49-F238E27FC236}">
                <a16:creationId xmlns:a16="http://schemas.microsoft.com/office/drawing/2014/main" id="{17D4EA72-0470-A4A0-0EFC-16F75834FD0B}"/>
              </a:ext>
            </a:extLst>
          </p:cNvPr>
          <p:cNvSpPr>
            <a:spLocks noGrp="1"/>
          </p:cNvSpPr>
          <p:nvPr>
            <p:ph idx="1"/>
          </p:nvPr>
        </p:nvSpPr>
        <p:spPr>
          <a:xfrm>
            <a:off x="261257" y="783770"/>
            <a:ext cx="11504645" cy="5794311"/>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Lossless-join decomposition is a process in which a relation is decomposed into two or more relations.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property guarantees that the extra or less tuple generation problem does not occur and no information is lost from the original relation during the decomposition. It is also known as non-additive join decomposition.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When the sub relations combine again then the new relation must be the same as the original relation was before decomposition.</a:t>
            </a:r>
          </a:p>
          <a:p>
            <a:endParaRPr lang="en-IN" dirty="0"/>
          </a:p>
        </p:txBody>
      </p:sp>
    </p:spTree>
    <p:extLst>
      <p:ext uri="{BB962C8B-B14F-4D97-AF65-F5344CB8AC3E}">
        <p14:creationId xmlns:p14="http://schemas.microsoft.com/office/powerpoint/2010/main" val="192994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928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Pitfalls Of Database Design</vt:lpstr>
      <vt:lpstr>PowerPoint Presentation</vt:lpstr>
      <vt:lpstr>PowerPoint Presentation</vt:lpstr>
      <vt:lpstr>PowerPoint Presentation</vt:lpstr>
      <vt:lpstr>PowerPoint Presentation</vt:lpstr>
      <vt:lpstr>PowerPoint Presentation</vt:lpstr>
      <vt:lpstr>PowerPoint Presentation</vt:lpstr>
      <vt:lpstr>Relational Decomposition</vt:lpstr>
      <vt:lpstr>Lossless Join Decomposition</vt:lpstr>
      <vt:lpstr>PowerPoint Presentation</vt:lpstr>
      <vt:lpstr>PowerPoint Presentation</vt:lpstr>
      <vt:lpstr>PowerPoint Presentation</vt:lpstr>
      <vt:lpstr>R2 (B, 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Pitfalls Of Database Design</dc:title>
  <dc:creator>Akash Kadao</dc:creator>
  <cp:lastModifiedBy>Akash Kadao</cp:lastModifiedBy>
  <cp:revision>3</cp:revision>
  <dcterms:created xsi:type="dcterms:W3CDTF">2023-05-10T16:21:51Z</dcterms:created>
  <dcterms:modified xsi:type="dcterms:W3CDTF">2023-06-19T08:59:31Z</dcterms:modified>
</cp:coreProperties>
</file>