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80" r:id="rId11"/>
    <p:sldId id="264" r:id="rId12"/>
    <p:sldId id="265" r:id="rId13"/>
    <p:sldId id="276" r:id="rId14"/>
    <p:sldId id="266" r:id="rId15"/>
    <p:sldId id="267" r:id="rId16"/>
    <p:sldId id="268" r:id="rId17"/>
    <p:sldId id="269" r:id="rId18"/>
    <p:sldId id="277" r:id="rId19"/>
    <p:sldId id="270" r:id="rId20"/>
    <p:sldId id="271" r:id="rId21"/>
    <p:sldId id="278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C92E-5654-3B7B-6791-CF911296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2800E-AB5D-DE42-E3D6-8972453FE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776A6-8532-1E63-01E8-21022C3F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1193-84A9-0DEE-F1D0-1177480D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796D8-73EC-201E-AD9C-7ABC5A0D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02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B2BB-D869-261A-2558-A9178A42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260E5-30BA-9B96-A87A-0F1F6D2FC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2DFA3-93C4-BAD7-58D1-57AA4AD5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709BF-338C-1E69-539D-2EF390F7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412B-D5EF-F68C-453D-5FB24BE9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56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B96F7-2251-C7ED-08C2-9B07A0645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AF18C-E035-FA12-2774-EA6EDE62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697B-7D4F-78D6-DA22-0AAC0CA0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0E8E9-247B-0842-53D4-D7825DC1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E8EA-BF51-B820-49AF-F103A210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89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AA83-E50A-4C11-701E-2A00340C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E12D-9B3A-A022-6035-5FFC27FE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CCBF7-0038-6CBB-238C-AF241485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B7BDC-C189-29BF-42DA-84B839DD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6CC3A-9C6D-EB5D-A7E9-1A080CE8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17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8EDB-6E19-4E99-439F-D261B002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F769E-5687-7B7A-0BEF-B80CF6E67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E161-DFA7-D94C-6887-7039FC2E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A85A3-4770-5F22-F10B-7A59D57F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077DB-95E2-9C73-AD0D-31F99D3E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4303-9B80-DC40-DB22-80E71B6F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2E9C-AB89-2980-D8D9-BA23BFFDA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6EF8-B191-02D9-E202-0DF4DC375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F8687-E851-53E2-AD69-B82ED41F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B3DA0-6247-1D37-4B55-AAC0CBDF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43082-47F6-F269-834B-B811C003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31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74AC-656D-61DB-7321-9D4CACA6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91F66-770A-22CC-277C-92170E865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4C7CA-7E1E-5379-36F8-E647F749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D7EA5-F524-E8AE-F5E7-8E1D8BBE7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C0B74-46C0-1CF7-53F2-E556F8621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E1086-9510-9EF7-6A8D-A0097E09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784A1-4C0E-35D8-B4FF-A1C481CE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D4AA3-B1E1-3158-1C3F-0990BE62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12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9A2C-0697-595C-9FCF-59012945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60D2F-2C7A-DED2-79B7-93E78B79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23D96-4779-CB0C-F818-784C3779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531FA-5D92-4D0F-DDB9-623FEAD0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12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75031-79D5-82F8-147C-350CC208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5B0E3-60CA-440B-C003-1BF4AF5A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68D63-5DC7-58B9-D1FC-5335563B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00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1398-81EF-56F0-4CA3-AA73A448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E5AC-9C74-BD91-4BC2-4132A4F5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EB617-EC4B-6364-74C1-3411E81D9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A5AB0-B0A2-F186-96E6-138A1E9F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E015F-C52C-8E4F-F19D-248941B0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0374E-C535-BEA3-5920-4FA65CF2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05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1956-A112-68EE-CFF1-07743CC5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A1EED-C620-A4F1-DC0E-C399E015A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ABDB0-D1AE-5016-503D-0D2DB2BA1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CE5F4-92A9-2659-E983-C8379C10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49008-8E3F-12B0-4199-7281D087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A271C-A5AC-4D85-EBF5-875E4CE8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4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A6FC0-2D14-1B9E-2C54-DB418B4A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637E1-2C92-77C7-D3D0-EF75FA2D8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A11C5-8BC0-D546-E71D-8CE166A0A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A79C-B444-4082-932F-E3B6385BE57C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9CB7-0C4E-0F1B-D48D-1B806D14D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774E1-D215-72B0-CFC1-031D66DEE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7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nowledgehut.com/blog/database/normalization-in-db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9491-F6AC-3229-2DB0-2E20487D2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3417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221853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772D-BCF8-8D75-FCD6-A0D9E98F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01" y="248750"/>
            <a:ext cx="11403563" cy="639464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Pseudo transitive Rule (IR</a:t>
            </a:r>
            <a:r>
              <a:rPr lang="en-US" sz="2400" b="1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Pseudo transitive Rule, if X determines Y and YZ determines W, then XZ determines W.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X   →   Y and YZ   →   W then XZ   →   W  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→ Y (given)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WY → Z (given)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WX → WY (using IR</a:t>
            </a:r>
            <a:r>
              <a:rPr lang="en-IN" sz="24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on 1 by augmenting with W)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WX → Z (using IR</a:t>
            </a:r>
            <a:r>
              <a:rPr lang="en-IN" sz="24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on 3 and 2)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43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9F2B-F99B-EA73-E195-10C345B4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262391"/>
            <a:ext cx="11064551" cy="418646"/>
          </a:xfrm>
        </p:spPr>
        <p:txBody>
          <a:bodyPr>
            <a:normAutofit fontScale="90000"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Functional Dependencies in DBMS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86257-CECE-A840-6C87-E0190912B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637" y="877224"/>
            <a:ext cx="4969297" cy="348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4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68C2-57C7-6DB5-C517-9029D527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298580"/>
            <a:ext cx="11101873" cy="5878383"/>
          </a:xfrm>
        </p:spPr>
        <p:txBody>
          <a:bodyPr/>
          <a:lstStyle/>
          <a:p>
            <a:pPr marL="0" indent="0" algn="just" rtl="0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Trivial Functional Dependency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D2D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trivial functional dependency is a table or data set dependency that happens when the functional dependency of an attribute or set of attributes includes the original one.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D2D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formula X→Y is a trivial functional dependency if Y is a subgroup of X. 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D2D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data table with employee identification (ID) numbers and employee names often would reflect the employee ID number as a subset of the overall ID and name data. It would be written as: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2D2D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{id, name}→id</a:t>
            </a:r>
            <a:endParaRPr lang="en-US" sz="2400" b="0" i="0" dirty="0">
              <a:solidFill>
                <a:srgbClr val="2D2D2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56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F6ED3B-F637-BA6A-3BAF-58702B8CE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7" y="1126363"/>
            <a:ext cx="6248942" cy="2932453"/>
          </a:xfrm>
        </p:spPr>
      </p:pic>
    </p:spTree>
    <p:extLst>
      <p:ext uri="{BB962C8B-B14F-4D97-AF65-F5344CB8AC3E}">
        <p14:creationId xmlns:p14="http://schemas.microsoft.com/office/powerpoint/2010/main" val="297556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E60E3-67D3-FC24-A524-4B85BAE82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53" y="0"/>
            <a:ext cx="7772400" cy="38017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D5F2E5-1131-4011-EA27-31EC606DFE99}"/>
              </a:ext>
            </a:extLst>
          </p:cNvPr>
          <p:cNvSpPr txBox="1"/>
          <p:nvPr/>
        </p:nvSpPr>
        <p:spPr>
          <a:xfrm>
            <a:off x="342899" y="3946764"/>
            <a:ext cx="11311035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 that the dependent Name is a subset of the determinant Employee Id, Name, the functional Dependency between </a:t>
            </a:r>
          </a:p>
          <a:p>
            <a:pPr algn="just" rtl="0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{Employee Id, Name} and {Name} in this case is trivial.</a:t>
            </a:r>
          </a:p>
          <a:p>
            <a:pPr algn="just" rtl="0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Additionally trivial are Name, Age, and Employee Id. The name is also trivial. Employee Id is trivial.</a:t>
            </a:r>
          </a:p>
        </p:txBody>
      </p:sp>
    </p:spTree>
    <p:extLst>
      <p:ext uri="{BB962C8B-B14F-4D97-AF65-F5344CB8AC3E}">
        <p14:creationId xmlns:p14="http://schemas.microsoft.com/office/powerpoint/2010/main" val="300571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4CBA-7D3A-4C2A-E480-2A526F2A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62" y="211429"/>
            <a:ext cx="11272935" cy="6357322"/>
          </a:xfrm>
        </p:spPr>
        <p:txBody>
          <a:bodyPr>
            <a:normAutofit/>
          </a:bodyPr>
          <a:lstStyle/>
          <a:p>
            <a:pPr marL="0" indent="0" algn="just" rtl="0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Non-Trivial Functional Dependency</a:t>
            </a:r>
          </a:p>
          <a:p>
            <a:pPr algn="just" rtl="0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trivial functional Dependency in DBMS is opposed by it. </a:t>
            </a:r>
          </a:p>
          <a:p>
            <a:pPr algn="just" rtl="0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Formally speaking, dependent if not a subset of the determinant in Non-Trivial functional Dependency.</a:t>
            </a:r>
          </a:p>
          <a:p>
            <a:pPr algn="just" rtl="0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 is not a subset of X, the relationship between X and Y is said to be non-trivial functional. </a:t>
            </a:r>
          </a:p>
          <a:p>
            <a:pPr algn="just" rtl="0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functional dependency X Y that is not trivial is one in which X is a collection of attributes, and Y is likewise a set of those attributes but not a subset of X.</a:t>
            </a:r>
          </a:p>
          <a:p>
            <a:pPr marL="0" indent="0" algn="just" rtl="0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 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0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a look at the Employee table, for instance.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05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294038-88B6-51B6-C23E-5BD7248A1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63" y="372101"/>
            <a:ext cx="6172735" cy="3322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43E4A3-F5E4-A6B3-9E18-1F6CCD5CB776}"/>
              </a:ext>
            </a:extLst>
          </p:cNvPr>
          <p:cNvSpPr txBox="1"/>
          <p:nvPr/>
        </p:nvSpPr>
        <p:spPr>
          <a:xfrm>
            <a:off x="249593" y="3998082"/>
            <a:ext cx="11292373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 Name(dependent) is not a subset of Employee Id, there is a nontrivial functional dependency between Employee Id and Name in this situation.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 dependencies {Employee Id, Name} -&gt; { Age } are likewise nontrivial.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05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1BFE-087B-546F-C08E-53CDEA21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016" y="314066"/>
            <a:ext cx="11142306" cy="626401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 Multi-valued functional Dependency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Multivalued dependency occurs when you have several independent, multivalued attributes in the same table.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It’s often a full constraint between two attribute sets in a table or relation. 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model car manufacturer keeps track of car models, manufacturing year and paint colors.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year and color are independent of each other, yet dependent on the car model. Those two attributes are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multivalue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dependent on the car models.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dependencies would be written as:</a:t>
            </a:r>
          </a:p>
          <a:p>
            <a:pPr algn="just">
              <a:lnSpc>
                <a:spcPct val="150000"/>
              </a:lnSpc>
            </a:pP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model→year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model→color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604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A0FDD0-177C-B36C-661E-3D38F2886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5" y="1821040"/>
            <a:ext cx="9638522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32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338F57-E4B8-87B1-29D1-13A80FA25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73" y="310694"/>
            <a:ext cx="6302286" cy="31183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476AA2-0216-5BDF-46C8-834E5B17342B}"/>
              </a:ext>
            </a:extLst>
          </p:cNvPr>
          <p:cNvSpPr txBox="1"/>
          <p:nvPr/>
        </p:nvSpPr>
        <p:spPr>
          <a:xfrm>
            <a:off x="436205" y="3971837"/>
            <a:ext cx="11189737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the dependent attributes Name and Age are not functionally dependent (i.e. Name-&gt;Age or Age-&gt;Name doesn't exist! ), {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-&gt; {Name, Age} is a multivalued functional dependency in this case.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9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FBEC-1A46-022B-C5F1-BA7ECA4B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2" y="159852"/>
            <a:ext cx="11167188" cy="52118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D969-E4A4-2F60-95EA-BA1F5201A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11" y="883232"/>
            <a:ext cx="11728581" cy="5814916"/>
          </a:xfrm>
        </p:spPr>
        <p:txBody>
          <a:bodyPr>
            <a:normAutofit fontScale="92500"/>
          </a:bodyPr>
          <a:lstStyle/>
          <a:p>
            <a:pPr algn="just" rtl="0">
              <a:lnSpc>
                <a:spcPct val="150000"/>
              </a:lnSpc>
            </a:pPr>
            <a:r>
              <a:rPr lang="en-US" sz="26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database management system (DBMS) system, functional Dependency in DBMS establishes the relationship between one attribute and another attribute. Functional dependencies make the quality of the data in the database easier. </a:t>
            </a:r>
          </a:p>
          <a:p>
            <a:pPr algn="just" rtl="0">
              <a:lnSpc>
                <a:spcPct val="150000"/>
              </a:lnSpc>
            </a:pPr>
            <a:r>
              <a:rPr lang="en-US" sz="26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symbol for a functional dependency is an arrow. X-&gt;Y stands for the functional dependence of X on Y. Functional Dependency is a key factor in determining the quality of database architecture.</a:t>
            </a:r>
          </a:p>
          <a:p>
            <a:pPr algn="just" rtl="0">
              <a:lnSpc>
                <a:spcPct val="150000"/>
              </a:lnSpc>
            </a:pPr>
            <a:r>
              <a:rPr lang="en-US" sz="26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Determinant refers to the attribute set on the left side of the arrow, X. In contrast, Dependent refers to the attribute set on the right side, Y. While Y will be a dependent non-key attribute from a table that shares the main key with X, X will be the primary key attribute.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709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03B09-672D-6980-A9AC-47CDEC988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45" y="286074"/>
            <a:ext cx="11086322" cy="62080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 Transitive functional Dependency</a:t>
            </a:r>
            <a:r>
              <a:rPr lang="en-US" sz="2400" b="1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Transitive dependency occurs when you have two functional dependencies that form a transitive one indirectly, most often because of software components and programming.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only occurs when you have a relation of at least three attributes or more.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the employee ID depends on the name, which depends on location, then the ID becomes transitively dependent on the location.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827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9882B-CA62-138B-6C66-293184F02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265" y="600429"/>
            <a:ext cx="7132938" cy="208044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D3DE28-4AEF-E005-1F5F-D6FCF4B5CDE4}"/>
              </a:ext>
            </a:extLst>
          </p:cNvPr>
          <p:cNvSpPr txBox="1"/>
          <p:nvPr/>
        </p:nvSpPr>
        <p:spPr>
          <a:xfrm>
            <a:off x="2610239" y="3947050"/>
            <a:ext cx="6097554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dependencies would be written as:</a:t>
            </a:r>
          </a:p>
          <a:p>
            <a:pPr algn="just">
              <a:lnSpc>
                <a:spcPct val="150000"/>
              </a:lnSpc>
            </a:pP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ID→name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name→location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 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ID→location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should be true.</a:t>
            </a:r>
          </a:p>
        </p:txBody>
      </p:sp>
    </p:spTree>
    <p:extLst>
      <p:ext uri="{BB962C8B-B14F-4D97-AF65-F5344CB8AC3E}">
        <p14:creationId xmlns:p14="http://schemas.microsoft.com/office/powerpoint/2010/main" val="510920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7DE20-36CC-EF4B-55DF-F4F582971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065" y="319244"/>
            <a:ext cx="7193902" cy="30304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7E3EDB-7F6D-9735-10EA-453DC713354F}"/>
              </a:ext>
            </a:extLst>
          </p:cNvPr>
          <p:cNvSpPr txBox="1"/>
          <p:nvPr/>
        </p:nvSpPr>
        <p:spPr>
          <a:xfrm>
            <a:off x="370891" y="3791349"/>
            <a:ext cx="11049777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the relationships between Employee Id, Department, and Street Number are valid. Consequently, Employee Id and Street Number are both valid functional dependencies according to the axiom of transitivity.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51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8FF0-F0EA-0F69-41F8-AF52769C7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98580"/>
            <a:ext cx="11224727" cy="587838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 Denote a Functional Dependency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"arrow" represents a functional dependency. A B symbolizes the functional dependence of A on B. 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example is a relation with the four attributes A, B, C, and 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06377-1246-46EC-F99A-EB667A5AD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50" y="3075326"/>
            <a:ext cx="2895851" cy="12634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110291-83B0-3745-C1C2-13D59FA83420}"/>
              </a:ext>
            </a:extLst>
          </p:cNvPr>
          <p:cNvSpPr txBox="1"/>
          <p:nvPr/>
        </p:nvSpPr>
        <p:spPr>
          <a:xfrm>
            <a:off x="289248" y="4701369"/>
            <a:ext cx="11439331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 B, C, and D are functionally reliant on attribute A in the first functional dependence.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F527C9-28BC-893A-CD8E-51A428EE1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56" y="5928641"/>
            <a:ext cx="2192989" cy="6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39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F443-091B-E8FC-EDA3-952E6DA60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7" y="298580"/>
            <a:ext cx="11402008" cy="5878383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dependency B-&gt;CD two qualities, C and D depend on attribute B to function. 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 elements on the left side of a functional dependency are sometimes referred to as the determinant set, and all of the elements on the right side are the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dependant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attributes. 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 in DBMS, a diagrammatic representation of functional Dependency, 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dependent attribute is determined by pointing arrows, and the arrow's origin determines the determinant set.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116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40B5-FDAE-94A5-D56E-B0960862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335902"/>
            <a:ext cx="11420670" cy="624218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Functional Dependency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advantages of functional dependency are many. Some of them are listed below:  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database's data quality is maintained using it. 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communicates the database design's facts. 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aids in precisely outlining the limitations and implications of databases. 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to recognize poor designs. 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 Dependency eliminates data duplication in cases where the same values shouldn't appear more than once in the same database table. 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the potential keys in the relationship is the first step in the </a:t>
            </a:r>
            <a:r>
              <a:rPr lang="en-US" sz="2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normalization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procedure. Identifying potential keys and normalizing the database without functional dependencies is impossible.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85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BABA-DCA8-2EFF-038D-8CF4F7ED4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5" y="211428"/>
            <a:ext cx="11496870" cy="5638865"/>
          </a:xfrm>
        </p:spPr>
        <p:txBody>
          <a:bodyPr>
            <a:normAutofit/>
          </a:bodyPr>
          <a:lstStyle/>
          <a:p>
            <a:pPr algn="just" rtl="0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demonstrates the functional dependence between the non-key attribute Y and the primary key attribute X. </a:t>
            </a:r>
          </a:p>
          <a:p>
            <a:pPr algn="just" rtl="0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Simply put if a table's column X characteristic uniquely identifies its column Y attribute. The functional dependence of column Y on column X is symbolized as X-&gt;Y.</a:t>
            </a:r>
          </a:p>
          <a:p>
            <a:pPr algn="just" rtl="0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dependencies are a crucial part of understanding advanced Relational Database System principles since they mathematically represent relationships between database elements.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35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E509-FD9E-44CB-4388-8DCB112E4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10" y="220760"/>
            <a:ext cx="11478208" cy="4351338"/>
          </a:xfrm>
        </p:spPr>
        <p:txBody>
          <a:bodyPr/>
          <a:lstStyle/>
          <a:p>
            <a:pPr marL="0" indent="0" algn="just" rtl="0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of Functional Dependency in DBMS</a:t>
            </a:r>
          </a:p>
          <a:p>
            <a:pPr algn="just" rtl="0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Let's see functional Dependency in DBMS with an example. </a:t>
            </a:r>
          </a:p>
          <a:p>
            <a:pPr algn="just" rtl="0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Assume that the student database has two distinct attributes: Stu Id and Stu Name. 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C02D6-70A6-7453-D291-777B9F147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02" y="2208602"/>
            <a:ext cx="3844212" cy="1365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412E71-9B20-87D1-F250-A417B6DAB830}"/>
              </a:ext>
            </a:extLst>
          </p:cNvPr>
          <p:cNvSpPr txBox="1"/>
          <p:nvPr/>
        </p:nvSpPr>
        <p:spPr>
          <a:xfrm>
            <a:off x="231709" y="3698042"/>
            <a:ext cx="11580845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StuId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serves as our main key. And in this case,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StuId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uniquely identifies the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StuName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attribute. You must first have the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StuId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someone wishes to know the student's name. if someone wishes to know the student's name.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4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7AA7DF-5DD6-CE86-CDB4-EB760E32A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66" y="268645"/>
            <a:ext cx="8033657" cy="45086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B34375-679C-A701-E81C-FEECE449CC73}"/>
              </a:ext>
            </a:extLst>
          </p:cNvPr>
          <p:cNvSpPr txBox="1"/>
          <p:nvPr/>
        </p:nvSpPr>
        <p:spPr>
          <a:xfrm>
            <a:off x="286916" y="5076053"/>
            <a:ext cx="11544299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 Dependency between Stu Id and Stu Name mentioned above can be expressed as Stu Id depends on Stu Name.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8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B69942-F20D-4DCE-CE01-AC19E4208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10" y="413640"/>
            <a:ext cx="8070980" cy="55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8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D4AE-8745-3A81-BBFC-365DE969B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82" y="326571"/>
            <a:ext cx="11672596" cy="6232849"/>
          </a:xfrm>
        </p:spPr>
        <p:txBody>
          <a:bodyPr>
            <a:normAutofit fontScale="85000" lnSpcReduction="20000"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Reflexive Rule 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reflexive rule, if Y is a subset of X, then X determines 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X ⊇ Y then X  →    Y 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 = {a, b, c, d, e}  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 = {a, b, c}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Augmentation Rule (IR</a:t>
            </a:r>
            <a:r>
              <a:rPr lang="en-US" sz="2400" b="1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augmentation is also called as a partial dependency. In augmentation, if X determines Y, then XZ determines YZ for any Z.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X    →  Y then XZ   →   YZ  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 R(ABCD), 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   →   B then AC  →   BC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04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9983E-DA7A-62CE-5355-2A21E8AC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12" y="186612"/>
            <a:ext cx="11793894" cy="639147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Transitive Rule (IR</a:t>
            </a:r>
            <a:r>
              <a:rPr lang="en-US" sz="2400" b="1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transitive rule, if X determines Y and Y determine Z, then X must also determine Z.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X   →   Y and Y  →  Z then X  →   Z  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Union Rule (IR</a:t>
            </a:r>
            <a:r>
              <a:rPr lang="en-IN" sz="2400" b="1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Union rule says, if X determines Y and X determines Z, then X must also determine Y and Z.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X    →  Y and X   →  Z then X  →    YZ    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 → Y (given)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 → Z (given)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 → XY (using IR</a:t>
            </a:r>
            <a:r>
              <a:rPr lang="en-IN" sz="24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on 1 by augmentation with X. Where XX = X)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XY → YZ (using IR</a:t>
            </a:r>
            <a:r>
              <a:rPr lang="en-IN" sz="24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on 2 by augmentation with Y)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 → YZ (using IR</a:t>
            </a:r>
            <a:r>
              <a:rPr lang="en-IN" sz="24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on 3 and 4)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91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4CF49-B8C5-7356-F01A-8D142730F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6" y="239421"/>
            <a:ext cx="11571515" cy="5965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Decomposition Rule (IR</a:t>
            </a:r>
            <a:r>
              <a:rPr lang="en-US" sz="2400" b="1" i="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rule is also known as project rule. It is the reverse of union rule.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Rule says, if X determines Y and Z, then X determines Y and X determines Z separately.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X   →   YZ then X   →   Y and X  →    Z  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→ YZ (given)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YZ → Y (using IR</a:t>
            </a:r>
            <a:r>
              <a:rPr lang="en-US" sz="24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Rule)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→ Y (using IR</a:t>
            </a:r>
            <a:r>
              <a:rPr lang="en-US" sz="24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on 1 and 2)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07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1554</Words>
  <Application>Microsoft Office PowerPoint</Application>
  <PresentationFormat>Widescreen</PresentationFormat>
  <Paragraphs>103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FUNCTIONAL DEPENDENCIES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Functional Dependencies in DBMS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Kadao</dc:creator>
  <cp:lastModifiedBy>Akash Kadao</cp:lastModifiedBy>
  <cp:revision>5</cp:revision>
  <dcterms:created xsi:type="dcterms:W3CDTF">2023-06-12T13:15:30Z</dcterms:created>
  <dcterms:modified xsi:type="dcterms:W3CDTF">2023-06-21T16:24:23Z</dcterms:modified>
</cp:coreProperties>
</file>