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363" r:id="rId12"/>
    <p:sldId id="364" r:id="rId13"/>
    <p:sldId id="266" r:id="rId14"/>
    <p:sldId id="362" r:id="rId15"/>
    <p:sldId id="368" r:id="rId16"/>
    <p:sldId id="267" r:id="rId17"/>
    <p:sldId id="268" r:id="rId18"/>
    <p:sldId id="269" r:id="rId19"/>
    <p:sldId id="270" r:id="rId20"/>
    <p:sldId id="271" r:id="rId21"/>
    <p:sldId id="365" r:id="rId22"/>
    <p:sldId id="366" r:id="rId23"/>
    <p:sldId id="272" r:id="rId24"/>
    <p:sldId id="367" r:id="rId25"/>
    <p:sldId id="273" r:id="rId26"/>
    <p:sldId id="274" r:id="rId27"/>
    <p:sldId id="275" r:id="rId28"/>
    <p:sldId id="277" r:id="rId29"/>
    <p:sldId id="278" r:id="rId30"/>
    <p:sldId id="279" r:id="rId31"/>
    <p:sldId id="280" r:id="rId32"/>
    <p:sldId id="369"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301"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93" r:id="rId77"/>
    <p:sldId id="329" r:id="rId78"/>
    <p:sldId id="330" r:id="rId79"/>
    <p:sldId id="331" r:id="rId80"/>
    <p:sldId id="332" r:id="rId81"/>
    <p:sldId id="370" r:id="rId82"/>
    <p:sldId id="333" r:id="rId83"/>
    <p:sldId id="371" r:id="rId84"/>
    <p:sldId id="334" r:id="rId85"/>
    <p:sldId id="335" r:id="rId86"/>
    <p:sldId id="336" r:id="rId87"/>
    <p:sldId id="337" r:id="rId88"/>
    <p:sldId id="338" r:id="rId89"/>
    <p:sldId id="339" r:id="rId90"/>
    <p:sldId id="340" r:id="rId91"/>
    <p:sldId id="341" r:id="rId92"/>
    <p:sldId id="342" r:id="rId93"/>
    <p:sldId id="343" r:id="rId94"/>
    <p:sldId id="372"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79" r:id="rId113"/>
    <p:sldId id="373" r:id="rId114"/>
    <p:sldId id="374" r:id="rId115"/>
    <p:sldId id="375" r:id="rId116"/>
    <p:sldId id="376" r:id="rId117"/>
    <p:sldId id="377" r:id="rId118"/>
    <p:sldId id="378" r:id="rId119"/>
    <p:sldId id="380" r:id="rId120"/>
    <p:sldId id="381" r:id="rId121"/>
    <p:sldId id="382" r:id="rId122"/>
    <p:sldId id="383" r:id="rId123"/>
    <p:sldId id="384" r:id="rId124"/>
    <p:sldId id="385" r:id="rId125"/>
    <p:sldId id="386" r:id="rId126"/>
    <p:sldId id="392" r:id="rId127"/>
    <p:sldId id="387" r:id="rId128"/>
    <p:sldId id="388" r:id="rId129"/>
    <p:sldId id="389" r:id="rId130"/>
    <p:sldId id="390" r:id="rId131"/>
    <p:sldId id="391"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2:59:47.737"/>
    </inkml:context>
    <inkml:brush xml:id="br0">
      <inkml:brushProperty name="width" value="0.35" units="cm"/>
      <inkml:brushProperty name="height" value="0.35" units="cm"/>
      <inkml:brushProperty name="color" value="#FFFFFF"/>
    </inkml:brush>
  </inkml:definitions>
  <inkml:trace contextRef="#ctx0" brushRef="#br0">525 445 24575,'3'-1'0,"0"0"0,1 0 0,-1 0 0,0 0 0,0 0 0,0-1 0,0 0 0,0 1 0,4-4 0,10-5 0,89-40 0,83-42 0,-110 48 0,-21 9 0,2 3 0,98-37 0,-64 30 0,-75 29 0,0 1 0,1 1 0,0 1 0,1 1 0,0 0 0,0 2 0,29-3 0,-38 6 0,40 2 0,-50-1 0,1 0 0,0 0 0,0 1 0,-1-1 0,1 1 0,0 0 0,-1 0 0,1 0 0,-1 0 0,1 0 0,-1 0 0,0 1 0,1-1 0,3 4 0,-6-4 0,1 0 0,-1 0 0,0 0 0,0 0 0,1 0 0,-1 0 0,0 0 0,0 0 0,0 0 0,0 0 0,0 0 0,0 0 0,0 0 0,0 0 0,0 0 0,-1 0 0,1 0 0,0 0 0,-1 0 0,1 0 0,-1 0 0,1 0 0,-1 0 0,1 0 0,-1 0 0,1-1 0,-2 2 0,-21 24 0,20-24 0,-144 126 0,120-106 0,-31 23 0,29-25 0,-32 30 0,29-24 0,-10 12 0,30-26 0,0-2 0,-17 14 0,19-18 0,1 1 0,0 1 0,1-1 0,0 2 0,-12 13 0,20-21 0,-1-1 0,1 0 0,0 1 0,0-1 0,0 0 0,0 1 0,-1-1 0,1 0 0,0 1 0,0-1 0,0 0 0,0 1 0,0-1 0,0 0 0,0 1 0,0-1 0,0 1 0,0-1 0,0 0 0,0 1 0,0-1 0,0 0 0,0 1 0,0-1 0,1 1 0,-1-1 0,0 0 0,0 1 0,0-1 0,0 0 0,1 0 0,-1 1 0,0-1 0,0 0 0,1 1 0,-1-1 0,0 0 0,1 0 0,-1 0 0,0 1 0,1-1 0,-1 0 0,0 0 0,1 0 0,-1 0 0,0 0 0,1 1 0,-1-1 0,1 0 0,23 3 0,-23-3 0,94 4 0,99-10 0,97-22 0,-51 4 0,-123 11 0,-74 6 0,0 2 0,1 3 0,54 2 0,-97 0 0,1 0 0,-1 0 0,1 0 0,0 1 0,-1-1 0,1 0 0,-1 1 0,1-1 0,-1 1 0,1-1 0,-1 1 0,0 0 0,1 0 0,-1-1 0,3 3 0,-4-2 0,0-1 0,0 1 0,0-1 0,1 1 0,-1 0 0,0-1 0,0 1 0,0-1 0,0 1 0,0 0 0,0-1 0,0 1 0,0-1 0,0 1 0,0-1 0,0 1 0,-1 0 0,1-1 0,0 1 0,0-1 0,-1 1 0,1-1 0,0 1 0,0-1 0,-1 1 0,1-1 0,-1 1 0,-5 5 0,1 0 0,-1-1 0,0 0 0,-12 7 0,-19 10 0,0-3 0,-2-1 0,-74 24 0,46-18 0,47-18 0,0 0 0,0-1 0,-1-1 0,-33 2 0,561-12 0,-284 9 0,176-3 0,-375-2 0,0 0 0,38-10 0,-6 2 0,22-2 0,131-3 0,-21 28 0,-26 0 0,-123-11 0,281-4 0,-318 2 0,1 0 0,-1 0 0,1 0 0,-1 0 0,1-1 0,-1 1 0,1-1 0,-1 0 0,1 0 0,-1 0 0,0 0 0,0 0 0,1 0 0,-1-1 0,0 1 0,0 0 0,0-1 0,0 0 0,-1 0 0,1 1 0,0-1 0,-1 0 0,1 0 0,-1-1 0,0 1 0,0 0 0,0 0 0,0-1 0,1-2 0,-1-1 0,0 1 0,-1-1 0,0 0 0,0 0 0,-1 1 0,0-1 0,1 0 0,-2 0 0,1 1 0,-1-1 0,-3-8 0,-9-18 0,2 4 0,1-1 0,2 0 0,-10-45 0,18 66 0,0 0 0,-1 0 0,0 0 0,-1 0 0,1 0 0,-2 1 0,-6-14 0,8 19 0,0 0 0,1-1 0,-1 1 0,0 0 0,0 1 0,-1-1 0,1 0 0,0 0 0,0 1 0,-1-1 0,1 1 0,-1 0 0,0 0 0,1 0 0,-1 0 0,0 0 0,1 1 0,-1-1 0,0 1 0,0 0 0,0 0 0,1 0 0,-1 0 0,0 0 0,0 0 0,-4 2 0,-47 10 0,-71 27 0,-14 4 0,100-37 0,0-1 0,0-2 0,0-2 0,-49-5 0,-5 2 0,-400 2 0,489 0 0,0 0 0,0 0 0,0 0 0,0 0 0,1-1 0,-1 1 0,0-1 0,0 0 0,0 0 0,0-1 0,1 1 0,-1-1 0,0 0 0,1 0 0,0 0 0,-1 0 0,1-1 0,0 1 0,0-1 0,0 0 0,1 0 0,-1 0 0,1 0 0,-1 0 0,1 0 0,0-1 0,0 1 0,1-1 0,-1 0 0,1 1 0,0-1 0,-1 0 0,2 0 0,-2-7 0,1 1 0,0 1 0,0 1 0,0 0 0,-1 0 0,-5-14 0,7 21 0,-1-1 0,1 1 0,-1 0 0,0-1 0,0 1 0,1 0 0,-1 0 0,0 0 0,0-1 0,0 1 0,0 0 0,0 0 0,-1 0 0,1 1 0,0-1 0,0 0 0,-1 0 0,1 1 0,0-1 0,-1 0 0,1 1 0,0 0 0,-1-1 0,1 1 0,-1 0 0,1 0 0,-1-1 0,1 1 0,-1 0 0,1 1 0,-1-1 0,1 0 0,-3 1 0,-11 3 0,0 1 0,0 0 0,1 1 0,0 1 0,-25 16 0,33-20 0,1 1 0,0 0 0,0 0 0,0 0 0,0 0 0,1 1 0,0 0 0,0 0 0,0 0 0,0 1 0,1-1 0,0 1 0,0-1 0,0 1 0,1 0 0,0 1 0,-2 7 0,-19 166 0,22-173 0,-1 0 0,0 0 0,0 0 0,0-1 0,-1 1 0,0-1 0,0 1 0,-1-1 0,0 0 0,0 0 0,0-1 0,-1 1 0,1-1 0,-1 0 0,-1 0 0,1-1 0,-1 0 0,-10 7 0,-2-1 0,0-2 0,0 0 0,-1 0 0,0-2 0,-28 6 0,-45 5 0,-1-4 0,0-4 0,-1-5 0,-136-9 0,177 1 0,-56-10 0,90 10 0,0 0 0,1-2 0,-1 0 0,1-1 0,0-1 0,-22-12 0,-6-6 0,-2 2 0,-1 2 0,-1 2 0,-1 3 0,-64-14 0,47 12 0,28 7 0,-43-6 0,78 17 0,0 0 0,0 0 0,1 0 0,-1-1 0,1 0 0,-1 0 0,1 0 0,0 0 0,0-1 0,0 1 0,-7-7 0,2 0 0,1-1 0,0 1 0,-8-13 0,-18-22 0,29 39 0,0 1 0,0-1 0,-1 1 0,1 1 0,-1-1 0,0 1 0,0 0 0,0 0 0,-8-2 0,-65-14 0,31 8 0,37 8 0,0 1 0,0-1 0,0 2 0,0 0 0,0 0 0,-1 1 0,-13 2 0,19-1 0,0 0 0,0 0 0,1 1 0,-1 0 0,0 0 0,0 1 0,1 0 0,0 0 0,-1 0 0,1 0 0,0 1 0,1 0 0,-1 0 0,-7 8 0,0 2 0,-100 107 0,109-117 0,0 0 0,0 0 0,0 0 0,0 1 0,0-1 0,1 0 0,0 1 0,0 0 0,0 0 0,1-1 0,-1 1 0,0 7 0,0 4 0,1-1 0,1 26 0,-8-61 0,-2-18 0,5-9 0,2-1 0,2 1 0,5-54 0,-4 99 0,0 1 0,1-1 0,-1 0 0,0 0 0,1 1 0,-1-1 0,1 0 0,-1 1 0,1-1 0,0 1 0,0-1 0,1-2 0,-1 4 0,-1-1 0,1 1 0,-1 0 0,1-1 0,-1 1 0,1 0 0,-1-1 0,1 1 0,-1 0 0,1 0 0,0-1 0,-1 1 0,1 0 0,-1 0 0,1 0 0,0 0 0,-1 0 0,1 0 0,0 0 0,-1 0 0,1 0 0,-1 0 0,1 0 0,0 1 0,2 0 0,0 0 0,-1 1 0,1-1 0,-1 1 0,0 0 0,1-1 0,-1 1 0,0 1 0,0-1 0,0 0 0,0 0 0,0 1 0,2 4 0,-1-2 0,-1 0 0,1 0 0,-1 0 0,0 0 0,0 1 0,-1-1 0,0 1 0,0-1 0,0 1 0,0 0 0,-1-1 0,0 1 0,-1 11 0,-1-5 0,-1-1 0,-1 1 0,1-1 0,-2 1 0,-8 15 0,-8 30 0,19-48 0,-1 0 0,0 0 0,0-1 0,-1 0 0,0 1 0,0-1 0,-1-1 0,-10 14 0,6-12 0,1 0 0,0 0 0,0 1 0,1 0 0,1 0 0,-1 1 0,2 0 0,-1 0 0,2 0 0,-1 1 0,2-1 0,0 1 0,0 0 0,1 0 0,-1 17 0,0 15 0,2 0 0,2 0 0,3 0 0,14 74 0,-15-108 0,0-1 0,1 0 0,0 0 0,1 0 0,0-1 0,0 1 0,1-1 0,0 0 0,0-1 0,1 1 0,0-1 0,0-1 0,1 1 0,0-1 0,0 0 0,0-1 0,17 8 0,4 0 0,1-2 0,0 0 0,1-2 0,38 6 0,14-1 0,1-4 0,0-3 0,0-4 0,1-4 0,151-20 0,-85-6 0,-2-5 0,191-70 0,-263 75 0,-1-3 0,-1-4 0,103-63 0,-156 81 0,0 0 0,-1-2 0,-1 0 0,-1-1 0,0-1 0,-2-1 0,24-36 0,-28 38 0,-1-1 0,-2-1 0,0 1 0,8-24 0,53-200-1365,0-53-5461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2:59:52.432"/>
    </inkml:context>
    <inkml:brush xml:id="br0">
      <inkml:brushProperty name="width" value="0.35" units="cm"/>
      <inkml:brushProperty name="height" value="0.35" units="cm"/>
      <inkml:brushProperty name="color" value="#FFFFFF"/>
    </inkml:brush>
  </inkml:definitions>
  <inkml:trace contextRef="#ctx0" brushRef="#br0">14 198 24575,'5'-11'0,"-1"-1"0,0 1 0,-1-1 0,0 0 0,-1 0 0,1-12 0,0-72 0,-3 88 0,-1 337 0,1-321 0,-1 0 0,0-1 0,0 1 0,-1 0 0,0 0 0,0-1 0,0 1 0,-1-1 0,-1 0 0,1 0 0,-6 9 0,8-15 0,-1 1 0,2-1 0,-1 1 0,0 0 0,0 0 0,0-1 0,1 1 0,-1 0 0,1 0 0,0 0 0,-1 0 0,1 0 0,0 0 0,0 3 0,0-5 0,1 1 0,-1 0 0,0 0 0,1-1 0,-1 1 0,0 0 0,1-1 0,-1 1 0,1-1 0,-1 1 0,1-1 0,-1 1 0,1-1 0,-1 1 0,1-1 0,0 1 0,-1-1 0,1 1 0,0-1 0,-1 0 0,1 0 0,0 1 0,-1-1 0,1 0 0,1 0 0,2 1 0,0-1 0,1 0 0,-1 0 0,0-1 0,0 1 0,1-1 0,-1 0 0,0 0 0,0 0 0,0-1 0,6-2 0,18-11 0,36-25 0,-38 22 0,35-17 0,-51 30 0,0 1 0,1 0 0,-1 1 0,1 0 0,-1 0 0,1 1 0,17-1 0,23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10:48:39.213"/>
    </inkml:context>
    <inkml:brush xml:id="br0">
      <inkml:brushProperty name="width" value="0.35" units="cm"/>
      <inkml:brushProperty name="height" value="0.35" units="cm"/>
      <inkml:brushProperty name="color" value="#FFFFFF"/>
    </inkml:brush>
  </inkml:definitions>
  <inkml:trace contextRef="#ctx0" brushRef="#br0">407 674 24575,'18'-6'0,"-1"0"0,1 0 0,1 2 0,-1 1 0,1 0 0,19 0 0,8-2 0,35-7 0,209-18 0,-263 30 0,290-15 0,-242 8 0,111-13 0,78-6 0,-165 17 0,170 7 0,-132 4 0,-125-2 0,-3-1 0,1 1 0,-1 0 0,1 1 0,12 2 0,-22-3 0,1 0 0,0 1 0,0-1 0,0 0 0,0 0 0,0 1 0,0-1 0,0 0 0,-1 1 0,1-1 0,0 1 0,0 0 0,-1-1 0,1 1 0,0-1 0,-1 1 0,1 0 0,0-1 0,-1 1 0,1 0 0,-1 0 0,1 0 0,-1-1 0,0 1 0,1 0 0,-1 0 0,0 0 0,1 0 0,-1 0 0,0 0 0,0 0 0,0 0 0,0-1 0,0 1 0,0 0 0,0 0 0,0 0 0,0 0 0,-1 0 0,1 0 0,0 0 0,-1 0 0,1-1 0,0 1 0,-1 0 0,1 0 0,-1 0 0,1-1 0,-1 1 0,0 0 0,1 0 0,-2 0 0,-4 7 0,0-1 0,0 0 0,0-1 0,-1 1 0,0-1 0,0-1 0,-1 1 0,-11 5 0,-71 32 0,63-32 0,-323 152 0,154-74 0,125-58 0,-138 53 0,206-83 0,-158 52 0,-245 49 0,358-94 0,1-3 0,-71 0 0,20-2 0,14 9 0,57-7 0,-41 2 0,50-6 0,-34 0 0,49-1 0,0-1 0,0 1 0,0 0 0,1-1 0,-1 0 0,0 0 0,0 0 0,0 0 0,1 0 0,-1 0 0,1-1 0,-1 1 0,-3-4 0,5 4 0,0 0 0,1 1 0,-1-1 0,1 1 0,-1-1 0,1 0 0,0 1 0,-1-1 0,1 0 0,0 0 0,-1 1 0,1-1 0,0 0 0,0 0 0,-1 1 0,1-1 0,0 0 0,0 0 0,0 0 0,0 1 0,0-1 0,0 0 0,1 0 0,-1 0 0,0 1 0,0-1 0,0 0 0,1-1 0,1 0 0,-1 0 0,0 0 0,1 0 0,0 0 0,-1 0 0,1 0 0,0 1 0,0-1 0,3-1 0,4-3 0,0 1 0,0 0 0,15-5 0,147-40 0,-53 17 0,-77 22 0,1 1 0,0 3 0,59-4 0,129 8 0,-155 4 0,-53-2 0,1-2 0,-1 0 0,23-7 0,6 0 0,-19 3 0,-1-2 0,32-13 0,-36 12 0,0 1 0,52-10 0,-78 19 0,0 0 0,-1 0 0,1 0 0,-1 0 0,1 0 0,0 0 0,-1 0 0,1 0 0,-1 0 0,1 0 0,-1-1 0,1 1 0,-1 0 0,1 0 0,0 0 0,-1-1 0,1 1 0,-1 0 0,0-1 0,1 1 0,-1-1 0,1 1 0,-1 0 0,1-2 0,-12-5 0,-40-8 0,36 11 0,-211-45 0,74 19 0,-55-15 0,-355-97 0,537 132 0,0-2 0,0 0 0,-32-22 0,-12-6 0,59 35 0,0-1 0,1 0 0,-1 0 0,1 0 0,0-1 0,0-1 0,1 1 0,0-2 0,-10-13 0,17 21 0,0 0 0,1-1 0,-1 1 0,1 0 0,-1 0 0,1-1 0,0 1 0,0 0 0,-1 0 0,1-1 0,0 1 0,0 0 0,0-1 0,0 1 0,1 0 0,-1-1 0,0 1 0,1 0 0,-1 0 0,0-1 0,1 1 0,-1 0 0,1 0 0,0 0 0,-1 0 0,1 0 0,0-1 0,0 1 0,0 1 0,0-1 0,0 0 0,0 0 0,0 0 0,0 0 0,0 1 0,0-1 0,2 0 0,6-4 0,0 1 0,0 0 0,0 1 0,10-3 0,-9 3 0,34-9 0,0 2 0,1 1 0,77-3 0,139 11 0,-141 3 0,-104-3 0,1-1 0,-1 0 0,0-1 0,-1-1 0,25-9 0,-21 6 0,0 1 0,0 2 0,22-4 0,226 5 0,-137 5 0,-78-3 0,97-13 0,-70 5 0,-1 4 0,111 6 0,-59 1 0,-60-1 0,132-18 0,-193 16 0,20-3 0,-28 4 0,0 0 0,0 0 0,0 0 0,-1-1 0,1 1 0,0 0 0,0 0 0,0-1 0,0 1 0,0-1 0,0 1 0,0-1 0,-1 1 0,1-1 0,0 1 0,0-1 0,-1 0 0,1 1 0,0-1 0,0-1 0,-2 1 0,1 0 0,-1 0 0,0 0 0,0 0 0,1 0 0,-1 0 0,0 0 0,0 0 0,0 0 0,0 1 0,0-1 0,0 0 0,0 1 0,0-1 0,0 0 0,-1 1 0,1-1 0,0 1 0,0 0 0,-2-1 0,1 0 0,-233-82 0,161 62 0,11 3 0,-68-12 0,74 21 0,-9-2 0,-104-4 0,-97 3 0,-42 0 0,238 15 0,-103 20 0,105-12 0,-110 4 0,149-15 0,-6 0 0,1 1 0,0 1 0,-47 10 0,58-8 0,1-1 0,-34 0 0,34-3 0,0 2 0,-41 7 0,13 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6:13:22.651"/>
    </inkml:context>
    <inkml:brush xml:id="br0">
      <inkml:brushProperty name="width" value="0.35" units="cm"/>
      <inkml:brushProperty name="height" value="0.35" units="cm"/>
      <inkml:brushProperty name="color" value="#FFFFFF"/>
    </inkml:brush>
  </inkml:definitions>
  <inkml:trace contextRef="#ctx0" brushRef="#br0">987 133 24575,'5'3'0,"-1"-1"0,1 1 0,0-1 0,0 0 0,0 0 0,0 0 0,0-1 0,0 0 0,0 0 0,1 0 0,9 0 0,8 2 0,99 23 0,-47-9 0,2-2 0,0-4 0,109 2 0,769-17 0,-543 6 0,-412-2 0,1 0 0,0 0 0,-1 0 0,1 0 0,0 0 0,-1 0 0,1 0 0,0 0 0,-1 0 0,1 0 0,0 0 0,0 0 0,-1 0 0,1 0 0,-1-1 0,1 1 0,0 0 0,-1-1 0,1 1 0,0 0 0,-1-1 0,2 0 0,-13-7 0,-30-7 0,-6 4 0,-1 2 0,-65-5 0,-31-5 0,-62-5 0,176 21 0,-8-2 0,0-2 0,-39-13 0,45 12 0,-95-27 0,62 20 0,15 3 0,-1 2 0,-77-6 0,-396 15 0,258 3 0,155-4 0,-120 5 0,151 9 0,53-7 0,-46 3 0,-36-9 0,-39 2 0,136 1 0,0 0 0,0 0 0,1 1 0,-1 1 0,1 0 0,0 1 0,0 0 0,-11 7 0,16-9 0,2-1 0,-1 1 0,0 1 0,1-1 0,-1 1 0,1 0 0,0 0 0,0 0 0,0 0 0,1 1 0,0 0 0,0-1 0,0 1 0,0 0 0,1 1 0,0-1 0,0 0 0,-2 10 0,3-12 0,1 0 0,1 0 0,-1 0 0,0 0 0,1-1 0,-1 1 0,1 0 0,0 0 0,0-1 0,0 1 0,0 0 0,0-1 0,1 1 0,-1-1 0,1 1 0,-1-1 0,1 0 0,0 0 0,0 0 0,0 0 0,0 0 0,1 0 0,-1-1 0,0 1 0,5 1 0,6 4 0,1 0 0,0-1 0,26 6 0,-8-1 0,-13-5 0,0 0 0,0-1 0,0-1 0,0-1 0,25 0 0,102-4 0,-60-2 0,-61 3 0,28 1 0,0-3 0,76-12 0,-103 10 0,50-1 0,-54 5 0,0-1 0,0-1 0,32-7 0,12-6 0,-46 12 0,0-2 0,0 0 0,35-14 0,-44 14-170,1 1-1,0 0 0,0 1 1,0 1-1,1 0 0,-1 1 1,17-1-1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7:15:54.410"/>
    </inkml:context>
    <inkml:brush xml:id="br0">
      <inkml:brushProperty name="width" value="0.35" units="cm"/>
      <inkml:brushProperty name="height" value="0.35" units="cm"/>
      <inkml:brushProperty name="color" value="#FFFFFF"/>
    </inkml:brush>
  </inkml:definitions>
  <inkml:trace contextRef="#ctx0" brushRef="#br0">561 312 24575,'-36'19'0,"-97"42"0,117-55 0,0-1 0,0-1 0,0 0 0,0-1 0,-1-1 0,-28 0 0,40-2 0,1 0 0,-1 0 0,0-1 0,1 0 0,-1 0 0,0 0 0,1 0 0,-1-1 0,1 0 0,0 0 0,0 0 0,0 0 0,-8-6 0,11 7 0,0 0 0,0-1 0,0 1 0,0 0 0,0 0 0,0-1 0,1 1 0,-1-1 0,0 1 0,1 0 0,-1-1 0,1 1 0,-1-1 0,1 0 0,0 1 0,0-1 0,-1-1 0,2 0 0,-1 1 0,1-1 0,-1 0 0,1 1 0,0-1 0,0 1 0,0-1 0,0 1 0,0 0 0,0-1 0,1 1 0,-1 0 0,3-3 0,14-13 0,0 0 0,1 0 0,1 2 0,1 1 0,0 0 0,30-15 0,36-25 0,-68 43 0,0 2 0,1 0 0,0 1 0,40-11 0,-33 11 0,19-4 0,0 1 0,53-6 0,98-3 0,-176 19 0,69-6 0,139 7 0,-226 1 0,1 0 0,-1 1 0,0-1 0,0 1 0,1 0 0,-1 0 0,0 0 0,0 0 0,0 0 0,0 1 0,0-1 0,0 1 0,-1 0 0,1 0 0,0 0 0,2 3 0,-4-3 0,1 0 0,-1 0 0,0 1 0,1-1 0,-1 0 0,0 1 0,-1-1 0,1 1 0,0-1 0,-1 1 0,1-1 0,-1 1 0,0-1 0,0 1 0,0 0 0,0-1 0,0 1 0,-1-1 0,1 1 0,-1-1 0,-1 5 0,-3 5 0,0-1 0,-1 1 0,0-1 0,-1 0 0,0 0 0,0-1 0,-1 1 0,-16 13 0,2-2 0,-2-1 0,-39 26 0,38-30 0,-2-2 0,1-1 0,-2-1 0,1-1 0,-2-2 0,-55 13 0,40-13 0,22-4 0,0-1 0,-36 2 0,31-5 0,-35 9 0,42-7 0,0-1 0,1 0 0,-38-1 0,54-2 0,1 0 0,0 0 0,0 0 0,-1-1 0,1 1 0,0-1 0,0 1 0,0-1 0,-1 0 0,1 0 0,0 0 0,0 0 0,0 0 0,0-1 0,1 1 0,-1 0 0,-3-4 0,4 3 0,0 0 0,0 1 0,0-1 0,1 0 0,-1 0 0,0 1 0,1-1 0,-1 0 0,1 0 0,0 0 0,0 0 0,-1 0 0,1 0 0,1 0 0,-1 0 0,1-4 0,0 0 0,1 0 0,1 0 0,-1-1 0,1 1 0,0 1 0,0-1 0,0 0 0,1 1 0,0-1 0,0 1 0,6-5 0,14-11 0,0 2 0,2 1 0,0 1 0,0 1 0,31-13 0,150-54 0,-163 66 0,-28 12 0,0 0 0,0 2 0,0-1 0,0 2 0,0 0 0,1 1 0,-1 1 0,1 0 0,-1 1 0,0 1 0,1 1 0,-1 0 0,0 1 0,25 10 0,-34-10 0,1 0 0,-1 1 0,0 1 0,-1-1 0,1 1 0,-1 0 0,0 0 0,-1 1 0,0 0 0,0 0 0,0 0 0,-1 0 0,0 1 0,0 0 0,-1 0 0,0 0 0,0 0 0,2 14 0,0 1 0,-2 0 0,-1 0 0,0 1 0,-2-1 0,-4 41 0,1-51 0,0 0 0,-1 0 0,0 0 0,-1-1 0,0 1 0,-1-1 0,0-1 0,-1 1 0,-1-1 0,0 0 0,0 0 0,-1-1 0,-19 17 0,-8 5 0,-2-2 0,-61 37 0,85-60 0,0-1 0,0 0 0,0-1 0,-1-1 0,0 0 0,-24 2 0,20-2 0,-27 2 0,-1-3 0,-87-3 0,53-2 0,58 0 0,0 0 0,-35-9 0,-3 0 0,-61-13 0,112 22 0,-1 0 0,1-1 0,0-1 0,0 0 0,0 0 0,0-1 0,-17-11 0,-28-14 0,12 13 0,-1 3 0,-76-16 0,79 18-1365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3C41-5D0D-A633-24CB-824A32E67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FEF572-6937-3283-D129-F92EF255A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DEC46B-E3EF-4123-A474-110BA1A5BD13}"/>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0337250C-FC5D-639E-79BD-58E6B535E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49A886-8384-8F3B-D138-C6895FE7A63B}"/>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16544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543A-6359-B9CA-2B79-79A48DF49A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367310-2AEF-6450-6875-42AC0DB0D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F3FA7-4BC0-A40A-6AC9-002DED5EEA3F}"/>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66D25B58-71D2-14F5-0B2E-D5AD0FDAF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63996-FB46-6425-D507-E8E577CD0984}"/>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376728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53438-AB28-8526-E95C-28DA0ABA3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377332-8336-D869-BB3D-E4425EC31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5A367-1470-86F8-AEA8-A05409FFA9A0}"/>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612C4727-04EC-CB20-6827-0E92F3620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6FCAC-3BB9-3502-8B07-7407A24792AC}"/>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407246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BFBC-1E6A-7280-C270-C669C9B32E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83BF4-B01E-DCF2-7F88-6CEA4B24A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16B45-BB12-19EF-8551-D5CDE3141176}"/>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A1C68E82-1010-0B3B-95AC-8264B98F01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21A12-4E44-29AD-5490-4C69B3E0672F}"/>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24858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25CF-CE84-C903-2B9A-1F2D59F06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7EC582-DDD2-D9CA-6B65-6A13D2985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45142-93F8-BD3E-B010-7EC865BDD91E}"/>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925E1F3D-2196-A395-4C71-038F08F81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74D40-B4B1-EA36-B6C9-651F4AC7AEDC}"/>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383849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A9F4-BCE7-EF53-AEC8-61C3F65EC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65A63-86CD-6A56-8FBD-B77F31642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002090-BAE5-CB7D-9CDA-1BF9748A3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435C5B-5DFE-A83D-71DF-EB848C7D8564}"/>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6" name="Footer Placeholder 5">
            <a:extLst>
              <a:ext uri="{FF2B5EF4-FFF2-40B4-BE49-F238E27FC236}">
                <a16:creationId xmlns:a16="http://schemas.microsoft.com/office/drawing/2014/main" id="{1F8306CB-33A9-EF8F-B9E9-B1A472CB7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F9B72-B308-AA07-27E3-4DDA364C552B}"/>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224406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98A6-E588-A89E-CFA9-A1603ABC79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D847A9-58A4-D0CD-CDB0-D7D99A6F6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D0D39-8BF8-7306-46FE-9330AD5E5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7344CE-6207-C408-80C8-201A59857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3211E-8A04-8041-0BC9-430115F96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4A9A6C-C2C0-08E5-1AC4-664799E0A498}"/>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8" name="Footer Placeholder 7">
            <a:extLst>
              <a:ext uri="{FF2B5EF4-FFF2-40B4-BE49-F238E27FC236}">
                <a16:creationId xmlns:a16="http://schemas.microsoft.com/office/drawing/2014/main" id="{400B8096-31E5-4B42-3463-758B99575D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78F1D1-2D4A-FE32-A4C1-E869A5283EE2}"/>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1604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E1-E33D-37EA-C9A3-D1F1DAFFF1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36BC88-0747-FC2D-5250-4A9F63A51F83}"/>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4" name="Footer Placeholder 3">
            <a:extLst>
              <a:ext uri="{FF2B5EF4-FFF2-40B4-BE49-F238E27FC236}">
                <a16:creationId xmlns:a16="http://schemas.microsoft.com/office/drawing/2014/main" id="{6D4F6E5F-D026-0EC9-C3A7-7917264988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3DA38-7753-8C18-B91D-E4B54289BB81}"/>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353420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B8450-2E07-6FCE-FD2B-9FB6C280E0C7}"/>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3" name="Footer Placeholder 2">
            <a:extLst>
              <a:ext uri="{FF2B5EF4-FFF2-40B4-BE49-F238E27FC236}">
                <a16:creationId xmlns:a16="http://schemas.microsoft.com/office/drawing/2014/main" id="{91D247FE-74F3-BA00-7FAC-25A7C968CA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9E0D10-6E0C-D2CE-0BF7-FD6323F65B62}"/>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29626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0C42-509A-A5A3-E7F0-C84623C42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CB3C90-57E9-95A7-E155-AC2F1F150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9061ED-1138-6BD8-09A4-6401206F8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E0A4E-B5ED-A7FF-7E8D-87F8549739DC}"/>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6" name="Footer Placeholder 5">
            <a:extLst>
              <a:ext uri="{FF2B5EF4-FFF2-40B4-BE49-F238E27FC236}">
                <a16:creationId xmlns:a16="http://schemas.microsoft.com/office/drawing/2014/main" id="{A8AE5571-BD47-930B-D228-FACFA63E9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C1508-14CB-44AB-FE4A-B383D88BC618}"/>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194399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4FFE-B107-923B-AE01-3DD9F5A3E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C8FECC-1028-52BE-8720-EBF5EB8EC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FC2DD2-0589-0781-1174-C6CAD8B3B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CCB85-C703-DDC4-1965-8C8748BB59A7}"/>
              </a:ext>
            </a:extLst>
          </p:cNvPr>
          <p:cNvSpPr>
            <a:spLocks noGrp="1"/>
          </p:cNvSpPr>
          <p:nvPr>
            <p:ph type="dt" sz="half" idx="10"/>
          </p:nvPr>
        </p:nvSpPr>
        <p:spPr/>
        <p:txBody>
          <a:bodyPr/>
          <a:lstStyle/>
          <a:p>
            <a:fld id="{E3AD3A6C-427E-4183-9F32-72729C8611CA}" type="datetimeFigureOut">
              <a:rPr lang="en-IN" smtClean="0"/>
              <a:t>26-04-2023</a:t>
            </a:fld>
            <a:endParaRPr lang="en-IN"/>
          </a:p>
        </p:txBody>
      </p:sp>
      <p:sp>
        <p:nvSpPr>
          <p:cNvPr id="6" name="Footer Placeholder 5">
            <a:extLst>
              <a:ext uri="{FF2B5EF4-FFF2-40B4-BE49-F238E27FC236}">
                <a16:creationId xmlns:a16="http://schemas.microsoft.com/office/drawing/2014/main" id="{7671A3E6-C82D-C9A9-F804-61C0F76F4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D6C52-AAF8-E765-51E0-063C01C1E96B}"/>
              </a:ext>
            </a:extLst>
          </p:cNvPr>
          <p:cNvSpPr>
            <a:spLocks noGrp="1"/>
          </p:cNvSpPr>
          <p:nvPr>
            <p:ph type="sldNum" sz="quarter" idx="12"/>
          </p:nvPr>
        </p:nvSpPr>
        <p:spPr/>
        <p:txBody>
          <a:bodyPr/>
          <a:lstStyle/>
          <a:p>
            <a:fld id="{C1318CB4-D346-460B-BC5B-1FF4A03A0489}" type="slidenum">
              <a:rPr lang="en-IN" smtClean="0"/>
              <a:t>‹#›</a:t>
            </a:fld>
            <a:endParaRPr lang="en-IN"/>
          </a:p>
        </p:txBody>
      </p:sp>
    </p:spTree>
    <p:extLst>
      <p:ext uri="{BB962C8B-B14F-4D97-AF65-F5344CB8AC3E}">
        <p14:creationId xmlns:p14="http://schemas.microsoft.com/office/powerpoint/2010/main" val="143561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2BF5E-1D19-F814-DC03-43B41DE12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54AD0-91F6-2EF4-89CF-C8F3F7092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FC9BD-8A14-03B6-5A67-38E03B7B1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D3A6C-427E-4183-9F32-72729C8611CA}" type="datetimeFigureOut">
              <a:rPr lang="en-IN" smtClean="0"/>
              <a:t>26-04-2023</a:t>
            </a:fld>
            <a:endParaRPr lang="en-IN"/>
          </a:p>
        </p:txBody>
      </p:sp>
      <p:sp>
        <p:nvSpPr>
          <p:cNvPr id="5" name="Footer Placeholder 4">
            <a:extLst>
              <a:ext uri="{FF2B5EF4-FFF2-40B4-BE49-F238E27FC236}">
                <a16:creationId xmlns:a16="http://schemas.microsoft.com/office/drawing/2014/main" id="{E1A1F74D-8BAA-CC14-8821-B5CFFAB70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31106-3C73-C127-1CAF-9ED33ADF2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18CB4-D346-460B-BC5B-1FF4A03A0489}" type="slidenum">
              <a:rPr lang="en-IN" smtClean="0"/>
              <a:t>‹#›</a:t>
            </a:fld>
            <a:endParaRPr lang="en-IN"/>
          </a:p>
        </p:txBody>
      </p:sp>
    </p:spTree>
    <p:extLst>
      <p:ext uri="{BB962C8B-B14F-4D97-AF65-F5344CB8AC3E}">
        <p14:creationId xmlns:p14="http://schemas.microsoft.com/office/powerpoint/2010/main" val="91405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guru99.com/introduction-to-database-sql.html"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hyperlink" Target="https://www.geeksforgeeks.org/composite-key-in-sql/" TargetMode="External"/><Relationship Id="rId3" Type="http://schemas.openxmlformats.org/officeDocument/2006/relationships/hyperlink" Target="https://www.geeksforgeeks.org/tuple-in-dbms/" TargetMode="External"/><Relationship Id="rId7" Type="http://schemas.openxmlformats.org/officeDocument/2006/relationships/hyperlink" Target="https://www.geeksforgeeks.org/foreign-key-constraint-in-sql/" TargetMode="External"/><Relationship Id="rId2" Type="http://schemas.openxmlformats.org/officeDocument/2006/relationships/hyperlink" Target="https://www.geeksforgeeks.org/relational-model-in-dbms/" TargetMode="External"/><Relationship Id="rId1" Type="http://schemas.openxmlformats.org/officeDocument/2006/relationships/slideLayout" Target="../slideLayouts/slideLayout2.xml"/><Relationship Id="rId6" Type="http://schemas.openxmlformats.org/officeDocument/2006/relationships/hyperlink" Target="https://www.geeksforgeeks.org/sql-alternate-key/" TargetMode="External"/><Relationship Id="rId5" Type="http://schemas.openxmlformats.org/officeDocument/2006/relationships/hyperlink" Target="https://www.geeksforgeeks.org/difference-between-super-key-and-candidate-key/" TargetMode="External"/><Relationship Id="rId4" Type="http://schemas.openxmlformats.org/officeDocument/2006/relationships/hyperlink" Target="https://www.geeksforgeeks.org/difference-between-primary-and-candidate-key/"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6.xml.rels><?xml version="1.0" encoding="UTF-8" standalone="yes"?>
<Relationships xmlns="http://schemas.openxmlformats.org/package/2006/relationships"><Relationship Id="rId2" Type="http://schemas.openxmlformats.org/officeDocument/2006/relationships/hyperlink" Target="https://www.geeksforgeeks.org/relational-model-in-dbms/"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geeksforgeeks.org/normal-forms-in-dbms/"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s://www.geeksforgeeks.org/postgresql-primary-ke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0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D079-E3C7-ADB1-EE2E-CFEFB329CCE8}"/>
              </a:ext>
            </a:extLst>
          </p:cNvPr>
          <p:cNvSpPr>
            <a:spLocks noGrp="1"/>
          </p:cNvSpPr>
          <p:nvPr>
            <p:ph type="ctrTitle"/>
          </p:nvPr>
        </p:nvSpPr>
        <p:spPr>
          <a:xfrm>
            <a:off x="1524000" y="2503294"/>
            <a:ext cx="9144000" cy="2387600"/>
          </a:xfrm>
        </p:spPr>
        <p:txBody>
          <a:bodyPr>
            <a:normAutofit fontScale="90000"/>
          </a:bodyPr>
          <a:lstStyle/>
          <a:p>
            <a:pPr>
              <a:lnSpc>
                <a:spcPct val="150000"/>
              </a:lnSpc>
            </a:pPr>
            <a:r>
              <a:rPr lang="en-US" b="1" dirty="0">
                <a:solidFill>
                  <a:srgbClr val="FF0000"/>
                </a:solidFill>
                <a:latin typeface="Times New Roman" panose="02020603050405020304" pitchFamily="18" charset="0"/>
                <a:cs typeface="Times New Roman" panose="02020603050405020304" pitchFamily="18" charset="0"/>
              </a:rPr>
              <a:t>MODULE – I: </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CONCEPTUAL MODELING INTRODUCTION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83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9AE08-88B2-0FC3-1704-D62B3FB49045}"/>
              </a:ext>
            </a:extLst>
          </p:cNvPr>
          <p:cNvSpPr>
            <a:spLocks noGrp="1"/>
          </p:cNvSpPr>
          <p:nvPr>
            <p:ph idx="1"/>
          </p:nvPr>
        </p:nvSpPr>
        <p:spPr>
          <a:xfrm>
            <a:off x="233265" y="223935"/>
            <a:ext cx="11607282" cy="6344816"/>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Advantages of DBMS</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Data Independence</a:t>
            </a:r>
            <a:r>
              <a:rPr lang="en-US" sz="2400" dirty="0">
                <a:latin typeface="Times New Roman" panose="02020603050405020304" pitchFamily="18" charset="0"/>
                <a:cs typeface="Times New Roman" panose="02020603050405020304" pitchFamily="18" charset="0"/>
              </a:rPr>
              <a:t>: Application programs should not, ideally, be exposed to details of data representation and storage. The DBMS provides an </a:t>
            </a:r>
            <a:r>
              <a:rPr lang="en-US" sz="2400" dirty="0">
                <a:highlight>
                  <a:srgbClr val="FFFF00"/>
                </a:highlight>
                <a:latin typeface="Times New Roman" panose="02020603050405020304" pitchFamily="18" charset="0"/>
                <a:cs typeface="Times New Roman" panose="02020603050405020304" pitchFamily="18" charset="0"/>
              </a:rPr>
              <a:t>abstract view </a:t>
            </a:r>
            <a:r>
              <a:rPr lang="en-US" sz="2400" dirty="0">
                <a:latin typeface="Times New Roman" panose="02020603050405020304" pitchFamily="18" charset="0"/>
                <a:cs typeface="Times New Roman" panose="02020603050405020304" pitchFamily="18" charset="0"/>
              </a:rPr>
              <a:t>of the data that hides such details.</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Efficient Data Access</a:t>
            </a:r>
            <a:r>
              <a:rPr lang="en-US" sz="2400" dirty="0">
                <a:latin typeface="Times New Roman" panose="02020603050405020304" pitchFamily="18" charset="0"/>
                <a:cs typeface="Times New Roman" panose="02020603050405020304" pitchFamily="18" charset="0"/>
              </a:rPr>
              <a:t>: A DBMS utilizes a variety of sophisticated techniques to store and retrieve data efficiently. This feature is especially important if the data is stored on external storage devices.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Data Integrity and Security</a:t>
            </a:r>
            <a:r>
              <a:rPr lang="en-US" sz="2400" dirty="0">
                <a:latin typeface="Times New Roman" panose="02020603050405020304" pitchFamily="18" charset="0"/>
                <a:cs typeface="Times New Roman" panose="02020603050405020304" pitchFamily="18" charset="0"/>
              </a:rPr>
              <a:t>: If data is always accessed through the DBMS, the DBMS can enforce integrity constraints. For example, before inserting salary information for an employee, the DBMS can check that the department budget is not exceeded. Also, it can enforce access controls that govern what data is visible to different classes of users.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457511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B1592-A5E7-DD3F-33AE-053F7975108B}"/>
              </a:ext>
            </a:extLst>
          </p:cNvPr>
          <p:cNvSpPr>
            <a:spLocks noGrp="1"/>
          </p:cNvSpPr>
          <p:nvPr>
            <p:ph idx="1"/>
          </p:nvPr>
        </p:nvSpPr>
        <p:spPr>
          <a:xfrm>
            <a:off x="326571" y="195943"/>
            <a:ext cx="11504645" cy="6372808"/>
          </a:xfrm>
        </p:spPr>
        <p:txBody>
          <a:bodyPr/>
          <a:lstStyle/>
          <a:p>
            <a:pPr marL="0" indent="0" algn="just">
              <a:lnSpc>
                <a:spcPct val="150000"/>
              </a:lnSpc>
              <a:buNone/>
            </a:pPr>
            <a:r>
              <a:rPr lang="en-US" sz="2400" b="1" i="0" dirty="0">
                <a:solidFill>
                  <a:srgbClr val="222222"/>
                </a:solidFill>
                <a:effectLst/>
                <a:latin typeface="Times New Roman" panose="02020603050405020304" pitchFamily="18" charset="0"/>
                <a:cs typeface="Times New Roman" panose="02020603050405020304" pitchFamily="18" charset="0"/>
              </a:rPr>
              <a:t>Domain Constraints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are attribute-level constraints.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attribute can only take values that lie inside the domain range. </a:t>
            </a:r>
          </a:p>
          <a:p>
            <a:pPr algn="just">
              <a:lnSpc>
                <a:spcPct val="150000"/>
              </a:lnSpc>
            </a:pPr>
            <a:r>
              <a:rPr lang="en-US" sz="2400" b="0" i="0" dirty="0" err="1">
                <a:effectLst/>
                <a:latin typeface="Times New Roman" panose="02020603050405020304" pitchFamily="18" charset="0"/>
                <a:cs typeface="Times New Roman" panose="02020603050405020304" pitchFamily="18" charset="0"/>
              </a:rPr>
              <a:t>e.g</a:t>
            </a:r>
            <a:r>
              <a:rPr lang="en-US" sz="2400" b="0" i="0" dirty="0">
                <a:effectLst/>
                <a:latin typeface="Times New Roman" panose="02020603050405020304" pitchFamily="18" charset="0"/>
                <a:cs typeface="Times New Roman" panose="02020603050405020304" pitchFamily="18" charset="0"/>
              </a:rPr>
              <a:t>; If a constraint AGE&gt;0 is applied to STUDENT relation, inserting a negative value of AGE will result in failure.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497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22992-9730-9B8D-30E5-259A77327775}"/>
              </a:ext>
            </a:extLst>
          </p:cNvPr>
          <p:cNvSpPr>
            <a:spLocks noGrp="1"/>
          </p:cNvSpPr>
          <p:nvPr>
            <p:ph idx="1"/>
          </p:nvPr>
        </p:nvSpPr>
        <p:spPr>
          <a:xfrm>
            <a:off x="326571" y="279918"/>
            <a:ext cx="11532637" cy="5897045"/>
          </a:xfrm>
        </p:spPr>
        <p:txBody>
          <a:bodyPr/>
          <a:lstStyle/>
          <a:p>
            <a:pPr marL="0" indent="0" algn="l" fontAlgn="base">
              <a:buNone/>
            </a:pPr>
            <a:r>
              <a:rPr lang="en-US" sz="2400" b="1" i="0" dirty="0">
                <a:effectLst/>
                <a:latin typeface="Times New Roman" panose="02020603050405020304" pitchFamily="18" charset="0"/>
                <a:cs typeface="Times New Roman" panose="02020603050405020304" pitchFamily="18" charset="0"/>
              </a:rPr>
              <a:t>Key Integrity:</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Every relation in the database should have at least one set of attributes that defines a tuple uniquely.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Those set of attributes is called keys. e.g.; ROLL_NO in STUDENT is a key.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No two students can have the same roll number. So a key has two properties: </a:t>
            </a:r>
          </a:p>
          <a:p>
            <a:pPr algn="just" fontAlgn="base">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should be unique for all tuples.</a:t>
            </a:r>
          </a:p>
          <a:p>
            <a:pPr algn="just" fontAlgn="base">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can’t have NULL values.</a:t>
            </a:r>
          </a:p>
          <a:p>
            <a:endParaRPr lang="en-IN" dirty="0"/>
          </a:p>
        </p:txBody>
      </p:sp>
    </p:spTree>
    <p:extLst>
      <p:ext uri="{BB962C8B-B14F-4D97-AF65-F5344CB8AC3E}">
        <p14:creationId xmlns:p14="http://schemas.microsoft.com/office/powerpoint/2010/main" val="22519969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73E40-6F12-E215-B521-B670AC557658}"/>
              </a:ext>
            </a:extLst>
          </p:cNvPr>
          <p:cNvSpPr>
            <a:spLocks noGrp="1"/>
          </p:cNvSpPr>
          <p:nvPr>
            <p:ph idx="1"/>
          </p:nvPr>
        </p:nvSpPr>
        <p:spPr>
          <a:xfrm>
            <a:off x="279917" y="317241"/>
            <a:ext cx="11588621" cy="5859722"/>
          </a:xfrm>
        </p:spPr>
        <p:txBody>
          <a:bodyPr/>
          <a:lstStyle/>
          <a:p>
            <a:pPr marL="0" indent="0" algn="just">
              <a:lnSpc>
                <a:spcPct val="150000"/>
              </a:lnSpc>
              <a:buNone/>
            </a:pPr>
            <a:r>
              <a:rPr lang="en-US" sz="2400" b="1" i="0" dirty="0">
                <a:solidFill>
                  <a:srgbClr val="222222"/>
                </a:solidFill>
                <a:effectLst/>
                <a:latin typeface="Times New Roman" panose="02020603050405020304" pitchFamily="18" charset="0"/>
                <a:cs typeface="Times New Roman" panose="02020603050405020304" pitchFamily="18" charset="0"/>
              </a:rPr>
              <a:t>Referential Integrity Constraints</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one attribute of a relation can only take values from another attribute of the same relation or any other relation, it is called referential integrity.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Referential Integrity constraints in DBMS are based on the concept of Foreign Keys.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foreign key is an important attribute of a relation which should be referred to in other relationships. </a:t>
            </a:r>
          </a:p>
          <a:p>
            <a:pPr algn="just">
              <a:lnSpc>
                <a:spcPct val="150000"/>
              </a:lnSpc>
            </a:pPr>
            <a:r>
              <a:rPr lang="en-US" sz="2400" b="0" i="0" dirty="0">
                <a:effectLst/>
                <a:latin typeface="Times New Roman" panose="02020603050405020304" pitchFamily="18" charset="0"/>
                <a:cs typeface="Times New Roman" panose="02020603050405020304" pitchFamily="18" charset="0"/>
              </a:rPr>
              <a:t>Referential integrity constraint state happens where relation refers to a key attribute of a different or same relation. However, that key element must exist in the table.</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33708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eferential Integrity Constraints">
            <a:extLst>
              <a:ext uri="{FF2B5EF4-FFF2-40B4-BE49-F238E27FC236}">
                <a16:creationId xmlns:a16="http://schemas.microsoft.com/office/drawing/2014/main" id="{8ED2B060-8878-E965-F0BA-D3481831A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192" y="167952"/>
            <a:ext cx="6512767" cy="4273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093930-9419-DA2B-2295-B667247EF1A9}"/>
              </a:ext>
            </a:extLst>
          </p:cNvPr>
          <p:cNvSpPr txBox="1"/>
          <p:nvPr/>
        </p:nvSpPr>
        <p:spPr>
          <a:xfrm>
            <a:off x="214604" y="4715078"/>
            <a:ext cx="11383347" cy="1687963"/>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example, we have 2 relations, Customer and Billing.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Tuple for </a:t>
            </a:r>
            <a:r>
              <a:rPr lang="en-US" sz="2400" b="0" i="0" dirty="0" err="1">
                <a:effectLst/>
                <a:latin typeface="Times New Roman" panose="02020603050405020304" pitchFamily="18" charset="0"/>
                <a:cs typeface="Times New Roman" panose="02020603050405020304" pitchFamily="18" charset="0"/>
              </a:rPr>
              <a:t>CustomerID</a:t>
            </a:r>
            <a:r>
              <a:rPr lang="en-US" sz="2400" b="0" i="0" dirty="0">
                <a:effectLst/>
                <a:latin typeface="Times New Roman" panose="02020603050405020304" pitchFamily="18" charset="0"/>
                <a:cs typeface="Times New Roman" panose="02020603050405020304" pitchFamily="18" charset="0"/>
              </a:rPr>
              <a:t> =1 is referenced twice in the relation Billing.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we know </a:t>
            </a:r>
            <a:r>
              <a:rPr lang="en-US" sz="2400" b="0" i="0" dirty="0" err="1">
                <a:effectLst/>
                <a:latin typeface="Times New Roman" panose="02020603050405020304" pitchFamily="18" charset="0"/>
                <a:cs typeface="Times New Roman" panose="02020603050405020304" pitchFamily="18" charset="0"/>
              </a:rPr>
              <a:t>CustomerName</a:t>
            </a:r>
            <a:r>
              <a:rPr lang="en-US" sz="2400" b="0" i="0" dirty="0">
                <a:effectLst/>
                <a:latin typeface="Times New Roman" panose="02020603050405020304" pitchFamily="18" charset="0"/>
                <a:cs typeface="Times New Roman" panose="02020603050405020304" pitchFamily="18" charset="0"/>
              </a:rPr>
              <a:t>=Google has billing amount $300</a:t>
            </a:r>
          </a:p>
        </p:txBody>
      </p:sp>
    </p:spTree>
    <p:extLst>
      <p:ext uri="{BB962C8B-B14F-4D97-AF65-F5344CB8AC3E}">
        <p14:creationId xmlns:p14="http://schemas.microsoft.com/office/powerpoint/2010/main" val="620336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C5B7-1E35-42ED-25AB-61F6E6B49703}"/>
              </a:ext>
            </a:extLst>
          </p:cNvPr>
          <p:cNvSpPr>
            <a:spLocks noGrp="1"/>
          </p:cNvSpPr>
          <p:nvPr>
            <p:ph type="title"/>
          </p:nvPr>
        </p:nvSpPr>
        <p:spPr>
          <a:xfrm>
            <a:off x="195943" y="150522"/>
            <a:ext cx="11157857" cy="530516"/>
          </a:xfrm>
        </p:spPr>
        <p:txBody>
          <a:bodyPr>
            <a:normAutofit/>
          </a:bodyPr>
          <a:lstStyle/>
          <a:p>
            <a:r>
              <a:rPr lang="en-IN" sz="3200" b="1" i="0" dirty="0">
                <a:solidFill>
                  <a:srgbClr val="222222"/>
                </a:solidFill>
                <a:effectLst/>
                <a:latin typeface="Times New Roman" panose="02020603050405020304" pitchFamily="18" charset="0"/>
                <a:cs typeface="Times New Roman" panose="02020603050405020304" pitchFamily="18" charset="0"/>
              </a:rPr>
              <a:t>Operations in Relational Model</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804736-1401-35AC-F6F1-3C396122A466}"/>
              </a:ext>
            </a:extLst>
          </p:cNvPr>
          <p:cNvSpPr>
            <a:spLocks noGrp="1"/>
          </p:cNvSpPr>
          <p:nvPr>
            <p:ph idx="1"/>
          </p:nvPr>
        </p:nvSpPr>
        <p:spPr>
          <a:xfrm>
            <a:off x="335901" y="681038"/>
            <a:ext cx="11541967" cy="6026440"/>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Four basic update operations performed on relational database model are</a:t>
            </a:r>
          </a:p>
          <a:p>
            <a:pPr algn="just">
              <a:lnSpc>
                <a:spcPct val="150000"/>
              </a:lnSpc>
              <a:buFont typeface="Wingdings" panose="05000000000000000000" pitchFamily="2" charset="2"/>
              <a:buChar char="Ø"/>
            </a:pPr>
            <a:r>
              <a:rPr lang="en-US" sz="2400" b="1" i="0" dirty="0">
                <a:effectLst/>
                <a:highlight>
                  <a:srgbClr val="FFFF00"/>
                </a:highlight>
                <a:latin typeface="Times New Roman" panose="02020603050405020304" pitchFamily="18" charset="0"/>
                <a:cs typeface="Times New Roman" panose="02020603050405020304" pitchFamily="18" charset="0"/>
              </a:rPr>
              <a:t>Insert, update, delete and select.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Insert is used to insert data into the relation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Delete is used to delete tuples from the table.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Modify allows you to change the values of some attributes in existing tuples.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Select allows you to choose a specific range of data.</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Whenever one of these operations are applied, integrity constraints specified on the relational database schema must never be violated</a:t>
            </a:r>
            <a:r>
              <a:rPr lang="en-US" sz="2400" b="0" i="0" dirty="0">
                <a:solidFill>
                  <a:srgbClr val="222222"/>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5421395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A312B-1C04-DB1F-2CB7-85C8481214B2}"/>
              </a:ext>
            </a:extLst>
          </p:cNvPr>
          <p:cNvSpPr>
            <a:spLocks noGrp="1"/>
          </p:cNvSpPr>
          <p:nvPr>
            <p:ph idx="1"/>
          </p:nvPr>
        </p:nvSpPr>
        <p:spPr>
          <a:xfrm>
            <a:off x="438539" y="419878"/>
            <a:ext cx="11753461" cy="5757085"/>
          </a:xfrm>
        </p:spPr>
        <p:txBody>
          <a:bodyPr/>
          <a:lstStyle/>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Insert Operation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The insert operation gives values of the attribute for a new tuple which should be inserted into a relation.</a:t>
            </a:r>
          </a:p>
          <a:p>
            <a:endParaRPr lang="en-IN" dirty="0"/>
          </a:p>
        </p:txBody>
      </p:sp>
      <p:pic>
        <p:nvPicPr>
          <p:cNvPr id="21506" name="Picture 2" descr="Insert Operation">
            <a:extLst>
              <a:ext uri="{FF2B5EF4-FFF2-40B4-BE49-F238E27FC236}">
                <a16:creationId xmlns:a16="http://schemas.microsoft.com/office/drawing/2014/main" id="{76AC763F-0DEF-25DF-B492-3C5B73842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0" y="2743200"/>
            <a:ext cx="10119049" cy="293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6208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54E03-C32F-FE16-AA23-9A1DE44FFE04}"/>
              </a:ext>
            </a:extLst>
          </p:cNvPr>
          <p:cNvSpPr>
            <a:spLocks noGrp="1"/>
          </p:cNvSpPr>
          <p:nvPr>
            <p:ph idx="1"/>
          </p:nvPr>
        </p:nvSpPr>
        <p:spPr>
          <a:xfrm>
            <a:off x="485192" y="494522"/>
            <a:ext cx="10868608" cy="5682441"/>
          </a:xfrm>
        </p:spPr>
        <p:txBody>
          <a:bodyPr/>
          <a:lstStyle/>
          <a:p>
            <a:pPr marL="0" indent="0" algn="just">
              <a:lnSpc>
                <a:spcPct val="150000"/>
              </a:lnSpc>
              <a:buNone/>
            </a:pPr>
            <a:r>
              <a:rPr lang="en-US" sz="2400" b="1" i="0" dirty="0">
                <a:solidFill>
                  <a:srgbClr val="222222"/>
                </a:solidFill>
                <a:effectLst/>
                <a:latin typeface="Times New Roman" panose="02020603050405020304" pitchFamily="18" charset="0"/>
                <a:cs typeface="Times New Roman" panose="02020603050405020304" pitchFamily="18" charset="0"/>
              </a:rPr>
              <a:t>Update Operation</a:t>
            </a:r>
          </a:p>
          <a:p>
            <a:pPr marL="0" indent="0" algn="just">
              <a:lnSpc>
                <a:spcPct val="150000"/>
              </a:lnSpc>
              <a:buNone/>
            </a:pPr>
            <a:r>
              <a:rPr lang="en-US" sz="2400" b="0" i="0" dirty="0">
                <a:solidFill>
                  <a:srgbClr val="222222"/>
                </a:solidFill>
                <a:effectLst/>
                <a:latin typeface="Times New Roman" panose="02020603050405020304" pitchFamily="18" charset="0"/>
                <a:cs typeface="Times New Roman" panose="02020603050405020304" pitchFamily="18" charset="0"/>
              </a:rPr>
              <a:t>You can see that in the below-given relation table </a:t>
            </a:r>
            <a:r>
              <a:rPr lang="en-US" sz="2400" b="0" i="0" dirty="0" err="1">
                <a:solidFill>
                  <a:srgbClr val="222222"/>
                </a:solidFill>
                <a:effectLst/>
                <a:latin typeface="Times New Roman" panose="02020603050405020304" pitchFamily="18" charset="0"/>
                <a:cs typeface="Times New Roman" panose="02020603050405020304" pitchFamily="18" charset="0"/>
              </a:rPr>
              <a:t>CustomerName</a:t>
            </a:r>
            <a:r>
              <a:rPr lang="en-US" sz="2400" b="0" i="0" dirty="0">
                <a:solidFill>
                  <a:srgbClr val="222222"/>
                </a:solidFill>
                <a:effectLst/>
                <a:latin typeface="Times New Roman" panose="02020603050405020304" pitchFamily="18" charset="0"/>
                <a:cs typeface="Times New Roman" panose="02020603050405020304" pitchFamily="18" charset="0"/>
              </a:rPr>
              <a:t>= ‘Apple’ is updated from Inactive to Active.</a:t>
            </a:r>
          </a:p>
          <a:p>
            <a:pPr marL="0" indent="0">
              <a:buNone/>
            </a:pPr>
            <a:endParaRPr lang="en-IN" dirty="0"/>
          </a:p>
        </p:txBody>
      </p:sp>
      <p:pic>
        <p:nvPicPr>
          <p:cNvPr id="22530" name="Picture 2" descr="Update Operation">
            <a:extLst>
              <a:ext uri="{FF2B5EF4-FFF2-40B4-BE49-F238E27FC236}">
                <a16:creationId xmlns:a16="http://schemas.microsoft.com/office/drawing/2014/main" id="{9795E2A8-22DB-9B6B-72CA-4BA84DA43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633663"/>
            <a:ext cx="10106025" cy="273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2088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3D284-E209-E39D-D6A2-BA36413B099B}"/>
              </a:ext>
            </a:extLst>
          </p:cNvPr>
          <p:cNvSpPr>
            <a:spLocks noGrp="1"/>
          </p:cNvSpPr>
          <p:nvPr>
            <p:ph idx="1"/>
          </p:nvPr>
        </p:nvSpPr>
        <p:spPr>
          <a:xfrm>
            <a:off x="447869" y="391886"/>
            <a:ext cx="10905931" cy="5785077"/>
          </a:xfrm>
        </p:spPr>
        <p:txBody>
          <a:bodyPr/>
          <a:lstStyle/>
          <a:p>
            <a:pPr marL="0" indent="0" algn="just">
              <a:lnSpc>
                <a:spcPct val="150000"/>
              </a:lnSpc>
              <a:buNone/>
            </a:pPr>
            <a:r>
              <a:rPr lang="en-US" b="1" i="0" dirty="0">
                <a:solidFill>
                  <a:srgbClr val="222222"/>
                </a:solidFill>
                <a:effectLst/>
                <a:latin typeface="Times New Roman" panose="02020603050405020304" pitchFamily="18" charset="0"/>
                <a:cs typeface="Times New Roman" panose="02020603050405020304" pitchFamily="18" charset="0"/>
              </a:rPr>
              <a:t>Delete Operation</a:t>
            </a:r>
          </a:p>
          <a:p>
            <a:pPr marL="0" indent="0" algn="just">
              <a:lnSpc>
                <a:spcPct val="150000"/>
              </a:lnSpc>
              <a:buNone/>
            </a:pPr>
            <a:r>
              <a:rPr lang="en-US" b="0" i="0" dirty="0">
                <a:solidFill>
                  <a:srgbClr val="222222"/>
                </a:solidFill>
                <a:effectLst/>
                <a:latin typeface="Times New Roman" panose="02020603050405020304" pitchFamily="18" charset="0"/>
                <a:cs typeface="Times New Roman" panose="02020603050405020304" pitchFamily="18" charset="0"/>
              </a:rPr>
              <a:t>To specify deletion, a condition on the attributes of the relation selects the tuple to be deleted.</a:t>
            </a:r>
          </a:p>
          <a:p>
            <a:pPr marL="0" indent="0">
              <a:buNone/>
            </a:pPr>
            <a:endParaRPr lang="en-IN" dirty="0"/>
          </a:p>
        </p:txBody>
      </p:sp>
      <p:pic>
        <p:nvPicPr>
          <p:cNvPr id="7" name="Picture 6">
            <a:extLst>
              <a:ext uri="{FF2B5EF4-FFF2-40B4-BE49-F238E27FC236}">
                <a16:creationId xmlns:a16="http://schemas.microsoft.com/office/drawing/2014/main" id="{BC515F29-0587-B0DB-D323-BFDF3E1B5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678429"/>
            <a:ext cx="9694507" cy="2705333"/>
          </a:xfrm>
          <a:prstGeom prst="rect">
            <a:avLst/>
          </a:prstGeom>
        </p:spPr>
      </p:pic>
    </p:spTree>
    <p:extLst>
      <p:ext uri="{BB962C8B-B14F-4D97-AF65-F5344CB8AC3E}">
        <p14:creationId xmlns:p14="http://schemas.microsoft.com/office/powerpoint/2010/main" val="8175669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413F0-32F9-188D-1829-A7C853620C7C}"/>
              </a:ext>
            </a:extLst>
          </p:cNvPr>
          <p:cNvSpPr>
            <a:spLocks noGrp="1"/>
          </p:cNvSpPr>
          <p:nvPr>
            <p:ph idx="1"/>
          </p:nvPr>
        </p:nvSpPr>
        <p:spPr>
          <a:xfrm>
            <a:off x="317241" y="363894"/>
            <a:ext cx="11402008" cy="5813069"/>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above-given example, </a:t>
            </a:r>
            <a:r>
              <a:rPr lang="en-US" sz="2400" b="0" i="0" dirty="0" err="1">
                <a:effectLst/>
                <a:latin typeface="Times New Roman" panose="02020603050405020304" pitchFamily="18" charset="0"/>
                <a:cs typeface="Times New Roman" panose="02020603050405020304" pitchFamily="18" charset="0"/>
              </a:rPr>
              <a:t>CustomerName</a:t>
            </a:r>
            <a:r>
              <a:rPr lang="en-US" sz="2400" b="0" i="0" dirty="0">
                <a:effectLst/>
                <a:latin typeface="Times New Roman" panose="02020603050405020304" pitchFamily="18" charset="0"/>
                <a:cs typeface="Times New Roman" panose="02020603050405020304" pitchFamily="18" charset="0"/>
              </a:rPr>
              <a:t>= “Apple” is deleted from the table.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Delete operation could violate referential integrity if the tuple which is deleted is referenced by foreign keys from other tuples in the same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database</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5222945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56546-CBA4-3584-67A8-6AC8D156BD87}"/>
              </a:ext>
            </a:extLst>
          </p:cNvPr>
          <p:cNvSpPr>
            <a:spLocks noGrp="1"/>
          </p:cNvSpPr>
          <p:nvPr>
            <p:ph idx="1"/>
          </p:nvPr>
        </p:nvSpPr>
        <p:spPr>
          <a:xfrm>
            <a:off x="382555" y="513184"/>
            <a:ext cx="10971245" cy="5663779"/>
          </a:xfrm>
        </p:spPr>
        <p:txBody>
          <a:bodyPr/>
          <a:lstStyle/>
          <a:p>
            <a:pPr marL="0" indent="0" algn="l">
              <a:buNone/>
            </a:pPr>
            <a:r>
              <a:rPr lang="en-IN" b="1" i="0" dirty="0">
                <a:solidFill>
                  <a:srgbClr val="222222"/>
                </a:solidFill>
                <a:effectLst/>
                <a:latin typeface="Times New Roman" panose="02020603050405020304" pitchFamily="18" charset="0"/>
                <a:cs typeface="Times New Roman" panose="02020603050405020304" pitchFamily="18" charset="0"/>
              </a:rPr>
              <a:t>Select Operation</a:t>
            </a:r>
          </a:p>
          <a:p>
            <a:pPr marL="0" indent="0">
              <a:buNone/>
            </a:pPr>
            <a:endParaRPr lang="en-IN" dirty="0"/>
          </a:p>
        </p:txBody>
      </p:sp>
      <p:pic>
        <p:nvPicPr>
          <p:cNvPr id="6" name="Picture 5">
            <a:extLst>
              <a:ext uri="{FF2B5EF4-FFF2-40B4-BE49-F238E27FC236}">
                <a16:creationId xmlns:a16="http://schemas.microsoft.com/office/drawing/2014/main" id="{CFEE3AA3-DD80-FE3C-C1A2-D50A0DC54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679510"/>
            <a:ext cx="8305800" cy="2320990"/>
          </a:xfrm>
          <a:prstGeom prst="rect">
            <a:avLst/>
          </a:prstGeom>
        </p:spPr>
      </p:pic>
      <p:sp>
        <p:nvSpPr>
          <p:cNvPr id="8" name="TextBox 7">
            <a:extLst>
              <a:ext uri="{FF2B5EF4-FFF2-40B4-BE49-F238E27FC236}">
                <a16:creationId xmlns:a16="http://schemas.microsoft.com/office/drawing/2014/main" id="{D4E02CE8-33AD-7036-E291-5508F4757AB9}"/>
              </a:ext>
            </a:extLst>
          </p:cNvPr>
          <p:cNvSpPr txBox="1"/>
          <p:nvPr/>
        </p:nvSpPr>
        <p:spPr>
          <a:xfrm>
            <a:off x="529513" y="5251875"/>
            <a:ext cx="10424626"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In the above-given example, </a:t>
            </a:r>
            <a:r>
              <a:rPr lang="en-US" sz="2400" b="0" i="0" dirty="0" err="1">
                <a:effectLst/>
                <a:latin typeface="Times New Roman" panose="02020603050405020304" pitchFamily="18" charset="0"/>
                <a:cs typeface="Times New Roman" panose="02020603050405020304" pitchFamily="18" charset="0"/>
              </a:rPr>
              <a:t>CustomerName</a:t>
            </a:r>
            <a:r>
              <a:rPr lang="en-US" sz="2400" b="0" i="0" dirty="0">
                <a:effectLst/>
                <a:latin typeface="Times New Roman" panose="02020603050405020304" pitchFamily="18" charset="0"/>
                <a:cs typeface="Times New Roman" panose="02020603050405020304" pitchFamily="18" charset="0"/>
              </a:rPr>
              <a:t>=”Amazon” is selected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42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9156D-7A78-125F-C932-08F9D5433A49}"/>
              </a:ext>
            </a:extLst>
          </p:cNvPr>
          <p:cNvSpPr>
            <a:spLocks noGrp="1"/>
          </p:cNvSpPr>
          <p:nvPr>
            <p:ph idx="1"/>
          </p:nvPr>
        </p:nvSpPr>
        <p:spPr>
          <a:xfrm>
            <a:off x="335902" y="139959"/>
            <a:ext cx="11017898" cy="6037004"/>
          </a:xfrm>
        </p:spPr>
        <p:txBody>
          <a:bodyPr>
            <a:norm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Data Administration</a:t>
            </a:r>
            <a:r>
              <a:rPr lang="en-US" sz="2400" dirty="0">
                <a:latin typeface="Times New Roman" panose="02020603050405020304" pitchFamily="18" charset="0"/>
                <a:cs typeface="Times New Roman" panose="02020603050405020304" pitchFamily="18" charset="0"/>
              </a:rPr>
              <a:t>: When several users share the data, centralizing the administration of data can offer significant improvements. Experienced professionals who understand the nature of the data being managed, and how different groups of users use it, can be responsible for organizing the data representation to minimize redundancy and for fine-tuning the storage of the data to make retrieval efficient.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Concurrent Access and Crash Recovery</a:t>
            </a:r>
            <a:r>
              <a:rPr lang="en-US" sz="2400" dirty="0">
                <a:latin typeface="Times New Roman" panose="02020603050405020304" pitchFamily="18" charset="0"/>
                <a:cs typeface="Times New Roman" panose="02020603050405020304" pitchFamily="18" charset="0"/>
              </a:rPr>
              <a:t>: A DBMS schedules concurrent accesses to the data in such a manner that users can think of the data as being accessed by only one user at a time. Further, the DBMS protects users from the effects of system failures. </a:t>
            </a:r>
          </a:p>
        </p:txBody>
      </p:sp>
    </p:spTree>
    <p:extLst>
      <p:ext uri="{BB962C8B-B14F-4D97-AF65-F5344CB8AC3E}">
        <p14:creationId xmlns:p14="http://schemas.microsoft.com/office/powerpoint/2010/main" val="32173605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23277-E860-2921-B3C4-8E9828C8D3BD}"/>
              </a:ext>
            </a:extLst>
          </p:cNvPr>
          <p:cNvSpPr>
            <a:spLocks noGrp="1"/>
          </p:cNvSpPr>
          <p:nvPr>
            <p:ph idx="1"/>
          </p:nvPr>
        </p:nvSpPr>
        <p:spPr>
          <a:xfrm>
            <a:off x="298579" y="261256"/>
            <a:ext cx="11579289" cy="6419462"/>
          </a:xfrm>
        </p:spPr>
        <p:txBody>
          <a:bodyPr>
            <a:normAutofit fontScale="92500" lnSpcReduction="20000"/>
          </a:bodyPr>
          <a:lstStyle/>
          <a:p>
            <a:pPr marL="0" indent="0" algn="l">
              <a:lnSpc>
                <a:spcPct val="150000"/>
              </a:lnSpc>
              <a:buNone/>
            </a:pPr>
            <a:r>
              <a:rPr lang="en-US" b="1" i="0" dirty="0">
                <a:solidFill>
                  <a:srgbClr val="222222"/>
                </a:solidFill>
                <a:effectLst/>
                <a:latin typeface="Times New Roman" panose="02020603050405020304" pitchFamily="18" charset="0"/>
                <a:cs typeface="Times New Roman" panose="02020603050405020304" pitchFamily="18" charset="0"/>
              </a:rPr>
              <a:t>Advantages of Relational Database Model</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Simplicity</a:t>
            </a:r>
            <a:r>
              <a:rPr lang="en-US" sz="2400" b="0" i="0" dirty="0">
                <a:solidFill>
                  <a:srgbClr val="222222"/>
                </a:solidFill>
                <a:effectLst/>
                <a:latin typeface="Times New Roman" panose="02020603050405020304" pitchFamily="18" charset="0"/>
                <a:cs typeface="Times New Roman" panose="02020603050405020304" pitchFamily="18" charset="0"/>
              </a:rPr>
              <a:t>: A Relational data model in DBMS is simpler than the hierarchical and network model.</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Structural Independence</a:t>
            </a:r>
            <a:r>
              <a:rPr lang="en-US" sz="2400" b="0" i="0" dirty="0">
                <a:solidFill>
                  <a:srgbClr val="222222"/>
                </a:solidFill>
                <a:effectLst/>
                <a:latin typeface="Times New Roman" panose="02020603050405020304" pitchFamily="18" charset="0"/>
                <a:cs typeface="Times New Roman" panose="02020603050405020304" pitchFamily="18" charset="0"/>
              </a:rPr>
              <a:t>: The relational database is only concerned with data and not with a structure. This can improve the performance of the model.</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Easy to use</a:t>
            </a:r>
            <a:r>
              <a:rPr lang="en-US" sz="2400" b="0" i="0" dirty="0">
                <a:solidFill>
                  <a:srgbClr val="222222"/>
                </a:solidFill>
                <a:effectLst/>
                <a:latin typeface="Times New Roman" panose="02020603050405020304" pitchFamily="18" charset="0"/>
                <a:cs typeface="Times New Roman" panose="02020603050405020304" pitchFamily="18" charset="0"/>
              </a:rPr>
              <a:t>: The Relational model in DBMS is easy as tables consisting of rows and columns are quite natural and simple to understand</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Query capability</a:t>
            </a:r>
            <a:r>
              <a:rPr lang="en-US" sz="2400" b="0" i="0" dirty="0">
                <a:solidFill>
                  <a:srgbClr val="222222"/>
                </a:solidFill>
                <a:effectLst/>
                <a:latin typeface="Times New Roman" panose="02020603050405020304" pitchFamily="18" charset="0"/>
                <a:cs typeface="Times New Roman" panose="02020603050405020304" pitchFamily="18" charset="0"/>
              </a:rPr>
              <a:t>: It makes possible for a high-level query language like </a:t>
            </a:r>
            <a:r>
              <a:rPr lang="en-US" sz="2400" b="0" i="0" u="none" strike="noStrike" dirty="0">
                <a:solidFill>
                  <a:srgbClr val="222222"/>
                </a:solidFill>
                <a:effectLst/>
                <a:latin typeface="Times New Roman" panose="02020603050405020304" pitchFamily="18" charset="0"/>
                <a:cs typeface="Times New Roman" panose="02020603050405020304" pitchFamily="18" charset="0"/>
                <a:hlinkClick r:id="rId2"/>
              </a:rPr>
              <a:t>SQL</a:t>
            </a:r>
            <a:r>
              <a:rPr lang="en-US" sz="2400" b="0" i="0" dirty="0">
                <a:solidFill>
                  <a:srgbClr val="222222"/>
                </a:solidFill>
                <a:effectLst/>
                <a:latin typeface="Times New Roman" panose="02020603050405020304" pitchFamily="18" charset="0"/>
                <a:cs typeface="Times New Roman" panose="02020603050405020304" pitchFamily="18" charset="0"/>
              </a:rPr>
              <a:t> to avoid complex database navigation.</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Data independence</a:t>
            </a:r>
            <a:r>
              <a:rPr lang="en-US" sz="2400" b="0" i="0" dirty="0">
                <a:solidFill>
                  <a:srgbClr val="222222"/>
                </a:solidFill>
                <a:effectLst/>
                <a:latin typeface="Times New Roman" panose="02020603050405020304" pitchFamily="18" charset="0"/>
                <a:cs typeface="Times New Roman" panose="02020603050405020304" pitchFamily="18" charset="0"/>
              </a:rPr>
              <a:t>: The Structure of Relational database can be changed without having to change any application.</a:t>
            </a:r>
          </a:p>
          <a:p>
            <a:pPr algn="just">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Scalable</a:t>
            </a:r>
            <a:r>
              <a:rPr lang="en-US" sz="2400" b="0" i="0" dirty="0">
                <a:solidFill>
                  <a:srgbClr val="222222"/>
                </a:solidFill>
                <a:effectLst/>
                <a:latin typeface="Times New Roman" panose="02020603050405020304" pitchFamily="18" charset="0"/>
                <a:cs typeface="Times New Roman" panose="02020603050405020304" pitchFamily="18" charset="0"/>
              </a:rPr>
              <a:t>: Regarding a number of records, or rows, and the number of fields, a database should be enlarged to enhance its usability.</a:t>
            </a:r>
          </a:p>
          <a:p>
            <a:pPr marL="0" indent="0">
              <a:buNone/>
            </a:pPr>
            <a:endParaRPr lang="en-IN" dirty="0"/>
          </a:p>
        </p:txBody>
      </p:sp>
    </p:spTree>
    <p:extLst>
      <p:ext uri="{BB962C8B-B14F-4D97-AF65-F5344CB8AC3E}">
        <p14:creationId xmlns:p14="http://schemas.microsoft.com/office/powerpoint/2010/main" val="7001091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3C1F1-86A3-F067-B32C-E711E3ABE927}"/>
              </a:ext>
            </a:extLst>
          </p:cNvPr>
          <p:cNvSpPr>
            <a:spLocks noGrp="1"/>
          </p:cNvSpPr>
          <p:nvPr>
            <p:ph idx="1"/>
          </p:nvPr>
        </p:nvSpPr>
        <p:spPr>
          <a:xfrm>
            <a:off x="522514" y="382555"/>
            <a:ext cx="11271380" cy="5794408"/>
          </a:xfrm>
        </p:spPr>
        <p:txBody>
          <a:bodyPr/>
          <a:lstStyle/>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Disadvantages of Relational Model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Few relational databases have </a:t>
            </a:r>
            <a:r>
              <a:rPr lang="en-US" sz="2400" b="0" i="0" dirty="0">
                <a:effectLst/>
                <a:highlight>
                  <a:srgbClr val="FFFF00"/>
                </a:highlight>
                <a:latin typeface="Times New Roman" panose="02020603050405020304" pitchFamily="18" charset="0"/>
                <a:cs typeface="Times New Roman" panose="02020603050405020304" pitchFamily="18" charset="0"/>
              </a:rPr>
              <a:t>limits on field lengths</a:t>
            </a:r>
            <a:r>
              <a:rPr lang="en-US" sz="2400" b="0" i="0" dirty="0">
                <a:effectLst/>
                <a:latin typeface="Times New Roman" panose="02020603050405020304" pitchFamily="18" charset="0"/>
                <a:cs typeface="Times New Roman" panose="02020603050405020304" pitchFamily="18" charset="0"/>
              </a:rPr>
              <a:t> which can’t be exceeded.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Relational databases can sometimes become </a:t>
            </a:r>
            <a:r>
              <a:rPr lang="en-US" sz="2400" b="0" i="0" dirty="0">
                <a:effectLst/>
                <a:highlight>
                  <a:srgbClr val="FFFF00"/>
                </a:highlight>
                <a:latin typeface="Times New Roman" panose="02020603050405020304" pitchFamily="18" charset="0"/>
                <a:cs typeface="Times New Roman" panose="02020603050405020304" pitchFamily="18" charset="0"/>
              </a:rPr>
              <a:t>complex</a:t>
            </a:r>
            <a:r>
              <a:rPr lang="en-US" sz="2400" b="0" i="0" dirty="0">
                <a:effectLst/>
                <a:latin typeface="Times New Roman" panose="02020603050405020304" pitchFamily="18" charset="0"/>
                <a:cs typeface="Times New Roman" panose="02020603050405020304" pitchFamily="18" charset="0"/>
              </a:rPr>
              <a:t> as the amount of data grows, and the relations between pieces of data become more complicated.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Complex relational database systems may lead to isolated databases where the information cannot be shared from one system to another.</a:t>
            </a:r>
          </a:p>
          <a:p>
            <a:pPr marL="0" indent="0">
              <a:buNone/>
            </a:pPr>
            <a:endParaRPr lang="en-IN" dirty="0"/>
          </a:p>
        </p:txBody>
      </p:sp>
    </p:spTree>
    <p:extLst>
      <p:ext uri="{BB962C8B-B14F-4D97-AF65-F5344CB8AC3E}">
        <p14:creationId xmlns:p14="http://schemas.microsoft.com/office/powerpoint/2010/main" val="13672837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73C1-3ADA-75B2-E631-C9EC539F6CAC}"/>
              </a:ext>
            </a:extLst>
          </p:cNvPr>
          <p:cNvSpPr>
            <a:spLocks noGrp="1"/>
          </p:cNvSpPr>
          <p:nvPr>
            <p:ph type="title"/>
          </p:nvPr>
        </p:nvSpPr>
        <p:spPr>
          <a:xfrm>
            <a:off x="93306" y="113200"/>
            <a:ext cx="11157857" cy="362661"/>
          </a:xfrm>
        </p:spPr>
        <p:txBody>
          <a:bodyPr>
            <a:normAutofit fontScale="90000"/>
          </a:bodyPr>
          <a:lstStyle/>
          <a:p>
            <a:r>
              <a:rPr lang="en-IN" sz="3600" b="1" dirty="0">
                <a:latin typeface="Times New Roman" panose="02020603050405020304" pitchFamily="18" charset="0"/>
                <a:cs typeface="Times New Roman" panose="02020603050405020304" pitchFamily="18" charset="0"/>
              </a:rPr>
              <a:t>Types of keys in relational model</a:t>
            </a:r>
          </a:p>
        </p:txBody>
      </p:sp>
      <p:sp>
        <p:nvSpPr>
          <p:cNvPr id="3" name="Content Placeholder 2">
            <a:extLst>
              <a:ext uri="{FF2B5EF4-FFF2-40B4-BE49-F238E27FC236}">
                <a16:creationId xmlns:a16="http://schemas.microsoft.com/office/drawing/2014/main" id="{F8FDB3DD-4A4D-1AF7-FE45-0BAF20205653}"/>
              </a:ext>
            </a:extLst>
          </p:cNvPr>
          <p:cNvSpPr>
            <a:spLocks noGrp="1"/>
          </p:cNvSpPr>
          <p:nvPr>
            <p:ph idx="1"/>
          </p:nvPr>
        </p:nvSpPr>
        <p:spPr>
          <a:xfrm>
            <a:off x="233265" y="606490"/>
            <a:ext cx="11691257" cy="5999583"/>
          </a:xfrm>
        </p:spPr>
        <p:txBody>
          <a:bodyPr>
            <a:norm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Keys are one of the basic requirements of a </a:t>
            </a:r>
            <a:r>
              <a:rPr lang="en-US" sz="2000" b="0" i="0" u="sng" dirty="0">
                <a:effectLst/>
                <a:latin typeface="Times New Roman" panose="02020603050405020304" pitchFamily="18" charset="0"/>
                <a:cs typeface="Times New Roman" panose="02020603050405020304" pitchFamily="18" charset="0"/>
                <a:hlinkClick r:id="rId2"/>
              </a:rPr>
              <a:t>relational database model</a:t>
            </a:r>
            <a:r>
              <a:rPr lang="en-US" sz="20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It is widely used to identify the </a:t>
            </a:r>
            <a:r>
              <a:rPr lang="en-US" sz="2000" b="0" i="0" u="sng" dirty="0">
                <a:effectLst/>
                <a:latin typeface="Times New Roman" panose="02020603050405020304" pitchFamily="18" charset="0"/>
                <a:cs typeface="Times New Roman" panose="02020603050405020304" pitchFamily="18" charset="0"/>
                <a:hlinkClick r:id="rId3"/>
              </a:rPr>
              <a:t>tuples(rows)</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uniquely in the table. </a:t>
            </a:r>
          </a:p>
          <a:p>
            <a:pPr algn="just">
              <a:lnSpc>
                <a:spcPct val="150000"/>
              </a:lnSpc>
            </a:pPr>
            <a:r>
              <a:rPr lang="en-US" sz="2000" b="0" i="0" dirty="0">
                <a:effectLst/>
                <a:latin typeface="Times New Roman" panose="02020603050405020304" pitchFamily="18" charset="0"/>
                <a:cs typeface="Times New Roman" panose="02020603050405020304" pitchFamily="18" charset="0"/>
              </a:rPr>
              <a:t>We also use keys to set up relations amongst various columns and tables of a relational database.</a:t>
            </a:r>
          </a:p>
          <a:p>
            <a:pPr algn="just" fontAlgn="base">
              <a:lnSpc>
                <a:spcPct val="150000"/>
              </a:lnSpc>
            </a:pPr>
            <a:r>
              <a:rPr lang="en-US" sz="2000" b="1" i="0" dirty="0">
                <a:effectLst/>
                <a:latin typeface="Times New Roman" panose="02020603050405020304" pitchFamily="18" charset="0"/>
                <a:cs typeface="Times New Roman" panose="02020603050405020304" pitchFamily="18" charset="0"/>
              </a:rPr>
              <a:t>Different Types of Keys in the Relational Model</a:t>
            </a: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4"/>
              </a:rPr>
              <a:t>Candidate Key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4"/>
              </a:rPr>
              <a:t>Primary Key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5"/>
              </a:rPr>
              <a:t>Super Key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6"/>
              </a:rPr>
              <a:t>Alternate Key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7"/>
              </a:rPr>
              <a:t>Foreign Key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8"/>
              </a:rPr>
              <a:t>Composite Key</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6825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AB873-5ABA-8A70-D237-BA26AF803606}"/>
              </a:ext>
            </a:extLst>
          </p:cNvPr>
          <p:cNvSpPr>
            <a:spLocks noGrp="1"/>
          </p:cNvSpPr>
          <p:nvPr>
            <p:ph idx="1"/>
          </p:nvPr>
        </p:nvSpPr>
        <p:spPr>
          <a:xfrm>
            <a:off x="233759" y="335903"/>
            <a:ext cx="11588620" cy="6195526"/>
          </a:xfrm>
        </p:spPr>
        <p:txBody>
          <a:bodyPr>
            <a:normAutofit fontScale="70000" lnSpcReduction="20000"/>
          </a:bodyPr>
          <a:lstStyle/>
          <a:p>
            <a:pPr marL="0" indent="0" algn="just" fontAlgn="base">
              <a:lnSpc>
                <a:spcPct val="150000"/>
              </a:lnSpc>
              <a:buNone/>
            </a:pPr>
            <a:r>
              <a:rPr lang="en-US" b="1" i="0" dirty="0">
                <a:solidFill>
                  <a:srgbClr val="273239"/>
                </a:solidFill>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Candidate Key:</a:t>
            </a:r>
            <a:r>
              <a:rPr lang="en-US" b="0" i="0" dirty="0">
                <a:effectLst/>
                <a:latin typeface="Times New Roman" panose="02020603050405020304" pitchFamily="18" charset="0"/>
                <a:cs typeface="Times New Roman" panose="02020603050405020304" pitchFamily="18" charset="0"/>
              </a:rPr>
              <a:t> The minimal set of attributes that can uniquely identify a tuple is known as a candidate key. For Example, STUD_NO in STUDENT relation. </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a minimal super key. It is a super key with no repeated data is called a candidate key.</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minimal set of attributes that can uniquely identify a record.</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must contain unique values.</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contain NULL values.</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Every table must have at least a single candidate key.</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table can have multiple candidate keys but only one primary key (the primary key cannot have a NULL value, so the candidate key with a NULL value can’t be the primary key).</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value of the Candidate Key is unique and may be null for a tuple.</a:t>
            </a:r>
          </a:p>
          <a:p>
            <a:pPr algn="just"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can be more than one candidate key in a relationship. </a:t>
            </a:r>
          </a:p>
          <a:p>
            <a:pPr algn="just" fontAlgn="base">
              <a:lnSpc>
                <a:spcPct val="150000"/>
              </a:lnSpc>
            </a:pPr>
            <a:r>
              <a:rPr lang="en-US" b="1" i="0" dirty="0">
                <a:effectLst/>
                <a:latin typeface="Times New Roman" panose="02020603050405020304" pitchFamily="18" charset="0"/>
                <a:cs typeface="Times New Roman" panose="02020603050405020304" pitchFamily="18" charset="0"/>
              </a:rPr>
              <a:t>Example: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STUD_NO is the candidate key for relation STUDENT</a:t>
            </a:r>
            <a:endParaRPr lang="en-US" b="0" i="0" dirty="0">
              <a:effectLst/>
              <a:latin typeface="Times New Roman" panose="02020603050405020304" pitchFamily="18"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10C4C31C-6A74-674F-8A8D-7C74FD19DEE4}"/>
              </a:ext>
            </a:extLst>
          </p:cNvPr>
          <p:cNvSpPr>
            <a:spLocks noChangeArrowheads="1"/>
          </p:cNvSpPr>
          <p:nvPr/>
        </p:nvSpPr>
        <p:spPr bwMode="auto">
          <a:xfrm>
            <a:off x="0" y="154261"/>
            <a:ext cx="12201824"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7787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A636AF-017A-556E-20AD-0FF23EBDE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92" y="164017"/>
            <a:ext cx="7222402" cy="5826236"/>
          </a:xfrm>
          <a:prstGeom prst="rect">
            <a:avLst/>
          </a:prstGeom>
        </p:spPr>
      </p:pic>
      <p:pic>
        <p:nvPicPr>
          <p:cNvPr id="7" name="Picture 6">
            <a:extLst>
              <a:ext uri="{FF2B5EF4-FFF2-40B4-BE49-F238E27FC236}">
                <a16:creationId xmlns:a16="http://schemas.microsoft.com/office/drawing/2014/main" id="{AE1D2D5C-8ABD-5D3D-8ABD-D7081D12E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291" y="571558"/>
            <a:ext cx="4870578" cy="2955413"/>
          </a:xfrm>
          <a:prstGeom prst="rect">
            <a:avLst/>
          </a:prstGeom>
        </p:spPr>
      </p:pic>
    </p:spTree>
    <p:extLst>
      <p:ext uri="{BB962C8B-B14F-4D97-AF65-F5344CB8AC3E}">
        <p14:creationId xmlns:p14="http://schemas.microsoft.com/office/powerpoint/2010/main" val="11848548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1E06B-EB09-5DF8-CBC2-DEB3263DBBFE}"/>
              </a:ext>
            </a:extLst>
          </p:cNvPr>
          <p:cNvSpPr>
            <a:spLocks noGrp="1"/>
          </p:cNvSpPr>
          <p:nvPr>
            <p:ph idx="1"/>
          </p:nvPr>
        </p:nvSpPr>
        <p:spPr>
          <a:xfrm>
            <a:off x="382555" y="345232"/>
            <a:ext cx="11439331" cy="6298163"/>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 Primary Key:</a:t>
            </a:r>
            <a:r>
              <a:rPr lang="en-US" sz="2400" b="0" i="0" dirty="0">
                <a:effectLst/>
                <a:latin typeface="Times New Roman" panose="02020603050405020304" pitchFamily="18" charset="0"/>
                <a:cs typeface="Times New Roman" panose="02020603050405020304" pitchFamily="18" charset="0"/>
              </a:rPr>
              <a:t> There can be more than one candidate key in relation out of which one can be chosen as the primary key. For Example, STUD_NO, as well as STUD_PHONE, are candidate keys for relation STUDENT but STUD_NO can be chosen as the primary key (only one out of many candidate keys).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unique key.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identify only one tuple (a record) at a time.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has no duplicate values, it has unique values.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cannot be NULL.</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Primary keys are not necessarily to be a single column; more than one column can also be a primary key for a table.</a:t>
            </a:r>
          </a:p>
          <a:p>
            <a:endParaRPr lang="en-IN" dirty="0"/>
          </a:p>
        </p:txBody>
      </p:sp>
    </p:spTree>
    <p:extLst>
      <p:ext uri="{BB962C8B-B14F-4D97-AF65-F5344CB8AC3E}">
        <p14:creationId xmlns:p14="http://schemas.microsoft.com/office/powerpoint/2010/main" val="34733505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BCD67-5604-1AB0-4343-CA3DB2564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89" y="681134"/>
            <a:ext cx="11168743" cy="5290458"/>
          </a:xfrm>
          <a:prstGeom prst="rect">
            <a:avLst/>
          </a:prstGeom>
        </p:spPr>
      </p:pic>
    </p:spTree>
    <p:extLst>
      <p:ext uri="{BB962C8B-B14F-4D97-AF65-F5344CB8AC3E}">
        <p14:creationId xmlns:p14="http://schemas.microsoft.com/office/powerpoint/2010/main" val="28985403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EFB114-B209-C80F-603D-A46A57DF7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2" y="116894"/>
            <a:ext cx="10991461" cy="6530906"/>
          </a:xfrm>
          <a:prstGeom prst="rect">
            <a:avLst/>
          </a:prstGeom>
        </p:spPr>
      </p:pic>
    </p:spTree>
    <p:extLst>
      <p:ext uri="{BB962C8B-B14F-4D97-AF65-F5344CB8AC3E}">
        <p14:creationId xmlns:p14="http://schemas.microsoft.com/office/powerpoint/2010/main" val="667651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6520D-B5F8-0781-44D7-DEBAE3EC7C69}"/>
              </a:ext>
            </a:extLst>
          </p:cNvPr>
          <p:cNvSpPr>
            <a:spLocks noGrp="1"/>
          </p:cNvSpPr>
          <p:nvPr>
            <p:ph idx="1"/>
          </p:nvPr>
        </p:nvSpPr>
        <p:spPr>
          <a:xfrm>
            <a:off x="298579" y="261257"/>
            <a:ext cx="11635273" cy="5915706"/>
          </a:xfrm>
        </p:spPr>
        <p:txBody>
          <a:bodyPr/>
          <a:lstStyle/>
          <a:p>
            <a:pPr marL="0" indent="0" algn="just" fontAlgn="base">
              <a:lnSpc>
                <a:spcPct val="150000"/>
              </a:lnSpc>
              <a:buNone/>
            </a:pPr>
            <a:r>
              <a:rPr lang="en-US" b="1" i="0" dirty="0">
                <a:solidFill>
                  <a:srgbClr val="273239"/>
                </a:solidFill>
                <a:effectLst/>
                <a:latin typeface="urw-din"/>
              </a:rPr>
              <a:t>4</a:t>
            </a:r>
            <a:r>
              <a:rPr lang="en-US" sz="2400" b="1" i="0" dirty="0">
                <a:effectLst/>
                <a:latin typeface="Times New Roman" panose="02020603050405020304" pitchFamily="18" charset="0"/>
                <a:cs typeface="Times New Roman" panose="02020603050405020304" pitchFamily="18" charset="0"/>
              </a:rPr>
              <a:t>. Alternate Key:</a:t>
            </a:r>
            <a:r>
              <a:rPr lang="en-US" sz="2400" b="0" i="0" dirty="0">
                <a:effectLst/>
                <a:latin typeface="Times New Roman" panose="02020603050405020304" pitchFamily="18" charset="0"/>
                <a:cs typeface="Times New Roman" panose="02020603050405020304" pitchFamily="18" charset="0"/>
              </a:rPr>
              <a:t> The candidate key other than the primary key is called an alternate key.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All the keys which are not primary keys are called alternate keys.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secondary key.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contains two or more fields to identify two or more records.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values are repeated.</a:t>
            </a:r>
          </a:p>
          <a:p>
            <a:pPr algn="just" fontAlgn="base">
              <a:lnSpc>
                <a:spcPct val="150000"/>
              </a:lnSpc>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Eg</a:t>
            </a:r>
            <a:r>
              <a:rPr lang="en-US" sz="2400" b="0" i="0" dirty="0">
                <a:effectLst/>
                <a:latin typeface="Times New Roman" panose="02020603050405020304" pitchFamily="18" charset="0"/>
                <a:cs typeface="Times New Roman" panose="02020603050405020304" pitchFamily="18" charset="0"/>
              </a:rPr>
              <a:t>:- SNAME, and ADDRESS is Alternate keys</a:t>
            </a:r>
          </a:p>
          <a:p>
            <a:endParaRPr lang="en-IN" dirty="0"/>
          </a:p>
        </p:txBody>
      </p:sp>
    </p:spTree>
    <p:extLst>
      <p:ext uri="{BB962C8B-B14F-4D97-AF65-F5344CB8AC3E}">
        <p14:creationId xmlns:p14="http://schemas.microsoft.com/office/powerpoint/2010/main" val="29264172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01DDF0-18EF-17FA-271B-D83216731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6" y="550505"/>
            <a:ext cx="11010122" cy="5831634"/>
          </a:xfrm>
        </p:spPr>
      </p:pic>
    </p:spTree>
    <p:extLst>
      <p:ext uri="{BB962C8B-B14F-4D97-AF65-F5344CB8AC3E}">
        <p14:creationId xmlns:p14="http://schemas.microsoft.com/office/powerpoint/2010/main" val="78163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3B840-9771-92EC-A1DC-CFEA5C0B1AD7}"/>
              </a:ext>
            </a:extLst>
          </p:cNvPr>
          <p:cNvSpPr>
            <a:spLocks noGrp="1"/>
          </p:cNvSpPr>
          <p:nvPr>
            <p:ph idx="1"/>
          </p:nvPr>
        </p:nvSpPr>
        <p:spPr>
          <a:xfrm>
            <a:off x="270588" y="335902"/>
            <a:ext cx="11430000" cy="5841061"/>
          </a:xfrm>
        </p:spPr>
        <p:txBody>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Reduced Application Development Time</a:t>
            </a:r>
            <a:r>
              <a:rPr lang="en-US" sz="2400" dirty="0">
                <a:latin typeface="Times New Roman" panose="02020603050405020304" pitchFamily="18" charset="0"/>
                <a:cs typeface="Times New Roman" panose="02020603050405020304" pitchFamily="18" charset="0"/>
              </a:rPr>
              <a:t>: Clearly, the DBMS supports important functions that are common to many applications accessing data in the DBMS. This, in conjunction with the high-level interface to the data, facilitates quick application development. DBMS applications are also likely to be more robust than similar stand-alone applications because many important tasks are handled by the DBMS (and do not have to be debugged and tested in the application).</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00538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57082-2136-340B-02D9-196A864612BC}"/>
              </a:ext>
            </a:extLst>
          </p:cNvPr>
          <p:cNvSpPr>
            <a:spLocks noGrp="1"/>
          </p:cNvSpPr>
          <p:nvPr>
            <p:ph idx="1"/>
          </p:nvPr>
        </p:nvSpPr>
        <p:spPr>
          <a:xfrm>
            <a:off x="279917" y="279918"/>
            <a:ext cx="11495315" cy="6307494"/>
          </a:xfrm>
        </p:spPr>
        <p:txBody>
          <a:bodyPr>
            <a:normAutofit fontScale="92500"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5. Foreign Key:</a:t>
            </a:r>
            <a:r>
              <a:rPr lang="en-US" sz="2400" b="0" i="0" dirty="0">
                <a:effectLst/>
                <a:latin typeface="Times New Roman" panose="02020603050405020304" pitchFamily="18" charset="0"/>
                <a:cs typeface="Times New Roman" panose="02020603050405020304" pitchFamily="18" charset="0"/>
              </a:rPr>
              <a:t> If an attribute can only take the values which are present as values of some other attribute, it will be a foreign key to the attribute to which it refers.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The relation which is being referenced is called referenced relation and the corresponding attribute is called referenced attribute the relation which refers to the referenced relation is called referencing relation and the corresponding attribute is called referencing attribute.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The referenced attribute of the referenced relation should be the primary key to it.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key it acts as a primary key in one table and it acts as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secondary key in another table.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combines two or more relations (tables) at a time.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They act as a cross-reference between the tables.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 example, DNO is a primary key in the DEPT table and a non-key in EMP</a:t>
            </a:r>
          </a:p>
          <a:p>
            <a:endParaRPr lang="en-IN" dirty="0"/>
          </a:p>
        </p:txBody>
      </p:sp>
    </p:spTree>
    <p:extLst>
      <p:ext uri="{BB962C8B-B14F-4D97-AF65-F5344CB8AC3E}">
        <p14:creationId xmlns:p14="http://schemas.microsoft.com/office/powerpoint/2010/main" val="40953689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7A6399-4CC2-384C-E212-A98129ED8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419878"/>
            <a:ext cx="10422294" cy="5505633"/>
          </a:xfrm>
        </p:spPr>
      </p:pic>
    </p:spTree>
    <p:extLst>
      <p:ext uri="{BB962C8B-B14F-4D97-AF65-F5344CB8AC3E}">
        <p14:creationId xmlns:p14="http://schemas.microsoft.com/office/powerpoint/2010/main" val="14223582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899C-00C8-654A-6FE8-736EF6C5D6BD}"/>
              </a:ext>
            </a:extLst>
          </p:cNvPr>
          <p:cNvSpPr>
            <a:spLocks noGrp="1"/>
          </p:cNvSpPr>
          <p:nvPr>
            <p:ph idx="1"/>
          </p:nvPr>
        </p:nvSpPr>
        <p:spPr>
          <a:xfrm>
            <a:off x="261257" y="261257"/>
            <a:ext cx="11495314" cy="591570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It may be worth noting that, unlike the Primary Key of any given relation, Foreign Key can be NULL as well as may contain duplicate tuples i.e. it need not follow uniqueness constraint.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STUD_NO in the STUDENT_COURSE relation is not unique.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has been repeated for the first and third tuples. However, the STUD_NO in STUDENT relation is a primary key and it needs to be always unique, and it cannot be null.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8914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3959F6-0C01-BE47-1DA7-09CD2F041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41" y="793102"/>
            <a:ext cx="9358603" cy="5187820"/>
          </a:xfrm>
        </p:spPr>
      </p:pic>
    </p:spTree>
    <p:extLst>
      <p:ext uri="{BB962C8B-B14F-4D97-AF65-F5344CB8AC3E}">
        <p14:creationId xmlns:p14="http://schemas.microsoft.com/office/powerpoint/2010/main" val="41138692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AE830-E345-83F6-6782-A672E816589C}"/>
              </a:ext>
            </a:extLst>
          </p:cNvPr>
          <p:cNvSpPr>
            <a:spLocks noGrp="1"/>
          </p:cNvSpPr>
          <p:nvPr>
            <p:ph idx="1"/>
          </p:nvPr>
        </p:nvSpPr>
        <p:spPr>
          <a:xfrm>
            <a:off x="382555" y="317241"/>
            <a:ext cx="10971245" cy="5859722"/>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6. Composite Key: </a:t>
            </a:r>
            <a:r>
              <a:rPr lang="en-US" sz="2400" b="0" i="0" dirty="0">
                <a:effectLst/>
                <a:latin typeface="Times New Roman" panose="02020603050405020304" pitchFamily="18" charset="0"/>
                <a:cs typeface="Times New Roman" panose="02020603050405020304" pitchFamily="18" charset="0"/>
              </a:rPr>
              <a:t>Sometimes, a table might not have a single column/attribute that uniquely identifies all the records of a table.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To uniquely identify rows of a table, a combination of two or more columns/attributes can be used.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It still can give duplicate values in rare cases. So, we need to find the optimal set of attributes that can uniquely identify rows in a table.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acts as a primary key if there is no primary key in a table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Two or more attributes are used together to make a composite key.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Different combinations of attributes may give different accuracy in terms of identifying the rows uniquely.</a:t>
            </a:r>
          </a:p>
          <a:p>
            <a:endParaRPr lang="en-IN" dirty="0"/>
          </a:p>
        </p:txBody>
      </p:sp>
    </p:spTree>
    <p:extLst>
      <p:ext uri="{BB962C8B-B14F-4D97-AF65-F5344CB8AC3E}">
        <p14:creationId xmlns:p14="http://schemas.microsoft.com/office/powerpoint/2010/main" val="39277964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DF72EF-DBD2-9703-BD20-3EB7F8DCD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70" y="634482"/>
            <a:ext cx="9825135" cy="5850294"/>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12974E0-A886-EA28-97F0-AAA75FD1F3C9}"/>
                  </a:ext>
                </a:extLst>
              </p14:cNvPr>
              <p14:cNvContentPartPr/>
              <p14:nvPr/>
            </p14:nvContentPartPr>
            <p14:xfrm>
              <a:off x="10238848" y="2322830"/>
              <a:ext cx="511920" cy="281160"/>
            </p14:xfrm>
          </p:contentPart>
        </mc:Choice>
        <mc:Fallback xmlns="">
          <p:pic>
            <p:nvPicPr>
              <p:cNvPr id="6" name="Ink 5">
                <a:extLst>
                  <a:ext uri="{FF2B5EF4-FFF2-40B4-BE49-F238E27FC236}">
                    <a16:creationId xmlns:a16="http://schemas.microsoft.com/office/drawing/2014/main" id="{212974E0-A886-EA28-97F0-AAA75FD1F3C9}"/>
                  </a:ext>
                </a:extLst>
              </p:cNvPr>
              <p:cNvPicPr/>
              <p:nvPr/>
            </p:nvPicPr>
            <p:blipFill>
              <a:blip r:embed="rId4"/>
              <a:stretch>
                <a:fillRect/>
              </a:stretch>
            </p:blipFill>
            <p:spPr>
              <a:xfrm>
                <a:off x="10176208" y="2260190"/>
                <a:ext cx="637560" cy="406800"/>
              </a:xfrm>
              <a:prstGeom prst="rect">
                <a:avLst/>
              </a:prstGeom>
            </p:spPr>
          </p:pic>
        </mc:Fallback>
      </mc:AlternateContent>
    </p:spTree>
    <p:extLst>
      <p:ext uri="{BB962C8B-B14F-4D97-AF65-F5344CB8AC3E}">
        <p14:creationId xmlns:p14="http://schemas.microsoft.com/office/powerpoint/2010/main" val="23116567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A3A3-72F6-CD9A-E95D-FD6BCDD993C4}"/>
              </a:ext>
            </a:extLst>
          </p:cNvPr>
          <p:cNvSpPr>
            <a:spLocks noGrp="1"/>
          </p:cNvSpPr>
          <p:nvPr>
            <p:ph type="title"/>
          </p:nvPr>
        </p:nvSpPr>
        <p:spPr>
          <a:xfrm>
            <a:off x="214604" y="243827"/>
            <a:ext cx="11157857" cy="418647"/>
          </a:xfrm>
        </p:spPr>
        <p:txBody>
          <a:bodyPr>
            <a:noAutofit/>
          </a:bodyPr>
          <a:lstStyle/>
          <a:p>
            <a:r>
              <a:rPr lang="en-IN" sz="3200" b="1" dirty="0">
                <a:latin typeface="Times New Roman" panose="02020603050405020304" pitchFamily="18" charset="0"/>
                <a:cs typeface="Times New Roman" panose="02020603050405020304" pitchFamily="18" charset="0"/>
              </a:rPr>
              <a:t>Anomalies in Relational model</a:t>
            </a:r>
          </a:p>
        </p:txBody>
      </p:sp>
      <p:sp>
        <p:nvSpPr>
          <p:cNvPr id="3" name="Content Placeholder 2">
            <a:extLst>
              <a:ext uri="{FF2B5EF4-FFF2-40B4-BE49-F238E27FC236}">
                <a16:creationId xmlns:a16="http://schemas.microsoft.com/office/drawing/2014/main" id="{4714398B-CE39-8CA6-E3C6-95B740DF817A}"/>
              </a:ext>
            </a:extLst>
          </p:cNvPr>
          <p:cNvSpPr>
            <a:spLocks noGrp="1"/>
          </p:cNvSpPr>
          <p:nvPr>
            <p:ph idx="1"/>
          </p:nvPr>
        </p:nvSpPr>
        <p:spPr>
          <a:xfrm>
            <a:off x="214604" y="867747"/>
            <a:ext cx="11541967" cy="5645118"/>
          </a:xfrm>
        </p:spPr>
        <p:txBody>
          <a:bodyPr>
            <a:normAutofit lnSpcReduction="10000"/>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Anomalies in the relational model refer to inconsistencies or errors that can arise when working with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relational databases</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specifically in the context of data insertion, deletion, and modification.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There are different types of anomalies that can occur in referencing and referenced relations which can be discussed as: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These anomalies can be categorized into three types: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Insertion Anomalies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Deletion Anomalies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Update Anomalies.</a:t>
            </a:r>
          </a:p>
          <a:p>
            <a:endParaRPr lang="en-IN" dirty="0"/>
          </a:p>
        </p:txBody>
      </p:sp>
    </p:spTree>
    <p:extLst>
      <p:ext uri="{BB962C8B-B14F-4D97-AF65-F5344CB8AC3E}">
        <p14:creationId xmlns:p14="http://schemas.microsoft.com/office/powerpoint/2010/main" val="28473286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FE8C5-F734-9193-82F9-7864D537B1F6}"/>
              </a:ext>
            </a:extLst>
          </p:cNvPr>
          <p:cNvSpPr>
            <a:spLocks noGrp="1"/>
          </p:cNvSpPr>
          <p:nvPr>
            <p:ph idx="1"/>
          </p:nvPr>
        </p:nvSpPr>
        <p:spPr>
          <a:xfrm>
            <a:off x="391886" y="401216"/>
            <a:ext cx="11411338" cy="5775747"/>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How Are Anomalies Caused in DBMS?</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Database anomalies are the faults in the database caused due to poor management of storing everything in the flat database.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can be removed with the process </a:t>
            </a:r>
            <a:r>
              <a:rPr lang="en-US" sz="2400" b="0" i="0" dirty="0">
                <a:solidFill>
                  <a:srgbClr val="273239"/>
                </a:solidFill>
                <a:effectLst/>
                <a:latin typeface="Times New Roman" panose="02020603050405020304" pitchFamily="18" charset="0"/>
                <a:cs typeface="Times New Roman" panose="02020603050405020304" pitchFamily="18" charset="0"/>
              </a:rPr>
              <a:t>of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Normalization</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which generally splits the database which results in reducing the anomalies in the database.</a:t>
            </a:r>
          </a:p>
          <a:p>
            <a:endParaRPr lang="en-IN" dirty="0"/>
          </a:p>
        </p:txBody>
      </p:sp>
    </p:spTree>
    <p:extLst>
      <p:ext uri="{BB962C8B-B14F-4D97-AF65-F5344CB8AC3E}">
        <p14:creationId xmlns:p14="http://schemas.microsoft.com/office/powerpoint/2010/main" val="10307803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32E3A3-7D4F-1721-CB45-B56617391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95" y="138706"/>
            <a:ext cx="6377785" cy="5524976"/>
          </a:xfrm>
        </p:spPr>
      </p:pic>
      <p:pic>
        <p:nvPicPr>
          <p:cNvPr id="7" name="Picture 6">
            <a:extLst>
              <a:ext uri="{FF2B5EF4-FFF2-40B4-BE49-F238E27FC236}">
                <a16:creationId xmlns:a16="http://schemas.microsoft.com/office/drawing/2014/main" id="{83285119-D3DF-9C10-F6DA-0AF6FFE9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115" y="1091682"/>
            <a:ext cx="5197290" cy="4572000"/>
          </a:xfrm>
          <a:prstGeom prst="rect">
            <a:avLst/>
          </a:prstGeom>
        </p:spPr>
      </p:pic>
    </p:spTree>
    <p:extLst>
      <p:ext uri="{BB962C8B-B14F-4D97-AF65-F5344CB8AC3E}">
        <p14:creationId xmlns:p14="http://schemas.microsoft.com/office/powerpoint/2010/main" val="40680497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AA43F-6E98-08E0-251E-2AEFA3A17C45}"/>
              </a:ext>
            </a:extLst>
          </p:cNvPr>
          <p:cNvSpPr>
            <a:spLocks noGrp="1"/>
          </p:cNvSpPr>
          <p:nvPr>
            <p:ph idx="1"/>
          </p:nvPr>
        </p:nvSpPr>
        <p:spPr>
          <a:xfrm>
            <a:off x="270588" y="289249"/>
            <a:ext cx="11457992" cy="6363478"/>
          </a:xfrm>
        </p:spPr>
        <p:txBody>
          <a:bodyPr>
            <a:normAutofit fontScale="92500"/>
          </a:bodyPr>
          <a:lstStyle/>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Insertion anomaly: </a:t>
            </a:r>
            <a:r>
              <a:rPr lang="en-US" sz="2400" b="0" i="0" dirty="0">
                <a:effectLst/>
                <a:latin typeface="Times New Roman" panose="02020603050405020304" pitchFamily="18" charset="0"/>
                <a:cs typeface="Times New Roman" panose="02020603050405020304" pitchFamily="18" charset="0"/>
              </a:rPr>
              <a:t>If a tuple is inserted in referencing relation and referencing attribute value is not present in referenced attribute, it will not allow insertion in referencing relation. </a:t>
            </a:r>
          </a:p>
          <a:p>
            <a:pPr algn="just" fontAlgn="base">
              <a:lnSpc>
                <a:spcPct val="150000"/>
              </a:lnSpc>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Example: </a:t>
            </a:r>
            <a:r>
              <a:rPr lang="en-US" sz="2400" b="0" i="0" dirty="0">
                <a:effectLst/>
                <a:latin typeface="Times New Roman" panose="02020603050405020304" pitchFamily="18" charset="0"/>
                <a:cs typeface="Times New Roman" panose="02020603050405020304" pitchFamily="18" charset="0"/>
              </a:rPr>
              <a:t>If we try to insert a record in STUDENT_COURSE with STUD_NO =7, it will not allow it. </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Deletion and </a:t>
            </a:r>
            <a:r>
              <a:rPr lang="en-US" sz="2400" b="1" i="0" dirty="0" err="1">
                <a:effectLst/>
                <a:latin typeface="Times New Roman" panose="02020603050405020304" pitchFamily="18" charset="0"/>
                <a:cs typeface="Times New Roman" panose="02020603050405020304" pitchFamily="18" charset="0"/>
              </a:rPr>
              <a:t>Updation</a:t>
            </a:r>
            <a:r>
              <a:rPr lang="en-US" sz="2400" b="1" i="0" dirty="0">
                <a:effectLst/>
                <a:latin typeface="Times New Roman" panose="02020603050405020304" pitchFamily="18" charset="0"/>
                <a:cs typeface="Times New Roman" panose="02020603050405020304" pitchFamily="18" charset="0"/>
              </a:rPr>
              <a:t> anomaly:</a:t>
            </a:r>
            <a:r>
              <a:rPr lang="en-US" sz="2400" b="0" i="0" dirty="0">
                <a:effectLst/>
                <a:latin typeface="Times New Roman" panose="02020603050405020304" pitchFamily="18" charset="0"/>
                <a:cs typeface="Times New Roman" panose="02020603050405020304" pitchFamily="18" charset="0"/>
              </a:rPr>
              <a:t> If a tuple is deleted or updated from referenced relation and the referenced attribute value is used by referencing attribute in referencing relation, it will not allow deleting the tuple from referenced relation.</a:t>
            </a:r>
          </a:p>
          <a:p>
            <a:pPr algn="just" fontAlgn="base">
              <a:lnSpc>
                <a:spcPct val="150000"/>
              </a:lnSpc>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Example: </a:t>
            </a:r>
            <a:r>
              <a:rPr lang="en-US" sz="2400" b="0" i="0" dirty="0">
                <a:effectLst/>
                <a:latin typeface="Times New Roman" panose="02020603050405020304" pitchFamily="18" charset="0"/>
                <a:cs typeface="Times New Roman" panose="02020603050405020304" pitchFamily="18" charset="0"/>
              </a:rPr>
              <a:t>If we want to update a record from STUDENT_COURSE with STUD_NO =1, We have to update it in both rows of the table. If we try to delete a record from STUDENT with STUD_NO =1, it will not allow it.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avoid this, the following can be used in query:</a:t>
            </a:r>
          </a:p>
          <a:p>
            <a:endParaRPr lang="en-IN" dirty="0"/>
          </a:p>
        </p:txBody>
      </p:sp>
    </p:spTree>
    <p:extLst>
      <p:ext uri="{BB962C8B-B14F-4D97-AF65-F5344CB8AC3E}">
        <p14:creationId xmlns:p14="http://schemas.microsoft.com/office/powerpoint/2010/main" val="175043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523F-DF7A-CD63-2DEB-40847E4B170A}"/>
              </a:ext>
            </a:extLst>
          </p:cNvPr>
          <p:cNvSpPr>
            <a:spLocks noGrp="1"/>
          </p:cNvSpPr>
          <p:nvPr>
            <p:ph type="title"/>
          </p:nvPr>
        </p:nvSpPr>
        <p:spPr>
          <a:xfrm>
            <a:off x="317241" y="141191"/>
            <a:ext cx="10515600" cy="315912"/>
          </a:xfrm>
        </p:spPr>
        <p:txBody>
          <a:bodyPr>
            <a:noAutofit/>
          </a:bodyPr>
          <a:lstStyle/>
          <a:p>
            <a:r>
              <a:rPr lang="en-IN" sz="3600" b="1" i="0" dirty="0">
                <a:effectLst/>
                <a:latin typeface="Times New Roman" panose="02020603050405020304" pitchFamily="18" charset="0"/>
                <a:cs typeface="Times New Roman" panose="02020603050405020304" pitchFamily="18" charset="0"/>
              </a:rPr>
              <a:t>Disadvantages of DBMS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EE19EB-8E0A-5AC6-3ECF-0E16AE8ED9E0}"/>
              </a:ext>
            </a:extLst>
          </p:cNvPr>
          <p:cNvSpPr>
            <a:spLocks noGrp="1"/>
          </p:cNvSpPr>
          <p:nvPr>
            <p:ph idx="1"/>
          </p:nvPr>
        </p:nvSpPr>
        <p:spPr>
          <a:xfrm>
            <a:off x="317241" y="635097"/>
            <a:ext cx="11411339" cy="5587805"/>
          </a:xfrm>
        </p:spPr>
        <p:txBody>
          <a:bodyPr>
            <a:normAutofit lnSpcReduction="10000"/>
          </a:bodyPr>
          <a:lstStyle/>
          <a:p>
            <a:pPr algn="just">
              <a:lnSpc>
                <a:spcPct val="150000"/>
              </a:lnSpc>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Hardware and software costs</a:t>
            </a:r>
            <a:r>
              <a:rPr lang="en-US" sz="2400" b="0" i="0" dirty="0">
                <a:solidFill>
                  <a:srgbClr val="231F20"/>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0" i="0" dirty="0">
                <a:solidFill>
                  <a:srgbClr val="231F20"/>
                </a:solidFill>
                <a:effectLst/>
                <a:latin typeface="Times New Roman" panose="02020603050405020304" pitchFamily="18" charset="0"/>
                <a:cs typeface="Times New Roman" panose="02020603050405020304" pitchFamily="18" charset="0"/>
              </a:rPr>
              <a:t>To operate DBMS software, you’ll need a fast data processor and a lot of memory.</a:t>
            </a:r>
          </a:p>
          <a:p>
            <a:pPr algn="just">
              <a:lnSpc>
                <a:spcPct val="150000"/>
              </a:lnSpc>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Size: </a:t>
            </a:r>
          </a:p>
          <a:p>
            <a:pPr marL="0" indent="0" algn="just">
              <a:lnSpc>
                <a:spcPct val="150000"/>
              </a:lnSpc>
              <a:buNone/>
            </a:pPr>
            <a:r>
              <a:rPr lang="en-US" sz="2400" b="0" i="0" dirty="0">
                <a:solidFill>
                  <a:srgbClr val="231F20"/>
                </a:solidFill>
                <a:effectLst/>
                <a:latin typeface="Times New Roman" panose="02020603050405020304" pitchFamily="18" charset="0"/>
                <a:cs typeface="Times New Roman" panose="02020603050405020304" pitchFamily="18" charset="0"/>
              </a:rPr>
              <a:t>To run them efficiently, it takes up a lot of disc space and RAM.</a:t>
            </a:r>
          </a:p>
          <a:p>
            <a:pPr algn="just">
              <a:lnSpc>
                <a:spcPct val="150000"/>
              </a:lnSpc>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Complexity:</a:t>
            </a:r>
            <a:r>
              <a:rPr lang="en-US" sz="2400" b="0" i="0" dirty="0">
                <a:solidFill>
                  <a:srgbClr val="231F20"/>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0" i="0" dirty="0">
                <a:solidFill>
                  <a:srgbClr val="231F20"/>
                </a:solidFill>
                <a:effectLst/>
                <a:latin typeface="Times New Roman" panose="02020603050405020304" pitchFamily="18" charset="0"/>
                <a:cs typeface="Times New Roman" panose="02020603050405020304" pitchFamily="18" charset="0"/>
              </a:rPr>
              <a:t>The database system adds to the complexity and demands.</a:t>
            </a:r>
          </a:p>
          <a:p>
            <a:pPr algn="just">
              <a:lnSpc>
                <a:spcPct val="150000"/>
              </a:lnSpc>
              <a:buFont typeface="Arial" panose="020B0604020202020204" pitchFamily="34" charset="0"/>
              <a:buChar char="•"/>
            </a:pPr>
            <a:r>
              <a:rPr lang="en-US" sz="2400" b="0" i="0" dirty="0">
                <a:solidFill>
                  <a:srgbClr val="231F20"/>
                </a:solidFill>
                <a:effectLst/>
                <a:latin typeface="Times New Roman" panose="02020603050405020304" pitchFamily="18" charset="0"/>
                <a:cs typeface="Times New Roman" panose="02020603050405020304" pitchFamily="18" charset="0"/>
              </a:rPr>
              <a:t>Failure has a greater impact on the database since most organizations keep all of their data in a single database, and if the database is damage due to an electric outage or database corruption, the data might lost permanently.</a:t>
            </a:r>
          </a:p>
          <a:p>
            <a:endParaRPr lang="en-IN" dirty="0"/>
          </a:p>
        </p:txBody>
      </p:sp>
    </p:spTree>
    <p:extLst>
      <p:ext uri="{BB962C8B-B14F-4D97-AF65-F5344CB8AC3E}">
        <p14:creationId xmlns:p14="http://schemas.microsoft.com/office/powerpoint/2010/main" val="31650852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8C48C-6586-6405-5593-A9808586481B}"/>
              </a:ext>
            </a:extLst>
          </p:cNvPr>
          <p:cNvSpPr>
            <a:spLocks noGrp="1"/>
          </p:cNvSpPr>
          <p:nvPr>
            <p:ph idx="1"/>
          </p:nvPr>
        </p:nvSpPr>
        <p:spPr>
          <a:xfrm>
            <a:off x="466531" y="289248"/>
            <a:ext cx="11318032" cy="6204857"/>
          </a:xfrm>
        </p:spPr>
        <p:txBody>
          <a:bodyPr/>
          <a:lstStyle/>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ON DELETE/UPDATE SET NULL:</a:t>
            </a:r>
            <a:r>
              <a:rPr lang="en-US" sz="2400" b="0" i="0" dirty="0">
                <a:effectLst/>
                <a:latin typeface="Times New Roman" panose="02020603050405020304" pitchFamily="18" charset="0"/>
                <a:cs typeface="Times New Roman" panose="02020603050405020304" pitchFamily="18" charset="0"/>
              </a:rPr>
              <a:t> If a tuple is deleted or updated from referenced relation and the referenced attribute value is used by referencing attribute in referencing relation, it will delete/update the tuple from referenced relation and set the value of referencing attribute to NULL.</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ON DELETE/UPDATE CASCADE:</a:t>
            </a:r>
            <a:r>
              <a:rPr lang="en-US" sz="2400" b="0" i="0" dirty="0">
                <a:effectLst/>
                <a:latin typeface="Times New Roman" panose="02020603050405020304" pitchFamily="18" charset="0"/>
                <a:cs typeface="Times New Roman" panose="02020603050405020304" pitchFamily="18" charset="0"/>
              </a:rPr>
              <a:t> If a tuple is deleted or updated from referenced relation and the referenced attribute value is used by referencing attribute in referencing relation, it will delete/update the tuple from referenced relation and referencing relation as well.</a:t>
            </a:r>
          </a:p>
          <a:p>
            <a:endParaRPr lang="en-IN" dirty="0"/>
          </a:p>
        </p:txBody>
      </p:sp>
    </p:spTree>
    <p:extLst>
      <p:ext uri="{BB962C8B-B14F-4D97-AF65-F5344CB8AC3E}">
        <p14:creationId xmlns:p14="http://schemas.microsoft.com/office/powerpoint/2010/main" val="10299706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0E247-43B8-D9A3-65AF-F06A448DA72A}"/>
              </a:ext>
            </a:extLst>
          </p:cNvPr>
          <p:cNvSpPr>
            <a:spLocks noGrp="1"/>
          </p:cNvSpPr>
          <p:nvPr>
            <p:ph idx="1"/>
          </p:nvPr>
        </p:nvSpPr>
        <p:spPr>
          <a:xfrm>
            <a:off x="214603" y="233265"/>
            <a:ext cx="11784563" cy="6363478"/>
          </a:xfrm>
        </p:spPr>
        <p:txBody>
          <a:bodyPr>
            <a:normAutofit fontScale="92500"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How these Anomalies Occur</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Insertion Anomalies: </a:t>
            </a:r>
            <a:r>
              <a:rPr lang="en-US" sz="2400" b="0" i="0" dirty="0">
                <a:effectLst/>
                <a:latin typeface="Times New Roman" panose="02020603050405020304" pitchFamily="18" charset="0"/>
                <a:cs typeface="Times New Roman" panose="02020603050405020304" pitchFamily="18" charset="0"/>
              </a:rPr>
              <a:t>These anomalies occur when it is not possible to insert data into a database because the required fields are missing or because the data is incomplete. For example, if a database requires that every record has a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primary key</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but no value is provided for a particular record, it cannot be inserted into the database.</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Deletion anomalies:</a:t>
            </a:r>
            <a:r>
              <a:rPr lang="en-US" sz="2400" b="0" i="0" dirty="0">
                <a:effectLst/>
                <a:latin typeface="Times New Roman" panose="02020603050405020304" pitchFamily="18" charset="0"/>
                <a:cs typeface="Times New Roman" panose="02020603050405020304" pitchFamily="18" charset="0"/>
              </a:rPr>
              <a:t> These anomalies occur when deleting a record from a database and can result in the unintentional loss of data. For example, if a database contains information about customers and orders, deleting a customer record may also delete all the orders associated with that customer.</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Update anomalies: </a:t>
            </a:r>
            <a:r>
              <a:rPr lang="en-US" sz="2400" b="0" i="0" dirty="0">
                <a:effectLst/>
                <a:latin typeface="Times New Roman" panose="02020603050405020304" pitchFamily="18" charset="0"/>
                <a:cs typeface="Times New Roman" panose="02020603050405020304" pitchFamily="18" charset="0"/>
              </a:rPr>
              <a:t> These anomalies occur when modifying data in a database and can result in inconsistencies or errors. For example, if a database contains information about employees and their salaries, updating an employee’s salary in one record but not in all related records could lead to incorrect calculations and reporting.</a:t>
            </a:r>
          </a:p>
          <a:p>
            <a:endParaRPr lang="en-IN" dirty="0"/>
          </a:p>
        </p:txBody>
      </p:sp>
    </p:spTree>
    <p:extLst>
      <p:ext uri="{BB962C8B-B14F-4D97-AF65-F5344CB8AC3E}">
        <p14:creationId xmlns:p14="http://schemas.microsoft.com/office/powerpoint/2010/main" val="58801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1D481-C773-8CBC-F2CA-CF3B1921BC33}"/>
              </a:ext>
            </a:extLst>
          </p:cNvPr>
          <p:cNvSpPr>
            <a:spLocks noGrp="1"/>
          </p:cNvSpPr>
          <p:nvPr>
            <p:ph idx="1"/>
          </p:nvPr>
        </p:nvSpPr>
        <p:spPr/>
        <p:txBody>
          <a:bodyPr>
            <a:normAutofit/>
          </a:bodyPr>
          <a:lstStyle/>
          <a:p>
            <a:pPr marL="0" indent="0" algn="ctr">
              <a:buNone/>
            </a:pPr>
            <a:r>
              <a:rPr lang="en-IN" sz="3600" b="1" dirty="0">
                <a:solidFill>
                  <a:srgbClr val="FF0000"/>
                </a:solidFill>
                <a:latin typeface="Times New Roman" panose="02020603050405020304" pitchFamily="18" charset="0"/>
                <a:cs typeface="Times New Roman" panose="02020603050405020304" pitchFamily="18" charset="0"/>
              </a:rPr>
              <a:t>File system vs Database System</a:t>
            </a:r>
          </a:p>
        </p:txBody>
      </p:sp>
      <p:pic>
        <p:nvPicPr>
          <p:cNvPr id="1026" name="Picture 2" descr="DBMS vs File System | Top Most Useful differences You Need to Know">
            <a:extLst>
              <a:ext uri="{FF2B5EF4-FFF2-40B4-BE49-F238E27FC236}">
                <a16:creationId xmlns:a16="http://schemas.microsoft.com/office/drawing/2014/main" id="{562B6350-146E-911F-3A61-2C83A55CD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0" y="2696547"/>
            <a:ext cx="8173617" cy="301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3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DBMS and File System">
            <a:extLst>
              <a:ext uri="{FF2B5EF4-FFF2-40B4-BE49-F238E27FC236}">
                <a16:creationId xmlns:a16="http://schemas.microsoft.com/office/drawing/2014/main" id="{6B613BA3-A422-4460-F792-DF84AF8F5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681" y="251927"/>
            <a:ext cx="9591869"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7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4031-3CB4-C194-BB92-16DB3C40A791}"/>
              </a:ext>
            </a:extLst>
          </p:cNvPr>
          <p:cNvSpPr>
            <a:spLocks noGrp="1"/>
          </p:cNvSpPr>
          <p:nvPr>
            <p:ph type="title"/>
          </p:nvPr>
        </p:nvSpPr>
        <p:spPr>
          <a:xfrm>
            <a:off x="158620" y="150522"/>
            <a:ext cx="11120535" cy="530516"/>
          </a:xfrm>
        </p:spPr>
        <p:txBody>
          <a:bodyPr>
            <a:normAutofit fontScale="90000"/>
          </a:bodyPr>
          <a:lstStyle/>
          <a:p>
            <a:r>
              <a:rPr lang="en-IN" b="1" dirty="0">
                <a:latin typeface="Times New Roman" panose="02020603050405020304" pitchFamily="18" charset="0"/>
                <a:cs typeface="Times New Roman" panose="02020603050405020304" pitchFamily="18" charset="0"/>
              </a:rPr>
              <a:t>View of Data</a:t>
            </a:r>
          </a:p>
        </p:txBody>
      </p:sp>
      <p:sp>
        <p:nvSpPr>
          <p:cNvPr id="3" name="Content Placeholder 2">
            <a:extLst>
              <a:ext uri="{FF2B5EF4-FFF2-40B4-BE49-F238E27FC236}">
                <a16:creationId xmlns:a16="http://schemas.microsoft.com/office/drawing/2014/main" id="{FC94C253-5235-7AE5-26BA-95ABE6814221}"/>
              </a:ext>
            </a:extLst>
          </p:cNvPr>
          <p:cNvSpPr>
            <a:spLocks noGrp="1"/>
          </p:cNvSpPr>
          <p:nvPr>
            <p:ph idx="1"/>
          </p:nvPr>
        </p:nvSpPr>
        <p:spPr>
          <a:xfrm>
            <a:off x="345233" y="746449"/>
            <a:ext cx="11495314" cy="5756988"/>
          </a:xfrm>
        </p:spPr>
        <p:txBody>
          <a:bodyPr>
            <a:normAutofit/>
          </a:bodyPr>
          <a:lstStyle/>
          <a:p>
            <a:pPr algn="just">
              <a:lnSpc>
                <a:spcPct val="150000"/>
              </a:lnSpc>
            </a:pPr>
            <a:r>
              <a:rPr lang="en-US" sz="2400" b="0" i="0" dirty="0">
                <a:effectLst/>
                <a:highlight>
                  <a:srgbClr val="FFFF00"/>
                </a:highlight>
                <a:latin typeface="Times New Roman" panose="02020603050405020304" pitchFamily="18" charset="0"/>
                <a:cs typeface="Times New Roman" panose="02020603050405020304" pitchFamily="18" charset="0"/>
              </a:rPr>
              <a:t>Abstraction</a:t>
            </a:r>
            <a:r>
              <a:rPr lang="en-US" sz="2400" b="0" i="0" dirty="0">
                <a:effectLst/>
                <a:latin typeface="Times New Roman" panose="02020603050405020304" pitchFamily="18" charset="0"/>
                <a:cs typeface="Times New Roman" panose="02020603050405020304" pitchFamily="18" charset="0"/>
              </a:rPr>
              <a:t> is one of the main features of database systems. Hiding irrelevant details from user and providing abstract view of data to users, helps in easy and efficient </a:t>
            </a:r>
            <a:r>
              <a:rPr lang="en-US" sz="2400" b="1" i="0" dirty="0">
                <a:effectLst/>
                <a:latin typeface="Times New Roman" panose="02020603050405020304" pitchFamily="18" charset="0"/>
                <a:cs typeface="Times New Roman" panose="02020603050405020304" pitchFamily="18" charset="0"/>
              </a:rPr>
              <a:t>user-database</a:t>
            </a:r>
            <a:r>
              <a:rPr lang="en-US" sz="2400" b="0" i="0" dirty="0">
                <a:effectLst/>
                <a:latin typeface="Times New Roman" panose="02020603050405020304" pitchFamily="18" charset="0"/>
                <a:cs typeface="Times New Roman" panose="02020603050405020304" pitchFamily="18" charset="0"/>
              </a:rPr>
              <a:t> interaction.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fully understand the view of data, you must have a basic knowledge of data abstraction and instance &amp; schema.</a:t>
            </a:r>
          </a:p>
          <a:p>
            <a:pPr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Data abstraction:</a:t>
            </a:r>
            <a:endParaRPr lang="en-US" sz="2400" b="1" i="0" strike="noStrike"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Database systems are made-up of complex data structures. To ease the user interaction with database, the developers hide internal irrelevant details from users. This process of hiding irrelevant details from user is called data abstraction.</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9361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1C570-E1CD-E96E-3173-93F92B64CD24}"/>
              </a:ext>
            </a:extLst>
          </p:cNvPr>
          <p:cNvSpPr>
            <a:spLocks noGrp="1"/>
          </p:cNvSpPr>
          <p:nvPr>
            <p:ph idx="1"/>
          </p:nvPr>
        </p:nvSpPr>
        <p:spPr>
          <a:xfrm>
            <a:off x="307909" y="186612"/>
            <a:ext cx="11569959" cy="6447453"/>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2. Instance and schema:</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Design of a database is called the schema. Schema is of three types: Physical schema, logical schema and view schema.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data stored in database at a particular moment of time is called instance of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schema defines the variable declarations in tables that belong to a particular database; the value of these variables at a moment of time is called the instance of that database.</a:t>
            </a:r>
          </a:p>
          <a:p>
            <a:pPr marL="0" indent="0">
              <a:buNone/>
            </a:pPr>
            <a:endParaRPr lang="en-IN" dirty="0"/>
          </a:p>
        </p:txBody>
      </p:sp>
    </p:spTree>
    <p:extLst>
      <p:ext uri="{BB962C8B-B14F-4D97-AF65-F5344CB8AC3E}">
        <p14:creationId xmlns:p14="http://schemas.microsoft.com/office/powerpoint/2010/main" val="87341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2873-20A7-5BD2-6FDF-6FE238C29991}"/>
              </a:ext>
            </a:extLst>
          </p:cNvPr>
          <p:cNvSpPr>
            <a:spLocks noGrp="1"/>
          </p:cNvSpPr>
          <p:nvPr>
            <p:ph type="title"/>
          </p:nvPr>
        </p:nvSpPr>
        <p:spPr>
          <a:xfrm>
            <a:off x="242596" y="365126"/>
            <a:ext cx="11111204" cy="315912"/>
          </a:xfrm>
        </p:spPr>
        <p:txBody>
          <a:bodyPr>
            <a:normAutofit fontScale="90000"/>
          </a:bodyPr>
          <a:lstStyle/>
          <a:p>
            <a:r>
              <a:rPr lang="en-IN" b="1" i="0" dirty="0">
                <a:solidFill>
                  <a:srgbClr val="444542"/>
                </a:solidFill>
                <a:effectLst/>
                <a:latin typeface="Raleway" pitchFamily="2" charset="0"/>
              </a:rPr>
              <a:t>Data Abstraction</a:t>
            </a:r>
            <a:endParaRPr lang="en-IN" dirty="0"/>
          </a:p>
        </p:txBody>
      </p:sp>
      <p:sp>
        <p:nvSpPr>
          <p:cNvPr id="3" name="Content Placeholder 2">
            <a:extLst>
              <a:ext uri="{FF2B5EF4-FFF2-40B4-BE49-F238E27FC236}">
                <a16:creationId xmlns:a16="http://schemas.microsoft.com/office/drawing/2014/main" id="{CCF8C4F5-FFAE-F5B2-9D47-64982A82F3E3}"/>
              </a:ext>
            </a:extLst>
          </p:cNvPr>
          <p:cNvSpPr>
            <a:spLocks noGrp="1"/>
          </p:cNvSpPr>
          <p:nvPr>
            <p:ph idx="1"/>
          </p:nvPr>
        </p:nvSpPr>
        <p:spPr>
          <a:xfrm>
            <a:off x="242596" y="942392"/>
            <a:ext cx="11523306" cy="564502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Database systems are made-up of complex data structures.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ease the user interaction with database, the developers hide internal irrelevant details from users.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process of hiding irrelevant details from user is called </a:t>
            </a:r>
            <a:r>
              <a:rPr lang="en-US" sz="2400" b="1" i="0" dirty="0">
                <a:effectLst/>
                <a:latin typeface="Times New Roman" panose="02020603050405020304" pitchFamily="18" charset="0"/>
                <a:cs typeface="Times New Roman" panose="02020603050405020304" pitchFamily="18" charset="0"/>
              </a:rPr>
              <a:t>data abstraction</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term “irrelevant” used here with respect to the user, it doesn’t mean that the hidden data is not relevant with regard to the whole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just means that the </a:t>
            </a:r>
            <a:r>
              <a:rPr lang="en-US" sz="2400" b="1" i="0" dirty="0">
                <a:effectLst/>
                <a:latin typeface="Times New Roman" panose="02020603050405020304" pitchFamily="18" charset="0"/>
                <a:cs typeface="Times New Roman" panose="02020603050405020304" pitchFamily="18" charset="0"/>
              </a:rPr>
              <a:t>user is not concerned about that data</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5257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4B0E3-CC22-5B2F-265B-B3ED74649CF8}"/>
              </a:ext>
            </a:extLst>
          </p:cNvPr>
          <p:cNvSpPr>
            <a:spLocks noGrp="1"/>
          </p:cNvSpPr>
          <p:nvPr>
            <p:ph idx="1"/>
          </p:nvPr>
        </p:nvSpPr>
        <p:spPr>
          <a:xfrm>
            <a:off x="522514" y="466531"/>
            <a:ext cx="10831286" cy="5710432"/>
          </a:xfrm>
        </p:spPr>
        <p:txBody>
          <a:bodyPr/>
          <a:lstStyle/>
          <a:p>
            <a:pPr marL="0" indent="0" algn="just">
              <a:lnSpc>
                <a:spcPct val="150000"/>
              </a:lnSpc>
              <a:buNone/>
            </a:pPr>
            <a:r>
              <a:rPr lang="en-US" sz="2400" b="1" i="0" dirty="0">
                <a:solidFill>
                  <a:srgbClr val="222426"/>
                </a:solidFill>
                <a:effectLst/>
                <a:latin typeface="Times New Roman" panose="02020603050405020304" pitchFamily="18" charset="0"/>
                <a:cs typeface="Times New Roman" panose="02020603050405020304" pitchFamily="18" charset="0"/>
              </a:rPr>
              <a:t>For example:</a:t>
            </a:r>
            <a:r>
              <a:rPr lang="en-US" sz="2400" b="0" i="0" dirty="0">
                <a:solidFill>
                  <a:srgbClr val="222426"/>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0" i="0" dirty="0">
                <a:solidFill>
                  <a:srgbClr val="222426"/>
                </a:solidFill>
                <a:effectLst/>
                <a:latin typeface="Times New Roman" panose="02020603050405020304" pitchFamily="18" charset="0"/>
                <a:cs typeface="Times New Roman" panose="02020603050405020304" pitchFamily="18" charset="0"/>
              </a:rPr>
              <a:t>When you are booking a train ticket, you are not concerned how data is processing at the back end when you click “book ticket”, what processes are happening when you are doing online payments. </a:t>
            </a:r>
          </a:p>
          <a:p>
            <a:pPr marL="0" indent="0" algn="just">
              <a:lnSpc>
                <a:spcPct val="150000"/>
              </a:lnSpc>
              <a:buNone/>
            </a:pPr>
            <a:r>
              <a:rPr lang="en-US" sz="2400" b="1" i="0" dirty="0">
                <a:solidFill>
                  <a:srgbClr val="222426"/>
                </a:solidFill>
                <a:effectLst/>
                <a:latin typeface="Times New Roman" panose="02020603050405020304" pitchFamily="18" charset="0"/>
                <a:cs typeface="Times New Roman" panose="02020603050405020304" pitchFamily="18" charset="0"/>
              </a:rPr>
              <a:t>You are just concerned about the message that pops up when your ticket is successfully booked</a:t>
            </a:r>
            <a:r>
              <a:rPr lang="en-US" sz="2400" b="0" i="0" dirty="0">
                <a:solidFill>
                  <a:srgbClr val="222426"/>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0" i="0" dirty="0">
                <a:solidFill>
                  <a:srgbClr val="222426"/>
                </a:solidFill>
                <a:effectLst/>
                <a:latin typeface="Times New Roman" panose="02020603050405020304" pitchFamily="18" charset="0"/>
                <a:cs typeface="Times New Roman" panose="02020603050405020304" pitchFamily="18" charset="0"/>
              </a:rPr>
              <a:t>This doesn’t mean that the process happening at the back end is not relevant, it just means that you as a user are not concerned what is happening in the database.</a:t>
            </a:r>
          </a:p>
          <a:p>
            <a:endParaRPr lang="en-IN" dirty="0"/>
          </a:p>
        </p:txBody>
      </p:sp>
    </p:spTree>
    <p:extLst>
      <p:ext uri="{BB962C8B-B14F-4D97-AF65-F5344CB8AC3E}">
        <p14:creationId xmlns:p14="http://schemas.microsoft.com/office/powerpoint/2010/main" val="20396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16B0-BF6A-EEA9-D5E7-21C5EAB71D51}"/>
              </a:ext>
            </a:extLst>
          </p:cNvPr>
          <p:cNvSpPr>
            <a:spLocks noGrp="1"/>
          </p:cNvSpPr>
          <p:nvPr>
            <p:ph type="title"/>
          </p:nvPr>
        </p:nvSpPr>
        <p:spPr>
          <a:xfrm>
            <a:off x="102636" y="66545"/>
            <a:ext cx="11111204" cy="633251"/>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 of Data Bases</a:t>
            </a:r>
          </a:p>
        </p:txBody>
      </p:sp>
      <p:sp>
        <p:nvSpPr>
          <p:cNvPr id="3" name="Content Placeholder 2">
            <a:extLst>
              <a:ext uri="{FF2B5EF4-FFF2-40B4-BE49-F238E27FC236}">
                <a16:creationId xmlns:a16="http://schemas.microsoft.com/office/drawing/2014/main" id="{E469EA0B-7006-2B35-03E2-DB2E0E148CF6}"/>
              </a:ext>
            </a:extLst>
          </p:cNvPr>
          <p:cNvSpPr>
            <a:spLocks noGrp="1"/>
          </p:cNvSpPr>
          <p:nvPr>
            <p:ph idx="1"/>
          </p:nvPr>
        </p:nvSpPr>
        <p:spPr>
          <a:xfrm>
            <a:off x="102636" y="699796"/>
            <a:ext cx="11915193" cy="59436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A database-management system (DBMS) is a collection of interrelated data and a set of programs to access those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DBMS is a software system that is designed to manage and organize data in a structured manner. It allows users to create, modify, and query a database, as well as manage the security and access controls for that database.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collection of data, usually referred to as the database, contains information relevant to an enterprise. </a:t>
            </a:r>
          </a:p>
          <a:p>
            <a:pPr algn="just">
              <a:lnSpc>
                <a:spcPct val="150000"/>
              </a:lnSpc>
            </a:pPr>
            <a:r>
              <a:rPr lang="en-US" sz="2400" dirty="0">
                <a:latin typeface="Times New Roman" panose="02020603050405020304" pitchFamily="18" charset="0"/>
                <a:cs typeface="Times New Roman" panose="02020603050405020304" pitchFamily="18" charset="0"/>
              </a:rPr>
              <a:t>The primary goal of a DBMS is to provide a way to store and retrieve database information that is both convenient and efficient. Database systems are designed to manage large bodies of information. </a:t>
            </a:r>
          </a:p>
        </p:txBody>
      </p:sp>
    </p:spTree>
    <p:extLst>
      <p:ext uri="{BB962C8B-B14F-4D97-AF65-F5344CB8AC3E}">
        <p14:creationId xmlns:p14="http://schemas.microsoft.com/office/powerpoint/2010/main" val="4226090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9AF3-8728-829A-12EF-792727799AF7}"/>
              </a:ext>
            </a:extLst>
          </p:cNvPr>
          <p:cNvSpPr>
            <a:spLocks noGrp="1"/>
          </p:cNvSpPr>
          <p:nvPr>
            <p:ph type="title"/>
          </p:nvPr>
        </p:nvSpPr>
        <p:spPr>
          <a:xfrm>
            <a:off x="111968" y="141191"/>
            <a:ext cx="11139196" cy="689234"/>
          </a:xfrm>
        </p:spPr>
        <p:txBody>
          <a:bodyPr>
            <a:normAutofit fontScale="90000"/>
          </a:bodyPr>
          <a:lstStyle/>
          <a:p>
            <a:r>
              <a:rPr lang="en-IN" b="1" i="0" dirty="0">
                <a:solidFill>
                  <a:srgbClr val="444542"/>
                </a:solidFill>
                <a:effectLst/>
                <a:latin typeface="Times New Roman" panose="02020603050405020304" pitchFamily="18" charset="0"/>
                <a:cs typeface="Times New Roman" panose="02020603050405020304" pitchFamily="18" charset="0"/>
              </a:rPr>
              <a:t>Three levels of abstraction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0B0E39-5CD0-0CBB-B545-A50D617AD7A6}"/>
              </a:ext>
            </a:extLst>
          </p:cNvPr>
          <p:cNvSpPr>
            <a:spLocks noGrp="1"/>
          </p:cNvSpPr>
          <p:nvPr>
            <p:ph idx="1"/>
          </p:nvPr>
        </p:nvSpPr>
        <p:spPr>
          <a:xfrm>
            <a:off x="269032" y="830425"/>
            <a:ext cx="11653935" cy="5738326"/>
          </a:xfrm>
        </p:spPr>
        <p:txBody>
          <a:bodyPr>
            <a:normAutofit/>
          </a:bodyPr>
          <a:lstStyle/>
          <a:p>
            <a:pPr marL="0" indent="0" algn="just">
              <a:lnSpc>
                <a:spcPct val="17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Physical level/Internal level:</a:t>
            </a:r>
            <a:r>
              <a:rPr lang="en-US" sz="2400" b="0" i="0" dirty="0">
                <a:solidFill>
                  <a:srgbClr val="C00000"/>
                </a:solidFill>
                <a:effectLst/>
                <a:latin typeface="Times New Roman" panose="02020603050405020304" pitchFamily="18" charset="0"/>
                <a:cs typeface="Times New Roman" panose="02020603050405020304" pitchFamily="18" charset="0"/>
              </a:rPr>
              <a:t> </a:t>
            </a:r>
          </a:p>
          <a:p>
            <a:pPr algn="just">
              <a:lnSpc>
                <a:spcPct val="170000"/>
              </a:lnSpc>
            </a:pPr>
            <a:r>
              <a:rPr lang="en-US" sz="2400" b="0" i="0" dirty="0">
                <a:solidFill>
                  <a:srgbClr val="222222"/>
                </a:solidFill>
                <a:effectLst/>
                <a:latin typeface="Times New Roman" panose="02020603050405020304" pitchFamily="18" charset="0"/>
                <a:cs typeface="Times New Roman" panose="02020603050405020304" pitchFamily="18" charset="0"/>
              </a:rPr>
              <a:t>The physical or the internal level schema describes </a:t>
            </a:r>
            <a:r>
              <a:rPr lang="en-US" sz="2400" b="1" i="0" dirty="0">
                <a:solidFill>
                  <a:srgbClr val="222222"/>
                </a:solidFill>
                <a:effectLst/>
                <a:latin typeface="Times New Roman" panose="02020603050405020304" pitchFamily="18" charset="0"/>
                <a:cs typeface="Times New Roman" panose="02020603050405020304" pitchFamily="18" charset="0"/>
              </a:rPr>
              <a:t>how the data is stored in the hardware</a:t>
            </a:r>
            <a:r>
              <a:rPr lang="en-US" sz="2400" b="0" i="0" dirty="0">
                <a:solidFill>
                  <a:srgbClr val="222222"/>
                </a:solidFill>
                <a:effectLst/>
                <a:latin typeface="Times New Roman" panose="02020603050405020304" pitchFamily="18" charset="0"/>
                <a:cs typeface="Times New Roman" panose="02020603050405020304" pitchFamily="18" charset="0"/>
              </a:rPr>
              <a:t>. It also describes how the data can be accessed. </a:t>
            </a:r>
          </a:p>
          <a:p>
            <a:pPr algn="just">
              <a:lnSpc>
                <a:spcPct val="170000"/>
              </a:lnSpc>
            </a:pPr>
            <a:r>
              <a:rPr lang="en-US" sz="2400" b="0" i="0" dirty="0">
                <a:solidFill>
                  <a:srgbClr val="222222"/>
                </a:solidFill>
                <a:effectLst/>
                <a:latin typeface="Times New Roman" panose="02020603050405020304" pitchFamily="18" charset="0"/>
                <a:cs typeface="Times New Roman" panose="02020603050405020304" pitchFamily="18" charset="0"/>
              </a:rPr>
              <a:t>The physical level shows the data abstraction at the lowest level and it has </a:t>
            </a:r>
            <a:r>
              <a:rPr lang="en-US" sz="2400" b="1" i="0" dirty="0">
                <a:solidFill>
                  <a:srgbClr val="222222"/>
                </a:solidFill>
                <a:effectLst/>
                <a:latin typeface="Times New Roman" panose="02020603050405020304" pitchFamily="18" charset="0"/>
                <a:cs typeface="Times New Roman" panose="02020603050405020304" pitchFamily="18" charset="0"/>
              </a:rPr>
              <a:t>complex data structures</a:t>
            </a:r>
            <a:r>
              <a:rPr lang="en-US" sz="2400" b="0" i="0" dirty="0">
                <a:solidFill>
                  <a:srgbClr val="222222"/>
                </a:solidFill>
                <a:effectLst/>
                <a:latin typeface="Times New Roman" panose="02020603050405020304" pitchFamily="18" charset="0"/>
                <a:cs typeface="Times New Roman" panose="02020603050405020304" pitchFamily="18" charset="0"/>
              </a:rPr>
              <a:t>. </a:t>
            </a:r>
          </a:p>
          <a:p>
            <a:pPr algn="just">
              <a:lnSpc>
                <a:spcPct val="170000"/>
              </a:lnSpc>
            </a:pPr>
            <a:r>
              <a:rPr lang="en-US" sz="2400" b="0" i="0" dirty="0">
                <a:solidFill>
                  <a:srgbClr val="222222"/>
                </a:solidFill>
                <a:effectLst/>
                <a:latin typeface="Times New Roman" panose="02020603050405020304" pitchFamily="18" charset="0"/>
                <a:cs typeface="Times New Roman" panose="02020603050405020304" pitchFamily="18" charset="0"/>
              </a:rPr>
              <a:t>Only the database administrator operates at this level.</a:t>
            </a:r>
            <a:endParaRPr lang="en-US" sz="2400" b="0" i="0" dirty="0">
              <a:solidFill>
                <a:srgbClr val="222426"/>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7364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2FF522-CBF9-172B-8A39-C3E69C86B315}"/>
              </a:ext>
            </a:extLst>
          </p:cNvPr>
          <p:cNvSpPr>
            <a:spLocks noGrp="1"/>
          </p:cNvSpPr>
          <p:nvPr>
            <p:ph idx="1"/>
          </p:nvPr>
        </p:nvSpPr>
        <p:spPr>
          <a:xfrm>
            <a:off x="242596" y="261257"/>
            <a:ext cx="11560628" cy="5915706"/>
          </a:xfrm>
        </p:spPr>
        <p:txBody>
          <a:bodyPr>
            <a:normAutofit lnSpcReduction="10000"/>
          </a:bodyPr>
          <a:lstStyle/>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Logical level/Conceptual level</a:t>
            </a:r>
            <a:r>
              <a:rPr lang="en-US" sz="2400" b="0" i="0" dirty="0">
                <a:solidFill>
                  <a:srgbClr val="C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This is the middle level of 3-level data abstraction architecture. It describes what data is stored in database.</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 It is a level above the physical level. Here, the data is stored in the form of the </a:t>
            </a:r>
            <a:r>
              <a:rPr lang="en-US" sz="2400" b="1" i="0" dirty="0">
                <a:solidFill>
                  <a:srgbClr val="222222"/>
                </a:solidFill>
                <a:effectLst/>
                <a:latin typeface="Times New Roman" panose="02020603050405020304" pitchFamily="18" charset="0"/>
                <a:cs typeface="Times New Roman" panose="02020603050405020304" pitchFamily="18" charset="0"/>
              </a:rPr>
              <a:t>entity set</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1" i="0" dirty="0">
                <a:solidFill>
                  <a:srgbClr val="222222"/>
                </a:solidFill>
                <a:effectLst/>
                <a:latin typeface="Times New Roman" panose="02020603050405020304" pitchFamily="18" charset="0"/>
                <a:cs typeface="Times New Roman" panose="02020603050405020304" pitchFamily="18" charset="0"/>
              </a:rPr>
              <a:t>entities</a:t>
            </a:r>
            <a:r>
              <a:rPr lang="en-US" sz="2400" b="0" i="0" dirty="0">
                <a:solidFill>
                  <a:srgbClr val="222222"/>
                </a:solidFill>
                <a:effectLst/>
                <a:latin typeface="Times New Roman" panose="02020603050405020304" pitchFamily="18" charset="0"/>
                <a:cs typeface="Times New Roman" panose="02020603050405020304" pitchFamily="18" charset="0"/>
              </a:rPr>
              <a:t>, their </a:t>
            </a:r>
            <a:r>
              <a:rPr lang="en-US" sz="2400" b="1" i="0" dirty="0">
                <a:solidFill>
                  <a:srgbClr val="222222"/>
                </a:solidFill>
                <a:effectLst/>
                <a:latin typeface="Times New Roman" panose="02020603050405020304" pitchFamily="18" charset="0"/>
                <a:cs typeface="Times New Roman" panose="02020603050405020304" pitchFamily="18" charset="0"/>
              </a:rPr>
              <a:t>data types</a:t>
            </a:r>
            <a:r>
              <a:rPr lang="en-US" sz="2400" b="0" i="0" dirty="0">
                <a:solidFill>
                  <a:srgbClr val="222222"/>
                </a:solidFill>
                <a:effectLst/>
                <a:latin typeface="Times New Roman" panose="02020603050405020304" pitchFamily="18" charset="0"/>
                <a:cs typeface="Times New Roman" panose="02020603050405020304" pitchFamily="18" charset="0"/>
              </a:rPr>
              <a:t>, the </a:t>
            </a:r>
            <a:r>
              <a:rPr lang="en-US" sz="2400" b="1" i="0" dirty="0">
                <a:solidFill>
                  <a:srgbClr val="222222"/>
                </a:solidFill>
                <a:effectLst/>
                <a:latin typeface="Times New Roman" panose="02020603050405020304" pitchFamily="18" charset="0"/>
                <a:cs typeface="Times New Roman" panose="02020603050405020304" pitchFamily="18" charset="0"/>
              </a:rPr>
              <a:t>relationship</a:t>
            </a:r>
            <a:r>
              <a:rPr lang="en-US" sz="2400" b="0" i="0" dirty="0">
                <a:solidFill>
                  <a:srgbClr val="222222"/>
                </a:solidFill>
                <a:effectLst/>
                <a:latin typeface="Times New Roman" panose="02020603050405020304" pitchFamily="18" charset="0"/>
                <a:cs typeface="Times New Roman" panose="02020603050405020304" pitchFamily="18" charset="0"/>
              </a:rPr>
              <a:t> among the entity sets, </a:t>
            </a:r>
            <a:r>
              <a:rPr lang="en-US" sz="2400" b="1" i="0" dirty="0">
                <a:solidFill>
                  <a:srgbClr val="222222"/>
                </a:solidFill>
                <a:effectLst/>
                <a:latin typeface="Times New Roman" panose="02020603050405020304" pitchFamily="18" charset="0"/>
                <a:cs typeface="Times New Roman" panose="02020603050405020304" pitchFamily="18" charset="0"/>
              </a:rPr>
              <a:t>user operations</a:t>
            </a:r>
            <a:r>
              <a:rPr lang="en-US" sz="2400" b="0" i="0" dirty="0">
                <a:solidFill>
                  <a:srgbClr val="222222"/>
                </a:solidFill>
                <a:effectLst/>
                <a:latin typeface="Times New Roman" panose="02020603050405020304" pitchFamily="18" charset="0"/>
                <a:cs typeface="Times New Roman" panose="02020603050405020304" pitchFamily="18" charset="0"/>
              </a:rPr>
              <a:t> performed to retrieve or modify the data and certain </a:t>
            </a:r>
            <a:r>
              <a:rPr lang="en-US" sz="2400" b="1" i="0" dirty="0">
                <a:solidFill>
                  <a:srgbClr val="222222"/>
                </a:solidFill>
                <a:effectLst/>
                <a:latin typeface="Times New Roman" panose="02020603050405020304" pitchFamily="18" charset="0"/>
                <a:cs typeface="Times New Roman" panose="02020603050405020304" pitchFamily="18" charset="0"/>
              </a:rPr>
              <a:t>constraints on the data</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Well adding constraints to the view of data adds the security. As users are restricted to access some particular parts of the database.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is the developer and database administrator who operates at the logical or the conceptual level.</a:t>
            </a:r>
            <a:endParaRPr lang="en-US" sz="2400" b="0" i="0" dirty="0">
              <a:solidFill>
                <a:srgbClr val="222426"/>
              </a:solidFill>
              <a:effectLst/>
              <a:latin typeface="Times New Roman" panose="02020603050405020304" pitchFamily="18" charset="0"/>
              <a:cs typeface="Times New Roman" panose="02020603050405020304" pitchFamily="18" charset="0"/>
            </a:endParaRPr>
          </a:p>
          <a:p>
            <a:pPr algn="just">
              <a:lnSpc>
                <a:spcPct val="150000"/>
              </a:lnSpc>
            </a:pPr>
            <a:endParaRPr lang="en-US" sz="24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295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BA335-C875-87DD-5F78-9916535CFADB}"/>
              </a:ext>
            </a:extLst>
          </p:cNvPr>
          <p:cNvSpPr>
            <a:spLocks noGrp="1"/>
          </p:cNvSpPr>
          <p:nvPr>
            <p:ph idx="1"/>
          </p:nvPr>
        </p:nvSpPr>
        <p:spPr>
          <a:xfrm>
            <a:off x="261257" y="326571"/>
            <a:ext cx="11728580" cy="5850392"/>
          </a:xfrm>
        </p:spPr>
        <p:txBody>
          <a:bodyPr/>
          <a:lstStyle/>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View level/User level/ External level</a:t>
            </a:r>
            <a:r>
              <a:rPr lang="en-US" sz="2400" b="0" i="0" dirty="0">
                <a:solidFill>
                  <a:srgbClr val="C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Highest level of data abstraction </a:t>
            </a:r>
            <a:r>
              <a:rPr lang="en-US" sz="2400" b="0" i="0" dirty="0">
                <a:solidFill>
                  <a:srgbClr val="222222"/>
                </a:solidFill>
                <a:effectLst/>
                <a:latin typeface="Times New Roman" panose="02020603050405020304" pitchFamily="18" charset="0"/>
                <a:cs typeface="Times New Roman" panose="02020603050405020304" pitchFamily="18" charset="0"/>
              </a:rPr>
              <a:t>and exhibits only a part of the whole database.</a:t>
            </a:r>
            <a:endParaRPr lang="en-US" sz="2400" dirty="0">
              <a:solidFill>
                <a:srgbClr val="222426"/>
              </a:solidFill>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This level describes the user interaction with database system.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The view level can describe many views of the same data.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Here, the user retrieves the information using different application from the database.</a:t>
            </a:r>
            <a:endParaRPr lang="en-US" sz="2400" b="0" i="0" dirty="0">
              <a:solidFill>
                <a:srgbClr val="222426"/>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913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vels of abstraction">
            <a:extLst>
              <a:ext uri="{FF2B5EF4-FFF2-40B4-BE49-F238E27FC236}">
                <a16:creationId xmlns:a16="http://schemas.microsoft.com/office/drawing/2014/main" id="{0D64F49B-4E74-B76F-2F8F-E4D67FE13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89" y="447869"/>
            <a:ext cx="7669763" cy="587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06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F97B-95B4-AE97-CBB6-5E528A1C3338}"/>
              </a:ext>
            </a:extLst>
          </p:cNvPr>
          <p:cNvSpPr>
            <a:spLocks noGrp="1"/>
          </p:cNvSpPr>
          <p:nvPr>
            <p:ph idx="1"/>
          </p:nvPr>
        </p:nvSpPr>
        <p:spPr>
          <a:xfrm>
            <a:off x="214603" y="214604"/>
            <a:ext cx="11597951" cy="629816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We have to create a database of a </a:t>
            </a:r>
            <a:r>
              <a:rPr lang="en-US" sz="2400" b="1" i="0" dirty="0">
                <a:effectLst/>
                <a:latin typeface="Times New Roman" panose="02020603050405020304" pitchFamily="18" charset="0"/>
                <a:cs typeface="Times New Roman" panose="02020603050405020304" pitchFamily="18" charset="0"/>
              </a:rPr>
              <a:t>college</a:t>
            </a:r>
            <a:r>
              <a:rPr lang="en-US" sz="2400" b="0" i="0" dirty="0">
                <a:effectLst/>
                <a:latin typeface="Times New Roman" panose="02020603050405020304" pitchFamily="18" charset="0"/>
                <a:cs typeface="Times New Roman" panose="02020603050405020304" pitchFamily="18" charset="0"/>
              </a:rPr>
              <a:t>. Now, what entity sets would be involved?</a:t>
            </a:r>
            <a:r>
              <a:rPr lang="en-US" sz="2400" b="1" i="0" dirty="0">
                <a:effectLst/>
                <a:latin typeface="Times New Roman" panose="02020603050405020304" pitchFamily="18" charset="0"/>
                <a:cs typeface="Times New Roman" panose="02020603050405020304" pitchFamily="18" charset="0"/>
              </a:rPr>
              <a:t> Student, Lecturer, Department, Course</a:t>
            </a:r>
            <a:r>
              <a:rPr lang="en-US" sz="2400" b="0" i="0" dirty="0">
                <a:effectLst/>
                <a:latin typeface="Times New Roman" panose="02020603050405020304" pitchFamily="18" charset="0"/>
                <a:cs typeface="Times New Roman" panose="02020603050405020304" pitchFamily="18" charset="0"/>
              </a:rPr>
              <a:t> and so on…</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the entity sets Student, Lecturer, Department, Course will be stored in the storage as the </a:t>
            </a:r>
            <a:r>
              <a:rPr lang="en-US" sz="2400" b="1" i="0" dirty="0">
                <a:effectLst/>
                <a:latin typeface="Times New Roman" panose="02020603050405020304" pitchFamily="18" charset="0"/>
                <a:cs typeface="Times New Roman" panose="02020603050405020304" pitchFamily="18" charset="0"/>
              </a:rPr>
              <a:t>consecutive blocks of the memory location</a:t>
            </a:r>
            <a:r>
              <a:rPr lang="en-US" sz="2400" b="0" i="0" dirty="0">
                <a:effectLst/>
                <a:latin typeface="Times New Roman" panose="02020603050405020304" pitchFamily="18" charset="0"/>
                <a:cs typeface="Times New Roman" panose="02020603050405020304" pitchFamily="18" charset="0"/>
              </a:rPr>
              <a:t>. This is the </a:t>
            </a:r>
            <a:r>
              <a:rPr lang="en-US" sz="2400" b="1" i="0" dirty="0">
                <a:effectLst/>
                <a:latin typeface="Times New Roman" panose="02020603050405020304" pitchFamily="18" charset="0"/>
                <a:cs typeface="Times New Roman" panose="02020603050405020304" pitchFamily="18" charset="0"/>
              </a:rPr>
              <a:t>physical or internal level</a:t>
            </a:r>
            <a:r>
              <a:rPr lang="en-US" sz="2400" b="0" i="0" dirty="0">
                <a:effectLst/>
                <a:latin typeface="Times New Roman" panose="02020603050405020304" pitchFamily="18" charset="0"/>
                <a:cs typeface="Times New Roman" panose="02020603050405020304" pitchFamily="18" charset="0"/>
              </a:rPr>
              <a:t> and is hidden from the programmers but the database administrator is it aware of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the </a:t>
            </a:r>
            <a:r>
              <a:rPr lang="en-US" sz="2400" b="1" i="0" dirty="0">
                <a:effectLst/>
                <a:latin typeface="Times New Roman" panose="02020603050405020304" pitchFamily="18" charset="0"/>
                <a:cs typeface="Times New Roman" panose="02020603050405020304" pitchFamily="18" charset="0"/>
              </a:rPr>
              <a:t>logical level,</a:t>
            </a:r>
            <a:r>
              <a:rPr lang="en-US" sz="2400" b="0" i="0" dirty="0">
                <a:effectLst/>
                <a:latin typeface="Times New Roman" panose="02020603050405020304" pitchFamily="18" charset="0"/>
                <a:cs typeface="Times New Roman" panose="02020603050405020304" pitchFamily="18" charset="0"/>
              </a:rPr>
              <a:t> the programmers define the entity sets and relationship among these entity sets using a programming language like SQL. So, the programmers work at the logical level and even the database administrator also operates at this level.</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the </a:t>
            </a:r>
            <a:r>
              <a:rPr lang="en-US" sz="2400" b="1" i="0" dirty="0">
                <a:effectLst/>
                <a:latin typeface="Times New Roman" panose="02020603050405020304" pitchFamily="18" charset="0"/>
                <a:cs typeface="Times New Roman" panose="02020603050405020304" pitchFamily="18" charset="0"/>
              </a:rPr>
              <a:t>view level,</a:t>
            </a:r>
            <a:r>
              <a:rPr lang="en-US" sz="2400" b="0" i="0" dirty="0">
                <a:effectLst/>
                <a:latin typeface="Times New Roman" panose="02020603050405020304" pitchFamily="18" charset="0"/>
                <a:cs typeface="Times New Roman" panose="02020603050405020304" pitchFamily="18" charset="0"/>
              </a:rPr>
              <a:t> the users have the </a:t>
            </a:r>
            <a:r>
              <a:rPr lang="en-US" sz="2400" b="1" i="0" dirty="0">
                <a:effectLst/>
                <a:latin typeface="Times New Roman" panose="02020603050405020304" pitchFamily="18" charset="0"/>
                <a:cs typeface="Times New Roman" panose="02020603050405020304" pitchFamily="18" charset="0"/>
              </a:rPr>
              <a:t>set of applications</a:t>
            </a:r>
            <a:r>
              <a:rPr lang="en-US" sz="2400" b="0" i="0" dirty="0">
                <a:effectLst/>
                <a:latin typeface="Times New Roman" panose="02020603050405020304" pitchFamily="18" charset="0"/>
                <a:cs typeface="Times New Roman" panose="02020603050405020304" pitchFamily="18" charset="0"/>
              </a:rPr>
              <a:t> which they use to retrieve the data they are interested in.</a:t>
            </a:r>
          </a:p>
          <a:p>
            <a:endParaRPr lang="en-IN" dirty="0"/>
          </a:p>
        </p:txBody>
      </p:sp>
    </p:spTree>
    <p:extLst>
      <p:ext uri="{BB962C8B-B14F-4D97-AF65-F5344CB8AC3E}">
        <p14:creationId xmlns:p14="http://schemas.microsoft.com/office/powerpoint/2010/main" val="313655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392E6-387D-9E2D-4E3D-E84D7CD47198}"/>
              </a:ext>
            </a:extLst>
          </p:cNvPr>
          <p:cNvSpPr>
            <a:spLocks noGrp="1"/>
          </p:cNvSpPr>
          <p:nvPr>
            <p:ph idx="1"/>
          </p:nvPr>
        </p:nvSpPr>
        <p:spPr>
          <a:xfrm>
            <a:off x="419878" y="354563"/>
            <a:ext cx="11411338" cy="6148874"/>
          </a:xfrm>
        </p:spPr>
        <p:txBody>
          <a:bodyPr>
            <a:normAutofit/>
          </a:bodyPr>
          <a:lstStyle/>
          <a:p>
            <a:pPr algn="just">
              <a:lnSpc>
                <a:spcPct val="150000"/>
              </a:lnSpc>
            </a:pPr>
            <a:r>
              <a:rPr lang="en-US" sz="2400" b="1" i="0" dirty="0">
                <a:solidFill>
                  <a:srgbClr val="222426"/>
                </a:solidFill>
                <a:effectLst/>
                <a:latin typeface="Times New Roman" panose="02020603050405020304" pitchFamily="18" charset="0"/>
                <a:cs typeface="Times New Roman" panose="02020603050405020304" pitchFamily="18" charset="0"/>
              </a:rPr>
              <a:t>Example</a:t>
            </a:r>
            <a:r>
              <a:rPr lang="en-US" sz="2400" b="0" i="0" dirty="0">
                <a:solidFill>
                  <a:srgbClr val="222426"/>
                </a:solidFill>
                <a:effectLst/>
                <a:latin typeface="Times New Roman" panose="02020603050405020304" pitchFamily="18" charset="0"/>
                <a:cs typeface="Times New Roman" panose="02020603050405020304" pitchFamily="18" charset="0"/>
              </a:rPr>
              <a:t>: Let’s say we are storing customer information in a customer table. At </a:t>
            </a:r>
            <a:r>
              <a:rPr lang="en-US" sz="2400" b="1" i="0" dirty="0">
                <a:solidFill>
                  <a:srgbClr val="222426"/>
                </a:solidFill>
                <a:effectLst/>
                <a:latin typeface="Times New Roman" panose="02020603050405020304" pitchFamily="18" charset="0"/>
                <a:cs typeface="Times New Roman" panose="02020603050405020304" pitchFamily="18" charset="0"/>
              </a:rPr>
              <a:t>physical level</a:t>
            </a:r>
            <a:r>
              <a:rPr lang="en-US" sz="2400" b="0" i="0" dirty="0">
                <a:solidFill>
                  <a:srgbClr val="222426"/>
                </a:solidFill>
                <a:effectLst/>
                <a:latin typeface="Times New Roman" panose="02020603050405020304" pitchFamily="18" charset="0"/>
                <a:cs typeface="Times New Roman" panose="02020603050405020304" pitchFamily="18" charset="0"/>
              </a:rPr>
              <a:t> these records can be described as blocks of storage (bytes, gigabytes, terabytes etc.) in memory. These details are often hidden from the programmers.</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At the </a:t>
            </a:r>
            <a:r>
              <a:rPr lang="en-US" sz="2400" b="1" i="0" dirty="0">
                <a:solidFill>
                  <a:srgbClr val="222426"/>
                </a:solidFill>
                <a:effectLst/>
                <a:latin typeface="Times New Roman" panose="02020603050405020304" pitchFamily="18" charset="0"/>
                <a:cs typeface="Times New Roman" panose="02020603050405020304" pitchFamily="18" charset="0"/>
              </a:rPr>
              <a:t>logical level</a:t>
            </a:r>
            <a:r>
              <a:rPr lang="en-US" sz="2400" b="0" i="0" dirty="0">
                <a:solidFill>
                  <a:srgbClr val="222426"/>
                </a:solidFill>
                <a:effectLst/>
                <a:latin typeface="Times New Roman" panose="02020603050405020304" pitchFamily="18" charset="0"/>
                <a:cs typeface="Times New Roman" panose="02020603050405020304" pitchFamily="18" charset="0"/>
              </a:rPr>
              <a:t> these records can be described as fields and attributes along with their data types, their relationship among each other can be logically implemented. The programmers generally work at this level because they are aware of such things about database systems.</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At </a:t>
            </a:r>
            <a:r>
              <a:rPr lang="en-US" sz="2400" b="1" i="0" dirty="0">
                <a:solidFill>
                  <a:srgbClr val="222426"/>
                </a:solidFill>
                <a:effectLst/>
                <a:latin typeface="Times New Roman" panose="02020603050405020304" pitchFamily="18" charset="0"/>
                <a:cs typeface="Times New Roman" panose="02020603050405020304" pitchFamily="18" charset="0"/>
              </a:rPr>
              <a:t>view level</a:t>
            </a:r>
            <a:r>
              <a:rPr lang="en-US" sz="2400" b="0" i="0" dirty="0">
                <a:solidFill>
                  <a:srgbClr val="222426"/>
                </a:solidFill>
                <a:effectLst/>
                <a:latin typeface="Times New Roman" panose="02020603050405020304" pitchFamily="18" charset="0"/>
                <a:cs typeface="Times New Roman" panose="02020603050405020304" pitchFamily="18" charset="0"/>
              </a:rPr>
              <a:t>, user just interact with system with the help of GUI and enter the details at the screen, they are not aware of how the data is stored and what data is stored; such details are hidden from them.</a:t>
            </a:r>
          </a:p>
          <a:p>
            <a:endParaRPr lang="en-IN" dirty="0"/>
          </a:p>
        </p:txBody>
      </p:sp>
    </p:spTree>
    <p:extLst>
      <p:ext uri="{BB962C8B-B14F-4D97-AF65-F5344CB8AC3E}">
        <p14:creationId xmlns:p14="http://schemas.microsoft.com/office/powerpoint/2010/main" val="378645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3A03-0C13-E87F-B43A-413045CDCBF0}"/>
              </a:ext>
            </a:extLst>
          </p:cNvPr>
          <p:cNvSpPr>
            <a:spLocks noGrp="1"/>
          </p:cNvSpPr>
          <p:nvPr>
            <p:ph type="title"/>
          </p:nvPr>
        </p:nvSpPr>
        <p:spPr>
          <a:xfrm>
            <a:off x="177282" y="187746"/>
            <a:ext cx="11176518" cy="493291"/>
          </a:xfrm>
        </p:spPr>
        <p:txBody>
          <a:bodyPr>
            <a:noAutofit/>
          </a:bodyPr>
          <a:lstStyle/>
          <a:p>
            <a:r>
              <a:rPr lang="en-IN" sz="3600" b="1" i="0" dirty="0">
                <a:solidFill>
                  <a:srgbClr val="444542"/>
                </a:solidFill>
                <a:effectLst/>
                <a:latin typeface="Times New Roman" panose="02020603050405020304" pitchFamily="18" charset="0"/>
                <a:cs typeface="Times New Roman" panose="02020603050405020304" pitchFamily="18" charset="0"/>
              </a:rPr>
              <a:t>Instance and schema in DBMS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F8B986-B3F4-1A39-F2F6-0142C975D88C}"/>
              </a:ext>
            </a:extLst>
          </p:cNvPr>
          <p:cNvSpPr>
            <a:spLocks noGrp="1"/>
          </p:cNvSpPr>
          <p:nvPr>
            <p:ph idx="1"/>
          </p:nvPr>
        </p:nvSpPr>
        <p:spPr>
          <a:xfrm>
            <a:off x="270588" y="895739"/>
            <a:ext cx="11560628" cy="5551714"/>
          </a:xfrm>
        </p:spPr>
        <p:txBody>
          <a:bodyPr/>
          <a:lstStyle/>
          <a:p>
            <a:pPr marL="0" indent="0">
              <a:buNone/>
            </a:pPr>
            <a:r>
              <a:rPr lang="en-IN" b="1" i="0" dirty="0">
                <a:effectLst/>
                <a:latin typeface="Times New Roman" panose="02020603050405020304" pitchFamily="18" charset="0"/>
                <a:cs typeface="Times New Roman" panose="02020603050405020304" pitchFamily="18" charset="0"/>
              </a:rPr>
              <a:t>DBMS Schema</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Design of a database is called the schema. For example: An </a:t>
            </a:r>
            <a:r>
              <a:rPr lang="en-US" sz="2400" b="1" i="0" dirty="0">
                <a:effectLst/>
                <a:latin typeface="Times New Roman" panose="02020603050405020304" pitchFamily="18" charset="0"/>
                <a:cs typeface="Times New Roman" panose="02020603050405020304" pitchFamily="18" charset="0"/>
              </a:rPr>
              <a:t>employee</a:t>
            </a:r>
            <a:r>
              <a:rPr lang="en-US" sz="2400" b="0" i="0" dirty="0">
                <a:effectLst/>
                <a:latin typeface="Times New Roman" panose="02020603050405020304" pitchFamily="18" charset="0"/>
                <a:cs typeface="Times New Roman" panose="02020603050405020304" pitchFamily="18" charset="0"/>
              </a:rPr>
              <a:t> table in database exists with the following attributes: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DA899F-110A-A9B9-B5D8-1D4CCC753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833" y="2948628"/>
            <a:ext cx="7828383" cy="1007551"/>
          </a:xfrm>
          <a:prstGeom prst="rect">
            <a:avLst/>
          </a:prstGeom>
        </p:spPr>
      </p:pic>
      <p:sp>
        <p:nvSpPr>
          <p:cNvPr id="9" name="TextBox 8">
            <a:extLst>
              <a:ext uri="{FF2B5EF4-FFF2-40B4-BE49-F238E27FC236}">
                <a16:creationId xmlns:a16="http://schemas.microsoft.com/office/drawing/2014/main" id="{2BBAA8EF-95C5-8A11-164D-1D4219EE5144}"/>
              </a:ext>
            </a:extLst>
          </p:cNvPr>
          <p:cNvSpPr txBox="1"/>
          <p:nvPr/>
        </p:nvSpPr>
        <p:spPr>
          <a:xfrm>
            <a:off x="270587" y="4391714"/>
            <a:ext cx="11560627" cy="1687963"/>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the schema of the </a:t>
            </a:r>
            <a:r>
              <a:rPr lang="en-US" sz="2400" b="1" i="0" dirty="0">
                <a:effectLst/>
                <a:latin typeface="Times New Roman" panose="02020603050405020304" pitchFamily="18" charset="0"/>
                <a:cs typeface="Times New Roman" panose="02020603050405020304" pitchFamily="18" charset="0"/>
              </a:rPr>
              <a:t>employee</a:t>
            </a:r>
            <a:r>
              <a:rPr lang="en-US" sz="2400" b="0" i="0" dirty="0">
                <a:effectLst/>
                <a:latin typeface="Times New Roman" panose="02020603050405020304" pitchFamily="18" charset="0"/>
                <a:cs typeface="Times New Roman" panose="02020603050405020304" pitchFamily="18" charset="0"/>
              </a:rPr>
              <a:t> table. Schema defines the attributes of tables in the database. </a:t>
            </a:r>
          </a:p>
          <a:p>
            <a:pPr algn="just">
              <a:lnSpc>
                <a:spcPct val="150000"/>
              </a:lnSpc>
            </a:pPr>
            <a:r>
              <a:rPr lang="en-US" sz="2400" b="1" i="0" dirty="0">
                <a:effectLst/>
                <a:latin typeface="Times New Roman" panose="02020603050405020304" pitchFamily="18" charset="0"/>
                <a:cs typeface="Times New Roman" panose="02020603050405020304" pitchFamily="18" charset="0"/>
              </a:rPr>
              <a:t>Schema is of three types: Physical schema, logical schema and view schema.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524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18873-3832-D5B1-401F-2937C0484CA0}"/>
              </a:ext>
            </a:extLst>
          </p:cNvPr>
          <p:cNvSpPr>
            <a:spLocks noGrp="1"/>
          </p:cNvSpPr>
          <p:nvPr>
            <p:ph idx="1"/>
          </p:nvPr>
        </p:nvSpPr>
        <p:spPr>
          <a:xfrm>
            <a:off x="345233" y="261257"/>
            <a:ext cx="11402008" cy="6279502"/>
          </a:xfrm>
        </p:spPr>
        <p:txBody>
          <a:bodyPr>
            <a:normAutofit fontScale="92500" lnSpcReduction="1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Schema represents the </a:t>
            </a:r>
            <a:r>
              <a:rPr lang="en-US" sz="2400" b="1" i="0" dirty="0">
                <a:effectLst/>
                <a:latin typeface="Times New Roman" panose="02020603050405020304" pitchFamily="18" charset="0"/>
                <a:cs typeface="Times New Roman" panose="02020603050405020304" pitchFamily="18" charset="0"/>
              </a:rPr>
              <a:t>logical view</a:t>
            </a:r>
            <a:r>
              <a:rPr lang="en-US" sz="2400" b="0" i="0" dirty="0">
                <a:effectLst/>
                <a:latin typeface="Times New Roman" panose="02020603050405020304" pitchFamily="18" charset="0"/>
                <a:cs typeface="Times New Roman" panose="02020603050405020304" pitchFamily="18" charset="0"/>
              </a:rPr>
              <a:t> of the database. It helps you understand what data needs to go where.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Schema can be represented by a diagram as shown below.</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Schema </a:t>
            </a:r>
            <a:r>
              <a:rPr lang="en-US" sz="2400" b="1" i="0" dirty="0">
                <a:effectLst/>
                <a:latin typeface="Times New Roman" panose="02020603050405020304" pitchFamily="18" charset="0"/>
                <a:cs typeface="Times New Roman" panose="02020603050405020304" pitchFamily="18" charset="0"/>
              </a:rPr>
              <a:t>helps the database users to understand the relationship between data</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helps in efficiently performing operations on database such as insert, update, delete, search etc.</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following diagram, we have a schema that shows the relationship between </a:t>
            </a:r>
            <a:r>
              <a:rPr lang="en-US" sz="2400" b="1" i="0" dirty="0">
                <a:effectLst/>
                <a:latin typeface="Times New Roman" panose="02020603050405020304" pitchFamily="18" charset="0"/>
                <a:cs typeface="Times New Roman" panose="02020603050405020304" pitchFamily="18" charset="0"/>
              </a:rPr>
              <a:t>three tables: Course, Student and Section</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diagram only shows the design of the database, it doesn’t show the data present in those tables.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Schema is only </a:t>
            </a:r>
            <a:r>
              <a:rPr lang="en-US" sz="2400" b="0" i="0" dirty="0">
                <a:effectLst/>
                <a:highlight>
                  <a:srgbClr val="FFFF00"/>
                </a:highlight>
                <a:latin typeface="Times New Roman" panose="02020603050405020304" pitchFamily="18" charset="0"/>
                <a:cs typeface="Times New Roman" panose="02020603050405020304" pitchFamily="18" charset="0"/>
              </a:rPr>
              <a:t>a structural view</a:t>
            </a:r>
            <a:r>
              <a:rPr lang="en-US" sz="2400" b="0" i="0" dirty="0">
                <a:effectLst/>
                <a:latin typeface="Times New Roman" panose="02020603050405020304" pitchFamily="18" charset="0"/>
                <a:cs typeface="Times New Roman" panose="02020603050405020304" pitchFamily="18" charset="0"/>
              </a:rPr>
              <a:t>(design) of a database as shown in the diagram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19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Schema">
            <a:extLst>
              <a:ext uri="{FF2B5EF4-FFF2-40B4-BE49-F238E27FC236}">
                <a16:creationId xmlns:a16="http://schemas.microsoft.com/office/drawing/2014/main" id="{DB029790-5ED1-ECF6-104E-93492E6CF0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3240" y="130629"/>
            <a:ext cx="7184571" cy="60463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10ADB8-6074-F272-D6DC-B8DFC99C91E7}"/>
                  </a:ext>
                </a:extLst>
              </p14:cNvPr>
              <p14:cNvContentPartPr/>
              <p14:nvPr/>
            </p14:nvContentPartPr>
            <p14:xfrm>
              <a:off x="7975528" y="3618830"/>
              <a:ext cx="1503720" cy="460080"/>
            </p14:xfrm>
          </p:contentPart>
        </mc:Choice>
        <mc:Fallback xmlns="">
          <p:pic>
            <p:nvPicPr>
              <p:cNvPr id="4" name="Ink 3">
                <a:extLst>
                  <a:ext uri="{FF2B5EF4-FFF2-40B4-BE49-F238E27FC236}">
                    <a16:creationId xmlns:a16="http://schemas.microsoft.com/office/drawing/2014/main" id="{1D10ADB8-6074-F272-D6DC-B8DFC99C91E7}"/>
                  </a:ext>
                </a:extLst>
              </p:cNvPr>
              <p:cNvPicPr/>
              <p:nvPr/>
            </p:nvPicPr>
            <p:blipFill>
              <a:blip r:embed="rId4"/>
              <a:stretch>
                <a:fillRect/>
              </a:stretch>
            </p:blipFill>
            <p:spPr>
              <a:xfrm>
                <a:off x="7912528" y="3555830"/>
                <a:ext cx="1629360"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C00E183-F0B6-4304-D6E8-D46CCF1BAE2A}"/>
                  </a:ext>
                </a:extLst>
              </p14:cNvPr>
              <p14:cNvContentPartPr/>
              <p14:nvPr/>
            </p14:nvContentPartPr>
            <p14:xfrm>
              <a:off x="7618048" y="3633230"/>
              <a:ext cx="145080" cy="169920"/>
            </p14:xfrm>
          </p:contentPart>
        </mc:Choice>
        <mc:Fallback xmlns="">
          <p:pic>
            <p:nvPicPr>
              <p:cNvPr id="5" name="Ink 4">
                <a:extLst>
                  <a:ext uri="{FF2B5EF4-FFF2-40B4-BE49-F238E27FC236}">
                    <a16:creationId xmlns:a16="http://schemas.microsoft.com/office/drawing/2014/main" id="{2C00E183-F0B6-4304-D6E8-D46CCF1BAE2A}"/>
                  </a:ext>
                </a:extLst>
              </p:cNvPr>
              <p:cNvPicPr/>
              <p:nvPr/>
            </p:nvPicPr>
            <p:blipFill>
              <a:blip r:embed="rId6"/>
              <a:stretch>
                <a:fillRect/>
              </a:stretch>
            </p:blipFill>
            <p:spPr>
              <a:xfrm>
                <a:off x="7555408" y="3570230"/>
                <a:ext cx="270720" cy="295560"/>
              </a:xfrm>
              <a:prstGeom prst="rect">
                <a:avLst/>
              </a:prstGeom>
            </p:spPr>
          </p:pic>
        </mc:Fallback>
      </mc:AlternateContent>
    </p:spTree>
    <p:extLst>
      <p:ext uri="{BB962C8B-B14F-4D97-AF65-F5344CB8AC3E}">
        <p14:creationId xmlns:p14="http://schemas.microsoft.com/office/powerpoint/2010/main" val="37297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47162-D3A4-6904-79E9-A6A40E297215}"/>
              </a:ext>
            </a:extLst>
          </p:cNvPr>
          <p:cNvSpPr>
            <a:spLocks noGrp="1"/>
          </p:cNvSpPr>
          <p:nvPr>
            <p:ph idx="1"/>
          </p:nvPr>
        </p:nvSpPr>
        <p:spPr>
          <a:xfrm>
            <a:off x="326571" y="401216"/>
            <a:ext cx="11364686" cy="600891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design of a database at physical level is called </a:t>
            </a:r>
            <a:r>
              <a:rPr lang="en-US" sz="2400" b="1" i="0" dirty="0">
                <a:effectLst/>
                <a:latin typeface="Times New Roman" panose="02020603050405020304" pitchFamily="18" charset="0"/>
                <a:cs typeface="Times New Roman" panose="02020603050405020304" pitchFamily="18" charset="0"/>
              </a:rPr>
              <a:t>physical schema</a:t>
            </a:r>
            <a:r>
              <a:rPr lang="en-US" sz="2400" b="0" i="0" dirty="0">
                <a:effectLst/>
                <a:latin typeface="Times New Roman" panose="02020603050405020304" pitchFamily="18" charset="0"/>
                <a:cs typeface="Times New Roman" panose="02020603050405020304" pitchFamily="18" charset="0"/>
              </a:rPr>
              <a:t>, how the data stored in blocks of storage is described at this level.</a:t>
            </a:r>
          </a:p>
          <a:p>
            <a:pPr algn="just">
              <a:lnSpc>
                <a:spcPct val="150000"/>
              </a:lnSpc>
            </a:pPr>
            <a:r>
              <a:rPr lang="en-US" sz="2400" b="0" i="0" dirty="0">
                <a:effectLst/>
                <a:latin typeface="Times New Roman" panose="02020603050405020304" pitchFamily="18" charset="0"/>
                <a:cs typeface="Times New Roman" panose="02020603050405020304" pitchFamily="18" charset="0"/>
              </a:rPr>
              <a:t>Design of database at logical level is called </a:t>
            </a:r>
            <a:r>
              <a:rPr lang="en-US" sz="2400" b="1" i="0" dirty="0">
                <a:effectLst/>
                <a:latin typeface="Times New Roman" panose="02020603050405020304" pitchFamily="18" charset="0"/>
                <a:cs typeface="Times New Roman" panose="02020603050405020304" pitchFamily="18" charset="0"/>
              </a:rPr>
              <a:t>logical schema</a:t>
            </a:r>
            <a:r>
              <a:rPr lang="en-US" sz="2400" b="0" i="0" dirty="0">
                <a:effectLst/>
                <a:latin typeface="Times New Roman" panose="02020603050405020304" pitchFamily="18" charset="0"/>
                <a:cs typeface="Times New Roman" panose="02020603050405020304" pitchFamily="18" charset="0"/>
              </a:rPr>
              <a:t>, </a:t>
            </a:r>
            <a:r>
              <a:rPr lang="en-US" sz="2400" b="0" i="0" dirty="0">
                <a:effectLst/>
                <a:highlight>
                  <a:srgbClr val="FFFF00"/>
                </a:highlight>
                <a:latin typeface="Times New Roman" panose="02020603050405020304" pitchFamily="18" charset="0"/>
                <a:cs typeface="Times New Roman" panose="02020603050405020304" pitchFamily="18" charset="0"/>
              </a:rPr>
              <a:t>programmers and database administrators</a:t>
            </a:r>
            <a:r>
              <a:rPr lang="en-US" sz="2400" b="0" i="0" dirty="0">
                <a:effectLst/>
                <a:latin typeface="Times New Roman" panose="02020603050405020304" pitchFamily="18" charset="0"/>
                <a:cs typeface="Times New Roman" panose="02020603050405020304" pitchFamily="18" charset="0"/>
              </a:rPr>
              <a:t> work at this level, at this level data can be described as certain types of data records gets stored in data structures, however the internal details such as implementation of data structure is hidden at this level (available at physical level).</a:t>
            </a:r>
          </a:p>
          <a:p>
            <a:pPr algn="just">
              <a:lnSpc>
                <a:spcPct val="150000"/>
              </a:lnSpc>
            </a:pPr>
            <a:r>
              <a:rPr lang="en-US" sz="2400" b="0" i="0" dirty="0">
                <a:effectLst/>
                <a:latin typeface="Times New Roman" panose="02020603050405020304" pitchFamily="18" charset="0"/>
                <a:cs typeface="Times New Roman" panose="02020603050405020304" pitchFamily="18" charset="0"/>
              </a:rPr>
              <a:t>Design of database at view level is called </a:t>
            </a:r>
            <a:r>
              <a:rPr lang="en-US" sz="2400" b="1" i="0" dirty="0">
                <a:effectLst/>
                <a:latin typeface="Times New Roman" panose="02020603050405020304" pitchFamily="18" charset="0"/>
                <a:cs typeface="Times New Roman" panose="02020603050405020304" pitchFamily="18" charset="0"/>
              </a:rPr>
              <a:t>view schema</a:t>
            </a:r>
            <a:r>
              <a:rPr lang="en-US" sz="2400" b="0" i="0" dirty="0">
                <a:effectLst/>
                <a:latin typeface="Times New Roman" panose="02020603050405020304" pitchFamily="18" charset="0"/>
                <a:cs typeface="Times New Roman" panose="02020603050405020304" pitchFamily="18" charset="0"/>
              </a:rPr>
              <a:t>. This generally describes </a:t>
            </a:r>
            <a:r>
              <a:rPr lang="en-US" sz="2400" b="0" i="0" dirty="0">
                <a:effectLst/>
                <a:highlight>
                  <a:srgbClr val="FFFF00"/>
                </a:highlight>
                <a:latin typeface="Times New Roman" panose="02020603050405020304" pitchFamily="18" charset="0"/>
                <a:cs typeface="Times New Roman" panose="02020603050405020304" pitchFamily="18" charset="0"/>
              </a:rPr>
              <a:t>end user interaction with database systems.</a:t>
            </a:r>
          </a:p>
          <a:p>
            <a:pPr marL="0" indent="0">
              <a:buNone/>
            </a:pPr>
            <a:endParaRPr lang="en-IN" dirty="0"/>
          </a:p>
        </p:txBody>
      </p:sp>
    </p:spTree>
    <p:extLst>
      <p:ext uri="{BB962C8B-B14F-4D97-AF65-F5344CB8AC3E}">
        <p14:creationId xmlns:p14="http://schemas.microsoft.com/office/powerpoint/2010/main" val="294521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11DB9-3E68-3958-297F-936571886062}"/>
              </a:ext>
            </a:extLst>
          </p:cNvPr>
          <p:cNvSpPr>
            <a:spLocks noGrp="1"/>
          </p:cNvSpPr>
          <p:nvPr>
            <p:ph idx="1"/>
          </p:nvPr>
        </p:nvSpPr>
        <p:spPr>
          <a:xfrm>
            <a:off x="278363" y="295405"/>
            <a:ext cx="11534191" cy="624535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Management of data involves both defining structures for storage of information and providing mechanisms for the manipulation of information. </a:t>
            </a:r>
          </a:p>
          <a:p>
            <a:pPr algn="just">
              <a:lnSpc>
                <a:spcPct val="150000"/>
              </a:lnSpc>
            </a:pPr>
            <a:r>
              <a:rPr lang="en-US" sz="2400" dirty="0">
                <a:latin typeface="Times New Roman" panose="02020603050405020304" pitchFamily="18" charset="0"/>
                <a:cs typeface="Times New Roman" panose="02020603050405020304" pitchFamily="18" charset="0"/>
              </a:rPr>
              <a:t>In addition, the database system must ensure the safety of the information stored, despite system crashes or attempts at unauthorized access. </a:t>
            </a:r>
          </a:p>
          <a:p>
            <a:pPr algn="just">
              <a:lnSpc>
                <a:spcPct val="150000"/>
              </a:lnSpc>
            </a:pPr>
            <a:r>
              <a:rPr lang="en-US" sz="2400" dirty="0">
                <a:latin typeface="Times New Roman" panose="02020603050405020304" pitchFamily="18" charset="0"/>
                <a:cs typeface="Times New Roman" panose="02020603050405020304" pitchFamily="18" charset="0"/>
              </a:rPr>
              <a:t>If data are to be shared among several users, the system must avoid possible anomalous results.</a:t>
            </a:r>
          </a:p>
          <a:p>
            <a:pPr algn="just">
              <a:lnSpc>
                <a:spcPct val="150000"/>
              </a:lnSpc>
            </a:pPr>
            <a:r>
              <a:rPr lang="en-US" sz="2400" dirty="0">
                <a:latin typeface="Times New Roman" panose="02020603050405020304" pitchFamily="18" charset="0"/>
                <a:cs typeface="Times New Roman" panose="02020603050405020304" pitchFamily="18" charset="0"/>
              </a:rPr>
              <a:t>Because information is so important in most organizations, computer scientists have developed a large body of concepts and techniques for managing data.</a:t>
            </a:r>
          </a:p>
          <a:p>
            <a:pPr marL="0" indent="0">
              <a:buNone/>
            </a:pPr>
            <a:endParaRPr lang="en-IN" dirty="0"/>
          </a:p>
        </p:txBody>
      </p:sp>
    </p:spTree>
    <p:extLst>
      <p:ext uri="{BB962C8B-B14F-4D97-AF65-F5344CB8AC3E}">
        <p14:creationId xmlns:p14="http://schemas.microsoft.com/office/powerpoint/2010/main" val="171562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4C6A-A5C8-0031-7750-481980942C39}"/>
              </a:ext>
            </a:extLst>
          </p:cNvPr>
          <p:cNvSpPr>
            <a:spLocks noGrp="1"/>
          </p:cNvSpPr>
          <p:nvPr>
            <p:ph type="title"/>
          </p:nvPr>
        </p:nvSpPr>
        <p:spPr>
          <a:xfrm>
            <a:off x="93306" y="159852"/>
            <a:ext cx="11157857" cy="521185"/>
          </a:xfrm>
        </p:spPr>
        <p:txBody>
          <a:bodyPr>
            <a:noAutofit/>
          </a:bodyPr>
          <a:lstStyle/>
          <a:p>
            <a:r>
              <a:rPr lang="en-IN" sz="3600" b="1" i="0" dirty="0">
                <a:solidFill>
                  <a:srgbClr val="444542"/>
                </a:solidFill>
                <a:effectLst/>
                <a:latin typeface="Times New Roman" panose="02020603050405020304" pitchFamily="18" charset="0"/>
                <a:cs typeface="Times New Roman" panose="02020603050405020304" pitchFamily="18" charset="0"/>
              </a:rPr>
              <a:t>DBMS Instance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15BC77-99F3-0CCC-D722-C24570FCE7BF}"/>
              </a:ext>
            </a:extLst>
          </p:cNvPr>
          <p:cNvSpPr>
            <a:spLocks noGrp="1"/>
          </p:cNvSpPr>
          <p:nvPr>
            <p:ph idx="1"/>
          </p:nvPr>
        </p:nvSpPr>
        <p:spPr>
          <a:xfrm>
            <a:off x="289249" y="858416"/>
            <a:ext cx="11327363" cy="549573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data stored in database at a particular moment of time is called instance of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schema defines the </a:t>
            </a:r>
            <a:r>
              <a:rPr lang="en-US" sz="2400" b="0" i="0" dirty="0">
                <a:effectLst/>
                <a:highlight>
                  <a:srgbClr val="FFFF00"/>
                </a:highlight>
                <a:latin typeface="Times New Roman" panose="02020603050405020304" pitchFamily="18" charset="0"/>
                <a:cs typeface="Times New Roman" panose="02020603050405020304" pitchFamily="18" charset="0"/>
              </a:rPr>
              <a:t>attributes in tables</a:t>
            </a:r>
            <a:r>
              <a:rPr lang="en-US" sz="2400" b="0" i="0" dirty="0">
                <a:effectLst/>
                <a:latin typeface="Times New Roman" panose="02020603050405020304" pitchFamily="18" charset="0"/>
                <a:cs typeface="Times New Roman" panose="02020603050405020304" pitchFamily="18" charset="0"/>
              </a:rPr>
              <a:t> that belong to a particular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value of these attributes at a moment of time is called the instance of that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we have seen the schema of table “employee” above. Let’s see the table with the data now. At this moment the table contains two rows (records). This is the  current instance of the table “employee” because this is the data that is stored in this table at this particular moment of time.</a:t>
            </a:r>
          </a:p>
          <a:p>
            <a:pPr marL="0" indent="0">
              <a:buNone/>
            </a:pPr>
            <a:endParaRPr lang="en-IN" dirty="0"/>
          </a:p>
        </p:txBody>
      </p:sp>
    </p:spTree>
    <p:extLst>
      <p:ext uri="{BB962C8B-B14F-4D97-AF65-F5344CB8AC3E}">
        <p14:creationId xmlns:p14="http://schemas.microsoft.com/office/powerpoint/2010/main" val="4222865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4A1C5B-B64D-7867-5A64-A32858198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139" y="505642"/>
            <a:ext cx="7231224" cy="1500440"/>
          </a:xfrm>
          <a:prstGeom prst="rect">
            <a:avLst/>
          </a:prstGeom>
        </p:spPr>
      </p:pic>
      <p:sp>
        <p:nvSpPr>
          <p:cNvPr id="7" name="TextBox 6">
            <a:extLst>
              <a:ext uri="{FF2B5EF4-FFF2-40B4-BE49-F238E27FC236}">
                <a16:creationId xmlns:a16="http://schemas.microsoft.com/office/drawing/2014/main" id="{C473C6A5-8B43-B4BB-D9B4-FA23341EA215}"/>
              </a:ext>
            </a:extLst>
          </p:cNvPr>
          <p:cNvSpPr txBox="1"/>
          <p:nvPr/>
        </p:nvSpPr>
        <p:spPr>
          <a:xfrm>
            <a:off x="342900" y="2543595"/>
            <a:ext cx="11264382" cy="334995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222426"/>
                </a:solidFill>
                <a:effectLst/>
                <a:latin typeface="Times New Roman" panose="02020603050405020304" pitchFamily="18" charset="0"/>
                <a:cs typeface="Times New Roman" panose="02020603050405020304" pitchFamily="18" charset="0"/>
              </a:rPr>
              <a:t>Let’s say we have a single table student in the database, today the table has 100 records, so today the instance of the database has 100 records. </a:t>
            </a:r>
          </a:p>
          <a:p>
            <a:pPr marL="342900" indent="-342900" algn="just">
              <a:lnSpc>
                <a:spcPct val="150000"/>
              </a:lnSpc>
              <a:buFont typeface="Arial" panose="020B0604020202020204" pitchFamily="34" charset="0"/>
              <a:buChar char="•"/>
            </a:pPr>
            <a:r>
              <a:rPr lang="en-US" sz="2400" b="0" i="0" dirty="0">
                <a:solidFill>
                  <a:srgbClr val="222426"/>
                </a:solidFill>
                <a:effectLst/>
                <a:latin typeface="Times New Roman" panose="02020603050405020304" pitchFamily="18" charset="0"/>
                <a:cs typeface="Times New Roman" panose="02020603050405020304" pitchFamily="18" charset="0"/>
              </a:rPr>
              <a:t>We are going to add another 100 records in this table by tomorrow so the instance of database tomorrow will have 200 records in table. </a:t>
            </a:r>
          </a:p>
          <a:p>
            <a:pPr marL="342900" indent="-342900" algn="just">
              <a:lnSpc>
                <a:spcPct val="150000"/>
              </a:lnSpc>
              <a:buFont typeface="Arial" panose="020B0604020202020204" pitchFamily="34" charset="0"/>
              <a:buChar char="•"/>
            </a:pPr>
            <a:r>
              <a:rPr lang="en-US" sz="2400" b="0" i="0" dirty="0">
                <a:solidFill>
                  <a:srgbClr val="222426"/>
                </a:solidFill>
                <a:effectLst/>
                <a:latin typeface="Times New Roman" panose="02020603050405020304" pitchFamily="18" charset="0"/>
                <a:cs typeface="Times New Roman" panose="02020603050405020304" pitchFamily="18" charset="0"/>
              </a:rPr>
              <a:t>In short, at a particular moment the data stored in database is called the instance, this changes over time as and when we add, delete or update data in the database.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92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CF8859-95DE-4759-E3FD-707B67F39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17241"/>
            <a:ext cx="10263673" cy="5943600"/>
          </a:xfrm>
        </p:spPr>
      </p:pic>
    </p:spTree>
    <p:extLst>
      <p:ext uri="{BB962C8B-B14F-4D97-AF65-F5344CB8AC3E}">
        <p14:creationId xmlns:p14="http://schemas.microsoft.com/office/powerpoint/2010/main" val="2253236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BE89-46E4-2C1A-3F73-00B0AF4C4DC0}"/>
              </a:ext>
            </a:extLst>
          </p:cNvPr>
          <p:cNvSpPr>
            <a:spLocks noGrp="1"/>
          </p:cNvSpPr>
          <p:nvPr>
            <p:ph type="title"/>
          </p:nvPr>
        </p:nvSpPr>
        <p:spPr>
          <a:xfrm>
            <a:off x="195943" y="140574"/>
            <a:ext cx="10989906" cy="577267"/>
          </a:xfrm>
        </p:spPr>
        <p:txBody>
          <a:bodyPr>
            <a:normAutofit/>
          </a:bodyPr>
          <a:lstStyle/>
          <a:p>
            <a:r>
              <a:rPr lang="en-IN" sz="3200" b="1" dirty="0">
                <a:latin typeface="Times New Roman" panose="02020603050405020304" pitchFamily="18" charset="0"/>
                <a:cs typeface="Times New Roman" panose="02020603050405020304" pitchFamily="18" charset="0"/>
              </a:rPr>
              <a:t>Data Models</a:t>
            </a:r>
          </a:p>
        </p:txBody>
      </p:sp>
      <p:sp>
        <p:nvSpPr>
          <p:cNvPr id="3" name="Content Placeholder 2">
            <a:extLst>
              <a:ext uri="{FF2B5EF4-FFF2-40B4-BE49-F238E27FC236}">
                <a16:creationId xmlns:a16="http://schemas.microsoft.com/office/drawing/2014/main" id="{00C7A884-91BE-2162-08DC-DFCF53D25C2A}"/>
              </a:ext>
            </a:extLst>
          </p:cNvPr>
          <p:cNvSpPr>
            <a:spLocks noGrp="1"/>
          </p:cNvSpPr>
          <p:nvPr>
            <p:ph idx="1"/>
          </p:nvPr>
        </p:nvSpPr>
        <p:spPr>
          <a:xfrm>
            <a:off x="245706" y="932447"/>
            <a:ext cx="11700588" cy="5784979"/>
          </a:xfrm>
        </p:spPr>
        <p:txBody>
          <a:bodyPr>
            <a:normAutofit fontScale="92500" lnSpcReduction="10000"/>
          </a:bodyPr>
          <a:lstStyle/>
          <a:p>
            <a:pPr algn="just">
              <a:lnSpc>
                <a:spcPct val="150000"/>
              </a:lnSpc>
            </a:pPr>
            <a:r>
              <a:rPr lang="en-US" sz="2600" b="0" i="0" dirty="0">
                <a:effectLst/>
                <a:latin typeface="Times New Roman" panose="02020603050405020304" pitchFamily="18" charset="0"/>
                <a:cs typeface="Times New Roman" panose="02020603050405020304" pitchFamily="18" charset="0"/>
              </a:rPr>
              <a:t>Data Model is the modeling of the data description, data semantics, and consistency constraints of the data. </a:t>
            </a:r>
          </a:p>
          <a:p>
            <a:pPr algn="just">
              <a:lnSpc>
                <a:spcPct val="150000"/>
              </a:lnSpc>
            </a:pPr>
            <a:r>
              <a:rPr lang="en-US" sz="2600" i="0" dirty="0">
                <a:effectLst/>
                <a:latin typeface="Times New Roman" panose="02020603050405020304" pitchFamily="18" charset="0"/>
                <a:cs typeface="Times New Roman" panose="02020603050405020304" pitchFamily="18" charset="0"/>
              </a:rPr>
              <a:t>Data models in DBMS help to understand the design at the conceptual, physical, and logical levels as it provides a clear picture of the data making it easier for developers to create a physical database.</a:t>
            </a:r>
          </a:p>
          <a:p>
            <a:pPr algn="just">
              <a:lnSpc>
                <a:spcPct val="150000"/>
              </a:lnSpc>
            </a:pPr>
            <a:r>
              <a:rPr lang="en-US" sz="2600" i="0" dirty="0">
                <a:effectLst/>
                <a:latin typeface="Times New Roman" panose="02020603050405020304" pitchFamily="18" charset="0"/>
                <a:cs typeface="Times New Roman" panose="02020603050405020304" pitchFamily="18" charset="0"/>
              </a:rPr>
              <a:t>Data models are used </a:t>
            </a:r>
            <a:r>
              <a:rPr lang="en-US" sz="2600" b="1" i="0" dirty="0">
                <a:effectLst/>
                <a:latin typeface="Times New Roman" panose="02020603050405020304" pitchFamily="18" charset="0"/>
                <a:cs typeface="Times New Roman" panose="02020603050405020304" pitchFamily="18" charset="0"/>
              </a:rPr>
              <a:t>to describe how the data is stored, accessed, and updated </a:t>
            </a:r>
            <a:r>
              <a:rPr lang="en-US" sz="2600" i="0" dirty="0">
                <a:effectLst/>
                <a:latin typeface="Times New Roman" panose="02020603050405020304" pitchFamily="18" charset="0"/>
                <a:cs typeface="Times New Roman" panose="02020603050405020304" pitchFamily="18" charset="0"/>
              </a:rPr>
              <a:t>in a DBMS. </a:t>
            </a:r>
          </a:p>
          <a:p>
            <a:pPr algn="just">
              <a:lnSpc>
                <a:spcPct val="150000"/>
              </a:lnSpc>
            </a:pPr>
            <a:r>
              <a:rPr lang="en-US" sz="2600" i="0" dirty="0">
                <a:effectLst/>
                <a:latin typeface="Times New Roman" panose="02020603050405020304" pitchFamily="18" charset="0"/>
                <a:cs typeface="Times New Roman" panose="02020603050405020304" pitchFamily="18" charset="0"/>
              </a:rPr>
              <a:t>A set of symbols and text is used to represent them so that all the members of an organization can understand how the data is organized. </a:t>
            </a:r>
          </a:p>
          <a:p>
            <a:pPr algn="just">
              <a:lnSpc>
                <a:spcPct val="150000"/>
              </a:lnSpc>
            </a:pPr>
            <a:r>
              <a:rPr lang="en-US" sz="2600" i="0" dirty="0">
                <a:effectLst/>
                <a:latin typeface="Times New Roman" panose="02020603050405020304" pitchFamily="18" charset="0"/>
                <a:cs typeface="Times New Roman" panose="02020603050405020304" pitchFamily="18" charset="0"/>
              </a:rPr>
              <a:t>It provides a set of conceptual tools that are vastly used to represent the description of data.</a:t>
            </a:r>
          </a:p>
          <a:p>
            <a:endParaRPr lang="en-IN" dirty="0"/>
          </a:p>
        </p:txBody>
      </p:sp>
    </p:spTree>
    <p:extLst>
      <p:ext uri="{BB962C8B-B14F-4D97-AF65-F5344CB8AC3E}">
        <p14:creationId xmlns:p14="http://schemas.microsoft.com/office/powerpoint/2010/main" val="1836401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6B82-9098-84C5-FFFA-ACBEC62542CA}"/>
              </a:ext>
            </a:extLst>
          </p:cNvPr>
          <p:cNvSpPr>
            <a:spLocks noGrp="1"/>
          </p:cNvSpPr>
          <p:nvPr>
            <p:ph type="title"/>
          </p:nvPr>
        </p:nvSpPr>
        <p:spPr>
          <a:xfrm>
            <a:off x="195943" y="243827"/>
            <a:ext cx="11036559" cy="549275"/>
          </a:xfrm>
        </p:spPr>
        <p:txBody>
          <a:bodyPr>
            <a:normAutofit fontScale="90000"/>
          </a:bodyPr>
          <a:lstStyle/>
          <a:p>
            <a:r>
              <a:rPr lang="en-IN" b="1" i="0" dirty="0">
                <a:effectLst/>
                <a:latin typeface="Source Sans Pro" panose="020B0503030403020204" pitchFamily="34" charset="0"/>
              </a:rPr>
              <a:t>Types of Data Models</a:t>
            </a:r>
            <a:endParaRPr lang="en-IN" dirty="0"/>
          </a:p>
        </p:txBody>
      </p:sp>
      <p:sp>
        <p:nvSpPr>
          <p:cNvPr id="3" name="Content Placeholder 2">
            <a:extLst>
              <a:ext uri="{FF2B5EF4-FFF2-40B4-BE49-F238E27FC236}">
                <a16:creationId xmlns:a16="http://schemas.microsoft.com/office/drawing/2014/main" id="{27AC3D5D-232A-27B9-36D2-64A46D760AD6}"/>
              </a:ext>
            </a:extLst>
          </p:cNvPr>
          <p:cNvSpPr>
            <a:spLocks noGrp="1"/>
          </p:cNvSpPr>
          <p:nvPr>
            <p:ph idx="1"/>
          </p:nvPr>
        </p:nvSpPr>
        <p:spPr>
          <a:xfrm>
            <a:off x="317241" y="1026367"/>
            <a:ext cx="11457992" cy="5477070"/>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1.Hierarchical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hierarchical data model is one of the oldest data models, developed in the 1950s by IBM.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data model, the data is organized in a hierarchical tree-like structure.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data model can be easily visualized because each record has </a:t>
            </a:r>
            <a:r>
              <a:rPr lang="en-US" sz="2400" b="0" i="0" dirty="0">
                <a:effectLst/>
                <a:highlight>
                  <a:srgbClr val="FFFF00"/>
                </a:highlight>
                <a:latin typeface="Times New Roman" panose="02020603050405020304" pitchFamily="18" charset="0"/>
                <a:cs typeface="Times New Roman" panose="02020603050405020304" pitchFamily="18" charset="0"/>
              </a:rPr>
              <a:t>one parent and many children</a:t>
            </a:r>
            <a:r>
              <a:rPr lang="en-US" sz="2400" b="0" i="0" dirty="0">
                <a:effectLst/>
                <a:latin typeface="Times New Roman" panose="02020603050405020304" pitchFamily="18" charset="0"/>
                <a:cs typeface="Times New Roman" panose="02020603050405020304" pitchFamily="18" charset="0"/>
              </a:rPr>
              <a:t> (possibly 0) as shown in the image given below.</a:t>
            </a:r>
          </a:p>
          <a:p>
            <a:endParaRPr lang="en-IN" dirty="0"/>
          </a:p>
        </p:txBody>
      </p:sp>
    </p:spTree>
    <p:extLst>
      <p:ext uri="{BB962C8B-B14F-4D97-AF65-F5344CB8AC3E}">
        <p14:creationId xmlns:p14="http://schemas.microsoft.com/office/powerpoint/2010/main" val="290984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05D767-078A-F9AD-59E4-E7DB877E9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180" y="960120"/>
            <a:ext cx="7025640" cy="4937760"/>
          </a:xfrm>
          <a:prstGeom prst="rect">
            <a:avLst/>
          </a:prstGeom>
        </p:spPr>
      </p:pic>
    </p:spTree>
    <p:extLst>
      <p:ext uri="{BB962C8B-B14F-4D97-AF65-F5344CB8AC3E}">
        <p14:creationId xmlns:p14="http://schemas.microsoft.com/office/powerpoint/2010/main" val="69299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844BA-F524-1A91-041E-ED09169F34DB}"/>
              </a:ext>
            </a:extLst>
          </p:cNvPr>
          <p:cNvSpPr>
            <a:spLocks noGrp="1"/>
          </p:cNvSpPr>
          <p:nvPr>
            <p:ph idx="1"/>
          </p:nvPr>
        </p:nvSpPr>
        <p:spPr>
          <a:xfrm>
            <a:off x="662473" y="447869"/>
            <a:ext cx="10691327" cy="5729094"/>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above-given image represents the data model of the Vehicle database, vehicle are classified into two types Viz. two-wheelers and four-wheelers and then they are further classified.</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main </a:t>
            </a:r>
            <a:r>
              <a:rPr lang="en-US" sz="2400" b="0" i="0" dirty="0">
                <a:effectLst/>
                <a:highlight>
                  <a:srgbClr val="FFFF00"/>
                </a:highlight>
                <a:latin typeface="Times New Roman" panose="02020603050405020304" pitchFamily="18" charset="0"/>
                <a:cs typeface="Times New Roman" panose="02020603050405020304" pitchFamily="18" charset="0"/>
              </a:rPr>
              <a:t>drawback</a:t>
            </a:r>
            <a:r>
              <a:rPr lang="en-US" sz="2400" b="0" i="0" dirty="0">
                <a:effectLst/>
                <a:latin typeface="Times New Roman" panose="02020603050405020304" pitchFamily="18" charset="0"/>
                <a:cs typeface="Times New Roman" panose="02020603050405020304" pitchFamily="18" charset="0"/>
              </a:rPr>
              <a:t> we can see here is we can only have </a:t>
            </a:r>
            <a:r>
              <a:rPr lang="en-US" sz="2400" b="0" i="0" dirty="0">
                <a:effectLst/>
                <a:highlight>
                  <a:srgbClr val="FFFF00"/>
                </a:highlight>
                <a:latin typeface="Times New Roman" panose="02020603050405020304" pitchFamily="18" charset="0"/>
                <a:cs typeface="Times New Roman" panose="02020603050405020304" pitchFamily="18" charset="0"/>
              </a:rPr>
              <a:t>one too many relationships </a:t>
            </a:r>
            <a:r>
              <a:rPr lang="en-US" sz="2400" b="0" i="0" dirty="0">
                <a:effectLst/>
                <a:latin typeface="Times New Roman" panose="02020603050405020304" pitchFamily="18" charset="0"/>
                <a:cs typeface="Times New Roman" panose="02020603050405020304" pitchFamily="18" charset="0"/>
              </a:rPr>
              <a:t>under this model, hence the hierarchical data model is very rarely used nowadays.</a:t>
            </a:r>
          </a:p>
          <a:p>
            <a:endParaRPr lang="en-IN" dirty="0"/>
          </a:p>
        </p:txBody>
      </p:sp>
    </p:spTree>
    <p:extLst>
      <p:ext uri="{BB962C8B-B14F-4D97-AF65-F5344CB8AC3E}">
        <p14:creationId xmlns:p14="http://schemas.microsoft.com/office/powerpoint/2010/main" val="1124454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ABF72-5688-C82B-26C4-AA4E582FE368}"/>
              </a:ext>
            </a:extLst>
          </p:cNvPr>
          <p:cNvSpPr>
            <a:spLocks noGrp="1"/>
          </p:cNvSpPr>
          <p:nvPr>
            <p:ph idx="1"/>
          </p:nvPr>
        </p:nvSpPr>
        <p:spPr>
          <a:xfrm>
            <a:off x="391886" y="270588"/>
            <a:ext cx="10943253" cy="5850392"/>
          </a:xfrm>
        </p:spPr>
        <p:txBody>
          <a:bodyPr/>
          <a:lstStyle/>
          <a:p>
            <a:pPr marL="0" indent="0" algn="l">
              <a:buNone/>
            </a:pPr>
            <a:r>
              <a:rPr lang="en-US" b="1" i="0" dirty="0">
                <a:effectLst/>
                <a:latin typeface="Times New Roman" panose="02020603050405020304" pitchFamily="18" charset="0"/>
                <a:cs typeface="Times New Roman" panose="02020603050405020304" pitchFamily="18" charset="0"/>
              </a:rPr>
              <a:t>2.Network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network model is nothing but a </a:t>
            </a:r>
            <a:r>
              <a:rPr lang="en-US" sz="2400" b="1" i="0" dirty="0">
                <a:effectLst/>
                <a:latin typeface="Times New Roman" panose="02020603050405020304" pitchFamily="18" charset="0"/>
                <a:cs typeface="Times New Roman" panose="02020603050405020304" pitchFamily="18" charset="0"/>
              </a:rPr>
              <a:t>generalization of the hierarchical data model</a:t>
            </a:r>
            <a:r>
              <a:rPr lang="en-US" sz="2400" b="0" i="0" dirty="0">
                <a:effectLst/>
                <a:latin typeface="Times New Roman" panose="02020603050405020304" pitchFamily="18" charset="0"/>
                <a:cs typeface="Times New Roman" panose="02020603050405020304" pitchFamily="18" charset="0"/>
              </a:rPr>
              <a:t> as this data model allows </a:t>
            </a:r>
            <a:r>
              <a:rPr lang="en-US" sz="2400" b="0" i="0" dirty="0">
                <a:effectLst/>
                <a:highlight>
                  <a:srgbClr val="FFFF00"/>
                </a:highlight>
                <a:latin typeface="Times New Roman" panose="02020603050405020304" pitchFamily="18" charset="0"/>
                <a:cs typeface="Times New Roman" panose="02020603050405020304" pitchFamily="18" charset="0"/>
              </a:rPr>
              <a:t>many to many relationships</a:t>
            </a:r>
            <a:r>
              <a:rPr lang="en-US" sz="2400" b="0" i="0" dirty="0">
                <a:effectLst/>
                <a:latin typeface="Times New Roman" panose="02020603050405020304" pitchFamily="18" charset="0"/>
                <a:cs typeface="Times New Roman" panose="02020603050405020304" pitchFamily="18" charset="0"/>
              </a:rPr>
              <a:t> therefore in this model a record can also have more than one parent.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network model can be represented as a graph and hence it replaces the hierarchical tree with a graph in which object types are the nodes and relationships are the edges.</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t>
            </a:r>
          </a:p>
          <a:p>
            <a:endParaRPr lang="en-IN" dirty="0"/>
          </a:p>
        </p:txBody>
      </p:sp>
    </p:spTree>
    <p:extLst>
      <p:ext uri="{BB962C8B-B14F-4D97-AF65-F5344CB8AC3E}">
        <p14:creationId xmlns:p14="http://schemas.microsoft.com/office/powerpoint/2010/main" val="3827584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Network Model">
            <a:extLst>
              <a:ext uri="{FF2B5EF4-FFF2-40B4-BE49-F238E27FC236}">
                <a16:creationId xmlns:a16="http://schemas.microsoft.com/office/drawing/2014/main" id="{8287CDC4-04C7-0FA7-106E-DF0928DDF2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BE026F9-41E7-3AC5-1175-8B7DBF7AB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910" y="839755"/>
            <a:ext cx="6237670" cy="5113176"/>
          </a:xfrm>
          <a:prstGeom prst="rect">
            <a:avLst/>
          </a:prstGeom>
        </p:spPr>
      </p:pic>
    </p:spTree>
    <p:extLst>
      <p:ext uri="{BB962C8B-B14F-4D97-AF65-F5344CB8AC3E}">
        <p14:creationId xmlns:p14="http://schemas.microsoft.com/office/powerpoint/2010/main" val="2764040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26F17-2EC9-1362-4460-029CF18E78EF}"/>
              </a:ext>
            </a:extLst>
          </p:cNvPr>
          <p:cNvSpPr>
            <a:spLocks noGrp="1"/>
          </p:cNvSpPr>
          <p:nvPr>
            <p:ph idx="1"/>
          </p:nvPr>
        </p:nvSpPr>
        <p:spPr>
          <a:xfrm>
            <a:off x="419878" y="457200"/>
            <a:ext cx="11290040" cy="571976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Here you can see all three departments are linked with the director which was not possible in the hierarchical data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network model, there can be </a:t>
            </a:r>
            <a:r>
              <a:rPr lang="en-US" sz="2400" b="1" i="0" dirty="0">
                <a:effectLst/>
                <a:latin typeface="Times New Roman" panose="02020603050405020304" pitchFamily="18" charset="0"/>
                <a:cs typeface="Times New Roman" panose="02020603050405020304" pitchFamily="18" charset="0"/>
              </a:rPr>
              <a:t>many possible paths to reach a node from the root node</a:t>
            </a:r>
            <a:r>
              <a:rPr lang="en-US" sz="2400" b="0" i="0" dirty="0">
                <a:effectLst/>
                <a:latin typeface="Times New Roman" panose="02020603050405020304" pitchFamily="18" charset="0"/>
                <a:cs typeface="Times New Roman" panose="02020603050405020304" pitchFamily="18" charset="0"/>
              </a:rPr>
              <a:t> (College is the root node in the above case), therefore the data can be accessed efficiently when compared to the hierarchical data model. But, on the other hand, the process of insertion and deletion of data is quite complex.</a:t>
            </a:r>
          </a:p>
          <a:p>
            <a:pPr marL="0" indent="0">
              <a:buNone/>
            </a:pPr>
            <a:endParaRPr lang="en-IN" dirty="0"/>
          </a:p>
        </p:txBody>
      </p:sp>
    </p:spTree>
    <p:extLst>
      <p:ext uri="{BB962C8B-B14F-4D97-AF65-F5344CB8AC3E}">
        <p14:creationId xmlns:p14="http://schemas.microsoft.com/office/powerpoint/2010/main" val="90488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7168-4260-BB14-516D-7F2265D88C4F}"/>
              </a:ext>
            </a:extLst>
          </p:cNvPr>
          <p:cNvSpPr>
            <a:spLocks noGrp="1"/>
          </p:cNvSpPr>
          <p:nvPr>
            <p:ph type="title"/>
          </p:nvPr>
        </p:nvSpPr>
        <p:spPr>
          <a:xfrm>
            <a:off x="55983" y="55984"/>
            <a:ext cx="10999237" cy="539943"/>
          </a:xfrm>
        </p:spPr>
        <p:txBody>
          <a:bodyPr>
            <a:normAutofit/>
          </a:bodyPr>
          <a:lstStyle/>
          <a:p>
            <a:r>
              <a:rPr lang="en-IN" sz="3200" b="1" dirty="0">
                <a:latin typeface="Times New Roman" panose="02020603050405020304" pitchFamily="18" charset="0"/>
                <a:cs typeface="Times New Roman" panose="02020603050405020304" pitchFamily="18" charset="0"/>
              </a:rPr>
              <a:t>Database-System Applications</a:t>
            </a:r>
          </a:p>
        </p:txBody>
      </p:sp>
      <p:sp>
        <p:nvSpPr>
          <p:cNvPr id="3" name="Content Placeholder 2">
            <a:extLst>
              <a:ext uri="{FF2B5EF4-FFF2-40B4-BE49-F238E27FC236}">
                <a16:creationId xmlns:a16="http://schemas.microsoft.com/office/drawing/2014/main" id="{192C6BDE-382E-7496-AB12-05AA57F31CCE}"/>
              </a:ext>
            </a:extLst>
          </p:cNvPr>
          <p:cNvSpPr>
            <a:spLocks noGrp="1"/>
          </p:cNvSpPr>
          <p:nvPr>
            <p:ph idx="1"/>
          </p:nvPr>
        </p:nvSpPr>
        <p:spPr>
          <a:xfrm>
            <a:off x="149289" y="550506"/>
            <a:ext cx="11849877" cy="6130212"/>
          </a:xfrm>
        </p:spPr>
        <p:txBody>
          <a:bodyPr>
            <a:noAutofit/>
          </a:bodyPr>
          <a:lstStyle/>
          <a:p>
            <a:pPr marL="0" indent="0" algn="just">
              <a:lnSpc>
                <a:spcPct val="150000"/>
              </a:lnSpc>
              <a:buNone/>
            </a:pPr>
            <a:r>
              <a:rPr lang="en-US" sz="2400" b="1" dirty="0">
                <a:solidFill>
                  <a:schemeClr val="accent2"/>
                </a:solidFill>
                <a:latin typeface="Times New Roman" panose="02020603050405020304" pitchFamily="18" charset="0"/>
                <a:cs typeface="Times New Roman" panose="02020603050405020304" pitchFamily="18" charset="0"/>
              </a:rPr>
              <a:t>Enterprise Information</a:t>
            </a:r>
          </a:p>
          <a:p>
            <a:pPr algn="just">
              <a:lnSpc>
                <a:spcPct val="150000"/>
              </a:lnSpc>
            </a:pPr>
            <a:r>
              <a:rPr lang="en-US" sz="2400" dirty="0">
                <a:latin typeface="Times New Roman" panose="02020603050405020304" pitchFamily="18" charset="0"/>
                <a:cs typeface="Times New Roman" panose="02020603050405020304" pitchFamily="18" charset="0"/>
              </a:rPr>
              <a:t>Sales: For customer, product, and purchase information.</a:t>
            </a:r>
          </a:p>
          <a:p>
            <a:pPr algn="just">
              <a:lnSpc>
                <a:spcPct val="150000"/>
              </a:lnSpc>
            </a:pPr>
            <a:r>
              <a:rPr lang="en-US" sz="2400" dirty="0">
                <a:latin typeface="Times New Roman" panose="02020603050405020304" pitchFamily="18" charset="0"/>
                <a:cs typeface="Times New Roman" panose="02020603050405020304" pitchFamily="18" charset="0"/>
              </a:rPr>
              <a:t>Accounting: For payments, receipts, account balances, assets and other accounting information.</a:t>
            </a:r>
          </a:p>
          <a:p>
            <a:pPr algn="just">
              <a:lnSpc>
                <a:spcPct val="150000"/>
              </a:lnSpc>
            </a:pPr>
            <a:r>
              <a:rPr lang="en-US" sz="2400" dirty="0">
                <a:latin typeface="Times New Roman" panose="02020603050405020304" pitchFamily="18" charset="0"/>
                <a:cs typeface="Times New Roman" panose="02020603050405020304" pitchFamily="18" charset="0"/>
              </a:rPr>
              <a:t>Human resources: For information about employees, salaries, payroll taxes, and benefits, and for generation of paychecks.</a:t>
            </a:r>
          </a:p>
          <a:p>
            <a:pPr algn="just">
              <a:lnSpc>
                <a:spcPct val="150000"/>
              </a:lnSpc>
            </a:pPr>
            <a:r>
              <a:rPr lang="en-US" sz="2400" dirty="0">
                <a:latin typeface="Times New Roman" panose="02020603050405020304" pitchFamily="18" charset="0"/>
                <a:cs typeface="Times New Roman" panose="02020603050405020304" pitchFamily="18" charset="0"/>
              </a:rPr>
              <a:t>Manufacturing: For management of the supply chain and for tracking production of items in factories, inventories of items in warehouses and stores, and orders for items.</a:t>
            </a:r>
          </a:p>
          <a:p>
            <a:pPr algn="just">
              <a:lnSpc>
                <a:spcPct val="150000"/>
              </a:lnSpc>
            </a:pPr>
            <a:r>
              <a:rPr lang="en-US" sz="2400" dirty="0">
                <a:latin typeface="Times New Roman" panose="02020603050405020304" pitchFamily="18" charset="0"/>
                <a:cs typeface="Times New Roman" panose="02020603050405020304" pitchFamily="18" charset="0"/>
              </a:rPr>
              <a:t>Online retailers: For sales data noted above plus online order tracking, generation of recommendation lists, and maintenance of online product evaluations.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557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7AE1-88C5-72CE-D3E3-C03EF7A0378E}"/>
              </a:ext>
            </a:extLst>
          </p:cNvPr>
          <p:cNvSpPr>
            <a:spLocks noGrp="1"/>
          </p:cNvSpPr>
          <p:nvPr>
            <p:ph type="title"/>
          </p:nvPr>
        </p:nvSpPr>
        <p:spPr>
          <a:xfrm>
            <a:off x="195942" y="187844"/>
            <a:ext cx="11092543" cy="577267"/>
          </a:xfrm>
        </p:spPr>
        <p:txBody>
          <a:bodyPr>
            <a:normAutofit fontScale="90000"/>
          </a:bodyPr>
          <a:lstStyle/>
          <a:p>
            <a:r>
              <a:rPr lang="en-IN" b="1" i="0" dirty="0">
                <a:effectLst/>
                <a:latin typeface="Source Sans Pro" panose="020B0503030403020204" pitchFamily="34" charset="0"/>
              </a:rPr>
              <a:t>3.Entity-Relationship Model (ER Model)</a:t>
            </a:r>
            <a:endParaRPr lang="en-IN" dirty="0"/>
          </a:p>
        </p:txBody>
      </p:sp>
      <p:sp>
        <p:nvSpPr>
          <p:cNvPr id="3" name="Content Placeholder 2">
            <a:extLst>
              <a:ext uri="{FF2B5EF4-FFF2-40B4-BE49-F238E27FC236}">
                <a16:creationId xmlns:a16="http://schemas.microsoft.com/office/drawing/2014/main" id="{94A0B3BB-676E-91F2-C2B6-FCED7E5D5159}"/>
              </a:ext>
            </a:extLst>
          </p:cNvPr>
          <p:cNvSpPr>
            <a:spLocks noGrp="1"/>
          </p:cNvSpPr>
          <p:nvPr>
            <p:ph idx="1"/>
          </p:nvPr>
        </p:nvSpPr>
        <p:spPr>
          <a:xfrm>
            <a:off x="363893" y="877078"/>
            <a:ext cx="11271379" cy="5691673"/>
          </a:xfrm>
        </p:spPr>
        <p:txBody>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An Entity-Relationship model is a high-level data model that describes the structure of the database in a pictorial form which is known as ER-diagram.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simple words, an ER diagram is used to represent logical structure of the database easily.</a:t>
            </a:r>
          </a:p>
          <a:p>
            <a:pPr algn="just">
              <a:lnSpc>
                <a:spcPct val="150000"/>
              </a:lnSpc>
            </a:pPr>
            <a:r>
              <a:rPr lang="en-US" sz="2400" b="0" i="0" dirty="0">
                <a:effectLst/>
                <a:latin typeface="Times New Roman" panose="02020603050405020304" pitchFamily="18" charset="0"/>
                <a:cs typeface="Times New Roman" panose="02020603050405020304" pitchFamily="18" charset="0"/>
              </a:rPr>
              <a:t>ER model develops </a:t>
            </a:r>
            <a:r>
              <a:rPr lang="en-US" sz="2400" b="0" i="0" dirty="0">
                <a:effectLst/>
                <a:highlight>
                  <a:srgbClr val="FFFF00"/>
                </a:highlight>
                <a:latin typeface="Times New Roman" panose="02020603050405020304" pitchFamily="18" charset="0"/>
                <a:cs typeface="Times New Roman" panose="02020603050405020304" pitchFamily="18" charset="0"/>
              </a:rPr>
              <a:t>a conceptual view of the data </a:t>
            </a:r>
            <a:r>
              <a:rPr lang="en-US" sz="2400" b="0" i="0" dirty="0">
                <a:effectLst/>
                <a:latin typeface="Times New Roman" panose="02020603050405020304" pitchFamily="18" charset="0"/>
                <a:cs typeface="Times New Roman" panose="02020603050405020304" pitchFamily="18" charset="0"/>
              </a:rPr>
              <a:t>hence it can be used as a blueprint to implement the database in the future.</a:t>
            </a:r>
          </a:p>
          <a:p>
            <a:pPr algn="just">
              <a:lnSpc>
                <a:spcPct val="150000"/>
              </a:lnSpc>
            </a:pPr>
            <a:r>
              <a:rPr lang="en-US" sz="2400" b="0" i="0" dirty="0">
                <a:effectLst/>
                <a:latin typeface="Times New Roman" panose="02020603050405020304" pitchFamily="18" charset="0"/>
                <a:cs typeface="Times New Roman" panose="02020603050405020304" pitchFamily="18" charset="0"/>
              </a:rPr>
              <a:t>Developers can easily understand the system just by looking at ER diagram. Let's first have a look at the components of an ER diagram.</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Entity -</a:t>
            </a:r>
            <a:r>
              <a:rPr lang="en-US" sz="2400" b="0" i="0" dirty="0">
                <a:effectLst/>
                <a:latin typeface="Times New Roman" panose="02020603050405020304" pitchFamily="18" charset="0"/>
                <a:cs typeface="Times New Roman" panose="02020603050405020304" pitchFamily="18" charset="0"/>
              </a:rPr>
              <a:t> Anything that has an independent existence about which we collect the data.</a:t>
            </a:r>
          </a:p>
          <a:p>
            <a:endParaRPr lang="en-IN" dirty="0"/>
          </a:p>
        </p:txBody>
      </p:sp>
    </p:spTree>
    <p:extLst>
      <p:ext uri="{BB962C8B-B14F-4D97-AF65-F5344CB8AC3E}">
        <p14:creationId xmlns:p14="http://schemas.microsoft.com/office/powerpoint/2010/main" val="1034488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327B9-3C02-0D40-DCA6-ECC7435BE05B}"/>
              </a:ext>
            </a:extLst>
          </p:cNvPr>
          <p:cNvSpPr>
            <a:spLocks noGrp="1"/>
          </p:cNvSpPr>
          <p:nvPr>
            <p:ph idx="1"/>
          </p:nvPr>
        </p:nvSpPr>
        <p:spPr>
          <a:xfrm>
            <a:off x="317241" y="205273"/>
            <a:ext cx="11420669" cy="5971690"/>
          </a:xfrm>
        </p:spPr>
        <p:txBody>
          <a:bodyPr/>
          <a:lstStyle/>
          <a:p>
            <a:pPr algn="just">
              <a:lnSpc>
                <a:spcPct val="150000"/>
              </a:lnSpc>
            </a:pPr>
            <a:r>
              <a:rPr lang="en-US" sz="2400" b="0" i="1" dirty="0">
                <a:effectLst/>
                <a:latin typeface="Times New Roman" panose="02020603050405020304" pitchFamily="18" charset="0"/>
                <a:cs typeface="Times New Roman" panose="02020603050405020304" pitchFamily="18" charset="0"/>
              </a:rPr>
              <a:t>They are represented as </a:t>
            </a:r>
            <a:r>
              <a:rPr lang="en-US" sz="2400" b="0" i="1" dirty="0">
                <a:effectLst/>
                <a:highlight>
                  <a:srgbClr val="FFFF00"/>
                </a:highlight>
                <a:latin typeface="Times New Roman" panose="02020603050405020304" pitchFamily="18" charset="0"/>
                <a:cs typeface="Times New Roman" panose="02020603050405020304" pitchFamily="18" charset="0"/>
              </a:rPr>
              <a:t>rectangles</a:t>
            </a:r>
            <a:r>
              <a:rPr lang="en-US" sz="2400" b="0" i="1" dirty="0">
                <a:effectLst/>
                <a:latin typeface="Times New Roman" panose="02020603050405020304" pitchFamily="18" charset="0"/>
                <a:cs typeface="Times New Roman" panose="02020603050405020304" pitchFamily="18" charset="0"/>
              </a:rPr>
              <a:t> in the ER diagram.</a:t>
            </a:r>
            <a:r>
              <a:rPr lang="en-US" sz="2400" b="0" i="0" dirty="0">
                <a:effectLst/>
                <a:latin typeface="Times New Roman" panose="02020603050405020304" pitchFamily="18" charset="0"/>
                <a:cs typeface="Times New Roman" panose="02020603050405020304" pitchFamily="18" charset="0"/>
              </a:rPr>
              <a:t> For example - Car, house, employee.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Entity Set -</a:t>
            </a:r>
            <a:r>
              <a:rPr lang="en-US" sz="2400" b="0" i="0" dirty="0">
                <a:effectLst/>
                <a:latin typeface="Times New Roman" panose="02020603050405020304" pitchFamily="18" charset="0"/>
                <a:cs typeface="Times New Roman" panose="02020603050405020304" pitchFamily="18" charset="0"/>
              </a:rPr>
              <a:t> A set of the same type of entities is known as an entity set. For example - Set of students studying in a college.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Attributes -</a:t>
            </a:r>
            <a:r>
              <a:rPr lang="en-US" sz="2400" b="0" i="0" dirty="0">
                <a:effectLst/>
                <a:latin typeface="Times New Roman" panose="02020603050405020304" pitchFamily="18" charset="0"/>
                <a:cs typeface="Times New Roman" panose="02020603050405020304" pitchFamily="18" charset="0"/>
              </a:rPr>
              <a:t> Properties that define entities are called attributes. </a:t>
            </a:r>
            <a:r>
              <a:rPr lang="en-US" sz="2400" b="0" i="1" dirty="0">
                <a:effectLst/>
                <a:latin typeface="Times New Roman" panose="02020603050405020304" pitchFamily="18" charset="0"/>
                <a:cs typeface="Times New Roman" panose="02020603050405020304" pitchFamily="18" charset="0"/>
              </a:rPr>
              <a:t>They are represented by an ellipse shape.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Relationships -</a:t>
            </a:r>
            <a:r>
              <a:rPr lang="en-US" sz="2400" b="0" i="0" dirty="0">
                <a:effectLst/>
                <a:latin typeface="Times New Roman" panose="02020603050405020304" pitchFamily="18" charset="0"/>
                <a:cs typeface="Times New Roman" panose="02020603050405020304" pitchFamily="18" charset="0"/>
              </a:rPr>
              <a:t> A relationship is used to describe the association between entities. </a:t>
            </a:r>
            <a:r>
              <a:rPr lang="en-US" sz="2400" b="0" i="1" dirty="0">
                <a:effectLst/>
                <a:latin typeface="Times New Roman" panose="02020603050405020304" pitchFamily="18" charset="0"/>
                <a:cs typeface="Times New Roman" panose="02020603050405020304" pitchFamily="18" charset="0"/>
              </a:rPr>
              <a:t>They are represented as </a:t>
            </a:r>
            <a:r>
              <a:rPr lang="en-US" sz="2400" b="0" i="1" dirty="0">
                <a:effectLst/>
                <a:highlight>
                  <a:srgbClr val="FFFF00"/>
                </a:highlight>
                <a:latin typeface="Times New Roman" panose="02020603050405020304" pitchFamily="18" charset="0"/>
                <a:cs typeface="Times New Roman" panose="02020603050405020304" pitchFamily="18" charset="0"/>
              </a:rPr>
              <a:t>diamond or rhombus shapes</a:t>
            </a:r>
            <a:r>
              <a:rPr lang="en-US" sz="2400" b="0" i="1" dirty="0">
                <a:effectLst/>
                <a:latin typeface="Times New Roman" panose="02020603050405020304" pitchFamily="18" charset="0"/>
                <a:cs typeface="Times New Roman" panose="02020603050405020304" pitchFamily="18" charset="0"/>
              </a:rPr>
              <a:t> in the ER diagram.</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27302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94F81FE-4383-8EA5-5E04-27527281B12D}"/>
                  </a:ext>
                </a:extLst>
              </p14:cNvPr>
              <p14:cNvContentPartPr/>
              <p14:nvPr/>
            </p14:nvContentPartPr>
            <p14:xfrm>
              <a:off x="5675848" y="5728790"/>
              <a:ext cx="876960" cy="448920"/>
            </p14:xfrm>
          </p:contentPart>
        </mc:Choice>
        <mc:Fallback xmlns="">
          <p:pic>
            <p:nvPicPr>
              <p:cNvPr id="6" name="Ink 5">
                <a:extLst>
                  <a:ext uri="{FF2B5EF4-FFF2-40B4-BE49-F238E27FC236}">
                    <a16:creationId xmlns:a16="http://schemas.microsoft.com/office/drawing/2014/main" id="{494F81FE-4383-8EA5-5E04-27527281B12D}"/>
                  </a:ext>
                </a:extLst>
              </p:cNvPr>
              <p:cNvPicPr/>
              <p:nvPr/>
            </p:nvPicPr>
            <p:blipFill>
              <a:blip r:embed="rId4"/>
              <a:stretch>
                <a:fillRect/>
              </a:stretch>
            </p:blipFill>
            <p:spPr>
              <a:xfrm>
                <a:off x="5613208" y="5666150"/>
                <a:ext cx="1002600" cy="574560"/>
              </a:xfrm>
              <a:prstGeom prst="rect">
                <a:avLst/>
              </a:prstGeom>
            </p:spPr>
          </p:pic>
        </mc:Fallback>
      </mc:AlternateContent>
      <p:pic>
        <p:nvPicPr>
          <p:cNvPr id="3" name="Picture 2">
            <a:extLst>
              <a:ext uri="{FF2B5EF4-FFF2-40B4-BE49-F238E27FC236}">
                <a16:creationId xmlns:a16="http://schemas.microsoft.com/office/drawing/2014/main" id="{325F511D-30FF-7AEF-8757-C5D35FB47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633" y="447870"/>
            <a:ext cx="9377265" cy="5191122"/>
          </a:xfrm>
          <a:prstGeom prst="rect">
            <a:avLst/>
          </a:prstGeom>
        </p:spPr>
      </p:pic>
    </p:spTree>
    <p:extLst>
      <p:ext uri="{BB962C8B-B14F-4D97-AF65-F5344CB8AC3E}">
        <p14:creationId xmlns:p14="http://schemas.microsoft.com/office/powerpoint/2010/main" val="1618931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1EB72-156C-81E9-CC6B-3BE503034AC8}"/>
              </a:ext>
            </a:extLst>
          </p:cNvPr>
          <p:cNvSpPr>
            <a:spLocks noGrp="1"/>
          </p:cNvSpPr>
          <p:nvPr>
            <p:ph idx="1"/>
          </p:nvPr>
        </p:nvSpPr>
        <p:spPr>
          <a:xfrm>
            <a:off x="429208" y="326571"/>
            <a:ext cx="11392678" cy="585039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diagram, the entities are Teacher and Department.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attributes of </a:t>
            </a:r>
            <a:r>
              <a:rPr lang="en-US" sz="2400" b="1" i="1" dirty="0">
                <a:effectLst/>
                <a:latin typeface="Times New Roman" panose="02020603050405020304" pitchFamily="18" charset="0"/>
                <a:cs typeface="Times New Roman" panose="02020603050405020304" pitchFamily="18" charset="0"/>
              </a:rPr>
              <a:t>Teacher </a:t>
            </a:r>
            <a:r>
              <a:rPr lang="en-US" sz="2400" b="0" i="0" dirty="0">
                <a:effectLst/>
                <a:latin typeface="Times New Roman" panose="02020603050405020304" pitchFamily="18" charset="0"/>
                <a:cs typeface="Times New Roman" panose="02020603050405020304" pitchFamily="18" charset="0"/>
              </a:rPr>
              <a:t>entity are </a:t>
            </a:r>
            <a:r>
              <a:rPr lang="en-US" sz="2400" b="0" i="0" dirty="0" err="1">
                <a:effectLst/>
                <a:latin typeface="Times New Roman" panose="02020603050405020304" pitchFamily="18" charset="0"/>
                <a:cs typeface="Times New Roman" panose="02020603050405020304" pitchFamily="18" charset="0"/>
              </a:rPr>
              <a:t>Teacher_Name</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Teacher_id</a:t>
            </a:r>
            <a:r>
              <a:rPr lang="en-US" sz="2400" b="0" i="0" dirty="0">
                <a:effectLst/>
                <a:latin typeface="Times New Roman" panose="02020603050405020304" pitchFamily="18" charset="0"/>
                <a:cs typeface="Times New Roman" panose="02020603050405020304" pitchFamily="18" charset="0"/>
              </a:rPr>
              <a:t>, Age, Salary, </a:t>
            </a:r>
            <a:r>
              <a:rPr lang="en-US" sz="2400" b="0" i="0" dirty="0" err="1">
                <a:effectLst/>
                <a:latin typeface="Times New Roman" panose="02020603050405020304" pitchFamily="18" charset="0"/>
                <a:cs typeface="Times New Roman" panose="02020603050405020304" pitchFamily="18" charset="0"/>
              </a:rPr>
              <a:t>Mobile_Number</a:t>
            </a:r>
            <a:r>
              <a:rPr lang="en-US" sz="2400" b="0" i="0" dirty="0">
                <a:effectLst/>
                <a:latin typeface="Times New Roman" panose="02020603050405020304" pitchFamily="18" charset="0"/>
                <a:cs typeface="Times New Roman" panose="02020603050405020304" pitchFamily="18" charset="0"/>
              </a:rPr>
              <a:t>. The attributes of entity </a:t>
            </a:r>
            <a:r>
              <a:rPr lang="en-US" sz="2400" b="1" i="1" dirty="0">
                <a:effectLst/>
                <a:latin typeface="Times New Roman" panose="02020603050405020304" pitchFamily="18" charset="0"/>
                <a:cs typeface="Times New Roman" panose="02020603050405020304" pitchFamily="18" charset="0"/>
              </a:rPr>
              <a:t>Department </a:t>
            </a:r>
            <a:r>
              <a:rPr lang="en-US" sz="2400" b="0" i="0" dirty="0">
                <a:effectLst/>
                <a:latin typeface="Times New Roman" panose="02020603050405020304" pitchFamily="18" charset="0"/>
                <a:cs typeface="Times New Roman" panose="02020603050405020304" pitchFamily="18" charset="0"/>
              </a:rPr>
              <a:t>entity are </a:t>
            </a:r>
            <a:r>
              <a:rPr lang="en-US" sz="2400" b="0" i="0" dirty="0" err="1">
                <a:effectLst/>
                <a:latin typeface="Times New Roman" panose="02020603050405020304" pitchFamily="18" charset="0"/>
                <a:cs typeface="Times New Roman" panose="02020603050405020304" pitchFamily="18" charset="0"/>
              </a:rPr>
              <a:t>Dept_id</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Dept_name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two entities are connected using the relationship. Here, each teacher works for a department.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409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BFABA-4538-A378-0B08-B4A48731F489}"/>
              </a:ext>
            </a:extLst>
          </p:cNvPr>
          <p:cNvSpPr>
            <a:spLocks noGrp="1"/>
          </p:cNvSpPr>
          <p:nvPr>
            <p:ph idx="1"/>
          </p:nvPr>
        </p:nvSpPr>
        <p:spPr>
          <a:xfrm>
            <a:off x="419877" y="270588"/>
            <a:ext cx="11215395" cy="5906375"/>
          </a:xfrm>
        </p:spPr>
        <p:txBody>
          <a:bodyPr/>
          <a:lstStyle/>
          <a:p>
            <a:pPr marL="0" indent="0" algn="l">
              <a:buNone/>
            </a:pPr>
            <a:r>
              <a:rPr lang="en-US" sz="2400" b="1" i="0" dirty="0">
                <a:effectLst/>
                <a:latin typeface="Times New Roman" panose="02020603050405020304" pitchFamily="18" charset="0"/>
                <a:cs typeface="Times New Roman" panose="02020603050405020304" pitchFamily="18" charset="0"/>
              </a:rPr>
              <a:t>4.Relational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is the </a:t>
            </a:r>
            <a:r>
              <a:rPr lang="en-US" sz="2400" b="1" i="0" dirty="0">
                <a:effectLst/>
                <a:latin typeface="Times New Roman" panose="02020603050405020304" pitchFamily="18" charset="0"/>
                <a:cs typeface="Times New Roman" panose="02020603050405020304" pitchFamily="18" charset="0"/>
              </a:rPr>
              <a:t>most widely accepted data model.</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model, the database is represented as a </a:t>
            </a:r>
            <a:r>
              <a:rPr lang="en-US" sz="2400" b="1" i="0" dirty="0">
                <a:effectLst/>
                <a:latin typeface="Times New Roman" panose="02020603050405020304" pitchFamily="18" charset="0"/>
                <a:cs typeface="Times New Roman" panose="02020603050405020304" pitchFamily="18" charset="0"/>
              </a:rPr>
              <a:t>collection of relations in the form of rows and columns of a two-dimensional table.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row is known as a tuple (a tuple contains all the data for an individual record) while each column represents an attribute.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t>
            </a:r>
          </a:p>
          <a:p>
            <a:pPr marL="0" indent="0">
              <a:buNone/>
            </a:pPr>
            <a:endParaRPr lang="en-IN" dirty="0"/>
          </a:p>
        </p:txBody>
      </p:sp>
    </p:spTree>
    <p:extLst>
      <p:ext uri="{BB962C8B-B14F-4D97-AF65-F5344CB8AC3E}">
        <p14:creationId xmlns:p14="http://schemas.microsoft.com/office/powerpoint/2010/main" val="3877539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114707-2390-4F78-B33B-48EF4AD8A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861" y="243529"/>
            <a:ext cx="8214360" cy="3291840"/>
          </a:xfrm>
          <a:prstGeom prst="rect">
            <a:avLst/>
          </a:prstGeom>
        </p:spPr>
      </p:pic>
      <p:sp>
        <p:nvSpPr>
          <p:cNvPr id="7" name="TextBox 6">
            <a:extLst>
              <a:ext uri="{FF2B5EF4-FFF2-40B4-BE49-F238E27FC236}">
                <a16:creationId xmlns:a16="http://schemas.microsoft.com/office/drawing/2014/main" id="{12FEAF93-E90B-3A3B-895A-F8658691314A}"/>
              </a:ext>
            </a:extLst>
          </p:cNvPr>
          <p:cNvSpPr txBox="1"/>
          <p:nvPr/>
        </p:nvSpPr>
        <p:spPr>
          <a:xfrm>
            <a:off x="510852" y="4245629"/>
            <a:ext cx="11441662" cy="1133965"/>
          </a:xfrm>
          <a:prstGeom prst="rect">
            <a:avLst/>
          </a:prstGeom>
          <a:noFill/>
        </p:spPr>
        <p:txBody>
          <a:bodyPr wrap="square">
            <a:sp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above table shows a relation "STUDENT" with attributes such as Stu. Id, Name, and Branch which consists of 4 records or tuples.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761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C9CCA-1BBD-E9F8-BD4B-CB50CF4AEE78}"/>
              </a:ext>
            </a:extLst>
          </p:cNvPr>
          <p:cNvSpPr>
            <a:spLocks noGrp="1"/>
          </p:cNvSpPr>
          <p:nvPr>
            <p:ph idx="1"/>
          </p:nvPr>
        </p:nvSpPr>
        <p:spPr>
          <a:xfrm>
            <a:off x="289249" y="270588"/>
            <a:ext cx="11644604" cy="6354147"/>
          </a:xfrm>
        </p:spPr>
        <p:txBody>
          <a:bodyPr/>
          <a:lstStyle/>
          <a:p>
            <a:pPr marL="0" indent="0" algn="l">
              <a:buNone/>
            </a:pPr>
            <a:r>
              <a:rPr lang="en-US" b="1" i="0" dirty="0">
                <a:effectLst/>
                <a:latin typeface="Times New Roman" panose="02020603050405020304" pitchFamily="18" charset="0"/>
                <a:cs typeface="Times New Roman" panose="02020603050405020304" pitchFamily="18" charset="0"/>
              </a:rPr>
              <a:t>5.Object-Oriented Data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suggested by its name, the object-oriented data model is a combination of object-oriented programming and relational data model.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data model, the data and their relationship are represented in a single structure which is known as an object.</a:t>
            </a:r>
          </a:p>
          <a:p>
            <a:pPr algn="just">
              <a:lnSpc>
                <a:spcPct val="150000"/>
              </a:lnSpc>
            </a:pPr>
            <a:r>
              <a:rPr lang="en-US" sz="2400" b="0" i="0" dirty="0">
                <a:effectLst/>
                <a:latin typeface="Times New Roman" panose="02020603050405020304" pitchFamily="18" charset="0"/>
                <a:cs typeface="Times New Roman" panose="02020603050405020304" pitchFamily="18" charset="0"/>
              </a:rPr>
              <a:t>Since data is </a:t>
            </a:r>
            <a:r>
              <a:rPr lang="en-US" sz="2400" b="0" i="0" dirty="0">
                <a:effectLst/>
                <a:highlight>
                  <a:srgbClr val="FFFF00"/>
                </a:highlight>
                <a:latin typeface="Times New Roman" panose="02020603050405020304" pitchFamily="18" charset="0"/>
                <a:cs typeface="Times New Roman" panose="02020603050405020304" pitchFamily="18" charset="0"/>
              </a:rPr>
              <a:t>stored as objects </a:t>
            </a:r>
            <a:r>
              <a:rPr lang="en-US" sz="2400" b="0" i="0" dirty="0">
                <a:effectLst/>
                <a:latin typeface="Times New Roman" panose="02020603050405020304" pitchFamily="18" charset="0"/>
                <a:cs typeface="Times New Roman" panose="02020603050405020304" pitchFamily="18" charset="0"/>
              </a:rPr>
              <a:t>we can easily store </a:t>
            </a:r>
            <a:r>
              <a:rPr lang="en-US" sz="2400" b="1" i="0" dirty="0">
                <a:effectLst/>
                <a:latin typeface="Times New Roman" panose="02020603050405020304" pitchFamily="18" charset="0"/>
                <a:cs typeface="Times New Roman" panose="02020603050405020304" pitchFamily="18" charset="0"/>
              </a:rPr>
              <a:t>audio, video, images,</a:t>
            </a:r>
            <a:r>
              <a:rPr lang="en-US" sz="2400" b="0" i="0" dirty="0">
                <a:effectLst/>
                <a:latin typeface="Times New Roman" panose="02020603050405020304" pitchFamily="18" charset="0"/>
                <a:cs typeface="Times New Roman" panose="02020603050405020304" pitchFamily="18" charset="0"/>
              </a:rPr>
              <a:t> etc. in the database which was very difficult and inconvenient to do in the relational model.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shown in the image below two objects are connected with each other through links.</a:t>
            </a:r>
          </a:p>
          <a:p>
            <a:endParaRPr lang="en-IN" dirty="0"/>
          </a:p>
        </p:txBody>
      </p:sp>
    </p:spTree>
    <p:extLst>
      <p:ext uri="{BB962C8B-B14F-4D97-AF65-F5344CB8AC3E}">
        <p14:creationId xmlns:p14="http://schemas.microsoft.com/office/powerpoint/2010/main" val="3328519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4DB06B-6B97-B43A-3740-83E17C15F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37" y="195319"/>
            <a:ext cx="7987004" cy="3910149"/>
          </a:xfrm>
          <a:prstGeom prst="rect">
            <a:avLst/>
          </a:prstGeom>
        </p:spPr>
      </p:pic>
      <p:sp>
        <p:nvSpPr>
          <p:cNvPr id="8" name="TextBox 7">
            <a:extLst>
              <a:ext uri="{FF2B5EF4-FFF2-40B4-BE49-F238E27FC236}">
                <a16:creationId xmlns:a16="http://schemas.microsoft.com/office/drawing/2014/main" id="{DF222D5B-1B23-3A68-DEA5-AD1DB86DD925}"/>
              </a:ext>
            </a:extLst>
          </p:cNvPr>
          <p:cNvSpPr txBox="1"/>
          <p:nvPr/>
        </p:nvSpPr>
        <p:spPr>
          <a:xfrm>
            <a:off x="557503" y="4471024"/>
            <a:ext cx="10891157" cy="1687963"/>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image, we have two objects that are </a:t>
            </a:r>
            <a:r>
              <a:rPr lang="en-US" sz="2400" b="0" i="0" dirty="0">
                <a:effectLst/>
                <a:highlight>
                  <a:srgbClr val="FFFF00"/>
                </a:highlight>
                <a:latin typeface="Times New Roman" panose="02020603050405020304" pitchFamily="18" charset="0"/>
                <a:cs typeface="Times New Roman" panose="02020603050405020304" pitchFamily="18" charset="0"/>
              </a:rPr>
              <a:t>Employee and Department </a:t>
            </a:r>
            <a:r>
              <a:rPr lang="en-US" sz="2400" b="0" i="0" dirty="0">
                <a:effectLst/>
                <a:latin typeface="Times New Roman" panose="02020603050405020304" pitchFamily="18" charset="0"/>
                <a:cs typeface="Times New Roman" panose="02020603050405020304" pitchFamily="18" charset="0"/>
              </a:rPr>
              <a:t>in which all the data is contained in a single unit (object). They are linked with each other as they share a common attribute </a:t>
            </a:r>
            <a:r>
              <a:rPr lang="en-US" sz="2400" b="0" i="1" dirty="0">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a:t>
            </a:r>
            <a:r>
              <a:rPr lang="en-US" sz="2400" b="0" i="1" dirty="0">
                <a:effectLst/>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Department_Id</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202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0E251-6B19-ED94-E8E7-91E6CB097368}"/>
              </a:ext>
            </a:extLst>
          </p:cNvPr>
          <p:cNvSpPr>
            <a:spLocks noGrp="1"/>
          </p:cNvSpPr>
          <p:nvPr>
            <p:ph idx="1"/>
          </p:nvPr>
        </p:nvSpPr>
        <p:spPr>
          <a:xfrm>
            <a:off x="345233" y="307910"/>
            <a:ext cx="11346024" cy="6326155"/>
          </a:xfrm>
        </p:spPr>
        <p:txBody>
          <a:bodyPr/>
          <a:lstStyle/>
          <a:p>
            <a:pPr marL="0" indent="0" algn="l">
              <a:buNone/>
            </a:pPr>
            <a:r>
              <a:rPr lang="en-US" b="1" i="0" dirty="0">
                <a:effectLst/>
                <a:latin typeface="Times New Roman" panose="02020603050405020304" pitchFamily="18" charset="0"/>
                <a:cs typeface="Times New Roman" panose="02020603050405020304" pitchFamily="18" charset="0"/>
              </a:rPr>
              <a:t>6.Object Relational Data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Object relational model is a combination of a Object oriented database model and a Relational database model.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it supports objects, classes, inheritance etc. just like Object Oriented models and has support for data types, tabular structures etc. like Relational data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One of the major goals of Object relational data model is to close the gap between relational databases and the object oriented practices frequently used in many programming languages such as C++, C#, Java etc.</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t>
            </a:r>
          </a:p>
          <a:p>
            <a:pPr marL="0" indent="0">
              <a:buNone/>
            </a:pPr>
            <a:endParaRPr lang="en-IN" dirty="0"/>
          </a:p>
        </p:txBody>
      </p:sp>
    </p:spTree>
    <p:extLst>
      <p:ext uri="{BB962C8B-B14F-4D97-AF65-F5344CB8AC3E}">
        <p14:creationId xmlns:p14="http://schemas.microsoft.com/office/powerpoint/2010/main" val="4171317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2990EB-0BA1-9BB7-B612-612B0F22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51" y="531845"/>
            <a:ext cx="9097347" cy="5691673"/>
          </a:xfrm>
          <a:prstGeom prst="rect">
            <a:avLst/>
          </a:prstGeom>
        </p:spPr>
      </p:pic>
    </p:spTree>
    <p:extLst>
      <p:ext uri="{BB962C8B-B14F-4D97-AF65-F5344CB8AC3E}">
        <p14:creationId xmlns:p14="http://schemas.microsoft.com/office/powerpoint/2010/main" val="146325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B1912-15A5-1A69-99F4-4A7E7A502D7A}"/>
              </a:ext>
            </a:extLst>
          </p:cNvPr>
          <p:cNvSpPr>
            <a:spLocks noGrp="1"/>
          </p:cNvSpPr>
          <p:nvPr>
            <p:ph idx="1"/>
          </p:nvPr>
        </p:nvSpPr>
        <p:spPr>
          <a:xfrm>
            <a:off x="186611" y="251927"/>
            <a:ext cx="11588621" cy="5925036"/>
          </a:xfrm>
        </p:spPr>
        <p:txBody>
          <a:bodyPr>
            <a:normAutofit/>
          </a:bodyPr>
          <a:lstStyle/>
          <a:p>
            <a:pPr marL="0" indent="0" algn="just">
              <a:lnSpc>
                <a:spcPct val="150000"/>
              </a:lnSpc>
              <a:buNone/>
            </a:pPr>
            <a:r>
              <a:rPr lang="en-US" sz="2400" b="1" dirty="0">
                <a:solidFill>
                  <a:schemeClr val="accent2"/>
                </a:solidFill>
                <a:latin typeface="Times New Roman" panose="02020603050405020304" pitchFamily="18" charset="0"/>
                <a:cs typeface="Times New Roman" panose="02020603050405020304" pitchFamily="18" charset="0"/>
              </a:rPr>
              <a:t>Banking and Finance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Banking: For customer information, accounts, loans, and banking transactions.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Credit card transactions: For purchases on credit cards and generation of monthly statements.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Finance: For storing information about holdings, sales, and purchases of financial instruments such as stocks and bonds; also for storing real-time market data to enable online trading by customers and automated trading by the firm.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74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617EB-F9A0-86AA-38EF-4283EBDB86D8}"/>
              </a:ext>
            </a:extLst>
          </p:cNvPr>
          <p:cNvSpPr>
            <a:spLocks noGrp="1"/>
          </p:cNvSpPr>
          <p:nvPr>
            <p:ph idx="1"/>
          </p:nvPr>
        </p:nvSpPr>
        <p:spPr>
          <a:xfrm>
            <a:off x="447869" y="401216"/>
            <a:ext cx="10905931" cy="577574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It provides data structures and operations used in the relational model and also provides features of object-oriented models like classes, inheritance, encapsulation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only drawback of this data model is that it is </a:t>
            </a:r>
            <a:r>
              <a:rPr lang="en-US" sz="2400" b="1" i="0" dirty="0">
                <a:effectLst/>
                <a:latin typeface="Times New Roman" panose="02020603050405020304" pitchFamily="18" charset="0"/>
                <a:cs typeface="Times New Roman" panose="02020603050405020304" pitchFamily="18" charset="0"/>
              </a:rPr>
              <a:t>complex and quite difficult</a:t>
            </a:r>
            <a:r>
              <a:rPr lang="en-US" sz="2400" b="0" i="0" dirty="0">
                <a:effectLst/>
                <a:latin typeface="Times New Roman" panose="02020603050405020304" pitchFamily="18" charset="0"/>
                <a:cs typeface="Times New Roman" panose="02020603050405020304" pitchFamily="18" charset="0"/>
              </a:rPr>
              <a:t> to handle.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717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1FD6F-2378-C92A-2D38-641E0D026567}"/>
              </a:ext>
            </a:extLst>
          </p:cNvPr>
          <p:cNvSpPr>
            <a:spLocks noGrp="1"/>
          </p:cNvSpPr>
          <p:nvPr>
            <p:ph idx="1"/>
          </p:nvPr>
        </p:nvSpPr>
        <p:spPr>
          <a:xfrm>
            <a:off x="270588" y="177282"/>
            <a:ext cx="11467322" cy="6391469"/>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7.Semi-Structured Data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A semi-structured data model is a generalized form of the relational model, which allows representing data in a flexible way, hence we can not </a:t>
            </a:r>
            <a:r>
              <a:rPr lang="en-US" sz="2400" b="1" i="0" dirty="0">
                <a:effectLst/>
                <a:latin typeface="Times New Roman" panose="02020603050405020304" pitchFamily="18" charset="0"/>
                <a:cs typeface="Times New Roman" panose="02020603050405020304" pitchFamily="18" charset="0"/>
              </a:rPr>
              <a:t>differentiate between data and schema in this model because, in this model, some entities have a missing attribute(s) and on the other hand, some entities might have some extra attribute(s) which in turn makes it easy to update the schema of the database.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 We can say a data model is semi-structured if in some attributes we are storing both atomic values (values that can't be divided further, for example, </a:t>
            </a:r>
            <a:r>
              <a:rPr lang="en-US" sz="2400" b="0" i="0" dirty="0" err="1">
                <a:effectLst/>
                <a:latin typeface="Times New Roman" panose="02020603050405020304" pitchFamily="18" charset="0"/>
                <a:cs typeface="Times New Roman" panose="02020603050405020304" pitchFamily="18" charset="0"/>
              </a:rPr>
              <a:t>Roll_No</a:t>
            </a:r>
            <a:r>
              <a:rPr lang="en-US" sz="2400" b="0" i="0" dirty="0">
                <a:effectLst/>
                <a:latin typeface="Times New Roman" panose="02020603050405020304" pitchFamily="18" charset="0"/>
                <a:cs typeface="Times New Roman" panose="02020603050405020304" pitchFamily="18" charset="0"/>
              </a:rPr>
              <a:t>) as well as a collection of values.</a:t>
            </a:r>
          </a:p>
          <a:p>
            <a:pPr algn="just">
              <a:lnSpc>
                <a:spcPct val="150000"/>
              </a:lnSpc>
            </a:pPr>
            <a:r>
              <a:rPr lang="en-US" sz="2400" b="0" i="0" dirty="0">
                <a:effectLst/>
                <a:latin typeface="Times New Roman" panose="02020603050405020304" pitchFamily="18" charset="0"/>
                <a:cs typeface="Times New Roman" panose="02020603050405020304" pitchFamily="18" charset="0"/>
              </a:rPr>
              <a:t>HTML code, graphs and tables, e-mails, XML documents are examples of semi-structured data, which are often found in object-oriented databases.</a:t>
            </a:r>
          </a:p>
          <a:p>
            <a:endParaRPr lang="en-IN" dirty="0"/>
          </a:p>
        </p:txBody>
      </p:sp>
    </p:spTree>
    <p:extLst>
      <p:ext uri="{BB962C8B-B14F-4D97-AF65-F5344CB8AC3E}">
        <p14:creationId xmlns:p14="http://schemas.microsoft.com/office/powerpoint/2010/main" val="68898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7CAB-DC99-E183-82F9-ECB8A8912E23}"/>
              </a:ext>
            </a:extLst>
          </p:cNvPr>
          <p:cNvSpPr>
            <a:spLocks noGrp="1"/>
          </p:cNvSpPr>
          <p:nvPr>
            <p:ph type="title"/>
          </p:nvPr>
        </p:nvSpPr>
        <p:spPr>
          <a:xfrm>
            <a:off x="185058" y="187844"/>
            <a:ext cx="10515600" cy="381324"/>
          </a:xfrm>
        </p:spPr>
        <p:txBody>
          <a:bodyPr>
            <a:no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Database Languages/SQL Commands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3DFA8-0DF0-952A-4E8C-A5E6C5794A55}"/>
              </a:ext>
            </a:extLst>
          </p:cNvPr>
          <p:cNvSpPr>
            <a:spLocks noGrp="1"/>
          </p:cNvSpPr>
          <p:nvPr>
            <p:ph idx="1"/>
          </p:nvPr>
        </p:nvSpPr>
        <p:spPr>
          <a:xfrm>
            <a:off x="185058" y="723073"/>
            <a:ext cx="11402007" cy="5038628"/>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DBMS has appropriate languages and interfaces to express database queries and updates.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Database languages can be used to read, store and update the data in the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Types of Database Languages</a:t>
            </a:r>
          </a:p>
          <a:p>
            <a:endParaRPr lang="en-IN" dirty="0"/>
          </a:p>
        </p:txBody>
      </p:sp>
      <p:pic>
        <p:nvPicPr>
          <p:cNvPr id="5" name="Picture 4">
            <a:extLst>
              <a:ext uri="{FF2B5EF4-FFF2-40B4-BE49-F238E27FC236}">
                <a16:creationId xmlns:a16="http://schemas.microsoft.com/office/drawing/2014/main" id="{DF80E979-E539-FF6E-9C52-50C9E2689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204" y="3242386"/>
            <a:ext cx="6399473" cy="3345025"/>
          </a:xfrm>
          <a:prstGeom prst="rect">
            <a:avLst/>
          </a:prstGeom>
        </p:spPr>
      </p:pic>
    </p:spTree>
    <p:extLst>
      <p:ext uri="{BB962C8B-B14F-4D97-AF65-F5344CB8AC3E}">
        <p14:creationId xmlns:p14="http://schemas.microsoft.com/office/powerpoint/2010/main" val="13822912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1E65F-5F35-E44E-2601-6F14A6A5C93E}"/>
              </a:ext>
            </a:extLst>
          </p:cNvPr>
          <p:cNvSpPr>
            <a:spLocks noGrp="1"/>
          </p:cNvSpPr>
          <p:nvPr>
            <p:ph idx="1"/>
          </p:nvPr>
        </p:nvSpPr>
        <p:spPr>
          <a:xfrm>
            <a:off x="326571" y="111967"/>
            <a:ext cx="11243388" cy="6484776"/>
          </a:xfrm>
        </p:spPr>
        <p:txBody>
          <a:bodyPr>
            <a:normAutofit/>
          </a:bodyPr>
          <a:lstStyle/>
          <a:p>
            <a:pPr marL="0" indent="0" algn="just">
              <a:lnSpc>
                <a:spcPct val="160000"/>
              </a:lnSpc>
              <a:buNone/>
            </a:pPr>
            <a:r>
              <a:rPr lang="en-US" sz="2600" b="1" i="0" dirty="0">
                <a:solidFill>
                  <a:srgbClr val="610B38"/>
                </a:solidFill>
                <a:effectLst/>
                <a:latin typeface="Times New Roman" panose="02020603050405020304" pitchFamily="18" charset="0"/>
                <a:cs typeface="Times New Roman" panose="02020603050405020304" pitchFamily="18" charset="0"/>
              </a:rPr>
              <a:t>Data Definition Language (DDL)</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DDL</a:t>
            </a:r>
            <a:r>
              <a:rPr lang="en-US" sz="2400" b="0" i="0" dirty="0">
                <a:effectLst/>
                <a:latin typeface="Times New Roman" panose="02020603050405020304" pitchFamily="18" charset="0"/>
                <a:cs typeface="Times New Roman" panose="02020603050405020304" pitchFamily="18" charset="0"/>
              </a:rPr>
              <a:t> stands for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ata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efinition </a:t>
            </a:r>
            <a:r>
              <a:rPr lang="en-US" sz="2400" b="1" i="0" dirty="0">
                <a:effectLst/>
                <a:latin typeface="Times New Roman" panose="02020603050405020304" pitchFamily="18" charset="0"/>
                <a:cs typeface="Times New Roman" panose="02020603050405020304" pitchFamily="18" charset="0"/>
              </a:rPr>
              <a:t>L</a:t>
            </a:r>
            <a:r>
              <a:rPr lang="en-US" sz="2400" b="0" i="0" dirty="0">
                <a:effectLst/>
                <a:latin typeface="Times New Roman" panose="02020603050405020304" pitchFamily="18" charset="0"/>
                <a:cs typeface="Times New Roman" panose="02020603050405020304" pitchFamily="18" charset="0"/>
              </a:rPr>
              <a:t>anguage. It is used to define database structure or pattern.</a:t>
            </a:r>
          </a:p>
          <a:p>
            <a:pPr algn="just">
              <a:lnSpc>
                <a:spcPct val="16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used to create schema, tables, indexes, constraints, etc. in the database.</a:t>
            </a:r>
          </a:p>
          <a:p>
            <a:pPr algn="just">
              <a:lnSpc>
                <a:spcPct val="16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Using the DDL statements, you can create the skeleton of the database.</a:t>
            </a:r>
          </a:p>
          <a:p>
            <a:pPr algn="just">
              <a:lnSpc>
                <a:spcPct val="16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 definition language is used to store the information of metadata like the number of tables and schemas, their names, indexes, columns in each table, constraints, etc.</a:t>
            </a:r>
          </a:p>
          <a:p>
            <a:pPr algn="just">
              <a:lnSpc>
                <a:spcPct val="160000"/>
              </a:lnSpc>
            </a:pPr>
            <a:r>
              <a:rPr lang="en-US" sz="2400" b="0" i="0" dirty="0">
                <a:effectLst/>
                <a:latin typeface="Times New Roman" panose="02020603050405020304" pitchFamily="18" charset="0"/>
                <a:cs typeface="Times New Roman" panose="02020603050405020304" pitchFamily="18" charset="0"/>
              </a:rPr>
              <a:t>Here are some tasks that come under DDL:</a:t>
            </a:r>
          </a:p>
        </p:txBody>
      </p:sp>
    </p:spTree>
    <p:extLst>
      <p:ext uri="{BB962C8B-B14F-4D97-AF65-F5344CB8AC3E}">
        <p14:creationId xmlns:p14="http://schemas.microsoft.com/office/powerpoint/2010/main" val="1983482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2BE8A-066E-0E32-88DF-C1E2EC996C23}"/>
              </a:ext>
            </a:extLst>
          </p:cNvPr>
          <p:cNvSpPr>
            <a:spLocks noGrp="1"/>
          </p:cNvSpPr>
          <p:nvPr>
            <p:ph idx="1"/>
          </p:nvPr>
        </p:nvSpPr>
        <p:spPr>
          <a:xfrm>
            <a:off x="513184" y="279918"/>
            <a:ext cx="10840616" cy="5897045"/>
          </a:xfrm>
        </p:spPr>
        <p:txBody>
          <a:bodyPr>
            <a:normAutofit/>
          </a:bodyPr>
          <a:lstStyle/>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Create:</a:t>
            </a:r>
            <a:r>
              <a:rPr lang="en-US" sz="2400" b="0" i="0" dirty="0">
                <a:effectLst/>
                <a:latin typeface="Times New Roman" panose="02020603050405020304" pitchFamily="18" charset="0"/>
                <a:cs typeface="Times New Roman" panose="02020603050405020304" pitchFamily="18" charset="0"/>
              </a:rPr>
              <a:t> It is used to create objects in the database.</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Alter:</a:t>
            </a:r>
            <a:r>
              <a:rPr lang="en-US" sz="2400" b="0" i="0" dirty="0">
                <a:effectLst/>
                <a:latin typeface="Times New Roman" panose="02020603050405020304" pitchFamily="18" charset="0"/>
                <a:cs typeface="Times New Roman" panose="02020603050405020304" pitchFamily="18" charset="0"/>
              </a:rPr>
              <a:t> It is used to alter the structure of the database.</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Drop:</a:t>
            </a:r>
            <a:r>
              <a:rPr lang="en-US" sz="2400" b="0" i="0" dirty="0">
                <a:effectLst/>
                <a:latin typeface="Times New Roman" panose="02020603050405020304" pitchFamily="18" charset="0"/>
                <a:cs typeface="Times New Roman" panose="02020603050405020304" pitchFamily="18" charset="0"/>
              </a:rPr>
              <a:t> It is used to delete objects from the database.</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Truncate:</a:t>
            </a:r>
            <a:r>
              <a:rPr lang="en-US" sz="2400" b="0" i="0" dirty="0">
                <a:effectLst/>
                <a:latin typeface="Times New Roman" panose="02020603050405020304" pitchFamily="18" charset="0"/>
                <a:cs typeface="Times New Roman" panose="02020603050405020304" pitchFamily="18" charset="0"/>
              </a:rPr>
              <a:t> It is used to remove all records from a table.</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Rename:</a:t>
            </a:r>
            <a:r>
              <a:rPr lang="en-US" sz="2400" b="0" i="0" dirty="0">
                <a:effectLst/>
                <a:latin typeface="Times New Roman" panose="02020603050405020304" pitchFamily="18" charset="0"/>
                <a:cs typeface="Times New Roman" panose="02020603050405020304" pitchFamily="18" charset="0"/>
              </a:rPr>
              <a:t> It is used to rename an object.</a:t>
            </a:r>
          </a:p>
          <a:p>
            <a:pPr algn="just">
              <a:lnSpc>
                <a:spcPct val="16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Comment:</a:t>
            </a:r>
            <a:r>
              <a:rPr lang="en-US" sz="2400" b="0" i="0" dirty="0">
                <a:effectLst/>
                <a:latin typeface="Times New Roman" panose="02020603050405020304" pitchFamily="18" charset="0"/>
                <a:cs typeface="Times New Roman" panose="02020603050405020304" pitchFamily="18" charset="0"/>
              </a:rPr>
              <a:t> It is used to comment on the data dictionary.</a:t>
            </a:r>
          </a:p>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These commands are used to update the database schema that's why they come under Data definition language.</a:t>
            </a:r>
          </a:p>
          <a:p>
            <a:endParaRPr lang="en-IN" dirty="0"/>
          </a:p>
        </p:txBody>
      </p:sp>
    </p:spTree>
    <p:extLst>
      <p:ext uri="{BB962C8B-B14F-4D97-AF65-F5344CB8AC3E}">
        <p14:creationId xmlns:p14="http://schemas.microsoft.com/office/powerpoint/2010/main" val="932736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1317A-BE87-87A1-E344-113405682D83}"/>
              </a:ext>
            </a:extLst>
          </p:cNvPr>
          <p:cNvSpPr>
            <a:spLocks noGrp="1"/>
          </p:cNvSpPr>
          <p:nvPr>
            <p:ph idx="1"/>
          </p:nvPr>
        </p:nvSpPr>
        <p:spPr>
          <a:xfrm>
            <a:off x="419877" y="354562"/>
            <a:ext cx="11327363" cy="6195527"/>
          </a:xfrm>
        </p:spPr>
        <p:txBody>
          <a:bodyPr>
            <a:normAutofit/>
          </a:bodyPr>
          <a:lstStyle/>
          <a:p>
            <a:pPr marL="0" indent="0" algn="just">
              <a:lnSpc>
                <a:spcPct val="150000"/>
              </a:lnSpc>
              <a:buNone/>
            </a:pPr>
            <a:r>
              <a:rPr lang="en-US" b="1" i="0" dirty="0">
                <a:solidFill>
                  <a:srgbClr val="610B38"/>
                </a:solidFill>
                <a:effectLst/>
                <a:latin typeface="Times New Roman" panose="02020603050405020304" pitchFamily="18" charset="0"/>
                <a:cs typeface="Times New Roman" panose="02020603050405020304" pitchFamily="18" charset="0"/>
              </a:rPr>
              <a:t>Data Manipulation Language (DML)</a:t>
            </a:r>
          </a:p>
          <a:p>
            <a:pPr algn="just">
              <a:lnSpc>
                <a:spcPct val="150000"/>
              </a:lnSpc>
            </a:pPr>
            <a:r>
              <a:rPr lang="en-US" sz="2400" b="1" i="0" dirty="0">
                <a:effectLst/>
                <a:latin typeface="Times New Roman" panose="02020603050405020304" pitchFamily="18" charset="0"/>
                <a:cs typeface="Times New Roman" panose="02020603050405020304" pitchFamily="18" charset="0"/>
              </a:rPr>
              <a:t>DML</a:t>
            </a:r>
            <a:r>
              <a:rPr lang="en-US" sz="2400" b="0" i="0" dirty="0">
                <a:effectLst/>
                <a:latin typeface="Times New Roman" panose="02020603050405020304" pitchFamily="18" charset="0"/>
                <a:cs typeface="Times New Roman" panose="02020603050405020304" pitchFamily="18" charset="0"/>
              </a:rPr>
              <a:t> stands for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ata </a:t>
            </a:r>
            <a:r>
              <a:rPr lang="en-US" sz="2400" b="1" i="0" dirty="0">
                <a:effectLst/>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anipulation </a:t>
            </a:r>
            <a:r>
              <a:rPr lang="en-US" sz="2400" b="1" i="0" dirty="0">
                <a:effectLst/>
                <a:latin typeface="Times New Roman" panose="02020603050405020304" pitchFamily="18" charset="0"/>
                <a:cs typeface="Times New Roman" panose="02020603050405020304" pitchFamily="18" charset="0"/>
              </a:rPr>
              <a:t>L</a:t>
            </a:r>
            <a:r>
              <a:rPr lang="en-US" sz="2400" b="0" i="0" dirty="0">
                <a:effectLst/>
                <a:latin typeface="Times New Roman" panose="02020603050405020304" pitchFamily="18" charset="0"/>
                <a:cs typeface="Times New Roman" panose="02020603050405020304" pitchFamily="18" charset="0"/>
              </a:rPr>
              <a:t>anguage. It is used for accessing and manipulating data in a database. It handles user requests.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are some tasks that come under DML:</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Select:</a:t>
            </a:r>
            <a:r>
              <a:rPr lang="en-US" sz="2400" b="0" i="0" dirty="0">
                <a:effectLst/>
                <a:latin typeface="Times New Roman" panose="02020603050405020304" pitchFamily="18" charset="0"/>
                <a:cs typeface="Times New Roman" panose="02020603050405020304" pitchFamily="18" charset="0"/>
              </a:rPr>
              <a:t> It is used to retrieve data from a database.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Insert:</a:t>
            </a:r>
            <a:r>
              <a:rPr lang="en-US" sz="2400" b="0" i="0" dirty="0">
                <a:effectLst/>
                <a:latin typeface="Times New Roman" panose="02020603050405020304" pitchFamily="18" charset="0"/>
                <a:cs typeface="Times New Roman" panose="02020603050405020304" pitchFamily="18" charset="0"/>
              </a:rPr>
              <a:t> It is used to insert data into a table.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Update:</a:t>
            </a:r>
            <a:r>
              <a:rPr lang="en-US" sz="2400" b="0" i="0" dirty="0">
                <a:effectLst/>
                <a:latin typeface="Times New Roman" panose="02020603050405020304" pitchFamily="18" charset="0"/>
                <a:cs typeface="Times New Roman" panose="02020603050405020304" pitchFamily="18" charset="0"/>
              </a:rPr>
              <a:t> It is used to update existing data within a table.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Delete:</a:t>
            </a:r>
            <a:r>
              <a:rPr lang="en-US" sz="2400" b="0" i="0" dirty="0">
                <a:effectLst/>
                <a:latin typeface="Times New Roman" panose="02020603050405020304" pitchFamily="18" charset="0"/>
                <a:cs typeface="Times New Roman" panose="02020603050405020304" pitchFamily="18" charset="0"/>
              </a:rPr>
              <a:t> It is used to delete all records from a table.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Merge:</a:t>
            </a:r>
            <a:r>
              <a:rPr lang="en-US" sz="2400" b="0" i="0" dirty="0">
                <a:effectLst/>
                <a:latin typeface="Times New Roman" panose="02020603050405020304" pitchFamily="18" charset="0"/>
                <a:cs typeface="Times New Roman" panose="02020603050405020304" pitchFamily="18" charset="0"/>
              </a:rPr>
              <a:t> It performs UPSERT operation, i.e., insert or update operations.</a:t>
            </a:r>
          </a:p>
          <a:p>
            <a:pPr marL="0" indent="0">
              <a:buNone/>
            </a:pPr>
            <a:endParaRPr lang="en-IN" dirty="0"/>
          </a:p>
        </p:txBody>
      </p:sp>
    </p:spTree>
    <p:extLst>
      <p:ext uri="{BB962C8B-B14F-4D97-AF65-F5344CB8AC3E}">
        <p14:creationId xmlns:p14="http://schemas.microsoft.com/office/powerpoint/2010/main" val="2900727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BD3E6-4D94-7BC2-6576-CC42927B6841}"/>
              </a:ext>
            </a:extLst>
          </p:cNvPr>
          <p:cNvSpPr>
            <a:spLocks noGrp="1"/>
          </p:cNvSpPr>
          <p:nvPr>
            <p:ph idx="1"/>
          </p:nvPr>
        </p:nvSpPr>
        <p:spPr>
          <a:xfrm>
            <a:off x="503853" y="541176"/>
            <a:ext cx="10849947" cy="5635787"/>
          </a:xfrm>
        </p:spPr>
        <p:txBody>
          <a:bodyPr/>
          <a:lstStyle/>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Call:</a:t>
            </a:r>
            <a:r>
              <a:rPr lang="en-US" sz="2400" b="0" i="0" dirty="0">
                <a:solidFill>
                  <a:srgbClr val="000000"/>
                </a:solidFill>
                <a:effectLst/>
                <a:latin typeface="Times New Roman" panose="02020603050405020304" pitchFamily="18" charset="0"/>
                <a:cs typeface="Times New Roman" panose="02020603050405020304" pitchFamily="18" charset="0"/>
              </a:rPr>
              <a:t> It is used to call a structured query language or a Java subprogram.</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Explain Plan:</a:t>
            </a:r>
            <a:r>
              <a:rPr lang="en-US" sz="2400" b="0" i="0" dirty="0">
                <a:solidFill>
                  <a:srgbClr val="000000"/>
                </a:solidFill>
                <a:effectLst/>
                <a:latin typeface="Times New Roman" panose="02020603050405020304" pitchFamily="18" charset="0"/>
                <a:cs typeface="Times New Roman" panose="02020603050405020304" pitchFamily="18" charset="0"/>
              </a:rPr>
              <a:t> It has the parameter of explaining data.</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Lock Table:</a:t>
            </a:r>
            <a:r>
              <a:rPr lang="en-US" sz="2400" b="0" i="0" dirty="0">
                <a:solidFill>
                  <a:srgbClr val="000000"/>
                </a:solidFill>
                <a:effectLst/>
                <a:latin typeface="Times New Roman" panose="02020603050405020304" pitchFamily="18" charset="0"/>
                <a:cs typeface="Times New Roman" panose="02020603050405020304" pitchFamily="18" charset="0"/>
              </a:rPr>
              <a:t> It controls concurrency.</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698617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166B2-6549-FC0D-3164-1E699B799E6C}"/>
              </a:ext>
            </a:extLst>
          </p:cNvPr>
          <p:cNvSpPr>
            <a:spLocks noGrp="1"/>
          </p:cNvSpPr>
          <p:nvPr>
            <p:ph idx="1"/>
          </p:nvPr>
        </p:nvSpPr>
        <p:spPr>
          <a:xfrm>
            <a:off x="251927" y="289248"/>
            <a:ext cx="11579289" cy="6428793"/>
          </a:xfrm>
        </p:spPr>
        <p:txBody>
          <a:bodyPr>
            <a:normAutofit/>
          </a:bodyPr>
          <a:lstStyle/>
          <a:p>
            <a:pPr marL="0" indent="0" algn="just">
              <a:lnSpc>
                <a:spcPct val="150000"/>
              </a:lnSpc>
              <a:buNone/>
            </a:pPr>
            <a:r>
              <a:rPr lang="en-US" b="1" i="0" dirty="0">
                <a:solidFill>
                  <a:srgbClr val="610B38"/>
                </a:solidFill>
                <a:effectLst/>
                <a:latin typeface="Times New Roman" panose="02020603050405020304" pitchFamily="18" charset="0"/>
                <a:cs typeface="Times New Roman" panose="02020603050405020304" pitchFamily="18" charset="0"/>
              </a:rPr>
              <a:t>Data Control Language (DCL)</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DCL</a:t>
            </a:r>
            <a:r>
              <a:rPr lang="en-US" sz="2400" b="0" i="0" dirty="0">
                <a:effectLst/>
                <a:latin typeface="Times New Roman" panose="02020603050405020304" pitchFamily="18" charset="0"/>
                <a:cs typeface="Times New Roman" panose="02020603050405020304" pitchFamily="18" charset="0"/>
              </a:rPr>
              <a:t> stands for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ata </a:t>
            </a:r>
            <a:r>
              <a:rPr lang="en-US" sz="2400" b="1" i="0" dirty="0">
                <a:effectLst/>
                <a:latin typeface="Times New Roman" panose="02020603050405020304" pitchFamily="18" charset="0"/>
                <a:cs typeface="Times New Roman" panose="02020603050405020304" pitchFamily="18" charset="0"/>
              </a:rPr>
              <a:t>C</a:t>
            </a:r>
            <a:r>
              <a:rPr lang="en-US" sz="2400" b="0" i="0" dirty="0">
                <a:effectLst/>
                <a:latin typeface="Times New Roman" panose="02020603050405020304" pitchFamily="18" charset="0"/>
                <a:cs typeface="Times New Roman" panose="02020603050405020304" pitchFamily="18" charset="0"/>
              </a:rPr>
              <a:t>ontrol </a:t>
            </a:r>
            <a:r>
              <a:rPr lang="en-US" sz="2400" b="1" i="0" dirty="0">
                <a:effectLst/>
                <a:latin typeface="Times New Roman" panose="02020603050405020304" pitchFamily="18" charset="0"/>
                <a:cs typeface="Times New Roman" panose="02020603050405020304" pitchFamily="18" charset="0"/>
              </a:rPr>
              <a:t>L</a:t>
            </a:r>
            <a:r>
              <a:rPr lang="en-US" sz="2400" b="0" i="0" dirty="0">
                <a:effectLst/>
                <a:latin typeface="Times New Roman" panose="02020603050405020304" pitchFamily="18" charset="0"/>
                <a:cs typeface="Times New Roman" panose="02020603050405020304" pitchFamily="18" charset="0"/>
              </a:rPr>
              <a:t>anguage. It is used to retrieve the stored or saved data.</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DCL execution is transactional. It also has rollback parameters. (But in Oracle database, the execution of data control language does not have the feature of rolling back.)</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are some tasks that come under DCL:</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Grant:</a:t>
            </a:r>
            <a:r>
              <a:rPr lang="en-US" sz="2400" b="0" i="0" dirty="0">
                <a:effectLst/>
                <a:latin typeface="Times New Roman" panose="02020603050405020304" pitchFamily="18" charset="0"/>
                <a:cs typeface="Times New Roman" panose="02020603050405020304" pitchFamily="18" charset="0"/>
              </a:rPr>
              <a:t> It is used to give user access privileges to a database.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Revoke:</a:t>
            </a:r>
            <a:r>
              <a:rPr lang="en-US" sz="2400" b="0" i="0" dirty="0">
                <a:effectLst/>
                <a:latin typeface="Times New Roman" panose="02020603050405020304" pitchFamily="18" charset="0"/>
                <a:cs typeface="Times New Roman" panose="02020603050405020304" pitchFamily="18" charset="0"/>
              </a:rPr>
              <a:t> It is used to take back permissions from the user.</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the following operations which have the authorization of Revoke:</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CONNECT, INSERT, USAGE, EXECUTE, DELETE, UPDATE and SELECT.</a:t>
            </a:r>
          </a:p>
          <a:p>
            <a:pPr marL="0" indent="0">
              <a:buNone/>
            </a:pPr>
            <a:endParaRPr lang="en-IN" dirty="0"/>
          </a:p>
        </p:txBody>
      </p:sp>
    </p:spTree>
    <p:extLst>
      <p:ext uri="{BB962C8B-B14F-4D97-AF65-F5344CB8AC3E}">
        <p14:creationId xmlns:p14="http://schemas.microsoft.com/office/powerpoint/2010/main" val="2935728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A2AD6-EC4F-81E2-D597-F483C46480A8}"/>
              </a:ext>
            </a:extLst>
          </p:cNvPr>
          <p:cNvSpPr>
            <a:spLocks noGrp="1"/>
          </p:cNvSpPr>
          <p:nvPr>
            <p:ph idx="1"/>
          </p:nvPr>
        </p:nvSpPr>
        <p:spPr>
          <a:xfrm>
            <a:off x="382555" y="242596"/>
            <a:ext cx="11364686" cy="6223518"/>
          </a:xfrm>
        </p:spPr>
        <p:txBody>
          <a:bodyPr/>
          <a:lstStyle/>
          <a:p>
            <a:pPr marL="0" indent="0" algn="just">
              <a:lnSpc>
                <a:spcPct val="150000"/>
              </a:lnSpc>
              <a:buNone/>
            </a:pPr>
            <a:r>
              <a:rPr lang="en-US" b="1" i="0" dirty="0">
                <a:solidFill>
                  <a:srgbClr val="610B38"/>
                </a:solidFill>
                <a:effectLst/>
                <a:latin typeface="Times New Roman" panose="02020603050405020304" pitchFamily="18" charset="0"/>
                <a:cs typeface="Times New Roman" panose="02020603050405020304" pitchFamily="18" charset="0"/>
              </a:rPr>
              <a:t>Transaction Control Language (TCL)</a:t>
            </a:r>
          </a:p>
          <a:p>
            <a:pPr algn="just">
              <a:lnSpc>
                <a:spcPct val="150000"/>
              </a:lnSpc>
            </a:pPr>
            <a:r>
              <a:rPr lang="en-US" sz="2400" b="0" i="0" dirty="0">
                <a:effectLst/>
                <a:latin typeface="Times New Roman" panose="02020603050405020304" pitchFamily="18" charset="0"/>
                <a:cs typeface="Times New Roman" panose="02020603050405020304" pitchFamily="18" charset="0"/>
              </a:rPr>
              <a:t>TCL is used to run the changes made by the DML statement. TCL can be grouped into a logical transaction.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are some tasks that come under TCL:</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Commit:</a:t>
            </a:r>
            <a:r>
              <a:rPr lang="en-US" sz="2400" b="0" i="0" dirty="0">
                <a:effectLst/>
                <a:latin typeface="Times New Roman" panose="02020603050405020304" pitchFamily="18" charset="0"/>
                <a:cs typeface="Times New Roman" panose="02020603050405020304" pitchFamily="18" charset="0"/>
              </a:rPr>
              <a:t> It is used to save the transaction on the database.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Rollback:</a:t>
            </a:r>
            <a:r>
              <a:rPr lang="en-US" sz="2400" b="0" i="0" dirty="0">
                <a:effectLst/>
                <a:latin typeface="Times New Roman" panose="02020603050405020304" pitchFamily="18" charset="0"/>
                <a:cs typeface="Times New Roman" panose="02020603050405020304" pitchFamily="18" charset="0"/>
              </a:rPr>
              <a:t> It is used to restore the database to original since the last Commit.</a:t>
            </a:r>
          </a:p>
          <a:p>
            <a:pPr algn="just">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Savepoint</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It is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used to temporarily save a transaction so that you can rollback to that point whenever required. </a:t>
            </a:r>
            <a:endParaRPr lang="en-US" sz="2400" b="0" i="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Tree>
    <p:extLst>
      <p:ext uri="{BB962C8B-B14F-4D97-AF65-F5344CB8AC3E}">
        <p14:creationId xmlns:p14="http://schemas.microsoft.com/office/powerpoint/2010/main" val="4249459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9862-F916-D48F-BCB9-DBDA19A5DA9C}"/>
              </a:ext>
            </a:extLst>
          </p:cNvPr>
          <p:cNvSpPr>
            <a:spLocks noGrp="1"/>
          </p:cNvSpPr>
          <p:nvPr>
            <p:ph type="title"/>
          </p:nvPr>
        </p:nvSpPr>
        <p:spPr>
          <a:xfrm>
            <a:off x="214604" y="206407"/>
            <a:ext cx="10952584" cy="288115"/>
          </a:xfrm>
        </p:spPr>
        <p:txBody>
          <a:bodyPr>
            <a:normAutofit fontScale="90000"/>
          </a:bodyPr>
          <a:lstStyle/>
          <a:p>
            <a:r>
              <a:rPr lang="en-IN" b="1" dirty="0">
                <a:latin typeface="Times New Roman" panose="02020603050405020304" pitchFamily="18" charset="0"/>
                <a:cs typeface="Times New Roman" panose="02020603050405020304" pitchFamily="18" charset="0"/>
              </a:rPr>
              <a:t>Database Users</a:t>
            </a:r>
          </a:p>
        </p:txBody>
      </p:sp>
      <p:sp>
        <p:nvSpPr>
          <p:cNvPr id="3" name="Content Placeholder 2">
            <a:extLst>
              <a:ext uri="{FF2B5EF4-FFF2-40B4-BE49-F238E27FC236}">
                <a16:creationId xmlns:a16="http://schemas.microsoft.com/office/drawing/2014/main" id="{D7692374-8BA6-F249-ECF5-C1A0FDD21DDC}"/>
              </a:ext>
            </a:extLst>
          </p:cNvPr>
          <p:cNvSpPr>
            <a:spLocks noGrp="1"/>
          </p:cNvSpPr>
          <p:nvPr>
            <p:ph idx="1"/>
          </p:nvPr>
        </p:nvSpPr>
        <p:spPr>
          <a:xfrm>
            <a:off x="214604" y="634482"/>
            <a:ext cx="11616612" cy="5877152"/>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simple terms, if we understand, any person who uses a database and avails benefits from the database is known as </a:t>
            </a:r>
            <a:r>
              <a:rPr lang="en-US" sz="2400" b="1" i="0" dirty="0">
                <a:effectLst/>
                <a:latin typeface="Times New Roman" panose="02020603050405020304" pitchFamily="18" charset="0"/>
                <a:cs typeface="Times New Roman" panose="02020603050405020304" pitchFamily="18" charset="0"/>
              </a:rPr>
              <a:t>database user in DBMS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users in DBMS can </a:t>
            </a:r>
            <a:r>
              <a:rPr lang="en-US" sz="2400" b="1" i="0" dirty="0">
                <a:effectLst/>
                <a:latin typeface="Times New Roman" panose="02020603050405020304" pitchFamily="18" charset="0"/>
                <a:cs typeface="Times New Roman" panose="02020603050405020304" pitchFamily="18" charset="0"/>
              </a:rPr>
              <a:t>access the database and retrieve the data</a:t>
            </a:r>
            <a:r>
              <a:rPr lang="en-US" sz="2400" b="0" i="0" dirty="0">
                <a:effectLst/>
                <a:latin typeface="Times New Roman" panose="02020603050405020304" pitchFamily="18" charset="0"/>
                <a:cs typeface="Times New Roman" panose="02020603050405020304" pitchFamily="18" charset="0"/>
              </a:rPr>
              <a:t> from the database using applications and interfaces provided by the </a:t>
            </a:r>
            <a:r>
              <a:rPr lang="en-US" sz="2400" b="1" i="0" dirty="0">
                <a:effectLst/>
                <a:latin typeface="Times New Roman" panose="02020603050405020304" pitchFamily="18" charset="0"/>
                <a:cs typeface="Times New Roman" panose="02020603050405020304" pitchFamily="18" charset="0"/>
              </a:rPr>
              <a:t>Database Management System (DBMS)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always provide security to our database from being accessed by the </a:t>
            </a:r>
            <a:r>
              <a:rPr lang="en-US" sz="2400" b="1" i="0" dirty="0">
                <a:effectLst/>
                <a:latin typeface="Times New Roman" panose="02020603050405020304" pitchFamily="18" charset="0"/>
                <a:cs typeface="Times New Roman" panose="02020603050405020304" pitchFamily="18" charset="0"/>
              </a:rPr>
              <a:t>unauthorized users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Different database users with different </a:t>
            </a:r>
            <a:r>
              <a:rPr lang="en-US" sz="2400" b="1" i="0" dirty="0">
                <a:effectLst/>
                <a:latin typeface="Times New Roman" panose="02020603050405020304" pitchFamily="18" charset="0"/>
                <a:cs typeface="Times New Roman" panose="02020603050405020304" pitchFamily="18" charset="0"/>
              </a:rPr>
              <a:t>login IDs and passwords</a:t>
            </a:r>
            <a:r>
              <a:rPr lang="en-US" sz="2400" b="0" i="0" dirty="0">
                <a:effectLst/>
                <a:latin typeface="Times New Roman" panose="02020603050405020304" pitchFamily="18" charset="0"/>
                <a:cs typeface="Times New Roman" panose="02020603050405020304" pitchFamily="18" charset="0"/>
              </a:rPr>
              <a:t> can only have unrestricted access to that part of the database with which they are associated as per the requirements.</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users in DBMS can be categorized based on their </a:t>
            </a:r>
            <a:r>
              <a:rPr lang="en-US" sz="2400" b="1" i="0" dirty="0">
                <a:effectLst/>
                <a:latin typeface="Times New Roman" panose="02020603050405020304" pitchFamily="18" charset="0"/>
                <a:cs typeface="Times New Roman" panose="02020603050405020304" pitchFamily="18" charset="0"/>
              </a:rPr>
              <a:t>interaction</a:t>
            </a:r>
            <a:r>
              <a:rPr lang="en-US" sz="2400" b="0" i="0" dirty="0">
                <a:effectLst/>
                <a:latin typeface="Times New Roman" panose="02020603050405020304" pitchFamily="18" charset="0"/>
                <a:cs typeface="Times New Roman" panose="02020603050405020304" pitchFamily="18" charset="0"/>
              </a:rPr>
              <a:t> with the databases.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According to the tasks performed by the database users on the databases, we can categorize them into </a:t>
            </a:r>
            <a:r>
              <a:rPr lang="en-US" sz="2400" b="1" i="0" dirty="0">
                <a:effectLst/>
                <a:latin typeface="Times New Roman" panose="02020603050405020304" pitchFamily="18" charset="0"/>
                <a:cs typeface="Times New Roman" panose="02020603050405020304" pitchFamily="18" charset="0"/>
              </a:rPr>
              <a:t>seven categories</a:t>
            </a:r>
            <a:r>
              <a:rPr lang="en-US" sz="2400" b="0" i="0" dirty="0">
                <a:effectLst/>
                <a:latin typeface="Times New Roman" panose="02020603050405020304" pitchFamily="18" charset="0"/>
                <a:cs typeface="Times New Roman" panose="02020603050405020304" pitchFamily="18" charset="0"/>
              </a:rPr>
              <a:t> as follows:</a:t>
            </a:r>
          </a:p>
          <a:p>
            <a:pPr marL="0" indent="0">
              <a:buNone/>
            </a:pPr>
            <a:endParaRPr lang="en-IN" dirty="0"/>
          </a:p>
        </p:txBody>
      </p:sp>
    </p:spTree>
    <p:extLst>
      <p:ext uri="{BB962C8B-B14F-4D97-AF65-F5344CB8AC3E}">
        <p14:creationId xmlns:p14="http://schemas.microsoft.com/office/powerpoint/2010/main" val="120390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5BB20-95A1-574C-ED14-0EA862B28146}"/>
              </a:ext>
            </a:extLst>
          </p:cNvPr>
          <p:cNvSpPr>
            <a:spLocks noGrp="1"/>
          </p:cNvSpPr>
          <p:nvPr>
            <p:ph idx="1"/>
          </p:nvPr>
        </p:nvSpPr>
        <p:spPr>
          <a:xfrm>
            <a:off x="391886" y="279918"/>
            <a:ext cx="11374016" cy="6130213"/>
          </a:xfrm>
        </p:spPr>
        <p:txBody>
          <a:bodyPr>
            <a:normAutofit/>
          </a:bodyPr>
          <a:lstStyle/>
          <a:p>
            <a:pPr marL="0" indent="0" algn="just">
              <a:lnSpc>
                <a:spcPct val="150000"/>
              </a:lnSpc>
              <a:buNone/>
            </a:pPr>
            <a:r>
              <a:rPr lang="en-US" sz="2400" b="1" dirty="0">
                <a:solidFill>
                  <a:schemeClr val="accent2"/>
                </a:solidFill>
                <a:latin typeface="Times New Roman" panose="02020603050405020304" pitchFamily="18" charset="0"/>
                <a:cs typeface="Times New Roman" panose="02020603050405020304" pitchFamily="18" charset="0"/>
              </a:rPr>
              <a:t>Universities: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For student information, course registrations, and grades (in addition to standard enterprise information such as human resources and accounting).</a:t>
            </a:r>
          </a:p>
          <a:p>
            <a:pPr marL="0" indent="0" algn="just">
              <a:lnSpc>
                <a:spcPct val="150000"/>
              </a:lnSpc>
              <a:buNone/>
            </a:pPr>
            <a:r>
              <a:rPr lang="en-US" sz="2400" b="1" dirty="0">
                <a:solidFill>
                  <a:schemeClr val="accent2"/>
                </a:solidFill>
                <a:latin typeface="Times New Roman" panose="02020603050405020304" pitchFamily="18" charset="0"/>
                <a:cs typeface="Times New Roman" panose="02020603050405020304" pitchFamily="18" charset="0"/>
              </a:rPr>
              <a:t>Airlines: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For reservations and schedule information. Airlines were among the first to use databases in a geographically distributed manner.</a:t>
            </a:r>
          </a:p>
          <a:p>
            <a:pPr marL="0" indent="0" algn="just">
              <a:lnSpc>
                <a:spcPct val="150000"/>
              </a:lnSpc>
              <a:buNone/>
            </a:pPr>
            <a:r>
              <a:rPr lang="en-US" sz="2400" b="1" dirty="0">
                <a:solidFill>
                  <a:schemeClr val="accent2"/>
                </a:solidFill>
                <a:latin typeface="Times New Roman" panose="02020603050405020304" pitchFamily="18" charset="0"/>
                <a:cs typeface="Times New Roman" panose="02020603050405020304" pitchFamily="18" charset="0"/>
              </a:rPr>
              <a:t>Telecommunication: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For keeping records of calls made, generating monthly bills, maintaining balances on prepaid calling cards, and storing information about the communication networks.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524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77EF5-487F-E67E-B484-065982E82B65}"/>
              </a:ext>
            </a:extLst>
          </p:cNvPr>
          <p:cNvSpPr>
            <a:spLocks noGrp="1"/>
          </p:cNvSpPr>
          <p:nvPr>
            <p:ph idx="1"/>
          </p:nvPr>
        </p:nvSpPr>
        <p:spPr>
          <a:xfrm>
            <a:off x="438539" y="382555"/>
            <a:ext cx="11159412" cy="5794408"/>
          </a:xfrm>
        </p:spPr>
        <p:txBody>
          <a:bodyPr/>
          <a:lstStyle/>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Database Administrators (DBA)</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Database Designers</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System Analysts</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Application Programmers / Back-End Developers</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Naive Users / Parametric Users</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Sophisticated Users</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Casual Users / Temporary Users</a:t>
            </a:r>
          </a:p>
          <a:p>
            <a:pPr marL="0" indent="0">
              <a:buNone/>
            </a:pPr>
            <a:endParaRPr lang="en-IN" dirty="0"/>
          </a:p>
        </p:txBody>
      </p:sp>
    </p:spTree>
    <p:extLst>
      <p:ext uri="{BB962C8B-B14F-4D97-AF65-F5344CB8AC3E}">
        <p14:creationId xmlns:p14="http://schemas.microsoft.com/office/powerpoint/2010/main" val="2176817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B892-24C6-80F0-AF06-6498E696F7C1}"/>
              </a:ext>
            </a:extLst>
          </p:cNvPr>
          <p:cNvSpPr>
            <a:spLocks noGrp="1"/>
          </p:cNvSpPr>
          <p:nvPr>
            <p:ph type="title"/>
          </p:nvPr>
        </p:nvSpPr>
        <p:spPr>
          <a:xfrm>
            <a:off x="251927" y="131859"/>
            <a:ext cx="11017898" cy="502525"/>
          </a:xfrm>
        </p:spPr>
        <p:txBody>
          <a:bodyPr>
            <a:noAutofit/>
          </a:bodyPr>
          <a:lstStyle/>
          <a:p>
            <a:r>
              <a:rPr lang="en-IN" sz="2800" b="1" i="0" dirty="0">
                <a:effectLst/>
                <a:latin typeface="Times New Roman" panose="02020603050405020304" pitchFamily="18" charset="0"/>
                <a:cs typeface="Times New Roman" panose="02020603050405020304" pitchFamily="18" charset="0"/>
              </a:rPr>
              <a:t>Database Administrators (DBA)</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A301D5-F42B-46E4-54CA-70939815CA85}"/>
              </a:ext>
            </a:extLst>
          </p:cNvPr>
          <p:cNvSpPr>
            <a:spLocks noGrp="1"/>
          </p:cNvSpPr>
          <p:nvPr>
            <p:ph idx="1"/>
          </p:nvPr>
        </p:nvSpPr>
        <p:spPr>
          <a:xfrm>
            <a:off x="335901" y="783771"/>
            <a:ext cx="11476653" cy="5747658"/>
          </a:xfrm>
        </p:spPr>
        <p:txBody>
          <a:bodyPr>
            <a:normAutofit/>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Database Administrator (DBA) is a person/team who defines the schema and also controls the 3 levels of database.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DBA will then create a new account id and password for the user if he/she need to access the database.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DBA is also responsible for providing security to the database and he allows only the authorized users to access/modify the data base.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DBA is responsible for the problems such as security breaches and poor system response time.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DBA also monitors the recovery and backup and provide technical support.</a:t>
            </a:r>
          </a:p>
          <a:p>
            <a:pPr marL="0" indent="0">
              <a:buNone/>
            </a:pPr>
            <a:endParaRPr lang="en-IN" dirty="0"/>
          </a:p>
        </p:txBody>
      </p:sp>
    </p:spTree>
    <p:extLst>
      <p:ext uri="{BB962C8B-B14F-4D97-AF65-F5344CB8AC3E}">
        <p14:creationId xmlns:p14="http://schemas.microsoft.com/office/powerpoint/2010/main" val="2491116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DE5BA-4C30-34EE-B4C3-9BDE97B9CEB1}"/>
              </a:ext>
            </a:extLst>
          </p:cNvPr>
          <p:cNvSpPr>
            <a:spLocks noGrp="1"/>
          </p:cNvSpPr>
          <p:nvPr>
            <p:ph idx="1"/>
          </p:nvPr>
        </p:nvSpPr>
        <p:spPr>
          <a:xfrm>
            <a:off x="233265" y="195944"/>
            <a:ext cx="11765902" cy="6456784"/>
          </a:xfrm>
        </p:spPr>
        <p:txBody>
          <a:bodyPr>
            <a:normAutofit/>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DBA has a DBA account in the DBMS which called a system or superuser account.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DBA repairs damage caused due to hardware and/or software failures.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DBA is the one having privileges to perform DCL (Data Control Language) operations such as GRANT and REVOKE, to allow/restrict a particular user from accessing the database.</a:t>
            </a:r>
          </a:p>
          <a:p>
            <a:pPr marL="0" indent="0">
              <a:buNone/>
            </a:pPr>
            <a:endParaRPr lang="en-IN" dirty="0"/>
          </a:p>
        </p:txBody>
      </p:sp>
    </p:spTree>
    <p:extLst>
      <p:ext uri="{BB962C8B-B14F-4D97-AF65-F5344CB8AC3E}">
        <p14:creationId xmlns:p14="http://schemas.microsoft.com/office/powerpoint/2010/main" val="2930717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DD6D-79D5-F699-D9DD-B5D2765DE3C9}"/>
              </a:ext>
            </a:extLst>
          </p:cNvPr>
          <p:cNvSpPr>
            <a:spLocks noGrp="1"/>
          </p:cNvSpPr>
          <p:nvPr>
            <p:ph type="title"/>
          </p:nvPr>
        </p:nvSpPr>
        <p:spPr>
          <a:xfrm>
            <a:off x="149290" y="113200"/>
            <a:ext cx="11129865" cy="269356"/>
          </a:xfrm>
        </p:spPr>
        <p:txBody>
          <a:bodyPr>
            <a:noAutofit/>
          </a:bodyPr>
          <a:lstStyle/>
          <a:p>
            <a:r>
              <a:rPr lang="en-IN" sz="3200" b="1" i="0" dirty="0">
                <a:effectLst/>
                <a:latin typeface="Times New Roman" panose="02020603050405020304" pitchFamily="18" charset="0"/>
                <a:cs typeface="Times New Roman" panose="02020603050405020304" pitchFamily="18" charset="0"/>
              </a:rPr>
              <a:t>Database Designers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3BA7D7-5506-B6CD-A3D1-647B5C7B0B3B}"/>
              </a:ext>
            </a:extLst>
          </p:cNvPr>
          <p:cNvSpPr>
            <a:spLocks noGrp="1"/>
          </p:cNvSpPr>
          <p:nvPr>
            <p:ph idx="1"/>
          </p:nvPr>
        </p:nvSpPr>
        <p:spPr>
          <a:xfrm>
            <a:off x="223935" y="569166"/>
            <a:ext cx="11709918" cy="607422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Data Base Designers are the users who design the structure of database which includes tables, indexes, views, triggers, stored procedures and constraints which are usually enforced before the database is created or populated with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He/she controls what data must be stored and how the data items to be related.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responsibility of Database Designers to understand the requirements of different user groups and then create a design which satisfies the need of all the user groups.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496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7D98-63FE-5D13-1364-465A00562409}"/>
              </a:ext>
            </a:extLst>
          </p:cNvPr>
          <p:cNvSpPr>
            <a:spLocks noGrp="1"/>
          </p:cNvSpPr>
          <p:nvPr>
            <p:ph type="title"/>
          </p:nvPr>
        </p:nvSpPr>
        <p:spPr>
          <a:xfrm>
            <a:off x="149290" y="197076"/>
            <a:ext cx="11083212" cy="483961"/>
          </a:xfrm>
        </p:spPr>
        <p:txBody>
          <a:bodyPr>
            <a:noAutofit/>
          </a:bodyPr>
          <a:lstStyle/>
          <a:p>
            <a:r>
              <a:rPr lang="en-IN" sz="2800" b="1" i="0" dirty="0">
                <a:effectLst/>
                <a:latin typeface="Times New Roman" panose="02020603050405020304" pitchFamily="18" charset="0"/>
                <a:cs typeface="Times New Roman" panose="02020603050405020304" pitchFamily="18" charset="0"/>
              </a:rPr>
              <a:t>Naive Users / Parametric Users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EF2058-3244-04A0-A4DE-3D6589392739}"/>
              </a:ext>
            </a:extLst>
          </p:cNvPr>
          <p:cNvSpPr>
            <a:spLocks noGrp="1"/>
          </p:cNvSpPr>
          <p:nvPr>
            <p:ph idx="1"/>
          </p:nvPr>
        </p:nvSpPr>
        <p:spPr>
          <a:xfrm>
            <a:off x="242595" y="681037"/>
            <a:ext cx="11504645" cy="589704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Naive users also known as </a:t>
            </a:r>
            <a:r>
              <a:rPr lang="en-US" sz="2400" b="1" i="0" dirty="0">
                <a:effectLst/>
                <a:latin typeface="Times New Roman" panose="02020603050405020304" pitchFamily="18" charset="0"/>
                <a:cs typeface="Times New Roman" panose="02020603050405020304" pitchFamily="18" charset="0"/>
              </a:rPr>
              <a:t>Parametric End users</a:t>
            </a:r>
            <a:r>
              <a:rPr lang="en-US" sz="2400" b="0" i="0" dirty="0">
                <a:effectLst/>
                <a:latin typeface="Times New Roman" panose="02020603050405020304" pitchFamily="18" charset="0"/>
                <a:cs typeface="Times New Roman" panose="02020603050405020304" pitchFamily="18" charset="0"/>
              </a:rPr>
              <a:t>, don't have any knowledge of DBMS but still frequently use the database applications to get the desired results.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Parametric End Users are the unsophisticated who don’t have any DBMS knowledge but they frequently use the database applications in their daily life to get the desired results.</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examples, Railway’s ticket booking users are naive users. Clerks in any bank is a naive user because they don’t have any DBMS knowledge but they still use the database and perform their given task.</a:t>
            </a:r>
          </a:p>
        </p:txBody>
      </p:sp>
    </p:spTree>
    <p:extLst>
      <p:ext uri="{BB962C8B-B14F-4D97-AF65-F5344CB8AC3E}">
        <p14:creationId xmlns:p14="http://schemas.microsoft.com/office/powerpoint/2010/main" val="3128604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DF2-F015-5164-DABB-BF1043878700}"/>
              </a:ext>
            </a:extLst>
          </p:cNvPr>
          <p:cNvSpPr>
            <a:spLocks noGrp="1"/>
          </p:cNvSpPr>
          <p:nvPr>
            <p:ph type="title"/>
          </p:nvPr>
        </p:nvSpPr>
        <p:spPr>
          <a:xfrm>
            <a:off x="233265" y="178514"/>
            <a:ext cx="11120535" cy="325340"/>
          </a:xfrm>
        </p:spPr>
        <p:txBody>
          <a:bodyPr>
            <a:noAutofit/>
          </a:bodyPr>
          <a:lstStyle/>
          <a:p>
            <a:r>
              <a:rPr lang="en-IN" sz="3200" b="1" i="0" dirty="0">
                <a:effectLst/>
                <a:latin typeface="Times New Roman" panose="02020603050405020304" pitchFamily="18" charset="0"/>
                <a:cs typeface="Times New Roman" panose="02020603050405020304" pitchFamily="18" charset="0"/>
              </a:rPr>
              <a:t>System Analyst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1BCF4D-E66A-9393-D064-1A0DA4A232D3}"/>
              </a:ext>
            </a:extLst>
          </p:cNvPr>
          <p:cNvSpPr>
            <a:spLocks noGrp="1"/>
          </p:cNvSpPr>
          <p:nvPr>
            <p:ph idx="1"/>
          </p:nvPr>
        </p:nvSpPr>
        <p:spPr>
          <a:xfrm>
            <a:off x="222379" y="662473"/>
            <a:ext cx="11747241" cy="5933037"/>
          </a:xfrm>
        </p:spPr>
        <p:txBody>
          <a:bodyPr>
            <a:normAutofit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System Analysts</a:t>
            </a:r>
            <a:r>
              <a:rPr lang="en-US" sz="2400" b="0" i="0" dirty="0">
                <a:effectLst/>
                <a:latin typeface="Times New Roman" panose="02020603050405020304" pitchFamily="18" charset="0"/>
                <a:cs typeface="Times New Roman" panose="02020603050405020304" pitchFamily="18" charset="0"/>
              </a:rPr>
              <a:t> are the type of database users in DBMS who </a:t>
            </a:r>
            <a:r>
              <a:rPr lang="en-US" sz="2400" b="1" i="0" dirty="0">
                <a:effectLst/>
                <a:latin typeface="Times New Roman" panose="02020603050405020304" pitchFamily="18" charset="0"/>
                <a:cs typeface="Times New Roman" panose="02020603050405020304" pitchFamily="18" charset="0"/>
              </a:rPr>
              <a:t>analyze the requirements of Naive / Parametric End users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their responsibility to check whether all the requirements of end users are satisfied or not.</a:t>
            </a:r>
          </a:p>
          <a:p>
            <a:pPr algn="just">
              <a:lnSpc>
                <a:spcPct val="150000"/>
              </a:lnSpc>
            </a:pPr>
            <a:r>
              <a:rPr lang="en-US" sz="2400" b="0" i="0" dirty="0">
                <a:effectLst/>
                <a:latin typeface="Times New Roman" panose="02020603050405020304" pitchFamily="18" charset="0"/>
                <a:cs typeface="Times New Roman" panose="02020603050405020304" pitchFamily="18" charset="0"/>
              </a:rPr>
              <a:t>Analyzing </a:t>
            </a:r>
            <a:r>
              <a:rPr lang="en-US" sz="2400" b="1" i="0" dirty="0">
                <a:effectLst/>
                <a:latin typeface="Times New Roman" panose="02020603050405020304" pitchFamily="18" charset="0"/>
                <a:cs typeface="Times New Roman" panose="02020603050405020304" pitchFamily="18" charset="0"/>
              </a:rPr>
              <a:t>feasibility, economic and technical aspects</a:t>
            </a:r>
            <a:r>
              <a:rPr lang="en-US" sz="2400" b="0" i="0" dirty="0">
                <a:effectLst/>
                <a:latin typeface="Times New Roman" panose="02020603050405020304" pitchFamily="18" charset="0"/>
                <a:cs typeface="Times New Roman" panose="02020603050405020304" pitchFamily="18" charset="0"/>
              </a:rPr>
              <a:t> are some of the major responsibilities for a system analyst in DBMS. Sometimes, they are also responsible for the design, structure &amp; functioning of the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They usually check and gather all the necessary information related to the database, and if needed, they can change or </a:t>
            </a:r>
            <a:r>
              <a:rPr lang="en-US" sz="2400" b="1" i="0" dirty="0">
                <a:effectLst/>
                <a:latin typeface="Times New Roman" panose="02020603050405020304" pitchFamily="18" charset="0"/>
                <a:cs typeface="Times New Roman" panose="02020603050405020304" pitchFamily="18" charset="0"/>
              </a:rPr>
              <a:t>update the final layout</a:t>
            </a:r>
            <a:r>
              <a:rPr lang="en-US" sz="2400" b="0" i="0" dirty="0">
                <a:effectLst/>
                <a:latin typeface="Times New Roman" panose="02020603050405020304" pitchFamily="18" charset="0"/>
                <a:cs typeface="Times New Roman" panose="02020603050405020304" pitchFamily="18" charset="0"/>
              </a:rPr>
              <a:t> of the database as per requirements. System Analysts always make sure that the final product should meet all the requirements.</a:t>
            </a:r>
          </a:p>
          <a:p>
            <a:pPr marL="0" indent="0">
              <a:buNone/>
            </a:pPr>
            <a:endParaRPr lang="en-IN" dirty="0"/>
          </a:p>
        </p:txBody>
      </p:sp>
    </p:spTree>
    <p:extLst>
      <p:ext uri="{BB962C8B-B14F-4D97-AF65-F5344CB8AC3E}">
        <p14:creationId xmlns:p14="http://schemas.microsoft.com/office/powerpoint/2010/main" val="440509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7F4F-2722-BE61-1D4A-34FC175FDED6}"/>
              </a:ext>
            </a:extLst>
          </p:cNvPr>
          <p:cNvSpPr>
            <a:spLocks noGrp="1"/>
          </p:cNvSpPr>
          <p:nvPr>
            <p:ph type="title"/>
          </p:nvPr>
        </p:nvSpPr>
        <p:spPr>
          <a:xfrm>
            <a:off x="332793" y="206504"/>
            <a:ext cx="10672665" cy="465300"/>
          </a:xfrm>
        </p:spPr>
        <p:txBody>
          <a:bodyPr>
            <a:noAutofit/>
          </a:bodyPr>
          <a:lstStyle/>
          <a:p>
            <a:r>
              <a:rPr lang="en-IN" sz="2800" b="1" i="0" dirty="0">
                <a:effectLst/>
                <a:latin typeface="Times New Roman" panose="02020603050405020304" pitchFamily="18" charset="0"/>
                <a:cs typeface="Times New Roman" panose="02020603050405020304" pitchFamily="18" charset="0"/>
              </a:rPr>
              <a:t>Application Programmers / Back-End Developers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375477-E69D-ABE2-1DC1-8BF024AD7128}"/>
              </a:ext>
            </a:extLst>
          </p:cNvPr>
          <p:cNvSpPr>
            <a:spLocks noGrp="1"/>
          </p:cNvSpPr>
          <p:nvPr>
            <p:ph idx="1"/>
          </p:nvPr>
        </p:nvSpPr>
        <p:spPr>
          <a:xfrm>
            <a:off x="251926" y="671804"/>
            <a:ext cx="11607281" cy="5831633"/>
          </a:xfrm>
        </p:spPr>
        <p:txBody>
          <a:bodyPr>
            <a:normAutofit fontScale="925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Application Programmers</a:t>
            </a:r>
            <a:r>
              <a:rPr lang="en-US" sz="2400" b="0" i="0" dirty="0">
                <a:effectLst/>
                <a:latin typeface="Times New Roman" panose="02020603050405020304" pitchFamily="18" charset="0"/>
                <a:cs typeface="Times New Roman" panose="02020603050405020304" pitchFamily="18" charset="0"/>
              </a:rPr>
              <a:t> also known as </a:t>
            </a:r>
            <a:r>
              <a:rPr lang="en-US" sz="2400" b="1" i="0" dirty="0">
                <a:effectLst/>
                <a:latin typeface="Times New Roman" panose="02020603050405020304" pitchFamily="18" charset="0"/>
                <a:cs typeface="Times New Roman" panose="02020603050405020304" pitchFamily="18" charset="0"/>
              </a:rPr>
              <a:t>Back-End Developers</a:t>
            </a:r>
            <a:r>
              <a:rPr lang="en-US" sz="2400" b="0" i="0" dirty="0">
                <a:effectLst/>
                <a:latin typeface="Times New Roman" panose="02020603050405020304" pitchFamily="18" charset="0"/>
                <a:cs typeface="Times New Roman" panose="02020603050405020304" pitchFamily="18" charset="0"/>
              </a:rPr>
              <a:t>, are computer professional users who are responsible for developing the </a:t>
            </a:r>
            <a:r>
              <a:rPr lang="en-US" sz="2400" b="1" i="0" dirty="0">
                <a:effectLst/>
                <a:latin typeface="Times New Roman" panose="02020603050405020304" pitchFamily="18" charset="0"/>
                <a:cs typeface="Times New Roman" panose="02020603050405020304" pitchFamily="18" charset="0"/>
              </a:rPr>
              <a:t>application programs</a:t>
            </a:r>
            <a:r>
              <a:rPr lang="en-US" sz="2400" b="0" i="0" dirty="0">
                <a:effectLst/>
                <a:latin typeface="Times New Roman" panose="02020603050405020304" pitchFamily="18" charset="0"/>
                <a:cs typeface="Times New Roman" panose="02020603050405020304" pitchFamily="18" charset="0"/>
              </a:rPr>
              <a:t> (C, C++, Java, PHP, Python, etc.) or the user interface so that other users can use these applications to interact with the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Application Programmers have deep knowledge of DBMS &amp; databases and know everything in detail.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They interact with the database using </a:t>
            </a:r>
            <a:r>
              <a:rPr lang="en-US" sz="2400" b="1" i="0" dirty="0">
                <a:effectLst/>
                <a:latin typeface="Times New Roman" panose="02020603050405020304" pitchFamily="18" charset="0"/>
                <a:cs typeface="Times New Roman" panose="02020603050405020304" pitchFamily="18" charset="0"/>
              </a:rPr>
              <a:t>DML (Data Manipulation Language)</a:t>
            </a:r>
            <a:r>
              <a:rPr lang="en-US" sz="2400" b="0" i="0" dirty="0">
                <a:effectLst/>
                <a:latin typeface="Times New Roman" panose="02020603050405020304" pitchFamily="18" charset="0"/>
                <a:cs typeface="Times New Roman" panose="02020603050405020304" pitchFamily="18" charset="0"/>
              </a:rPr>
              <a:t> queries to store data inside the database and when needed, they can also fetch the data from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needed, Application Programmers also specify the modifications needed in the database structure for an application.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They are efficient enough in designing or developing their database in any language they know.</a:t>
            </a:r>
          </a:p>
          <a:p>
            <a:pPr marL="0" indent="0">
              <a:buNone/>
            </a:pPr>
            <a:endParaRPr lang="en-IN" dirty="0"/>
          </a:p>
        </p:txBody>
      </p:sp>
    </p:spTree>
    <p:extLst>
      <p:ext uri="{BB962C8B-B14F-4D97-AF65-F5344CB8AC3E}">
        <p14:creationId xmlns:p14="http://schemas.microsoft.com/office/powerpoint/2010/main" val="3409063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23A5-DBD0-D58D-1741-0A8A1D0E58C2}"/>
              </a:ext>
            </a:extLst>
          </p:cNvPr>
          <p:cNvSpPr>
            <a:spLocks noGrp="1"/>
          </p:cNvSpPr>
          <p:nvPr>
            <p:ph type="title"/>
          </p:nvPr>
        </p:nvSpPr>
        <p:spPr>
          <a:xfrm>
            <a:off x="149290" y="103771"/>
            <a:ext cx="11036559" cy="409414"/>
          </a:xfrm>
        </p:spPr>
        <p:txBody>
          <a:bodyPr>
            <a:noAutofit/>
          </a:bodyPr>
          <a:lstStyle/>
          <a:p>
            <a:r>
              <a:rPr lang="en-IN" sz="2800" b="1" i="0" dirty="0">
                <a:effectLst/>
                <a:latin typeface="Times New Roman" panose="02020603050405020304" pitchFamily="18" charset="0"/>
                <a:cs typeface="Times New Roman" panose="02020603050405020304" pitchFamily="18" charset="0"/>
              </a:rPr>
              <a:t>Sophisticated Users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F5A8AC-F437-4CFC-2E66-A2D18C73DD00}"/>
              </a:ext>
            </a:extLst>
          </p:cNvPr>
          <p:cNvSpPr>
            <a:spLocks noGrp="1"/>
          </p:cNvSpPr>
          <p:nvPr>
            <p:ph idx="1"/>
          </p:nvPr>
        </p:nvSpPr>
        <p:spPr>
          <a:xfrm>
            <a:off x="317241" y="709126"/>
            <a:ext cx="11383347" cy="5868955"/>
          </a:xfrm>
        </p:spPr>
        <p:txBody>
          <a:bodyPr>
            <a:normAutofit fontScale="850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Sophisticated users are the type of database users in DBMS who know </a:t>
            </a:r>
            <a:r>
              <a:rPr lang="en-US" sz="2400" b="1" i="0" dirty="0">
                <a:effectLst/>
                <a:latin typeface="Times New Roman" panose="02020603050405020304" pitchFamily="18" charset="0"/>
                <a:cs typeface="Times New Roman" panose="02020603050405020304" pitchFamily="18" charset="0"/>
              </a:rPr>
              <a:t>DBMS (DDL &amp; DML commands)</a:t>
            </a:r>
            <a:r>
              <a:rPr lang="en-US" sz="2400" b="0" i="0" dirty="0">
                <a:effectLst/>
                <a:latin typeface="Times New Roman" panose="02020603050405020304" pitchFamily="18" charset="0"/>
                <a:cs typeface="Times New Roman" panose="02020603050405020304" pitchFamily="18" charset="0"/>
              </a:rPr>
              <a:t> and are familiar with the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Sophisticated users can be business analysts, engineers, scientists, system analysts, etc.</a:t>
            </a:r>
          </a:p>
          <a:p>
            <a:pPr algn="just">
              <a:lnSpc>
                <a:spcPct val="150000"/>
              </a:lnSpc>
            </a:pPr>
            <a:r>
              <a:rPr lang="en-US" sz="2400" b="0" i="0" dirty="0">
                <a:effectLst/>
                <a:latin typeface="Times New Roman" panose="02020603050405020304" pitchFamily="18" charset="0"/>
                <a:cs typeface="Times New Roman" panose="02020603050405020304" pitchFamily="18" charset="0"/>
              </a:rPr>
              <a:t>Sophisticated users can develop or access their database applications according to the requirements, without actually writing the program code for it. </a:t>
            </a:r>
          </a:p>
          <a:p>
            <a:pPr algn="just">
              <a:lnSpc>
                <a:spcPct val="150000"/>
              </a:lnSpc>
            </a:pPr>
            <a:r>
              <a:rPr lang="en-US" sz="2400" b="1" i="0" dirty="0">
                <a:effectLst/>
                <a:latin typeface="Times New Roman" panose="02020603050405020304" pitchFamily="18" charset="0"/>
                <a:cs typeface="Times New Roman" panose="02020603050405020304" pitchFamily="18" charset="0"/>
              </a:rPr>
              <a:t>These users are also known as SQL programmers</a:t>
            </a:r>
            <a:r>
              <a:rPr lang="en-US" sz="2400" b="0" i="0" dirty="0">
                <a:effectLst/>
                <a:latin typeface="Times New Roman" panose="02020603050405020304" pitchFamily="18" charset="0"/>
                <a:cs typeface="Times New Roman" panose="02020603050405020304" pitchFamily="18" charset="0"/>
              </a:rPr>
              <a:t> as they can interact with the database directly using SQL queries using query processors.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Using SQL queries, they can fetch the data from the database. They can also delete, update or insert new data into the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Data Engineers &amp; Developers who are familiar with the database, directly access the database using SQL queries rather than writing programming code for accessing the database again. Hence, they are termed as sophisticated users.</a:t>
            </a:r>
          </a:p>
          <a:p>
            <a:endParaRPr lang="en-IN" dirty="0"/>
          </a:p>
        </p:txBody>
      </p:sp>
    </p:spTree>
    <p:extLst>
      <p:ext uri="{BB962C8B-B14F-4D97-AF65-F5344CB8AC3E}">
        <p14:creationId xmlns:p14="http://schemas.microsoft.com/office/powerpoint/2010/main" val="268685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8118-19E6-8D7F-C975-783C6DDA7D56}"/>
              </a:ext>
            </a:extLst>
          </p:cNvPr>
          <p:cNvSpPr>
            <a:spLocks noGrp="1"/>
          </p:cNvSpPr>
          <p:nvPr>
            <p:ph type="title"/>
          </p:nvPr>
        </p:nvSpPr>
        <p:spPr>
          <a:xfrm>
            <a:off x="214604" y="159852"/>
            <a:ext cx="11139196" cy="399985"/>
          </a:xfrm>
        </p:spPr>
        <p:txBody>
          <a:bodyPr>
            <a:noAutofit/>
          </a:bodyPr>
          <a:lstStyle/>
          <a:p>
            <a:r>
              <a:rPr lang="en-IN" sz="2800" b="1" i="0" dirty="0">
                <a:effectLst/>
                <a:latin typeface="Times New Roman" panose="02020603050405020304" pitchFamily="18" charset="0"/>
                <a:cs typeface="Times New Roman" panose="02020603050405020304" pitchFamily="18" charset="0"/>
              </a:rPr>
              <a:t>Casual Users / Temporary Users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57D81-1AF1-C36A-CC22-A700232C218E}"/>
              </a:ext>
            </a:extLst>
          </p:cNvPr>
          <p:cNvSpPr>
            <a:spLocks noGrp="1"/>
          </p:cNvSpPr>
          <p:nvPr>
            <p:ph idx="1"/>
          </p:nvPr>
        </p:nvSpPr>
        <p:spPr>
          <a:xfrm>
            <a:off x="214603" y="718456"/>
            <a:ext cx="11541967" cy="578498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Casual users also known as temporary users, are the type of database users in DBMS who frequently or occasionally use the database services.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these users try to access the database, they want all the </a:t>
            </a:r>
            <a:r>
              <a:rPr lang="en-US" sz="2400" b="1" i="0" dirty="0">
                <a:effectLst/>
                <a:latin typeface="Times New Roman" panose="02020603050405020304" pitchFamily="18" charset="0"/>
                <a:cs typeface="Times New Roman" panose="02020603050405020304" pitchFamily="18" charset="0"/>
              </a:rPr>
              <a:t>information sorted</a:t>
            </a:r>
            <a:r>
              <a:rPr lang="en-US" sz="2400" b="0" i="0" dirty="0">
                <a:effectLst/>
                <a:latin typeface="Times New Roman" panose="02020603050405020304" pitchFamily="18" charset="0"/>
                <a:cs typeface="Times New Roman" panose="02020603050405020304" pitchFamily="18" charset="0"/>
              </a:rPr>
              <a:t> in place.</a:t>
            </a:r>
          </a:p>
          <a:p>
            <a:pPr algn="just">
              <a:lnSpc>
                <a:spcPct val="150000"/>
              </a:lnSpc>
            </a:pPr>
            <a:r>
              <a:rPr lang="en-US" sz="2400" b="1" i="0" dirty="0">
                <a:effectLst/>
                <a:latin typeface="Times New Roman" panose="02020603050405020304" pitchFamily="18" charset="0"/>
                <a:cs typeface="Times New Roman" panose="02020603050405020304" pitchFamily="18" charset="0"/>
              </a:rPr>
              <a:t>Casual/Temporary users</a:t>
            </a:r>
            <a:r>
              <a:rPr lang="en-US" sz="2400" b="0" i="0" dirty="0">
                <a:effectLst/>
                <a:latin typeface="Times New Roman" panose="02020603050405020304" pitchFamily="18" charset="0"/>
                <a:cs typeface="Times New Roman" panose="02020603050405020304" pitchFamily="18" charset="0"/>
              </a:rPr>
              <a:t> have little knowledge about DBMS and each time they try to access the database, they require new information.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a:t>
            </a:r>
            <a:r>
              <a:rPr lang="en-US" sz="2400" b="1" i="0" dirty="0">
                <a:effectLst/>
                <a:latin typeface="Times New Roman" panose="02020603050405020304" pitchFamily="18" charset="0"/>
                <a:cs typeface="Times New Roman" panose="02020603050405020304" pitchFamily="18" charset="0"/>
              </a:rPr>
              <a:t> High-level management</a:t>
            </a:r>
            <a:r>
              <a:rPr lang="en-US" sz="2400" b="0" i="0" dirty="0">
                <a:effectLst/>
                <a:latin typeface="Times New Roman" panose="02020603050405020304" pitchFamily="18" charset="0"/>
                <a:cs typeface="Times New Roman" panose="02020603050405020304" pitchFamily="18" charset="0"/>
              </a:rPr>
              <a:t> people are casual users who have little knowledge about DBMS and hence, they can access the database to either fill in new information or retrieve existing results.</a:t>
            </a:r>
          </a:p>
          <a:p>
            <a:endParaRPr lang="en-IN" dirty="0"/>
          </a:p>
        </p:txBody>
      </p:sp>
    </p:spTree>
    <p:extLst>
      <p:ext uri="{BB962C8B-B14F-4D97-AF65-F5344CB8AC3E}">
        <p14:creationId xmlns:p14="http://schemas.microsoft.com/office/powerpoint/2010/main" val="16813502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538A-5034-946F-29E4-E2520A15CACC}"/>
              </a:ext>
            </a:extLst>
          </p:cNvPr>
          <p:cNvSpPr>
            <a:spLocks noGrp="1"/>
          </p:cNvSpPr>
          <p:nvPr>
            <p:ph type="title"/>
          </p:nvPr>
        </p:nvSpPr>
        <p:spPr>
          <a:xfrm>
            <a:off x="279917" y="159851"/>
            <a:ext cx="11073883" cy="521283"/>
          </a:xfrm>
        </p:spPr>
        <p:txBody>
          <a:bodyPr>
            <a:noAutofit/>
          </a:bodyPr>
          <a:lstStyle/>
          <a:p>
            <a:r>
              <a:rPr lang="en-US" sz="2800" b="1" dirty="0">
                <a:latin typeface="Times New Roman" panose="02020603050405020304" pitchFamily="18" charset="0"/>
                <a:cs typeface="Times New Roman" panose="02020603050405020304" pitchFamily="18" charset="0"/>
              </a:rPr>
              <a:t>DBMS architecture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669D4B-D400-DC49-C45E-C4E577821F21}"/>
              </a:ext>
            </a:extLst>
          </p:cNvPr>
          <p:cNvSpPr>
            <a:spLocks noGrp="1"/>
          </p:cNvSpPr>
          <p:nvPr>
            <p:ph idx="1"/>
          </p:nvPr>
        </p:nvSpPr>
        <p:spPr>
          <a:xfrm>
            <a:off x="279917" y="821094"/>
            <a:ext cx="11663267" cy="5645020"/>
          </a:xfrm>
        </p:spPr>
        <p:txBody>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DBMS design depends upon its architecture. The basic client/server architecture is used to deal with a large number of PCs, web servers, database servers and other components that are connected with networks.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client/server architecture consists of many PCs and a workstation which are connected via the network.</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DBMS architecture depends upon how users are connected to the database to get their request done.</a:t>
            </a:r>
          </a:p>
          <a:p>
            <a:pPr marL="0" indent="0">
              <a:buNone/>
            </a:pPr>
            <a:endParaRPr lang="en-IN" dirty="0"/>
          </a:p>
        </p:txBody>
      </p:sp>
    </p:spTree>
    <p:extLst>
      <p:ext uri="{BB962C8B-B14F-4D97-AF65-F5344CB8AC3E}">
        <p14:creationId xmlns:p14="http://schemas.microsoft.com/office/powerpoint/2010/main" val="24539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6FA0-7C81-494F-0917-5C2846E3A6B4}"/>
              </a:ext>
            </a:extLst>
          </p:cNvPr>
          <p:cNvSpPr>
            <a:spLocks noGrp="1"/>
          </p:cNvSpPr>
          <p:nvPr>
            <p:ph type="title"/>
          </p:nvPr>
        </p:nvSpPr>
        <p:spPr>
          <a:xfrm>
            <a:off x="214605" y="149290"/>
            <a:ext cx="11129865" cy="483961"/>
          </a:xfrm>
        </p:spPr>
        <p:txBody>
          <a:bodyPr>
            <a:normAutofit fontScale="90000"/>
          </a:bodyPr>
          <a:lstStyle/>
          <a:p>
            <a:r>
              <a:rPr lang="en-IN" b="1" dirty="0">
                <a:solidFill>
                  <a:schemeClr val="accent2"/>
                </a:solidFill>
                <a:latin typeface="Times New Roman" panose="02020603050405020304" pitchFamily="18" charset="0"/>
                <a:cs typeface="Times New Roman" panose="02020603050405020304" pitchFamily="18" charset="0"/>
              </a:rPr>
              <a:t>Purpose of Databases</a:t>
            </a:r>
          </a:p>
        </p:txBody>
      </p:sp>
      <p:sp>
        <p:nvSpPr>
          <p:cNvPr id="3" name="Content Placeholder 2">
            <a:extLst>
              <a:ext uri="{FF2B5EF4-FFF2-40B4-BE49-F238E27FC236}">
                <a16:creationId xmlns:a16="http://schemas.microsoft.com/office/drawing/2014/main" id="{86DC6BC5-9394-8AAE-99C5-B24ACAE0A860}"/>
              </a:ext>
            </a:extLst>
          </p:cNvPr>
          <p:cNvSpPr>
            <a:spLocks noGrp="1"/>
          </p:cNvSpPr>
          <p:nvPr>
            <p:ph idx="1"/>
          </p:nvPr>
        </p:nvSpPr>
        <p:spPr>
          <a:xfrm>
            <a:off x="247261" y="737119"/>
            <a:ext cx="11471988" cy="5896946"/>
          </a:xfrm>
        </p:spPr>
        <p:txBody>
          <a:bodyPr>
            <a:normAutofit fontScale="92500" lnSpcReduction="20000"/>
          </a:bodyPr>
          <a:lstStyle/>
          <a:p>
            <a:pPr algn="just">
              <a:lnSpc>
                <a:spcPct val="160000"/>
              </a:lnSpc>
            </a:pPr>
            <a:r>
              <a:rPr lang="en-US" sz="2600" b="0" i="0" dirty="0">
                <a:effectLst/>
                <a:latin typeface="Times New Roman" panose="02020603050405020304" pitchFamily="18" charset="0"/>
                <a:cs typeface="Times New Roman" panose="02020603050405020304" pitchFamily="18" charset="0"/>
              </a:rPr>
              <a:t>It is a collection of tools that enable users to create and manage databases. In other words, it is general-purpose software that allows users to create, manipulate, and design databases for a number of purposes.</a:t>
            </a:r>
          </a:p>
          <a:p>
            <a:pPr algn="just">
              <a:lnSpc>
                <a:spcPct val="160000"/>
              </a:lnSpc>
            </a:pPr>
            <a:r>
              <a:rPr lang="en-US" sz="2600" b="0" i="0" dirty="0">
                <a:effectLst/>
                <a:latin typeface="Times New Roman" panose="02020603050405020304" pitchFamily="18" charset="0"/>
                <a:cs typeface="Times New Roman" panose="02020603050405020304" pitchFamily="18" charset="0"/>
              </a:rPr>
              <a:t>Database systems are design to deal with large volumes of data. Data management comprises both the construction of data storage systems and the provision of data manipulation methods. </a:t>
            </a:r>
          </a:p>
          <a:p>
            <a:pPr algn="just">
              <a:lnSpc>
                <a:spcPct val="160000"/>
              </a:lnSpc>
            </a:pPr>
            <a:r>
              <a:rPr lang="en-US" sz="2600" b="0" i="0" dirty="0">
                <a:effectLst/>
                <a:latin typeface="Times New Roman" panose="02020603050405020304" pitchFamily="18" charset="0"/>
                <a:cs typeface="Times New Roman" panose="02020603050405020304" pitchFamily="18" charset="0"/>
              </a:rPr>
              <a:t>Furthermore, the database system must maintain the security of the information held despite system crashes or attempts at unauthorized access. The system must avoid any unexpected effects if data is to be shared across multiple users.</a:t>
            </a:r>
          </a:p>
          <a:p>
            <a:pPr algn="just">
              <a:lnSpc>
                <a:spcPct val="160000"/>
              </a:lnSpc>
            </a:pPr>
            <a:r>
              <a:rPr lang="en-US" sz="2600" b="0" i="0" dirty="0">
                <a:effectLst/>
                <a:latin typeface="Times New Roman" panose="02020603050405020304" pitchFamily="18" charset="0"/>
                <a:cs typeface="Times New Roman" panose="02020603050405020304" pitchFamily="18" charset="0"/>
              </a:rPr>
              <a:t>The database applications were built on top of the file system.</a:t>
            </a:r>
          </a:p>
          <a:p>
            <a:endParaRPr lang="en-IN" dirty="0"/>
          </a:p>
        </p:txBody>
      </p:sp>
    </p:spTree>
    <p:extLst>
      <p:ext uri="{BB962C8B-B14F-4D97-AF65-F5344CB8AC3E}">
        <p14:creationId xmlns:p14="http://schemas.microsoft.com/office/powerpoint/2010/main" val="757664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MS Architecture">
            <a:extLst>
              <a:ext uri="{FF2B5EF4-FFF2-40B4-BE49-F238E27FC236}">
                <a16:creationId xmlns:a16="http://schemas.microsoft.com/office/drawing/2014/main" id="{E7B48E9C-5086-264D-BFEB-4D8C3F37A0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0768" y="438539"/>
            <a:ext cx="7520472" cy="4622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636C92-48A8-9612-D597-CC600A8457B5}"/>
              </a:ext>
            </a:extLst>
          </p:cNvPr>
          <p:cNvSpPr txBox="1"/>
          <p:nvPr/>
        </p:nvSpPr>
        <p:spPr>
          <a:xfrm>
            <a:off x="641480" y="5206682"/>
            <a:ext cx="11152414" cy="113396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Database architecture can be seen as a single tier or multi-tier. But logically, database architecture is of two types like: </a:t>
            </a:r>
            <a:r>
              <a:rPr lang="en-US" sz="2400" b="1" i="0" dirty="0">
                <a:effectLst/>
                <a:latin typeface="Times New Roman" panose="02020603050405020304" pitchFamily="18" charset="0"/>
                <a:cs typeface="Times New Roman" panose="02020603050405020304" pitchFamily="18" charset="0"/>
              </a:rPr>
              <a:t>2-tier architecture</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3-tier architecture</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9629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EF551-D844-5E64-B214-ACADF901B1D5}"/>
              </a:ext>
            </a:extLst>
          </p:cNvPr>
          <p:cNvSpPr>
            <a:spLocks noGrp="1"/>
          </p:cNvSpPr>
          <p:nvPr>
            <p:ph idx="1"/>
          </p:nvPr>
        </p:nvSpPr>
        <p:spPr>
          <a:xfrm>
            <a:off x="466531" y="391886"/>
            <a:ext cx="10887269" cy="5785077"/>
          </a:xfrm>
        </p:spPr>
        <p:txBody>
          <a:bodyPr>
            <a:normAutofit lnSpcReduction="1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1-Tier Architecture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One-Tier Architecture the database is directly available to the user, the user can directly sit on the DBMS and use it i.e.; the client, server, and the Database are all present on the same machine.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 Example- To learn SQL we set up an SQL server and the database on the local system.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enables us to directly interact with the relational database and execute operations.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industry won’t use this architecture they logically go for 2-Tier and 3-Tier Architecture.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153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C588F-9480-350E-E154-410645F7D038}"/>
              </a:ext>
            </a:extLst>
          </p:cNvPr>
          <p:cNvSpPr>
            <a:spLocks noGrp="1"/>
          </p:cNvSpPr>
          <p:nvPr>
            <p:ph idx="1"/>
          </p:nvPr>
        </p:nvSpPr>
        <p:spPr>
          <a:xfrm>
            <a:off x="401216" y="457200"/>
            <a:ext cx="11308702" cy="6176865"/>
          </a:xfrm>
        </p:spPr>
        <p:txBody>
          <a:bodyPr>
            <a:normAutofit fontScale="92500" lnSpcReduction="1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2-Tier Architecture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two-tier architecture is similar to a basic </a:t>
            </a:r>
            <a:r>
              <a:rPr lang="en-US" sz="2400" b="1" i="0" dirty="0">
                <a:effectLst/>
                <a:latin typeface="Times New Roman" panose="02020603050405020304" pitchFamily="18" charset="0"/>
                <a:cs typeface="Times New Roman" panose="02020603050405020304" pitchFamily="18" charset="0"/>
              </a:rPr>
              <a:t>client-server</a:t>
            </a:r>
            <a:r>
              <a:rPr lang="en-US" sz="2400" b="0" i="0" dirty="0">
                <a:effectLst/>
                <a:latin typeface="Times New Roman" panose="02020603050405020304" pitchFamily="18" charset="0"/>
                <a:cs typeface="Times New Roman" panose="02020603050405020304" pitchFamily="18" charset="0"/>
              </a:rPr>
              <a:t> model.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application at the client end directly communicates with the database at the server side.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APIs like ODBC and JDBC are used for this interaction. The server side is responsible for providing query processing and transaction management functionalities.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 the client side, the user interfaces and application programs are run. The application on the client side establishes a connection with the server side in order to communicate with the DBMS.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 advantage of this type is that maintenance and understanding are easier, and compatible with existing systems.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However, this model gives poor performance when there are a large number of users.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720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Architecture">
            <a:extLst>
              <a:ext uri="{FF2B5EF4-FFF2-40B4-BE49-F238E27FC236}">
                <a16:creationId xmlns:a16="http://schemas.microsoft.com/office/drawing/2014/main" id="{E3B3C01E-F4BE-6A61-09F7-102856244F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1152" y="802433"/>
            <a:ext cx="5066036" cy="530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647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AB8AE-FC8C-6CA6-227F-70C063B0C8DE}"/>
              </a:ext>
            </a:extLst>
          </p:cNvPr>
          <p:cNvSpPr>
            <a:spLocks noGrp="1"/>
          </p:cNvSpPr>
          <p:nvPr>
            <p:ph idx="1"/>
          </p:nvPr>
        </p:nvSpPr>
        <p:spPr>
          <a:xfrm>
            <a:off x="233265" y="205274"/>
            <a:ext cx="11504645" cy="5971690"/>
          </a:xfrm>
        </p:spPr>
        <p:txBody>
          <a:bodyPr>
            <a:normAutofit/>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3-Tier Architecture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type, there is another layer between the client and the server. The client does not directly communicate with the server.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Instead, it interacts with an application server which further communicates with the database system and then the query processing and transaction management takes place.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intermediate layer acts as a medium for the exchange of partially processed data between server and client.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type of architecture is used in the case of large web applications.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379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MS Architecture">
            <a:extLst>
              <a:ext uri="{FF2B5EF4-FFF2-40B4-BE49-F238E27FC236}">
                <a16:creationId xmlns:a16="http://schemas.microsoft.com/office/drawing/2014/main" id="{C880F1BE-A14A-7879-6107-106EB6F60F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3242" y="802433"/>
            <a:ext cx="6848668" cy="518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49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62467-057B-EAAD-80B7-D22B282745C9}"/>
              </a:ext>
            </a:extLst>
          </p:cNvPr>
          <p:cNvSpPr>
            <a:spLocks noGrp="1"/>
          </p:cNvSpPr>
          <p:nvPr>
            <p:ph idx="1"/>
          </p:nvPr>
        </p:nvSpPr>
        <p:spPr>
          <a:xfrm>
            <a:off x="354563" y="326571"/>
            <a:ext cx="10999237" cy="5850392"/>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Advantages:</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Enhanced scalability</a:t>
            </a:r>
            <a:r>
              <a:rPr lang="en-US" sz="2400" b="0" i="0" dirty="0">
                <a:effectLst/>
                <a:latin typeface="Times New Roman" panose="02020603050405020304" pitchFamily="18" charset="0"/>
                <a:cs typeface="Times New Roman" panose="02020603050405020304" pitchFamily="18" charset="0"/>
              </a:rPr>
              <a:t> due to distributed deployment of application servers. Now, individual connections need not be made between client and server.</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Integrity</a:t>
            </a:r>
            <a:r>
              <a:rPr lang="en-US" sz="2400" b="0" i="0" dirty="0">
                <a:effectLst/>
                <a:latin typeface="Times New Roman" panose="02020603050405020304" pitchFamily="18" charset="0"/>
                <a:cs typeface="Times New Roman" panose="02020603050405020304" pitchFamily="18" charset="0"/>
              </a:rPr>
              <a:t> is maintained. Since there is a middle layer between the client and the server, data corruption can be avoided/removed.</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Security</a:t>
            </a:r>
            <a:r>
              <a:rPr lang="en-US" sz="2400" b="0" i="0" dirty="0">
                <a:effectLst/>
                <a:latin typeface="Times New Roman" panose="02020603050405020304" pitchFamily="18" charset="0"/>
                <a:cs typeface="Times New Roman" panose="02020603050405020304" pitchFamily="18" charset="0"/>
              </a:rPr>
              <a:t> is improved. This type of model prevents direct interaction of the client with the server thereby reducing access to unauthorized data.</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Increased complexity of implementation and communication. It becomes difficult for this sort of interaction to take place due to the presence of middle layers. </a:t>
            </a:r>
          </a:p>
          <a:p>
            <a:endParaRPr lang="en-IN" dirty="0"/>
          </a:p>
        </p:txBody>
      </p:sp>
    </p:spTree>
    <p:extLst>
      <p:ext uri="{BB962C8B-B14F-4D97-AF65-F5344CB8AC3E}">
        <p14:creationId xmlns:p14="http://schemas.microsoft.com/office/powerpoint/2010/main" val="33985551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CDA6-7F20-0BC7-94AA-6C7613207E14}"/>
              </a:ext>
            </a:extLst>
          </p:cNvPr>
          <p:cNvSpPr>
            <a:spLocks noGrp="1"/>
          </p:cNvSpPr>
          <p:nvPr>
            <p:ph type="title"/>
          </p:nvPr>
        </p:nvSpPr>
        <p:spPr>
          <a:xfrm>
            <a:off x="149290" y="113101"/>
            <a:ext cx="11036559" cy="400083"/>
          </a:xfrm>
        </p:spPr>
        <p:txBody>
          <a:bodyPr>
            <a:noAutofit/>
          </a:bodyPr>
          <a:lstStyle/>
          <a:p>
            <a:r>
              <a:rPr lang="en-IN" sz="3600" b="1" dirty="0">
                <a:latin typeface="Times New Roman" panose="02020603050405020304" pitchFamily="18" charset="0"/>
                <a:cs typeface="Times New Roman" panose="02020603050405020304" pitchFamily="18" charset="0"/>
              </a:rPr>
              <a:t>ER model</a:t>
            </a:r>
          </a:p>
        </p:txBody>
      </p:sp>
      <p:sp>
        <p:nvSpPr>
          <p:cNvPr id="3" name="Content Placeholder 2">
            <a:extLst>
              <a:ext uri="{FF2B5EF4-FFF2-40B4-BE49-F238E27FC236}">
                <a16:creationId xmlns:a16="http://schemas.microsoft.com/office/drawing/2014/main" id="{B823D9F5-56A2-4C07-C927-484680D0027C}"/>
              </a:ext>
            </a:extLst>
          </p:cNvPr>
          <p:cNvSpPr>
            <a:spLocks noGrp="1"/>
          </p:cNvSpPr>
          <p:nvPr>
            <p:ph idx="1"/>
          </p:nvPr>
        </p:nvSpPr>
        <p:spPr>
          <a:xfrm>
            <a:off x="251928" y="671804"/>
            <a:ext cx="11579288" cy="5868955"/>
          </a:xfrm>
        </p:spPr>
        <p:txBody>
          <a:bodyPr>
            <a:normAutofit fontScale="925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ER model stands for an Entity-Relationship model.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high-level data model. This model is used to define the data elements and relationship for a specified system.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develops a conceptual design for the database. It also develops a very simple and easy to design view of data.</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ER modeling, the database structure is portrayed as a diagram called an entity-relationship diagram.</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Suppose we design a school database. In this database, the student will be an entity with attributes like address, name, id, age, etc. The address can be another entity with attributes like city, street name, pin code, </a:t>
            </a:r>
            <a:r>
              <a:rPr lang="en-US" sz="2400" b="0" i="0" dirty="0" err="1">
                <a:effectLst/>
                <a:latin typeface="Times New Roman" panose="02020603050405020304" pitchFamily="18" charset="0"/>
                <a:cs typeface="Times New Roman" panose="02020603050405020304" pitchFamily="18" charset="0"/>
              </a:rPr>
              <a:t>etc</a:t>
            </a:r>
            <a:r>
              <a:rPr lang="en-US" sz="2400" b="0" i="0" dirty="0">
                <a:effectLst/>
                <a:latin typeface="Times New Roman" panose="02020603050405020304" pitchFamily="18" charset="0"/>
                <a:cs typeface="Times New Roman" panose="02020603050405020304" pitchFamily="18" charset="0"/>
              </a:rPr>
              <a:t> and there will be a relationship between them.</a:t>
            </a:r>
          </a:p>
          <a:p>
            <a:pPr marL="0" indent="0">
              <a:buNone/>
            </a:pPr>
            <a:endParaRPr lang="en-IN" dirty="0"/>
          </a:p>
        </p:txBody>
      </p:sp>
    </p:spTree>
    <p:extLst>
      <p:ext uri="{BB962C8B-B14F-4D97-AF65-F5344CB8AC3E}">
        <p14:creationId xmlns:p14="http://schemas.microsoft.com/office/powerpoint/2010/main" val="380250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ER model concept">
            <a:extLst>
              <a:ext uri="{FF2B5EF4-FFF2-40B4-BE49-F238E27FC236}">
                <a16:creationId xmlns:a16="http://schemas.microsoft.com/office/drawing/2014/main" id="{F60CEA4B-7471-3C1C-49A6-51F80A8D58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457" y="1315617"/>
            <a:ext cx="5015593" cy="423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6475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31B6-B509-1189-2426-5F901307CA2A}"/>
              </a:ext>
            </a:extLst>
          </p:cNvPr>
          <p:cNvSpPr>
            <a:spLocks noGrp="1"/>
          </p:cNvSpPr>
          <p:nvPr>
            <p:ph type="title"/>
          </p:nvPr>
        </p:nvSpPr>
        <p:spPr>
          <a:xfrm>
            <a:off x="186613" y="169183"/>
            <a:ext cx="11055220" cy="315912"/>
          </a:xfrm>
        </p:spPr>
        <p:txBody>
          <a:bodyPr>
            <a:noAutofit/>
          </a:bodyPr>
          <a:lstStyle/>
          <a:p>
            <a:r>
              <a:rPr lang="en-IN" sz="3200" b="1" i="0" dirty="0">
                <a:solidFill>
                  <a:srgbClr val="610B38"/>
                </a:solidFill>
                <a:effectLst/>
                <a:latin typeface="Times New Roman" panose="02020603050405020304" pitchFamily="18" charset="0"/>
                <a:cs typeface="Times New Roman" panose="02020603050405020304" pitchFamily="18" charset="0"/>
              </a:rPr>
              <a:t>Component of ER Diagram</a:t>
            </a:r>
            <a:endParaRPr lang="en-IN" sz="3200" b="1" dirty="0">
              <a:latin typeface="Times New Roman" panose="02020603050405020304" pitchFamily="18" charset="0"/>
              <a:cs typeface="Times New Roman" panose="02020603050405020304" pitchFamily="18" charset="0"/>
            </a:endParaRPr>
          </a:p>
        </p:txBody>
      </p:sp>
      <p:pic>
        <p:nvPicPr>
          <p:cNvPr id="5122" name="Picture 2" descr="DBMS ER model concept">
            <a:extLst>
              <a:ext uri="{FF2B5EF4-FFF2-40B4-BE49-F238E27FC236}">
                <a16:creationId xmlns:a16="http://schemas.microsoft.com/office/drawing/2014/main" id="{4C6A1A88-0D33-E5DE-4A5F-131A9F6AAC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849" y="849086"/>
            <a:ext cx="8817429" cy="55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2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402D6-ADBB-3532-0616-8243F1FB6A89}"/>
              </a:ext>
            </a:extLst>
          </p:cNvPr>
          <p:cNvSpPr>
            <a:spLocks noGrp="1"/>
          </p:cNvSpPr>
          <p:nvPr>
            <p:ph idx="1"/>
          </p:nvPr>
        </p:nvSpPr>
        <p:spPr>
          <a:xfrm>
            <a:off x="438539" y="354563"/>
            <a:ext cx="10915261" cy="5822400"/>
          </a:xfrm>
        </p:spPr>
        <p:txBody>
          <a:bodyPr/>
          <a:lstStyle/>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The goal of a database management system (DBMS) is to transform the following:</a:t>
            </a:r>
          </a:p>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1. Data into information.</a:t>
            </a:r>
          </a:p>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2. Information into knowledge.</a:t>
            </a:r>
          </a:p>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3. Knowledge of the action.</a:t>
            </a:r>
          </a:p>
          <a:p>
            <a:pPr marL="0" indent="0">
              <a:buNone/>
            </a:pPr>
            <a:endParaRPr lang="en-IN" dirty="0"/>
          </a:p>
        </p:txBody>
      </p:sp>
    </p:spTree>
    <p:extLst>
      <p:ext uri="{BB962C8B-B14F-4D97-AF65-F5344CB8AC3E}">
        <p14:creationId xmlns:p14="http://schemas.microsoft.com/office/powerpoint/2010/main" val="4063193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DEED2-B0B4-2F17-8638-212B788A5DA9}"/>
              </a:ext>
            </a:extLst>
          </p:cNvPr>
          <p:cNvSpPr>
            <a:spLocks noGrp="1"/>
          </p:cNvSpPr>
          <p:nvPr>
            <p:ph idx="1"/>
          </p:nvPr>
        </p:nvSpPr>
        <p:spPr>
          <a:xfrm>
            <a:off x="223935" y="326571"/>
            <a:ext cx="11691257" cy="5850392"/>
          </a:xfrm>
        </p:spPr>
        <p:txBody>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Entity: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entity may be any object, class, person or place. In the ER diagram, an entity can be represented as rectangles.</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Consider an organization as an example- manager, product, employee, department etc. can be taken as an entity.</a:t>
            </a:r>
          </a:p>
          <a:p>
            <a:pPr marL="0" indent="0">
              <a:buNone/>
            </a:pPr>
            <a:endParaRPr lang="en-IN" dirty="0"/>
          </a:p>
        </p:txBody>
      </p:sp>
      <p:pic>
        <p:nvPicPr>
          <p:cNvPr id="6148" name="Picture 4" descr="DBMS ER model concept">
            <a:extLst>
              <a:ext uri="{FF2B5EF4-FFF2-40B4-BE49-F238E27FC236}">
                <a16:creationId xmlns:a16="http://schemas.microsoft.com/office/drawing/2014/main" id="{F834E1B4-3E4D-7FCD-5000-E3BB65957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032" y="4433111"/>
            <a:ext cx="7077853" cy="117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895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811C9-C2CB-F1E0-6A58-8B6E1EC1E938}"/>
              </a:ext>
            </a:extLst>
          </p:cNvPr>
          <p:cNvSpPr>
            <a:spLocks noGrp="1"/>
          </p:cNvSpPr>
          <p:nvPr>
            <p:ph idx="1"/>
          </p:nvPr>
        </p:nvSpPr>
        <p:spPr>
          <a:xfrm>
            <a:off x="480916" y="270587"/>
            <a:ext cx="10765971" cy="5971690"/>
          </a:xfrm>
        </p:spPr>
        <p:txBody>
          <a:bodyPr>
            <a:normAutofit/>
          </a:bodyPr>
          <a:lstStyle/>
          <a:p>
            <a:pPr marL="0" indent="0" algn="just">
              <a:lnSpc>
                <a:spcPct val="150000"/>
              </a:lnSpc>
              <a:buNone/>
            </a:pPr>
            <a:r>
              <a:rPr lang="en-IN" sz="2400" b="1" dirty="0">
                <a:solidFill>
                  <a:srgbClr val="FF0000"/>
                </a:solidFill>
                <a:latin typeface="Times New Roman" panose="02020603050405020304" pitchFamily="18" charset="0"/>
                <a:cs typeface="Times New Roman" panose="02020603050405020304" pitchFamily="18" charset="0"/>
              </a:rPr>
              <a:t>a. Strong Entity: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A strong entity is </a:t>
            </a:r>
            <a:r>
              <a:rPr lang="en-US" sz="2400" b="1" i="0" dirty="0">
                <a:effectLst/>
                <a:latin typeface="Times New Roman" panose="02020603050405020304" pitchFamily="18" charset="0"/>
                <a:cs typeface="Times New Roman" panose="02020603050405020304" pitchFamily="18" charset="0"/>
              </a:rPr>
              <a:t>an entity that is not dependent on any other entity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has a primary key, or a table includes a primary key.</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an entity that has its own existence and is independent.</a:t>
            </a:r>
            <a:endParaRPr lang="en-IN" sz="2400" dirty="0">
              <a:latin typeface="Times New Roman" panose="02020603050405020304" pitchFamily="18" charset="0"/>
              <a:cs typeface="Times New Roman" panose="02020603050405020304" pitchFamily="18" charset="0"/>
            </a:endParaRPr>
          </a:p>
        </p:txBody>
      </p:sp>
      <p:pic>
        <p:nvPicPr>
          <p:cNvPr id="1026" name="Picture 2" descr="Entity in DBMS">
            <a:extLst>
              <a:ext uri="{FF2B5EF4-FFF2-40B4-BE49-F238E27FC236}">
                <a16:creationId xmlns:a16="http://schemas.microsoft.com/office/drawing/2014/main" id="{4DC1081D-8B6C-FE09-1690-E520EAF07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18" y="2978067"/>
            <a:ext cx="5715000" cy="34989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851EC7-4322-A2CE-A87C-C46777A65987}"/>
              </a:ext>
            </a:extLst>
          </p:cNvPr>
          <p:cNvSpPr txBox="1"/>
          <p:nvPr/>
        </p:nvSpPr>
        <p:spPr>
          <a:xfrm>
            <a:off x="480916" y="2978067"/>
            <a:ext cx="5962261" cy="279595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above example, the "Customer" is the entity type with attributes such as ID, Name, Gender, and Phone Number. Customer is a strong entity type as it has a unique ID for each customer.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47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3484-8D14-7561-90DE-568E61E916D7}"/>
              </a:ext>
            </a:extLst>
          </p:cNvPr>
          <p:cNvSpPr>
            <a:spLocks noGrp="1"/>
          </p:cNvSpPr>
          <p:nvPr>
            <p:ph type="title"/>
          </p:nvPr>
        </p:nvSpPr>
        <p:spPr>
          <a:xfrm>
            <a:off x="177282" y="178513"/>
            <a:ext cx="11101873" cy="185381"/>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b</a:t>
            </a:r>
            <a:r>
              <a:rPr lang="en-IN" sz="2800" b="1" i="0" dirty="0">
                <a:solidFill>
                  <a:srgbClr val="FF0000"/>
                </a:solidFill>
                <a:effectLst/>
                <a:latin typeface="Times New Roman" panose="02020603050405020304" pitchFamily="18" charset="0"/>
                <a:cs typeface="Times New Roman" panose="02020603050405020304" pitchFamily="18" charset="0"/>
              </a:rPr>
              <a:t>. Weak Entity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DE9FC-6568-49AA-FE3B-4F32BA5753FA}"/>
              </a:ext>
            </a:extLst>
          </p:cNvPr>
          <p:cNvSpPr>
            <a:spLocks noGrp="1"/>
          </p:cNvSpPr>
          <p:nvPr>
            <p:ph idx="1"/>
          </p:nvPr>
        </p:nvSpPr>
        <p:spPr>
          <a:xfrm>
            <a:off x="382555" y="737118"/>
            <a:ext cx="11280710" cy="576631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An entity that depends on another entity called a weak entity.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weak entity doesn't contain any key attribute of its own.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weak entity is represented by a double rectangle.</a:t>
            </a:r>
            <a:endParaRPr lang="en-IN" sz="2400" dirty="0">
              <a:latin typeface="Times New Roman" panose="02020603050405020304" pitchFamily="18" charset="0"/>
              <a:cs typeface="Times New Roman" panose="02020603050405020304" pitchFamily="18" charset="0"/>
            </a:endParaRPr>
          </a:p>
        </p:txBody>
      </p:sp>
      <p:pic>
        <p:nvPicPr>
          <p:cNvPr id="2050" name="Picture 2" descr="Entity in DBMS">
            <a:extLst>
              <a:ext uri="{FF2B5EF4-FFF2-40B4-BE49-F238E27FC236}">
                <a16:creationId xmlns:a16="http://schemas.microsoft.com/office/drawing/2014/main" id="{C87A4EA7-43FA-6B35-0905-C556940D2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767" y="2705878"/>
            <a:ext cx="5444412" cy="3973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D3416B-FDFF-A5C4-5E96-2E6BCF0712DB}"/>
              </a:ext>
            </a:extLst>
          </p:cNvPr>
          <p:cNvSpPr txBox="1"/>
          <p:nvPr/>
        </p:nvSpPr>
        <p:spPr>
          <a:xfrm>
            <a:off x="382555" y="2776295"/>
            <a:ext cx="6097554" cy="168796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above example, "Address" is a weak entity type with attributes such as House No., City, Location, and State.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7257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A706-3202-F18D-B85B-C19850768BC3}"/>
              </a:ext>
            </a:extLst>
          </p:cNvPr>
          <p:cNvSpPr>
            <a:spLocks noGrp="1"/>
          </p:cNvSpPr>
          <p:nvPr>
            <p:ph type="title"/>
          </p:nvPr>
        </p:nvSpPr>
        <p:spPr>
          <a:xfrm>
            <a:off x="233265" y="281151"/>
            <a:ext cx="11120535" cy="315912"/>
          </a:xfrm>
        </p:spPr>
        <p:txBody>
          <a:bodyPr>
            <a:normAutofit fontScale="900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Let us see an example of the relationship between the Strong entity type and weak entity type with the help of ER Diagram:</a:t>
            </a:r>
            <a:endParaRPr lang="en-IN" sz="2400" dirty="0">
              <a:latin typeface="Times New Roman" panose="02020603050405020304" pitchFamily="18" charset="0"/>
              <a:cs typeface="Times New Roman" panose="02020603050405020304" pitchFamily="18" charset="0"/>
            </a:endParaRPr>
          </a:p>
        </p:txBody>
      </p:sp>
      <p:pic>
        <p:nvPicPr>
          <p:cNvPr id="3074" name="Picture 2" descr="Entity in DBMS">
            <a:extLst>
              <a:ext uri="{FF2B5EF4-FFF2-40B4-BE49-F238E27FC236}">
                <a16:creationId xmlns:a16="http://schemas.microsoft.com/office/drawing/2014/main" id="{32360A4A-6AEE-B732-E2C6-366A40B23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1047749"/>
            <a:ext cx="10635343" cy="55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506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BBE67-B08C-553D-B66E-64B4FD09CAA5}"/>
              </a:ext>
            </a:extLst>
          </p:cNvPr>
          <p:cNvSpPr>
            <a:spLocks noGrp="1"/>
          </p:cNvSpPr>
          <p:nvPr>
            <p:ph idx="1"/>
          </p:nvPr>
        </p:nvSpPr>
        <p:spPr>
          <a:xfrm>
            <a:off x="363893" y="298580"/>
            <a:ext cx="11299371" cy="6344816"/>
          </a:xfrm>
        </p:spPr>
        <p:txBody>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2. Attribute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attribute is used to describe the </a:t>
            </a:r>
            <a:r>
              <a:rPr lang="en-US" sz="2400" b="1" i="0" dirty="0">
                <a:effectLst/>
                <a:latin typeface="Times New Roman" panose="02020603050405020304" pitchFamily="18" charset="0"/>
                <a:cs typeface="Times New Roman" panose="02020603050405020304" pitchFamily="18" charset="0"/>
              </a:rPr>
              <a:t>property of an entity</a:t>
            </a:r>
            <a:r>
              <a:rPr lang="en-US" sz="2400" b="0" i="0" dirty="0">
                <a:effectLst/>
                <a:latin typeface="Times New Roman" panose="02020603050405020304" pitchFamily="18" charset="0"/>
                <a:cs typeface="Times New Roman" panose="02020603050405020304" pitchFamily="18" charset="0"/>
              </a:rPr>
              <a:t>. Ellipse is used to represent an attribute.</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id, age, contact number, name, etc. can be attributes of a student.</a:t>
            </a:r>
          </a:p>
          <a:p>
            <a:pPr marL="0" indent="0">
              <a:buNone/>
            </a:pPr>
            <a:endParaRPr lang="en-IN" dirty="0"/>
          </a:p>
        </p:txBody>
      </p:sp>
      <p:pic>
        <p:nvPicPr>
          <p:cNvPr id="8194" name="Picture 2" descr="DBMS ER model concept">
            <a:extLst>
              <a:ext uri="{FF2B5EF4-FFF2-40B4-BE49-F238E27FC236}">
                <a16:creationId xmlns:a16="http://schemas.microsoft.com/office/drawing/2014/main" id="{B5D41A62-1305-B936-93A7-BB101B155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44" y="2957804"/>
            <a:ext cx="4708071" cy="360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8600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9F214-5188-87EF-6DA9-DCA1E97DA9D5}"/>
              </a:ext>
            </a:extLst>
          </p:cNvPr>
          <p:cNvSpPr>
            <a:spLocks noGrp="1"/>
          </p:cNvSpPr>
          <p:nvPr>
            <p:ph idx="1"/>
          </p:nvPr>
        </p:nvSpPr>
        <p:spPr>
          <a:xfrm>
            <a:off x="382555" y="279918"/>
            <a:ext cx="10971245" cy="5897045"/>
          </a:xfrm>
        </p:spPr>
        <p:txBody>
          <a:bodyPr/>
          <a:lstStyle/>
          <a:p>
            <a:pPr marL="0" indent="0" algn="just">
              <a:lnSpc>
                <a:spcPct val="15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a. Key Attribute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The key attribute is used to represent the main characteristics of an entity.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represents a primary key. The key attribute is represented by an ellipse with the text underlined.</a:t>
            </a:r>
          </a:p>
          <a:p>
            <a:endParaRPr lang="en-IN" dirty="0"/>
          </a:p>
        </p:txBody>
      </p:sp>
      <p:pic>
        <p:nvPicPr>
          <p:cNvPr id="9218" name="Picture 2" descr="DBMS ER model concept">
            <a:extLst>
              <a:ext uri="{FF2B5EF4-FFF2-40B4-BE49-F238E27FC236}">
                <a16:creationId xmlns:a16="http://schemas.microsoft.com/office/drawing/2014/main" id="{8DF10244-FE9F-28AF-0819-F47A3A78F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165" y="3181836"/>
            <a:ext cx="35814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171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A0824-CAE3-3979-9744-C50BD02A928F}"/>
              </a:ext>
            </a:extLst>
          </p:cNvPr>
          <p:cNvSpPr>
            <a:spLocks noGrp="1"/>
          </p:cNvSpPr>
          <p:nvPr>
            <p:ph idx="1"/>
          </p:nvPr>
        </p:nvSpPr>
        <p:spPr>
          <a:xfrm>
            <a:off x="326571" y="251927"/>
            <a:ext cx="11411339" cy="6279502"/>
          </a:xfrm>
        </p:spPr>
        <p:txBody>
          <a:bodyPr/>
          <a:lstStyle/>
          <a:p>
            <a:pPr marL="0" indent="0" algn="just">
              <a:lnSpc>
                <a:spcPct val="15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b. Composite Attribute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An attribute that composed of many other attributes is known as a composite attribute.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composite attribute is represented by an ellipse, and those ellipses are connected with an ellipse.</a:t>
            </a:r>
          </a:p>
          <a:p>
            <a:pPr marL="0" indent="0">
              <a:buNone/>
            </a:pPr>
            <a:endParaRPr lang="en-IN" dirty="0"/>
          </a:p>
        </p:txBody>
      </p:sp>
      <p:pic>
        <p:nvPicPr>
          <p:cNvPr id="10242" name="Picture 2" descr="DBMS ER model concept">
            <a:extLst>
              <a:ext uri="{FF2B5EF4-FFF2-40B4-BE49-F238E27FC236}">
                <a16:creationId xmlns:a16="http://schemas.microsoft.com/office/drawing/2014/main" id="{688AA334-B241-BFAC-5705-6048255A0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578" y="2789853"/>
            <a:ext cx="5699157" cy="332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4245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6A409-E903-E0BE-8D64-0005518F8EF9}"/>
              </a:ext>
            </a:extLst>
          </p:cNvPr>
          <p:cNvSpPr>
            <a:spLocks noGrp="1"/>
          </p:cNvSpPr>
          <p:nvPr>
            <p:ph idx="1"/>
          </p:nvPr>
        </p:nvSpPr>
        <p:spPr>
          <a:xfrm>
            <a:off x="315685" y="239421"/>
            <a:ext cx="11310257" cy="4351338"/>
          </a:xfrm>
        </p:spPr>
        <p:txBody>
          <a:bodyPr/>
          <a:lstStyle/>
          <a:p>
            <a:pPr marL="0" indent="0" algn="just">
              <a:lnSpc>
                <a:spcPct val="150000"/>
              </a:lnSpc>
              <a:buNone/>
            </a:pPr>
            <a:r>
              <a:rPr lang="en-IN" sz="2400" b="1" i="0" dirty="0">
                <a:solidFill>
                  <a:srgbClr val="333333"/>
                </a:solidFill>
                <a:effectLst/>
                <a:latin typeface="Times New Roman" panose="02020603050405020304" pitchFamily="18" charset="0"/>
                <a:cs typeface="Times New Roman" panose="02020603050405020304" pitchFamily="18" charset="0"/>
              </a:rPr>
              <a:t>c. Multivalued Attribute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attribute can have more than one value.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attributes are known as a multivalued attribute. The </a:t>
            </a:r>
            <a:r>
              <a:rPr lang="en-US" sz="2400" b="0" i="0" dirty="0">
                <a:effectLst/>
                <a:highlight>
                  <a:srgbClr val="FFFF00"/>
                </a:highlight>
                <a:latin typeface="Times New Roman" panose="02020603050405020304" pitchFamily="18" charset="0"/>
                <a:cs typeface="Times New Roman" panose="02020603050405020304" pitchFamily="18" charset="0"/>
              </a:rPr>
              <a:t>double oval </a:t>
            </a:r>
            <a:r>
              <a:rPr lang="en-US" sz="2400" b="0" i="0" dirty="0">
                <a:effectLst/>
                <a:latin typeface="Times New Roman" panose="02020603050405020304" pitchFamily="18" charset="0"/>
                <a:cs typeface="Times New Roman" panose="02020603050405020304" pitchFamily="18" charset="0"/>
              </a:rPr>
              <a:t>is used to represent multivalued attribute.</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a student can have more than one phone number.</a:t>
            </a:r>
          </a:p>
          <a:p>
            <a:pPr marL="0" indent="0">
              <a:buNone/>
            </a:pPr>
            <a:endParaRPr lang="en-IN" dirty="0"/>
          </a:p>
        </p:txBody>
      </p:sp>
      <p:pic>
        <p:nvPicPr>
          <p:cNvPr id="11266" name="Picture 2" descr="DBMS ER model concept">
            <a:extLst>
              <a:ext uri="{FF2B5EF4-FFF2-40B4-BE49-F238E27FC236}">
                <a16:creationId xmlns:a16="http://schemas.microsoft.com/office/drawing/2014/main" id="{21D0FA49-1D82-A3EE-3C8D-6AC2C9F4D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524" y="3728455"/>
            <a:ext cx="3783660" cy="190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632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CE8B1-9365-76E6-056E-520F6A33C211}"/>
              </a:ext>
            </a:extLst>
          </p:cNvPr>
          <p:cNvSpPr>
            <a:spLocks noGrp="1"/>
          </p:cNvSpPr>
          <p:nvPr>
            <p:ph idx="1"/>
          </p:nvPr>
        </p:nvSpPr>
        <p:spPr>
          <a:xfrm>
            <a:off x="363894" y="335902"/>
            <a:ext cx="10989906" cy="5841061"/>
          </a:xfrm>
        </p:spPr>
        <p:txBody>
          <a:bodyPr/>
          <a:lstStyle/>
          <a:p>
            <a:pPr marL="0" indent="0" algn="just">
              <a:lnSpc>
                <a:spcPct val="15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d. Derived Attribute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An attribute that can be derived from other attribute is known as a derived attribute.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can be represented by a dashed ellipse.</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A person's age changes over time and can be derived from another attribute like Date of birth.</a:t>
            </a:r>
          </a:p>
          <a:p>
            <a:pPr marL="0" indent="0">
              <a:buNone/>
            </a:pPr>
            <a:endParaRPr lang="en-IN" dirty="0"/>
          </a:p>
        </p:txBody>
      </p:sp>
      <p:pic>
        <p:nvPicPr>
          <p:cNvPr id="12290" name="Picture 2" descr="DBMS ER model concept">
            <a:extLst>
              <a:ext uri="{FF2B5EF4-FFF2-40B4-BE49-F238E27FC236}">
                <a16:creationId xmlns:a16="http://schemas.microsoft.com/office/drawing/2014/main" id="{403C9295-1D19-B2AA-2E3E-660D8242A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077" y="3797948"/>
            <a:ext cx="4374792"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864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910C-1FA9-A034-3679-966F086D40D2}"/>
              </a:ext>
            </a:extLst>
          </p:cNvPr>
          <p:cNvSpPr>
            <a:spLocks noGrp="1"/>
          </p:cNvSpPr>
          <p:nvPr>
            <p:ph type="title"/>
          </p:nvPr>
        </p:nvSpPr>
        <p:spPr>
          <a:xfrm>
            <a:off x="102637" y="122530"/>
            <a:ext cx="11176518" cy="446638"/>
          </a:xfrm>
        </p:spPr>
        <p:txBody>
          <a:bodyPr>
            <a:noAutofit/>
          </a:bodyPr>
          <a:lstStyle/>
          <a:p>
            <a:r>
              <a:rPr lang="en-IN" sz="3200" b="1" i="0" dirty="0">
                <a:solidFill>
                  <a:srgbClr val="610B4B"/>
                </a:solidFill>
                <a:effectLst/>
                <a:latin typeface="Times New Roman" panose="02020603050405020304" pitchFamily="18" charset="0"/>
                <a:cs typeface="Times New Roman" panose="02020603050405020304" pitchFamily="18" charset="0"/>
              </a:rPr>
              <a:t>3. Relationship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B148F3-3621-84FC-E23E-1BBBECC9980F}"/>
              </a:ext>
            </a:extLst>
          </p:cNvPr>
          <p:cNvSpPr>
            <a:spLocks noGrp="1"/>
          </p:cNvSpPr>
          <p:nvPr>
            <p:ph idx="1"/>
          </p:nvPr>
        </p:nvSpPr>
        <p:spPr>
          <a:xfrm>
            <a:off x="177281" y="643812"/>
            <a:ext cx="11607281" cy="593427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relationship is used to describe the relation between entities.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Diamond or rhombus is used to represent the relationship.</a:t>
            </a:r>
            <a:endParaRPr lang="en-IN" sz="2400" dirty="0">
              <a:latin typeface="Times New Roman" panose="02020603050405020304" pitchFamily="18" charset="0"/>
              <a:cs typeface="Times New Roman" panose="02020603050405020304" pitchFamily="18" charset="0"/>
            </a:endParaRPr>
          </a:p>
        </p:txBody>
      </p:sp>
      <p:pic>
        <p:nvPicPr>
          <p:cNvPr id="13314" name="Picture 2" descr="DBMS ER model concept">
            <a:extLst>
              <a:ext uri="{FF2B5EF4-FFF2-40B4-BE49-F238E27FC236}">
                <a16:creationId xmlns:a16="http://schemas.microsoft.com/office/drawing/2014/main" id="{676C8D4D-8392-3213-67F1-6F9F0EFFB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5" y="2976563"/>
            <a:ext cx="7268546" cy="170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7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47450-BCC0-98A9-9CB3-53F9A23C4DF2}"/>
              </a:ext>
            </a:extLst>
          </p:cNvPr>
          <p:cNvSpPr>
            <a:spLocks noGrp="1"/>
          </p:cNvSpPr>
          <p:nvPr>
            <p:ph idx="1"/>
          </p:nvPr>
        </p:nvSpPr>
        <p:spPr>
          <a:xfrm>
            <a:off x="335902" y="251926"/>
            <a:ext cx="11017898" cy="6522097"/>
          </a:xfrm>
        </p:spPr>
        <p:txBody>
          <a:bodyPr>
            <a:normAutofit fontScale="92500"/>
          </a:bodyPr>
          <a:lstStyle/>
          <a:p>
            <a:pPr marL="0" indent="0" algn="l">
              <a:buNone/>
            </a:pPr>
            <a:r>
              <a:rPr lang="en-US" b="1" i="0" dirty="0">
                <a:effectLst/>
                <a:latin typeface="Times New Roman" panose="02020603050405020304" pitchFamily="18" charset="0"/>
                <a:cs typeface="Times New Roman" panose="02020603050405020304" pitchFamily="18" charset="0"/>
              </a:rPr>
              <a:t>Characteristics of DBMS</a:t>
            </a:r>
          </a:p>
          <a:p>
            <a:pPr algn="just">
              <a:lnSpc>
                <a:spcPct val="150000"/>
              </a:lnSpc>
            </a:pPr>
            <a:r>
              <a:rPr lang="en-US" sz="2400" b="0" i="0" dirty="0">
                <a:effectLst/>
                <a:latin typeface="Times New Roman" panose="02020603050405020304" pitchFamily="18" charset="0"/>
                <a:cs typeface="Times New Roman" panose="02020603050405020304" pitchFamily="18" charset="0"/>
              </a:rPr>
              <a:t>Firstly, It manages and stores information in a server-based digital repository.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Secondly, It can logically and visibly represent the data transformation process.</a:t>
            </a:r>
          </a:p>
          <a:p>
            <a:pPr algn="just">
              <a:lnSpc>
                <a:spcPct val="150000"/>
              </a:lnSpc>
            </a:pPr>
            <a:r>
              <a:rPr lang="en-US" sz="2400" b="0" i="0" dirty="0">
                <a:effectLst/>
                <a:latin typeface="Times New Roman" panose="02020603050405020304" pitchFamily="18" charset="0"/>
                <a:cs typeface="Times New Roman" panose="02020603050405020304" pitchFamily="18" charset="0"/>
              </a:rPr>
              <a:t>Automatic backup and recovery techniques are built into the database management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has ACID features, which ensure that data is safe even if the system fails.</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has the ability to make complex data connections more understandable.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It’s utilize to help with data manipulation and processing.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utilize to keep information safe.</a:t>
            </a:r>
          </a:p>
          <a:p>
            <a:pPr algn="just">
              <a:lnSpc>
                <a:spcPct val="150000"/>
              </a:lnSpc>
            </a:pPr>
            <a:r>
              <a:rPr lang="en-US" sz="2400" b="0" i="0" dirty="0">
                <a:effectLst/>
                <a:latin typeface="Times New Roman" panose="02020603050405020304" pitchFamily="18" charset="0"/>
                <a:cs typeface="Times New Roman" panose="02020603050405020304" pitchFamily="18" charset="0"/>
              </a:rPr>
              <a:t>Lastly, It can examine the database from a variety of perspectives, depending on the needs of the user.</a:t>
            </a:r>
          </a:p>
          <a:p>
            <a:endParaRPr lang="en-IN" dirty="0"/>
          </a:p>
        </p:txBody>
      </p:sp>
    </p:spTree>
    <p:extLst>
      <p:ext uri="{BB962C8B-B14F-4D97-AF65-F5344CB8AC3E}">
        <p14:creationId xmlns:p14="http://schemas.microsoft.com/office/powerpoint/2010/main" val="35304183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A1D6-BCAE-7318-F36E-7A4F4F2E3E20}"/>
              </a:ext>
            </a:extLst>
          </p:cNvPr>
          <p:cNvSpPr>
            <a:spLocks noGrp="1"/>
          </p:cNvSpPr>
          <p:nvPr>
            <p:ph idx="1"/>
          </p:nvPr>
        </p:nvSpPr>
        <p:spPr>
          <a:xfrm>
            <a:off x="335901" y="307910"/>
            <a:ext cx="11541967" cy="6195527"/>
          </a:xfrm>
        </p:spPr>
        <p:txBody>
          <a:bodyPr/>
          <a:lstStyle/>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Types of relationship are as follows:</a:t>
            </a:r>
          </a:p>
          <a:p>
            <a:pPr marL="514350" indent="-514350" algn="just">
              <a:lnSpc>
                <a:spcPct val="150000"/>
              </a:lnSpc>
              <a:buAutoNum type="alphaLcPeriod"/>
            </a:pPr>
            <a:r>
              <a:rPr lang="en-IN" b="1" i="0" dirty="0">
                <a:solidFill>
                  <a:srgbClr val="333333"/>
                </a:solidFill>
                <a:effectLst/>
                <a:latin typeface="Times New Roman" panose="02020603050405020304" pitchFamily="18" charset="0"/>
                <a:cs typeface="Times New Roman" panose="02020603050405020304" pitchFamily="18" charset="0"/>
              </a:rPr>
              <a:t>One-to-One Relationship</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When only one instance of an entity is associated with the relationship, then it is known as one to one relationship</a:t>
            </a:r>
          </a:p>
          <a:p>
            <a:pPr marL="0" indent="0">
              <a:buNone/>
            </a:pPr>
            <a:endParaRPr lang="en-IN" dirty="0"/>
          </a:p>
        </p:txBody>
      </p:sp>
      <p:pic>
        <p:nvPicPr>
          <p:cNvPr id="14338" name="Picture 2">
            <a:extLst>
              <a:ext uri="{FF2B5EF4-FFF2-40B4-BE49-F238E27FC236}">
                <a16:creationId xmlns:a16="http://schemas.microsoft.com/office/drawing/2014/main" id="{97CDC125-BCB7-C002-3F5E-188100434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081" y="3552340"/>
            <a:ext cx="5734050" cy="190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54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F8F0F-180D-AFF5-0DEC-906586C0FAC8}"/>
              </a:ext>
            </a:extLst>
          </p:cNvPr>
          <p:cNvSpPr>
            <a:spLocks noGrp="1"/>
          </p:cNvSpPr>
          <p:nvPr>
            <p:ph idx="1"/>
          </p:nvPr>
        </p:nvSpPr>
        <p:spPr>
          <a:xfrm>
            <a:off x="354563" y="242596"/>
            <a:ext cx="11439331" cy="6242180"/>
          </a:xfrm>
        </p:spPr>
        <p:txBody>
          <a:bodyPr/>
          <a:lstStyle/>
          <a:p>
            <a:pPr marL="0" indent="0" algn="just">
              <a:lnSpc>
                <a:spcPct val="150000"/>
              </a:lnSpc>
              <a:buNone/>
            </a:pPr>
            <a:r>
              <a:rPr lang="en-US" b="1" i="0" dirty="0">
                <a:solidFill>
                  <a:srgbClr val="333333"/>
                </a:solidFill>
                <a:effectLst/>
                <a:latin typeface="Times New Roman" panose="02020603050405020304" pitchFamily="18" charset="0"/>
                <a:cs typeface="Times New Roman" panose="02020603050405020304" pitchFamily="18" charset="0"/>
              </a:rPr>
              <a:t>b. One-to-many relationship</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When only one instance of the entity on the left, and more than one instance of an entity on the right associates with the relationship then this is known as a one-to-many relationship.</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Scientist can invent many inventions, but the invention is done by the only specific scientist.</a:t>
            </a:r>
          </a:p>
          <a:p>
            <a:pPr marL="0" indent="0">
              <a:buNone/>
            </a:pPr>
            <a:endParaRPr lang="en-IN" dirty="0"/>
          </a:p>
        </p:txBody>
      </p:sp>
      <p:pic>
        <p:nvPicPr>
          <p:cNvPr id="15362" name="Picture 2" descr="DBMS ER model concept">
            <a:extLst>
              <a:ext uri="{FF2B5EF4-FFF2-40B4-BE49-F238E27FC236}">
                <a16:creationId xmlns:a16="http://schemas.microsoft.com/office/drawing/2014/main" id="{2893EE8A-A271-49A3-093E-FEF32751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363" y="4627984"/>
            <a:ext cx="6969968" cy="119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129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7E8D-9BA2-FDF7-27DF-D1F012515FB5}"/>
              </a:ext>
            </a:extLst>
          </p:cNvPr>
          <p:cNvSpPr>
            <a:spLocks noGrp="1"/>
          </p:cNvSpPr>
          <p:nvPr>
            <p:ph idx="1"/>
          </p:nvPr>
        </p:nvSpPr>
        <p:spPr>
          <a:xfrm>
            <a:off x="382555" y="242596"/>
            <a:ext cx="11299372" cy="6270171"/>
          </a:xfrm>
        </p:spPr>
        <p:txBody>
          <a:bodyPr/>
          <a:lstStyle/>
          <a:p>
            <a:pPr marL="0" indent="0" algn="just">
              <a:lnSpc>
                <a:spcPct val="150000"/>
              </a:lnSpc>
              <a:buNone/>
            </a:pPr>
            <a:r>
              <a:rPr lang="en-US" b="1" i="0" dirty="0">
                <a:solidFill>
                  <a:srgbClr val="333333"/>
                </a:solidFill>
                <a:effectLst/>
                <a:latin typeface="Times New Roman" panose="02020603050405020304" pitchFamily="18" charset="0"/>
                <a:cs typeface="Times New Roman" panose="02020603050405020304" pitchFamily="18" charset="0"/>
              </a:rPr>
              <a:t>c. Many-to-one relationship</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When more than one instance of the entity on the left, and only one instance of an entity on the right associates with the relationship then it is known as a many-to-one relationship.</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For example,</a:t>
            </a:r>
            <a:r>
              <a:rPr lang="en-US" sz="2400" b="0" i="0" dirty="0">
                <a:solidFill>
                  <a:srgbClr val="333333"/>
                </a:solidFill>
                <a:effectLst/>
                <a:latin typeface="Times New Roman" panose="02020603050405020304" pitchFamily="18" charset="0"/>
                <a:cs typeface="Times New Roman" panose="02020603050405020304" pitchFamily="18" charset="0"/>
              </a:rPr>
              <a:t> Student enrolls for only one course, but a course can have many students.</a:t>
            </a:r>
          </a:p>
          <a:p>
            <a:pPr marL="0" indent="0">
              <a:buNone/>
            </a:pPr>
            <a:br>
              <a:rPr lang="en-US" dirty="0"/>
            </a:br>
            <a:endParaRPr lang="en-IN" dirty="0"/>
          </a:p>
        </p:txBody>
      </p:sp>
      <p:pic>
        <p:nvPicPr>
          <p:cNvPr id="16386" name="Picture 2" descr="DBMS ER model concept">
            <a:extLst>
              <a:ext uri="{FF2B5EF4-FFF2-40B4-BE49-F238E27FC236}">
                <a16:creationId xmlns:a16="http://schemas.microsoft.com/office/drawing/2014/main" id="{5BB26756-A0E3-DD33-22FC-93558885F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531" y="4002834"/>
            <a:ext cx="6960636" cy="167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278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8386A-C38F-817C-B1DE-1F6E3FE8A7BF}"/>
              </a:ext>
            </a:extLst>
          </p:cNvPr>
          <p:cNvSpPr>
            <a:spLocks noGrp="1"/>
          </p:cNvSpPr>
          <p:nvPr>
            <p:ph idx="1"/>
          </p:nvPr>
        </p:nvSpPr>
        <p:spPr>
          <a:xfrm>
            <a:off x="317241" y="205272"/>
            <a:ext cx="11467322" cy="6382139"/>
          </a:xfrm>
        </p:spPr>
        <p:txBody>
          <a:bodyPr/>
          <a:lstStyle/>
          <a:p>
            <a:pPr marL="0" indent="0" algn="just">
              <a:lnSpc>
                <a:spcPct val="150000"/>
              </a:lnSpc>
              <a:buNone/>
            </a:pPr>
            <a:r>
              <a:rPr lang="en-IN" b="1" i="0" dirty="0">
                <a:solidFill>
                  <a:srgbClr val="333333"/>
                </a:solidFill>
                <a:effectLst/>
                <a:latin typeface="Times New Roman" panose="02020603050405020304" pitchFamily="18" charset="0"/>
                <a:cs typeface="Times New Roman" panose="02020603050405020304" pitchFamily="18" charset="0"/>
              </a:rPr>
              <a:t>d. Many-to-many relationship</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When more than one instance of the entity on the left, and more than one instance of an entity on the right associates with the relationship then it is known as a many-to-many relationship.</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For example,</a:t>
            </a:r>
            <a:r>
              <a:rPr lang="en-US" sz="2400" b="0" i="0" dirty="0">
                <a:solidFill>
                  <a:srgbClr val="333333"/>
                </a:solidFill>
                <a:effectLst/>
                <a:latin typeface="Times New Roman" panose="02020603050405020304" pitchFamily="18" charset="0"/>
                <a:cs typeface="Times New Roman" panose="02020603050405020304" pitchFamily="18" charset="0"/>
              </a:rPr>
              <a:t> Employee can assign by many projects and project can have many employees.</a:t>
            </a:r>
          </a:p>
          <a:p>
            <a:pPr marL="0" indent="0">
              <a:buNone/>
            </a:pPr>
            <a:br>
              <a:rPr lang="en-US" sz="2400" dirty="0"/>
            </a:br>
            <a:endParaRPr lang="en-IN" sz="2400" dirty="0"/>
          </a:p>
        </p:txBody>
      </p:sp>
      <p:pic>
        <p:nvPicPr>
          <p:cNvPr id="17410" name="Picture 2" descr="DBMS ER model concept">
            <a:extLst>
              <a:ext uri="{FF2B5EF4-FFF2-40B4-BE49-F238E27FC236}">
                <a16:creationId xmlns:a16="http://schemas.microsoft.com/office/drawing/2014/main" id="{028DCEDC-71AB-B36A-583C-BC4C8152D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7" y="4273420"/>
            <a:ext cx="7539134" cy="170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496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EFC5-7AFE-17E5-1782-4AAD1B8217A4}"/>
              </a:ext>
            </a:extLst>
          </p:cNvPr>
          <p:cNvSpPr>
            <a:spLocks noGrp="1"/>
          </p:cNvSpPr>
          <p:nvPr>
            <p:ph type="title"/>
          </p:nvPr>
        </p:nvSpPr>
        <p:spPr>
          <a:xfrm>
            <a:off x="306355" y="262391"/>
            <a:ext cx="10515600" cy="418646"/>
          </a:xfrm>
        </p:spPr>
        <p:txBody>
          <a:bodyPr>
            <a:normAutofit fontScale="90000"/>
          </a:bodyPr>
          <a:lstStyle/>
          <a:p>
            <a:r>
              <a:rPr lang="en-IN" sz="3600" b="1" dirty="0">
                <a:latin typeface="Times New Roman" panose="02020603050405020304" pitchFamily="18" charset="0"/>
                <a:cs typeface="Times New Roman" panose="02020603050405020304" pitchFamily="18" charset="0"/>
              </a:rPr>
              <a:t>Relational model:</a:t>
            </a:r>
          </a:p>
        </p:txBody>
      </p:sp>
      <p:sp>
        <p:nvSpPr>
          <p:cNvPr id="3" name="Content Placeholder 2">
            <a:extLst>
              <a:ext uri="{FF2B5EF4-FFF2-40B4-BE49-F238E27FC236}">
                <a16:creationId xmlns:a16="http://schemas.microsoft.com/office/drawing/2014/main" id="{1D5B95A8-225E-CE20-7029-6F4FE74AC0BA}"/>
              </a:ext>
            </a:extLst>
          </p:cNvPr>
          <p:cNvSpPr>
            <a:spLocks noGrp="1"/>
          </p:cNvSpPr>
          <p:nvPr>
            <p:ph idx="1"/>
          </p:nvPr>
        </p:nvSpPr>
        <p:spPr>
          <a:xfrm>
            <a:off x="306355" y="752604"/>
            <a:ext cx="11450216" cy="5769494"/>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relational Model was proposed by E.F. Codd to model data in the form of relations or tables.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designing the conceptual model of the Database using ER diagram, we need to convert the conceptual model into a relational model which can be implemented using any RDBMS language like Oracle SQL, MySQL, etc.</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relational model represents how data is stored in Relational Databases.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relational database stores data in the form of relations (tables).</a:t>
            </a:r>
          </a:p>
          <a:p>
            <a:pPr algn="just">
              <a:lnSpc>
                <a:spcPct val="150000"/>
              </a:lnSpc>
            </a:pPr>
            <a:r>
              <a:rPr lang="en-US" sz="2400" b="1" i="0" dirty="0">
                <a:effectLst/>
                <a:latin typeface="Times New Roman" panose="02020603050405020304" pitchFamily="18" charset="0"/>
                <a:cs typeface="Times New Roman" panose="02020603050405020304" pitchFamily="18" charset="0"/>
              </a:rPr>
              <a:t>Relational Model (RM)</a:t>
            </a:r>
            <a:r>
              <a:rPr lang="en-US" sz="2400" b="0" i="0" dirty="0">
                <a:effectLst/>
                <a:latin typeface="Times New Roman" panose="02020603050405020304" pitchFamily="18" charset="0"/>
                <a:cs typeface="Times New Roman" panose="02020603050405020304" pitchFamily="18" charset="0"/>
              </a:rPr>
              <a:t> represents the database as a collection of relations.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relation is nothing but a table of values. </a:t>
            </a:r>
          </a:p>
          <a:p>
            <a:pPr algn="just">
              <a:lnSpc>
                <a:spcPct val="150000"/>
              </a:lnSpc>
            </a:pPr>
            <a:r>
              <a:rPr lang="en-US" sz="2400" b="0" i="0" dirty="0">
                <a:effectLst/>
                <a:highlight>
                  <a:srgbClr val="FFFF00"/>
                </a:highlight>
                <a:latin typeface="Times New Roman" panose="02020603050405020304" pitchFamily="18" charset="0"/>
                <a:cs typeface="Times New Roman" panose="02020603050405020304" pitchFamily="18" charset="0"/>
              </a:rPr>
              <a:t>Every row in the table</a:t>
            </a:r>
            <a:r>
              <a:rPr lang="en-US" sz="2400" b="0" i="0" dirty="0">
                <a:effectLst/>
                <a:latin typeface="Times New Roman" panose="02020603050405020304" pitchFamily="18" charset="0"/>
                <a:cs typeface="Times New Roman" panose="02020603050405020304" pitchFamily="18" charset="0"/>
              </a:rPr>
              <a:t> represents a collection of related data values. These rows in the table denote a real-world entity or relationship.</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9912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FDD849-00BC-7CDB-8D7F-3369037B6748}"/>
              </a:ext>
            </a:extLst>
          </p:cNvPr>
          <p:cNvSpPr txBox="1"/>
          <p:nvPr/>
        </p:nvSpPr>
        <p:spPr>
          <a:xfrm>
            <a:off x="230932" y="120039"/>
            <a:ext cx="11628275" cy="1687963"/>
          </a:xfrm>
          <a:prstGeom prst="rect">
            <a:avLst/>
          </a:prstGeom>
          <a:noFill/>
        </p:spPr>
        <p:txBody>
          <a:bodyPr wrap="square">
            <a:sp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Consider a relation STUDENT with attributes ROLL_NO, NAME, ADDRESS, PHONE, and AGE shown in Table 1.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A19ADF3-ED57-0D90-8908-8A7F55153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1" y="1558213"/>
            <a:ext cx="7427168" cy="4217436"/>
          </a:xfrm>
          <a:prstGeom prst="rect">
            <a:avLst/>
          </a:prstGeom>
        </p:spPr>
      </p:pic>
    </p:spTree>
    <p:extLst>
      <p:ext uri="{BB962C8B-B14F-4D97-AF65-F5344CB8AC3E}">
        <p14:creationId xmlns:p14="http://schemas.microsoft.com/office/powerpoint/2010/main" val="1893669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F86A0-35A1-82A1-5B63-7C4331C0BCD1}"/>
              </a:ext>
            </a:extLst>
          </p:cNvPr>
          <p:cNvSpPr>
            <a:spLocks noGrp="1"/>
          </p:cNvSpPr>
          <p:nvPr>
            <p:ph idx="1"/>
          </p:nvPr>
        </p:nvSpPr>
        <p:spPr>
          <a:xfrm>
            <a:off x="289249" y="223935"/>
            <a:ext cx="11569959" cy="6344816"/>
          </a:xfrm>
        </p:spPr>
        <p:txBody>
          <a:bodyPr>
            <a:normAutofit fontScale="70000" lnSpcReduction="20000"/>
          </a:bodyPr>
          <a:lstStyle/>
          <a:p>
            <a:pPr marL="0" indent="0" algn="just">
              <a:lnSpc>
                <a:spcPct val="160000"/>
              </a:lnSpc>
              <a:buNone/>
            </a:pPr>
            <a:r>
              <a:rPr lang="en-US" b="1" i="0" dirty="0">
                <a:solidFill>
                  <a:srgbClr val="222222"/>
                </a:solidFill>
                <a:effectLst/>
                <a:latin typeface="Times New Roman" panose="02020603050405020304" pitchFamily="18" charset="0"/>
                <a:cs typeface="Times New Roman" panose="02020603050405020304" pitchFamily="18" charset="0"/>
              </a:rPr>
              <a:t>Relational Model Concepts in DBMS</a:t>
            </a:r>
          </a:p>
          <a:p>
            <a:pPr algn="just">
              <a:lnSpc>
                <a:spcPct val="160000"/>
              </a:lnSpc>
              <a:buFont typeface="+mj-lt"/>
              <a:buAutoNum type="arabicPeriod"/>
            </a:pPr>
            <a:r>
              <a:rPr lang="en-US" b="1" i="0" dirty="0">
                <a:effectLst/>
                <a:latin typeface="Times New Roman" panose="02020603050405020304" pitchFamily="18" charset="0"/>
                <a:cs typeface="Times New Roman" panose="02020603050405020304" pitchFamily="18" charset="0"/>
              </a:rPr>
              <a:t>Attribute:</a:t>
            </a:r>
            <a:r>
              <a:rPr lang="en-US" b="0" i="0" dirty="0">
                <a:effectLst/>
                <a:latin typeface="Times New Roman" panose="02020603050405020304" pitchFamily="18" charset="0"/>
                <a:cs typeface="Times New Roman" panose="02020603050405020304" pitchFamily="18" charset="0"/>
              </a:rPr>
              <a:t> Each column in a Table. Attributes are the properties which define a relation. e.g., </a:t>
            </a:r>
            <a:r>
              <a:rPr lang="en-US" b="0" i="0" dirty="0" err="1">
                <a:effectLst/>
                <a:latin typeface="Times New Roman" panose="02020603050405020304" pitchFamily="18" charset="0"/>
                <a:cs typeface="Times New Roman" panose="02020603050405020304" pitchFamily="18" charset="0"/>
              </a:rPr>
              <a:t>Student_Rollno</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NAME,etc</a:t>
            </a:r>
            <a:r>
              <a:rPr lang="en-US" b="0" i="0" dirty="0">
                <a:effectLst/>
                <a:latin typeface="Times New Roman" panose="02020603050405020304" pitchFamily="18" charset="0"/>
                <a:cs typeface="Times New Roman" panose="02020603050405020304" pitchFamily="18" charset="0"/>
              </a:rPr>
              <a:t>.</a:t>
            </a:r>
          </a:p>
          <a:p>
            <a:pPr algn="just">
              <a:lnSpc>
                <a:spcPct val="160000"/>
              </a:lnSpc>
              <a:buFont typeface="+mj-lt"/>
              <a:buAutoNum type="arabicPeriod"/>
            </a:pPr>
            <a:r>
              <a:rPr lang="en-US" b="1" i="0" dirty="0">
                <a:effectLst/>
                <a:latin typeface="Times New Roman" panose="02020603050405020304" pitchFamily="18" charset="0"/>
                <a:cs typeface="Times New Roman" panose="02020603050405020304" pitchFamily="18" charset="0"/>
              </a:rPr>
              <a:t>Tables</a:t>
            </a:r>
            <a:r>
              <a:rPr lang="en-US" b="0" i="0" dirty="0">
                <a:effectLst/>
                <a:latin typeface="Times New Roman" panose="02020603050405020304" pitchFamily="18" charset="0"/>
                <a:cs typeface="Times New Roman" panose="02020603050405020304" pitchFamily="18" charset="0"/>
              </a:rPr>
              <a:t> – In the Relational model the, relations are saved in the table format. It is stored along with its entities. A table has two properties rows and columns. Rows represent records and columns represent attributes.</a:t>
            </a:r>
          </a:p>
          <a:p>
            <a:pPr algn="just">
              <a:lnSpc>
                <a:spcPct val="160000"/>
              </a:lnSpc>
              <a:buFont typeface="+mj-lt"/>
              <a:buAutoNum type="arabicPeriod"/>
            </a:pPr>
            <a:r>
              <a:rPr lang="en-US" b="1" i="0" dirty="0">
                <a:effectLst/>
                <a:latin typeface="Times New Roman" panose="02020603050405020304" pitchFamily="18" charset="0"/>
                <a:cs typeface="Times New Roman" panose="02020603050405020304" pitchFamily="18" charset="0"/>
              </a:rPr>
              <a:t>Tuple</a:t>
            </a:r>
            <a:r>
              <a:rPr lang="en-US" b="0" i="0" dirty="0">
                <a:effectLst/>
                <a:latin typeface="Times New Roman" panose="02020603050405020304" pitchFamily="18" charset="0"/>
                <a:cs typeface="Times New Roman" panose="02020603050405020304" pitchFamily="18" charset="0"/>
              </a:rPr>
              <a:t> – It is nothing but a single row of a table, which contains a single record. </a:t>
            </a:r>
            <a:r>
              <a:rPr lang="en-US" b="0" i="0" dirty="0">
                <a:solidFill>
                  <a:srgbClr val="273239"/>
                </a:solidFill>
                <a:effectLst/>
                <a:latin typeface="Times New Roman" panose="02020603050405020304" pitchFamily="18" charset="0"/>
                <a:cs typeface="Times New Roman" panose="02020603050405020304" pitchFamily="18" charset="0"/>
              </a:rPr>
              <a:t>The above relation contains 4 tuples, one of which is shown as:</a:t>
            </a:r>
          </a:p>
          <a:p>
            <a:pPr marL="0" indent="0" algn="just">
              <a:lnSpc>
                <a:spcPct val="160000"/>
              </a:lnSpc>
              <a:buNone/>
            </a:pPr>
            <a:endParaRPr lang="en-US" b="0" i="0" dirty="0">
              <a:effectLst/>
              <a:latin typeface="Times New Roman" panose="02020603050405020304" pitchFamily="18" charset="0"/>
              <a:cs typeface="Times New Roman" panose="02020603050405020304" pitchFamily="18" charset="0"/>
            </a:endParaRPr>
          </a:p>
          <a:p>
            <a:pPr marL="0" indent="0" algn="just">
              <a:lnSpc>
                <a:spcPct val="160000"/>
              </a:lnSpc>
              <a:buNone/>
            </a:pPr>
            <a:endParaRPr lang="en-US" b="1"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b="1" i="0" dirty="0">
                <a:effectLst/>
                <a:latin typeface="Times New Roman" panose="02020603050405020304" pitchFamily="18" charset="0"/>
                <a:cs typeface="Times New Roman" panose="02020603050405020304" pitchFamily="18" charset="0"/>
              </a:rPr>
              <a:t>4.Relation Schema:</a:t>
            </a:r>
            <a:r>
              <a:rPr lang="en-US" b="0" i="0" dirty="0">
                <a:effectLst/>
                <a:latin typeface="Times New Roman" panose="02020603050405020304" pitchFamily="18" charset="0"/>
                <a:cs typeface="Times New Roman" panose="02020603050405020304" pitchFamily="18" charset="0"/>
              </a:rPr>
              <a:t> A relation schema represents the name of the relation with its attributes.</a:t>
            </a:r>
          </a:p>
          <a:p>
            <a:pPr marL="0" indent="0" algn="just">
              <a:lnSpc>
                <a:spcPct val="160000"/>
              </a:lnSpc>
              <a:buNone/>
            </a:pPr>
            <a:r>
              <a:rPr lang="en-US" b="0" i="0" dirty="0">
                <a:effectLst/>
                <a:latin typeface="Times New Roman" panose="02020603050405020304" pitchFamily="18" charset="0"/>
                <a:cs typeface="Times New Roman" panose="02020603050405020304" pitchFamily="18" charset="0"/>
              </a:rPr>
              <a:t> e.g.; STUDENT (ROLL_NO, NAME, ADDRESS, PHONE, and AGE) is the relation schema for STUDENT. If a schema has more than 1 relation, it is called Relational Schema.</a:t>
            </a:r>
          </a:p>
        </p:txBody>
      </p:sp>
      <p:pic>
        <p:nvPicPr>
          <p:cNvPr id="4" name="Picture 3">
            <a:extLst>
              <a:ext uri="{FF2B5EF4-FFF2-40B4-BE49-F238E27FC236}">
                <a16:creationId xmlns:a16="http://schemas.microsoft.com/office/drawing/2014/main" id="{B4FE58EC-D1C5-64BC-5A3A-A0C4C33ED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853" y="3794805"/>
            <a:ext cx="4553339" cy="723963"/>
          </a:xfrm>
          <a:prstGeom prst="rect">
            <a:avLst/>
          </a:prstGeom>
        </p:spPr>
      </p:pic>
    </p:spTree>
    <p:extLst>
      <p:ext uri="{BB962C8B-B14F-4D97-AF65-F5344CB8AC3E}">
        <p14:creationId xmlns:p14="http://schemas.microsoft.com/office/powerpoint/2010/main" val="27818321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74A4D-08ED-362C-2737-C0BFD52F1F4B}"/>
              </a:ext>
            </a:extLst>
          </p:cNvPr>
          <p:cNvSpPr>
            <a:spLocks noGrp="1"/>
          </p:cNvSpPr>
          <p:nvPr>
            <p:ph idx="1"/>
          </p:nvPr>
        </p:nvSpPr>
        <p:spPr>
          <a:xfrm>
            <a:off x="177281" y="233265"/>
            <a:ext cx="11691257" cy="6428792"/>
          </a:xfrm>
        </p:spPr>
        <p:txBody>
          <a:bodyPr>
            <a:normAutofit fontScale="92500" lnSpcReduction="10000"/>
          </a:bodyPr>
          <a:lstStyle/>
          <a:p>
            <a:pPr marL="0" indent="0" algn="just">
              <a:lnSpc>
                <a:spcPct val="160000"/>
              </a:lnSpc>
              <a:buNone/>
            </a:pPr>
            <a:r>
              <a:rPr lang="en-US" sz="2200" b="1" i="0" dirty="0">
                <a:effectLst/>
                <a:latin typeface="Times New Roman" panose="02020603050405020304" pitchFamily="18" charset="0"/>
                <a:cs typeface="Times New Roman" panose="02020603050405020304" pitchFamily="18" charset="0"/>
              </a:rPr>
              <a:t>5.Degree:</a:t>
            </a:r>
            <a:r>
              <a:rPr lang="en-US" sz="2200" b="0" i="0" dirty="0">
                <a:effectLst/>
                <a:latin typeface="Times New Roman" panose="02020603050405020304" pitchFamily="18" charset="0"/>
                <a:cs typeface="Times New Roman" panose="02020603050405020304" pitchFamily="18" charset="0"/>
              </a:rPr>
              <a:t> The total number of attributes which in the relation is called the degree of the relation. The </a:t>
            </a:r>
            <a:r>
              <a:rPr lang="en-US" sz="2200" b="1" i="0" dirty="0">
                <a:effectLst/>
                <a:latin typeface="Times New Roman" panose="02020603050405020304" pitchFamily="18" charset="0"/>
                <a:cs typeface="Times New Roman" panose="02020603050405020304" pitchFamily="18" charset="0"/>
              </a:rPr>
              <a:t>STUDENT</a:t>
            </a:r>
            <a:r>
              <a:rPr lang="en-US" sz="2200" b="0" i="0" dirty="0">
                <a:effectLst/>
                <a:latin typeface="Times New Roman" panose="02020603050405020304" pitchFamily="18" charset="0"/>
                <a:cs typeface="Times New Roman" panose="02020603050405020304" pitchFamily="18" charset="0"/>
              </a:rPr>
              <a:t> relation defined above has degree 5.</a:t>
            </a:r>
            <a:endParaRPr lang="en-US" sz="2200" dirty="0">
              <a:latin typeface="Times New Roman" panose="02020603050405020304" pitchFamily="18" charset="0"/>
              <a:cs typeface="Times New Roman" panose="02020603050405020304" pitchFamily="18" charset="0"/>
            </a:endParaRPr>
          </a:p>
          <a:p>
            <a:pPr marL="0" indent="0" algn="just">
              <a:lnSpc>
                <a:spcPct val="160000"/>
              </a:lnSpc>
              <a:buNone/>
            </a:pPr>
            <a:r>
              <a:rPr lang="en-US" sz="2200" b="1" i="0" dirty="0">
                <a:effectLst/>
                <a:latin typeface="Times New Roman" panose="02020603050405020304" pitchFamily="18" charset="0"/>
                <a:cs typeface="Times New Roman" panose="02020603050405020304" pitchFamily="18" charset="0"/>
              </a:rPr>
              <a:t>6.Cardinality: </a:t>
            </a:r>
            <a:r>
              <a:rPr lang="en-US" sz="2200" b="0" i="0" dirty="0">
                <a:effectLst/>
                <a:latin typeface="Times New Roman" panose="02020603050405020304" pitchFamily="18" charset="0"/>
                <a:cs typeface="Times New Roman" panose="02020603050405020304" pitchFamily="18" charset="0"/>
              </a:rPr>
              <a:t>The number of tuples in a relation is known as cardinality. The </a:t>
            </a:r>
            <a:r>
              <a:rPr lang="en-US" sz="2200" b="1" i="0" dirty="0">
                <a:effectLst/>
                <a:latin typeface="Times New Roman" panose="02020603050405020304" pitchFamily="18" charset="0"/>
                <a:cs typeface="Times New Roman" panose="02020603050405020304" pitchFamily="18" charset="0"/>
              </a:rPr>
              <a:t>STUDENT</a:t>
            </a:r>
            <a:r>
              <a:rPr lang="en-US" sz="2200" b="0" i="0" dirty="0">
                <a:effectLst/>
                <a:latin typeface="Times New Roman" panose="02020603050405020304" pitchFamily="18" charset="0"/>
                <a:cs typeface="Times New Roman" panose="02020603050405020304" pitchFamily="18" charset="0"/>
              </a:rPr>
              <a:t> relation defined above has cardinality 4.</a:t>
            </a:r>
          </a:p>
          <a:p>
            <a:pPr marL="0" indent="0" algn="just">
              <a:lnSpc>
                <a:spcPct val="160000"/>
              </a:lnSpc>
              <a:buNone/>
            </a:pPr>
            <a:r>
              <a:rPr lang="en-US" sz="2200" b="1" dirty="0">
                <a:latin typeface="Times New Roman" panose="02020603050405020304" pitchFamily="18" charset="0"/>
                <a:cs typeface="Times New Roman" panose="02020603050405020304" pitchFamily="18" charset="0"/>
              </a:rPr>
              <a:t>7.</a:t>
            </a:r>
            <a:r>
              <a:rPr lang="en-US" sz="2200" b="1" i="0" dirty="0">
                <a:effectLst/>
                <a:latin typeface="Times New Roman" panose="02020603050405020304" pitchFamily="18" charset="0"/>
                <a:cs typeface="Times New Roman" panose="02020603050405020304" pitchFamily="18" charset="0"/>
              </a:rPr>
              <a:t>Column:</a:t>
            </a:r>
            <a:r>
              <a:rPr lang="en-US" sz="2200" b="0" i="0" dirty="0">
                <a:effectLst/>
                <a:latin typeface="Times New Roman" panose="02020603050405020304" pitchFamily="18" charset="0"/>
                <a:cs typeface="Times New Roman" panose="02020603050405020304" pitchFamily="18" charset="0"/>
              </a:rPr>
              <a:t> The column represents the set of values for a specific attribute.</a:t>
            </a:r>
          </a:p>
          <a:p>
            <a:pPr marL="0" indent="0" algn="just">
              <a:lnSpc>
                <a:spcPct val="160000"/>
              </a:lnSpc>
              <a:buNone/>
            </a:pPr>
            <a:r>
              <a:rPr lang="en-US" sz="2200" b="1" i="0" dirty="0">
                <a:effectLst/>
                <a:latin typeface="Times New Roman" panose="02020603050405020304" pitchFamily="18" charset="0"/>
                <a:cs typeface="Times New Roman" panose="02020603050405020304" pitchFamily="18" charset="0"/>
              </a:rPr>
              <a:t>8.Relation instance</a:t>
            </a:r>
            <a:r>
              <a:rPr lang="en-US" sz="2200" b="0" i="0" dirty="0">
                <a:effectLst/>
                <a:latin typeface="Times New Roman" panose="02020603050405020304" pitchFamily="18" charset="0"/>
                <a:cs typeface="Times New Roman" panose="02020603050405020304" pitchFamily="18" charset="0"/>
              </a:rPr>
              <a:t> – Relation instance is a finite set of tuples in the RDBMS system. Relation instances never have duplicate tuples.</a:t>
            </a:r>
          </a:p>
          <a:p>
            <a:pPr marL="0" indent="0" algn="just">
              <a:lnSpc>
                <a:spcPct val="160000"/>
              </a:lnSpc>
              <a:buNone/>
            </a:pPr>
            <a:r>
              <a:rPr lang="en-US" sz="2200" b="1" i="0" dirty="0">
                <a:effectLst/>
                <a:latin typeface="Times New Roman" panose="02020603050405020304" pitchFamily="18" charset="0"/>
                <a:cs typeface="Times New Roman" panose="02020603050405020304" pitchFamily="18" charset="0"/>
              </a:rPr>
              <a:t>9.Relation key</a:t>
            </a:r>
            <a:r>
              <a:rPr lang="en-US" sz="2200" b="0" i="0" dirty="0">
                <a:effectLst/>
                <a:latin typeface="Times New Roman" panose="02020603050405020304" pitchFamily="18" charset="0"/>
                <a:cs typeface="Times New Roman" panose="02020603050405020304" pitchFamily="18" charset="0"/>
              </a:rPr>
              <a:t> – Every row has one, two or multiple attributes, which is called relation key.</a:t>
            </a:r>
          </a:p>
          <a:p>
            <a:pPr marL="0" indent="0" algn="just">
              <a:lnSpc>
                <a:spcPct val="160000"/>
              </a:lnSpc>
              <a:buNone/>
            </a:pPr>
            <a:r>
              <a:rPr lang="en-US" sz="2200" b="1" dirty="0">
                <a:latin typeface="Times New Roman" panose="02020603050405020304" pitchFamily="18" charset="0"/>
                <a:cs typeface="Times New Roman" panose="02020603050405020304" pitchFamily="18" charset="0"/>
              </a:rPr>
              <a:t>10.</a:t>
            </a:r>
            <a:r>
              <a:rPr lang="en-US" sz="2200" b="1" i="0" dirty="0">
                <a:effectLst/>
                <a:latin typeface="Times New Roman" panose="02020603050405020304" pitchFamily="18" charset="0"/>
                <a:cs typeface="Times New Roman" panose="02020603050405020304" pitchFamily="18" charset="0"/>
              </a:rPr>
              <a:t>Attribute domain</a:t>
            </a:r>
            <a:r>
              <a:rPr lang="en-US" sz="2200" b="0" i="0" dirty="0">
                <a:effectLst/>
                <a:latin typeface="Times New Roman" panose="02020603050405020304" pitchFamily="18" charset="0"/>
                <a:cs typeface="Times New Roman" panose="02020603050405020304" pitchFamily="18" charset="0"/>
              </a:rPr>
              <a:t> – Every attribute has some pre-defined value and scope which is known as attribute domain</a:t>
            </a:r>
          </a:p>
          <a:p>
            <a:pPr marL="0" indent="0" algn="just">
              <a:lnSpc>
                <a:spcPct val="160000"/>
              </a:lnSpc>
              <a:buNone/>
            </a:pPr>
            <a:r>
              <a:rPr lang="en-US" sz="2200" dirty="0">
                <a:latin typeface="Times New Roman" panose="02020603050405020304" pitchFamily="18" charset="0"/>
                <a:cs typeface="Times New Roman" panose="02020603050405020304" pitchFamily="18" charset="0"/>
              </a:rPr>
              <a:t>11.</a:t>
            </a:r>
            <a:r>
              <a:rPr lang="en-US" sz="2200" b="1" i="0" dirty="0">
                <a:effectLst/>
                <a:latin typeface="Times New Roman" panose="02020603050405020304" pitchFamily="18" charset="0"/>
                <a:cs typeface="Times New Roman" panose="02020603050405020304" pitchFamily="18" charset="0"/>
              </a:rPr>
              <a:t> NULL Values:</a:t>
            </a:r>
            <a:r>
              <a:rPr lang="en-US" sz="2200" b="0" i="0" dirty="0">
                <a:effectLst/>
                <a:latin typeface="Times New Roman" panose="02020603050405020304" pitchFamily="18" charset="0"/>
                <a:cs typeface="Times New Roman" panose="02020603050405020304" pitchFamily="18" charset="0"/>
              </a:rPr>
              <a:t> The value which is not known or unavailable is called a NULL value. It is represented by blank space. e.g.; PHONE of STUDENT having ROLL_NO 4 is NULL. </a:t>
            </a:r>
          </a:p>
          <a:p>
            <a:pPr marL="0" indent="0" algn="just">
              <a:lnSpc>
                <a:spcPct val="160000"/>
              </a:lnSpc>
              <a:buNone/>
            </a:pP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01770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Referential Integrity Constraints">
            <a:extLst>
              <a:ext uri="{FF2B5EF4-FFF2-40B4-BE49-F238E27FC236}">
                <a16:creationId xmlns:a16="http://schemas.microsoft.com/office/drawing/2014/main" id="{A3AA0DC1-59D1-0E25-4852-A91C02591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709127"/>
            <a:ext cx="8667750" cy="47907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854C6DB-03E5-C8AE-0DBE-F8BB9C0591B3}"/>
                  </a:ext>
                </a:extLst>
              </p14:cNvPr>
              <p14:cNvContentPartPr/>
              <p14:nvPr/>
            </p14:nvContentPartPr>
            <p14:xfrm>
              <a:off x="5420248" y="1930430"/>
              <a:ext cx="1080000" cy="105480"/>
            </p14:xfrm>
          </p:contentPart>
        </mc:Choice>
        <mc:Fallback xmlns="">
          <p:pic>
            <p:nvPicPr>
              <p:cNvPr id="2" name="Ink 1">
                <a:extLst>
                  <a:ext uri="{FF2B5EF4-FFF2-40B4-BE49-F238E27FC236}">
                    <a16:creationId xmlns:a16="http://schemas.microsoft.com/office/drawing/2014/main" id="{6854C6DB-03E5-C8AE-0DBE-F8BB9C0591B3}"/>
                  </a:ext>
                </a:extLst>
              </p:cNvPr>
              <p:cNvPicPr/>
              <p:nvPr/>
            </p:nvPicPr>
            <p:blipFill>
              <a:blip r:embed="rId4"/>
              <a:stretch>
                <a:fillRect/>
              </a:stretch>
            </p:blipFill>
            <p:spPr>
              <a:xfrm>
                <a:off x="5357248" y="1867790"/>
                <a:ext cx="1205640" cy="231120"/>
              </a:xfrm>
              <a:prstGeom prst="rect">
                <a:avLst/>
              </a:prstGeom>
            </p:spPr>
          </p:pic>
        </mc:Fallback>
      </mc:AlternateContent>
    </p:spTree>
    <p:extLst>
      <p:ext uri="{BB962C8B-B14F-4D97-AF65-F5344CB8AC3E}">
        <p14:creationId xmlns:p14="http://schemas.microsoft.com/office/powerpoint/2010/main" val="2111009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E1D31-1896-E127-DAB4-E0A6FF61FCB1}"/>
              </a:ext>
            </a:extLst>
          </p:cNvPr>
          <p:cNvSpPr>
            <a:spLocks noGrp="1"/>
          </p:cNvSpPr>
          <p:nvPr>
            <p:ph idx="1"/>
          </p:nvPr>
        </p:nvSpPr>
        <p:spPr>
          <a:xfrm>
            <a:off x="410547" y="326571"/>
            <a:ext cx="10943253" cy="6279502"/>
          </a:xfrm>
        </p:spPr>
        <p:txBody>
          <a:bodyPr>
            <a:normAutofit fontScale="92500" lnSpcReduction="10000"/>
          </a:bodyPr>
          <a:lstStyle/>
          <a:p>
            <a:pPr marL="0" indent="0" algn="just">
              <a:lnSpc>
                <a:spcPct val="150000"/>
              </a:lnSpc>
              <a:buNone/>
            </a:pPr>
            <a:r>
              <a:rPr lang="en-US" b="1" i="0" dirty="0">
                <a:solidFill>
                  <a:srgbClr val="222222"/>
                </a:solidFill>
                <a:effectLst/>
                <a:latin typeface="Times New Roman" panose="02020603050405020304" pitchFamily="18" charset="0"/>
                <a:cs typeface="Times New Roman" panose="02020603050405020304" pitchFamily="18" charset="0"/>
              </a:rPr>
              <a:t>Constraints Relational Model</a:t>
            </a:r>
          </a:p>
          <a:p>
            <a:pPr algn="just">
              <a:lnSpc>
                <a:spcPct val="150000"/>
              </a:lnSpc>
            </a:pPr>
            <a:r>
              <a:rPr lang="en-US" sz="2400" b="0" i="0" dirty="0">
                <a:effectLst/>
                <a:latin typeface="Times New Roman" panose="02020603050405020304" pitchFamily="18" charset="0"/>
                <a:cs typeface="Times New Roman" panose="02020603050405020304" pitchFamily="18" charset="0"/>
              </a:rPr>
              <a:t>While designing the Relational Model, we define some conditions which must hold for data present in the database are called Constraints.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constraints are checked before performing any operation (insertion, deletion, and </a:t>
            </a:r>
            <a:r>
              <a:rPr lang="en-US" sz="2400" b="0" i="0" dirty="0" err="1">
                <a:effectLst/>
                <a:latin typeface="Times New Roman" panose="02020603050405020304" pitchFamily="18" charset="0"/>
                <a:cs typeface="Times New Roman" panose="02020603050405020304" pitchFamily="18" charset="0"/>
              </a:rPr>
              <a:t>updation</a:t>
            </a:r>
            <a:r>
              <a:rPr lang="en-US" sz="2400" b="0" i="0" dirty="0">
                <a:effectLst/>
                <a:latin typeface="Times New Roman" panose="02020603050405020304" pitchFamily="18" charset="0"/>
                <a:cs typeface="Times New Roman" panose="02020603050405020304" pitchFamily="18" charset="0"/>
              </a:rPr>
              <a:t> ) in the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there is a violation of any of the constraints, the operation will fail.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many types of Integrity Constraints in DBMS. Constraints on the Relational database management system is mostly divided into three main categories are: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Domain Constraints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Key Constraints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Referential Integrity Constraints</a:t>
            </a:r>
          </a:p>
          <a:p>
            <a:pPr marL="0" indent="0">
              <a:buNone/>
            </a:pPr>
            <a:endParaRPr lang="en-IN" dirty="0"/>
          </a:p>
        </p:txBody>
      </p:sp>
    </p:spTree>
    <p:extLst>
      <p:ext uri="{BB962C8B-B14F-4D97-AF65-F5344CB8AC3E}">
        <p14:creationId xmlns:p14="http://schemas.microsoft.com/office/powerpoint/2010/main" val="1245239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10798</TotalTime>
  <Words>9358</Words>
  <Application>Microsoft Office PowerPoint</Application>
  <PresentationFormat>Widescreen</PresentationFormat>
  <Paragraphs>511</Paragraphs>
  <Slides>131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131</vt:i4>
      </vt:variant>
    </vt:vector>
  </HeadingPairs>
  <TitlesOfParts>
    <vt:vector size="142" baseType="lpstr">
      <vt:lpstr>Arial</vt:lpstr>
      <vt:lpstr>Calibri</vt:lpstr>
      <vt:lpstr>Calibri Light</vt:lpstr>
      <vt:lpstr>Consolas</vt:lpstr>
      <vt:lpstr>inter-regular</vt:lpstr>
      <vt:lpstr>Raleway</vt:lpstr>
      <vt:lpstr>Source Sans Pro</vt:lpstr>
      <vt:lpstr>Times New Roman</vt:lpstr>
      <vt:lpstr>urw-din</vt:lpstr>
      <vt:lpstr>Wingdings</vt:lpstr>
      <vt:lpstr>Office Theme</vt:lpstr>
      <vt:lpstr>MODULE – I:  CONCEPTUAL MODELING INTRODUCTION</vt:lpstr>
      <vt:lpstr>Introduction of Data Bases</vt:lpstr>
      <vt:lpstr>PowerPoint Presentation</vt:lpstr>
      <vt:lpstr>Database-System Applications</vt:lpstr>
      <vt:lpstr>PowerPoint Presentation</vt:lpstr>
      <vt:lpstr>PowerPoint Presentation</vt:lpstr>
      <vt:lpstr>Purpose of Databases</vt:lpstr>
      <vt:lpstr>PowerPoint Presentation</vt:lpstr>
      <vt:lpstr>PowerPoint Presentation</vt:lpstr>
      <vt:lpstr>PowerPoint Presentation</vt:lpstr>
      <vt:lpstr>PowerPoint Presentation</vt:lpstr>
      <vt:lpstr>PowerPoint Presentation</vt:lpstr>
      <vt:lpstr>Disadvantages of DBMS</vt:lpstr>
      <vt:lpstr>PowerPoint Presentation</vt:lpstr>
      <vt:lpstr>PowerPoint Presentation</vt:lpstr>
      <vt:lpstr>View of Data</vt:lpstr>
      <vt:lpstr>PowerPoint Presentation</vt:lpstr>
      <vt:lpstr>Data Abstraction</vt:lpstr>
      <vt:lpstr>PowerPoint Presentation</vt:lpstr>
      <vt:lpstr>Three levels of abstraction</vt:lpstr>
      <vt:lpstr>PowerPoint Presentation</vt:lpstr>
      <vt:lpstr>PowerPoint Presentation</vt:lpstr>
      <vt:lpstr>PowerPoint Presentation</vt:lpstr>
      <vt:lpstr>PowerPoint Presentation</vt:lpstr>
      <vt:lpstr>PowerPoint Presentation</vt:lpstr>
      <vt:lpstr>Instance and schema in DBMS</vt:lpstr>
      <vt:lpstr>PowerPoint Presentation</vt:lpstr>
      <vt:lpstr>PowerPoint Presentation</vt:lpstr>
      <vt:lpstr>PowerPoint Presentation</vt:lpstr>
      <vt:lpstr>DBMS Instance</vt:lpstr>
      <vt:lpstr>PowerPoint Presentation</vt:lpstr>
      <vt:lpstr>PowerPoint Presentation</vt:lpstr>
      <vt:lpstr>Data Models</vt:lpstr>
      <vt:lpstr>Types of Data Models</vt:lpstr>
      <vt:lpstr>PowerPoint Presentation</vt:lpstr>
      <vt:lpstr>PowerPoint Presentation</vt:lpstr>
      <vt:lpstr>PowerPoint Presentation</vt:lpstr>
      <vt:lpstr>PowerPoint Presentation</vt:lpstr>
      <vt:lpstr>PowerPoint Presentation</vt:lpstr>
      <vt:lpstr>3.Entity-Relationship Model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Languages/SQL Commands</vt:lpstr>
      <vt:lpstr>PowerPoint Presentation</vt:lpstr>
      <vt:lpstr>PowerPoint Presentation</vt:lpstr>
      <vt:lpstr>PowerPoint Presentation</vt:lpstr>
      <vt:lpstr>PowerPoint Presentation</vt:lpstr>
      <vt:lpstr>PowerPoint Presentation</vt:lpstr>
      <vt:lpstr>PowerPoint Presentation</vt:lpstr>
      <vt:lpstr>Database Users</vt:lpstr>
      <vt:lpstr>PowerPoint Presentation</vt:lpstr>
      <vt:lpstr>Database Administrators (DBA)</vt:lpstr>
      <vt:lpstr>PowerPoint Presentation</vt:lpstr>
      <vt:lpstr>Database Designers</vt:lpstr>
      <vt:lpstr>Naive Users / Parametric Users</vt:lpstr>
      <vt:lpstr>System Analyst</vt:lpstr>
      <vt:lpstr>Application Programmers / Back-End Developers</vt:lpstr>
      <vt:lpstr>Sophisticated Users</vt:lpstr>
      <vt:lpstr>Casual Users / Temporary Users</vt:lpstr>
      <vt:lpstr>DBMS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model</vt:lpstr>
      <vt:lpstr>PowerPoint Presentation</vt:lpstr>
      <vt:lpstr>Component of ER Diagram</vt:lpstr>
      <vt:lpstr>PowerPoint Presentation</vt:lpstr>
      <vt:lpstr>PowerPoint Presentation</vt:lpstr>
      <vt:lpstr>b. Weak Entity</vt:lpstr>
      <vt:lpstr>Let us see an example of the relationship between the Strong entity type and weak entity type with the help of ER Diagram:</vt:lpstr>
      <vt:lpstr>PowerPoint Presentation</vt:lpstr>
      <vt:lpstr>PowerPoint Presentation</vt:lpstr>
      <vt:lpstr>PowerPoint Presentation</vt:lpstr>
      <vt:lpstr>PowerPoint Presentation</vt:lpstr>
      <vt:lpstr>PowerPoint Presentation</vt:lpstr>
      <vt:lpstr>3. Relationship</vt:lpstr>
      <vt:lpstr>PowerPoint Presentation</vt:lpstr>
      <vt:lpstr>PowerPoint Presentation</vt:lpstr>
      <vt:lpstr>PowerPoint Presentation</vt:lpstr>
      <vt:lpstr>PowerPoint Presentation</vt:lpstr>
      <vt:lpstr>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Operations in 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keys in 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Anomalies in Relational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24</cp:revision>
  <dcterms:created xsi:type="dcterms:W3CDTF">2023-02-07T10:36:25Z</dcterms:created>
  <dcterms:modified xsi:type="dcterms:W3CDTF">2023-04-26T16:10:19Z</dcterms:modified>
</cp:coreProperties>
</file>