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46713-B089-C4A9-CDE6-9DE75E6729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75F39D-9371-C614-DA7C-AC3C46D6A6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EA8510-1D8F-DD73-D9F4-83B9A45DB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2564C-7CE2-4F90-BC6D-DD7DBDF96211}" type="datetimeFigureOut">
              <a:rPr lang="en-IN" smtClean="0"/>
              <a:t>01-05-2023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592C88-6E1B-AA0F-2C79-9BF3B3B17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B63714-28B5-67E7-070D-125924C5A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FF6CD-D8F4-40BE-8880-10A2E5D647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772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0681D-DB8C-CD96-4572-FE570DFE4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3267B6-DE75-8BB0-25C1-2DBA95C9FA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0D3258-E3F7-8DBD-F409-111997668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2564C-7CE2-4F90-BC6D-DD7DBDF96211}" type="datetimeFigureOut">
              <a:rPr lang="en-IN" smtClean="0"/>
              <a:t>01-05-2023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E95C7F-BA3E-682F-B3E6-D07BD3ADF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7E42CE-4CE8-7DE1-2098-880494BB2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FF6CD-D8F4-40BE-8880-10A2E5D647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7758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ED4B5C-BBF5-678C-3621-912432A8B8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3CE274-DD01-D20E-D338-A94B5CA2B2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2C4B31-9449-AE57-4BC5-5F88A062B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2564C-7CE2-4F90-BC6D-DD7DBDF96211}" type="datetimeFigureOut">
              <a:rPr lang="en-IN" smtClean="0"/>
              <a:t>01-05-2023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EC9362-324C-2C8B-B02E-4393F369C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070E1D-D108-6B20-C845-7E860A86D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FF6CD-D8F4-40BE-8880-10A2E5D647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243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BAD90-3D01-B5B2-877E-01B839CD4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DE8130-CCFB-AC3F-AB69-3204F10A2C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CE88FE-1529-804C-C26B-779DADF1C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2564C-7CE2-4F90-BC6D-DD7DBDF96211}" type="datetimeFigureOut">
              <a:rPr lang="en-IN" smtClean="0"/>
              <a:t>01-05-2023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D1A249-61F9-7F7D-CE32-34F7DBCC6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C38C59-2E75-019F-11A9-1CD165082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FF6CD-D8F4-40BE-8880-10A2E5D647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1668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9CDB3-8F14-A902-DE7B-83F8EF8E9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51277E-4DDA-8074-D6EC-6F60D56D93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ADB99C-621B-31CD-BEF1-9FA7ECDFB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2564C-7CE2-4F90-BC6D-DD7DBDF96211}" type="datetimeFigureOut">
              <a:rPr lang="en-IN" smtClean="0"/>
              <a:t>01-05-2023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D82286-BD93-D624-DC6B-996E36549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F05C45-0B26-9E14-F57E-C979208DE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FF6CD-D8F4-40BE-8880-10A2E5D647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2086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69B15-4197-B1E6-A0E7-05EA535D1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C5ABA0-01F2-D865-0FD5-9A905CB5E2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5FECCD-757B-0022-9504-252B459CD0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1D7D16-67EB-A176-496F-650FA2F87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2564C-7CE2-4F90-BC6D-DD7DBDF96211}" type="datetimeFigureOut">
              <a:rPr lang="en-IN" smtClean="0"/>
              <a:t>01-05-2023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D42F90-4BEA-2739-1ECA-D8EC54599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CEA732-863D-F559-0A31-73701EDB6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FF6CD-D8F4-40BE-8880-10A2E5D647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2481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BD426-E579-06EB-55A3-23DE79C67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81E255-34A9-59AE-BC28-A1E95ACB7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A12657-B47E-4FBA-3B6C-2C8968E029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F3AFB3-6AB3-C23B-242D-262EC91AFB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E76BE5-4194-BBB4-8D88-1B5F676DE8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81D669-184B-3B3E-38EA-D8CCFE083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2564C-7CE2-4F90-BC6D-DD7DBDF96211}" type="datetimeFigureOut">
              <a:rPr lang="en-IN" smtClean="0"/>
              <a:t>01-05-2023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B587BA-6EC5-5D75-0724-B9A227A7E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7F05F6-342B-2BF7-B8A2-6873AD62A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FF6CD-D8F4-40BE-8880-10A2E5D647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6289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0BCF7-195F-B026-D59A-C1831CF0E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3121D2-2E7D-F7CF-F71D-FC864ACEB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2564C-7CE2-4F90-BC6D-DD7DBDF96211}" type="datetimeFigureOut">
              <a:rPr lang="en-IN" smtClean="0"/>
              <a:t>01-05-2023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9C1CEE-8D26-5C6A-6D3F-03CC28A79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84CBAE-1060-D02A-DE0C-494EFCD05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FF6CD-D8F4-40BE-8880-10A2E5D647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6316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7B0221-47DA-E003-4569-F5E81932B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2564C-7CE2-4F90-BC6D-DD7DBDF96211}" type="datetimeFigureOut">
              <a:rPr lang="en-IN" smtClean="0"/>
              <a:t>01-05-2023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EC4490-40E8-E1BA-67E7-C2AFBC15C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003998-5698-E472-395C-C372A4879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FF6CD-D8F4-40BE-8880-10A2E5D647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6611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5E9B1-D34D-FF53-35DE-20BD11F94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1B2E9-0D8E-6827-BFD5-365C19D7FE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162AC5-DA9B-0A70-551B-B2C7D0481C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956B3B-2F8B-1D48-BB30-96E06BE0E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2564C-7CE2-4F90-BC6D-DD7DBDF96211}" type="datetimeFigureOut">
              <a:rPr lang="en-IN" smtClean="0"/>
              <a:t>01-05-2023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5805DF-06ED-247A-EBA0-54918AA74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2983C5-F55E-4B36-4B49-78C3724CE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FF6CD-D8F4-40BE-8880-10A2E5D647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1090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1E385-D35D-7D48-BA02-1DC6CB5AA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558D05-4BC1-9673-9D41-9993AADCCB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CDF2E0-FDB3-A65E-E30D-002AB99D34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1D3B98-8184-E93E-F09C-09EA5DB38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2564C-7CE2-4F90-BC6D-DD7DBDF96211}" type="datetimeFigureOut">
              <a:rPr lang="en-IN" smtClean="0"/>
              <a:t>01-05-2023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658CA7-F1CD-A822-7659-A33E67C93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83D91C-391D-7B3A-1F9C-F6824144D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FF6CD-D8F4-40BE-8880-10A2E5D647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629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C185E4-862B-1492-599C-73B65F1B5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603586-F949-A8F5-F763-C8AD13480E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965E84-3FE1-74A0-BF0A-0D9CEB426A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92564C-7CE2-4F90-BC6D-DD7DBDF96211}" type="datetimeFigureOut">
              <a:rPr lang="en-IN" smtClean="0"/>
              <a:t>01-05-2023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B603ED-E1E3-7E18-84B0-4D433A06A1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6755C-2812-92CA-F4AA-BA8B9D4B47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9FF6CD-D8F4-40BE-8880-10A2E5D647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8264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6C8C4-4C84-132C-CFA6-8E70B7D7FE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Domain Relational Calculus</a:t>
            </a:r>
          </a:p>
        </p:txBody>
      </p:sp>
    </p:spTree>
    <p:extLst>
      <p:ext uri="{BB962C8B-B14F-4D97-AF65-F5344CB8AC3E}">
        <p14:creationId xmlns:p14="http://schemas.microsoft.com/office/powerpoint/2010/main" val="23953821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304CB-8E77-2720-45A3-565162391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290" y="424854"/>
            <a:ext cx="10515600" cy="801202"/>
          </a:xfrm>
        </p:spPr>
        <p:txBody>
          <a:bodyPr>
            <a:noAutofit/>
          </a:bodyPr>
          <a:lstStyle/>
          <a:p>
            <a:r>
              <a:rPr lang="en-IN" sz="32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  <a:br>
              <a:rPr lang="en-IN" sz="32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Table-1: Customer</a:t>
            </a:r>
            <a:endParaRPr lang="en-IN" sz="24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0ED9B6-D3FC-EEB0-2272-15818691EA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28" y="1272709"/>
            <a:ext cx="3946849" cy="352322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BFACC5E-03CC-BDC2-4018-A4513AE30D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7066" y="214604"/>
            <a:ext cx="5978824" cy="3429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396EEA3-E269-E67F-2197-4E54E8130D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6138" y="3536302"/>
            <a:ext cx="4929051" cy="3105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6484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13C574D6-DBFC-6F48-5DF9-296C2A874E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624" y="260885"/>
            <a:ext cx="9993086" cy="5785352"/>
          </a:xfrm>
        </p:spPr>
      </p:pic>
    </p:spTree>
    <p:extLst>
      <p:ext uri="{BB962C8B-B14F-4D97-AF65-F5344CB8AC3E}">
        <p14:creationId xmlns:p14="http://schemas.microsoft.com/office/powerpoint/2010/main" val="32704342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DC98BC94-5AEE-227B-21DB-249B53D202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4020" y="279918"/>
            <a:ext cx="9283959" cy="5339693"/>
          </a:xfrm>
        </p:spPr>
      </p:pic>
    </p:spTree>
    <p:extLst>
      <p:ext uri="{BB962C8B-B14F-4D97-AF65-F5344CB8AC3E}">
        <p14:creationId xmlns:p14="http://schemas.microsoft.com/office/powerpoint/2010/main" val="18168370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AC0E37C-4007-1FDB-6D12-D391423E81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3" y="485192"/>
            <a:ext cx="9433249" cy="5138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4448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2A5F2-881E-DEF8-4B2B-A501412A3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396" y="103868"/>
            <a:ext cx="10515600" cy="483961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Expressive power of algebra and calculus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437E02-CAC6-9D78-D252-B19A39F1C6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9918" y="681135"/>
            <a:ext cx="11073882" cy="5495828"/>
          </a:xfrm>
        </p:spPr>
        <p:txBody>
          <a:bodyPr>
            <a:normAutofit fontScale="85000" lnSpcReduction="10000"/>
          </a:bodyPr>
          <a:lstStyle/>
          <a:p>
            <a:pPr algn="just">
              <a:lnSpc>
                <a:spcPct val="150000"/>
              </a:lnSpc>
            </a:pP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Codd's theorem states that relational algebra and the domain-independent relational calculus queries, two well-known foundational query languages for the relational model, are precisely equivalent in expressive power.</a:t>
            </a:r>
          </a:p>
          <a:p>
            <a:pPr algn="just">
              <a:lnSpc>
                <a:spcPct val="150000"/>
              </a:lnSpc>
            </a:pP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Safety - Certain queries stated in the relational calculus may lead to answers which contain an infinite number of tuples (or at least as many as the system can handle). </a:t>
            </a:r>
          </a:p>
          <a:p>
            <a:pPr algn="just">
              <a:lnSpc>
                <a:spcPct val="150000"/>
              </a:lnSpc>
            </a:pP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Example: Consider the TRC query {S ‌ ¬(S ∈ Sailors)}. Since there is a quasi-infinite number of tuples that can be created with the attributes of sailors, the answer is (quasi)-infinite. - A query which yields a (quasi)-infinite answer is said to be unsafe, and, of course, should not be allowed by the system. - It is possible to define a safe formula in TRC.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113934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DB3C69-3A40-8AB5-FD71-73F0CF5E66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555" y="270588"/>
            <a:ext cx="10971245" cy="5906375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query language is said to be relationally complete if it can express all the queries that can be expressed in relational algebra. </a:t>
            </a:r>
          </a:p>
          <a:p>
            <a:pPr algn="just">
              <a:lnSpc>
                <a:spcPct val="150000"/>
              </a:lnSpc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SQL is relationally complete.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Every query that can be expressed using a safe relational calculus query can be also be expressed as a relational algebra query. </a:t>
            </a:r>
          </a:p>
          <a:p>
            <a:pPr algn="just">
              <a:lnSpc>
                <a:spcPct val="150000"/>
              </a:lnSpc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SQL provides additional expressive power beyond relational algebra.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743554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D5B74-2D0D-8627-CE03-38EFAFC26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15912"/>
          </a:xfrm>
        </p:spPr>
        <p:txBody>
          <a:bodyPr>
            <a:normAutofit fontScale="90000"/>
          </a:bodyPr>
          <a:lstStyle/>
          <a:p>
            <a:r>
              <a:rPr lang="en-I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7303AA-B41F-4F42-E148-C04A11A749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97" y="1111277"/>
            <a:ext cx="3638940" cy="37126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1376EA4-A813-B2CE-B47D-AAAF7DF7C7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5421" y="1479677"/>
            <a:ext cx="3420447" cy="323228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E99D2DB-70A9-DD87-8A9B-264F6E492A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3738" y="1643121"/>
            <a:ext cx="4428775" cy="3366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446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FBDE141-384C-F9EB-433F-DE9F62105C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73" y="1256561"/>
            <a:ext cx="4226768" cy="434487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C0FECAF-7E2E-8C5B-834D-71A370526D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5347" y="1150855"/>
            <a:ext cx="3501313" cy="434487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DC16D14-1089-80F2-81BB-BF55C3B5A9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1047" y="1082351"/>
            <a:ext cx="3656822" cy="4413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543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C85CF77-6DC0-D311-FBAD-1BE6A4F546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796" y="559835"/>
            <a:ext cx="10571584" cy="5710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290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6701ED14-1726-808C-D1CB-B33BE60825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714" y="559837"/>
            <a:ext cx="10021078" cy="5540767"/>
          </a:xfrm>
        </p:spPr>
      </p:pic>
    </p:spTree>
    <p:extLst>
      <p:ext uri="{BB962C8B-B14F-4D97-AF65-F5344CB8AC3E}">
        <p14:creationId xmlns:p14="http://schemas.microsoft.com/office/powerpoint/2010/main" val="40605422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6FA909D3-4543-C106-0C39-51A151FD75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011" y="811763"/>
            <a:ext cx="9825135" cy="4972611"/>
          </a:xfrm>
        </p:spPr>
      </p:pic>
    </p:spTree>
    <p:extLst>
      <p:ext uri="{BB962C8B-B14F-4D97-AF65-F5344CB8AC3E}">
        <p14:creationId xmlns:p14="http://schemas.microsoft.com/office/powerpoint/2010/main" val="34585164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BB760EC9-31CF-F38A-F684-C53B1A43F5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391" y="634482"/>
            <a:ext cx="9927771" cy="5253134"/>
          </a:xfrm>
        </p:spPr>
      </p:pic>
    </p:spTree>
    <p:extLst>
      <p:ext uri="{BB962C8B-B14F-4D97-AF65-F5344CB8AC3E}">
        <p14:creationId xmlns:p14="http://schemas.microsoft.com/office/powerpoint/2010/main" val="9475400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E4DD5-7DE3-7051-7582-7EB48A8CA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2581"/>
          </a:xfrm>
        </p:spPr>
        <p:txBody>
          <a:bodyPr>
            <a:normAutofit fontScale="90000"/>
          </a:bodyPr>
          <a:lstStyle/>
          <a:p>
            <a:r>
              <a:rPr lang="en-IN" sz="4400" b="1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Domain Relational Calculus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38972-299A-7E32-0565-FB37A35D78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514" y="1007706"/>
            <a:ext cx="11215396" cy="5299788"/>
          </a:xfrm>
        </p:spPr>
        <p:txBody>
          <a:bodyPr>
            <a:normAutofit fontScale="92500" lnSpcReduction="20000"/>
          </a:bodyPr>
          <a:lstStyle/>
          <a:p>
            <a:pPr algn="just">
              <a:lnSpc>
                <a:spcPct val="150000"/>
              </a:lnSpc>
            </a:pPr>
            <a:r>
              <a:rPr lang="en-US" sz="2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Domain Relational Calculus</a:t>
            </a: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is a non-procedural query language equivalent in power to Tuple Relational Calculus. </a:t>
            </a:r>
          </a:p>
          <a:p>
            <a:pPr algn="just">
              <a:lnSpc>
                <a:spcPct val="150000"/>
              </a:lnSpc>
            </a:pP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Domain Relational Calculus provides only the description of the query but it does not provide the methods to solve it. </a:t>
            </a:r>
          </a:p>
          <a:p>
            <a:pPr algn="just">
              <a:lnSpc>
                <a:spcPct val="150000"/>
              </a:lnSpc>
            </a:pP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Domain Relational Calculus, a query is expressed as,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{ &lt; x</a:t>
            </a:r>
            <a:r>
              <a:rPr kumimoji="0" lang="en-US" altLang="en-US" sz="2800" b="0" i="0" u="none" strike="noStrike" cap="none" normalizeH="0" baseline="-3000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x</a:t>
            </a:r>
            <a:r>
              <a:rPr kumimoji="0" lang="en-US" altLang="en-US" sz="2800" b="0" i="0" u="none" strike="noStrike" cap="none" normalizeH="0" baseline="-3000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x</a:t>
            </a:r>
            <a:r>
              <a:rPr kumimoji="0" lang="en-US" altLang="en-US" sz="2800" b="0" i="0" u="none" strike="noStrike" cap="none" normalizeH="0" baseline="-3000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...,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kumimoji="0" lang="en-US" altLang="en-US" sz="2800" b="0" i="0" u="none" strike="noStrike" cap="none" normalizeH="0" baseline="-3000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&gt; | P (x</a:t>
            </a:r>
            <a:r>
              <a:rPr kumimoji="0" lang="en-US" altLang="en-US" sz="2800" b="0" i="0" u="none" strike="noStrike" cap="none" normalizeH="0" baseline="-3000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x</a:t>
            </a:r>
            <a:r>
              <a:rPr kumimoji="0" lang="en-US" altLang="en-US" sz="2800" b="0" i="0" u="none" strike="noStrike" cap="none" normalizeH="0" baseline="-3000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x</a:t>
            </a:r>
            <a:r>
              <a:rPr kumimoji="0" lang="en-US" altLang="en-US" sz="2800" b="0" i="0" u="none" strike="noStrike" cap="none" normalizeH="0" baseline="-3000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...,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kumimoji="0" lang="en-US" altLang="en-US" sz="2800" b="0" i="0" u="none" strike="noStrike" cap="none" normalizeH="0" baseline="-3000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) }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where, &lt; x</a:t>
            </a:r>
            <a:r>
              <a:rPr lang="en-US" sz="2800" b="0" i="0" baseline="-25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x</a:t>
            </a:r>
            <a:r>
              <a:rPr lang="en-US" sz="2800" b="0" i="0" baseline="-25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x</a:t>
            </a:r>
            <a:r>
              <a:rPr lang="en-US" sz="2800" b="0" i="0" baseline="-25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…, </a:t>
            </a:r>
            <a:r>
              <a:rPr lang="en-US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800" b="0" i="0" baseline="-250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&gt; represents resulting domains variables and P (x</a:t>
            </a:r>
            <a:r>
              <a:rPr lang="en-US" sz="2800" b="0" i="0" baseline="-25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x</a:t>
            </a:r>
            <a:r>
              <a:rPr lang="en-US" sz="2800" b="0" i="0" baseline="-25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x</a:t>
            </a:r>
            <a:r>
              <a:rPr lang="en-US" sz="2800" b="0" i="0" baseline="-25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…, </a:t>
            </a:r>
            <a:r>
              <a:rPr lang="en-US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800" b="0" i="0" baseline="-250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) represents the condition or formula equivalent to the Predicate calculus.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kumimoji="0" lang="en-US" altLang="en-US" sz="2800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288102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FA7EC4F-F848-6E8A-EDEF-63E1F67CDAEA}"/>
              </a:ext>
            </a:extLst>
          </p:cNvPr>
          <p:cNvSpPr txBox="1"/>
          <p:nvPr/>
        </p:nvSpPr>
        <p:spPr>
          <a:xfrm>
            <a:off x="333570" y="262723"/>
            <a:ext cx="6097554" cy="22419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just" fontAlgn="base">
              <a:lnSpc>
                <a:spcPct val="150000"/>
              </a:lnSpc>
              <a:buNone/>
            </a:pPr>
            <a:r>
              <a:rPr lang="en-US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Predicate Calculus Formula:</a:t>
            </a:r>
            <a:endParaRPr lang="en-US" sz="24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base">
              <a:lnSpc>
                <a:spcPct val="150000"/>
              </a:lnSpc>
              <a:buFont typeface="+mj-lt"/>
              <a:buAutoNum type="arabicPeriod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Set of all comparison operators</a:t>
            </a:r>
          </a:p>
          <a:p>
            <a:pPr algn="just" fontAlgn="base">
              <a:lnSpc>
                <a:spcPct val="150000"/>
              </a:lnSpc>
              <a:buFont typeface="+mj-lt"/>
              <a:buAutoNum type="arabicPeriod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Set of connectives like and, or, not</a:t>
            </a:r>
          </a:p>
          <a:p>
            <a:pPr algn="just" fontAlgn="base">
              <a:lnSpc>
                <a:spcPct val="150000"/>
              </a:lnSpc>
              <a:buFont typeface="+mj-lt"/>
              <a:buAutoNum type="arabicPeriod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Set of quantifiers</a:t>
            </a:r>
          </a:p>
        </p:txBody>
      </p:sp>
    </p:spTree>
    <p:extLst>
      <p:ext uri="{BB962C8B-B14F-4D97-AF65-F5344CB8AC3E}">
        <p14:creationId xmlns:p14="http://schemas.microsoft.com/office/powerpoint/2010/main" val="7894754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358</Words>
  <Application>Microsoft Office PowerPoint</Application>
  <PresentationFormat>Widescreen</PresentationFormat>
  <Paragraphs>21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Times New Roman</vt:lpstr>
      <vt:lpstr>Office Theme</vt:lpstr>
      <vt:lpstr>Domain Relational Calculus</vt:lpstr>
      <vt:lpstr>Example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Domain Relational Calculus</vt:lpstr>
      <vt:lpstr>PowerPoint Presentation</vt:lpstr>
      <vt:lpstr>Example: Table-1: Customer</vt:lpstr>
      <vt:lpstr>PowerPoint Presentation</vt:lpstr>
      <vt:lpstr>PowerPoint Presentation</vt:lpstr>
      <vt:lpstr>PowerPoint Presentation</vt:lpstr>
      <vt:lpstr>Expressive power of algebra and calculus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Akash Kadao</dc:creator>
  <cp:lastModifiedBy>Akash Kadao</cp:lastModifiedBy>
  <cp:revision>2</cp:revision>
  <dcterms:created xsi:type="dcterms:W3CDTF">2023-04-24T15:27:28Z</dcterms:created>
  <dcterms:modified xsi:type="dcterms:W3CDTF">2023-05-01T09:50:07Z</dcterms:modified>
</cp:coreProperties>
</file>