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6" r:id="rId17"/>
    <p:sldId id="277" r:id="rId18"/>
    <p:sldId id="273" r:id="rId19"/>
    <p:sldId id="272" r:id="rId20"/>
    <p:sldId id="275" r:id="rId21"/>
    <p:sldId id="279" r:id="rId22"/>
    <p:sldId id="274"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6D573-8AAD-9907-F087-6A4BAAACDD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9BFF808-CDF8-758E-7CC3-73AC8C7F1A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4C818E3-CDD9-9002-3A07-35602572D0C7}"/>
              </a:ext>
            </a:extLst>
          </p:cNvPr>
          <p:cNvSpPr>
            <a:spLocks noGrp="1"/>
          </p:cNvSpPr>
          <p:nvPr>
            <p:ph type="dt" sz="half" idx="10"/>
          </p:nvPr>
        </p:nvSpPr>
        <p:spPr/>
        <p:txBody>
          <a:bodyPr/>
          <a:lstStyle/>
          <a:p>
            <a:fld id="{B92DD09C-4F6F-4050-BCA2-3DC8868C0352}" type="datetimeFigureOut">
              <a:rPr lang="en-IN" smtClean="0"/>
              <a:t>14-07-2023</a:t>
            </a:fld>
            <a:endParaRPr lang="en-IN"/>
          </a:p>
        </p:txBody>
      </p:sp>
      <p:sp>
        <p:nvSpPr>
          <p:cNvPr id="5" name="Footer Placeholder 4">
            <a:extLst>
              <a:ext uri="{FF2B5EF4-FFF2-40B4-BE49-F238E27FC236}">
                <a16:creationId xmlns:a16="http://schemas.microsoft.com/office/drawing/2014/main" id="{D1188F2E-3408-68BA-9CE4-0A5AFD3E14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7E40C5-CFDD-A9BD-4612-5E6D021CBEAC}"/>
              </a:ext>
            </a:extLst>
          </p:cNvPr>
          <p:cNvSpPr>
            <a:spLocks noGrp="1"/>
          </p:cNvSpPr>
          <p:nvPr>
            <p:ph type="sldNum" sz="quarter" idx="12"/>
          </p:nvPr>
        </p:nvSpPr>
        <p:spPr/>
        <p:txBody>
          <a:bodyPr/>
          <a:lstStyle/>
          <a:p>
            <a:fld id="{87E2CB23-0967-45FE-A945-893F2D30C8BA}" type="slidenum">
              <a:rPr lang="en-IN" smtClean="0"/>
              <a:t>‹#›</a:t>
            </a:fld>
            <a:endParaRPr lang="en-IN"/>
          </a:p>
        </p:txBody>
      </p:sp>
    </p:spTree>
    <p:extLst>
      <p:ext uri="{BB962C8B-B14F-4D97-AF65-F5344CB8AC3E}">
        <p14:creationId xmlns:p14="http://schemas.microsoft.com/office/powerpoint/2010/main" val="3157187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7D042-9DFA-1B6E-8C98-71EE509EA46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6BAAA2-3829-0696-20E3-8117B3B007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1FDF4A-71E1-FD30-514C-ABD58F26E1B7}"/>
              </a:ext>
            </a:extLst>
          </p:cNvPr>
          <p:cNvSpPr>
            <a:spLocks noGrp="1"/>
          </p:cNvSpPr>
          <p:nvPr>
            <p:ph type="dt" sz="half" idx="10"/>
          </p:nvPr>
        </p:nvSpPr>
        <p:spPr/>
        <p:txBody>
          <a:bodyPr/>
          <a:lstStyle/>
          <a:p>
            <a:fld id="{B92DD09C-4F6F-4050-BCA2-3DC8868C0352}" type="datetimeFigureOut">
              <a:rPr lang="en-IN" smtClean="0"/>
              <a:t>14-07-2023</a:t>
            </a:fld>
            <a:endParaRPr lang="en-IN"/>
          </a:p>
        </p:txBody>
      </p:sp>
      <p:sp>
        <p:nvSpPr>
          <p:cNvPr id="5" name="Footer Placeholder 4">
            <a:extLst>
              <a:ext uri="{FF2B5EF4-FFF2-40B4-BE49-F238E27FC236}">
                <a16:creationId xmlns:a16="http://schemas.microsoft.com/office/drawing/2014/main" id="{381260AA-9596-8902-3356-FFF82B5DA0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2932F0-9B9D-9880-5097-4E205F167608}"/>
              </a:ext>
            </a:extLst>
          </p:cNvPr>
          <p:cNvSpPr>
            <a:spLocks noGrp="1"/>
          </p:cNvSpPr>
          <p:nvPr>
            <p:ph type="sldNum" sz="quarter" idx="12"/>
          </p:nvPr>
        </p:nvSpPr>
        <p:spPr/>
        <p:txBody>
          <a:bodyPr/>
          <a:lstStyle/>
          <a:p>
            <a:fld id="{87E2CB23-0967-45FE-A945-893F2D30C8BA}" type="slidenum">
              <a:rPr lang="en-IN" smtClean="0"/>
              <a:t>‹#›</a:t>
            </a:fld>
            <a:endParaRPr lang="en-IN"/>
          </a:p>
        </p:txBody>
      </p:sp>
    </p:spTree>
    <p:extLst>
      <p:ext uri="{BB962C8B-B14F-4D97-AF65-F5344CB8AC3E}">
        <p14:creationId xmlns:p14="http://schemas.microsoft.com/office/powerpoint/2010/main" val="3274626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7EC85C-D558-E343-8462-C60949A7368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E5EA3D-A0E7-88B5-FD5D-AE3A0B7ECB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56A24C-B04B-59D2-6E91-B6888A2C0FCA}"/>
              </a:ext>
            </a:extLst>
          </p:cNvPr>
          <p:cNvSpPr>
            <a:spLocks noGrp="1"/>
          </p:cNvSpPr>
          <p:nvPr>
            <p:ph type="dt" sz="half" idx="10"/>
          </p:nvPr>
        </p:nvSpPr>
        <p:spPr/>
        <p:txBody>
          <a:bodyPr/>
          <a:lstStyle/>
          <a:p>
            <a:fld id="{B92DD09C-4F6F-4050-BCA2-3DC8868C0352}" type="datetimeFigureOut">
              <a:rPr lang="en-IN" smtClean="0"/>
              <a:t>14-07-2023</a:t>
            </a:fld>
            <a:endParaRPr lang="en-IN"/>
          </a:p>
        </p:txBody>
      </p:sp>
      <p:sp>
        <p:nvSpPr>
          <p:cNvPr id="5" name="Footer Placeholder 4">
            <a:extLst>
              <a:ext uri="{FF2B5EF4-FFF2-40B4-BE49-F238E27FC236}">
                <a16:creationId xmlns:a16="http://schemas.microsoft.com/office/drawing/2014/main" id="{F6F51703-A1C1-1BB0-6831-AEF713ADC7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66E4D8-9517-3157-4CBB-191D046A0EEB}"/>
              </a:ext>
            </a:extLst>
          </p:cNvPr>
          <p:cNvSpPr>
            <a:spLocks noGrp="1"/>
          </p:cNvSpPr>
          <p:nvPr>
            <p:ph type="sldNum" sz="quarter" idx="12"/>
          </p:nvPr>
        </p:nvSpPr>
        <p:spPr/>
        <p:txBody>
          <a:bodyPr/>
          <a:lstStyle/>
          <a:p>
            <a:fld id="{87E2CB23-0967-45FE-A945-893F2D30C8BA}" type="slidenum">
              <a:rPr lang="en-IN" smtClean="0"/>
              <a:t>‹#›</a:t>
            </a:fld>
            <a:endParaRPr lang="en-IN"/>
          </a:p>
        </p:txBody>
      </p:sp>
    </p:spTree>
    <p:extLst>
      <p:ext uri="{BB962C8B-B14F-4D97-AF65-F5344CB8AC3E}">
        <p14:creationId xmlns:p14="http://schemas.microsoft.com/office/powerpoint/2010/main" val="1797873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7EAA5-10AB-A541-E5E3-76C809D3C3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5322BE-4863-43E1-1A03-A790A2EA69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2386F2-AA17-4C4D-C9E9-AE2784D402F7}"/>
              </a:ext>
            </a:extLst>
          </p:cNvPr>
          <p:cNvSpPr>
            <a:spLocks noGrp="1"/>
          </p:cNvSpPr>
          <p:nvPr>
            <p:ph type="dt" sz="half" idx="10"/>
          </p:nvPr>
        </p:nvSpPr>
        <p:spPr/>
        <p:txBody>
          <a:bodyPr/>
          <a:lstStyle/>
          <a:p>
            <a:fld id="{B92DD09C-4F6F-4050-BCA2-3DC8868C0352}" type="datetimeFigureOut">
              <a:rPr lang="en-IN" smtClean="0"/>
              <a:t>14-07-2023</a:t>
            </a:fld>
            <a:endParaRPr lang="en-IN"/>
          </a:p>
        </p:txBody>
      </p:sp>
      <p:sp>
        <p:nvSpPr>
          <p:cNvPr id="5" name="Footer Placeholder 4">
            <a:extLst>
              <a:ext uri="{FF2B5EF4-FFF2-40B4-BE49-F238E27FC236}">
                <a16:creationId xmlns:a16="http://schemas.microsoft.com/office/drawing/2014/main" id="{89A75E52-F45D-6711-E456-1E976E108E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1B56C1-5452-8543-EAF6-485ED47EC6AA}"/>
              </a:ext>
            </a:extLst>
          </p:cNvPr>
          <p:cNvSpPr>
            <a:spLocks noGrp="1"/>
          </p:cNvSpPr>
          <p:nvPr>
            <p:ph type="sldNum" sz="quarter" idx="12"/>
          </p:nvPr>
        </p:nvSpPr>
        <p:spPr/>
        <p:txBody>
          <a:bodyPr/>
          <a:lstStyle/>
          <a:p>
            <a:fld id="{87E2CB23-0967-45FE-A945-893F2D30C8BA}" type="slidenum">
              <a:rPr lang="en-IN" smtClean="0"/>
              <a:t>‹#›</a:t>
            </a:fld>
            <a:endParaRPr lang="en-IN"/>
          </a:p>
        </p:txBody>
      </p:sp>
    </p:spTree>
    <p:extLst>
      <p:ext uri="{BB962C8B-B14F-4D97-AF65-F5344CB8AC3E}">
        <p14:creationId xmlns:p14="http://schemas.microsoft.com/office/powerpoint/2010/main" val="2492670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6743F-3318-AB51-FABC-FABC6DB3C6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FF50CA4-7740-A1F4-166A-0754ACFE12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C826A6-2CC2-4816-AC22-F7C1E518B74A}"/>
              </a:ext>
            </a:extLst>
          </p:cNvPr>
          <p:cNvSpPr>
            <a:spLocks noGrp="1"/>
          </p:cNvSpPr>
          <p:nvPr>
            <p:ph type="dt" sz="half" idx="10"/>
          </p:nvPr>
        </p:nvSpPr>
        <p:spPr/>
        <p:txBody>
          <a:bodyPr/>
          <a:lstStyle/>
          <a:p>
            <a:fld id="{B92DD09C-4F6F-4050-BCA2-3DC8868C0352}" type="datetimeFigureOut">
              <a:rPr lang="en-IN" smtClean="0"/>
              <a:t>14-07-2023</a:t>
            </a:fld>
            <a:endParaRPr lang="en-IN"/>
          </a:p>
        </p:txBody>
      </p:sp>
      <p:sp>
        <p:nvSpPr>
          <p:cNvPr id="5" name="Footer Placeholder 4">
            <a:extLst>
              <a:ext uri="{FF2B5EF4-FFF2-40B4-BE49-F238E27FC236}">
                <a16:creationId xmlns:a16="http://schemas.microsoft.com/office/drawing/2014/main" id="{784BF9FC-505C-CD5A-4CF4-C4700278B7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A5799F-461D-BE9E-075E-89A8D3412000}"/>
              </a:ext>
            </a:extLst>
          </p:cNvPr>
          <p:cNvSpPr>
            <a:spLocks noGrp="1"/>
          </p:cNvSpPr>
          <p:nvPr>
            <p:ph type="sldNum" sz="quarter" idx="12"/>
          </p:nvPr>
        </p:nvSpPr>
        <p:spPr/>
        <p:txBody>
          <a:bodyPr/>
          <a:lstStyle/>
          <a:p>
            <a:fld id="{87E2CB23-0967-45FE-A945-893F2D30C8BA}" type="slidenum">
              <a:rPr lang="en-IN" smtClean="0"/>
              <a:t>‹#›</a:t>
            </a:fld>
            <a:endParaRPr lang="en-IN"/>
          </a:p>
        </p:txBody>
      </p:sp>
    </p:spTree>
    <p:extLst>
      <p:ext uri="{BB962C8B-B14F-4D97-AF65-F5344CB8AC3E}">
        <p14:creationId xmlns:p14="http://schemas.microsoft.com/office/powerpoint/2010/main" val="2896177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0B2A1-6311-CC91-3077-D091E4D0F6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993A06-22A6-A3A8-2CE6-E8FCE01A12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95B022E-600D-DD14-164B-F159D91252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4C6C291-B470-2D78-960E-514DF6BB10F1}"/>
              </a:ext>
            </a:extLst>
          </p:cNvPr>
          <p:cNvSpPr>
            <a:spLocks noGrp="1"/>
          </p:cNvSpPr>
          <p:nvPr>
            <p:ph type="dt" sz="half" idx="10"/>
          </p:nvPr>
        </p:nvSpPr>
        <p:spPr/>
        <p:txBody>
          <a:bodyPr/>
          <a:lstStyle/>
          <a:p>
            <a:fld id="{B92DD09C-4F6F-4050-BCA2-3DC8868C0352}" type="datetimeFigureOut">
              <a:rPr lang="en-IN" smtClean="0"/>
              <a:t>14-07-2023</a:t>
            </a:fld>
            <a:endParaRPr lang="en-IN"/>
          </a:p>
        </p:txBody>
      </p:sp>
      <p:sp>
        <p:nvSpPr>
          <p:cNvPr id="6" name="Footer Placeholder 5">
            <a:extLst>
              <a:ext uri="{FF2B5EF4-FFF2-40B4-BE49-F238E27FC236}">
                <a16:creationId xmlns:a16="http://schemas.microsoft.com/office/drawing/2014/main" id="{C5EC610E-4D40-F40B-8991-A459A6181B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41E247-04D9-7FE2-24FB-A29B7B905603}"/>
              </a:ext>
            </a:extLst>
          </p:cNvPr>
          <p:cNvSpPr>
            <a:spLocks noGrp="1"/>
          </p:cNvSpPr>
          <p:nvPr>
            <p:ph type="sldNum" sz="quarter" idx="12"/>
          </p:nvPr>
        </p:nvSpPr>
        <p:spPr/>
        <p:txBody>
          <a:bodyPr/>
          <a:lstStyle/>
          <a:p>
            <a:fld id="{87E2CB23-0967-45FE-A945-893F2D30C8BA}" type="slidenum">
              <a:rPr lang="en-IN" smtClean="0"/>
              <a:t>‹#›</a:t>
            </a:fld>
            <a:endParaRPr lang="en-IN"/>
          </a:p>
        </p:txBody>
      </p:sp>
    </p:spTree>
    <p:extLst>
      <p:ext uri="{BB962C8B-B14F-4D97-AF65-F5344CB8AC3E}">
        <p14:creationId xmlns:p14="http://schemas.microsoft.com/office/powerpoint/2010/main" val="2144625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B07C4-1E24-A2D7-42F7-B9CC7D435E0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78498A-C817-75A0-3173-1C0BBFA95B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D929EA-FE07-1B07-BA87-6B3E59A6FC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ECAE33F-3539-C72B-00B6-F9E5C31DD1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42567E-7000-AF74-2B2C-3C1E8A93FC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080DB1C-E108-A2A0-CFB2-17D9BFE54E06}"/>
              </a:ext>
            </a:extLst>
          </p:cNvPr>
          <p:cNvSpPr>
            <a:spLocks noGrp="1"/>
          </p:cNvSpPr>
          <p:nvPr>
            <p:ph type="dt" sz="half" idx="10"/>
          </p:nvPr>
        </p:nvSpPr>
        <p:spPr/>
        <p:txBody>
          <a:bodyPr/>
          <a:lstStyle/>
          <a:p>
            <a:fld id="{B92DD09C-4F6F-4050-BCA2-3DC8868C0352}" type="datetimeFigureOut">
              <a:rPr lang="en-IN" smtClean="0"/>
              <a:t>14-07-2023</a:t>
            </a:fld>
            <a:endParaRPr lang="en-IN"/>
          </a:p>
        </p:txBody>
      </p:sp>
      <p:sp>
        <p:nvSpPr>
          <p:cNvPr id="8" name="Footer Placeholder 7">
            <a:extLst>
              <a:ext uri="{FF2B5EF4-FFF2-40B4-BE49-F238E27FC236}">
                <a16:creationId xmlns:a16="http://schemas.microsoft.com/office/drawing/2014/main" id="{C7EC57FF-24B8-D557-7F85-3CE1A71B48F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56CD7F-5EFB-0B0C-49AC-4D4A5C97298C}"/>
              </a:ext>
            </a:extLst>
          </p:cNvPr>
          <p:cNvSpPr>
            <a:spLocks noGrp="1"/>
          </p:cNvSpPr>
          <p:nvPr>
            <p:ph type="sldNum" sz="quarter" idx="12"/>
          </p:nvPr>
        </p:nvSpPr>
        <p:spPr/>
        <p:txBody>
          <a:bodyPr/>
          <a:lstStyle/>
          <a:p>
            <a:fld id="{87E2CB23-0967-45FE-A945-893F2D30C8BA}" type="slidenum">
              <a:rPr lang="en-IN" smtClean="0"/>
              <a:t>‹#›</a:t>
            </a:fld>
            <a:endParaRPr lang="en-IN"/>
          </a:p>
        </p:txBody>
      </p:sp>
    </p:spTree>
    <p:extLst>
      <p:ext uri="{BB962C8B-B14F-4D97-AF65-F5344CB8AC3E}">
        <p14:creationId xmlns:p14="http://schemas.microsoft.com/office/powerpoint/2010/main" val="1345880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C9A14-6DEA-F33C-6643-F3FC26C874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6144E4-A16A-4110-5BF5-519D136C098C}"/>
              </a:ext>
            </a:extLst>
          </p:cNvPr>
          <p:cNvSpPr>
            <a:spLocks noGrp="1"/>
          </p:cNvSpPr>
          <p:nvPr>
            <p:ph type="dt" sz="half" idx="10"/>
          </p:nvPr>
        </p:nvSpPr>
        <p:spPr/>
        <p:txBody>
          <a:bodyPr/>
          <a:lstStyle/>
          <a:p>
            <a:fld id="{B92DD09C-4F6F-4050-BCA2-3DC8868C0352}" type="datetimeFigureOut">
              <a:rPr lang="en-IN" smtClean="0"/>
              <a:t>14-07-2023</a:t>
            </a:fld>
            <a:endParaRPr lang="en-IN"/>
          </a:p>
        </p:txBody>
      </p:sp>
      <p:sp>
        <p:nvSpPr>
          <p:cNvPr id="4" name="Footer Placeholder 3">
            <a:extLst>
              <a:ext uri="{FF2B5EF4-FFF2-40B4-BE49-F238E27FC236}">
                <a16:creationId xmlns:a16="http://schemas.microsoft.com/office/drawing/2014/main" id="{92406A9C-373E-60A9-4015-153A7A88E32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19188F8-FFB5-2C68-DAA9-487B405695BC}"/>
              </a:ext>
            </a:extLst>
          </p:cNvPr>
          <p:cNvSpPr>
            <a:spLocks noGrp="1"/>
          </p:cNvSpPr>
          <p:nvPr>
            <p:ph type="sldNum" sz="quarter" idx="12"/>
          </p:nvPr>
        </p:nvSpPr>
        <p:spPr/>
        <p:txBody>
          <a:bodyPr/>
          <a:lstStyle/>
          <a:p>
            <a:fld id="{87E2CB23-0967-45FE-A945-893F2D30C8BA}" type="slidenum">
              <a:rPr lang="en-IN" smtClean="0"/>
              <a:t>‹#›</a:t>
            </a:fld>
            <a:endParaRPr lang="en-IN"/>
          </a:p>
        </p:txBody>
      </p:sp>
    </p:spTree>
    <p:extLst>
      <p:ext uri="{BB962C8B-B14F-4D97-AF65-F5344CB8AC3E}">
        <p14:creationId xmlns:p14="http://schemas.microsoft.com/office/powerpoint/2010/main" val="1827615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694855-72A1-57F7-C319-F90C2CCEC6D6}"/>
              </a:ext>
            </a:extLst>
          </p:cNvPr>
          <p:cNvSpPr>
            <a:spLocks noGrp="1"/>
          </p:cNvSpPr>
          <p:nvPr>
            <p:ph type="dt" sz="half" idx="10"/>
          </p:nvPr>
        </p:nvSpPr>
        <p:spPr/>
        <p:txBody>
          <a:bodyPr/>
          <a:lstStyle/>
          <a:p>
            <a:fld id="{B92DD09C-4F6F-4050-BCA2-3DC8868C0352}" type="datetimeFigureOut">
              <a:rPr lang="en-IN" smtClean="0"/>
              <a:t>14-07-2023</a:t>
            </a:fld>
            <a:endParaRPr lang="en-IN"/>
          </a:p>
        </p:txBody>
      </p:sp>
      <p:sp>
        <p:nvSpPr>
          <p:cNvPr id="3" name="Footer Placeholder 2">
            <a:extLst>
              <a:ext uri="{FF2B5EF4-FFF2-40B4-BE49-F238E27FC236}">
                <a16:creationId xmlns:a16="http://schemas.microsoft.com/office/drawing/2014/main" id="{6E87DC9A-2E47-8230-3E16-D74A5B1F39C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B7ECD02-2E26-519B-A8CE-8B8E3D6A9591}"/>
              </a:ext>
            </a:extLst>
          </p:cNvPr>
          <p:cNvSpPr>
            <a:spLocks noGrp="1"/>
          </p:cNvSpPr>
          <p:nvPr>
            <p:ph type="sldNum" sz="quarter" idx="12"/>
          </p:nvPr>
        </p:nvSpPr>
        <p:spPr/>
        <p:txBody>
          <a:bodyPr/>
          <a:lstStyle/>
          <a:p>
            <a:fld id="{87E2CB23-0967-45FE-A945-893F2D30C8BA}" type="slidenum">
              <a:rPr lang="en-IN" smtClean="0"/>
              <a:t>‹#›</a:t>
            </a:fld>
            <a:endParaRPr lang="en-IN"/>
          </a:p>
        </p:txBody>
      </p:sp>
    </p:spTree>
    <p:extLst>
      <p:ext uri="{BB962C8B-B14F-4D97-AF65-F5344CB8AC3E}">
        <p14:creationId xmlns:p14="http://schemas.microsoft.com/office/powerpoint/2010/main" val="3306866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F147C-9447-0AAE-E148-1951DE7454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602B7FC-F2DB-EE77-002C-8FB22D3A7E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0E6C29-CF94-49C2-18AA-F85613F56B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B34121-8C7C-7CCA-93E6-7121D1D0F349}"/>
              </a:ext>
            </a:extLst>
          </p:cNvPr>
          <p:cNvSpPr>
            <a:spLocks noGrp="1"/>
          </p:cNvSpPr>
          <p:nvPr>
            <p:ph type="dt" sz="half" idx="10"/>
          </p:nvPr>
        </p:nvSpPr>
        <p:spPr/>
        <p:txBody>
          <a:bodyPr/>
          <a:lstStyle/>
          <a:p>
            <a:fld id="{B92DD09C-4F6F-4050-BCA2-3DC8868C0352}" type="datetimeFigureOut">
              <a:rPr lang="en-IN" smtClean="0"/>
              <a:t>14-07-2023</a:t>
            </a:fld>
            <a:endParaRPr lang="en-IN"/>
          </a:p>
        </p:txBody>
      </p:sp>
      <p:sp>
        <p:nvSpPr>
          <p:cNvPr id="6" name="Footer Placeholder 5">
            <a:extLst>
              <a:ext uri="{FF2B5EF4-FFF2-40B4-BE49-F238E27FC236}">
                <a16:creationId xmlns:a16="http://schemas.microsoft.com/office/drawing/2014/main" id="{E20AD079-E77B-D9CB-DBFC-2DD810A9E0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503756-362F-7FBB-E390-6BD6AB00CB4A}"/>
              </a:ext>
            </a:extLst>
          </p:cNvPr>
          <p:cNvSpPr>
            <a:spLocks noGrp="1"/>
          </p:cNvSpPr>
          <p:nvPr>
            <p:ph type="sldNum" sz="quarter" idx="12"/>
          </p:nvPr>
        </p:nvSpPr>
        <p:spPr/>
        <p:txBody>
          <a:bodyPr/>
          <a:lstStyle/>
          <a:p>
            <a:fld id="{87E2CB23-0967-45FE-A945-893F2D30C8BA}" type="slidenum">
              <a:rPr lang="en-IN" smtClean="0"/>
              <a:t>‹#›</a:t>
            </a:fld>
            <a:endParaRPr lang="en-IN"/>
          </a:p>
        </p:txBody>
      </p:sp>
    </p:spTree>
    <p:extLst>
      <p:ext uri="{BB962C8B-B14F-4D97-AF65-F5344CB8AC3E}">
        <p14:creationId xmlns:p14="http://schemas.microsoft.com/office/powerpoint/2010/main" val="1115419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B1D1-AF9A-9752-3A22-C92C42DA26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10269ED-7932-B1C7-65ED-2672770FAD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56A8E3B-A902-ADEA-C898-520D0EFF9D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C8FFBD-4BE6-E689-913B-526145DF404B}"/>
              </a:ext>
            </a:extLst>
          </p:cNvPr>
          <p:cNvSpPr>
            <a:spLocks noGrp="1"/>
          </p:cNvSpPr>
          <p:nvPr>
            <p:ph type="dt" sz="half" idx="10"/>
          </p:nvPr>
        </p:nvSpPr>
        <p:spPr/>
        <p:txBody>
          <a:bodyPr/>
          <a:lstStyle/>
          <a:p>
            <a:fld id="{B92DD09C-4F6F-4050-BCA2-3DC8868C0352}" type="datetimeFigureOut">
              <a:rPr lang="en-IN" smtClean="0"/>
              <a:t>14-07-2023</a:t>
            </a:fld>
            <a:endParaRPr lang="en-IN"/>
          </a:p>
        </p:txBody>
      </p:sp>
      <p:sp>
        <p:nvSpPr>
          <p:cNvPr id="6" name="Footer Placeholder 5">
            <a:extLst>
              <a:ext uri="{FF2B5EF4-FFF2-40B4-BE49-F238E27FC236}">
                <a16:creationId xmlns:a16="http://schemas.microsoft.com/office/drawing/2014/main" id="{DEE9AA17-D5E4-49E5-6064-0ECF13A6AE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4FB754-0171-9033-4B66-39659971B083}"/>
              </a:ext>
            </a:extLst>
          </p:cNvPr>
          <p:cNvSpPr>
            <a:spLocks noGrp="1"/>
          </p:cNvSpPr>
          <p:nvPr>
            <p:ph type="sldNum" sz="quarter" idx="12"/>
          </p:nvPr>
        </p:nvSpPr>
        <p:spPr/>
        <p:txBody>
          <a:bodyPr/>
          <a:lstStyle/>
          <a:p>
            <a:fld id="{87E2CB23-0967-45FE-A945-893F2D30C8BA}" type="slidenum">
              <a:rPr lang="en-IN" smtClean="0"/>
              <a:t>‹#›</a:t>
            </a:fld>
            <a:endParaRPr lang="en-IN"/>
          </a:p>
        </p:txBody>
      </p:sp>
    </p:spTree>
    <p:extLst>
      <p:ext uri="{BB962C8B-B14F-4D97-AF65-F5344CB8AC3E}">
        <p14:creationId xmlns:p14="http://schemas.microsoft.com/office/powerpoint/2010/main" val="640374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4E6480-4FAA-E3CF-092B-550EB05C19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A15B77-DDFF-EE7A-A5C2-465183D15E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C1165F-39BB-C615-6393-B6CCD82D48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2DD09C-4F6F-4050-BCA2-3DC8868C0352}" type="datetimeFigureOut">
              <a:rPr lang="en-IN" smtClean="0"/>
              <a:t>14-07-2023</a:t>
            </a:fld>
            <a:endParaRPr lang="en-IN"/>
          </a:p>
        </p:txBody>
      </p:sp>
      <p:sp>
        <p:nvSpPr>
          <p:cNvPr id="5" name="Footer Placeholder 4">
            <a:extLst>
              <a:ext uri="{FF2B5EF4-FFF2-40B4-BE49-F238E27FC236}">
                <a16:creationId xmlns:a16="http://schemas.microsoft.com/office/drawing/2014/main" id="{C238870E-305A-3FE4-454A-07FAE2DF65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0591DAD-DC80-5C22-F4AC-35C70EC81F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E2CB23-0967-45FE-A945-893F2D30C8BA}" type="slidenum">
              <a:rPr lang="en-IN" smtClean="0"/>
              <a:t>‹#›</a:t>
            </a:fld>
            <a:endParaRPr lang="en-IN"/>
          </a:p>
        </p:txBody>
      </p:sp>
    </p:spTree>
    <p:extLst>
      <p:ext uri="{BB962C8B-B14F-4D97-AF65-F5344CB8AC3E}">
        <p14:creationId xmlns:p14="http://schemas.microsoft.com/office/powerpoint/2010/main" val="4223823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0F699-6493-4D41-0F8C-45B0ABB522B5}"/>
              </a:ext>
            </a:extLst>
          </p:cNvPr>
          <p:cNvSpPr>
            <a:spLocks noGrp="1"/>
          </p:cNvSpPr>
          <p:nvPr>
            <p:ph type="ctrTitle"/>
          </p:nvPr>
        </p:nvSpPr>
        <p:spPr/>
        <p:txBody>
          <a:bodyPr/>
          <a:lstStyle/>
          <a:p>
            <a:r>
              <a:rPr lang="en-IN" b="1" dirty="0">
                <a:latin typeface="Times New Roman" panose="02020603050405020304" pitchFamily="18" charset="0"/>
                <a:cs typeface="Times New Roman" panose="02020603050405020304" pitchFamily="18" charset="0"/>
              </a:rPr>
              <a:t>Concurrency Control</a:t>
            </a:r>
          </a:p>
        </p:txBody>
      </p:sp>
    </p:spTree>
    <p:extLst>
      <p:ext uri="{BB962C8B-B14F-4D97-AF65-F5344CB8AC3E}">
        <p14:creationId xmlns:p14="http://schemas.microsoft.com/office/powerpoint/2010/main" val="301788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621813-0C9E-DDD0-20D6-98C07A7C4A36}"/>
              </a:ext>
            </a:extLst>
          </p:cNvPr>
          <p:cNvSpPr>
            <a:spLocks noGrp="1"/>
          </p:cNvSpPr>
          <p:nvPr>
            <p:ph idx="1"/>
          </p:nvPr>
        </p:nvSpPr>
        <p:spPr>
          <a:xfrm>
            <a:off x="391886" y="363894"/>
            <a:ext cx="10961914" cy="5813069"/>
          </a:xfrm>
        </p:spPr>
        <p:txBody>
          <a:bodyPr>
            <a:normAutofit/>
          </a:bodyPr>
          <a:lstStyle/>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At time t1, transaction T</a:t>
            </a:r>
            <a:r>
              <a:rPr lang="en-US" sz="2400" b="0" i="0" baseline="-25000" dirty="0">
                <a:effectLst/>
                <a:latin typeface="Times New Roman" panose="02020603050405020304" pitchFamily="18" charset="0"/>
                <a:cs typeface="Times New Roman" panose="02020603050405020304" pitchFamily="18" charset="0"/>
              </a:rPr>
              <a:t>X</a:t>
            </a:r>
            <a:r>
              <a:rPr lang="en-US" sz="2400" b="0" i="0" dirty="0">
                <a:effectLst/>
                <a:latin typeface="Times New Roman" panose="02020603050405020304" pitchFamily="18" charset="0"/>
                <a:cs typeface="Times New Roman" panose="02020603050405020304" pitchFamily="18" charset="0"/>
              </a:rPr>
              <a:t> reads the value of account A, i.e., $300.</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At time t2, transaction T</a:t>
            </a:r>
            <a:r>
              <a:rPr lang="en-US" sz="2400" b="0" i="0" baseline="-25000" dirty="0">
                <a:effectLst/>
                <a:latin typeface="Times New Roman" panose="02020603050405020304" pitchFamily="18" charset="0"/>
                <a:cs typeface="Times New Roman" panose="02020603050405020304" pitchFamily="18" charset="0"/>
              </a:rPr>
              <a:t>X</a:t>
            </a:r>
            <a:r>
              <a:rPr lang="en-US" sz="2400" b="0" i="0" dirty="0">
                <a:effectLst/>
                <a:latin typeface="Times New Roman" panose="02020603050405020304" pitchFamily="18" charset="0"/>
                <a:cs typeface="Times New Roman" panose="02020603050405020304" pitchFamily="18" charset="0"/>
              </a:rPr>
              <a:t> adds $50 to account A that becomes $350.</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At time t3, transaction T</a:t>
            </a:r>
            <a:r>
              <a:rPr lang="en-US" sz="2400" b="0" i="0" baseline="-25000" dirty="0">
                <a:effectLst/>
                <a:latin typeface="Times New Roman" panose="02020603050405020304" pitchFamily="18" charset="0"/>
                <a:cs typeface="Times New Roman" panose="02020603050405020304" pitchFamily="18" charset="0"/>
              </a:rPr>
              <a:t>X</a:t>
            </a:r>
            <a:r>
              <a:rPr lang="en-US" sz="2400" b="0" i="0" dirty="0">
                <a:effectLst/>
                <a:latin typeface="Times New Roman" panose="02020603050405020304" pitchFamily="18" charset="0"/>
                <a:cs typeface="Times New Roman" panose="02020603050405020304" pitchFamily="18" charset="0"/>
              </a:rPr>
              <a:t> writes the updated value in account A, i.e., $350.</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Then at time t4, transaction T</a:t>
            </a:r>
            <a:r>
              <a:rPr lang="en-US" sz="2400" b="0" i="0" baseline="-25000" dirty="0">
                <a:effectLst/>
                <a:latin typeface="Times New Roman" panose="02020603050405020304" pitchFamily="18" charset="0"/>
                <a:cs typeface="Times New Roman" panose="02020603050405020304" pitchFamily="18" charset="0"/>
              </a:rPr>
              <a:t>Y</a:t>
            </a:r>
            <a:r>
              <a:rPr lang="en-US" sz="2400" b="0" i="0" dirty="0">
                <a:effectLst/>
                <a:latin typeface="Times New Roman" panose="02020603050405020304" pitchFamily="18" charset="0"/>
                <a:cs typeface="Times New Roman" panose="02020603050405020304" pitchFamily="18" charset="0"/>
              </a:rPr>
              <a:t> reads account A that will be read as $350.</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Then at time t5, transaction T</a:t>
            </a:r>
            <a:r>
              <a:rPr lang="en-US" sz="2400" b="0" i="0" baseline="-25000" dirty="0">
                <a:effectLst/>
                <a:latin typeface="Times New Roman" panose="02020603050405020304" pitchFamily="18" charset="0"/>
                <a:cs typeface="Times New Roman" panose="02020603050405020304" pitchFamily="18" charset="0"/>
              </a:rPr>
              <a:t>X</a:t>
            </a:r>
            <a:r>
              <a:rPr lang="en-US" sz="2400" b="0" i="0" dirty="0">
                <a:effectLst/>
                <a:latin typeface="Times New Roman" panose="02020603050405020304" pitchFamily="18" charset="0"/>
                <a:cs typeface="Times New Roman" panose="02020603050405020304" pitchFamily="18" charset="0"/>
              </a:rPr>
              <a:t> rollbacks due to server problem, and the value changes back to $300 (as initially).</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But the value for account A remains $350 for transaction T</a:t>
            </a:r>
            <a:r>
              <a:rPr lang="en-US" sz="2400" b="0" i="0" baseline="-25000" dirty="0">
                <a:effectLst/>
                <a:latin typeface="Times New Roman" panose="02020603050405020304" pitchFamily="18" charset="0"/>
                <a:cs typeface="Times New Roman" panose="02020603050405020304" pitchFamily="18" charset="0"/>
              </a:rPr>
              <a:t>Y</a:t>
            </a:r>
            <a:r>
              <a:rPr lang="en-US" sz="2400" b="0" i="0" dirty="0">
                <a:effectLst/>
                <a:latin typeface="Times New Roman" panose="02020603050405020304" pitchFamily="18" charset="0"/>
                <a:cs typeface="Times New Roman" panose="02020603050405020304" pitchFamily="18" charset="0"/>
              </a:rPr>
              <a:t> as committed, which is the dirty read and therefore known as the Dirty Read Problem.</a:t>
            </a:r>
          </a:p>
          <a:p>
            <a:pPr marL="0" indent="0">
              <a:buNone/>
            </a:pPr>
            <a:endParaRPr lang="en-IN" dirty="0"/>
          </a:p>
        </p:txBody>
      </p:sp>
    </p:spTree>
    <p:extLst>
      <p:ext uri="{BB962C8B-B14F-4D97-AF65-F5344CB8AC3E}">
        <p14:creationId xmlns:p14="http://schemas.microsoft.com/office/powerpoint/2010/main" val="2928013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C1CF8E-C650-8D61-FEBB-4602FE0227CC}"/>
              </a:ext>
            </a:extLst>
          </p:cNvPr>
          <p:cNvSpPr>
            <a:spLocks noGrp="1"/>
          </p:cNvSpPr>
          <p:nvPr>
            <p:ph idx="1"/>
          </p:nvPr>
        </p:nvSpPr>
        <p:spPr>
          <a:xfrm>
            <a:off x="345233" y="373224"/>
            <a:ext cx="11392677" cy="6148874"/>
          </a:xfrm>
        </p:spPr>
        <p:txBody>
          <a:bodyPr/>
          <a:lstStyle/>
          <a:p>
            <a:pPr marL="0" indent="0" algn="just">
              <a:buNone/>
            </a:pPr>
            <a:r>
              <a:rPr lang="en-US" b="0" i="0" dirty="0">
                <a:solidFill>
                  <a:srgbClr val="610B4B"/>
                </a:solidFill>
                <a:effectLst/>
                <a:latin typeface="erdana"/>
              </a:rPr>
              <a:t>Unrepeatable Read Problem (W-R Conflict)</a:t>
            </a:r>
          </a:p>
          <a:p>
            <a:pPr algn="just">
              <a:lnSpc>
                <a:spcPct val="150000"/>
              </a:lnSpc>
            </a:pPr>
            <a:r>
              <a:rPr lang="en-US" sz="2400" b="0" i="1" dirty="0">
                <a:solidFill>
                  <a:srgbClr val="333333"/>
                </a:solidFill>
                <a:effectLst/>
                <a:latin typeface="Times New Roman" panose="02020603050405020304" pitchFamily="18" charset="0"/>
                <a:cs typeface="Times New Roman" panose="02020603050405020304" pitchFamily="18" charset="0"/>
              </a:rPr>
              <a:t>Also known as Inconsistent Retrievals Problem that occurs when in a transaction, two different values are read for the same database item.</a:t>
            </a:r>
          </a:p>
          <a:p>
            <a:pPr marL="0" indent="0" algn="just">
              <a:lnSpc>
                <a:spcPct val="150000"/>
              </a:lnSpc>
              <a:buNone/>
            </a:pPr>
            <a:r>
              <a:rPr lang="en-IN" sz="2400" b="1" i="0" dirty="0">
                <a:solidFill>
                  <a:srgbClr val="333333"/>
                </a:solidFill>
                <a:effectLst/>
                <a:latin typeface="Times New Roman" panose="02020603050405020304" pitchFamily="18" charset="0"/>
                <a:cs typeface="Times New Roman" panose="02020603050405020304" pitchFamily="18" charset="0"/>
              </a:rPr>
              <a:t>For example:</a:t>
            </a:r>
            <a:endParaRPr lang="en-US" sz="2400" i="1" dirty="0">
              <a:solidFill>
                <a:srgbClr val="333333"/>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2400" b="1" i="0" dirty="0">
                <a:solidFill>
                  <a:srgbClr val="333333"/>
                </a:solidFill>
                <a:effectLst/>
                <a:latin typeface="Times New Roman" panose="02020603050405020304" pitchFamily="18" charset="0"/>
                <a:cs typeface="Times New Roman" panose="02020603050405020304" pitchFamily="18" charset="0"/>
              </a:rPr>
              <a:t>Consider two transactions, T</a:t>
            </a:r>
            <a:r>
              <a:rPr lang="en-US" sz="2400" b="1" i="0" baseline="-25000" dirty="0">
                <a:solidFill>
                  <a:srgbClr val="333333"/>
                </a:solidFill>
                <a:effectLst/>
                <a:latin typeface="Times New Roman" panose="02020603050405020304" pitchFamily="18" charset="0"/>
                <a:cs typeface="Times New Roman" panose="02020603050405020304" pitchFamily="18" charset="0"/>
              </a:rPr>
              <a:t>X</a:t>
            </a:r>
            <a:r>
              <a:rPr lang="en-US" sz="2400" b="1" i="0" dirty="0">
                <a:solidFill>
                  <a:srgbClr val="333333"/>
                </a:solidFill>
                <a:effectLst/>
                <a:latin typeface="Times New Roman" panose="02020603050405020304" pitchFamily="18" charset="0"/>
                <a:cs typeface="Times New Roman" panose="02020603050405020304" pitchFamily="18" charset="0"/>
              </a:rPr>
              <a:t> and T</a:t>
            </a:r>
            <a:r>
              <a:rPr lang="en-US" sz="2400" b="1" i="0" baseline="-25000" dirty="0">
                <a:solidFill>
                  <a:srgbClr val="333333"/>
                </a:solidFill>
                <a:effectLst/>
                <a:latin typeface="Times New Roman" panose="02020603050405020304" pitchFamily="18" charset="0"/>
                <a:cs typeface="Times New Roman" panose="02020603050405020304" pitchFamily="18" charset="0"/>
              </a:rPr>
              <a:t>Y</a:t>
            </a:r>
            <a:r>
              <a:rPr lang="en-US" sz="2400" b="1" i="0" dirty="0">
                <a:solidFill>
                  <a:srgbClr val="333333"/>
                </a:solidFill>
                <a:effectLst/>
                <a:latin typeface="Times New Roman" panose="02020603050405020304" pitchFamily="18" charset="0"/>
                <a:cs typeface="Times New Roman" panose="02020603050405020304" pitchFamily="18" charset="0"/>
              </a:rPr>
              <a:t>, performing the read/write operations on account A, having an available balance = $300. The diagram is shown below:</a:t>
            </a:r>
            <a:endParaRPr lang="en-US" sz="2400" b="0" i="0" dirty="0">
              <a:solidFill>
                <a:srgbClr val="333333"/>
              </a:solidFill>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41129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DBMS Concurrency Control">
            <a:extLst>
              <a:ext uri="{FF2B5EF4-FFF2-40B4-BE49-F238E27FC236}">
                <a16:creationId xmlns:a16="http://schemas.microsoft.com/office/drawing/2014/main" id="{58978C2C-907F-0237-8C0B-2967CD8FB9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0522" y="1129004"/>
            <a:ext cx="6242180" cy="3947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533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FDA08C-FE82-DAB2-835A-7F667EF13CA3}"/>
              </a:ext>
            </a:extLst>
          </p:cNvPr>
          <p:cNvSpPr>
            <a:spLocks noGrp="1"/>
          </p:cNvSpPr>
          <p:nvPr>
            <p:ph idx="1"/>
          </p:nvPr>
        </p:nvSpPr>
        <p:spPr>
          <a:xfrm>
            <a:off x="251927" y="279918"/>
            <a:ext cx="11457991" cy="6354147"/>
          </a:xfrm>
        </p:spPr>
        <p:txBody>
          <a:bodyPr>
            <a:normAutofit fontScale="85000" lnSpcReduction="10000"/>
          </a:bodyPr>
          <a:lstStyle/>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At time t1, transaction T</a:t>
            </a:r>
            <a:r>
              <a:rPr lang="en-US" sz="2400" b="0" i="0" baseline="-25000" dirty="0">
                <a:effectLst/>
                <a:latin typeface="Times New Roman" panose="02020603050405020304" pitchFamily="18" charset="0"/>
                <a:cs typeface="Times New Roman" panose="02020603050405020304" pitchFamily="18" charset="0"/>
              </a:rPr>
              <a:t>X</a:t>
            </a:r>
            <a:r>
              <a:rPr lang="en-US" sz="2400" b="0" i="0" dirty="0">
                <a:effectLst/>
                <a:latin typeface="Times New Roman" panose="02020603050405020304" pitchFamily="18" charset="0"/>
                <a:cs typeface="Times New Roman" panose="02020603050405020304" pitchFamily="18" charset="0"/>
              </a:rPr>
              <a:t> reads the value from account A, i.e., $300.</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At time t2, transaction T</a:t>
            </a:r>
            <a:r>
              <a:rPr lang="en-US" sz="2400" b="0" i="0" baseline="-25000" dirty="0">
                <a:effectLst/>
                <a:latin typeface="Times New Roman" panose="02020603050405020304" pitchFamily="18" charset="0"/>
                <a:cs typeface="Times New Roman" panose="02020603050405020304" pitchFamily="18" charset="0"/>
              </a:rPr>
              <a:t>Y</a:t>
            </a:r>
            <a:r>
              <a:rPr lang="en-US" sz="2400" b="0" i="0" dirty="0">
                <a:effectLst/>
                <a:latin typeface="Times New Roman" panose="02020603050405020304" pitchFamily="18" charset="0"/>
                <a:cs typeface="Times New Roman" panose="02020603050405020304" pitchFamily="18" charset="0"/>
              </a:rPr>
              <a:t> reads the value from account A, i.e., $300.</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At time t3, transaction T</a:t>
            </a:r>
            <a:r>
              <a:rPr lang="en-US" sz="2400" b="0" i="0" baseline="-25000" dirty="0">
                <a:effectLst/>
                <a:latin typeface="Times New Roman" panose="02020603050405020304" pitchFamily="18" charset="0"/>
                <a:cs typeface="Times New Roman" panose="02020603050405020304" pitchFamily="18" charset="0"/>
              </a:rPr>
              <a:t>Y</a:t>
            </a:r>
            <a:r>
              <a:rPr lang="en-US" sz="2400" b="0" i="0" dirty="0">
                <a:effectLst/>
                <a:latin typeface="Times New Roman" panose="02020603050405020304" pitchFamily="18" charset="0"/>
                <a:cs typeface="Times New Roman" panose="02020603050405020304" pitchFamily="18" charset="0"/>
              </a:rPr>
              <a:t> updates the value of account A by adding $100 to the available balance, and then it becomes $400.</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At time t4, transaction T</a:t>
            </a:r>
            <a:r>
              <a:rPr lang="en-US" sz="2400" b="0" i="0" baseline="-25000" dirty="0">
                <a:effectLst/>
                <a:latin typeface="Times New Roman" panose="02020603050405020304" pitchFamily="18" charset="0"/>
                <a:cs typeface="Times New Roman" panose="02020603050405020304" pitchFamily="18" charset="0"/>
              </a:rPr>
              <a:t>Y</a:t>
            </a:r>
            <a:r>
              <a:rPr lang="en-US" sz="2400" b="0" i="0" dirty="0">
                <a:effectLst/>
                <a:latin typeface="Times New Roman" panose="02020603050405020304" pitchFamily="18" charset="0"/>
                <a:cs typeface="Times New Roman" panose="02020603050405020304" pitchFamily="18" charset="0"/>
              </a:rPr>
              <a:t> writes the updated value, i.e., $400.</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After that, at time t5, transaction T</a:t>
            </a:r>
            <a:r>
              <a:rPr lang="en-US" sz="2400" b="0" i="0" baseline="-25000" dirty="0">
                <a:effectLst/>
                <a:latin typeface="Times New Roman" panose="02020603050405020304" pitchFamily="18" charset="0"/>
                <a:cs typeface="Times New Roman" panose="02020603050405020304" pitchFamily="18" charset="0"/>
              </a:rPr>
              <a:t>X</a:t>
            </a:r>
            <a:r>
              <a:rPr lang="en-US" sz="2400" b="0" i="0" dirty="0">
                <a:effectLst/>
                <a:latin typeface="Times New Roman" panose="02020603050405020304" pitchFamily="18" charset="0"/>
                <a:cs typeface="Times New Roman" panose="02020603050405020304" pitchFamily="18" charset="0"/>
              </a:rPr>
              <a:t> reads the available value of account A, and that will be read as $400.</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means that within the same transaction T</a:t>
            </a:r>
            <a:r>
              <a:rPr lang="en-US" sz="2400" b="0" i="0" baseline="-25000" dirty="0">
                <a:effectLst/>
                <a:latin typeface="Times New Roman" panose="02020603050405020304" pitchFamily="18" charset="0"/>
                <a:cs typeface="Times New Roman" panose="02020603050405020304" pitchFamily="18" charset="0"/>
              </a:rPr>
              <a:t>X</a:t>
            </a:r>
            <a:r>
              <a:rPr lang="en-US" sz="2400" b="0" i="0" dirty="0">
                <a:effectLst/>
                <a:latin typeface="Times New Roman" panose="02020603050405020304" pitchFamily="18" charset="0"/>
                <a:cs typeface="Times New Roman" panose="02020603050405020304" pitchFamily="18" charset="0"/>
              </a:rPr>
              <a:t>, it reads two different values of account A, i.e., $ 300 initially, and after </a:t>
            </a:r>
            <a:r>
              <a:rPr lang="en-US" sz="2400" b="0" i="0" dirty="0" err="1">
                <a:effectLst/>
                <a:latin typeface="Times New Roman" panose="02020603050405020304" pitchFamily="18" charset="0"/>
                <a:cs typeface="Times New Roman" panose="02020603050405020304" pitchFamily="18" charset="0"/>
              </a:rPr>
              <a:t>updation</a:t>
            </a:r>
            <a:r>
              <a:rPr lang="en-US" sz="2400" b="0" i="0" dirty="0">
                <a:effectLst/>
                <a:latin typeface="Times New Roman" panose="02020603050405020304" pitchFamily="18" charset="0"/>
                <a:cs typeface="Times New Roman" panose="02020603050405020304" pitchFamily="18" charset="0"/>
              </a:rPr>
              <a:t> made by transaction T</a:t>
            </a:r>
            <a:r>
              <a:rPr lang="en-US" sz="2400" b="0" i="0" baseline="-25000" dirty="0">
                <a:effectLst/>
                <a:latin typeface="Times New Roman" panose="02020603050405020304" pitchFamily="18" charset="0"/>
                <a:cs typeface="Times New Roman" panose="02020603050405020304" pitchFamily="18" charset="0"/>
              </a:rPr>
              <a:t>Y</a:t>
            </a:r>
            <a:r>
              <a:rPr lang="en-US" sz="2400" b="0" i="0" dirty="0">
                <a:effectLst/>
                <a:latin typeface="Times New Roman" panose="02020603050405020304" pitchFamily="18" charset="0"/>
                <a:cs typeface="Times New Roman" panose="02020603050405020304" pitchFamily="18" charset="0"/>
              </a:rPr>
              <a:t>, it reads $400. It is an unrepeatable read and is therefore known as the Unrepeatable read problem.</a:t>
            </a:r>
          </a:p>
          <a:p>
            <a:pPr algn="just">
              <a:lnSpc>
                <a:spcPct val="150000"/>
              </a:lnSpc>
            </a:pPr>
            <a:r>
              <a:rPr lang="en-US" sz="2400" b="0" i="0" dirty="0">
                <a:effectLst/>
                <a:latin typeface="Times New Roman" panose="02020603050405020304" pitchFamily="18" charset="0"/>
                <a:cs typeface="Times New Roman" panose="02020603050405020304" pitchFamily="18" charset="0"/>
              </a:rPr>
              <a:t>Thus, in order to maintain consistency in the database and avoid such problems that take place in concurrent execution, management is needed, and that is where the concept of Concurrency Control comes into role.</a:t>
            </a:r>
          </a:p>
          <a:p>
            <a:pPr marL="0" indent="0">
              <a:buNone/>
            </a:pPr>
            <a:endParaRPr lang="en-IN" dirty="0"/>
          </a:p>
        </p:txBody>
      </p:sp>
    </p:spTree>
    <p:extLst>
      <p:ext uri="{BB962C8B-B14F-4D97-AF65-F5344CB8AC3E}">
        <p14:creationId xmlns:p14="http://schemas.microsoft.com/office/powerpoint/2010/main" val="24502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949613-2CE2-AB38-16CF-203DD2C56C09}"/>
              </a:ext>
            </a:extLst>
          </p:cNvPr>
          <p:cNvSpPr>
            <a:spLocks noGrp="1"/>
          </p:cNvSpPr>
          <p:nvPr>
            <p:ph idx="1"/>
          </p:nvPr>
        </p:nvSpPr>
        <p:spPr>
          <a:xfrm>
            <a:off x="317241" y="391886"/>
            <a:ext cx="11364686" cy="5785077"/>
          </a:xfrm>
        </p:spPr>
        <p:txBody>
          <a:bodyPr/>
          <a:lstStyle/>
          <a:p>
            <a:pPr marL="0" indent="0" algn="just">
              <a:lnSpc>
                <a:spcPct val="150000"/>
              </a:lnSpc>
              <a:buNone/>
            </a:pPr>
            <a:r>
              <a:rPr lang="en-US" sz="2400" b="1" i="0" dirty="0">
                <a:solidFill>
                  <a:srgbClr val="610B38"/>
                </a:solidFill>
                <a:effectLst/>
                <a:latin typeface="Times New Roman" panose="02020603050405020304" pitchFamily="18" charset="0"/>
                <a:cs typeface="Times New Roman" panose="02020603050405020304" pitchFamily="18" charset="0"/>
              </a:rPr>
              <a:t>What is Serializability in DBMS?</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the field of computer science, serializability is a term that is a property of the system that describes how the different process operates the shared data. </a:t>
            </a:r>
          </a:p>
          <a:p>
            <a:pPr algn="just">
              <a:lnSpc>
                <a:spcPct val="150000"/>
              </a:lnSpc>
            </a:pPr>
            <a:r>
              <a:rPr lang="en-US" sz="2400" b="0" i="0" dirty="0">
                <a:effectLst/>
                <a:latin typeface="Times New Roman" panose="02020603050405020304" pitchFamily="18" charset="0"/>
                <a:cs typeface="Times New Roman" panose="02020603050405020304" pitchFamily="18" charset="0"/>
              </a:rPr>
              <a:t>If the result given by the system is similar to the operation performed by the system, then in this situation, we call that system serializable. </a:t>
            </a:r>
          </a:p>
          <a:p>
            <a:pPr algn="just">
              <a:lnSpc>
                <a:spcPct val="150000"/>
              </a:lnSpc>
            </a:pPr>
            <a:r>
              <a:rPr lang="en-US" sz="2400" b="0" i="0" dirty="0">
                <a:effectLst/>
                <a:latin typeface="Times New Roman" panose="02020603050405020304" pitchFamily="18" charset="0"/>
                <a:cs typeface="Times New Roman" panose="02020603050405020304" pitchFamily="18" charset="0"/>
              </a:rPr>
              <a:t>Here the cooperation of the system means there is no overlapping in the execution of the data. </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DBMS, when the data is being written or read then, the DBMS can stop all the other processes from accessing the data.</a:t>
            </a:r>
          </a:p>
          <a:p>
            <a:pPr marL="0" indent="0">
              <a:buNone/>
            </a:pPr>
            <a:endParaRPr lang="en-IN" dirty="0"/>
          </a:p>
        </p:txBody>
      </p:sp>
    </p:spTree>
    <p:extLst>
      <p:ext uri="{BB962C8B-B14F-4D97-AF65-F5344CB8AC3E}">
        <p14:creationId xmlns:p14="http://schemas.microsoft.com/office/powerpoint/2010/main" val="4001433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B42164-6994-7BE8-A78A-1A548A0E898D}"/>
              </a:ext>
            </a:extLst>
          </p:cNvPr>
          <p:cNvSpPr>
            <a:spLocks noGrp="1"/>
          </p:cNvSpPr>
          <p:nvPr>
            <p:ph idx="1"/>
          </p:nvPr>
        </p:nvSpPr>
        <p:spPr>
          <a:xfrm>
            <a:off x="447869" y="410546"/>
            <a:ext cx="11280711" cy="6083559"/>
          </a:xfrm>
        </p:spPr>
        <p:txBody>
          <a:bodyPr>
            <a:normAutofit lnSpcReduction="10000"/>
          </a:bodyPr>
          <a:lstStyle/>
          <a:p>
            <a:pPr marL="0" indent="0" algn="just" rtl="0">
              <a:lnSpc>
                <a:spcPct val="150000"/>
              </a:lnSpc>
              <a:buNone/>
            </a:pPr>
            <a:r>
              <a:rPr lang="en-US" sz="2400" b="1" i="0" dirty="0">
                <a:effectLst/>
                <a:latin typeface="Times New Roman" panose="02020603050405020304" pitchFamily="18" charset="0"/>
                <a:cs typeface="Times New Roman" panose="02020603050405020304" pitchFamily="18" charset="0"/>
              </a:rPr>
              <a:t>What is a Serializable Schedule?</a:t>
            </a:r>
          </a:p>
          <a:p>
            <a:pPr algn="just" rtl="0">
              <a:lnSpc>
                <a:spcPct val="150000"/>
              </a:lnSpc>
            </a:pPr>
            <a:r>
              <a:rPr lang="en-US" sz="2400" b="0" i="0" dirty="0">
                <a:effectLst/>
                <a:latin typeface="Times New Roman" panose="02020603050405020304" pitchFamily="18" charset="0"/>
                <a:cs typeface="Times New Roman" panose="02020603050405020304" pitchFamily="18" charset="0"/>
              </a:rPr>
              <a:t>In a database management system (DBMS), a serializable schedule is a sequence of database actions (read and write operations) that does not violate the serializability property. </a:t>
            </a:r>
          </a:p>
          <a:p>
            <a:pPr algn="just" rtl="0">
              <a:lnSpc>
                <a:spcPct val="150000"/>
              </a:lnSpc>
            </a:pPr>
            <a:r>
              <a:rPr lang="en-US" sz="2400" b="0" i="0" dirty="0">
                <a:effectLst/>
                <a:latin typeface="Times New Roman" panose="02020603050405020304" pitchFamily="18" charset="0"/>
                <a:cs typeface="Times New Roman" panose="02020603050405020304" pitchFamily="18" charset="0"/>
              </a:rPr>
              <a:t>This property ensures that each transaction appears to execute atomically and is isolated from other transactions' effects. </a:t>
            </a:r>
          </a:p>
          <a:p>
            <a:pPr algn="just" rtl="0">
              <a:lnSpc>
                <a:spcPct val="150000"/>
              </a:lnSpc>
            </a:pPr>
            <a:r>
              <a:rPr lang="en-US" sz="2400" b="0" i="0" dirty="0">
                <a:effectLst/>
                <a:latin typeface="Times New Roman" panose="02020603050405020304" pitchFamily="18" charset="0"/>
                <a:cs typeface="Times New Roman" panose="02020603050405020304" pitchFamily="18" charset="0"/>
              </a:rPr>
              <a:t>In order for serializability of schedules in DBMS, it must be equivalent to some serial schedule of the same transactions. </a:t>
            </a:r>
          </a:p>
          <a:p>
            <a:pPr algn="just" rtl="0">
              <a:lnSpc>
                <a:spcPct val="150000"/>
              </a:lnSpc>
            </a:pPr>
            <a:r>
              <a:rPr lang="en-US" sz="2400" b="0" i="0" dirty="0">
                <a:effectLst/>
                <a:latin typeface="Times New Roman" panose="02020603050405020304" pitchFamily="18" charset="0"/>
                <a:cs typeface="Times New Roman" panose="02020603050405020304" pitchFamily="18" charset="0"/>
              </a:rPr>
              <a:t>In other words, the schedule must produce the same results as if the transactions were executed one at a time in some order. </a:t>
            </a:r>
          </a:p>
          <a:p>
            <a:pPr marL="0" indent="0">
              <a:buNone/>
            </a:pPr>
            <a:endParaRPr lang="en-IN" dirty="0"/>
          </a:p>
        </p:txBody>
      </p:sp>
    </p:spTree>
    <p:extLst>
      <p:ext uri="{BB962C8B-B14F-4D97-AF65-F5344CB8AC3E}">
        <p14:creationId xmlns:p14="http://schemas.microsoft.com/office/powerpoint/2010/main" val="232082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DA7F67-69B5-969E-94A7-0277D7B9B825}"/>
              </a:ext>
            </a:extLst>
          </p:cNvPr>
          <p:cNvSpPr>
            <a:spLocks noGrp="1"/>
          </p:cNvSpPr>
          <p:nvPr>
            <p:ph idx="1"/>
          </p:nvPr>
        </p:nvSpPr>
        <p:spPr>
          <a:xfrm>
            <a:off x="306355" y="155446"/>
            <a:ext cx="11571514" cy="4351338"/>
          </a:xfrm>
        </p:spPr>
        <p:txBody>
          <a:bodyPr/>
          <a:lstStyle/>
          <a:p>
            <a:pPr algn="just">
              <a:lnSpc>
                <a:spcPct val="150000"/>
              </a:lnSpc>
            </a:pPr>
            <a:r>
              <a:rPr lang="en-US" sz="2200" b="0" i="0" dirty="0">
                <a:effectLst/>
                <a:latin typeface="Times New Roman" panose="02020603050405020304" pitchFamily="18" charset="0"/>
                <a:cs typeface="Times New Roman" panose="02020603050405020304" pitchFamily="18" charset="0"/>
              </a:rPr>
              <a:t>A schedule is serialized if it is equivalent to a serial schedule. A concurrent schedule must ensure it is the same as if executed serially means one after another. It refers to the sequence of actions such as read, write, abort, commit are performed in a serial manner.</a:t>
            </a:r>
          </a:p>
          <a:p>
            <a:pPr marL="0" indent="0" algn="just">
              <a:lnSpc>
                <a:spcPct val="150000"/>
              </a:lnSpc>
              <a:buNone/>
            </a:pPr>
            <a:r>
              <a:rPr lang="en-US" sz="2200" b="0" i="0" dirty="0">
                <a:effectLst/>
                <a:latin typeface="Times New Roman" panose="02020603050405020304" pitchFamily="18" charset="0"/>
                <a:cs typeface="Times New Roman" panose="02020603050405020304" pitchFamily="18" charset="0"/>
              </a:rPr>
              <a:t>Example- Let’s take two transactions T1 and T2,</a:t>
            </a:r>
          </a:p>
          <a:p>
            <a:pPr algn="just">
              <a:lnSpc>
                <a:spcPct val="150000"/>
              </a:lnSpc>
            </a:pPr>
            <a:r>
              <a:rPr lang="en-US" sz="2200" b="0" i="0" dirty="0">
                <a:effectLst/>
                <a:latin typeface="Times New Roman" panose="02020603050405020304" pitchFamily="18" charset="0"/>
                <a:cs typeface="Times New Roman" panose="02020603050405020304" pitchFamily="18" charset="0"/>
              </a:rPr>
              <a:t>If both transactions are performed without interfering each other then it is called as serial schedule, it can be represented as follows −</a:t>
            </a:r>
          </a:p>
          <a:p>
            <a:pPr marL="0" indent="0">
              <a:buNone/>
            </a:pPr>
            <a:endParaRPr lang="en-IN" dirty="0"/>
          </a:p>
        </p:txBody>
      </p:sp>
      <p:pic>
        <p:nvPicPr>
          <p:cNvPr id="5" name="Picture 4">
            <a:extLst>
              <a:ext uri="{FF2B5EF4-FFF2-40B4-BE49-F238E27FC236}">
                <a16:creationId xmlns:a16="http://schemas.microsoft.com/office/drawing/2014/main" id="{B9499CE2-4D30-D0B4-3C27-C559F8E27A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4520" y="2999198"/>
            <a:ext cx="7201423" cy="3606875"/>
          </a:xfrm>
          <a:prstGeom prst="rect">
            <a:avLst/>
          </a:prstGeom>
        </p:spPr>
      </p:pic>
    </p:spTree>
    <p:extLst>
      <p:ext uri="{BB962C8B-B14F-4D97-AF65-F5344CB8AC3E}">
        <p14:creationId xmlns:p14="http://schemas.microsoft.com/office/powerpoint/2010/main" val="1575303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BE150AF-4696-3B4F-B79A-265CFEEB8F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0891" y="1101012"/>
            <a:ext cx="7928200" cy="4371069"/>
          </a:xfrm>
        </p:spPr>
      </p:pic>
    </p:spTree>
    <p:extLst>
      <p:ext uri="{BB962C8B-B14F-4D97-AF65-F5344CB8AC3E}">
        <p14:creationId xmlns:p14="http://schemas.microsoft.com/office/powerpoint/2010/main" val="3758736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778942-E29E-7922-CC5F-DFA5162A4DFC}"/>
              </a:ext>
            </a:extLst>
          </p:cNvPr>
          <p:cNvSpPr>
            <a:spLocks noGrp="1"/>
          </p:cNvSpPr>
          <p:nvPr>
            <p:ph idx="1"/>
          </p:nvPr>
        </p:nvSpPr>
        <p:spPr>
          <a:xfrm>
            <a:off x="381000" y="248751"/>
            <a:ext cx="10515600" cy="4351338"/>
          </a:xfrm>
        </p:spPr>
        <p:txBody>
          <a:bodyPr/>
          <a:lstStyle/>
          <a:p>
            <a:pPr marL="0" indent="0" algn="just" rtl="0">
              <a:lnSpc>
                <a:spcPct val="150000"/>
              </a:lnSpc>
              <a:buNone/>
            </a:pPr>
            <a:r>
              <a:rPr lang="en-US" sz="2200" b="1" i="0" dirty="0">
                <a:solidFill>
                  <a:srgbClr val="000000"/>
                </a:solidFill>
                <a:effectLst/>
                <a:latin typeface="Times New Roman" panose="02020603050405020304" pitchFamily="18" charset="0"/>
                <a:cs typeface="Times New Roman" panose="02020603050405020304" pitchFamily="18" charset="0"/>
              </a:rPr>
              <a:t>Types of Serializability</a:t>
            </a:r>
            <a:endParaRPr lang="en-US" sz="2200" b="1" i="0" dirty="0">
              <a:solidFill>
                <a:srgbClr val="231F20"/>
              </a:solidFill>
              <a:effectLst/>
              <a:latin typeface="Times New Roman" panose="02020603050405020304" pitchFamily="18" charset="0"/>
              <a:cs typeface="Times New Roman" panose="02020603050405020304" pitchFamily="18" charset="0"/>
            </a:endParaRPr>
          </a:p>
          <a:p>
            <a:pPr algn="just">
              <a:lnSpc>
                <a:spcPct val="150000"/>
              </a:lnSpc>
            </a:pPr>
            <a:r>
              <a:rPr lang="en-US" sz="2200" b="0" i="0" dirty="0">
                <a:solidFill>
                  <a:srgbClr val="231F20"/>
                </a:solidFill>
                <a:effectLst/>
                <a:latin typeface="Times New Roman" panose="02020603050405020304" pitchFamily="18" charset="0"/>
                <a:cs typeface="Times New Roman" panose="02020603050405020304" pitchFamily="18" charset="0"/>
              </a:rPr>
              <a:t>In a database management system (DBMS), serializability requires that transactions appear to happen in a particular order, even if they execute concurrently. </a:t>
            </a:r>
          </a:p>
          <a:p>
            <a:pPr algn="just">
              <a:lnSpc>
                <a:spcPct val="150000"/>
              </a:lnSpc>
            </a:pPr>
            <a:r>
              <a:rPr lang="en-US" sz="2200" b="0" i="0" dirty="0">
                <a:solidFill>
                  <a:srgbClr val="231F20"/>
                </a:solidFill>
                <a:effectLst/>
                <a:latin typeface="Times New Roman" panose="02020603050405020304" pitchFamily="18" charset="0"/>
                <a:cs typeface="Times New Roman" panose="02020603050405020304" pitchFamily="18" charset="0"/>
              </a:rPr>
              <a:t>Transactions that are not serializable may produce incorrect results. </a:t>
            </a:r>
          </a:p>
          <a:p>
            <a:pPr algn="just">
              <a:lnSpc>
                <a:spcPct val="150000"/>
              </a:lnSpc>
            </a:pPr>
            <a:r>
              <a:rPr lang="en-US" sz="2200" b="0" i="0" dirty="0">
                <a:solidFill>
                  <a:srgbClr val="231F20"/>
                </a:solidFill>
                <a:effectLst/>
                <a:latin typeface="Times New Roman" panose="02020603050405020304" pitchFamily="18" charset="0"/>
                <a:cs typeface="Times New Roman" panose="02020603050405020304" pitchFamily="18" charset="0"/>
              </a:rPr>
              <a:t>Here, we'll look closely at two of the most common types: conflict serializability and view serializability in DBMS.</a:t>
            </a:r>
          </a:p>
          <a:p>
            <a:endParaRPr lang="en-IN" dirty="0"/>
          </a:p>
        </p:txBody>
      </p:sp>
      <p:sp>
        <p:nvSpPr>
          <p:cNvPr id="6" name="AutoShape 4" descr="types of serializability">
            <a:extLst>
              <a:ext uri="{FF2B5EF4-FFF2-40B4-BE49-F238E27FC236}">
                <a16:creationId xmlns:a16="http://schemas.microsoft.com/office/drawing/2014/main" id="{1C95A7E1-C674-69FE-7DDD-6BC660B3AD5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types of serializability">
            <a:extLst>
              <a:ext uri="{FF2B5EF4-FFF2-40B4-BE49-F238E27FC236}">
                <a16:creationId xmlns:a16="http://schemas.microsoft.com/office/drawing/2014/main" id="{3BEDB196-D7FC-055A-F985-07E7D091728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2" descr="types of serializability">
            <a:extLst>
              <a:ext uri="{FF2B5EF4-FFF2-40B4-BE49-F238E27FC236}">
                <a16:creationId xmlns:a16="http://schemas.microsoft.com/office/drawing/2014/main" id="{53832D1C-E3EF-9F7C-14B5-2BB7726FDE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225" y="4327943"/>
            <a:ext cx="10515600" cy="1959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7101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3ABAB5-E9CC-D10A-8B0A-BE42F030F306}"/>
              </a:ext>
            </a:extLst>
          </p:cNvPr>
          <p:cNvSpPr>
            <a:spLocks noGrp="1"/>
          </p:cNvSpPr>
          <p:nvPr>
            <p:ph idx="1"/>
          </p:nvPr>
        </p:nvSpPr>
        <p:spPr>
          <a:xfrm>
            <a:off x="601047" y="307910"/>
            <a:ext cx="10989906" cy="5775747"/>
          </a:xfrm>
        </p:spPr>
        <p:txBody>
          <a:bodyPr>
            <a:normAutofit fontScale="92500"/>
          </a:bodyPr>
          <a:lstStyle/>
          <a:p>
            <a:pPr marL="0" indent="0" algn="just" rtl="0">
              <a:lnSpc>
                <a:spcPct val="170000"/>
              </a:lnSpc>
              <a:buNone/>
            </a:pPr>
            <a:r>
              <a:rPr lang="en-US" sz="2600" b="1" i="0" dirty="0">
                <a:solidFill>
                  <a:srgbClr val="000000"/>
                </a:solidFill>
                <a:effectLst/>
                <a:latin typeface="Times New Roman" panose="02020603050405020304" pitchFamily="18" charset="0"/>
                <a:cs typeface="Times New Roman" panose="02020603050405020304" pitchFamily="18" charset="0"/>
              </a:rPr>
              <a:t>1. Conflict Serializability</a:t>
            </a:r>
            <a:endParaRPr lang="en-US" sz="2600" b="1" i="0" dirty="0">
              <a:solidFill>
                <a:srgbClr val="231F20"/>
              </a:solidFill>
              <a:effectLst/>
              <a:latin typeface="Times New Roman" panose="02020603050405020304" pitchFamily="18" charset="0"/>
              <a:cs typeface="Times New Roman" panose="02020603050405020304" pitchFamily="18" charset="0"/>
            </a:endParaRPr>
          </a:p>
          <a:p>
            <a:pPr algn="just">
              <a:lnSpc>
                <a:spcPct val="170000"/>
              </a:lnSpc>
            </a:pPr>
            <a:r>
              <a:rPr lang="en-US" sz="2600" b="0" i="0" dirty="0">
                <a:solidFill>
                  <a:srgbClr val="231F20"/>
                </a:solidFill>
                <a:effectLst/>
                <a:latin typeface="Times New Roman" panose="02020603050405020304" pitchFamily="18" charset="0"/>
                <a:cs typeface="Times New Roman" panose="02020603050405020304" pitchFamily="18" charset="0"/>
              </a:rPr>
              <a:t>Conflict serializability is a type of serializability in which conflicting operations on the same data items are executed in an order that preserves database consistency. </a:t>
            </a:r>
          </a:p>
          <a:p>
            <a:pPr algn="just">
              <a:lnSpc>
                <a:spcPct val="170000"/>
              </a:lnSpc>
            </a:pPr>
            <a:r>
              <a:rPr lang="en-US" sz="2600" b="0" i="0" dirty="0">
                <a:solidFill>
                  <a:srgbClr val="231F20"/>
                </a:solidFill>
                <a:effectLst/>
                <a:latin typeface="Times New Roman" panose="02020603050405020304" pitchFamily="18" charset="0"/>
                <a:cs typeface="Times New Roman" panose="02020603050405020304" pitchFamily="18" charset="0"/>
              </a:rPr>
              <a:t>Each transaction is assigned a unique number, and the operations within each transaction are executed in order based on that number. This ensures that no two conflicting operations are executed concurrently. </a:t>
            </a:r>
          </a:p>
          <a:p>
            <a:pPr algn="just">
              <a:lnSpc>
                <a:spcPct val="170000"/>
              </a:lnSpc>
            </a:pPr>
            <a:r>
              <a:rPr lang="en-US" sz="2600" b="0" i="0" dirty="0">
                <a:solidFill>
                  <a:srgbClr val="231F20"/>
                </a:solidFill>
                <a:effectLst/>
                <a:latin typeface="Times New Roman" panose="02020603050405020304" pitchFamily="18" charset="0"/>
                <a:cs typeface="Times New Roman" panose="02020603050405020304" pitchFamily="18" charset="0"/>
              </a:rPr>
              <a:t>For example, consider a database with two tables: Customers and Orders. A customer can have multiple orders, but each order can only be associated with one customer.  </a:t>
            </a:r>
          </a:p>
          <a:p>
            <a:endParaRPr lang="en-IN" dirty="0"/>
          </a:p>
        </p:txBody>
      </p:sp>
    </p:spTree>
    <p:extLst>
      <p:ext uri="{BB962C8B-B14F-4D97-AF65-F5344CB8AC3E}">
        <p14:creationId xmlns:p14="http://schemas.microsoft.com/office/powerpoint/2010/main" val="1854361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057105D-7A08-8E4C-4C68-6D6636F24528}"/>
              </a:ext>
            </a:extLst>
          </p:cNvPr>
          <p:cNvGraphicFramePr>
            <a:graphicFrameLocks noGrp="1"/>
          </p:cNvGraphicFramePr>
          <p:nvPr>
            <p:ph idx="1"/>
            <p:extLst>
              <p:ext uri="{D42A27DB-BD31-4B8C-83A1-F6EECF244321}">
                <p14:modId xmlns:p14="http://schemas.microsoft.com/office/powerpoint/2010/main" val="3482815480"/>
              </p:ext>
            </p:extLst>
          </p:nvPr>
        </p:nvGraphicFramePr>
        <p:xfrm>
          <a:off x="302151" y="224262"/>
          <a:ext cx="11594380" cy="2768918"/>
        </p:xfrm>
        <a:graphic>
          <a:graphicData uri="http://schemas.openxmlformats.org/drawingml/2006/table">
            <a:tbl>
              <a:tblPr/>
              <a:tblGrid>
                <a:gridCol w="11594380">
                  <a:extLst>
                    <a:ext uri="{9D8B030D-6E8A-4147-A177-3AD203B41FA5}">
                      <a16:colId xmlns:a16="http://schemas.microsoft.com/office/drawing/2014/main" val="530826115"/>
                    </a:ext>
                  </a:extLst>
                </a:gridCol>
              </a:tblGrid>
              <a:tr h="0">
                <a:tc>
                  <a:txBody>
                    <a:bodyPr/>
                    <a:lstStyle/>
                    <a:p>
                      <a:pPr algn="just">
                        <a:lnSpc>
                          <a:spcPct val="150000"/>
                        </a:lnSpc>
                      </a:pPr>
                      <a:r>
                        <a:rPr lang="en-US" sz="2400" b="1" dirty="0">
                          <a:solidFill>
                            <a:srgbClr val="610B38"/>
                          </a:solidFill>
                          <a:effectLst/>
                          <a:latin typeface="Times New Roman" panose="02020603050405020304" pitchFamily="18" charset="0"/>
                          <a:cs typeface="Times New Roman" panose="02020603050405020304" pitchFamily="18" charset="0"/>
                        </a:rPr>
                        <a:t>DBMS Concurrency Control</a:t>
                      </a:r>
                    </a:p>
                    <a:p>
                      <a:pPr marL="342900" indent="-342900" algn="just">
                        <a:lnSpc>
                          <a:spcPct val="150000"/>
                        </a:lnSpc>
                        <a:buFont typeface="Arial" panose="020B0604020202020204" pitchFamily="34" charset="0"/>
                        <a:buChar char="•"/>
                      </a:pPr>
                      <a:r>
                        <a:rPr lang="en-US" sz="2400" dirty="0">
                          <a:solidFill>
                            <a:schemeClr val="tx1"/>
                          </a:solidFill>
                          <a:effectLst/>
                          <a:latin typeface="Times New Roman" panose="02020603050405020304" pitchFamily="18" charset="0"/>
                          <a:cs typeface="Times New Roman" panose="02020603050405020304" pitchFamily="18" charset="0"/>
                        </a:rPr>
                        <a:t>Concurrency Control is the management procedure that is required for controlling concurrent execution of the operations that take place on a database.</a:t>
                      </a:r>
                    </a:p>
                    <a:p>
                      <a:pPr marL="342900" indent="-342900" algn="just">
                        <a:lnSpc>
                          <a:spcPct val="150000"/>
                        </a:lnSpc>
                        <a:buFont typeface="Arial" panose="020B0604020202020204" pitchFamily="34" charset="0"/>
                        <a:buChar char="•"/>
                      </a:pPr>
                      <a:r>
                        <a:rPr lang="en-US" sz="2400" dirty="0">
                          <a:solidFill>
                            <a:schemeClr val="tx1"/>
                          </a:solidFill>
                          <a:effectLst/>
                          <a:latin typeface="Times New Roman" panose="02020603050405020304" pitchFamily="18" charset="0"/>
                          <a:cs typeface="Times New Roman" panose="02020603050405020304" pitchFamily="18" charset="0"/>
                        </a:rPr>
                        <a:t>But before knowing about concurrency control, we should know about concurrent execution.</a:t>
                      </a:r>
                    </a:p>
                  </a:txBody>
                  <a:tcPr anchor="ctr">
                    <a:lnL>
                      <a:noFill/>
                    </a:lnL>
                    <a:lnR>
                      <a:noFill/>
                    </a:lnR>
                    <a:lnT>
                      <a:noFill/>
                    </a:lnT>
                    <a:lnB>
                      <a:noFill/>
                    </a:lnB>
                  </a:tcPr>
                </a:tc>
                <a:extLst>
                  <a:ext uri="{0D108BD9-81ED-4DB2-BD59-A6C34878D82A}">
                    <a16:rowId xmlns:a16="http://schemas.microsoft.com/office/drawing/2014/main" val="3016084852"/>
                  </a:ext>
                </a:extLst>
              </a:tr>
            </a:tbl>
          </a:graphicData>
        </a:graphic>
      </p:graphicFrame>
    </p:spTree>
    <p:extLst>
      <p:ext uri="{BB962C8B-B14F-4D97-AF65-F5344CB8AC3E}">
        <p14:creationId xmlns:p14="http://schemas.microsoft.com/office/powerpoint/2010/main" val="3694226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BD0988-5AE1-ABF5-DC37-16F8490C885D}"/>
              </a:ext>
            </a:extLst>
          </p:cNvPr>
          <p:cNvSpPr>
            <a:spLocks noGrp="1"/>
          </p:cNvSpPr>
          <p:nvPr>
            <p:ph idx="1"/>
          </p:nvPr>
        </p:nvSpPr>
        <p:spPr>
          <a:xfrm>
            <a:off x="418323" y="435362"/>
            <a:ext cx="11319587" cy="5685519"/>
          </a:xfrm>
        </p:spPr>
        <p:txBody>
          <a:bodyPr>
            <a:normAutofit fontScale="85000" lnSpcReduction="20000"/>
          </a:bodyPr>
          <a:lstStyle/>
          <a:p>
            <a:pPr marL="0" indent="0" algn="just" rtl="0">
              <a:lnSpc>
                <a:spcPct val="170000"/>
              </a:lnSpc>
              <a:buNone/>
            </a:pPr>
            <a:r>
              <a:rPr lang="en-US" sz="2800" b="0" i="0" dirty="0">
                <a:solidFill>
                  <a:srgbClr val="231F20"/>
                </a:solidFill>
                <a:effectLst/>
                <a:latin typeface="Times New Roman" panose="02020603050405020304" pitchFamily="18" charset="0"/>
                <a:cs typeface="Times New Roman" panose="02020603050405020304" pitchFamily="18" charset="0"/>
              </a:rPr>
              <a:t>Key conditions for conflict serializability.  </a:t>
            </a:r>
          </a:p>
          <a:p>
            <a:pPr algn="just" rtl="0">
              <a:lnSpc>
                <a:spcPct val="170000"/>
              </a:lnSpc>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Both operations belong to different transactions </a:t>
            </a:r>
          </a:p>
          <a:p>
            <a:pPr algn="just" rtl="0">
              <a:lnSpc>
                <a:spcPct val="170000"/>
              </a:lnSpc>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Both operations are on the same data item </a:t>
            </a:r>
          </a:p>
          <a:p>
            <a:pPr algn="just" rtl="0">
              <a:lnSpc>
                <a:spcPct val="170000"/>
              </a:lnSpc>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At least one of the two operations is a write operation</a:t>
            </a:r>
          </a:p>
          <a:p>
            <a:pPr algn="just" rtl="0">
              <a:lnSpc>
                <a:spcPct val="170000"/>
              </a:lnSpc>
            </a:pPr>
            <a:r>
              <a:rPr lang="en-US" sz="2800" b="0" i="0" dirty="0">
                <a:solidFill>
                  <a:srgbClr val="231F20"/>
                </a:solidFill>
                <a:effectLst/>
                <a:latin typeface="Times New Roman" panose="02020603050405020304" pitchFamily="18" charset="0"/>
                <a:cs typeface="Times New Roman" panose="02020603050405020304" pitchFamily="18" charset="0"/>
              </a:rPr>
              <a:t>If two transactions were to execute concurrently, one adding an order for customer A and the other adding an order for customer B, conflict serializability would ensure that the transaction adding the order for customer A would finish before the transaction adding the order for customer B. This would prevent any inconsistency in the database, such as an order being associated with the wrong customer. </a:t>
            </a:r>
          </a:p>
          <a:p>
            <a:pPr marL="0" indent="0">
              <a:buNone/>
            </a:pPr>
            <a:endParaRPr lang="en-IN" dirty="0"/>
          </a:p>
        </p:txBody>
      </p:sp>
    </p:spTree>
    <p:extLst>
      <p:ext uri="{BB962C8B-B14F-4D97-AF65-F5344CB8AC3E}">
        <p14:creationId xmlns:p14="http://schemas.microsoft.com/office/powerpoint/2010/main" val="270677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2D636D-FD5F-402A-0DA0-18EB7B9A9A62}"/>
              </a:ext>
            </a:extLst>
          </p:cNvPr>
          <p:cNvSpPr>
            <a:spLocks noGrp="1"/>
          </p:cNvSpPr>
          <p:nvPr>
            <p:ph idx="1"/>
          </p:nvPr>
        </p:nvSpPr>
        <p:spPr>
          <a:xfrm>
            <a:off x="522514" y="643812"/>
            <a:ext cx="10831286" cy="5533151"/>
          </a:xfrm>
        </p:spPr>
        <p:txBody>
          <a:bodyPr/>
          <a:lstStyle/>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It orders any conflicting operations in the same way as some serial execution. A pair of operations is said to conflict if they operate on the same data item and one of them is a write operation.</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That means</a:t>
            </a:r>
          </a:p>
          <a:p>
            <a:pPr algn="just">
              <a:lnSpc>
                <a:spcPct val="150000"/>
              </a:lnSpc>
              <a:buFont typeface="Arial" panose="020B0604020202020204" pitchFamily="34" charset="0"/>
              <a:buChar char="•"/>
            </a:pPr>
            <a:r>
              <a:rPr lang="en-US" sz="2400" b="0" i="0" dirty="0" err="1">
                <a:solidFill>
                  <a:srgbClr val="000000"/>
                </a:solidFill>
                <a:effectLst/>
                <a:latin typeface="Times New Roman" panose="02020603050405020304" pitchFamily="18" charset="0"/>
                <a:cs typeface="Times New Roman" panose="02020603050405020304" pitchFamily="18" charset="0"/>
              </a:rPr>
              <a:t>Readi</a:t>
            </a:r>
            <a:r>
              <a:rPr lang="en-US" sz="2400" b="0" i="0" dirty="0">
                <a:solidFill>
                  <a:srgbClr val="000000"/>
                </a:solidFill>
                <a:effectLst/>
                <a:latin typeface="Times New Roman" panose="02020603050405020304" pitchFamily="18" charset="0"/>
                <a:cs typeface="Times New Roman" panose="02020603050405020304" pitchFamily="18" charset="0"/>
              </a:rPr>
              <a:t>(x) </a:t>
            </a:r>
            <a:r>
              <a:rPr lang="en-US" sz="2400" b="0" i="0" dirty="0" err="1">
                <a:solidFill>
                  <a:srgbClr val="000000"/>
                </a:solidFill>
                <a:effectLst/>
                <a:latin typeface="Times New Roman" panose="02020603050405020304" pitchFamily="18" charset="0"/>
                <a:cs typeface="Times New Roman" panose="02020603050405020304" pitchFamily="18" charset="0"/>
              </a:rPr>
              <a:t>readj</a:t>
            </a:r>
            <a:r>
              <a:rPr lang="en-US" sz="2400" b="0" i="0" dirty="0">
                <a:solidFill>
                  <a:srgbClr val="000000"/>
                </a:solidFill>
                <a:effectLst/>
                <a:latin typeface="Times New Roman" panose="02020603050405020304" pitchFamily="18" charset="0"/>
                <a:cs typeface="Times New Roman" panose="02020603050405020304" pitchFamily="18" charset="0"/>
              </a:rPr>
              <a:t>(x) - non conflict  read-read operation</a:t>
            </a:r>
          </a:p>
          <a:p>
            <a:pPr algn="just">
              <a:lnSpc>
                <a:spcPct val="150000"/>
              </a:lnSpc>
              <a:buFont typeface="Arial" panose="020B0604020202020204" pitchFamily="34" charset="0"/>
              <a:buChar char="•"/>
            </a:pPr>
            <a:r>
              <a:rPr lang="en-US" sz="2400" b="0" i="0" dirty="0" err="1">
                <a:solidFill>
                  <a:srgbClr val="000000"/>
                </a:solidFill>
                <a:effectLst/>
                <a:latin typeface="Times New Roman" panose="02020603050405020304" pitchFamily="18" charset="0"/>
                <a:cs typeface="Times New Roman" panose="02020603050405020304" pitchFamily="18" charset="0"/>
              </a:rPr>
              <a:t>Readi</a:t>
            </a:r>
            <a:r>
              <a:rPr lang="en-US" sz="2400" b="0" i="0" dirty="0">
                <a:solidFill>
                  <a:srgbClr val="000000"/>
                </a:solidFill>
                <a:effectLst/>
                <a:latin typeface="Times New Roman" panose="02020603050405020304" pitchFamily="18" charset="0"/>
                <a:cs typeface="Times New Roman" panose="02020603050405020304" pitchFamily="18" charset="0"/>
              </a:rPr>
              <a:t>(x) </a:t>
            </a:r>
            <a:r>
              <a:rPr lang="en-US" sz="2400" b="0" i="0" dirty="0" err="1">
                <a:solidFill>
                  <a:srgbClr val="000000"/>
                </a:solidFill>
                <a:effectLst/>
                <a:latin typeface="Times New Roman" panose="02020603050405020304" pitchFamily="18" charset="0"/>
                <a:cs typeface="Times New Roman" panose="02020603050405020304" pitchFamily="18" charset="0"/>
              </a:rPr>
              <a:t>writej</a:t>
            </a:r>
            <a:r>
              <a:rPr lang="en-US" sz="2400" b="0" i="0" dirty="0">
                <a:solidFill>
                  <a:srgbClr val="000000"/>
                </a:solidFill>
                <a:effectLst/>
                <a:latin typeface="Times New Roman" panose="02020603050405020304" pitchFamily="18" charset="0"/>
                <a:cs typeface="Times New Roman" panose="02020603050405020304" pitchFamily="18" charset="0"/>
              </a:rPr>
              <a:t>(x) - conflict       read-write operation.</a:t>
            </a:r>
          </a:p>
          <a:p>
            <a:pPr algn="just">
              <a:lnSpc>
                <a:spcPct val="150000"/>
              </a:lnSpc>
              <a:buFont typeface="Arial" panose="020B0604020202020204" pitchFamily="34" charset="0"/>
              <a:buChar char="•"/>
            </a:pPr>
            <a:r>
              <a:rPr lang="en-US" sz="2400" b="0" i="0" dirty="0" err="1">
                <a:solidFill>
                  <a:srgbClr val="000000"/>
                </a:solidFill>
                <a:effectLst/>
                <a:latin typeface="Times New Roman" panose="02020603050405020304" pitchFamily="18" charset="0"/>
                <a:cs typeface="Times New Roman" panose="02020603050405020304" pitchFamily="18" charset="0"/>
              </a:rPr>
              <a:t>Writei</a:t>
            </a:r>
            <a:r>
              <a:rPr lang="en-US" sz="2400" b="0" i="0" dirty="0">
                <a:solidFill>
                  <a:srgbClr val="000000"/>
                </a:solidFill>
                <a:effectLst/>
                <a:latin typeface="Times New Roman" panose="02020603050405020304" pitchFamily="18" charset="0"/>
                <a:cs typeface="Times New Roman" panose="02020603050405020304" pitchFamily="18" charset="0"/>
              </a:rPr>
              <a:t>(x) </a:t>
            </a:r>
            <a:r>
              <a:rPr lang="en-US" sz="2400" b="0" i="0" dirty="0" err="1">
                <a:solidFill>
                  <a:srgbClr val="000000"/>
                </a:solidFill>
                <a:effectLst/>
                <a:latin typeface="Times New Roman" panose="02020603050405020304" pitchFamily="18" charset="0"/>
                <a:cs typeface="Times New Roman" panose="02020603050405020304" pitchFamily="18" charset="0"/>
              </a:rPr>
              <a:t>readj</a:t>
            </a:r>
            <a:r>
              <a:rPr lang="en-US" sz="2400" b="0" i="0" dirty="0">
                <a:solidFill>
                  <a:srgbClr val="000000"/>
                </a:solidFill>
                <a:effectLst/>
                <a:latin typeface="Times New Roman" panose="02020603050405020304" pitchFamily="18" charset="0"/>
                <a:cs typeface="Times New Roman" panose="02020603050405020304" pitchFamily="18" charset="0"/>
              </a:rPr>
              <a:t>(x) - conflict       write-read operation.</a:t>
            </a:r>
          </a:p>
          <a:p>
            <a:pPr algn="just">
              <a:lnSpc>
                <a:spcPct val="150000"/>
              </a:lnSpc>
              <a:buFont typeface="Arial" panose="020B0604020202020204" pitchFamily="34" charset="0"/>
              <a:buChar char="•"/>
            </a:pPr>
            <a:r>
              <a:rPr lang="en-US" sz="2400" b="0" i="0" dirty="0" err="1">
                <a:solidFill>
                  <a:srgbClr val="000000"/>
                </a:solidFill>
                <a:effectLst/>
                <a:latin typeface="Times New Roman" panose="02020603050405020304" pitchFamily="18" charset="0"/>
                <a:cs typeface="Times New Roman" panose="02020603050405020304" pitchFamily="18" charset="0"/>
              </a:rPr>
              <a:t>Writei</a:t>
            </a:r>
            <a:r>
              <a:rPr lang="en-US" sz="2400" b="0" i="0" dirty="0">
                <a:solidFill>
                  <a:srgbClr val="000000"/>
                </a:solidFill>
                <a:effectLst/>
                <a:latin typeface="Times New Roman" panose="02020603050405020304" pitchFamily="18" charset="0"/>
                <a:cs typeface="Times New Roman" panose="02020603050405020304" pitchFamily="18" charset="0"/>
              </a:rPr>
              <a:t>(x) </a:t>
            </a:r>
            <a:r>
              <a:rPr lang="en-US" sz="2400" b="0" i="0" dirty="0" err="1">
                <a:solidFill>
                  <a:srgbClr val="000000"/>
                </a:solidFill>
                <a:effectLst/>
                <a:latin typeface="Times New Roman" panose="02020603050405020304" pitchFamily="18" charset="0"/>
                <a:cs typeface="Times New Roman" panose="02020603050405020304" pitchFamily="18" charset="0"/>
              </a:rPr>
              <a:t>writej</a:t>
            </a:r>
            <a:r>
              <a:rPr lang="en-US" sz="2400" b="0" i="0" dirty="0">
                <a:solidFill>
                  <a:srgbClr val="000000"/>
                </a:solidFill>
                <a:effectLst/>
                <a:latin typeface="Times New Roman" panose="02020603050405020304" pitchFamily="18" charset="0"/>
                <a:cs typeface="Times New Roman" panose="02020603050405020304" pitchFamily="18" charset="0"/>
              </a:rPr>
              <a:t>(x) - conflict      write-write operation.</a:t>
            </a:r>
          </a:p>
          <a:p>
            <a:pPr marL="0" indent="0">
              <a:buNone/>
            </a:pPr>
            <a:endParaRPr lang="en-IN" b="1" dirty="0"/>
          </a:p>
        </p:txBody>
      </p:sp>
    </p:spTree>
    <p:extLst>
      <p:ext uri="{BB962C8B-B14F-4D97-AF65-F5344CB8AC3E}">
        <p14:creationId xmlns:p14="http://schemas.microsoft.com/office/powerpoint/2010/main" val="99749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FE50F8-8CDB-8899-536A-34AD4FD05055}"/>
              </a:ext>
            </a:extLst>
          </p:cNvPr>
          <p:cNvSpPr>
            <a:spLocks noGrp="1"/>
          </p:cNvSpPr>
          <p:nvPr>
            <p:ph idx="1"/>
          </p:nvPr>
        </p:nvSpPr>
        <p:spPr>
          <a:xfrm>
            <a:off x="447869" y="503853"/>
            <a:ext cx="11252719" cy="5673110"/>
          </a:xfrm>
        </p:spPr>
        <p:txBody>
          <a:bodyPr/>
          <a:lstStyle/>
          <a:p>
            <a:pPr marL="0" indent="0" algn="just" rtl="0">
              <a:lnSpc>
                <a:spcPct val="150000"/>
              </a:lnSpc>
              <a:buNone/>
            </a:pPr>
            <a:r>
              <a:rPr lang="en-US" sz="2400" b="1" i="0" dirty="0">
                <a:effectLst/>
                <a:latin typeface="Times New Roman" panose="02020603050405020304" pitchFamily="18" charset="0"/>
                <a:cs typeface="Times New Roman" panose="02020603050405020304" pitchFamily="18" charset="0"/>
              </a:rPr>
              <a:t>2. View Serializability</a:t>
            </a:r>
          </a:p>
          <a:p>
            <a:pPr algn="just" rtl="0">
              <a:lnSpc>
                <a:spcPct val="150000"/>
              </a:lnSpc>
            </a:pPr>
            <a:r>
              <a:rPr lang="en-US" sz="2400" b="0" i="0" dirty="0">
                <a:effectLst/>
                <a:latin typeface="Times New Roman" panose="02020603050405020304" pitchFamily="18" charset="0"/>
                <a:cs typeface="Times New Roman" panose="02020603050405020304" pitchFamily="18" charset="0"/>
              </a:rPr>
              <a:t>View serializability is a type of serializability in which each transaction produces results that are equivalent to some well-defined sequential execution of all transactions in the system. </a:t>
            </a:r>
          </a:p>
          <a:p>
            <a:pPr algn="just" rtl="0">
              <a:lnSpc>
                <a:spcPct val="150000"/>
              </a:lnSpc>
            </a:pPr>
            <a:r>
              <a:rPr lang="en-US" sz="2400" b="0" i="0" dirty="0">
                <a:effectLst/>
                <a:latin typeface="Times New Roman" panose="02020603050405020304" pitchFamily="18" charset="0"/>
                <a:cs typeface="Times New Roman" panose="02020603050405020304" pitchFamily="18" charset="0"/>
              </a:rPr>
              <a:t>Unlike conflict serializability, which focuses on preventing inconsistencies within the database, view serializability in DBMS focuses on providing users with consistent views of the database. </a:t>
            </a:r>
          </a:p>
          <a:p>
            <a:endParaRPr lang="en-IN" dirty="0"/>
          </a:p>
        </p:txBody>
      </p:sp>
    </p:spTree>
    <p:extLst>
      <p:ext uri="{BB962C8B-B14F-4D97-AF65-F5344CB8AC3E}">
        <p14:creationId xmlns:p14="http://schemas.microsoft.com/office/powerpoint/2010/main" val="312027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FF9FE9-C57C-9FC8-24D3-0E85B023DFC1}"/>
              </a:ext>
            </a:extLst>
          </p:cNvPr>
          <p:cNvSpPr>
            <a:spLocks noGrp="1"/>
          </p:cNvSpPr>
          <p:nvPr>
            <p:ph idx="1"/>
          </p:nvPr>
        </p:nvSpPr>
        <p:spPr>
          <a:xfrm>
            <a:off x="371668" y="463356"/>
            <a:ext cx="11002347" cy="4351338"/>
          </a:xfrm>
        </p:spPr>
        <p:txBody>
          <a:bodyPr/>
          <a:lstStyle/>
          <a:p>
            <a:pPr marL="0" indent="0" algn="just">
              <a:lnSpc>
                <a:spcPct val="150000"/>
              </a:lnSpc>
              <a:buNone/>
            </a:pPr>
            <a:r>
              <a:rPr lang="en-US" sz="2400" b="0" i="0" dirty="0">
                <a:solidFill>
                  <a:srgbClr val="000000"/>
                </a:solidFill>
                <a:effectLst/>
                <a:latin typeface="Times New Roman" panose="02020603050405020304" pitchFamily="18" charset="0"/>
                <a:cs typeface="Times New Roman" panose="02020603050405020304" pitchFamily="18" charset="0"/>
              </a:rPr>
              <a:t>The rules it follows are as follows −</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T1 is reading the initial value of A, then T2 also reads the initial value of A.</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T1 is the reading value written by T2, then T2 also reads the value written by T1.</a:t>
            </a:r>
          </a:p>
          <a:p>
            <a:pPr algn="just">
              <a:lnSpc>
                <a:spcPct val="150000"/>
              </a:lnSpc>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T1 is writing the final value, and then T2 also has the write operation as the final value.</a:t>
            </a:r>
          </a:p>
          <a:p>
            <a:pPr marL="0" indent="0">
              <a:buNone/>
            </a:pPr>
            <a:endParaRPr lang="en-IN" dirty="0"/>
          </a:p>
        </p:txBody>
      </p:sp>
    </p:spTree>
    <p:extLst>
      <p:ext uri="{BB962C8B-B14F-4D97-AF65-F5344CB8AC3E}">
        <p14:creationId xmlns:p14="http://schemas.microsoft.com/office/powerpoint/2010/main" val="26660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CD221C-DAD6-1173-0B62-61EF1AC0B783}"/>
              </a:ext>
            </a:extLst>
          </p:cNvPr>
          <p:cNvSpPr>
            <a:spLocks noGrp="1"/>
          </p:cNvSpPr>
          <p:nvPr>
            <p:ph idx="1"/>
          </p:nvPr>
        </p:nvSpPr>
        <p:spPr>
          <a:xfrm>
            <a:off x="233265" y="270588"/>
            <a:ext cx="11495315" cy="6307494"/>
          </a:xfrm>
        </p:spPr>
        <p:txBody>
          <a:bodyPr>
            <a:normAutofit fontScale="92500"/>
          </a:bodyPr>
          <a:lstStyle/>
          <a:p>
            <a:pPr marL="0" indent="0" algn="just">
              <a:lnSpc>
                <a:spcPct val="150000"/>
              </a:lnSpc>
              <a:buNone/>
            </a:pPr>
            <a:r>
              <a:rPr lang="en-US" sz="2400" b="1" i="0" dirty="0">
                <a:solidFill>
                  <a:srgbClr val="610B38"/>
                </a:solidFill>
                <a:effectLst/>
                <a:latin typeface="Times New Roman" panose="02020603050405020304" pitchFamily="18" charset="0"/>
                <a:cs typeface="Times New Roman" panose="02020603050405020304" pitchFamily="18" charset="0"/>
              </a:rPr>
              <a:t>Concurrent Execution in DBMS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In a multi-user system, multiple users can access and use the same database at one time, which is known as the concurrent execution of the database. It means that the same database is executed simultaneously on a multi-user system by different users.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While working on the database transactions, there occurs the requirement of using the database by multiple users for performing different operations, and in that case, concurrent execution of the database is performed.</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thing is that the simultaneous execution that is performed should be done in an interleaved manner, and no operation should affect the other executing operations, thus maintaining the consistency of the database. Thus, on making the concurrent execution of the transaction operations, there occur several challenging problems that need to be solved.</a:t>
            </a:r>
          </a:p>
          <a:p>
            <a:pPr marL="0" indent="0">
              <a:buNone/>
            </a:pPr>
            <a:endParaRPr lang="en-IN" dirty="0"/>
          </a:p>
        </p:txBody>
      </p:sp>
    </p:spTree>
    <p:extLst>
      <p:ext uri="{BB962C8B-B14F-4D97-AF65-F5344CB8AC3E}">
        <p14:creationId xmlns:p14="http://schemas.microsoft.com/office/powerpoint/2010/main" val="1257221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05952D-4D29-0B7F-60F9-6B404DCD99D8}"/>
              </a:ext>
            </a:extLst>
          </p:cNvPr>
          <p:cNvSpPr>
            <a:spLocks noGrp="1"/>
          </p:cNvSpPr>
          <p:nvPr>
            <p:ph idx="1"/>
          </p:nvPr>
        </p:nvSpPr>
        <p:spPr>
          <a:xfrm>
            <a:off x="419878" y="298580"/>
            <a:ext cx="11411338" cy="6242179"/>
          </a:xfrm>
        </p:spPr>
        <p:txBody>
          <a:bodyPr/>
          <a:lstStyle/>
          <a:p>
            <a:pPr marL="0" indent="0" algn="just">
              <a:lnSpc>
                <a:spcPct val="150000"/>
              </a:lnSpc>
              <a:buNone/>
            </a:pPr>
            <a:r>
              <a:rPr lang="en-US" sz="2400" b="1" i="0" dirty="0">
                <a:solidFill>
                  <a:srgbClr val="610B38"/>
                </a:solidFill>
                <a:effectLst/>
                <a:latin typeface="Times New Roman" panose="02020603050405020304" pitchFamily="18" charset="0"/>
                <a:cs typeface="Times New Roman" panose="02020603050405020304" pitchFamily="18" charset="0"/>
              </a:rPr>
              <a:t>Problems with Concurrent Execution</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a database transaction, the two main operations are </a:t>
            </a:r>
            <a:r>
              <a:rPr lang="en-US" sz="2400" b="1" i="0" dirty="0">
                <a:effectLst/>
                <a:latin typeface="Times New Roman" panose="02020603050405020304" pitchFamily="18" charset="0"/>
                <a:cs typeface="Times New Roman" panose="02020603050405020304" pitchFamily="18" charset="0"/>
              </a:rPr>
              <a:t>READ</a:t>
            </a:r>
            <a:r>
              <a:rPr lang="en-US" sz="2400" b="0" i="0" dirty="0">
                <a:effectLst/>
                <a:latin typeface="Times New Roman" panose="02020603050405020304" pitchFamily="18" charset="0"/>
                <a:cs typeface="Times New Roman" panose="02020603050405020304" pitchFamily="18" charset="0"/>
              </a:rPr>
              <a:t> and </a:t>
            </a:r>
            <a:r>
              <a:rPr lang="en-US" sz="2400" b="1" i="0" dirty="0">
                <a:effectLst/>
                <a:latin typeface="Times New Roman" panose="02020603050405020304" pitchFamily="18" charset="0"/>
                <a:cs typeface="Times New Roman" panose="02020603050405020304" pitchFamily="18" charset="0"/>
              </a:rPr>
              <a:t>WRITE</a:t>
            </a:r>
            <a:r>
              <a:rPr lang="en-US" sz="2400" b="0" i="0" dirty="0">
                <a:effectLst/>
                <a:latin typeface="Times New Roman" panose="02020603050405020304" pitchFamily="18" charset="0"/>
                <a:cs typeface="Times New Roman" panose="02020603050405020304" pitchFamily="18" charset="0"/>
              </a:rPr>
              <a:t> operations. </a:t>
            </a:r>
          </a:p>
          <a:p>
            <a:pPr algn="just">
              <a:lnSpc>
                <a:spcPct val="150000"/>
              </a:lnSpc>
            </a:pPr>
            <a:r>
              <a:rPr lang="en-US" sz="2400" b="0" i="0" dirty="0">
                <a:effectLst/>
                <a:latin typeface="Times New Roman" panose="02020603050405020304" pitchFamily="18" charset="0"/>
                <a:cs typeface="Times New Roman" panose="02020603050405020304" pitchFamily="18" charset="0"/>
              </a:rPr>
              <a:t>So, there is a need to manage these two operations in the concurrent execution of the transactions as if these operations are not performed in an interleaved manner, and the data may become inconsistent. </a:t>
            </a:r>
          </a:p>
          <a:p>
            <a:pPr algn="just">
              <a:lnSpc>
                <a:spcPct val="150000"/>
              </a:lnSpc>
            </a:pPr>
            <a:r>
              <a:rPr lang="en-US" sz="2400" b="0" i="0" dirty="0">
                <a:effectLst/>
                <a:latin typeface="Times New Roman" panose="02020603050405020304" pitchFamily="18" charset="0"/>
                <a:cs typeface="Times New Roman" panose="02020603050405020304" pitchFamily="18" charset="0"/>
              </a:rPr>
              <a:t>So, the following problems occur with the Concurrent Execution of the operations:</a:t>
            </a:r>
          </a:p>
          <a:p>
            <a:pPr marL="0" indent="0">
              <a:buNone/>
            </a:pPr>
            <a:endParaRPr lang="en-IN" dirty="0"/>
          </a:p>
        </p:txBody>
      </p:sp>
    </p:spTree>
    <p:extLst>
      <p:ext uri="{BB962C8B-B14F-4D97-AF65-F5344CB8AC3E}">
        <p14:creationId xmlns:p14="http://schemas.microsoft.com/office/powerpoint/2010/main" val="3978666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B607CC-94E0-3554-0414-F1AF3A4398AF}"/>
              </a:ext>
            </a:extLst>
          </p:cNvPr>
          <p:cNvSpPr>
            <a:spLocks noGrp="1"/>
          </p:cNvSpPr>
          <p:nvPr>
            <p:ph idx="1"/>
          </p:nvPr>
        </p:nvSpPr>
        <p:spPr>
          <a:xfrm>
            <a:off x="250371" y="258083"/>
            <a:ext cx="11375571" cy="4351338"/>
          </a:xfrm>
        </p:spPr>
        <p:txBody>
          <a:bodyPr>
            <a:normAutofit fontScale="92500"/>
          </a:bodyPr>
          <a:lstStyle/>
          <a:p>
            <a:pPr marL="0" indent="0" algn="just">
              <a:lnSpc>
                <a:spcPct val="150000"/>
              </a:lnSpc>
              <a:buNone/>
            </a:pPr>
            <a:r>
              <a:rPr lang="en-US" sz="2400" b="1" i="0" dirty="0">
                <a:solidFill>
                  <a:srgbClr val="610B4B"/>
                </a:solidFill>
                <a:effectLst/>
                <a:latin typeface="Times New Roman" panose="02020603050405020304" pitchFamily="18" charset="0"/>
                <a:cs typeface="Times New Roman" panose="02020603050405020304" pitchFamily="18" charset="0"/>
              </a:rPr>
              <a:t>Problem 1: Lost Update Problems (W - W Conflict)</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problem occurs </a:t>
            </a:r>
            <a:r>
              <a:rPr lang="en-US" sz="2400" b="0" i="1" dirty="0">
                <a:effectLst/>
                <a:latin typeface="Times New Roman" panose="02020603050405020304" pitchFamily="18" charset="0"/>
                <a:cs typeface="Times New Roman" panose="02020603050405020304" pitchFamily="18" charset="0"/>
              </a:rPr>
              <a:t>when two different database transactions perform the read/write operations on the same database items in an interleaved manner (i.e., concurrent execution) that makes the values of the items incorrect hence making the database inconsistent</a:t>
            </a:r>
            <a:r>
              <a:rPr lang="en-US" sz="2400" b="0" i="0" dirty="0">
                <a:effectLst/>
                <a:latin typeface="Times New Roman" panose="02020603050405020304" pitchFamily="18" charset="0"/>
                <a:cs typeface="Times New Roman" panose="02020603050405020304" pitchFamily="18" charset="0"/>
              </a:rPr>
              <a:t>.</a:t>
            </a:r>
          </a:p>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For example:</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pPr>
            <a:r>
              <a:rPr lang="en-US" sz="2400" b="1" i="0" dirty="0">
                <a:effectLst/>
                <a:latin typeface="Times New Roman" panose="02020603050405020304" pitchFamily="18" charset="0"/>
                <a:cs typeface="Times New Roman" panose="02020603050405020304" pitchFamily="18" charset="0"/>
              </a:rPr>
              <a:t>Consider the below diagram where two transactions T</a:t>
            </a:r>
            <a:r>
              <a:rPr lang="en-US" sz="2400" b="1" i="0" baseline="-25000" dirty="0">
                <a:effectLst/>
                <a:latin typeface="Times New Roman" panose="02020603050405020304" pitchFamily="18" charset="0"/>
                <a:cs typeface="Times New Roman" panose="02020603050405020304" pitchFamily="18" charset="0"/>
              </a:rPr>
              <a:t>X</a:t>
            </a:r>
            <a:r>
              <a:rPr lang="en-US" sz="2400" b="1" i="0" dirty="0">
                <a:effectLst/>
                <a:latin typeface="Times New Roman" panose="02020603050405020304" pitchFamily="18" charset="0"/>
                <a:cs typeface="Times New Roman" panose="02020603050405020304" pitchFamily="18" charset="0"/>
              </a:rPr>
              <a:t> and T</a:t>
            </a:r>
            <a:r>
              <a:rPr lang="en-US" sz="2400" b="1" i="0" baseline="-25000" dirty="0">
                <a:effectLst/>
                <a:latin typeface="Times New Roman" panose="02020603050405020304" pitchFamily="18" charset="0"/>
                <a:cs typeface="Times New Roman" panose="02020603050405020304" pitchFamily="18" charset="0"/>
              </a:rPr>
              <a:t>Y</a:t>
            </a:r>
            <a:r>
              <a:rPr lang="en-US" sz="2400" b="1" i="0" dirty="0">
                <a:effectLst/>
                <a:latin typeface="Times New Roman" panose="02020603050405020304" pitchFamily="18" charset="0"/>
                <a:cs typeface="Times New Roman" panose="02020603050405020304" pitchFamily="18" charset="0"/>
              </a:rPr>
              <a:t>, are performed on the same account A where the balance of account A is $300.</a:t>
            </a:r>
            <a:endParaRPr lang="en-US" sz="2400" b="0" i="0" dirty="0">
              <a:effectLst/>
              <a:latin typeface="Times New Roman" panose="02020603050405020304" pitchFamily="18" charset="0"/>
              <a:cs typeface="Times New Roman" panose="02020603050405020304" pitchFamily="18" charset="0"/>
            </a:endParaRPr>
          </a:p>
          <a:p>
            <a:pPr algn="just"/>
            <a:endParaRPr lang="en-US" b="0" i="0" dirty="0">
              <a:effectLst/>
              <a:latin typeface="inter-regular"/>
            </a:endParaRPr>
          </a:p>
          <a:p>
            <a:pPr marL="0" indent="0">
              <a:buNone/>
            </a:pPr>
            <a:endParaRPr lang="en-IN" dirty="0"/>
          </a:p>
        </p:txBody>
      </p:sp>
    </p:spTree>
    <p:extLst>
      <p:ext uri="{BB962C8B-B14F-4D97-AF65-F5344CB8AC3E}">
        <p14:creationId xmlns:p14="http://schemas.microsoft.com/office/powerpoint/2010/main" val="1392191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BMS Concurrency Control">
            <a:extLst>
              <a:ext uri="{FF2B5EF4-FFF2-40B4-BE49-F238E27FC236}">
                <a16:creationId xmlns:a16="http://schemas.microsoft.com/office/drawing/2014/main" id="{F4EE3220-81E5-1EAB-8552-3B675215B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8637" y="711459"/>
            <a:ext cx="6643396" cy="4970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125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0703D2-C79D-E3E8-2E3B-179E149B1045}"/>
              </a:ext>
            </a:extLst>
          </p:cNvPr>
          <p:cNvSpPr>
            <a:spLocks noGrp="1"/>
          </p:cNvSpPr>
          <p:nvPr>
            <p:ph idx="1"/>
          </p:nvPr>
        </p:nvSpPr>
        <p:spPr>
          <a:xfrm>
            <a:off x="438539" y="354563"/>
            <a:ext cx="10915261" cy="5822400"/>
          </a:xfrm>
        </p:spPr>
        <p:txBody>
          <a:bodyPr>
            <a:normAutofit fontScale="70000" lnSpcReduction="20000"/>
          </a:bodyPr>
          <a:lstStyle/>
          <a:p>
            <a:pPr marL="342900" indent="-342900" algn="just">
              <a:lnSpc>
                <a:spcPct val="150000"/>
              </a:lnSpc>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At time t1, transaction T</a:t>
            </a:r>
            <a:r>
              <a:rPr lang="en-US" sz="2800" b="0" i="0" baseline="-25000" dirty="0">
                <a:solidFill>
                  <a:srgbClr val="000000"/>
                </a:solidFill>
                <a:effectLst/>
                <a:latin typeface="Times New Roman" panose="02020603050405020304" pitchFamily="18" charset="0"/>
                <a:cs typeface="Times New Roman" panose="02020603050405020304" pitchFamily="18" charset="0"/>
              </a:rPr>
              <a:t>X</a:t>
            </a:r>
            <a:r>
              <a:rPr lang="en-US" sz="2800" b="0" i="0" dirty="0">
                <a:solidFill>
                  <a:srgbClr val="000000"/>
                </a:solidFill>
                <a:effectLst/>
                <a:latin typeface="Times New Roman" panose="02020603050405020304" pitchFamily="18" charset="0"/>
                <a:cs typeface="Times New Roman" panose="02020603050405020304" pitchFamily="18" charset="0"/>
              </a:rPr>
              <a:t> reads the value of account A, i.e., $300 (only read).</a:t>
            </a:r>
          </a:p>
          <a:p>
            <a:pPr marL="342900" indent="-342900" algn="just">
              <a:lnSpc>
                <a:spcPct val="150000"/>
              </a:lnSpc>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At time t2, transaction T</a:t>
            </a:r>
            <a:r>
              <a:rPr lang="en-US" sz="2800" b="0" i="0" baseline="-25000" dirty="0">
                <a:solidFill>
                  <a:srgbClr val="000000"/>
                </a:solidFill>
                <a:effectLst/>
                <a:latin typeface="Times New Roman" panose="02020603050405020304" pitchFamily="18" charset="0"/>
                <a:cs typeface="Times New Roman" panose="02020603050405020304" pitchFamily="18" charset="0"/>
              </a:rPr>
              <a:t>X</a:t>
            </a:r>
            <a:r>
              <a:rPr lang="en-US" sz="2800" b="0" i="0" dirty="0">
                <a:solidFill>
                  <a:srgbClr val="000000"/>
                </a:solidFill>
                <a:effectLst/>
                <a:latin typeface="Times New Roman" panose="02020603050405020304" pitchFamily="18" charset="0"/>
                <a:cs typeface="Times New Roman" panose="02020603050405020304" pitchFamily="18" charset="0"/>
              </a:rPr>
              <a:t> deducts $50 from account A that becomes $250 (only deducted and not updated/write).</a:t>
            </a:r>
          </a:p>
          <a:p>
            <a:pPr marL="342900" indent="-342900" algn="just">
              <a:lnSpc>
                <a:spcPct val="150000"/>
              </a:lnSpc>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Alternately, at time t3, transaction T</a:t>
            </a:r>
            <a:r>
              <a:rPr lang="en-US" sz="2800" b="0" i="0" baseline="-25000" dirty="0">
                <a:solidFill>
                  <a:srgbClr val="000000"/>
                </a:solidFill>
                <a:effectLst/>
                <a:latin typeface="Times New Roman" panose="02020603050405020304" pitchFamily="18" charset="0"/>
                <a:cs typeface="Times New Roman" panose="02020603050405020304" pitchFamily="18" charset="0"/>
              </a:rPr>
              <a:t>Y</a:t>
            </a:r>
            <a:r>
              <a:rPr lang="en-US" sz="2800" b="0" i="0" dirty="0">
                <a:solidFill>
                  <a:srgbClr val="000000"/>
                </a:solidFill>
                <a:effectLst/>
                <a:latin typeface="Times New Roman" panose="02020603050405020304" pitchFamily="18" charset="0"/>
                <a:cs typeface="Times New Roman" panose="02020603050405020304" pitchFamily="18" charset="0"/>
              </a:rPr>
              <a:t> reads the value of account A that will be $300 only because T</a:t>
            </a:r>
            <a:r>
              <a:rPr lang="en-US" sz="2800" b="0" i="0" baseline="-25000" dirty="0">
                <a:solidFill>
                  <a:srgbClr val="000000"/>
                </a:solidFill>
                <a:effectLst/>
                <a:latin typeface="Times New Roman" panose="02020603050405020304" pitchFamily="18" charset="0"/>
                <a:cs typeface="Times New Roman" panose="02020603050405020304" pitchFamily="18" charset="0"/>
              </a:rPr>
              <a:t>X</a:t>
            </a:r>
            <a:r>
              <a:rPr lang="en-US" sz="2800" b="0" i="0" dirty="0">
                <a:solidFill>
                  <a:srgbClr val="000000"/>
                </a:solidFill>
                <a:effectLst/>
                <a:latin typeface="Times New Roman" panose="02020603050405020304" pitchFamily="18" charset="0"/>
                <a:cs typeface="Times New Roman" panose="02020603050405020304" pitchFamily="18" charset="0"/>
              </a:rPr>
              <a:t> didn't update the value yet.</a:t>
            </a:r>
          </a:p>
          <a:p>
            <a:pPr marL="342900" indent="-342900" algn="just">
              <a:lnSpc>
                <a:spcPct val="150000"/>
              </a:lnSpc>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At time t4, transaction T</a:t>
            </a:r>
            <a:r>
              <a:rPr lang="en-US" sz="2800" b="0" i="0" baseline="-25000" dirty="0">
                <a:solidFill>
                  <a:srgbClr val="000000"/>
                </a:solidFill>
                <a:effectLst/>
                <a:latin typeface="Times New Roman" panose="02020603050405020304" pitchFamily="18" charset="0"/>
                <a:cs typeface="Times New Roman" panose="02020603050405020304" pitchFamily="18" charset="0"/>
              </a:rPr>
              <a:t>Y</a:t>
            </a:r>
            <a:r>
              <a:rPr lang="en-US" sz="2800" b="0" i="0" dirty="0">
                <a:solidFill>
                  <a:srgbClr val="000000"/>
                </a:solidFill>
                <a:effectLst/>
                <a:latin typeface="Times New Roman" panose="02020603050405020304" pitchFamily="18" charset="0"/>
                <a:cs typeface="Times New Roman" panose="02020603050405020304" pitchFamily="18" charset="0"/>
              </a:rPr>
              <a:t> adds $100 to account A that becomes $400 (only added but not updated/write).</a:t>
            </a:r>
          </a:p>
          <a:p>
            <a:pPr marL="342900" indent="-342900" algn="just">
              <a:lnSpc>
                <a:spcPct val="150000"/>
              </a:lnSpc>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At time t6, transaction T</a:t>
            </a:r>
            <a:r>
              <a:rPr lang="en-US" sz="2800" b="0" i="0" baseline="-25000" dirty="0">
                <a:solidFill>
                  <a:srgbClr val="000000"/>
                </a:solidFill>
                <a:effectLst/>
                <a:latin typeface="Times New Roman" panose="02020603050405020304" pitchFamily="18" charset="0"/>
                <a:cs typeface="Times New Roman" panose="02020603050405020304" pitchFamily="18" charset="0"/>
              </a:rPr>
              <a:t>X</a:t>
            </a:r>
            <a:r>
              <a:rPr lang="en-US" sz="2800" b="0" i="0" dirty="0">
                <a:solidFill>
                  <a:srgbClr val="000000"/>
                </a:solidFill>
                <a:effectLst/>
                <a:latin typeface="Times New Roman" panose="02020603050405020304" pitchFamily="18" charset="0"/>
                <a:cs typeface="Times New Roman" panose="02020603050405020304" pitchFamily="18" charset="0"/>
              </a:rPr>
              <a:t> writes the value of account A that will be updated as $250 only, as T</a:t>
            </a:r>
            <a:r>
              <a:rPr lang="en-US" sz="2800" b="0" i="0" baseline="-25000" dirty="0">
                <a:solidFill>
                  <a:srgbClr val="000000"/>
                </a:solidFill>
                <a:effectLst/>
                <a:latin typeface="Times New Roman" panose="02020603050405020304" pitchFamily="18" charset="0"/>
                <a:cs typeface="Times New Roman" panose="02020603050405020304" pitchFamily="18" charset="0"/>
              </a:rPr>
              <a:t>Y</a:t>
            </a:r>
            <a:r>
              <a:rPr lang="en-US" sz="2800" b="0" i="0" dirty="0">
                <a:solidFill>
                  <a:srgbClr val="000000"/>
                </a:solidFill>
                <a:effectLst/>
                <a:latin typeface="Times New Roman" panose="02020603050405020304" pitchFamily="18" charset="0"/>
                <a:cs typeface="Times New Roman" panose="02020603050405020304" pitchFamily="18" charset="0"/>
              </a:rPr>
              <a:t> didn't update the value yet.</a:t>
            </a:r>
          </a:p>
          <a:p>
            <a:pPr marL="342900" indent="-342900" algn="just">
              <a:lnSpc>
                <a:spcPct val="150000"/>
              </a:lnSpc>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Similarly, at time t7, transaction T</a:t>
            </a:r>
            <a:r>
              <a:rPr lang="en-US" sz="2800" b="0" i="0" baseline="-25000" dirty="0">
                <a:solidFill>
                  <a:srgbClr val="000000"/>
                </a:solidFill>
                <a:effectLst/>
                <a:latin typeface="Times New Roman" panose="02020603050405020304" pitchFamily="18" charset="0"/>
                <a:cs typeface="Times New Roman" panose="02020603050405020304" pitchFamily="18" charset="0"/>
              </a:rPr>
              <a:t>Y</a:t>
            </a:r>
            <a:r>
              <a:rPr lang="en-US" sz="2800" b="0" i="0" dirty="0">
                <a:solidFill>
                  <a:srgbClr val="000000"/>
                </a:solidFill>
                <a:effectLst/>
                <a:latin typeface="Times New Roman" panose="02020603050405020304" pitchFamily="18" charset="0"/>
                <a:cs typeface="Times New Roman" panose="02020603050405020304" pitchFamily="18" charset="0"/>
              </a:rPr>
              <a:t> writes the values of account A, so it will write as done at time t4 that will be $400. It means the value written by T</a:t>
            </a:r>
            <a:r>
              <a:rPr lang="en-US" sz="2800" b="0" i="0" baseline="-25000" dirty="0">
                <a:solidFill>
                  <a:srgbClr val="000000"/>
                </a:solidFill>
                <a:effectLst/>
                <a:latin typeface="Times New Roman" panose="02020603050405020304" pitchFamily="18" charset="0"/>
                <a:cs typeface="Times New Roman" panose="02020603050405020304" pitchFamily="18" charset="0"/>
              </a:rPr>
              <a:t>X</a:t>
            </a:r>
            <a:r>
              <a:rPr lang="en-US" sz="2800" b="0" i="0" dirty="0">
                <a:solidFill>
                  <a:srgbClr val="000000"/>
                </a:solidFill>
                <a:effectLst/>
                <a:latin typeface="Times New Roman" panose="02020603050405020304" pitchFamily="18" charset="0"/>
                <a:cs typeface="Times New Roman" panose="02020603050405020304" pitchFamily="18" charset="0"/>
              </a:rPr>
              <a:t> is lost, i.e., $250 is lost.</a:t>
            </a:r>
          </a:p>
          <a:p>
            <a:pPr marL="342900" indent="-342900" algn="just">
              <a:lnSpc>
                <a:spcPct val="150000"/>
              </a:lnSpc>
              <a:buFont typeface="Arial" panose="020B0604020202020204" pitchFamily="34" charset="0"/>
              <a:buChar char="•"/>
            </a:pPr>
            <a:r>
              <a:rPr lang="en-US" sz="2800" b="0" i="0" dirty="0">
                <a:solidFill>
                  <a:srgbClr val="333333"/>
                </a:solidFill>
                <a:effectLst/>
                <a:latin typeface="Times New Roman" panose="02020603050405020304" pitchFamily="18" charset="0"/>
                <a:cs typeface="Times New Roman" panose="02020603050405020304" pitchFamily="18" charset="0"/>
              </a:rPr>
              <a:t>Hence data becomes incorrect, and database sets to inconsistent.</a:t>
            </a:r>
          </a:p>
          <a:p>
            <a:endParaRPr lang="en-IN" dirty="0"/>
          </a:p>
        </p:txBody>
      </p:sp>
    </p:spTree>
    <p:extLst>
      <p:ext uri="{BB962C8B-B14F-4D97-AF65-F5344CB8AC3E}">
        <p14:creationId xmlns:p14="http://schemas.microsoft.com/office/powerpoint/2010/main" val="2250239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8039E9-EAD5-861D-F1AA-812186C31A02}"/>
              </a:ext>
            </a:extLst>
          </p:cNvPr>
          <p:cNvSpPr>
            <a:spLocks noGrp="1"/>
          </p:cNvSpPr>
          <p:nvPr>
            <p:ph idx="1"/>
          </p:nvPr>
        </p:nvSpPr>
        <p:spPr>
          <a:xfrm>
            <a:off x="307910" y="335902"/>
            <a:ext cx="11439331" cy="6092890"/>
          </a:xfrm>
        </p:spPr>
        <p:txBody>
          <a:bodyPr/>
          <a:lstStyle/>
          <a:p>
            <a:pPr marL="0" indent="0" algn="just">
              <a:lnSpc>
                <a:spcPct val="150000"/>
              </a:lnSpc>
              <a:buNone/>
            </a:pPr>
            <a:r>
              <a:rPr lang="en-US" sz="2400" b="1" i="0" dirty="0">
                <a:solidFill>
                  <a:srgbClr val="610B4B"/>
                </a:solidFill>
                <a:effectLst/>
                <a:latin typeface="Times New Roman" panose="02020603050405020304" pitchFamily="18" charset="0"/>
                <a:cs typeface="Times New Roman" panose="02020603050405020304" pitchFamily="18" charset="0"/>
              </a:rPr>
              <a:t>Dirty Read Problems (W-R Conflict)</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dirty read problem occurs </a:t>
            </a:r>
            <a:r>
              <a:rPr lang="en-US" sz="2400" b="0" i="1" dirty="0">
                <a:effectLst/>
                <a:latin typeface="Times New Roman" panose="02020603050405020304" pitchFamily="18" charset="0"/>
                <a:cs typeface="Times New Roman" panose="02020603050405020304" pitchFamily="18" charset="0"/>
              </a:rPr>
              <a:t>when one transaction updates an item of the database, and somehow the transaction fails, and before the data gets rollback, the updated database item is accessed by another transaction. There comes the Read-Write Conflict between both transactions.</a:t>
            </a:r>
            <a:endParaRPr lang="en-US" sz="2400" b="0" i="0" dirty="0">
              <a:effectLst/>
              <a:latin typeface="Times New Roman" panose="02020603050405020304" pitchFamily="18" charset="0"/>
              <a:cs typeface="Times New Roman" panose="02020603050405020304" pitchFamily="18" charset="0"/>
            </a:endParaRPr>
          </a:p>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For example:</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pPr>
            <a:r>
              <a:rPr lang="en-US" sz="2400" b="1" i="0" dirty="0">
                <a:effectLst/>
                <a:latin typeface="Times New Roman" panose="02020603050405020304" pitchFamily="18" charset="0"/>
                <a:cs typeface="Times New Roman" panose="02020603050405020304" pitchFamily="18" charset="0"/>
              </a:rPr>
              <a:t>Consider two transactions T</a:t>
            </a:r>
            <a:r>
              <a:rPr lang="en-US" sz="2400" b="1" i="0" baseline="-25000" dirty="0">
                <a:effectLst/>
                <a:latin typeface="Times New Roman" panose="02020603050405020304" pitchFamily="18" charset="0"/>
                <a:cs typeface="Times New Roman" panose="02020603050405020304" pitchFamily="18" charset="0"/>
              </a:rPr>
              <a:t>X</a:t>
            </a:r>
            <a:r>
              <a:rPr lang="en-US" sz="2400" b="1" i="0" dirty="0">
                <a:effectLst/>
                <a:latin typeface="Times New Roman" panose="02020603050405020304" pitchFamily="18" charset="0"/>
                <a:cs typeface="Times New Roman" panose="02020603050405020304" pitchFamily="18" charset="0"/>
              </a:rPr>
              <a:t> and T</a:t>
            </a:r>
            <a:r>
              <a:rPr lang="en-US" sz="2400" b="1" i="0" baseline="-25000" dirty="0">
                <a:effectLst/>
                <a:latin typeface="Times New Roman" panose="02020603050405020304" pitchFamily="18" charset="0"/>
                <a:cs typeface="Times New Roman" panose="02020603050405020304" pitchFamily="18" charset="0"/>
              </a:rPr>
              <a:t>Y</a:t>
            </a:r>
            <a:r>
              <a:rPr lang="en-US" sz="2400" b="1" i="0" dirty="0">
                <a:effectLst/>
                <a:latin typeface="Times New Roman" panose="02020603050405020304" pitchFamily="18" charset="0"/>
                <a:cs typeface="Times New Roman" panose="02020603050405020304" pitchFamily="18" charset="0"/>
              </a:rPr>
              <a:t> in the below diagram performing read/write operations on account A where the available balance in account A is $300:</a:t>
            </a:r>
            <a:endParaRPr lang="en-US" sz="2400" b="0" i="0" dirty="0">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869484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BMS Concurrency Control">
            <a:extLst>
              <a:ext uri="{FF2B5EF4-FFF2-40B4-BE49-F238E27FC236}">
                <a16:creationId xmlns:a16="http://schemas.microsoft.com/office/drawing/2014/main" id="{73EF68F8-F2CE-B2E9-6AFF-45DB5AE04C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7845" y="653144"/>
            <a:ext cx="5849905" cy="4476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7968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TotalTime>
  <Words>1794</Words>
  <Application>Microsoft Office PowerPoint</Application>
  <PresentationFormat>Widescreen</PresentationFormat>
  <Paragraphs>83</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erdana</vt:lpstr>
      <vt:lpstr>inter-regular</vt:lpstr>
      <vt:lpstr>Times New Roman</vt:lpstr>
      <vt:lpstr>Office Theme</vt:lpstr>
      <vt:lpstr>Concurrency Control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Concurrency Control</dc:title>
  <dc:creator>Akash Kadao</dc:creator>
  <cp:lastModifiedBy>Akash Kadao</cp:lastModifiedBy>
  <cp:revision>4</cp:revision>
  <dcterms:created xsi:type="dcterms:W3CDTF">2023-07-12T16:17:51Z</dcterms:created>
  <dcterms:modified xsi:type="dcterms:W3CDTF">2023-07-14T17:14:54Z</dcterms:modified>
</cp:coreProperties>
</file>