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5EF6D-7FE7-75AC-37CC-9033418872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EBD4A4E-EE35-7603-0CBB-D55D4D68C6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413EDFC-3AF1-B030-3059-B69568DF318A}"/>
              </a:ext>
            </a:extLst>
          </p:cNvPr>
          <p:cNvSpPr>
            <a:spLocks noGrp="1"/>
          </p:cNvSpPr>
          <p:nvPr>
            <p:ph type="dt" sz="half" idx="10"/>
          </p:nvPr>
        </p:nvSpPr>
        <p:spPr/>
        <p:txBody>
          <a:bodyPr/>
          <a:lstStyle/>
          <a:p>
            <a:fld id="{CC0A3A0A-9970-4578-8BB5-F2AB267C9A9C}" type="datetimeFigureOut">
              <a:rPr lang="en-IN" smtClean="0"/>
              <a:t>02-08-2023</a:t>
            </a:fld>
            <a:endParaRPr lang="en-IN"/>
          </a:p>
        </p:txBody>
      </p:sp>
      <p:sp>
        <p:nvSpPr>
          <p:cNvPr id="5" name="Footer Placeholder 4">
            <a:extLst>
              <a:ext uri="{FF2B5EF4-FFF2-40B4-BE49-F238E27FC236}">
                <a16:creationId xmlns:a16="http://schemas.microsoft.com/office/drawing/2014/main" id="{F3A9C1B3-247D-412F-1528-F93CA19903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C8C577-3FE4-A905-1DCA-91B6CA0FD1E2}"/>
              </a:ext>
            </a:extLst>
          </p:cNvPr>
          <p:cNvSpPr>
            <a:spLocks noGrp="1"/>
          </p:cNvSpPr>
          <p:nvPr>
            <p:ph type="sldNum" sz="quarter" idx="12"/>
          </p:nvPr>
        </p:nvSpPr>
        <p:spPr/>
        <p:txBody>
          <a:bodyPr/>
          <a:lstStyle/>
          <a:p>
            <a:fld id="{4457E152-7842-4975-A514-CCC692BCA32E}" type="slidenum">
              <a:rPr lang="en-IN" smtClean="0"/>
              <a:t>‹#›</a:t>
            </a:fld>
            <a:endParaRPr lang="en-IN"/>
          </a:p>
        </p:txBody>
      </p:sp>
    </p:spTree>
    <p:extLst>
      <p:ext uri="{BB962C8B-B14F-4D97-AF65-F5344CB8AC3E}">
        <p14:creationId xmlns:p14="http://schemas.microsoft.com/office/powerpoint/2010/main" val="2660426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9B519-7860-33B7-7474-D7BAC7DFD38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223023-69C0-B53A-2A53-FF62ADECE7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0E563E-89FF-F433-0F51-47DACD639BA2}"/>
              </a:ext>
            </a:extLst>
          </p:cNvPr>
          <p:cNvSpPr>
            <a:spLocks noGrp="1"/>
          </p:cNvSpPr>
          <p:nvPr>
            <p:ph type="dt" sz="half" idx="10"/>
          </p:nvPr>
        </p:nvSpPr>
        <p:spPr/>
        <p:txBody>
          <a:bodyPr/>
          <a:lstStyle/>
          <a:p>
            <a:fld id="{CC0A3A0A-9970-4578-8BB5-F2AB267C9A9C}" type="datetimeFigureOut">
              <a:rPr lang="en-IN" smtClean="0"/>
              <a:t>02-08-2023</a:t>
            </a:fld>
            <a:endParaRPr lang="en-IN"/>
          </a:p>
        </p:txBody>
      </p:sp>
      <p:sp>
        <p:nvSpPr>
          <p:cNvPr id="5" name="Footer Placeholder 4">
            <a:extLst>
              <a:ext uri="{FF2B5EF4-FFF2-40B4-BE49-F238E27FC236}">
                <a16:creationId xmlns:a16="http://schemas.microsoft.com/office/drawing/2014/main" id="{2FCC6881-E21F-1E75-97F3-F64EB5B3AA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92D142-68B4-3FB2-C6CD-29951DBA6DD8}"/>
              </a:ext>
            </a:extLst>
          </p:cNvPr>
          <p:cNvSpPr>
            <a:spLocks noGrp="1"/>
          </p:cNvSpPr>
          <p:nvPr>
            <p:ph type="sldNum" sz="quarter" idx="12"/>
          </p:nvPr>
        </p:nvSpPr>
        <p:spPr/>
        <p:txBody>
          <a:bodyPr/>
          <a:lstStyle/>
          <a:p>
            <a:fld id="{4457E152-7842-4975-A514-CCC692BCA32E}" type="slidenum">
              <a:rPr lang="en-IN" smtClean="0"/>
              <a:t>‹#›</a:t>
            </a:fld>
            <a:endParaRPr lang="en-IN"/>
          </a:p>
        </p:txBody>
      </p:sp>
    </p:spTree>
    <p:extLst>
      <p:ext uri="{BB962C8B-B14F-4D97-AF65-F5344CB8AC3E}">
        <p14:creationId xmlns:p14="http://schemas.microsoft.com/office/powerpoint/2010/main" val="2093801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C97A60-3A0F-70B8-C885-BAA8B4597C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44363C-C66E-B011-E1BF-BB8D6B59F6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8449F5-4B24-A63F-A9C6-B37FCF6CB7BE}"/>
              </a:ext>
            </a:extLst>
          </p:cNvPr>
          <p:cNvSpPr>
            <a:spLocks noGrp="1"/>
          </p:cNvSpPr>
          <p:nvPr>
            <p:ph type="dt" sz="half" idx="10"/>
          </p:nvPr>
        </p:nvSpPr>
        <p:spPr/>
        <p:txBody>
          <a:bodyPr/>
          <a:lstStyle/>
          <a:p>
            <a:fld id="{CC0A3A0A-9970-4578-8BB5-F2AB267C9A9C}" type="datetimeFigureOut">
              <a:rPr lang="en-IN" smtClean="0"/>
              <a:t>02-08-2023</a:t>
            </a:fld>
            <a:endParaRPr lang="en-IN"/>
          </a:p>
        </p:txBody>
      </p:sp>
      <p:sp>
        <p:nvSpPr>
          <p:cNvPr id="5" name="Footer Placeholder 4">
            <a:extLst>
              <a:ext uri="{FF2B5EF4-FFF2-40B4-BE49-F238E27FC236}">
                <a16:creationId xmlns:a16="http://schemas.microsoft.com/office/drawing/2014/main" id="{02AD3B8D-73D9-E001-3707-12AB585A64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8B787C-9894-4B9A-AEF3-2F12CB445E29}"/>
              </a:ext>
            </a:extLst>
          </p:cNvPr>
          <p:cNvSpPr>
            <a:spLocks noGrp="1"/>
          </p:cNvSpPr>
          <p:nvPr>
            <p:ph type="sldNum" sz="quarter" idx="12"/>
          </p:nvPr>
        </p:nvSpPr>
        <p:spPr/>
        <p:txBody>
          <a:bodyPr/>
          <a:lstStyle/>
          <a:p>
            <a:fld id="{4457E152-7842-4975-A514-CCC692BCA32E}" type="slidenum">
              <a:rPr lang="en-IN" smtClean="0"/>
              <a:t>‹#›</a:t>
            </a:fld>
            <a:endParaRPr lang="en-IN"/>
          </a:p>
        </p:txBody>
      </p:sp>
    </p:spTree>
    <p:extLst>
      <p:ext uri="{BB962C8B-B14F-4D97-AF65-F5344CB8AC3E}">
        <p14:creationId xmlns:p14="http://schemas.microsoft.com/office/powerpoint/2010/main" val="2142721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19D12-637C-3E8E-D6E4-5CA180FD49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B7A3CE-4D6A-6F55-8428-18D245FD95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045C01-B756-063F-24C4-B5ABC6DC2947}"/>
              </a:ext>
            </a:extLst>
          </p:cNvPr>
          <p:cNvSpPr>
            <a:spLocks noGrp="1"/>
          </p:cNvSpPr>
          <p:nvPr>
            <p:ph type="dt" sz="half" idx="10"/>
          </p:nvPr>
        </p:nvSpPr>
        <p:spPr/>
        <p:txBody>
          <a:bodyPr/>
          <a:lstStyle/>
          <a:p>
            <a:fld id="{CC0A3A0A-9970-4578-8BB5-F2AB267C9A9C}" type="datetimeFigureOut">
              <a:rPr lang="en-IN" smtClean="0"/>
              <a:t>02-08-2023</a:t>
            </a:fld>
            <a:endParaRPr lang="en-IN"/>
          </a:p>
        </p:txBody>
      </p:sp>
      <p:sp>
        <p:nvSpPr>
          <p:cNvPr id="5" name="Footer Placeholder 4">
            <a:extLst>
              <a:ext uri="{FF2B5EF4-FFF2-40B4-BE49-F238E27FC236}">
                <a16:creationId xmlns:a16="http://schemas.microsoft.com/office/drawing/2014/main" id="{FCC1BE8C-ED68-65DE-E9AC-0D7C3E6681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2D5FAE-F913-9D1B-4EA7-27C3A24878C0}"/>
              </a:ext>
            </a:extLst>
          </p:cNvPr>
          <p:cNvSpPr>
            <a:spLocks noGrp="1"/>
          </p:cNvSpPr>
          <p:nvPr>
            <p:ph type="sldNum" sz="quarter" idx="12"/>
          </p:nvPr>
        </p:nvSpPr>
        <p:spPr/>
        <p:txBody>
          <a:bodyPr/>
          <a:lstStyle/>
          <a:p>
            <a:fld id="{4457E152-7842-4975-A514-CCC692BCA32E}" type="slidenum">
              <a:rPr lang="en-IN" smtClean="0"/>
              <a:t>‹#›</a:t>
            </a:fld>
            <a:endParaRPr lang="en-IN"/>
          </a:p>
        </p:txBody>
      </p:sp>
    </p:spTree>
    <p:extLst>
      <p:ext uri="{BB962C8B-B14F-4D97-AF65-F5344CB8AC3E}">
        <p14:creationId xmlns:p14="http://schemas.microsoft.com/office/powerpoint/2010/main" val="1442304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AB5DE-0D2C-005E-B58C-2F6B1726A8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16D925-6B0D-85D4-99CE-FDFE682CF7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A539A6-ADB6-5C9D-FD8F-8C442E5F2B84}"/>
              </a:ext>
            </a:extLst>
          </p:cNvPr>
          <p:cNvSpPr>
            <a:spLocks noGrp="1"/>
          </p:cNvSpPr>
          <p:nvPr>
            <p:ph type="dt" sz="half" idx="10"/>
          </p:nvPr>
        </p:nvSpPr>
        <p:spPr/>
        <p:txBody>
          <a:bodyPr/>
          <a:lstStyle/>
          <a:p>
            <a:fld id="{CC0A3A0A-9970-4578-8BB5-F2AB267C9A9C}" type="datetimeFigureOut">
              <a:rPr lang="en-IN" smtClean="0"/>
              <a:t>02-08-2023</a:t>
            </a:fld>
            <a:endParaRPr lang="en-IN"/>
          </a:p>
        </p:txBody>
      </p:sp>
      <p:sp>
        <p:nvSpPr>
          <p:cNvPr id="5" name="Footer Placeholder 4">
            <a:extLst>
              <a:ext uri="{FF2B5EF4-FFF2-40B4-BE49-F238E27FC236}">
                <a16:creationId xmlns:a16="http://schemas.microsoft.com/office/drawing/2014/main" id="{16C1F589-71B6-D8A5-00E8-D759790EBC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0EFEB2-C2B0-293F-06B0-67532A4C37AB}"/>
              </a:ext>
            </a:extLst>
          </p:cNvPr>
          <p:cNvSpPr>
            <a:spLocks noGrp="1"/>
          </p:cNvSpPr>
          <p:nvPr>
            <p:ph type="sldNum" sz="quarter" idx="12"/>
          </p:nvPr>
        </p:nvSpPr>
        <p:spPr/>
        <p:txBody>
          <a:bodyPr/>
          <a:lstStyle/>
          <a:p>
            <a:fld id="{4457E152-7842-4975-A514-CCC692BCA32E}" type="slidenum">
              <a:rPr lang="en-IN" smtClean="0"/>
              <a:t>‹#›</a:t>
            </a:fld>
            <a:endParaRPr lang="en-IN"/>
          </a:p>
        </p:txBody>
      </p:sp>
    </p:spTree>
    <p:extLst>
      <p:ext uri="{BB962C8B-B14F-4D97-AF65-F5344CB8AC3E}">
        <p14:creationId xmlns:p14="http://schemas.microsoft.com/office/powerpoint/2010/main" val="157010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B1E6-0CE1-46FE-9FCF-1FC5E34D85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1247BA-DBC8-719E-E29C-28A6A79CC3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08E3CB-5F06-B2C0-3254-600A28F7D0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A70A1-A410-7444-773C-7CE3268CCD1C}"/>
              </a:ext>
            </a:extLst>
          </p:cNvPr>
          <p:cNvSpPr>
            <a:spLocks noGrp="1"/>
          </p:cNvSpPr>
          <p:nvPr>
            <p:ph type="dt" sz="half" idx="10"/>
          </p:nvPr>
        </p:nvSpPr>
        <p:spPr/>
        <p:txBody>
          <a:bodyPr/>
          <a:lstStyle/>
          <a:p>
            <a:fld id="{CC0A3A0A-9970-4578-8BB5-F2AB267C9A9C}" type="datetimeFigureOut">
              <a:rPr lang="en-IN" smtClean="0"/>
              <a:t>02-08-2023</a:t>
            </a:fld>
            <a:endParaRPr lang="en-IN"/>
          </a:p>
        </p:txBody>
      </p:sp>
      <p:sp>
        <p:nvSpPr>
          <p:cNvPr id="6" name="Footer Placeholder 5">
            <a:extLst>
              <a:ext uri="{FF2B5EF4-FFF2-40B4-BE49-F238E27FC236}">
                <a16:creationId xmlns:a16="http://schemas.microsoft.com/office/drawing/2014/main" id="{BF14C319-A76C-663B-CD7A-E18038C97F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7EEAAE-B0BB-AF40-BC71-72062D9C347D}"/>
              </a:ext>
            </a:extLst>
          </p:cNvPr>
          <p:cNvSpPr>
            <a:spLocks noGrp="1"/>
          </p:cNvSpPr>
          <p:nvPr>
            <p:ph type="sldNum" sz="quarter" idx="12"/>
          </p:nvPr>
        </p:nvSpPr>
        <p:spPr/>
        <p:txBody>
          <a:bodyPr/>
          <a:lstStyle/>
          <a:p>
            <a:fld id="{4457E152-7842-4975-A514-CCC692BCA32E}" type="slidenum">
              <a:rPr lang="en-IN" smtClean="0"/>
              <a:t>‹#›</a:t>
            </a:fld>
            <a:endParaRPr lang="en-IN"/>
          </a:p>
        </p:txBody>
      </p:sp>
    </p:spTree>
    <p:extLst>
      <p:ext uri="{BB962C8B-B14F-4D97-AF65-F5344CB8AC3E}">
        <p14:creationId xmlns:p14="http://schemas.microsoft.com/office/powerpoint/2010/main" val="3095787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3442-7171-D09D-A7F4-33B683A5575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E6513E-8597-3901-7650-090B3000CD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731375-5C07-2B76-87E5-5376AE2988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F2B9DB-2357-9473-D255-57AFE8AD3A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92332-FE5F-D7FB-2D93-930C39E326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3377F8-4FE2-6979-C5B3-2A860AF3C27C}"/>
              </a:ext>
            </a:extLst>
          </p:cNvPr>
          <p:cNvSpPr>
            <a:spLocks noGrp="1"/>
          </p:cNvSpPr>
          <p:nvPr>
            <p:ph type="dt" sz="half" idx="10"/>
          </p:nvPr>
        </p:nvSpPr>
        <p:spPr/>
        <p:txBody>
          <a:bodyPr/>
          <a:lstStyle/>
          <a:p>
            <a:fld id="{CC0A3A0A-9970-4578-8BB5-F2AB267C9A9C}" type="datetimeFigureOut">
              <a:rPr lang="en-IN" smtClean="0"/>
              <a:t>02-08-2023</a:t>
            </a:fld>
            <a:endParaRPr lang="en-IN"/>
          </a:p>
        </p:txBody>
      </p:sp>
      <p:sp>
        <p:nvSpPr>
          <p:cNvPr id="8" name="Footer Placeholder 7">
            <a:extLst>
              <a:ext uri="{FF2B5EF4-FFF2-40B4-BE49-F238E27FC236}">
                <a16:creationId xmlns:a16="http://schemas.microsoft.com/office/drawing/2014/main" id="{32FF1421-B4EC-F2B6-4C2F-F83BA2EBFC0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B62F6AC-CE4B-7420-B53A-33D03D2432DA}"/>
              </a:ext>
            </a:extLst>
          </p:cNvPr>
          <p:cNvSpPr>
            <a:spLocks noGrp="1"/>
          </p:cNvSpPr>
          <p:nvPr>
            <p:ph type="sldNum" sz="quarter" idx="12"/>
          </p:nvPr>
        </p:nvSpPr>
        <p:spPr/>
        <p:txBody>
          <a:bodyPr/>
          <a:lstStyle/>
          <a:p>
            <a:fld id="{4457E152-7842-4975-A514-CCC692BCA32E}" type="slidenum">
              <a:rPr lang="en-IN" smtClean="0"/>
              <a:t>‹#›</a:t>
            </a:fld>
            <a:endParaRPr lang="en-IN"/>
          </a:p>
        </p:txBody>
      </p:sp>
    </p:spTree>
    <p:extLst>
      <p:ext uri="{BB962C8B-B14F-4D97-AF65-F5344CB8AC3E}">
        <p14:creationId xmlns:p14="http://schemas.microsoft.com/office/powerpoint/2010/main" val="3600928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C1EBA-65A2-0C15-388E-340CC4DB3A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B6802B9-A27C-82AE-99A5-92D71D461E12}"/>
              </a:ext>
            </a:extLst>
          </p:cNvPr>
          <p:cNvSpPr>
            <a:spLocks noGrp="1"/>
          </p:cNvSpPr>
          <p:nvPr>
            <p:ph type="dt" sz="half" idx="10"/>
          </p:nvPr>
        </p:nvSpPr>
        <p:spPr/>
        <p:txBody>
          <a:bodyPr/>
          <a:lstStyle/>
          <a:p>
            <a:fld id="{CC0A3A0A-9970-4578-8BB5-F2AB267C9A9C}" type="datetimeFigureOut">
              <a:rPr lang="en-IN" smtClean="0"/>
              <a:t>02-08-2023</a:t>
            </a:fld>
            <a:endParaRPr lang="en-IN"/>
          </a:p>
        </p:txBody>
      </p:sp>
      <p:sp>
        <p:nvSpPr>
          <p:cNvPr id="4" name="Footer Placeholder 3">
            <a:extLst>
              <a:ext uri="{FF2B5EF4-FFF2-40B4-BE49-F238E27FC236}">
                <a16:creationId xmlns:a16="http://schemas.microsoft.com/office/drawing/2014/main" id="{9F2E7AFE-0357-625D-76A7-8781E681ACA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D8C8325-4C90-8C21-4CC8-D650A907A3CF}"/>
              </a:ext>
            </a:extLst>
          </p:cNvPr>
          <p:cNvSpPr>
            <a:spLocks noGrp="1"/>
          </p:cNvSpPr>
          <p:nvPr>
            <p:ph type="sldNum" sz="quarter" idx="12"/>
          </p:nvPr>
        </p:nvSpPr>
        <p:spPr/>
        <p:txBody>
          <a:bodyPr/>
          <a:lstStyle/>
          <a:p>
            <a:fld id="{4457E152-7842-4975-A514-CCC692BCA32E}" type="slidenum">
              <a:rPr lang="en-IN" smtClean="0"/>
              <a:t>‹#›</a:t>
            </a:fld>
            <a:endParaRPr lang="en-IN"/>
          </a:p>
        </p:txBody>
      </p:sp>
    </p:spTree>
    <p:extLst>
      <p:ext uri="{BB962C8B-B14F-4D97-AF65-F5344CB8AC3E}">
        <p14:creationId xmlns:p14="http://schemas.microsoft.com/office/powerpoint/2010/main" val="2801656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0DA5C8-5ED9-FFA2-8FDC-51EC1EA4403F}"/>
              </a:ext>
            </a:extLst>
          </p:cNvPr>
          <p:cNvSpPr>
            <a:spLocks noGrp="1"/>
          </p:cNvSpPr>
          <p:nvPr>
            <p:ph type="dt" sz="half" idx="10"/>
          </p:nvPr>
        </p:nvSpPr>
        <p:spPr/>
        <p:txBody>
          <a:bodyPr/>
          <a:lstStyle/>
          <a:p>
            <a:fld id="{CC0A3A0A-9970-4578-8BB5-F2AB267C9A9C}" type="datetimeFigureOut">
              <a:rPr lang="en-IN" smtClean="0"/>
              <a:t>02-08-2023</a:t>
            </a:fld>
            <a:endParaRPr lang="en-IN"/>
          </a:p>
        </p:txBody>
      </p:sp>
      <p:sp>
        <p:nvSpPr>
          <p:cNvPr id="3" name="Footer Placeholder 2">
            <a:extLst>
              <a:ext uri="{FF2B5EF4-FFF2-40B4-BE49-F238E27FC236}">
                <a16:creationId xmlns:a16="http://schemas.microsoft.com/office/drawing/2014/main" id="{51806B4C-6FB8-3145-9AD9-FA1809435EE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F83F151-805C-0DBE-40EC-3BDA5C6918D4}"/>
              </a:ext>
            </a:extLst>
          </p:cNvPr>
          <p:cNvSpPr>
            <a:spLocks noGrp="1"/>
          </p:cNvSpPr>
          <p:nvPr>
            <p:ph type="sldNum" sz="quarter" idx="12"/>
          </p:nvPr>
        </p:nvSpPr>
        <p:spPr/>
        <p:txBody>
          <a:bodyPr/>
          <a:lstStyle/>
          <a:p>
            <a:fld id="{4457E152-7842-4975-A514-CCC692BCA32E}" type="slidenum">
              <a:rPr lang="en-IN" smtClean="0"/>
              <a:t>‹#›</a:t>
            </a:fld>
            <a:endParaRPr lang="en-IN"/>
          </a:p>
        </p:txBody>
      </p:sp>
    </p:spTree>
    <p:extLst>
      <p:ext uri="{BB962C8B-B14F-4D97-AF65-F5344CB8AC3E}">
        <p14:creationId xmlns:p14="http://schemas.microsoft.com/office/powerpoint/2010/main" val="4152207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92806-8E48-36D9-2785-8E9E406C16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53097F-725E-2058-AA54-B77D44A38A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13E83A-8C8B-CC0C-EBC3-291963260A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BE1032-F552-BA5E-06E0-FE0905C986D0}"/>
              </a:ext>
            </a:extLst>
          </p:cNvPr>
          <p:cNvSpPr>
            <a:spLocks noGrp="1"/>
          </p:cNvSpPr>
          <p:nvPr>
            <p:ph type="dt" sz="half" idx="10"/>
          </p:nvPr>
        </p:nvSpPr>
        <p:spPr/>
        <p:txBody>
          <a:bodyPr/>
          <a:lstStyle/>
          <a:p>
            <a:fld id="{CC0A3A0A-9970-4578-8BB5-F2AB267C9A9C}" type="datetimeFigureOut">
              <a:rPr lang="en-IN" smtClean="0"/>
              <a:t>02-08-2023</a:t>
            </a:fld>
            <a:endParaRPr lang="en-IN"/>
          </a:p>
        </p:txBody>
      </p:sp>
      <p:sp>
        <p:nvSpPr>
          <p:cNvPr id="6" name="Footer Placeholder 5">
            <a:extLst>
              <a:ext uri="{FF2B5EF4-FFF2-40B4-BE49-F238E27FC236}">
                <a16:creationId xmlns:a16="http://schemas.microsoft.com/office/drawing/2014/main" id="{6E8B772F-E62B-8547-C736-C6BE6C8499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24ED6F-DDF1-A5F5-04B6-B21B7BA84FD8}"/>
              </a:ext>
            </a:extLst>
          </p:cNvPr>
          <p:cNvSpPr>
            <a:spLocks noGrp="1"/>
          </p:cNvSpPr>
          <p:nvPr>
            <p:ph type="sldNum" sz="quarter" idx="12"/>
          </p:nvPr>
        </p:nvSpPr>
        <p:spPr/>
        <p:txBody>
          <a:bodyPr/>
          <a:lstStyle/>
          <a:p>
            <a:fld id="{4457E152-7842-4975-A514-CCC692BCA32E}" type="slidenum">
              <a:rPr lang="en-IN" smtClean="0"/>
              <a:t>‹#›</a:t>
            </a:fld>
            <a:endParaRPr lang="en-IN"/>
          </a:p>
        </p:txBody>
      </p:sp>
    </p:spTree>
    <p:extLst>
      <p:ext uri="{BB962C8B-B14F-4D97-AF65-F5344CB8AC3E}">
        <p14:creationId xmlns:p14="http://schemas.microsoft.com/office/powerpoint/2010/main" val="1211445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9E869-2A39-2B96-8CBA-4E016CE644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77C4EF4-D738-ABED-C937-818E07E53A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CD1DB4-3A45-DEB1-326C-A57F911FC3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7362FA-3A4F-35F3-28E2-9FEB6A7FC8DA}"/>
              </a:ext>
            </a:extLst>
          </p:cNvPr>
          <p:cNvSpPr>
            <a:spLocks noGrp="1"/>
          </p:cNvSpPr>
          <p:nvPr>
            <p:ph type="dt" sz="half" idx="10"/>
          </p:nvPr>
        </p:nvSpPr>
        <p:spPr/>
        <p:txBody>
          <a:bodyPr/>
          <a:lstStyle/>
          <a:p>
            <a:fld id="{CC0A3A0A-9970-4578-8BB5-F2AB267C9A9C}" type="datetimeFigureOut">
              <a:rPr lang="en-IN" smtClean="0"/>
              <a:t>02-08-2023</a:t>
            </a:fld>
            <a:endParaRPr lang="en-IN"/>
          </a:p>
        </p:txBody>
      </p:sp>
      <p:sp>
        <p:nvSpPr>
          <p:cNvPr id="6" name="Footer Placeholder 5">
            <a:extLst>
              <a:ext uri="{FF2B5EF4-FFF2-40B4-BE49-F238E27FC236}">
                <a16:creationId xmlns:a16="http://schemas.microsoft.com/office/drawing/2014/main" id="{BEA443FD-5AA5-A654-6B91-6D1577ADB5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2A4866-D492-7C0F-1EDB-40EC8CC27B49}"/>
              </a:ext>
            </a:extLst>
          </p:cNvPr>
          <p:cNvSpPr>
            <a:spLocks noGrp="1"/>
          </p:cNvSpPr>
          <p:nvPr>
            <p:ph type="sldNum" sz="quarter" idx="12"/>
          </p:nvPr>
        </p:nvSpPr>
        <p:spPr/>
        <p:txBody>
          <a:bodyPr/>
          <a:lstStyle/>
          <a:p>
            <a:fld id="{4457E152-7842-4975-A514-CCC692BCA32E}" type="slidenum">
              <a:rPr lang="en-IN" smtClean="0"/>
              <a:t>‹#›</a:t>
            </a:fld>
            <a:endParaRPr lang="en-IN"/>
          </a:p>
        </p:txBody>
      </p:sp>
    </p:spTree>
    <p:extLst>
      <p:ext uri="{BB962C8B-B14F-4D97-AF65-F5344CB8AC3E}">
        <p14:creationId xmlns:p14="http://schemas.microsoft.com/office/powerpoint/2010/main" val="2204724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B3A011-1559-5F8E-0326-426DC3DE16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E38FD9-528C-D86D-54AC-2E7200CE64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194FCF-1CDC-F0B5-772A-3CA65455E9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0A3A0A-9970-4578-8BB5-F2AB267C9A9C}" type="datetimeFigureOut">
              <a:rPr lang="en-IN" smtClean="0"/>
              <a:t>02-08-2023</a:t>
            </a:fld>
            <a:endParaRPr lang="en-IN"/>
          </a:p>
        </p:txBody>
      </p:sp>
      <p:sp>
        <p:nvSpPr>
          <p:cNvPr id="5" name="Footer Placeholder 4">
            <a:extLst>
              <a:ext uri="{FF2B5EF4-FFF2-40B4-BE49-F238E27FC236}">
                <a16:creationId xmlns:a16="http://schemas.microsoft.com/office/drawing/2014/main" id="{35E1752B-DEBE-1916-3407-A2B7E36C47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D89F763-DF0D-3EFB-F4B5-8F10B03FF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57E152-7842-4975-A514-CCC692BCA32E}" type="slidenum">
              <a:rPr lang="en-IN" smtClean="0"/>
              <a:t>‹#›</a:t>
            </a:fld>
            <a:endParaRPr lang="en-IN"/>
          </a:p>
        </p:txBody>
      </p:sp>
    </p:spTree>
    <p:extLst>
      <p:ext uri="{BB962C8B-B14F-4D97-AF65-F5344CB8AC3E}">
        <p14:creationId xmlns:p14="http://schemas.microsoft.com/office/powerpoint/2010/main" val="3902805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FF6B7-93F6-3D46-3DA4-57C83E800FCB}"/>
              </a:ext>
            </a:extLst>
          </p:cNvPr>
          <p:cNvSpPr>
            <a:spLocks noGrp="1"/>
          </p:cNvSpPr>
          <p:nvPr>
            <p:ph type="ctrTitle"/>
          </p:nvPr>
        </p:nvSpPr>
        <p:spPr/>
        <p:txBody>
          <a:bodyPr/>
          <a:lstStyle/>
          <a:p>
            <a:r>
              <a:rPr lang="en-IN" b="1" dirty="0">
                <a:latin typeface="Times New Roman" panose="02020603050405020304" pitchFamily="18" charset="0"/>
                <a:cs typeface="Times New Roman" panose="02020603050405020304" pitchFamily="18" charset="0"/>
              </a:rPr>
              <a:t>Deadlock Handling</a:t>
            </a:r>
          </a:p>
        </p:txBody>
      </p:sp>
    </p:spTree>
    <p:extLst>
      <p:ext uri="{BB962C8B-B14F-4D97-AF65-F5344CB8AC3E}">
        <p14:creationId xmlns:p14="http://schemas.microsoft.com/office/powerpoint/2010/main" val="2612787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2776D5-7497-F669-5A6B-10B2781498DD}"/>
              </a:ext>
            </a:extLst>
          </p:cNvPr>
          <p:cNvSpPr>
            <a:spLocks noGrp="1"/>
          </p:cNvSpPr>
          <p:nvPr>
            <p:ph idx="1"/>
          </p:nvPr>
        </p:nvSpPr>
        <p:spPr>
          <a:xfrm>
            <a:off x="261257" y="261257"/>
            <a:ext cx="11597951" cy="6363478"/>
          </a:xfrm>
        </p:spPr>
        <p:txBody>
          <a:bodyPr>
            <a:normAutofit fontScale="92500"/>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What are Deadlocks?</a:t>
            </a:r>
          </a:p>
          <a:p>
            <a:pPr algn="just">
              <a:lnSpc>
                <a:spcPct val="150000"/>
              </a:lnSpc>
            </a:pPr>
            <a:r>
              <a:rPr lang="en-US" sz="2400" b="0" i="0" dirty="0">
                <a:effectLst/>
                <a:latin typeface="Times New Roman" panose="02020603050405020304" pitchFamily="18" charset="0"/>
                <a:cs typeface="Times New Roman" panose="02020603050405020304" pitchFamily="18" charset="0"/>
              </a:rPr>
              <a:t>A deadlock is a condition where two or more transactions are waiting indefinitely for one another to give up locks. Deadlock is said to be one of the most feared complications in DBMS as no task ever gets finished and is in waiting state forever.</a:t>
            </a:r>
          </a:p>
          <a:p>
            <a:pPr algn="just">
              <a:lnSpc>
                <a:spcPct val="150000"/>
              </a:lnSpc>
            </a:pPr>
            <a:r>
              <a:rPr lang="en-US" sz="2400" b="1" i="0" dirty="0">
                <a:effectLst/>
                <a:latin typeface="Times New Roman" panose="02020603050405020304" pitchFamily="18" charset="0"/>
                <a:cs typeface="Times New Roman" panose="02020603050405020304" pitchFamily="18" charset="0"/>
              </a:rPr>
              <a:t>For example:</a:t>
            </a:r>
            <a:r>
              <a:rPr lang="en-US" sz="2400" b="0" i="0" dirty="0">
                <a:effectLst/>
                <a:latin typeface="Times New Roman" panose="02020603050405020304" pitchFamily="18" charset="0"/>
                <a:cs typeface="Times New Roman" panose="02020603050405020304" pitchFamily="18" charset="0"/>
              </a:rPr>
              <a:t> In the student table, transaction T1 holds a lock on some rows and needs to update some rows in the grade table. Simultaneously, transaction T2 holds locks on some rows in the grade table and needs to update the rows in the Student table held by Transaction T1.</a:t>
            </a:r>
          </a:p>
          <a:p>
            <a:pPr algn="just">
              <a:lnSpc>
                <a:spcPct val="150000"/>
              </a:lnSpc>
            </a:pPr>
            <a:r>
              <a:rPr lang="en-US" sz="2400" b="0" i="0" dirty="0">
                <a:effectLst/>
                <a:latin typeface="Times New Roman" panose="02020603050405020304" pitchFamily="18" charset="0"/>
                <a:cs typeface="Times New Roman" panose="02020603050405020304" pitchFamily="18" charset="0"/>
              </a:rPr>
              <a:t>Now, the main problem arises. Now Transaction T1 is waiting for T2 to release its lock and similarly, transaction T2 is waiting for T1 to release its lock. All activities come to a halt state and remain at a standstill. It will remain in a standstill until the DBMS detects the deadlock and aborts one of the transactions.</a:t>
            </a:r>
          </a:p>
          <a:p>
            <a:pPr marL="0" indent="0">
              <a:buNone/>
            </a:pPr>
            <a:endParaRPr lang="en-IN" dirty="0"/>
          </a:p>
        </p:txBody>
      </p:sp>
    </p:spTree>
    <p:extLst>
      <p:ext uri="{BB962C8B-B14F-4D97-AF65-F5344CB8AC3E}">
        <p14:creationId xmlns:p14="http://schemas.microsoft.com/office/powerpoint/2010/main" val="1241068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eadlock in DBMS">
            <a:extLst>
              <a:ext uri="{FF2B5EF4-FFF2-40B4-BE49-F238E27FC236}">
                <a16:creationId xmlns:a16="http://schemas.microsoft.com/office/drawing/2014/main" id="{72185BD6-EBE9-9E62-29CE-578566808D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082" y="522514"/>
            <a:ext cx="6280668" cy="4320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561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1D3DDE-EC02-E9D1-ED63-545EB1CF346D}"/>
              </a:ext>
            </a:extLst>
          </p:cNvPr>
          <p:cNvSpPr>
            <a:spLocks noGrp="1"/>
          </p:cNvSpPr>
          <p:nvPr>
            <p:ph idx="1"/>
          </p:nvPr>
        </p:nvSpPr>
        <p:spPr>
          <a:xfrm>
            <a:off x="438539" y="251927"/>
            <a:ext cx="11392677" cy="5925036"/>
          </a:xfrm>
        </p:spPr>
        <p:txBody>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Deadlock Handling</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There are three classical approaches for deadlock handling, namely −</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Deadlock prevention.</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Deadlock avoidance.</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Deadlock detection and removal.</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All of the three approaches can be incorporated in both a centralized and a distributed database system.</a:t>
            </a:r>
          </a:p>
          <a:p>
            <a:pPr marL="0" indent="0">
              <a:buNone/>
            </a:pPr>
            <a:endParaRPr lang="en-IN" dirty="0"/>
          </a:p>
        </p:txBody>
      </p:sp>
    </p:spTree>
    <p:extLst>
      <p:ext uri="{BB962C8B-B14F-4D97-AF65-F5344CB8AC3E}">
        <p14:creationId xmlns:p14="http://schemas.microsoft.com/office/powerpoint/2010/main" val="1363494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E0660E-0797-F16E-CD3D-82FEC7F6E76B}"/>
              </a:ext>
            </a:extLst>
          </p:cNvPr>
          <p:cNvSpPr>
            <a:spLocks noGrp="1"/>
          </p:cNvSpPr>
          <p:nvPr>
            <p:ph idx="1"/>
          </p:nvPr>
        </p:nvSpPr>
        <p:spPr>
          <a:xfrm>
            <a:off x="289249" y="335902"/>
            <a:ext cx="11420669" cy="6354147"/>
          </a:xfrm>
        </p:spPr>
        <p:txBody>
          <a:bodyPr>
            <a:normAutofit/>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Deadlock Prevention</a:t>
            </a:r>
          </a:p>
          <a:p>
            <a:pPr algn="just">
              <a:lnSpc>
                <a:spcPct val="20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Deadlock prevention method is suitable for a large database. </a:t>
            </a:r>
          </a:p>
          <a:p>
            <a:pPr algn="just">
              <a:lnSpc>
                <a:spcPct val="20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If the resources are allocated in such a way that deadlock never occurs, then the deadlock can be prevented.</a:t>
            </a:r>
          </a:p>
          <a:p>
            <a:pPr algn="just">
              <a:lnSpc>
                <a:spcPct val="20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Database management system analyzes the operations of the transaction whether they can create a deadlock situation or not. </a:t>
            </a:r>
          </a:p>
          <a:p>
            <a:pPr algn="just">
              <a:lnSpc>
                <a:spcPct val="20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If they do, then the DBMS never allowed that transaction to be executed.</a:t>
            </a:r>
          </a:p>
          <a:p>
            <a:pPr marL="0" indent="0">
              <a:buNone/>
            </a:pPr>
            <a:endParaRPr lang="en-IN" dirty="0"/>
          </a:p>
        </p:txBody>
      </p:sp>
    </p:spTree>
    <p:extLst>
      <p:ext uri="{BB962C8B-B14F-4D97-AF65-F5344CB8AC3E}">
        <p14:creationId xmlns:p14="http://schemas.microsoft.com/office/powerpoint/2010/main" val="2814928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165A27-7759-028D-648A-CDA44C7BFE3F}"/>
              </a:ext>
            </a:extLst>
          </p:cNvPr>
          <p:cNvSpPr>
            <a:spLocks noGrp="1"/>
          </p:cNvSpPr>
          <p:nvPr>
            <p:ph idx="1"/>
          </p:nvPr>
        </p:nvSpPr>
        <p:spPr>
          <a:xfrm>
            <a:off x="195943" y="167951"/>
            <a:ext cx="11737910" cy="6344816"/>
          </a:xfrm>
        </p:spPr>
        <p:txBody>
          <a:bodyPr>
            <a:normAutofit/>
          </a:bodyPr>
          <a:lstStyle/>
          <a:p>
            <a:pPr marL="0" indent="0" algn="just">
              <a:lnSpc>
                <a:spcPct val="150000"/>
              </a:lnSpc>
              <a:buNone/>
            </a:pPr>
            <a:r>
              <a:rPr lang="en-US" sz="2600" b="1" i="0" dirty="0">
                <a:effectLst/>
                <a:latin typeface="Times New Roman" panose="02020603050405020304" pitchFamily="18" charset="0"/>
                <a:cs typeface="Times New Roman" panose="02020603050405020304" pitchFamily="18" charset="0"/>
              </a:rPr>
              <a:t>Deadlock Avoidance</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When a database is stuck in a deadlock state, then it is better to avoid the database rather than aborting or restating the database. This is a waste of time and resource.</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Deadlock avoidance mechanism is used to detect any deadlock situation in advance. A method like "wait for graph" is used for detecting the deadlock situation but this method is suitable only for the smaller database. For the larger database, deadlock prevention method can be used.</a:t>
            </a:r>
          </a:p>
          <a:p>
            <a:pPr marL="0" indent="0">
              <a:buNone/>
            </a:pPr>
            <a:endParaRPr lang="en-IN" dirty="0"/>
          </a:p>
        </p:txBody>
      </p:sp>
    </p:spTree>
    <p:extLst>
      <p:ext uri="{BB962C8B-B14F-4D97-AF65-F5344CB8AC3E}">
        <p14:creationId xmlns:p14="http://schemas.microsoft.com/office/powerpoint/2010/main" val="3850100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FA9460-D4C3-41D0-8C8B-6C8D51E788F5}"/>
              </a:ext>
            </a:extLst>
          </p:cNvPr>
          <p:cNvSpPr>
            <a:spLocks noGrp="1"/>
          </p:cNvSpPr>
          <p:nvPr>
            <p:ph idx="1"/>
          </p:nvPr>
        </p:nvSpPr>
        <p:spPr>
          <a:xfrm>
            <a:off x="307910" y="354563"/>
            <a:ext cx="11045890" cy="5822400"/>
          </a:xfrm>
        </p:spPr>
        <p:txBody>
          <a:bodyPr>
            <a:normAutofit fontScale="92500"/>
          </a:bodyPr>
          <a:lstStyle/>
          <a:p>
            <a:pPr algn="just">
              <a:lnSpc>
                <a:spcPct val="150000"/>
              </a:lnSpc>
            </a:pPr>
            <a:r>
              <a:rPr lang="en-US" sz="2800" b="0" i="0" dirty="0">
                <a:solidFill>
                  <a:srgbClr val="000000"/>
                </a:solidFill>
                <a:effectLst/>
                <a:latin typeface="Times New Roman" panose="02020603050405020304" pitchFamily="18" charset="0"/>
                <a:cs typeface="Times New Roman" panose="02020603050405020304" pitchFamily="18" charset="0"/>
              </a:rPr>
              <a:t>There are two algorithms for this purpose, namely </a:t>
            </a:r>
            <a:r>
              <a:rPr lang="en-US" sz="2800" b="1" i="0" dirty="0">
                <a:solidFill>
                  <a:srgbClr val="000000"/>
                </a:solidFill>
                <a:effectLst/>
                <a:latin typeface="Times New Roman" panose="02020603050405020304" pitchFamily="18" charset="0"/>
                <a:cs typeface="Times New Roman" panose="02020603050405020304" pitchFamily="18" charset="0"/>
              </a:rPr>
              <a:t>wait-die</a:t>
            </a:r>
            <a:r>
              <a:rPr lang="en-US" sz="2800" b="0" i="0" dirty="0">
                <a:solidFill>
                  <a:srgbClr val="000000"/>
                </a:solidFill>
                <a:effectLst/>
                <a:latin typeface="Times New Roman" panose="02020603050405020304" pitchFamily="18" charset="0"/>
                <a:cs typeface="Times New Roman" panose="02020603050405020304" pitchFamily="18" charset="0"/>
              </a:rPr>
              <a:t> and </a:t>
            </a:r>
            <a:r>
              <a:rPr lang="en-US" sz="2800" b="1" i="0" dirty="0">
                <a:solidFill>
                  <a:srgbClr val="000000"/>
                </a:solidFill>
                <a:effectLst/>
                <a:latin typeface="Times New Roman" panose="02020603050405020304" pitchFamily="18" charset="0"/>
                <a:cs typeface="Times New Roman" panose="02020603050405020304" pitchFamily="18" charset="0"/>
              </a:rPr>
              <a:t>wound-wait</a:t>
            </a:r>
            <a:r>
              <a:rPr lang="en-US" sz="2800" b="0" i="0" dirty="0">
                <a:solidFill>
                  <a:srgbClr val="000000"/>
                </a:solidFill>
                <a:effectLst/>
                <a:latin typeface="Times New Roman" panose="02020603050405020304" pitchFamily="18" charset="0"/>
                <a:cs typeface="Times New Roman" panose="02020603050405020304" pitchFamily="18" charset="0"/>
              </a:rPr>
              <a:t>. </a:t>
            </a:r>
          </a:p>
          <a:p>
            <a:pPr algn="just">
              <a:lnSpc>
                <a:spcPct val="150000"/>
              </a:lnSpc>
            </a:pPr>
            <a:r>
              <a:rPr lang="en-US" sz="2800" b="0" i="0" dirty="0">
                <a:solidFill>
                  <a:srgbClr val="000000"/>
                </a:solidFill>
                <a:effectLst/>
                <a:latin typeface="Times New Roman" panose="02020603050405020304" pitchFamily="18" charset="0"/>
                <a:cs typeface="Times New Roman" panose="02020603050405020304" pitchFamily="18" charset="0"/>
              </a:rPr>
              <a:t>Let us assume that there are two transactions, T1 and T2, where T1 tries to lock a data item which is already locked by T2. The algorithms are as follows −</a:t>
            </a:r>
          </a:p>
          <a:p>
            <a:pPr algn="just">
              <a:lnSpc>
                <a:spcPct val="150000"/>
              </a:lnSpc>
              <a:buFont typeface="Arial" panose="020B0604020202020204" pitchFamily="34" charset="0"/>
              <a:buChar char="•"/>
            </a:pPr>
            <a:r>
              <a:rPr lang="en-US" sz="2800" b="1" i="0" dirty="0">
                <a:solidFill>
                  <a:srgbClr val="000000"/>
                </a:solidFill>
                <a:effectLst/>
                <a:latin typeface="Times New Roman" panose="02020603050405020304" pitchFamily="18" charset="0"/>
                <a:cs typeface="Times New Roman" panose="02020603050405020304" pitchFamily="18" charset="0"/>
              </a:rPr>
              <a:t>Wait-Die</a:t>
            </a:r>
            <a:r>
              <a:rPr lang="en-US" sz="2800" b="0" i="0" dirty="0">
                <a:solidFill>
                  <a:srgbClr val="000000"/>
                </a:solidFill>
                <a:effectLst/>
                <a:latin typeface="Times New Roman" panose="02020603050405020304" pitchFamily="18" charset="0"/>
                <a:cs typeface="Times New Roman" panose="02020603050405020304" pitchFamily="18" charset="0"/>
              </a:rPr>
              <a:t> − If T1 is older than T2, T1 is allowed to wait. Otherwise, if T1 is younger than T2, T1 is aborted and later restarted.</a:t>
            </a:r>
          </a:p>
          <a:p>
            <a:pPr algn="just">
              <a:lnSpc>
                <a:spcPct val="150000"/>
              </a:lnSpc>
              <a:buFont typeface="Arial" panose="020B0604020202020204" pitchFamily="34" charset="0"/>
              <a:buChar char="•"/>
            </a:pPr>
            <a:r>
              <a:rPr lang="en-US" sz="2800" b="1" i="0" dirty="0">
                <a:solidFill>
                  <a:srgbClr val="000000"/>
                </a:solidFill>
                <a:effectLst/>
                <a:latin typeface="Times New Roman" panose="02020603050405020304" pitchFamily="18" charset="0"/>
                <a:cs typeface="Times New Roman" panose="02020603050405020304" pitchFamily="18" charset="0"/>
              </a:rPr>
              <a:t>Wound-Wait</a:t>
            </a:r>
            <a:r>
              <a:rPr lang="en-US" sz="2800" b="0" i="0" dirty="0">
                <a:solidFill>
                  <a:srgbClr val="000000"/>
                </a:solidFill>
                <a:effectLst/>
                <a:latin typeface="Times New Roman" panose="02020603050405020304" pitchFamily="18" charset="0"/>
                <a:cs typeface="Times New Roman" panose="02020603050405020304" pitchFamily="18" charset="0"/>
              </a:rPr>
              <a:t> − If T1 is older than T2, T2 is aborted and later restarted. Otherwise, if T1 is younger than T2, T1 is allowed to wait.</a:t>
            </a:r>
          </a:p>
          <a:p>
            <a:pPr marL="0" indent="0">
              <a:buNone/>
            </a:pPr>
            <a:endParaRPr lang="en-IN" dirty="0"/>
          </a:p>
        </p:txBody>
      </p:sp>
    </p:spTree>
    <p:extLst>
      <p:ext uri="{BB962C8B-B14F-4D97-AF65-F5344CB8AC3E}">
        <p14:creationId xmlns:p14="http://schemas.microsoft.com/office/powerpoint/2010/main" val="2377443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A539FC-69B8-5C97-288B-C2DD94DEC948}"/>
              </a:ext>
            </a:extLst>
          </p:cNvPr>
          <p:cNvSpPr>
            <a:spLocks noGrp="1"/>
          </p:cNvSpPr>
          <p:nvPr>
            <p:ph idx="1"/>
          </p:nvPr>
        </p:nvSpPr>
        <p:spPr>
          <a:xfrm>
            <a:off x="270588" y="279918"/>
            <a:ext cx="11644604" cy="6335486"/>
          </a:xfrm>
        </p:spPr>
        <p:txBody>
          <a:bodyPr>
            <a:normAutofit fontScale="92500"/>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Deadlock Detection and Removal</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a database, when a transaction waits indefinitely to obtain a lock, then the DBMS should detect whether the transaction is involved in a deadlock or not.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lock manager maintains a Wait for the graph to detect the deadlock cycle in the database.</a:t>
            </a:r>
          </a:p>
          <a:p>
            <a:pPr marL="0" indent="0" algn="just">
              <a:lnSpc>
                <a:spcPct val="150000"/>
              </a:lnSpc>
              <a:buNone/>
            </a:pPr>
            <a:r>
              <a:rPr lang="en-US" sz="2400" b="1" i="0" dirty="0">
                <a:solidFill>
                  <a:srgbClr val="610B4B"/>
                </a:solidFill>
                <a:effectLst/>
                <a:latin typeface="Times New Roman" panose="02020603050405020304" pitchFamily="18" charset="0"/>
                <a:cs typeface="Times New Roman" panose="02020603050405020304" pitchFamily="18" charset="0"/>
              </a:rPr>
              <a:t>Wait for Graph</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This is the suitable method for deadlock detection. In this method, a graph is created based on the transaction and their lock. If the created graph has a cycle or closed loop, then there is a deadlock.</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wait for the graph is maintained by the system for every transaction which is waiting for some data held by the others. The system keeps checking the graph if there is any cycle in the graph.</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wait for a graph for the above scenario is shown below:</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5479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eadlock in DBMS">
            <a:extLst>
              <a:ext uri="{FF2B5EF4-FFF2-40B4-BE49-F238E27FC236}">
                <a16:creationId xmlns:a16="http://schemas.microsoft.com/office/drawing/2014/main" id="{C5475D45-05C3-B008-B549-9DF56D1D7E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68351" y="1240971"/>
            <a:ext cx="4615187" cy="3534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462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628</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Deadlock Handling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 Handling</dc:title>
  <dc:creator>Akash Kadao</dc:creator>
  <cp:lastModifiedBy>Akash Kadao</cp:lastModifiedBy>
  <cp:revision>3</cp:revision>
  <dcterms:created xsi:type="dcterms:W3CDTF">2023-08-01T14:07:49Z</dcterms:created>
  <dcterms:modified xsi:type="dcterms:W3CDTF">2023-08-02T14:00:07Z</dcterms:modified>
</cp:coreProperties>
</file>