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D2B2-B858-7B24-F0EA-D672268621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7289B0-CB37-3527-057E-CF435F457F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25396-7F5F-DA60-DBA8-4B7ED837173E}"/>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5" name="Footer Placeholder 4">
            <a:extLst>
              <a:ext uri="{FF2B5EF4-FFF2-40B4-BE49-F238E27FC236}">
                <a16:creationId xmlns:a16="http://schemas.microsoft.com/office/drawing/2014/main" id="{4CF3A038-AE09-9220-6147-88A7B4543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5B3E6-E3AB-341C-E06E-FE46EBA88779}"/>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189636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75C0-493D-81CC-5E72-497E6F121A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FBD1FC-17BE-11D2-6DF2-3BA3CA339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709E1-4371-8E1C-194D-98048F45E164}"/>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5" name="Footer Placeholder 4">
            <a:extLst>
              <a:ext uri="{FF2B5EF4-FFF2-40B4-BE49-F238E27FC236}">
                <a16:creationId xmlns:a16="http://schemas.microsoft.com/office/drawing/2014/main" id="{45C8D74F-5ADB-ADE7-D4D2-99547DE136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1BB81-5AA6-B97A-694D-1A245AA0FB92}"/>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115386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E84D4-0342-DEBE-86C1-E948247A66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6E15D9-288D-BBCC-E837-209642136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C7CF3-5CBC-22F8-ACBA-D05C8DC9B5D7}"/>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5" name="Footer Placeholder 4">
            <a:extLst>
              <a:ext uri="{FF2B5EF4-FFF2-40B4-BE49-F238E27FC236}">
                <a16:creationId xmlns:a16="http://schemas.microsoft.com/office/drawing/2014/main" id="{91510449-33A5-289A-B605-4E9259C3D9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7233F-7C74-5896-6AEE-64589DD31DC0}"/>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310081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D16F-14B9-55AE-65A6-27B3C51B56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EA6D0F-45B5-298A-E24D-DAC6CA86E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58345A-B26E-514E-757C-1190E1980AC2}"/>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5" name="Footer Placeholder 4">
            <a:extLst>
              <a:ext uri="{FF2B5EF4-FFF2-40B4-BE49-F238E27FC236}">
                <a16:creationId xmlns:a16="http://schemas.microsoft.com/office/drawing/2014/main" id="{B881AA25-D857-A419-1CD2-A7EB8A10CA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D7EE4C-7512-1CC7-1F23-B00C29F269F6}"/>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169342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72A0-37FF-7288-3994-809A4256E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95EA1E-E3A4-6FCD-69FD-FB2A84F0F7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BC93D5-7F1C-806B-8601-5C8594198C7C}"/>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5" name="Footer Placeholder 4">
            <a:extLst>
              <a:ext uri="{FF2B5EF4-FFF2-40B4-BE49-F238E27FC236}">
                <a16:creationId xmlns:a16="http://schemas.microsoft.com/office/drawing/2014/main" id="{313519D6-717E-A41B-EE5A-7BAF34299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C05A1D-74EF-D391-0D5C-7B57597AD6D8}"/>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253112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F4CC-0148-91E4-94E0-8AB4C78303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AA671B-F81F-78C4-04F2-341917F5AA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A989B6-3152-036C-9D44-FFC016C00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49C046-0A5D-4655-567C-670F6E6D2869}"/>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6" name="Footer Placeholder 5">
            <a:extLst>
              <a:ext uri="{FF2B5EF4-FFF2-40B4-BE49-F238E27FC236}">
                <a16:creationId xmlns:a16="http://schemas.microsoft.com/office/drawing/2014/main" id="{BECE7DE9-3183-E19B-A738-A9CF4AFBED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A19BE0-D785-76C8-91C4-800D768EF51F}"/>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408951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D44F-6DC6-FC46-548F-899B29BA34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7E66C6-096C-980C-5275-981BBBC0B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B7E55-1AA2-41C9-AB38-3912CE2C74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7DB7B-D204-AA24-6AFB-4157FB2904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EA432-6C83-FEBA-F332-71A26B67AF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7524AB1-26E0-4F91-763D-30D58E7EBE63}"/>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8" name="Footer Placeholder 7">
            <a:extLst>
              <a:ext uri="{FF2B5EF4-FFF2-40B4-BE49-F238E27FC236}">
                <a16:creationId xmlns:a16="http://schemas.microsoft.com/office/drawing/2014/main" id="{6DE2B6B9-AACF-7D57-CD95-07E9D64992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3F7F57-0004-3C4E-412C-CB33AC03D11E}"/>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359844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EDA5-EA02-94AA-9C71-9615672D6E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FC8474-B64E-F9AB-82B0-F269858F9E47}"/>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4" name="Footer Placeholder 3">
            <a:extLst>
              <a:ext uri="{FF2B5EF4-FFF2-40B4-BE49-F238E27FC236}">
                <a16:creationId xmlns:a16="http://schemas.microsoft.com/office/drawing/2014/main" id="{D8BE8296-0819-9BEE-8013-FFDE4FA7BF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2C2556-69ED-DD6F-3C9F-A8137F0C0C10}"/>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174247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469066-5E74-C2D5-B8C6-15F715DD51F0}"/>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3" name="Footer Placeholder 2">
            <a:extLst>
              <a:ext uri="{FF2B5EF4-FFF2-40B4-BE49-F238E27FC236}">
                <a16:creationId xmlns:a16="http://schemas.microsoft.com/office/drawing/2014/main" id="{122F49D5-BC33-C695-AB79-61763D9460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52758B-6BFC-C222-2950-DE0776E1927F}"/>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1150791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6C45-2D8F-2120-45FE-5BC0EF56DE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310CB3-7586-AF16-9372-38A238F84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9B57DA-B329-B2DD-F779-996FC984C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DADB2-51C2-869E-9F12-52D0EF2E03F5}"/>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6" name="Footer Placeholder 5">
            <a:extLst>
              <a:ext uri="{FF2B5EF4-FFF2-40B4-BE49-F238E27FC236}">
                <a16:creationId xmlns:a16="http://schemas.microsoft.com/office/drawing/2014/main" id="{FEC21C66-3B29-8720-8906-F3CE9F2C66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E8F3C-19BC-2E70-8CB5-68678C53A6F0}"/>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410188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8841-614C-0AF5-A4A4-E91DDD7AA9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CB187E-D167-DE08-EE8E-6719EF550C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5CE1DC-C52A-B3AF-6955-25E37EA0C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2498C-C08D-9EEA-66F2-800FFF2F0C4D}"/>
              </a:ext>
            </a:extLst>
          </p:cNvPr>
          <p:cNvSpPr>
            <a:spLocks noGrp="1"/>
          </p:cNvSpPr>
          <p:nvPr>
            <p:ph type="dt" sz="half" idx="10"/>
          </p:nvPr>
        </p:nvSpPr>
        <p:spPr/>
        <p:txBody>
          <a:bodyPr/>
          <a:lstStyle/>
          <a:p>
            <a:fld id="{8E46FB59-B901-4AD4-AEB3-858B01E29E4A}" type="datetimeFigureOut">
              <a:rPr lang="en-IN" smtClean="0"/>
              <a:t>30-07-2023</a:t>
            </a:fld>
            <a:endParaRPr lang="en-IN"/>
          </a:p>
        </p:txBody>
      </p:sp>
      <p:sp>
        <p:nvSpPr>
          <p:cNvPr id="6" name="Footer Placeholder 5">
            <a:extLst>
              <a:ext uri="{FF2B5EF4-FFF2-40B4-BE49-F238E27FC236}">
                <a16:creationId xmlns:a16="http://schemas.microsoft.com/office/drawing/2014/main" id="{0847A40D-1638-671D-2D8D-257023C668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49AED9-67AB-957F-6B50-933B99F0794F}"/>
              </a:ext>
            </a:extLst>
          </p:cNvPr>
          <p:cNvSpPr>
            <a:spLocks noGrp="1"/>
          </p:cNvSpPr>
          <p:nvPr>
            <p:ph type="sldNum" sz="quarter" idx="12"/>
          </p:nvPr>
        </p:nvSpPr>
        <p:spPr/>
        <p:txBody>
          <a:bodyPr/>
          <a:lstStyle/>
          <a:p>
            <a:fld id="{877D10D6-B93D-4880-8A5F-348385FF2662}" type="slidenum">
              <a:rPr lang="en-IN" smtClean="0"/>
              <a:t>‹#›</a:t>
            </a:fld>
            <a:endParaRPr lang="en-IN"/>
          </a:p>
        </p:txBody>
      </p:sp>
    </p:spTree>
    <p:extLst>
      <p:ext uri="{BB962C8B-B14F-4D97-AF65-F5344CB8AC3E}">
        <p14:creationId xmlns:p14="http://schemas.microsoft.com/office/powerpoint/2010/main" val="2931348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C2D7A6-AC41-B491-957D-B11CA5C598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05315-70ED-CA47-7781-AFED85502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A38C05-8159-44B0-F775-F640793DE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6FB59-B901-4AD4-AEB3-858B01E29E4A}" type="datetimeFigureOut">
              <a:rPr lang="en-IN" smtClean="0"/>
              <a:t>30-07-2023</a:t>
            </a:fld>
            <a:endParaRPr lang="en-IN"/>
          </a:p>
        </p:txBody>
      </p:sp>
      <p:sp>
        <p:nvSpPr>
          <p:cNvPr id="5" name="Footer Placeholder 4">
            <a:extLst>
              <a:ext uri="{FF2B5EF4-FFF2-40B4-BE49-F238E27FC236}">
                <a16:creationId xmlns:a16="http://schemas.microsoft.com/office/drawing/2014/main" id="{22D860E7-B5FA-B6F0-8576-6366923D0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8CAC2F-D363-DCEF-8BCB-924798456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D10D6-B93D-4880-8A5F-348385FF2662}" type="slidenum">
              <a:rPr lang="en-IN" smtClean="0"/>
              <a:t>‹#›</a:t>
            </a:fld>
            <a:endParaRPr lang="en-IN"/>
          </a:p>
        </p:txBody>
      </p:sp>
    </p:spTree>
    <p:extLst>
      <p:ext uri="{BB962C8B-B14F-4D97-AF65-F5344CB8AC3E}">
        <p14:creationId xmlns:p14="http://schemas.microsoft.com/office/powerpoint/2010/main" val="731777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CF09-AAC4-8F2C-2101-2117A4482015}"/>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Lock based protocol</a:t>
            </a:r>
          </a:p>
        </p:txBody>
      </p:sp>
    </p:spTree>
    <p:extLst>
      <p:ext uri="{BB962C8B-B14F-4D97-AF65-F5344CB8AC3E}">
        <p14:creationId xmlns:p14="http://schemas.microsoft.com/office/powerpoint/2010/main" val="3124581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D0147-152E-6B7B-775A-B975D2B4AA9C}"/>
              </a:ext>
            </a:extLst>
          </p:cNvPr>
          <p:cNvSpPr>
            <a:spLocks noGrp="1"/>
          </p:cNvSpPr>
          <p:nvPr>
            <p:ph idx="1"/>
          </p:nvPr>
        </p:nvSpPr>
        <p:spPr>
          <a:xfrm>
            <a:off x="436984" y="248750"/>
            <a:ext cx="11272934" cy="6152049"/>
          </a:xfrm>
        </p:spPr>
        <p:txBody>
          <a:bodyPr>
            <a:normAutofit lnSpcReduction="10000"/>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 are two phases of 2PL:</a:t>
            </a:r>
          </a:p>
          <a:p>
            <a:pPr algn="just">
              <a:lnSpc>
                <a:spcPct val="150000"/>
              </a:lnSpc>
            </a:pPr>
            <a:r>
              <a:rPr lang="en-US" sz="2400" b="1" i="0" dirty="0">
                <a:effectLst/>
                <a:latin typeface="Times New Roman" panose="02020603050405020304" pitchFamily="18" charset="0"/>
                <a:cs typeface="Times New Roman" panose="02020603050405020304" pitchFamily="18" charset="0"/>
              </a:rPr>
              <a:t>Growing phase:</a:t>
            </a:r>
            <a:r>
              <a:rPr lang="en-US" sz="2400" b="0" i="0" dirty="0">
                <a:effectLst/>
                <a:latin typeface="Times New Roman" panose="02020603050405020304" pitchFamily="18" charset="0"/>
                <a:cs typeface="Times New Roman" panose="02020603050405020304" pitchFamily="18" charset="0"/>
              </a:rPr>
              <a:t> In the growing phase, a new lock on the data item may be acquired by the transaction, but none can be released.</a:t>
            </a:r>
          </a:p>
          <a:p>
            <a:pPr algn="just">
              <a:lnSpc>
                <a:spcPct val="150000"/>
              </a:lnSpc>
            </a:pPr>
            <a:r>
              <a:rPr lang="en-US" sz="2400" b="1" i="0" dirty="0">
                <a:effectLst/>
                <a:latin typeface="Times New Roman" panose="02020603050405020304" pitchFamily="18" charset="0"/>
                <a:cs typeface="Times New Roman" panose="02020603050405020304" pitchFamily="18" charset="0"/>
              </a:rPr>
              <a:t>Shrinking phase:</a:t>
            </a:r>
            <a:r>
              <a:rPr lang="en-US" sz="2400" b="0" i="0" dirty="0">
                <a:effectLst/>
                <a:latin typeface="Times New Roman" panose="02020603050405020304" pitchFamily="18" charset="0"/>
                <a:cs typeface="Times New Roman" panose="02020603050405020304" pitchFamily="18" charset="0"/>
              </a:rPr>
              <a:t> In the shrinking phase, existing lock held by the transaction may be released, but no new locks can be acquired.</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below example, if lock conversion is allowed then the following phase can happen:</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Upgrading of lock (from S(a) to X (a)) is allowed in growing phase.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Downgrading of lock (from X(a) to S(a)) must be done in shrinking phase.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Example: </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1923443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MS Lock-Based Protocol">
            <a:extLst>
              <a:ext uri="{FF2B5EF4-FFF2-40B4-BE49-F238E27FC236}">
                <a16:creationId xmlns:a16="http://schemas.microsoft.com/office/drawing/2014/main" id="{C7026BA9-A5AC-BBCE-649E-46CA80002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1" y="117799"/>
            <a:ext cx="4743450" cy="4457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30DC0B-1633-E219-AFF7-BF1A9821A8CD}"/>
              </a:ext>
            </a:extLst>
          </p:cNvPr>
          <p:cNvSpPr txBox="1"/>
          <p:nvPr/>
        </p:nvSpPr>
        <p:spPr>
          <a:xfrm>
            <a:off x="5346441" y="293744"/>
            <a:ext cx="6382138" cy="6119945"/>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following way shows how unlocking and locking work with 2-PL.</a:t>
            </a:r>
          </a:p>
          <a:p>
            <a:pPr algn="just">
              <a:lnSpc>
                <a:spcPct val="150000"/>
              </a:lnSpc>
            </a:pPr>
            <a:r>
              <a:rPr lang="en-US" sz="2400" b="1" i="0" dirty="0">
                <a:effectLst/>
                <a:latin typeface="Times New Roman" panose="02020603050405020304" pitchFamily="18" charset="0"/>
                <a:cs typeface="Times New Roman" panose="02020603050405020304" pitchFamily="18" charset="0"/>
              </a:rPr>
              <a:t>Transaction T1:</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1" i="0" dirty="0">
                <a:effectLst/>
                <a:latin typeface="Times New Roman" panose="02020603050405020304" pitchFamily="18" charset="0"/>
                <a:cs typeface="Times New Roman" panose="02020603050405020304" pitchFamily="18" charset="0"/>
              </a:rPr>
              <a:t>Growing phase:</a:t>
            </a:r>
            <a:r>
              <a:rPr lang="en-US" sz="2400" b="0" i="0" dirty="0">
                <a:effectLst/>
                <a:latin typeface="Times New Roman" panose="02020603050405020304" pitchFamily="18" charset="0"/>
                <a:cs typeface="Times New Roman" panose="02020603050405020304" pitchFamily="18" charset="0"/>
              </a:rPr>
              <a:t> from step 1-3</a:t>
            </a:r>
          </a:p>
          <a:p>
            <a:pPr algn="just">
              <a:lnSpc>
                <a:spcPct val="150000"/>
              </a:lnSpc>
            </a:pPr>
            <a:r>
              <a:rPr lang="en-US" sz="2400" b="1" i="0" dirty="0">
                <a:effectLst/>
                <a:latin typeface="Times New Roman" panose="02020603050405020304" pitchFamily="18" charset="0"/>
                <a:cs typeface="Times New Roman" panose="02020603050405020304" pitchFamily="18" charset="0"/>
              </a:rPr>
              <a:t>Shrinking phase:</a:t>
            </a:r>
            <a:r>
              <a:rPr lang="en-US" sz="2400" b="0" i="0" dirty="0">
                <a:effectLst/>
                <a:latin typeface="Times New Roman" panose="02020603050405020304" pitchFamily="18" charset="0"/>
                <a:cs typeface="Times New Roman" panose="02020603050405020304" pitchFamily="18" charset="0"/>
              </a:rPr>
              <a:t> from step 5-7</a:t>
            </a:r>
          </a:p>
          <a:p>
            <a:pPr algn="just">
              <a:lnSpc>
                <a:spcPct val="150000"/>
              </a:lnSpc>
            </a:pPr>
            <a:r>
              <a:rPr lang="en-US" sz="2400" b="1" i="0" dirty="0">
                <a:effectLst/>
                <a:latin typeface="Times New Roman" panose="02020603050405020304" pitchFamily="18" charset="0"/>
                <a:cs typeface="Times New Roman" panose="02020603050405020304" pitchFamily="18" charset="0"/>
              </a:rPr>
              <a:t>Lock point:</a:t>
            </a:r>
            <a:r>
              <a:rPr lang="en-US" sz="2400" b="0" i="0" dirty="0">
                <a:effectLst/>
                <a:latin typeface="Times New Roman" panose="02020603050405020304" pitchFamily="18" charset="0"/>
                <a:cs typeface="Times New Roman" panose="02020603050405020304" pitchFamily="18" charset="0"/>
              </a:rPr>
              <a:t> at 3</a:t>
            </a:r>
          </a:p>
          <a:p>
            <a:pPr algn="just">
              <a:lnSpc>
                <a:spcPct val="150000"/>
              </a:lnSpc>
            </a:pPr>
            <a:r>
              <a:rPr lang="en-IN" sz="2400" b="1" i="0" dirty="0">
                <a:effectLst/>
                <a:latin typeface="Times New Roman" panose="02020603050405020304" pitchFamily="18" charset="0"/>
                <a:cs typeface="Times New Roman" panose="02020603050405020304" pitchFamily="18" charset="0"/>
              </a:rPr>
              <a:t>Transaction T2:</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i="0" dirty="0">
                <a:effectLst/>
                <a:latin typeface="Times New Roman" panose="02020603050405020304" pitchFamily="18" charset="0"/>
                <a:cs typeface="Times New Roman" panose="02020603050405020304" pitchFamily="18" charset="0"/>
              </a:rPr>
              <a:t>Growing phase:</a:t>
            </a:r>
            <a:r>
              <a:rPr lang="en-US" sz="2400" b="0" i="0" dirty="0">
                <a:effectLst/>
                <a:latin typeface="Times New Roman" panose="02020603050405020304" pitchFamily="18" charset="0"/>
                <a:cs typeface="Times New Roman" panose="02020603050405020304" pitchFamily="18" charset="0"/>
              </a:rPr>
              <a:t> from step 2-6</a:t>
            </a:r>
          </a:p>
          <a:p>
            <a:pPr algn="just">
              <a:lnSpc>
                <a:spcPct val="150000"/>
              </a:lnSpc>
            </a:pPr>
            <a:r>
              <a:rPr lang="en-US" sz="2400" b="1" i="0" dirty="0">
                <a:effectLst/>
                <a:latin typeface="Times New Roman" panose="02020603050405020304" pitchFamily="18" charset="0"/>
                <a:cs typeface="Times New Roman" panose="02020603050405020304" pitchFamily="18" charset="0"/>
              </a:rPr>
              <a:t>Shrinking phase:</a:t>
            </a:r>
            <a:r>
              <a:rPr lang="en-US" sz="2400" b="0" i="0" dirty="0">
                <a:effectLst/>
                <a:latin typeface="Times New Roman" panose="02020603050405020304" pitchFamily="18" charset="0"/>
                <a:cs typeface="Times New Roman" panose="02020603050405020304" pitchFamily="18" charset="0"/>
              </a:rPr>
              <a:t> from step 8-9</a:t>
            </a:r>
          </a:p>
          <a:p>
            <a:pPr algn="just">
              <a:lnSpc>
                <a:spcPct val="150000"/>
              </a:lnSpc>
            </a:pPr>
            <a:r>
              <a:rPr lang="en-US" sz="2400" b="1" i="0" dirty="0">
                <a:effectLst/>
                <a:latin typeface="Times New Roman" panose="02020603050405020304" pitchFamily="18" charset="0"/>
                <a:cs typeface="Times New Roman" panose="02020603050405020304" pitchFamily="18" charset="0"/>
              </a:rPr>
              <a:t>Lock point:</a:t>
            </a:r>
            <a:r>
              <a:rPr lang="en-US" sz="2400" b="0" i="0" dirty="0">
                <a:effectLst/>
                <a:latin typeface="Times New Roman" panose="02020603050405020304" pitchFamily="18" charset="0"/>
                <a:cs typeface="Times New Roman" panose="02020603050405020304" pitchFamily="18" charset="0"/>
              </a:rPr>
              <a:t> at 6</a:t>
            </a:r>
          </a:p>
          <a:p>
            <a:pPr algn="just">
              <a:lnSpc>
                <a:spcPct val="150000"/>
              </a:lnSpc>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040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6909F-8E06-1291-3416-D3857EBB266A}"/>
              </a:ext>
            </a:extLst>
          </p:cNvPr>
          <p:cNvSpPr>
            <a:spLocks noGrp="1"/>
          </p:cNvSpPr>
          <p:nvPr>
            <p:ph idx="1"/>
          </p:nvPr>
        </p:nvSpPr>
        <p:spPr>
          <a:xfrm>
            <a:off x="438539" y="391886"/>
            <a:ext cx="10915261" cy="5785077"/>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Strict Two-phase locking (Strict-2PL):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first phase of Strict-2PL is similar to 2PL. In the first phase, after acquiring all the locks, the transaction continues to execute normally.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only difference between 2PL and strict 2PL is that Strict-2PL does not release a lock after using it.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Strict-2PL waits until the whole transaction to commit, and then it releases all the locks at a time.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Strict-2PL protocol does not have shrinking phase of lock release.</a:t>
            </a:r>
          </a:p>
          <a:p>
            <a:pPr marL="0" indent="0" algn="just">
              <a:lnSpc>
                <a:spcPct val="150000"/>
              </a:lnSpc>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92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MS Lock-Based Protocol">
            <a:extLst>
              <a:ext uri="{FF2B5EF4-FFF2-40B4-BE49-F238E27FC236}">
                <a16:creationId xmlns:a16="http://schemas.microsoft.com/office/drawing/2014/main" id="{142A6849-FC38-5B1A-EC2B-7C7B96037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341" y="256301"/>
            <a:ext cx="6580025" cy="305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10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2BE67-5BC6-2586-C17D-632DBC07E6BF}"/>
              </a:ext>
            </a:extLst>
          </p:cNvPr>
          <p:cNvSpPr>
            <a:spLocks noGrp="1"/>
          </p:cNvSpPr>
          <p:nvPr>
            <p:ph idx="1"/>
          </p:nvPr>
        </p:nvSpPr>
        <p:spPr>
          <a:xfrm>
            <a:off x="363894" y="298580"/>
            <a:ext cx="11457992" cy="6186196"/>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lock is kind of a mechanism that ensures that the integrity of data is maintained.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does that, by locking the data while a transaction is running, any transaction cannot read or write the data until it acquires the appropriate lock.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two types of a lock that can be placed while accessing the data so that the concurrent transaction can not alter the data while we are processing it.</a:t>
            </a:r>
          </a:p>
          <a:p>
            <a:pPr marL="457200" indent="-457200" algn="just">
              <a:lnSpc>
                <a:spcPct val="150000"/>
              </a:lnSpc>
              <a:buAutoNum type="arabicPeriod"/>
            </a:pPr>
            <a:r>
              <a:rPr lang="en-US" sz="2400" b="0" i="0" dirty="0">
                <a:effectLst/>
                <a:latin typeface="Times New Roman" panose="02020603050405020304" pitchFamily="18" charset="0"/>
                <a:cs typeface="Times New Roman" panose="02020603050405020304" pitchFamily="18" charset="0"/>
              </a:rPr>
              <a:t>Shared Lock(S)</a:t>
            </a:r>
          </a:p>
          <a:p>
            <a:pPr marL="457200" indent="-457200" algn="just">
              <a:lnSpc>
                <a:spcPct val="150000"/>
              </a:lnSpc>
              <a:buAutoNum type="arabicPeriod"/>
            </a:pPr>
            <a:r>
              <a:rPr lang="en-US" sz="2400" b="0" i="0" dirty="0">
                <a:effectLst/>
                <a:latin typeface="Times New Roman" panose="02020603050405020304" pitchFamily="18" charset="0"/>
                <a:cs typeface="Times New Roman" panose="02020603050405020304" pitchFamily="18" charset="0"/>
              </a:rPr>
              <a:t>Exclusive Lock(X)</a:t>
            </a:r>
          </a:p>
          <a:p>
            <a:pPr marL="0" indent="0">
              <a:buNone/>
            </a:pPr>
            <a:endParaRPr lang="en-IN" dirty="0"/>
          </a:p>
        </p:txBody>
      </p:sp>
    </p:spTree>
    <p:extLst>
      <p:ext uri="{BB962C8B-B14F-4D97-AF65-F5344CB8AC3E}">
        <p14:creationId xmlns:p14="http://schemas.microsoft.com/office/powerpoint/2010/main" val="256065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01537-8C2D-BBEB-F176-EFAE9971A5F5}"/>
              </a:ext>
            </a:extLst>
          </p:cNvPr>
          <p:cNvSpPr>
            <a:spLocks noGrp="1"/>
          </p:cNvSpPr>
          <p:nvPr>
            <p:ph idx="1"/>
          </p:nvPr>
        </p:nvSpPr>
        <p:spPr>
          <a:xfrm>
            <a:off x="427653" y="342056"/>
            <a:ext cx="11263604" cy="6245355"/>
          </a:xfrm>
        </p:spPr>
        <p:txBody>
          <a:bodyPr/>
          <a:lstStyle/>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Shared Lock (S):</a:t>
            </a:r>
            <a:r>
              <a:rPr lang="en-US" sz="2400" b="0" i="0" dirty="0">
                <a:effectLst/>
                <a:latin typeface="Times New Roman" panose="02020603050405020304" pitchFamily="18" charset="0"/>
                <a:cs typeface="Times New Roman" panose="02020603050405020304" pitchFamily="18" charset="0"/>
              </a:rPr>
              <a:t> also known as Read-only lock.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As the name suggests it can be shared between transactions because while holding this lock the transaction does not have the permission to update data on the data item.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S-lock is requested using lock-S instruction.</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2.Exclusive Lock (X):</a:t>
            </a:r>
            <a:r>
              <a:rPr lang="en-US" sz="2400" b="0" i="0" dirty="0">
                <a:effectLst/>
                <a:latin typeface="Times New Roman" panose="02020603050405020304" pitchFamily="18" charset="0"/>
                <a:cs typeface="Times New Roman" panose="02020603050405020304" pitchFamily="18" charset="0"/>
              </a:rPr>
              <a:t> Data item can be both read as well as written.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This is Exclusive and cannot be held simultaneously on the same data item.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X-lock is requested using lock-X instruction.</a:t>
            </a:r>
          </a:p>
          <a:p>
            <a:pPr marL="0" indent="0">
              <a:buNone/>
            </a:pPr>
            <a:endParaRPr lang="en-IN" dirty="0"/>
          </a:p>
        </p:txBody>
      </p:sp>
    </p:spTree>
    <p:extLst>
      <p:ext uri="{BB962C8B-B14F-4D97-AF65-F5344CB8AC3E}">
        <p14:creationId xmlns:p14="http://schemas.microsoft.com/office/powerpoint/2010/main" val="65062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AE58-ADB3-B7AC-C277-C6B94073FE5B}"/>
              </a:ext>
            </a:extLst>
          </p:cNvPr>
          <p:cNvSpPr>
            <a:spLocks noGrp="1"/>
          </p:cNvSpPr>
          <p:nvPr>
            <p:ph type="title"/>
          </p:nvPr>
        </p:nvSpPr>
        <p:spPr>
          <a:xfrm>
            <a:off x="270589" y="85207"/>
            <a:ext cx="11008567" cy="408822"/>
          </a:xfrm>
        </p:spPr>
        <p:txBody>
          <a:bodyPr>
            <a:noAutofit/>
          </a:bodyPr>
          <a:lstStyle/>
          <a:p>
            <a:pPr algn="just"/>
            <a:r>
              <a:rPr lang="en-IN" sz="2800" b="1" i="0" dirty="0">
                <a:solidFill>
                  <a:srgbClr val="273239"/>
                </a:solidFill>
                <a:effectLst/>
                <a:latin typeface="Times New Roman" panose="02020603050405020304" pitchFamily="18" charset="0"/>
                <a:cs typeface="Times New Roman" panose="02020603050405020304" pitchFamily="18" charset="0"/>
              </a:rPr>
              <a:t>Lock Compatibility Matrix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CF7CDC3-49CD-D938-7A46-686B185639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04" y="494029"/>
            <a:ext cx="6713802" cy="2537680"/>
          </a:xfrm>
        </p:spPr>
      </p:pic>
      <p:sp>
        <p:nvSpPr>
          <p:cNvPr id="7" name="TextBox 6">
            <a:extLst>
              <a:ext uri="{FF2B5EF4-FFF2-40B4-BE49-F238E27FC236}">
                <a16:creationId xmlns:a16="http://schemas.microsoft.com/office/drawing/2014/main" id="{900831D4-56FE-E42B-F4C5-F74B6E00C9B1}"/>
              </a:ext>
            </a:extLst>
          </p:cNvPr>
          <p:cNvSpPr txBox="1"/>
          <p:nvPr/>
        </p:nvSpPr>
        <p:spPr>
          <a:xfrm>
            <a:off x="270589" y="3144663"/>
            <a:ext cx="11467322" cy="3349956"/>
          </a:xfrm>
          <a:prstGeom prst="rect">
            <a:avLst/>
          </a:prstGeom>
          <a:noFill/>
        </p:spPr>
        <p:txBody>
          <a:bodyPr wrap="square">
            <a:spAutoFit/>
          </a:bodyPr>
          <a:lstStyle/>
          <a:p>
            <a:pPr marL="342900" indent="-342900"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transaction may be granted a lock on an item if the requested lock is compatible with locks already held on the item by other transactions.</a:t>
            </a:r>
          </a:p>
          <a:p>
            <a:pPr marL="342900" indent="-342900"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Any number of transactions can hold shared locks on an item, but if any transaction holds an exclusive(X) on the item no other transaction may hold any lock on the item.</a:t>
            </a:r>
          </a:p>
          <a:p>
            <a:pPr marL="342900" indent="-342900"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a lock cannot be granted, the requesting transaction is made to wait till all incompatible locks held by other transactions have been released. Then the lock is granted.</a:t>
            </a:r>
          </a:p>
        </p:txBody>
      </p:sp>
    </p:spTree>
    <p:extLst>
      <p:ext uri="{BB962C8B-B14F-4D97-AF65-F5344CB8AC3E}">
        <p14:creationId xmlns:p14="http://schemas.microsoft.com/office/powerpoint/2010/main" val="362899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B5D2C-EBE0-B771-AB15-AAC7EA005E02}"/>
              </a:ext>
            </a:extLst>
          </p:cNvPr>
          <p:cNvSpPr>
            <a:spLocks noGrp="1"/>
          </p:cNvSpPr>
          <p:nvPr>
            <p:ph idx="1"/>
          </p:nvPr>
        </p:nvSpPr>
        <p:spPr>
          <a:xfrm>
            <a:off x="279918" y="195943"/>
            <a:ext cx="11607282" cy="6466114"/>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 are four types of lock protocols available: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1. Simplistic lock protocol</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simplest way of locking the data while transaction.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Simplistic lock-based protocols allow all the transactions to get the lock on the data before insert or delete or update on it.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will unlock the data item after completing the transaction.</a:t>
            </a:r>
          </a:p>
          <a:p>
            <a:pPr marL="0" indent="0">
              <a:buNone/>
            </a:pPr>
            <a:endParaRPr lang="en-IN" dirty="0"/>
          </a:p>
        </p:txBody>
      </p:sp>
    </p:spTree>
    <p:extLst>
      <p:ext uri="{BB962C8B-B14F-4D97-AF65-F5344CB8AC3E}">
        <p14:creationId xmlns:p14="http://schemas.microsoft.com/office/powerpoint/2010/main" val="201789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E76B4-5129-03D9-AF34-9CDCD9BDB745}"/>
              </a:ext>
            </a:extLst>
          </p:cNvPr>
          <p:cNvSpPr>
            <a:spLocks noGrp="1"/>
          </p:cNvSpPr>
          <p:nvPr>
            <p:ph idx="1"/>
          </p:nvPr>
        </p:nvSpPr>
        <p:spPr>
          <a:xfrm>
            <a:off x="307909" y="242596"/>
            <a:ext cx="11374017" cy="5934367"/>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2. Pre-claiming Lock Protocol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Pre-claiming Lock Protocols evaluate the transaction to list all the data items on which they need locks.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Before initiating an execution of the transaction, it requests DBMS for all the lock on all those data items.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all the locks are granted then this protocol allows the transaction to begin. When the transaction is completed then it releases all the lock.</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all the locks are not granted then this protocol allows the transaction to rolls back and waits until all the locks are granted.</a:t>
            </a:r>
          </a:p>
          <a:p>
            <a:pPr marL="0" indent="0">
              <a:buNone/>
            </a:pPr>
            <a:endParaRPr lang="en-IN" dirty="0"/>
          </a:p>
        </p:txBody>
      </p:sp>
    </p:spTree>
    <p:extLst>
      <p:ext uri="{BB962C8B-B14F-4D97-AF65-F5344CB8AC3E}">
        <p14:creationId xmlns:p14="http://schemas.microsoft.com/office/powerpoint/2010/main" val="35741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BMS Lock-Based Protocol">
            <a:extLst>
              <a:ext uri="{FF2B5EF4-FFF2-40B4-BE49-F238E27FC236}">
                <a16:creationId xmlns:a16="http://schemas.microsoft.com/office/drawing/2014/main" id="{9B7715C4-8FDA-1697-5E65-78A6024CA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511" y="345231"/>
            <a:ext cx="7231224" cy="341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36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F82FC-08CE-5747-927B-95875597347A}"/>
              </a:ext>
            </a:extLst>
          </p:cNvPr>
          <p:cNvSpPr>
            <a:spLocks noGrp="1"/>
          </p:cNvSpPr>
          <p:nvPr>
            <p:ph idx="1"/>
          </p:nvPr>
        </p:nvSpPr>
        <p:spPr>
          <a:xfrm>
            <a:off x="335902" y="326571"/>
            <a:ext cx="11374016" cy="5850392"/>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3. Two-phase locking (2PL)</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two-phase locking protocol divides the execution phase of the transaction into three parts.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first part, when the execution of the transaction starts, it seeks permission for the lock it requires.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second part, the transaction acquires all the locks. The third phase is started as soon as the transaction releases its first lock.</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the third phase, the transaction cannot demand any new locks. It only releases the acquired locks</a:t>
            </a:r>
          </a:p>
          <a:p>
            <a:pPr marL="0" indent="0">
              <a:buNone/>
            </a:pPr>
            <a:endParaRPr lang="en-IN" dirty="0"/>
          </a:p>
        </p:txBody>
      </p:sp>
    </p:spTree>
    <p:extLst>
      <p:ext uri="{BB962C8B-B14F-4D97-AF65-F5344CB8AC3E}">
        <p14:creationId xmlns:p14="http://schemas.microsoft.com/office/powerpoint/2010/main" val="1756252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BMS Lock-Based Protocol">
            <a:extLst>
              <a:ext uri="{FF2B5EF4-FFF2-40B4-BE49-F238E27FC236}">
                <a16:creationId xmlns:a16="http://schemas.microsoft.com/office/drawing/2014/main" id="{5ECEEAB5-8837-D48B-193B-82D28FD9E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63" y="229765"/>
            <a:ext cx="7837715" cy="3381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441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781</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Lock based protocol</vt:lpstr>
      <vt:lpstr>PowerPoint Presentation</vt:lpstr>
      <vt:lpstr>PowerPoint Presentation</vt:lpstr>
      <vt:lpstr>Lock Compatibility Matrix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Lock based protocol</dc:title>
  <dc:creator>Akash Kadao</dc:creator>
  <cp:lastModifiedBy>Akash Kadao</cp:lastModifiedBy>
  <cp:revision>3</cp:revision>
  <dcterms:created xsi:type="dcterms:W3CDTF">2023-07-19T17:26:16Z</dcterms:created>
  <dcterms:modified xsi:type="dcterms:W3CDTF">2023-07-30T16:53:00Z</dcterms:modified>
</cp:coreProperties>
</file>