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E0705-F55C-AB06-1997-6BA211E929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A92133-C57F-53C6-6CEA-017C137883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FE926A9-9F76-DADC-78B3-F4C6BA6E16CA}"/>
              </a:ext>
            </a:extLst>
          </p:cNvPr>
          <p:cNvSpPr>
            <a:spLocks noGrp="1"/>
          </p:cNvSpPr>
          <p:nvPr>
            <p:ph type="dt" sz="half" idx="10"/>
          </p:nvPr>
        </p:nvSpPr>
        <p:spPr/>
        <p:txBody>
          <a:bodyPr/>
          <a:lstStyle/>
          <a:p>
            <a:fld id="{1635F694-ADCE-427F-800A-2FA7C5393709}" type="datetimeFigureOut">
              <a:rPr lang="en-IN" smtClean="0"/>
              <a:t>19-07-2023</a:t>
            </a:fld>
            <a:endParaRPr lang="en-IN"/>
          </a:p>
        </p:txBody>
      </p:sp>
      <p:sp>
        <p:nvSpPr>
          <p:cNvPr id="5" name="Footer Placeholder 4">
            <a:extLst>
              <a:ext uri="{FF2B5EF4-FFF2-40B4-BE49-F238E27FC236}">
                <a16:creationId xmlns:a16="http://schemas.microsoft.com/office/drawing/2014/main" id="{0C63AAB5-24A2-1D17-00C5-9EA91C32E2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CD167D-A5E2-E5AF-8135-82DA489F4EF9}"/>
              </a:ext>
            </a:extLst>
          </p:cNvPr>
          <p:cNvSpPr>
            <a:spLocks noGrp="1"/>
          </p:cNvSpPr>
          <p:nvPr>
            <p:ph type="sldNum" sz="quarter" idx="12"/>
          </p:nvPr>
        </p:nvSpPr>
        <p:spPr/>
        <p:txBody>
          <a:bodyPr/>
          <a:lstStyle/>
          <a:p>
            <a:fld id="{B4D93E07-94C5-4E4E-9433-80A1717970FE}" type="slidenum">
              <a:rPr lang="en-IN" smtClean="0"/>
              <a:t>‹#›</a:t>
            </a:fld>
            <a:endParaRPr lang="en-IN"/>
          </a:p>
        </p:txBody>
      </p:sp>
    </p:spTree>
    <p:extLst>
      <p:ext uri="{BB962C8B-B14F-4D97-AF65-F5344CB8AC3E}">
        <p14:creationId xmlns:p14="http://schemas.microsoft.com/office/powerpoint/2010/main" val="2979068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699AC-1D94-5456-6566-900BB29113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EEFCFC-7073-E940-7256-B075865C35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AAA2F3-8AAA-5957-B8B6-43E09B15B65B}"/>
              </a:ext>
            </a:extLst>
          </p:cNvPr>
          <p:cNvSpPr>
            <a:spLocks noGrp="1"/>
          </p:cNvSpPr>
          <p:nvPr>
            <p:ph type="dt" sz="half" idx="10"/>
          </p:nvPr>
        </p:nvSpPr>
        <p:spPr/>
        <p:txBody>
          <a:bodyPr/>
          <a:lstStyle/>
          <a:p>
            <a:fld id="{1635F694-ADCE-427F-800A-2FA7C5393709}" type="datetimeFigureOut">
              <a:rPr lang="en-IN" smtClean="0"/>
              <a:t>19-07-2023</a:t>
            </a:fld>
            <a:endParaRPr lang="en-IN"/>
          </a:p>
        </p:txBody>
      </p:sp>
      <p:sp>
        <p:nvSpPr>
          <p:cNvPr id="5" name="Footer Placeholder 4">
            <a:extLst>
              <a:ext uri="{FF2B5EF4-FFF2-40B4-BE49-F238E27FC236}">
                <a16:creationId xmlns:a16="http://schemas.microsoft.com/office/drawing/2014/main" id="{8E4446F4-E3E8-EE07-D2D9-041FE144B9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C0FC7B-0416-72BC-6F0A-E54C3C957B82}"/>
              </a:ext>
            </a:extLst>
          </p:cNvPr>
          <p:cNvSpPr>
            <a:spLocks noGrp="1"/>
          </p:cNvSpPr>
          <p:nvPr>
            <p:ph type="sldNum" sz="quarter" idx="12"/>
          </p:nvPr>
        </p:nvSpPr>
        <p:spPr/>
        <p:txBody>
          <a:bodyPr/>
          <a:lstStyle/>
          <a:p>
            <a:fld id="{B4D93E07-94C5-4E4E-9433-80A1717970FE}" type="slidenum">
              <a:rPr lang="en-IN" smtClean="0"/>
              <a:t>‹#›</a:t>
            </a:fld>
            <a:endParaRPr lang="en-IN"/>
          </a:p>
        </p:txBody>
      </p:sp>
    </p:spTree>
    <p:extLst>
      <p:ext uri="{BB962C8B-B14F-4D97-AF65-F5344CB8AC3E}">
        <p14:creationId xmlns:p14="http://schemas.microsoft.com/office/powerpoint/2010/main" val="4074750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AF947E-A1F2-99CC-96A1-BA4DD39F7B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606B08-4160-4F3F-95F3-9265D75E8B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AF90CA-1BC3-02D9-980B-B377698207BC}"/>
              </a:ext>
            </a:extLst>
          </p:cNvPr>
          <p:cNvSpPr>
            <a:spLocks noGrp="1"/>
          </p:cNvSpPr>
          <p:nvPr>
            <p:ph type="dt" sz="half" idx="10"/>
          </p:nvPr>
        </p:nvSpPr>
        <p:spPr/>
        <p:txBody>
          <a:bodyPr/>
          <a:lstStyle/>
          <a:p>
            <a:fld id="{1635F694-ADCE-427F-800A-2FA7C5393709}" type="datetimeFigureOut">
              <a:rPr lang="en-IN" smtClean="0"/>
              <a:t>19-07-2023</a:t>
            </a:fld>
            <a:endParaRPr lang="en-IN"/>
          </a:p>
        </p:txBody>
      </p:sp>
      <p:sp>
        <p:nvSpPr>
          <p:cNvPr id="5" name="Footer Placeholder 4">
            <a:extLst>
              <a:ext uri="{FF2B5EF4-FFF2-40B4-BE49-F238E27FC236}">
                <a16:creationId xmlns:a16="http://schemas.microsoft.com/office/drawing/2014/main" id="{B027C5D2-BCD2-48F8-DE21-9248F9B5C3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8125B2-C09C-C4FE-1606-28A13DE0F20C}"/>
              </a:ext>
            </a:extLst>
          </p:cNvPr>
          <p:cNvSpPr>
            <a:spLocks noGrp="1"/>
          </p:cNvSpPr>
          <p:nvPr>
            <p:ph type="sldNum" sz="quarter" idx="12"/>
          </p:nvPr>
        </p:nvSpPr>
        <p:spPr/>
        <p:txBody>
          <a:bodyPr/>
          <a:lstStyle/>
          <a:p>
            <a:fld id="{B4D93E07-94C5-4E4E-9433-80A1717970FE}" type="slidenum">
              <a:rPr lang="en-IN" smtClean="0"/>
              <a:t>‹#›</a:t>
            </a:fld>
            <a:endParaRPr lang="en-IN"/>
          </a:p>
        </p:txBody>
      </p:sp>
    </p:spTree>
    <p:extLst>
      <p:ext uri="{BB962C8B-B14F-4D97-AF65-F5344CB8AC3E}">
        <p14:creationId xmlns:p14="http://schemas.microsoft.com/office/powerpoint/2010/main" val="3669448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7417E-1924-ECE1-2CD0-56259B14ED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D2CB68-1856-3C39-D129-67E4BD01F7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D82ED9-FC58-04F3-165F-528F7FB9FA02}"/>
              </a:ext>
            </a:extLst>
          </p:cNvPr>
          <p:cNvSpPr>
            <a:spLocks noGrp="1"/>
          </p:cNvSpPr>
          <p:nvPr>
            <p:ph type="dt" sz="half" idx="10"/>
          </p:nvPr>
        </p:nvSpPr>
        <p:spPr/>
        <p:txBody>
          <a:bodyPr/>
          <a:lstStyle/>
          <a:p>
            <a:fld id="{1635F694-ADCE-427F-800A-2FA7C5393709}" type="datetimeFigureOut">
              <a:rPr lang="en-IN" smtClean="0"/>
              <a:t>19-07-2023</a:t>
            </a:fld>
            <a:endParaRPr lang="en-IN"/>
          </a:p>
        </p:txBody>
      </p:sp>
      <p:sp>
        <p:nvSpPr>
          <p:cNvPr id="5" name="Footer Placeholder 4">
            <a:extLst>
              <a:ext uri="{FF2B5EF4-FFF2-40B4-BE49-F238E27FC236}">
                <a16:creationId xmlns:a16="http://schemas.microsoft.com/office/drawing/2014/main" id="{0EF911D8-A1F3-7616-0296-5F8D208483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E526B9-2781-2EB7-7B91-EF1E51DF558D}"/>
              </a:ext>
            </a:extLst>
          </p:cNvPr>
          <p:cNvSpPr>
            <a:spLocks noGrp="1"/>
          </p:cNvSpPr>
          <p:nvPr>
            <p:ph type="sldNum" sz="quarter" idx="12"/>
          </p:nvPr>
        </p:nvSpPr>
        <p:spPr/>
        <p:txBody>
          <a:bodyPr/>
          <a:lstStyle/>
          <a:p>
            <a:fld id="{B4D93E07-94C5-4E4E-9433-80A1717970FE}" type="slidenum">
              <a:rPr lang="en-IN" smtClean="0"/>
              <a:t>‹#›</a:t>
            </a:fld>
            <a:endParaRPr lang="en-IN"/>
          </a:p>
        </p:txBody>
      </p:sp>
    </p:spTree>
    <p:extLst>
      <p:ext uri="{BB962C8B-B14F-4D97-AF65-F5344CB8AC3E}">
        <p14:creationId xmlns:p14="http://schemas.microsoft.com/office/powerpoint/2010/main" val="1055076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EF598-FE43-A482-0396-D66BBAA157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337E56-6864-F6C7-1D95-03D10FB989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CE964A-D1A8-6405-21E6-56D0BA3C6277}"/>
              </a:ext>
            </a:extLst>
          </p:cNvPr>
          <p:cNvSpPr>
            <a:spLocks noGrp="1"/>
          </p:cNvSpPr>
          <p:nvPr>
            <p:ph type="dt" sz="half" idx="10"/>
          </p:nvPr>
        </p:nvSpPr>
        <p:spPr/>
        <p:txBody>
          <a:bodyPr/>
          <a:lstStyle/>
          <a:p>
            <a:fld id="{1635F694-ADCE-427F-800A-2FA7C5393709}" type="datetimeFigureOut">
              <a:rPr lang="en-IN" smtClean="0"/>
              <a:t>19-07-2023</a:t>
            </a:fld>
            <a:endParaRPr lang="en-IN"/>
          </a:p>
        </p:txBody>
      </p:sp>
      <p:sp>
        <p:nvSpPr>
          <p:cNvPr id="5" name="Footer Placeholder 4">
            <a:extLst>
              <a:ext uri="{FF2B5EF4-FFF2-40B4-BE49-F238E27FC236}">
                <a16:creationId xmlns:a16="http://schemas.microsoft.com/office/drawing/2014/main" id="{29C48B60-6C72-71D0-8EB1-100A4061D2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42A246-BCD0-0297-350E-DB450DB4299C}"/>
              </a:ext>
            </a:extLst>
          </p:cNvPr>
          <p:cNvSpPr>
            <a:spLocks noGrp="1"/>
          </p:cNvSpPr>
          <p:nvPr>
            <p:ph type="sldNum" sz="quarter" idx="12"/>
          </p:nvPr>
        </p:nvSpPr>
        <p:spPr/>
        <p:txBody>
          <a:bodyPr/>
          <a:lstStyle/>
          <a:p>
            <a:fld id="{B4D93E07-94C5-4E4E-9433-80A1717970FE}" type="slidenum">
              <a:rPr lang="en-IN" smtClean="0"/>
              <a:t>‹#›</a:t>
            </a:fld>
            <a:endParaRPr lang="en-IN"/>
          </a:p>
        </p:txBody>
      </p:sp>
    </p:spTree>
    <p:extLst>
      <p:ext uri="{BB962C8B-B14F-4D97-AF65-F5344CB8AC3E}">
        <p14:creationId xmlns:p14="http://schemas.microsoft.com/office/powerpoint/2010/main" val="2012118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EC1E8-3F50-4C30-FEBA-021A4A885A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99912C-9A40-DC4C-3ECD-A6B1D4BEBC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87B114-1769-F3B1-D01E-C453A715F5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C477AD-1F32-9837-BDDA-47187E61425E}"/>
              </a:ext>
            </a:extLst>
          </p:cNvPr>
          <p:cNvSpPr>
            <a:spLocks noGrp="1"/>
          </p:cNvSpPr>
          <p:nvPr>
            <p:ph type="dt" sz="half" idx="10"/>
          </p:nvPr>
        </p:nvSpPr>
        <p:spPr/>
        <p:txBody>
          <a:bodyPr/>
          <a:lstStyle/>
          <a:p>
            <a:fld id="{1635F694-ADCE-427F-800A-2FA7C5393709}" type="datetimeFigureOut">
              <a:rPr lang="en-IN" smtClean="0"/>
              <a:t>19-07-2023</a:t>
            </a:fld>
            <a:endParaRPr lang="en-IN"/>
          </a:p>
        </p:txBody>
      </p:sp>
      <p:sp>
        <p:nvSpPr>
          <p:cNvPr id="6" name="Footer Placeholder 5">
            <a:extLst>
              <a:ext uri="{FF2B5EF4-FFF2-40B4-BE49-F238E27FC236}">
                <a16:creationId xmlns:a16="http://schemas.microsoft.com/office/drawing/2014/main" id="{AF5E7783-0959-889A-EAD9-F4B7403299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171322-E29C-5153-1FC3-EF1DD8CA5B19}"/>
              </a:ext>
            </a:extLst>
          </p:cNvPr>
          <p:cNvSpPr>
            <a:spLocks noGrp="1"/>
          </p:cNvSpPr>
          <p:nvPr>
            <p:ph type="sldNum" sz="quarter" idx="12"/>
          </p:nvPr>
        </p:nvSpPr>
        <p:spPr/>
        <p:txBody>
          <a:bodyPr/>
          <a:lstStyle/>
          <a:p>
            <a:fld id="{B4D93E07-94C5-4E4E-9433-80A1717970FE}" type="slidenum">
              <a:rPr lang="en-IN" smtClean="0"/>
              <a:t>‹#›</a:t>
            </a:fld>
            <a:endParaRPr lang="en-IN"/>
          </a:p>
        </p:txBody>
      </p:sp>
    </p:spTree>
    <p:extLst>
      <p:ext uri="{BB962C8B-B14F-4D97-AF65-F5344CB8AC3E}">
        <p14:creationId xmlns:p14="http://schemas.microsoft.com/office/powerpoint/2010/main" val="1912933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BA634-A7B6-43AF-3BEC-844C50F341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23D1AA-7D4C-919A-B37A-CED2AD0D6A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4ED810-459D-EC13-BBDD-31B102AAA1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BC52C3-F2A8-7DC0-7213-F768D3B02C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FFCC18-D91C-99B4-1DAD-A84E864D49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E8FFC1-4496-164D-B552-2E4EDC5DF925}"/>
              </a:ext>
            </a:extLst>
          </p:cNvPr>
          <p:cNvSpPr>
            <a:spLocks noGrp="1"/>
          </p:cNvSpPr>
          <p:nvPr>
            <p:ph type="dt" sz="half" idx="10"/>
          </p:nvPr>
        </p:nvSpPr>
        <p:spPr/>
        <p:txBody>
          <a:bodyPr/>
          <a:lstStyle/>
          <a:p>
            <a:fld id="{1635F694-ADCE-427F-800A-2FA7C5393709}" type="datetimeFigureOut">
              <a:rPr lang="en-IN" smtClean="0"/>
              <a:t>19-07-2023</a:t>
            </a:fld>
            <a:endParaRPr lang="en-IN"/>
          </a:p>
        </p:txBody>
      </p:sp>
      <p:sp>
        <p:nvSpPr>
          <p:cNvPr id="8" name="Footer Placeholder 7">
            <a:extLst>
              <a:ext uri="{FF2B5EF4-FFF2-40B4-BE49-F238E27FC236}">
                <a16:creationId xmlns:a16="http://schemas.microsoft.com/office/drawing/2014/main" id="{96F2E58D-888F-2E0B-DD1C-8200046F8C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29CFE6-93DD-8E7E-EE07-716272473CA5}"/>
              </a:ext>
            </a:extLst>
          </p:cNvPr>
          <p:cNvSpPr>
            <a:spLocks noGrp="1"/>
          </p:cNvSpPr>
          <p:nvPr>
            <p:ph type="sldNum" sz="quarter" idx="12"/>
          </p:nvPr>
        </p:nvSpPr>
        <p:spPr/>
        <p:txBody>
          <a:bodyPr/>
          <a:lstStyle/>
          <a:p>
            <a:fld id="{B4D93E07-94C5-4E4E-9433-80A1717970FE}" type="slidenum">
              <a:rPr lang="en-IN" smtClean="0"/>
              <a:t>‹#›</a:t>
            </a:fld>
            <a:endParaRPr lang="en-IN"/>
          </a:p>
        </p:txBody>
      </p:sp>
    </p:spTree>
    <p:extLst>
      <p:ext uri="{BB962C8B-B14F-4D97-AF65-F5344CB8AC3E}">
        <p14:creationId xmlns:p14="http://schemas.microsoft.com/office/powerpoint/2010/main" val="2450065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C1DB-F641-A9C6-81F6-6BBD0B54E7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9D686E-8115-6F42-4B55-CB74567C0E7D}"/>
              </a:ext>
            </a:extLst>
          </p:cNvPr>
          <p:cNvSpPr>
            <a:spLocks noGrp="1"/>
          </p:cNvSpPr>
          <p:nvPr>
            <p:ph type="dt" sz="half" idx="10"/>
          </p:nvPr>
        </p:nvSpPr>
        <p:spPr/>
        <p:txBody>
          <a:bodyPr/>
          <a:lstStyle/>
          <a:p>
            <a:fld id="{1635F694-ADCE-427F-800A-2FA7C5393709}" type="datetimeFigureOut">
              <a:rPr lang="en-IN" smtClean="0"/>
              <a:t>19-07-2023</a:t>
            </a:fld>
            <a:endParaRPr lang="en-IN"/>
          </a:p>
        </p:txBody>
      </p:sp>
      <p:sp>
        <p:nvSpPr>
          <p:cNvPr id="4" name="Footer Placeholder 3">
            <a:extLst>
              <a:ext uri="{FF2B5EF4-FFF2-40B4-BE49-F238E27FC236}">
                <a16:creationId xmlns:a16="http://schemas.microsoft.com/office/drawing/2014/main" id="{CB3B4AFD-B966-C475-7C4B-7B1C706610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4B574F-0C98-522B-4BF7-43C60C7BA7DA}"/>
              </a:ext>
            </a:extLst>
          </p:cNvPr>
          <p:cNvSpPr>
            <a:spLocks noGrp="1"/>
          </p:cNvSpPr>
          <p:nvPr>
            <p:ph type="sldNum" sz="quarter" idx="12"/>
          </p:nvPr>
        </p:nvSpPr>
        <p:spPr/>
        <p:txBody>
          <a:bodyPr/>
          <a:lstStyle/>
          <a:p>
            <a:fld id="{B4D93E07-94C5-4E4E-9433-80A1717970FE}" type="slidenum">
              <a:rPr lang="en-IN" smtClean="0"/>
              <a:t>‹#›</a:t>
            </a:fld>
            <a:endParaRPr lang="en-IN"/>
          </a:p>
        </p:txBody>
      </p:sp>
    </p:spTree>
    <p:extLst>
      <p:ext uri="{BB962C8B-B14F-4D97-AF65-F5344CB8AC3E}">
        <p14:creationId xmlns:p14="http://schemas.microsoft.com/office/powerpoint/2010/main" val="353557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728D85-1081-FF95-F4DB-F0D6D6B99D6E}"/>
              </a:ext>
            </a:extLst>
          </p:cNvPr>
          <p:cNvSpPr>
            <a:spLocks noGrp="1"/>
          </p:cNvSpPr>
          <p:nvPr>
            <p:ph type="dt" sz="half" idx="10"/>
          </p:nvPr>
        </p:nvSpPr>
        <p:spPr/>
        <p:txBody>
          <a:bodyPr/>
          <a:lstStyle/>
          <a:p>
            <a:fld id="{1635F694-ADCE-427F-800A-2FA7C5393709}" type="datetimeFigureOut">
              <a:rPr lang="en-IN" smtClean="0"/>
              <a:t>19-07-2023</a:t>
            </a:fld>
            <a:endParaRPr lang="en-IN"/>
          </a:p>
        </p:txBody>
      </p:sp>
      <p:sp>
        <p:nvSpPr>
          <p:cNvPr id="3" name="Footer Placeholder 2">
            <a:extLst>
              <a:ext uri="{FF2B5EF4-FFF2-40B4-BE49-F238E27FC236}">
                <a16:creationId xmlns:a16="http://schemas.microsoft.com/office/drawing/2014/main" id="{8D1B572C-6993-249B-73FD-83CFCDB745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E9E15B-0D9F-CD16-38B0-D244C28A0916}"/>
              </a:ext>
            </a:extLst>
          </p:cNvPr>
          <p:cNvSpPr>
            <a:spLocks noGrp="1"/>
          </p:cNvSpPr>
          <p:nvPr>
            <p:ph type="sldNum" sz="quarter" idx="12"/>
          </p:nvPr>
        </p:nvSpPr>
        <p:spPr/>
        <p:txBody>
          <a:bodyPr/>
          <a:lstStyle/>
          <a:p>
            <a:fld id="{B4D93E07-94C5-4E4E-9433-80A1717970FE}" type="slidenum">
              <a:rPr lang="en-IN" smtClean="0"/>
              <a:t>‹#›</a:t>
            </a:fld>
            <a:endParaRPr lang="en-IN"/>
          </a:p>
        </p:txBody>
      </p:sp>
    </p:spTree>
    <p:extLst>
      <p:ext uri="{BB962C8B-B14F-4D97-AF65-F5344CB8AC3E}">
        <p14:creationId xmlns:p14="http://schemas.microsoft.com/office/powerpoint/2010/main" val="942813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7837-B117-7AC8-6AA8-D0A7DCC83B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248AB0-3A0F-BB1F-F878-89B3968920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F9707F6-5BBF-715F-5420-2218504EE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A093C4-5620-F1B3-8FC0-E56C19043555}"/>
              </a:ext>
            </a:extLst>
          </p:cNvPr>
          <p:cNvSpPr>
            <a:spLocks noGrp="1"/>
          </p:cNvSpPr>
          <p:nvPr>
            <p:ph type="dt" sz="half" idx="10"/>
          </p:nvPr>
        </p:nvSpPr>
        <p:spPr/>
        <p:txBody>
          <a:bodyPr/>
          <a:lstStyle/>
          <a:p>
            <a:fld id="{1635F694-ADCE-427F-800A-2FA7C5393709}" type="datetimeFigureOut">
              <a:rPr lang="en-IN" smtClean="0"/>
              <a:t>19-07-2023</a:t>
            </a:fld>
            <a:endParaRPr lang="en-IN"/>
          </a:p>
        </p:txBody>
      </p:sp>
      <p:sp>
        <p:nvSpPr>
          <p:cNvPr id="6" name="Footer Placeholder 5">
            <a:extLst>
              <a:ext uri="{FF2B5EF4-FFF2-40B4-BE49-F238E27FC236}">
                <a16:creationId xmlns:a16="http://schemas.microsoft.com/office/drawing/2014/main" id="{5E3F3265-2397-9BA0-D7B5-F34E10198C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54AB04-BB76-BD96-0368-0CF3CA46BB76}"/>
              </a:ext>
            </a:extLst>
          </p:cNvPr>
          <p:cNvSpPr>
            <a:spLocks noGrp="1"/>
          </p:cNvSpPr>
          <p:nvPr>
            <p:ph type="sldNum" sz="quarter" idx="12"/>
          </p:nvPr>
        </p:nvSpPr>
        <p:spPr/>
        <p:txBody>
          <a:bodyPr/>
          <a:lstStyle/>
          <a:p>
            <a:fld id="{B4D93E07-94C5-4E4E-9433-80A1717970FE}" type="slidenum">
              <a:rPr lang="en-IN" smtClean="0"/>
              <a:t>‹#›</a:t>
            </a:fld>
            <a:endParaRPr lang="en-IN"/>
          </a:p>
        </p:txBody>
      </p:sp>
    </p:spTree>
    <p:extLst>
      <p:ext uri="{BB962C8B-B14F-4D97-AF65-F5344CB8AC3E}">
        <p14:creationId xmlns:p14="http://schemas.microsoft.com/office/powerpoint/2010/main" val="274015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D556B-3167-555A-5F44-28DA5BAE5A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215C79-8708-1B97-15B1-7666990613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992BC3-0966-D0B6-E7A5-B0D6D28401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C67C69-5AAB-9687-5480-7CEF9E71AD7F}"/>
              </a:ext>
            </a:extLst>
          </p:cNvPr>
          <p:cNvSpPr>
            <a:spLocks noGrp="1"/>
          </p:cNvSpPr>
          <p:nvPr>
            <p:ph type="dt" sz="half" idx="10"/>
          </p:nvPr>
        </p:nvSpPr>
        <p:spPr/>
        <p:txBody>
          <a:bodyPr/>
          <a:lstStyle/>
          <a:p>
            <a:fld id="{1635F694-ADCE-427F-800A-2FA7C5393709}" type="datetimeFigureOut">
              <a:rPr lang="en-IN" smtClean="0"/>
              <a:t>19-07-2023</a:t>
            </a:fld>
            <a:endParaRPr lang="en-IN"/>
          </a:p>
        </p:txBody>
      </p:sp>
      <p:sp>
        <p:nvSpPr>
          <p:cNvPr id="6" name="Footer Placeholder 5">
            <a:extLst>
              <a:ext uri="{FF2B5EF4-FFF2-40B4-BE49-F238E27FC236}">
                <a16:creationId xmlns:a16="http://schemas.microsoft.com/office/drawing/2014/main" id="{5A7893AF-CC3D-3686-D8BD-9316707E66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6E9766-48A0-7B5F-34BB-21FA045B0627}"/>
              </a:ext>
            </a:extLst>
          </p:cNvPr>
          <p:cNvSpPr>
            <a:spLocks noGrp="1"/>
          </p:cNvSpPr>
          <p:nvPr>
            <p:ph type="sldNum" sz="quarter" idx="12"/>
          </p:nvPr>
        </p:nvSpPr>
        <p:spPr/>
        <p:txBody>
          <a:bodyPr/>
          <a:lstStyle/>
          <a:p>
            <a:fld id="{B4D93E07-94C5-4E4E-9433-80A1717970FE}" type="slidenum">
              <a:rPr lang="en-IN" smtClean="0"/>
              <a:t>‹#›</a:t>
            </a:fld>
            <a:endParaRPr lang="en-IN"/>
          </a:p>
        </p:txBody>
      </p:sp>
    </p:spTree>
    <p:extLst>
      <p:ext uri="{BB962C8B-B14F-4D97-AF65-F5344CB8AC3E}">
        <p14:creationId xmlns:p14="http://schemas.microsoft.com/office/powerpoint/2010/main" val="1044488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08B2DF-839F-9CF0-0ADE-F592F85DB0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CE5CBE-2637-86E1-C94C-8269DCE910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26E2A7-5918-0B91-D524-96B0D68029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35F694-ADCE-427F-800A-2FA7C5393709}" type="datetimeFigureOut">
              <a:rPr lang="en-IN" smtClean="0"/>
              <a:t>19-07-2023</a:t>
            </a:fld>
            <a:endParaRPr lang="en-IN"/>
          </a:p>
        </p:txBody>
      </p:sp>
      <p:sp>
        <p:nvSpPr>
          <p:cNvPr id="5" name="Footer Placeholder 4">
            <a:extLst>
              <a:ext uri="{FF2B5EF4-FFF2-40B4-BE49-F238E27FC236}">
                <a16:creationId xmlns:a16="http://schemas.microsoft.com/office/drawing/2014/main" id="{65221ECA-014C-C8E0-2294-62F60FF9A1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F8FFCC-582B-6ED9-34C7-BFE4C84F52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D93E07-94C5-4E4E-9433-80A1717970FE}" type="slidenum">
              <a:rPr lang="en-IN" smtClean="0"/>
              <a:t>‹#›</a:t>
            </a:fld>
            <a:endParaRPr lang="en-IN"/>
          </a:p>
        </p:txBody>
      </p:sp>
    </p:spTree>
    <p:extLst>
      <p:ext uri="{BB962C8B-B14F-4D97-AF65-F5344CB8AC3E}">
        <p14:creationId xmlns:p14="http://schemas.microsoft.com/office/powerpoint/2010/main" val="1459236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1427-80EF-340F-CEAA-E2C40F676252}"/>
              </a:ext>
            </a:extLst>
          </p:cNvPr>
          <p:cNvSpPr>
            <a:spLocks noGrp="1"/>
          </p:cNvSpPr>
          <p:nvPr>
            <p:ph type="ctrTitle"/>
          </p:nvPr>
        </p:nvSpPr>
        <p:spPr/>
        <p:txBody>
          <a:bodyPr/>
          <a:lstStyle/>
          <a:p>
            <a:r>
              <a:rPr lang="en-IN" b="1" dirty="0">
                <a:latin typeface="Times New Roman" panose="02020603050405020304" pitchFamily="18" charset="0"/>
                <a:cs typeface="Times New Roman" panose="02020603050405020304" pitchFamily="18" charset="0"/>
              </a:rPr>
              <a:t>Recoverability</a:t>
            </a:r>
          </a:p>
        </p:txBody>
      </p:sp>
    </p:spTree>
    <p:extLst>
      <p:ext uri="{BB962C8B-B14F-4D97-AF65-F5344CB8AC3E}">
        <p14:creationId xmlns:p14="http://schemas.microsoft.com/office/powerpoint/2010/main" val="307947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57EFD5-8994-BDC8-A7FE-6822A247C4E0}"/>
              </a:ext>
            </a:extLst>
          </p:cNvPr>
          <p:cNvSpPr txBox="1"/>
          <p:nvPr/>
        </p:nvSpPr>
        <p:spPr>
          <a:xfrm>
            <a:off x="268256" y="253015"/>
            <a:ext cx="11432332" cy="4457952"/>
          </a:xfrm>
          <a:prstGeom prst="rect">
            <a:avLst/>
          </a:prstGeom>
          <a:noFill/>
        </p:spPr>
        <p:txBody>
          <a:bodyPr wrap="square">
            <a:spAutoFit/>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Recoverable with Cascading Rollback: </a:t>
            </a:r>
          </a:p>
          <a:p>
            <a:pPr marL="342900" indent="-3429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table below shows a schedule with two transactions, T1 reads and writes A and that value is read and written by T2. But later on, T1 fails. So we have to rollback T1. </a:t>
            </a:r>
          </a:p>
          <a:p>
            <a:pPr marL="342900" indent="-3429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Since T2 has read the value written by T1, it should also be rollbacked. As it has not committed, we can rollback T2 as well. </a:t>
            </a:r>
          </a:p>
          <a:p>
            <a:pPr marL="342900" indent="-3429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So it is recoverable with cascading rollback. Therefore, if </a:t>
            </a:r>
            <a:r>
              <a:rPr lang="en-US" sz="2400" b="0" i="0" dirty="0" err="1">
                <a:effectLst/>
                <a:latin typeface="Times New Roman" panose="02020603050405020304" pitchFamily="18" charset="0"/>
                <a:cs typeface="Times New Roman" panose="02020603050405020304" pitchFamily="18" charset="0"/>
              </a:rPr>
              <a:t>Tj</a:t>
            </a:r>
            <a:r>
              <a:rPr lang="en-US" sz="2400" b="0" i="0" dirty="0">
                <a:effectLst/>
                <a:latin typeface="Times New Roman" panose="02020603050405020304" pitchFamily="18" charset="0"/>
                <a:cs typeface="Times New Roman" panose="02020603050405020304" pitchFamily="18" charset="0"/>
              </a:rPr>
              <a:t> is reading value updated by </a:t>
            </a:r>
            <a:r>
              <a:rPr lang="en-US" sz="2400" b="0" i="0" dirty="0" err="1">
                <a:effectLst/>
                <a:latin typeface="Times New Roman" panose="02020603050405020304" pitchFamily="18" charset="0"/>
                <a:cs typeface="Times New Roman" panose="02020603050405020304" pitchFamily="18" charset="0"/>
              </a:rPr>
              <a:t>Ti</a:t>
            </a:r>
            <a:r>
              <a:rPr lang="en-US" sz="2400" b="0" i="0" dirty="0">
                <a:effectLst/>
                <a:latin typeface="Times New Roman" panose="02020603050405020304" pitchFamily="18" charset="0"/>
                <a:cs typeface="Times New Roman" panose="02020603050405020304" pitchFamily="18" charset="0"/>
              </a:rPr>
              <a:t> and commit of </a:t>
            </a:r>
            <a:r>
              <a:rPr lang="en-US" sz="2400" b="0" i="0" dirty="0" err="1">
                <a:effectLst/>
                <a:latin typeface="Times New Roman" panose="02020603050405020304" pitchFamily="18" charset="0"/>
                <a:cs typeface="Times New Roman" panose="02020603050405020304" pitchFamily="18" charset="0"/>
              </a:rPr>
              <a:t>Tj</a:t>
            </a:r>
            <a:r>
              <a:rPr lang="en-US" sz="2400" b="0" i="0" dirty="0">
                <a:effectLst/>
                <a:latin typeface="Times New Roman" panose="02020603050405020304" pitchFamily="18" charset="0"/>
                <a:cs typeface="Times New Roman" panose="02020603050405020304" pitchFamily="18" charset="0"/>
              </a:rPr>
              <a:t> is delayed till commit of </a:t>
            </a:r>
            <a:r>
              <a:rPr lang="en-US" sz="2400" b="0" i="0" dirty="0" err="1">
                <a:effectLst/>
                <a:latin typeface="Times New Roman" panose="02020603050405020304" pitchFamily="18" charset="0"/>
                <a:cs typeface="Times New Roman" panose="02020603050405020304" pitchFamily="18" charset="0"/>
              </a:rPr>
              <a:t>Ti</a:t>
            </a:r>
            <a:r>
              <a:rPr lang="en-US" sz="2400" b="0" i="0" dirty="0">
                <a:effectLst/>
                <a:latin typeface="Times New Roman" panose="02020603050405020304" pitchFamily="18" charset="0"/>
                <a:cs typeface="Times New Roman" panose="02020603050405020304" pitchFamily="18" charset="0"/>
              </a:rPr>
              <a:t>, the schedule is called recoverable with cascading rollback.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2184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8E788FA-7857-536B-25AF-ACB85E92998D}"/>
              </a:ext>
            </a:extLst>
          </p:cNvPr>
          <p:cNvGraphicFramePr>
            <a:graphicFrameLocks noGrp="1"/>
          </p:cNvGraphicFramePr>
          <p:nvPr>
            <p:ph idx="1"/>
            <p:extLst>
              <p:ext uri="{D42A27DB-BD31-4B8C-83A1-F6EECF244321}">
                <p14:modId xmlns:p14="http://schemas.microsoft.com/office/powerpoint/2010/main" val="518001949"/>
              </p:ext>
            </p:extLst>
          </p:nvPr>
        </p:nvGraphicFramePr>
        <p:xfrm>
          <a:off x="660919" y="780597"/>
          <a:ext cx="10504715" cy="5439752"/>
        </p:xfrm>
        <a:graphic>
          <a:graphicData uri="http://schemas.openxmlformats.org/drawingml/2006/table">
            <a:tbl>
              <a:tblPr firstRow="1" bandRow="1">
                <a:tableStyleId>{2D5ABB26-0587-4C30-8999-92F81FD0307C}</a:tableStyleId>
              </a:tblPr>
              <a:tblGrid>
                <a:gridCol w="2100943">
                  <a:extLst>
                    <a:ext uri="{9D8B030D-6E8A-4147-A177-3AD203B41FA5}">
                      <a16:colId xmlns:a16="http://schemas.microsoft.com/office/drawing/2014/main" val="3844884088"/>
                    </a:ext>
                  </a:extLst>
                </a:gridCol>
                <a:gridCol w="2100943">
                  <a:extLst>
                    <a:ext uri="{9D8B030D-6E8A-4147-A177-3AD203B41FA5}">
                      <a16:colId xmlns:a16="http://schemas.microsoft.com/office/drawing/2014/main" val="2308279206"/>
                    </a:ext>
                  </a:extLst>
                </a:gridCol>
                <a:gridCol w="2100943">
                  <a:extLst>
                    <a:ext uri="{9D8B030D-6E8A-4147-A177-3AD203B41FA5}">
                      <a16:colId xmlns:a16="http://schemas.microsoft.com/office/drawing/2014/main" val="4120720160"/>
                    </a:ext>
                  </a:extLst>
                </a:gridCol>
                <a:gridCol w="2100943">
                  <a:extLst>
                    <a:ext uri="{9D8B030D-6E8A-4147-A177-3AD203B41FA5}">
                      <a16:colId xmlns:a16="http://schemas.microsoft.com/office/drawing/2014/main" val="1132544906"/>
                    </a:ext>
                  </a:extLst>
                </a:gridCol>
                <a:gridCol w="2100943">
                  <a:extLst>
                    <a:ext uri="{9D8B030D-6E8A-4147-A177-3AD203B41FA5}">
                      <a16:colId xmlns:a16="http://schemas.microsoft.com/office/drawing/2014/main" val="4117366442"/>
                    </a:ext>
                  </a:extLst>
                </a:gridCol>
              </a:tblGrid>
              <a:tr h="829792">
                <a:tc>
                  <a:txBody>
                    <a:bodyPr/>
                    <a:lstStyle/>
                    <a:p>
                      <a:pPr algn="ctr">
                        <a:lnSpc>
                          <a:spcPct val="100000"/>
                        </a:lnSpc>
                      </a:pPr>
                      <a:r>
                        <a:rPr lang="en-IN" sz="2400" b="1" dirty="0">
                          <a:latin typeface="Times New Roman" panose="02020603050405020304" pitchFamily="18" charset="0"/>
                          <a:cs typeface="Times New Roman" panose="02020603050405020304" pitchFamily="18" charset="0"/>
                        </a:rPr>
                        <a:t>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b="1" dirty="0">
                          <a:latin typeface="Times New Roman" panose="02020603050405020304" pitchFamily="18" charset="0"/>
                          <a:cs typeface="Times New Roman" panose="02020603050405020304" pitchFamily="18" charset="0"/>
                        </a:rPr>
                        <a:t>T1 Buffer’s Space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b="1" dirty="0">
                          <a:latin typeface="Times New Roman" panose="02020603050405020304" pitchFamily="18" charset="0"/>
                          <a:cs typeface="Times New Roman" panose="02020603050405020304" pitchFamily="18" charset="0"/>
                        </a:rPr>
                        <a:t>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b="1" dirty="0">
                          <a:latin typeface="Times New Roman" panose="02020603050405020304" pitchFamily="18" charset="0"/>
                          <a:cs typeface="Times New Roman" panose="02020603050405020304" pitchFamily="18" charset="0"/>
                        </a:rPr>
                        <a:t>T2 Buffer’s Space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b="1" dirty="0">
                          <a:latin typeface="Times New Roman" panose="02020603050405020304" pitchFamily="18" charset="0"/>
                          <a:cs typeface="Times New Roman" panose="02020603050405020304" pitchFamily="18" charset="0"/>
                        </a:rPr>
                        <a:t>Database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3540872"/>
                  </a:ext>
                </a:extLst>
              </a:tr>
              <a:tr h="460996">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A=5000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9022853"/>
                  </a:ext>
                </a:extLst>
              </a:tr>
              <a:tr h="460996">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A=5000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A=5000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356046"/>
                  </a:ext>
                </a:extLst>
              </a:tr>
              <a:tr h="460996">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A=A-1000;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A=4000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A=5000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0035366"/>
                  </a:ext>
                </a:extLst>
              </a:tr>
              <a:tr h="460996">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W(A);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A=4000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A=4000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6188021"/>
                  </a:ext>
                </a:extLst>
              </a:tr>
              <a:tr h="460996">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A=4000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A=4000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5167665"/>
                  </a:ext>
                </a:extLst>
              </a:tr>
              <a:tr h="460996">
                <a:tc>
                  <a:txBody>
                    <a:bodyPr/>
                    <a:lstStyle/>
                    <a:p>
                      <a:pPr algn="ctr">
                        <a:lnSpc>
                          <a:spcPct val="100000"/>
                        </a:lnSpc>
                      </a:pPr>
                      <a:endParaRPr lang="en-IN"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A=A+500;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A=4500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A=4000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0082303"/>
                  </a:ext>
                </a:extLst>
              </a:tr>
              <a:tr h="460996">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W(A);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A=4500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A=4500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8514173"/>
                  </a:ext>
                </a:extLst>
              </a:tr>
              <a:tr h="460996">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Failure 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5478975"/>
                  </a:ext>
                </a:extLst>
              </a:tr>
              <a:tr h="460996">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Commit;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9864522"/>
                  </a:ext>
                </a:extLst>
              </a:tr>
              <a:tr h="460996">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Commit;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0960031"/>
                  </a:ext>
                </a:extLst>
              </a:tr>
            </a:tbl>
          </a:graphicData>
        </a:graphic>
      </p:graphicFrame>
    </p:spTree>
    <p:extLst>
      <p:ext uri="{BB962C8B-B14F-4D97-AF65-F5344CB8AC3E}">
        <p14:creationId xmlns:p14="http://schemas.microsoft.com/office/powerpoint/2010/main" val="135732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AFF478-AA38-EA73-14A5-34FB059DCB04}"/>
              </a:ext>
            </a:extLst>
          </p:cNvPr>
          <p:cNvSpPr>
            <a:spLocks noGrp="1"/>
          </p:cNvSpPr>
          <p:nvPr>
            <p:ph idx="1"/>
          </p:nvPr>
        </p:nvSpPr>
        <p:spPr>
          <a:xfrm>
            <a:off x="550506" y="625151"/>
            <a:ext cx="10803294" cy="5551812"/>
          </a:xfrm>
        </p:spPr>
        <p:txBody>
          <a:bodyPr>
            <a:normAutofit/>
          </a:bodyPr>
          <a:lstStyle/>
          <a:p>
            <a:pPr marL="0" indent="0" algn="just">
              <a:lnSpc>
                <a:spcPct val="150000"/>
              </a:lnSpc>
              <a:buNone/>
            </a:pPr>
            <a:r>
              <a:rPr lang="en-US" sz="2400" b="1" i="0" dirty="0" err="1">
                <a:effectLst/>
                <a:latin typeface="Times New Roman" panose="02020603050405020304" pitchFamily="18" charset="0"/>
                <a:cs typeface="Times New Roman" panose="02020603050405020304" pitchFamily="18" charset="0"/>
              </a:rPr>
              <a:t>Cascadeless</a:t>
            </a:r>
            <a:r>
              <a:rPr lang="en-US" sz="2400" b="1" i="0" dirty="0">
                <a:effectLst/>
                <a:latin typeface="Times New Roman" panose="02020603050405020304" pitchFamily="18" charset="0"/>
                <a:cs typeface="Times New Roman" panose="02020603050405020304" pitchFamily="18" charset="0"/>
              </a:rPr>
              <a:t> Recoverable Rollback: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table below shows a schedule with two transactions, T1 reads and writes A and commits and that value is read by T2. </a:t>
            </a:r>
          </a:p>
          <a:p>
            <a:pPr algn="just">
              <a:lnSpc>
                <a:spcPct val="150000"/>
              </a:lnSpc>
            </a:pPr>
            <a:r>
              <a:rPr lang="en-US" sz="2400" b="0" i="0" dirty="0">
                <a:effectLst/>
                <a:latin typeface="Times New Roman" panose="02020603050405020304" pitchFamily="18" charset="0"/>
                <a:cs typeface="Times New Roman" panose="02020603050405020304" pitchFamily="18" charset="0"/>
              </a:rPr>
              <a:t>But if T1 fails before commit, no other transaction has read its value, so there is no need to rollback other transaction.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So this is a </a:t>
            </a:r>
            <a:r>
              <a:rPr lang="en-US" sz="2400" b="0" i="0" dirty="0" err="1">
                <a:effectLst/>
                <a:latin typeface="Times New Roman" panose="02020603050405020304" pitchFamily="18" charset="0"/>
                <a:cs typeface="Times New Roman" panose="02020603050405020304" pitchFamily="18" charset="0"/>
              </a:rPr>
              <a:t>Cascadeless</a:t>
            </a:r>
            <a:r>
              <a:rPr lang="en-US" sz="2400" b="0" i="0" dirty="0">
                <a:effectLst/>
                <a:latin typeface="Times New Roman" panose="02020603050405020304" pitchFamily="18" charset="0"/>
                <a:cs typeface="Times New Roman" panose="02020603050405020304" pitchFamily="18" charset="0"/>
              </a:rPr>
              <a:t> recoverable schedule. So, if </a:t>
            </a:r>
            <a:r>
              <a:rPr lang="en-US" sz="2400" b="0" i="0" dirty="0" err="1">
                <a:effectLst/>
                <a:latin typeface="Times New Roman" panose="02020603050405020304" pitchFamily="18" charset="0"/>
                <a:cs typeface="Times New Roman" panose="02020603050405020304" pitchFamily="18" charset="0"/>
              </a:rPr>
              <a:t>Tj</a:t>
            </a:r>
            <a:r>
              <a:rPr lang="en-US" sz="2400" b="0" i="0" dirty="0">
                <a:effectLst/>
                <a:latin typeface="Times New Roman" panose="02020603050405020304" pitchFamily="18" charset="0"/>
                <a:cs typeface="Times New Roman" panose="02020603050405020304" pitchFamily="18" charset="0"/>
              </a:rPr>
              <a:t> reads value updated by </a:t>
            </a:r>
            <a:r>
              <a:rPr lang="en-US" sz="2400" b="0" i="0" dirty="0" err="1">
                <a:effectLst/>
                <a:latin typeface="Times New Roman" panose="02020603050405020304" pitchFamily="18" charset="0"/>
                <a:cs typeface="Times New Roman" panose="02020603050405020304" pitchFamily="18" charset="0"/>
              </a:rPr>
              <a:t>Ti</a:t>
            </a:r>
            <a:r>
              <a:rPr lang="en-US" sz="2400" b="0" i="0" dirty="0">
                <a:effectLst/>
                <a:latin typeface="Times New Roman" panose="02020603050405020304" pitchFamily="18" charset="0"/>
                <a:cs typeface="Times New Roman" panose="02020603050405020304" pitchFamily="18" charset="0"/>
              </a:rPr>
              <a:t> only after </a:t>
            </a:r>
            <a:r>
              <a:rPr lang="en-US" sz="2400" b="0" i="0" dirty="0" err="1">
                <a:effectLst/>
                <a:latin typeface="Times New Roman" panose="02020603050405020304" pitchFamily="18" charset="0"/>
                <a:cs typeface="Times New Roman" panose="02020603050405020304" pitchFamily="18" charset="0"/>
              </a:rPr>
              <a:t>Ti</a:t>
            </a:r>
            <a:r>
              <a:rPr lang="en-US" sz="2400" b="0" i="0" dirty="0">
                <a:effectLst/>
                <a:latin typeface="Times New Roman" panose="02020603050405020304" pitchFamily="18" charset="0"/>
                <a:cs typeface="Times New Roman" panose="02020603050405020304" pitchFamily="18" charset="0"/>
              </a:rPr>
              <a:t> is committed, the schedule will be </a:t>
            </a:r>
            <a:r>
              <a:rPr lang="en-US" sz="2400" b="0" i="0" dirty="0" err="1">
                <a:effectLst/>
                <a:latin typeface="Times New Roman" panose="02020603050405020304" pitchFamily="18" charset="0"/>
                <a:cs typeface="Times New Roman" panose="02020603050405020304" pitchFamily="18" charset="0"/>
              </a:rPr>
              <a:t>cascadeless</a:t>
            </a:r>
            <a:r>
              <a:rPr lang="en-US" sz="2400" b="0" i="0" dirty="0">
                <a:effectLst/>
                <a:latin typeface="Times New Roman" panose="02020603050405020304" pitchFamily="18" charset="0"/>
                <a:cs typeface="Times New Roman" panose="02020603050405020304" pitchFamily="18" charset="0"/>
              </a:rPr>
              <a:t> recoverable.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4998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17F1AE2-DCC6-12D7-1F31-AEEEA7322D45}"/>
              </a:ext>
            </a:extLst>
          </p:cNvPr>
          <p:cNvGraphicFramePr>
            <a:graphicFrameLocks noGrp="1"/>
          </p:cNvGraphicFramePr>
          <p:nvPr>
            <p:ph idx="1"/>
            <p:extLst>
              <p:ext uri="{D42A27DB-BD31-4B8C-83A1-F6EECF244321}">
                <p14:modId xmlns:p14="http://schemas.microsoft.com/office/powerpoint/2010/main" val="2492030287"/>
              </p:ext>
            </p:extLst>
          </p:nvPr>
        </p:nvGraphicFramePr>
        <p:xfrm>
          <a:off x="391886" y="578498"/>
          <a:ext cx="10951030" cy="5029991"/>
        </p:xfrm>
        <a:graphic>
          <a:graphicData uri="http://schemas.openxmlformats.org/drawingml/2006/table">
            <a:tbl>
              <a:tblPr firstRow="1" bandRow="1">
                <a:tableStyleId>{2D5ABB26-0587-4C30-8999-92F81FD0307C}</a:tableStyleId>
              </a:tblPr>
              <a:tblGrid>
                <a:gridCol w="2190206">
                  <a:extLst>
                    <a:ext uri="{9D8B030D-6E8A-4147-A177-3AD203B41FA5}">
                      <a16:colId xmlns:a16="http://schemas.microsoft.com/office/drawing/2014/main" val="1941424546"/>
                    </a:ext>
                  </a:extLst>
                </a:gridCol>
                <a:gridCol w="2190206">
                  <a:extLst>
                    <a:ext uri="{9D8B030D-6E8A-4147-A177-3AD203B41FA5}">
                      <a16:colId xmlns:a16="http://schemas.microsoft.com/office/drawing/2014/main" val="904554020"/>
                    </a:ext>
                  </a:extLst>
                </a:gridCol>
                <a:gridCol w="2190206">
                  <a:extLst>
                    <a:ext uri="{9D8B030D-6E8A-4147-A177-3AD203B41FA5}">
                      <a16:colId xmlns:a16="http://schemas.microsoft.com/office/drawing/2014/main" val="2850565739"/>
                    </a:ext>
                  </a:extLst>
                </a:gridCol>
                <a:gridCol w="2190206">
                  <a:extLst>
                    <a:ext uri="{9D8B030D-6E8A-4147-A177-3AD203B41FA5}">
                      <a16:colId xmlns:a16="http://schemas.microsoft.com/office/drawing/2014/main" val="3575416718"/>
                    </a:ext>
                  </a:extLst>
                </a:gridCol>
                <a:gridCol w="2190206">
                  <a:extLst>
                    <a:ext uri="{9D8B030D-6E8A-4147-A177-3AD203B41FA5}">
                      <a16:colId xmlns:a16="http://schemas.microsoft.com/office/drawing/2014/main" val="3928619857"/>
                    </a:ext>
                  </a:extLst>
                </a:gridCol>
              </a:tblGrid>
              <a:tr h="838331">
                <a:tc>
                  <a:txBody>
                    <a:bodyPr/>
                    <a:lstStyle/>
                    <a:p>
                      <a:pPr algn="ctr">
                        <a:lnSpc>
                          <a:spcPct val="100000"/>
                        </a:lnSpc>
                      </a:pPr>
                      <a:r>
                        <a:rPr lang="en-IN" sz="2400" b="1" dirty="0">
                          <a:latin typeface="Times New Roman" panose="02020603050405020304" pitchFamily="18" charset="0"/>
                          <a:cs typeface="Times New Roman" panose="02020603050405020304" pitchFamily="18" charset="0"/>
                        </a:rPr>
                        <a:t>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b="1" dirty="0">
                          <a:latin typeface="Times New Roman" panose="02020603050405020304" pitchFamily="18" charset="0"/>
                          <a:cs typeface="Times New Roman" panose="02020603050405020304" pitchFamily="18" charset="0"/>
                        </a:rPr>
                        <a:t>T1 Buffer’s Space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b="1" dirty="0">
                          <a:latin typeface="Times New Roman" panose="02020603050405020304" pitchFamily="18" charset="0"/>
                          <a:cs typeface="Times New Roman" panose="02020603050405020304" pitchFamily="18" charset="0"/>
                        </a:rPr>
                        <a:t>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b="1" dirty="0">
                          <a:latin typeface="Times New Roman" panose="02020603050405020304" pitchFamily="18" charset="0"/>
                          <a:cs typeface="Times New Roman" panose="02020603050405020304" pitchFamily="18" charset="0"/>
                        </a:rPr>
                        <a:t>T2 Buffer’s Space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b="1" dirty="0">
                          <a:latin typeface="Times New Roman" panose="02020603050405020304" pitchFamily="18" charset="0"/>
                          <a:cs typeface="Times New Roman" panose="02020603050405020304" pitchFamily="18" charset="0"/>
                        </a:rPr>
                        <a:t>Database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5022157"/>
                  </a:ext>
                </a:extLst>
              </a:tr>
              <a:tr h="465740">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A=5000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928882"/>
                  </a:ext>
                </a:extLst>
              </a:tr>
              <a:tr h="465740">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A=5000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A=5000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7622140"/>
                  </a:ext>
                </a:extLst>
              </a:tr>
              <a:tr h="465740">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A=A-1000;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A=4000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A=5000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3715712"/>
                  </a:ext>
                </a:extLst>
              </a:tr>
              <a:tr h="465740">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W(A);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A=4000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A=4000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3199555"/>
                  </a:ext>
                </a:extLst>
              </a:tr>
              <a:tr h="465740">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Commit;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2786846"/>
                  </a:ext>
                </a:extLst>
              </a:tr>
              <a:tr h="465740">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A=4000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A=4000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001710"/>
                  </a:ext>
                </a:extLst>
              </a:tr>
              <a:tr h="465740">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A=A+500;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A=4500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A=4000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414521"/>
                  </a:ext>
                </a:extLst>
              </a:tr>
              <a:tr h="465740">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W(A);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A=4500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A=4500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9446071"/>
                  </a:ext>
                </a:extLst>
              </a:tr>
              <a:tr h="465740">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Commit;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2488398"/>
                  </a:ext>
                </a:extLst>
              </a:tr>
            </a:tbl>
          </a:graphicData>
        </a:graphic>
      </p:graphicFrame>
    </p:spTree>
    <p:extLst>
      <p:ext uri="{BB962C8B-B14F-4D97-AF65-F5344CB8AC3E}">
        <p14:creationId xmlns:p14="http://schemas.microsoft.com/office/powerpoint/2010/main" val="2629246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76695F-E878-C1B7-E798-2F2A6FFC2544}"/>
              </a:ext>
            </a:extLst>
          </p:cNvPr>
          <p:cNvSpPr>
            <a:spLocks noGrp="1"/>
          </p:cNvSpPr>
          <p:nvPr>
            <p:ph idx="1"/>
          </p:nvPr>
        </p:nvSpPr>
        <p:spPr>
          <a:xfrm>
            <a:off x="270588" y="298580"/>
            <a:ext cx="11653934" cy="6260840"/>
          </a:xfrm>
        </p:spPr>
        <p:txBody>
          <a:bodyPr>
            <a:normAutofit/>
          </a:bodyPr>
          <a:lstStyle/>
          <a:p>
            <a:pPr algn="just" fontAlgn="base">
              <a:lnSpc>
                <a:spcPct val="150000"/>
              </a:lnSpc>
            </a:pPr>
            <a:r>
              <a:rPr lang="en-US" sz="2400" b="1" i="0" dirty="0">
                <a:effectLst/>
                <a:latin typeface="Times New Roman" panose="02020603050405020304" pitchFamily="18" charset="0"/>
                <a:cs typeface="Times New Roman" panose="02020603050405020304" pitchFamily="18" charset="0"/>
              </a:rPr>
              <a:t>Recoverability</a:t>
            </a:r>
            <a:r>
              <a:rPr lang="en-US" sz="2400" b="0" i="0" dirty="0">
                <a:effectLst/>
                <a:latin typeface="Times New Roman" panose="02020603050405020304" pitchFamily="18" charset="0"/>
                <a:cs typeface="Times New Roman" panose="02020603050405020304" pitchFamily="18" charset="0"/>
              </a:rPr>
              <a:t> is a property of database systems that ensures that, in the event of a failure or error, the system can recover the database to a consistent state.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Recoverability guarantees that all committed transactions are durable and that their effects are permanently stored in the database, while the effects of uncommitted transactions are undone to maintain data consistency.</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The recoverability property is enforced through the use of transaction logs, which record all changes made to the database during transaction processing.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When a failure occurs, the system uses the log to recover the database to a consistent state, which involves either undoing the effects of uncommitted transactions or redoing the effects of committed transactions.</a:t>
            </a:r>
          </a:p>
          <a:p>
            <a:pPr marL="0" indent="0">
              <a:buNone/>
            </a:pPr>
            <a:endParaRPr lang="en-IN" dirty="0"/>
          </a:p>
        </p:txBody>
      </p:sp>
    </p:spTree>
    <p:extLst>
      <p:ext uri="{BB962C8B-B14F-4D97-AF65-F5344CB8AC3E}">
        <p14:creationId xmlns:p14="http://schemas.microsoft.com/office/powerpoint/2010/main" val="197479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AA7A45-4E24-364E-3958-E592C5563FBD}"/>
              </a:ext>
            </a:extLst>
          </p:cNvPr>
          <p:cNvSpPr>
            <a:spLocks noGrp="1"/>
          </p:cNvSpPr>
          <p:nvPr>
            <p:ph idx="1"/>
          </p:nvPr>
        </p:nvSpPr>
        <p:spPr>
          <a:xfrm>
            <a:off x="289249" y="186612"/>
            <a:ext cx="11430000" cy="6475445"/>
          </a:xfrm>
        </p:spPr>
        <p:txBody>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There are several levels of recoverability that can be supported by a database system:</a:t>
            </a:r>
          </a:p>
          <a:p>
            <a:pPr algn="just" fontAlgn="base">
              <a:lnSpc>
                <a:spcPct val="150000"/>
              </a:lnSpc>
            </a:pPr>
            <a:r>
              <a:rPr lang="en-US" sz="2400" b="1" i="0" dirty="0">
                <a:effectLst/>
                <a:latin typeface="Times New Roman" panose="02020603050405020304" pitchFamily="18" charset="0"/>
                <a:cs typeface="Times New Roman" panose="02020603050405020304" pitchFamily="18" charset="0"/>
              </a:rPr>
              <a:t>No-undo logging: </a:t>
            </a:r>
            <a:r>
              <a:rPr lang="en-US" sz="2400" b="0" i="0" dirty="0">
                <a:effectLst/>
                <a:latin typeface="Times New Roman" panose="02020603050405020304" pitchFamily="18" charset="0"/>
                <a:cs typeface="Times New Roman" panose="02020603050405020304" pitchFamily="18" charset="0"/>
              </a:rPr>
              <a:t>This level of recoverability only guarantees that committed transactions are durable, but does not provide the ability to undo the effects of uncommitted transactions.</a:t>
            </a:r>
          </a:p>
          <a:p>
            <a:pPr algn="just" fontAlgn="base">
              <a:lnSpc>
                <a:spcPct val="150000"/>
              </a:lnSpc>
            </a:pPr>
            <a:r>
              <a:rPr lang="en-US" sz="2400" b="1" i="0" dirty="0">
                <a:effectLst/>
                <a:latin typeface="Times New Roman" panose="02020603050405020304" pitchFamily="18" charset="0"/>
                <a:cs typeface="Times New Roman" panose="02020603050405020304" pitchFamily="18" charset="0"/>
              </a:rPr>
              <a:t>Undo logging:</a:t>
            </a:r>
            <a:r>
              <a:rPr lang="en-US" sz="2400" b="0" i="0" dirty="0">
                <a:effectLst/>
                <a:latin typeface="Times New Roman" panose="02020603050405020304" pitchFamily="18" charset="0"/>
                <a:cs typeface="Times New Roman" panose="02020603050405020304" pitchFamily="18" charset="0"/>
              </a:rPr>
              <a:t> This level of recoverability provides the ability to undo the effects of uncommitted transactions but may result in the loss of updates made by committed transactions that occur after the failed transaction.</a:t>
            </a:r>
          </a:p>
          <a:p>
            <a:pPr algn="just" fontAlgn="base">
              <a:lnSpc>
                <a:spcPct val="150000"/>
              </a:lnSpc>
            </a:pPr>
            <a:r>
              <a:rPr lang="en-US" sz="2400" b="1" i="0" dirty="0">
                <a:effectLst/>
                <a:latin typeface="Times New Roman" panose="02020603050405020304" pitchFamily="18" charset="0"/>
                <a:cs typeface="Times New Roman" panose="02020603050405020304" pitchFamily="18" charset="0"/>
              </a:rPr>
              <a:t>Redo logging:</a:t>
            </a:r>
            <a:r>
              <a:rPr lang="en-US" sz="2400" b="0" i="0" dirty="0">
                <a:effectLst/>
                <a:latin typeface="Times New Roman" panose="02020603050405020304" pitchFamily="18" charset="0"/>
                <a:cs typeface="Times New Roman" panose="02020603050405020304" pitchFamily="18" charset="0"/>
              </a:rPr>
              <a:t> This level of recoverability provides the ability to redo the effects of committed transactions, ensuring that all committed updates are durable and can be recovered in the event of failure.</a:t>
            </a:r>
          </a:p>
          <a:p>
            <a:pPr marL="0" indent="0">
              <a:buNone/>
            </a:pPr>
            <a:endParaRPr lang="en-IN" dirty="0"/>
          </a:p>
        </p:txBody>
      </p:sp>
    </p:spTree>
    <p:extLst>
      <p:ext uri="{BB962C8B-B14F-4D97-AF65-F5344CB8AC3E}">
        <p14:creationId xmlns:p14="http://schemas.microsoft.com/office/powerpoint/2010/main" val="2821989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FEC977-5E1D-EFCE-80FF-C558DA3D8262}"/>
              </a:ext>
            </a:extLst>
          </p:cNvPr>
          <p:cNvSpPr>
            <a:spLocks noGrp="1"/>
          </p:cNvSpPr>
          <p:nvPr>
            <p:ph idx="1"/>
          </p:nvPr>
        </p:nvSpPr>
        <p:spPr>
          <a:xfrm>
            <a:off x="289249" y="279918"/>
            <a:ext cx="11607282" cy="6326155"/>
          </a:xfrm>
        </p:spPr>
        <p:txBody>
          <a:bodyPr>
            <a:normAutofit lnSpcReduction="10000"/>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Undo-redo logging: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This level of recoverability provides both undo and redo capabilities, ensuring that the system can recover to a consistent state regardless of whether a transaction has been committed or not.</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In addition to these levels of recoverability, database systems may also use techniques such as checkpointing and shadow paging to improve recovery performance and reduce the overhead associated with logging.</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Overall, recoverability is a crucial property of database systems, as it ensures that data is consistent and durable even in the event of failures or errors.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It is important for database administrators to understand the level of recoverability provided by their system and to configure it appropriately to meet their application’s requirements.</a:t>
            </a:r>
          </a:p>
          <a:p>
            <a:pPr marL="0" indent="0">
              <a:buNone/>
            </a:pPr>
            <a:endParaRPr lang="en-IN" dirty="0"/>
          </a:p>
        </p:txBody>
      </p:sp>
    </p:spTree>
    <p:extLst>
      <p:ext uri="{BB962C8B-B14F-4D97-AF65-F5344CB8AC3E}">
        <p14:creationId xmlns:p14="http://schemas.microsoft.com/office/powerpoint/2010/main" val="4061175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DD1270-0E8B-E8B8-F3B6-F568AFB5ADE0}"/>
              </a:ext>
            </a:extLst>
          </p:cNvPr>
          <p:cNvSpPr>
            <a:spLocks noGrp="1"/>
          </p:cNvSpPr>
          <p:nvPr>
            <p:ph idx="1"/>
          </p:nvPr>
        </p:nvSpPr>
        <p:spPr>
          <a:xfrm>
            <a:off x="326571" y="317241"/>
            <a:ext cx="11467323" cy="5859722"/>
          </a:xfrm>
        </p:spPr>
        <p:txBody>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Recoverable Schedules:</a:t>
            </a:r>
            <a:endParaRPr lang="en-US" sz="2400" b="0" i="0" dirty="0">
              <a:effectLst/>
              <a:latin typeface="Times New Roman" panose="02020603050405020304" pitchFamily="18" charset="0"/>
              <a:cs typeface="Times New Roman" panose="02020603050405020304" pitchFamily="18" charset="0"/>
            </a:endParaRP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Schedules in which transactions commit only after all transactions whose changes they read commit are called recoverable schedules.</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 other words, if some transaction </a:t>
            </a:r>
            <a:r>
              <a:rPr lang="en-US" sz="2400" b="0" i="0" dirty="0" err="1">
                <a:effectLst/>
                <a:latin typeface="Times New Roman" panose="02020603050405020304" pitchFamily="18" charset="0"/>
                <a:cs typeface="Times New Roman" panose="02020603050405020304" pitchFamily="18" charset="0"/>
              </a:rPr>
              <a:t>T</a:t>
            </a:r>
            <a:r>
              <a:rPr lang="en-US" sz="2400" b="0" i="0" baseline="-25000" dirty="0" err="1">
                <a:effectLst/>
                <a:latin typeface="Times New Roman" panose="02020603050405020304" pitchFamily="18" charset="0"/>
                <a:cs typeface="Times New Roman" panose="02020603050405020304" pitchFamily="18" charset="0"/>
              </a:rPr>
              <a:t>j</a:t>
            </a:r>
            <a:r>
              <a:rPr lang="en-US" sz="2400" b="0" i="0" dirty="0">
                <a:effectLst/>
                <a:latin typeface="Times New Roman" panose="02020603050405020304" pitchFamily="18" charset="0"/>
                <a:cs typeface="Times New Roman" panose="02020603050405020304" pitchFamily="18" charset="0"/>
              </a:rPr>
              <a:t> is reading value updated or written by some other transaction </a:t>
            </a:r>
            <a:r>
              <a:rPr lang="en-US" sz="2400" b="0" i="0" dirty="0" err="1">
                <a:effectLst/>
                <a:latin typeface="Times New Roman" panose="02020603050405020304" pitchFamily="18" charset="0"/>
                <a:cs typeface="Times New Roman" panose="02020603050405020304" pitchFamily="18" charset="0"/>
              </a:rPr>
              <a:t>T</a:t>
            </a:r>
            <a:r>
              <a:rPr lang="en-US" sz="2400" b="0" i="0" baseline="-25000" dirty="0" err="1">
                <a:effectLst/>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 then the commit of </a:t>
            </a:r>
            <a:r>
              <a:rPr lang="en-US" sz="2400" b="0" i="0" dirty="0" err="1">
                <a:effectLst/>
                <a:latin typeface="Times New Roman" panose="02020603050405020304" pitchFamily="18" charset="0"/>
                <a:cs typeface="Times New Roman" panose="02020603050405020304" pitchFamily="18" charset="0"/>
              </a:rPr>
              <a:t>T</a:t>
            </a:r>
            <a:r>
              <a:rPr lang="en-US" sz="2400" b="0" i="0" baseline="-25000" dirty="0" err="1">
                <a:effectLst/>
                <a:latin typeface="Times New Roman" panose="02020603050405020304" pitchFamily="18" charset="0"/>
                <a:cs typeface="Times New Roman" panose="02020603050405020304" pitchFamily="18" charset="0"/>
              </a:rPr>
              <a:t>j</a:t>
            </a:r>
            <a:r>
              <a:rPr lang="en-US" sz="2400" b="0" i="0" dirty="0">
                <a:effectLst/>
                <a:latin typeface="Times New Roman" panose="02020603050405020304" pitchFamily="18" charset="0"/>
                <a:cs typeface="Times New Roman" panose="02020603050405020304" pitchFamily="18" charset="0"/>
              </a:rPr>
              <a:t> must occur after the commit of </a:t>
            </a:r>
            <a:r>
              <a:rPr lang="en-US" sz="2400" b="0" i="0" dirty="0" err="1">
                <a:effectLst/>
                <a:latin typeface="Times New Roman" panose="02020603050405020304" pitchFamily="18" charset="0"/>
                <a:cs typeface="Times New Roman" panose="02020603050405020304" pitchFamily="18" charset="0"/>
              </a:rPr>
              <a:t>T</a:t>
            </a:r>
            <a:r>
              <a:rPr lang="en-US" sz="2400" b="0" i="0" baseline="-25000" dirty="0" err="1">
                <a:effectLst/>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 </a:t>
            </a:r>
          </a:p>
          <a:p>
            <a:pPr marL="0" indent="0">
              <a:buNone/>
            </a:pPr>
            <a:endParaRPr lang="en-IN" dirty="0"/>
          </a:p>
        </p:txBody>
      </p:sp>
      <p:pic>
        <p:nvPicPr>
          <p:cNvPr id="5" name="Picture 4">
            <a:extLst>
              <a:ext uri="{FF2B5EF4-FFF2-40B4-BE49-F238E27FC236}">
                <a16:creationId xmlns:a16="http://schemas.microsoft.com/office/drawing/2014/main" id="{908BA9EA-B0E3-432B-45E1-DF0F32E1F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347" y="3782110"/>
            <a:ext cx="5491081" cy="2012200"/>
          </a:xfrm>
          <a:prstGeom prst="rect">
            <a:avLst/>
          </a:prstGeom>
        </p:spPr>
      </p:pic>
    </p:spTree>
    <p:extLst>
      <p:ext uri="{BB962C8B-B14F-4D97-AF65-F5344CB8AC3E}">
        <p14:creationId xmlns:p14="http://schemas.microsoft.com/office/powerpoint/2010/main" val="3017925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68E288-AD16-175B-6DDD-2E53A72F770E}"/>
              </a:ext>
            </a:extLst>
          </p:cNvPr>
          <p:cNvSpPr>
            <a:spLocks noGrp="1"/>
          </p:cNvSpPr>
          <p:nvPr>
            <p:ph idx="1"/>
          </p:nvPr>
        </p:nvSpPr>
        <p:spPr>
          <a:xfrm>
            <a:off x="373224" y="335902"/>
            <a:ext cx="11485984" cy="6046237"/>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Given schedule follows order of </a:t>
            </a:r>
            <a:r>
              <a:rPr lang="en-US" sz="2400" b="1" i="0" dirty="0" err="1">
                <a:effectLst/>
                <a:latin typeface="Times New Roman" panose="02020603050405020304" pitchFamily="18" charset="0"/>
                <a:cs typeface="Times New Roman" panose="02020603050405020304" pitchFamily="18" charset="0"/>
              </a:rPr>
              <a:t>Ti</a:t>
            </a:r>
            <a:r>
              <a:rPr lang="en-US" sz="2400" b="1" i="0" dirty="0">
                <a:effectLst/>
                <a:latin typeface="Times New Roman" panose="02020603050405020304" pitchFamily="18" charset="0"/>
                <a:cs typeface="Times New Roman" panose="02020603050405020304" pitchFamily="18" charset="0"/>
              </a:rPr>
              <a:t>-&gt;</a:t>
            </a:r>
            <a:r>
              <a:rPr lang="en-US" sz="2400" b="1" i="0" dirty="0" err="1">
                <a:effectLst/>
                <a:latin typeface="Times New Roman" panose="02020603050405020304" pitchFamily="18" charset="0"/>
                <a:cs typeface="Times New Roman" panose="02020603050405020304" pitchFamily="18" charset="0"/>
              </a:rPr>
              <a:t>Tj</a:t>
            </a:r>
            <a:r>
              <a:rPr lang="en-US" sz="2400" b="1" i="0" dirty="0">
                <a:effectLst/>
                <a:latin typeface="Times New Roman" panose="02020603050405020304" pitchFamily="18" charset="0"/>
                <a:cs typeface="Times New Roman" panose="02020603050405020304" pitchFamily="18" charset="0"/>
              </a:rPr>
              <a:t> =&gt; C1-&gt;C2</a:t>
            </a:r>
            <a:r>
              <a:rPr lang="en-US" sz="2400" b="0" i="0" dirty="0">
                <a:effectLst/>
                <a:latin typeface="Times New Roman" panose="02020603050405020304" pitchFamily="18" charset="0"/>
                <a:cs typeface="Times New Roman" panose="02020603050405020304" pitchFamily="18" charset="0"/>
              </a:rPr>
              <a:t>. Transaction T1 is executed before T2 hence there is no chances of conflict occur. </a:t>
            </a:r>
          </a:p>
          <a:p>
            <a:pPr algn="just">
              <a:lnSpc>
                <a:spcPct val="150000"/>
              </a:lnSpc>
            </a:pPr>
            <a:r>
              <a:rPr lang="en-US" sz="2400" b="0" i="0" dirty="0">
                <a:effectLst/>
                <a:latin typeface="Times New Roman" panose="02020603050405020304" pitchFamily="18" charset="0"/>
                <a:cs typeface="Times New Roman" panose="02020603050405020304" pitchFamily="18" charset="0"/>
              </a:rPr>
              <a:t>R1(x) appears before W1(x) and transaction T1 is committed before T2 i.e. completion of first transaction performed first update on data item x, hence given schedule is recoverable.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4317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71D388-81A0-949F-BA54-5AFA0C27D6DE}"/>
              </a:ext>
            </a:extLst>
          </p:cNvPr>
          <p:cNvSpPr>
            <a:spLocks noGrp="1"/>
          </p:cNvSpPr>
          <p:nvPr>
            <p:ph idx="1"/>
          </p:nvPr>
        </p:nvSpPr>
        <p:spPr>
          <a:xfrm>
            <a:off x="261257" y="317241"/>
            <a:ext cx="11607282" cy="5859722"/>
          </a:xfrm>
        </p:spPr>
        <p:txBody>
          <a:bodyPr>
            <a:normAutofit/>
          </a:bodyPr>
          <a:lstStyle/>
          <a:p>
            <a:pPr marL="0" indent="0" algn="just">
              <a:buNone/>
            </a:pPr>
            <a:r>
              <a:rPr lang="en-US" sz="2400" b="1" i="0" dirty="0">
                <a:effectLst/>
                <a:latin typeface="Times New Roman" panose="02020603050405020304" pitchFamily="18" charset="0"/>
                <a:cs typeface="Times New Roman" panose="02020603050405020304" pitchFamily="18" charset="0"/>
              </a:rPr>
              <a:t>Example 2:</a:t>
            </a:r>
            <a:r>
              <a:rPr lang="en-US" sz="2400" b="0" i="0" dirty="0">
                <a:effectLst/>
                <a:latin typeface="Times New Roman" panose="02020603050405020304" pitchFamily="18" charset="0"/>
                <a:cs typeface="Times New Roman" panose="02020603050405020304" pitchFamily="18" charset="0"/>
              </a:rPr>
              <a:t> Consider the following schedule involving two transactions T</a:t>
            </a:r>
            <a:r>
              <a:rPr lang="en-US" sz="2400" b="0" i="0" baseline="-25000" dirty="0">
                <a:effectLst/>
                <a:latin typeface="Times New Roman" panose="02020603050405020304" pitchFamily="18" charset="0"/>
                <a:cs typeface="Times New Roman" panose="02020603050405020304" pitchFamily="18" charset="0"/>
              </a:rPr>
              <a:t>1</a:t>
            </a:r>
            <a:r>
              <a:rPr lang="en-US" sz="2400" b="0" i="0" dirty="0">
                <a:effectLst/>
                <a:latin typeface="Times New Roman" panose="02020603050405020304" pitchFamily="18" charset="0"/>
                <a:cs typeface="Times New Roman" panose="02020603050405020304" pitchFamily="18" charset="0"/>
              </a:rPr>
              <a:t> and T</a:t>
            </a:r>
            <a:r>
              <a:rPr lang="en-US" sz="2400" b="0" i="0" baseline="-25000" dirty="0">
                <a:effectLst/>
                <a:latin typeface="Times New Roman" panose="02020603050405020304" pitchFamily="18" charset="0"/>
                <a:cs typeface="Times New Roman" panose="02020603050405020304" pitchFamily="18" charset="0"/>
              </a:rPr>
              <a:t>2</a:t>
            </a:r>
            <a:r>
              <a:rPr lang="en-US" sz="2400" b="0" i="0" dirty="0">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FBFE387-5D59-448D-F3B3-7F9C2D157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56" y="906061"/>
            <a:ext cx="2603241" cy="4487033"/>
          </a:xfrm>
          <a:prstGeom prst="rect">
            <a:avLst/>
          </a:prstGeom>
        </p:spPr>
      </p:pic>
      <p:sp>
        <p:nvSpPr>
          <p:cNvPr id="7" name="TextBox 6">
            <a:extLst>
              <a:ext uri="{FF2B5EF4-FFF2-40B4-BE49-F238E27FC236}">
                <a16:creationId xmlns:a16="http://schemas.microsoft.com/office/drawing/2014/main" id="{CC1D4FB2-D15D-E3EF-45D9-F7AA1BE77EF1}"/>
              </a:ext>
            </a:extLst>
          </p:cNvPr>
          <p:cNvSpPr txBox="1"/>
          <p:nvPr/>
        </p:nvSpPr>
        <p:spPr>
          <a:xfrm>
            <a:off x="3785897" y="791843"/>
            <a:ext cx="7345524" cy="1133965"/>
          </a:xfrm>
          <a:prstGeom prst="rect">
            <a:avLst/>
          </a:prstGeom>
          <a:noFill/>
        </p:spPr>
        <p:txBody>
          <a:bodyPr wrap="square">
            <a:sp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This is a recoverable schedule since T</a:t>
            </a:r>
            <a:r>
              <a:rPr lang="en-US" sz="2400" b="0" i="0" baseline="-25000" dirty="0">
                <a:effectLst/>
                <a:latin typeface="Times New Roman" panose="02020603050405020304" pitchFamily="18" charset="0"/>
                <a:cs typeface="Times New Roman" panose="02020603050405020304" pitchFamily="18" charset="0"/>
              </a:rPr>
              <a:t>1</a:t>
            </a:r>
            <a:r>
              <a:rPr lang="en-US" sz="2400" b="0" i="0" dirty="0">
                <a:effectLst/>
                <a:latin typeface="Times New Roman" panose="02020603050405020304" pitchFamily="18" charset="0"/>
                <a:cs typeface="Times New Roman" panose="02020603050405020304" pitchFamily="18" charset="0"/>
              </a:rPr>
              <a:t> commits before T</a:t>
            </a:r>
            <a:r>
              <a:rPr lang="en-US" sz="2400" b="0" i="0" baseline="-25000" dirty="0">
                <a:effectLst/>
                <a:latin typeface="Times New Roman" panose="02020603050405020304" pitchFamily="18" charset="0"/>
                <a:cs typeface="Times New Roman" panose="02020603050405020304" pitchFamily="18" charset="0"/>
              </a:rPr>
              <a:t>2</a:t>
            </a:r>
            <a:r>
              <a:rPr lang="en-US" sz="2400" b="0" i="0" dirty="0">
                <a:effectLst/>
                <a:latin typeface="Times New Roman" panose="02020603050405020304" pitchFamily="18" charset="0"/>
                <a:cs typeface="Times New Roman" panose="02020603050405020304" pitchFamily="18" charset="0"/>
              </a:rPr>
              <a:t>, that makes the value read by T</a:t>
            </a:r>
            <a:r>
              <a:rPr lang="en-US" sz="2400" b="0" i="0" baseline="-25000" dirty="0">
                <a:effectLst/>
                <a:latin typeface="Times New Roman" panose="02020603050405020304" pitchFamily="18" charset="0"/>
                <a:cs typeface="Times New Roman" panose="02020603050405020304" pitchFamily="18" charset="0"/>
              </a:rPr>
              <a:t>2</a:t>
            </a:r>
            <a:r>
              <a:rPr lang="en-US" sz="2400" b="0" i="0" dirty="0">
                <a:effectLst/>
                <a:latin typeface="Times New Roman" panose="02020603050405020304" pitchFamily="18" charset="0"/>
                <a:cs typeface="Times New Roman" panose="02020603050405020304" pitchFamily="18" charset="0"/>
              </a:rPr>
              <a:t> correct.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2011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04187B-F679-D092-EA1C-5475F5C452E2}"/>
              </a:ext>
            </a:extLst>
          </p:cNvPr>
          <p:cNvSpPr>
            <a:spLocks noGrp="1"/>
          </p:cNvSpPr>
          <p:nvPr>
            <p:ph idx="1"/>
          </p:nvPr>
        </p:nvSpPr>
        <p:spPr>
          <a:xfrm>
            <a:off x="270588" y="261257"/>
            <a:ext cx="11523306" cy="5915706"/>
          </a:xfrm>
        </p:spPr>
        <p:txBody>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Irrecoverable Schedule: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table below shows a schedule with two transactions, T1 reads and writes A and that value is read and written by T2. </a:t>
            </a:r>
          </a:p>
          <a:p>
            <a:pPr algn="just">
              <a:lnSpc>
                <a:spcPct val="150000"/>
              </a:lnSpc>
            </a:pPr>
            <a:r>
              <a:rPr lang="en-US" sz="2400" b="0" i="0" dirty="0">
                <a:effectLst/>
                <a:latin typeface="Times New Roman" panose="02020603050405020304" pitchFamily="18" charset="0"/>
                <a:cs typeface="Times New Roman" panose="02020603050405020304" pitchFamily="18" charset="0"/>
              </a:rPr>
              <a:t>T2 commits. But later on, T1 fails. So we have to rollback T1. Since T2 has read the value written by T1, it should also be rollbacked. But we have already committed that. So this schedule is irrecoverable schedule. </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 </a:t>
            </a:r>
            <a:r>
              <a:rPr lang="en-US" sz="2400" b="0" i="0" dirty="0" err="1">
                <a:effectLst/>
                <a:latin typeface="Times New Roman" panose="02020603050405020304" pitchFamily="18" charset="0"/>
                <a:cs typeface="Times New Roman" panose="02020603050405020304" pitchFamily="18" charset="0"/>
              </a:rPr>
              <a:t>Tj</a:t>
            </a:r>
            <a:r>
              <a:rPr lang="en-US" sz="2400" b="0" i="0" dirty="0">
                <a:effectLst/>
                <a:latin typeface="Times New Roman" panose="02020603050405020304" pitchFamily="18" charset="0"/>
                <a:cs typeface="Times New Roman" panose="02020603050405020304" pitchFamily="18" charset="0"/>
              </a:rPr>
              <a:t> is reading the value updated by </a:t>
            </a:r>
            <a:r>
              <a:rPr lang="en-US" sz="2400" b="0" i="0" dirty="0" err="1">
                <a:effectLst/>
                <a:latin typeface="Times New Roman" panose="02020603050405020304" pitchFamily="18" charset="0"/>
                <a:cs typeface="Times New Roman" panose="02020603050405020304" pitchFamily="18" charset="0"/>
              </a:rPr>
              <a:t>Ti</a:t>
            </a:r>
            <a:r>
              <a:rPr lang="en-US" sz="2400" b="0" i="0" dirty="0">
                <a:effectLst/>
                <a:latin typeface="Times New Roman" panose="02020603050405020304" pitchFamily="18" charset="0"/>
                <a:cs typeface="Times New Roman" panose="02020603050405020304" pitchFamily="18" charset="0"/>
              </a:rPr>
              <a:t> and </a:t>
            </a:r>
            <a:r>
              <a:rPr lang="en-US" sz="2400" b="0" i="0" dirty="0" err="1">
                <a:effectLst/>
                <a:latin typeface="Times New Roman" panose="02020603050405020304" pitchFamily="18" charset="0"/>
                <a:cs typeface="Times New Roman" panose="02020603050405020304" pitchFamily="18" charset="0"/>
              </a:rPr>
              <a:t>Tj</a:t>
            </a:r>
            <a:r>
              <a:rPr lang="en-US" sz="2400" b="0" i="0" dirty="0">
                <a:effectLst/>
                <a:latin typeface="Times New Roman" panose="02020603050405020304" pitchFamily="18" charset="0"/>
                <a:cs typeface="Times New Roman" panose="02020603050405020304" pitchFamily="18" charset="0"/>
              </a:rPr>
              <a:t> is committed before committing of </a:t>
            </a:r>
            <a:r>
              <a:rPr lang="en-US" sz="2400" b="0" i="0" dirty="0" err="1">
                <a:effectLst/>
                <a:latin typeface="Times New Roman" panose="02020603050405020304" pitchFamily="18" charset="0"/>
                <a:cs typeface="Times New Roman" panose="02020603050405020304" pitchFamily="18" charset="0"/>
              </a:rPr>
              <a:t>Ti</a:t>
            </a:r>
            <a:r>
              <a:rPr lang="en-US" sz="2400" b="0" i="0" dirty="0">
                <a:effectLst/>
                <a:latin typeface="Times New Roman" panose="02020603050405020304" pitchFamily="18" charset="0"/>
                <a:cs typeface="Times New Roman" panose="02020603050405020304" pitchFamily="18" charset="0"/>
              </a:rPr>
              <a:t>, the schedule will be irrecoverable</a:t>
            </a:r>
            <a:r>
              <a:rPr lang="en-US" b="0" i="0" dirty="0">
                <a:solidFill>
                  <a:srgbClr val="273239"/>
                </a:solidFill>
                <a:effectLst/>
                <a:latin typeface="Nunito" pitchFamily="2" charset="0"/>
              </a:rPr>
              <a:t>.</a:t>
            </a:r>
            <a:endParaRPr lang="en-IN" dirty="0"/>
          </a:p>
        </p:txBody>
      </p:sp>
    </p:spTree>
    <p:extLst>
      <p:ext uri="{BB962C8B-B14F-4D97-AF65-F5344CB8AC3E}">
        <p14:creationId xmlns:p14="http://schemas.microsoft.com/office/powerpoint/2010/main" val="443451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500788E-F985-0B84-8FCA-746093DA89A2}"/>
              </a:ext>
            </a:extLst>
          </p:cNvPr>
          <p:cNvGraphicFramePr>
            <a:graphicFrameLocks noGrp="1"/>
          </p:cNvGraphicFramePr>
          <p:nvPr>
            <p:ph idx="1"/>
            <p:extLst>
              <p:ext uri="{D42A27DB-BD31-4B8C-83A1-F6EECF244321}">
                <p14:modId xmlns:p14="http://schemas.microsoft.com/office/powerpoint/2010/main" val="1595807158"/>
              </p:ext>
            </p:extLst>
          </p:nvPr>
        </p:nvGraphicFramePr>
        <p:xfrm>
          <a:off x="849086" y="466531"/>
          <a:ext cx="10504715" cy="5439752"/>
        </p:xfrm>
        <a:graphic>
          <a:graphicData uri="http://schemas.openxmlformats.org/drawingml/2006/table">
            <a:tbl>
              <a:tblPr firstRow="1" bandRow="1">
                <a:tableStyleId>{2D5ABB26-0587-4C30-8999-92F81FD0307C}</a:tableStyleId>
              </a:tblPr>
              <a:tblGrid>
                <a:gridCol w="2100943">
                  <a:extLst>
                    <a:ext uri="{9D8B030D-6E8A-4147-A177-3AD203B41FA5}">
                      <a16:colId xmlns:a16="http://schemas.microsoft.com/office/drawing/2014/main" val="1403389028"/>
                    </a:ext>
                  </a:extLst>
                </a:gridCol>
                <a:gridCol w="2100943">
                  <a:extLst>
                    <a:ext uri="{9D8B030D-6E8A-4147-A177-3AD203B41FA5}">
                      <a16:colId xmlns:a16="http://schemas.microsoft.com/office/drawing/2014/main" val="1217966407"/>
                    </a:ext>
                  </a:extLst>
                </a:gridCol>
                <a:gridCol w="2100943">
                  <a:extLst>
                    <a:ext uri="{9D8B030D-6E8A-4147-A177-3AD203B41FA5}">
                      <a16:colId xmlns:a16="http://schemas.microsoft.com/office/drawing/2014/main" val="3208105655"/>
                    </a:ext>
                  </a:extLst>
                </a:gridCol>
                <a:gridCol w="2100943">
                  <a:extLst>
                    <a:ext uri="{9D8B030D-6E8A-4147-A177-3AD203B41FA5}">
                      <a16:colId xmlns:a16="http://schemas.microsoft.com/office/drawing/2014/main" val="382364936"/>
                    </a:ext>
                  </a:extLst>
                </a:gridCol>
                <a:gridCol w="2100943">
                  <a:extLst>
                    <a:ext uri="{9D8B030D-6E8A-4147-A177-3AD203B41FA5}">
                      <a16:colId xmlns:a16="http://schemas.microsoft.com/office/drawing/2014/main" val="2065340684"/>
                    </a:ext>
                  </a:extLst>
                </a:gridCol>
              </a:tblGrid>
              <a:tr h="829792">
                <a:tc>
                  <a:txBody>
                    <a:bodyPr/>
                    <a:lstStyle/>
                    <a:p>
                      <a:pPr algn="ctr">
                        <a:lnSpc>
                          <a:spcPct val="100000"/>
                        </a:lnSpc>
                      </a:pPr>
                      <a:r>
                        <a:rPr lang="en-IN" sz="2400" b="1" dirty="0">
                          <a:latin typeface="Times New Roman" panose="02020603050405020304" pitchFamily="18" charset="0"/>
                          <a:cs typeface="Times New Roman" panose="02020603050405020304" pitchFamily="18" charset="0"/>
                        </a:rPr>
                        <a:t>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b="1" dirty="0">
                          <a:latin typeface="Times New Roman" panose="02020603050405020304" pitchFamily="18" charset="0"/>
                          <a:cs typeface="Times New Roman" panose="02020603050405020304" pitchFamily="18" charset="0"/>
                        </a:rPr>
                        <a:t>T1 Buffer’s Space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b="1" dirty="0">
                          <a:latin typeface="Times New Roman" panose="02020603050405020304" pitchFamily="18" charset="0"/>
                          <a:cs typeface="Times New Roman" panose="02020603050405020304" pitchFamily="18" charset="0"/>
                        </a:rPr>
                        <a:t>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b="1" dirty="0">
                          <a:latin typeface="Times New Roman" panose="02020603050405020304" pitchFamily="18" charset="0"/>
                          <a:cs typeface="Times New Roman" panose="02020603050405020304" pitchFamily="18" charset="0"/>
                        </a:rPr>
                        <a:t>T2 Buffer’s Space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b="1" dirty="0">
                          <a:latin typeface="Times New Roman" panose="02020603050405020304" pitchFamily="18" charset="0"/>
                          <a:cs typeface="Times New Roman" panose="02020603050405020304" pitchFamily="18" charset="0"/>
                        </a:rPr>
                        <a:t>Database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6695331"/>
                  </a:ext>
                </a:extLst>
              </a:tr>
              <a:tr h="460996">
                <a:tc>
                  <a:txBody>
                    <a:bodyPr/>
                    <a:lstStyle/>
                    <a:p>
                      <a:pPr algn="ctr">
                        <a:lnSpc>
                          <a:spcPct val="100000"/>
                        </a:lnSpc>
                      </a:pPr>
                      <a:endParaRPr lang="en-IN"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A=5000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7117587"/>
                  </a:ext>
                </a:extLst>
              </a:tr>
              <a:tr h="460996">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A=5000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A=5000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6342643"/>
                  </a:ext>
                </a:extLst>
              </a:tr>
              <a:tr h="460996">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A=A-1000;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A=4000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A=5000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4839193"/>
                  </a:ext>
                </a:extLst>
              </a:tr>
              <a:tr h="460996">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W(A);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A=4000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A=4000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7774520"/>
                  </a:ext>
                </a:extLst>
              </a:tr>
              <a:tr h="460996">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R(A);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A=4000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A=4000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0100590"/>
                  </a:ext>
                </a:extLst>
              </a:tr>
              <a:tr h="460996">
                <a:tc>
                  <a:txBody>
                    <a:bodyPr/>
                    <a:lstStyle/>
                    <a:p>
                      <a:pPr algn="ctr">
                        <a:lnSpc>
                          <a:spcPct val="100000"/>
                        </a:lnSpc>
                      </a:pPr>
                      <a:endParaRPr lang="en-IN"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A=A+500;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A=4500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A=4000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7762789"/>
                  </a:ext>
                </a:extLst>
              </a:tr>
              <a:tr h="460996">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W(A);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A=4500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A=4500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5507741"/>
                  </a:ext>
                </a:extLst>
              </a:tr>
              <a:tr h="460996">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Commit;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1022435"/>
                  </a:ext>
                </a:extLst>
              </a:tr>
              <a:tr h="460996">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Failure 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8423615"/>
                  </a:ext>
                </a:extLst>
              </a:tr>
              <a:tr h="460996">
                <a:tc>
                  <a:txBody>
                    <a:bodyPr/>
                    <a:lstStyle/>
                    <a:p>
                      <a:pPr algn="ctr">
                        <a:lnSpc>
                          <a:spcPct val="100000"/>
                        </a:lnSpc>
                      </a:pPr>
                      <a:r>
                        <a:rPr lang="en-IN" sz="2400" dirty="0">
                          <a:latin typeface="Times New Roman" panose="02020603050405020304" pitchFamily="18" charset="0"/>
                          <a:cs typeface="Times New Roman" panose="02020603050405020304" pitchFamily="18" charset="0"/>
                        </a:rPr>
                        <a:t>Commit;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3961255"/>
                  </a:ext>
                </a:extLst>
              </a:tr>
            </a:tbl>
          </a:graphicData>
        </a:graphic>
      </p:graphicFrame>
    </p:spTree>
    <p:extLst>
      <p:ext uri="{BB962C8B-B14F-4D97-AF65-F5344CB8AC3E}">
        <p14:creationId xmlns:p14="http://schemas.microsoft.com/office/powerpoint/2010/main" val="1561035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1050</Words>
  <Application>Microsoft Office PowerPoint</Application>
  <PresentationFormat>Widescreen</PresentationFormat>
  <Paragraphs>113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Nunito</vt:lpstr>
      <vt:lpstr>Times New Roman</vt:lpstr>
      <vt:lpstr>Office Theme</vt:lpstr>
      <vt:lpstr>Recoverability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Recoverability</dc:title>
  <dc:creator>Akash Kadao</dc:creator>
  <cp:lastModifiedBy>Akash Kadao</cp:lastModifiedBy>
  <cp:revision>1</cp:revision>
  <dcterms:created xsi:type="dcterms:W3CDTF">2023-07-19T06:52:04Z</dcterms:created>
  <dcterms:modified xsi:type="dcterms:W3CDTF">2023-07-19T06:52:17Z</dcterms:modified>
</cp:coreProperties>
</file>