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CF2C-68C1-1F53-2C34-70C6A5597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33DA0A-B583-8A87-0B05-FBA91F276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715A11-713E-63A3-09F9-9D5895BE9F96}"/>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9827C8C9-62DC-0913-4536-1CB05B354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B5441-D4A2-1E24-6E70-69F0E45977ED}"/>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356669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45A0-C456-A201-8366-797C8BDA8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3F5A0-5AF8-B804-B388-C02845007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164F1-BB3D-F864-F484-917CBF8C8835}"/>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3FDB6015-FAB4-E05F-2D0C-E84EA3A4C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04EB0-CEB3-747B-81C0-8297AF22832E}"/>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199568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58820-0CC2-927B-45E1-CA0C2B66F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C57727-60F4-82CD-F991-A56E47160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7DD0C-80A0-2190-898A-F282DB790728}"/>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E5D61508-A386-0AAF-A153-90EF0224E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C6A45-CCCF-0A09-978B-F1E9B43369C8}"/>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299125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0C1-9667-E331-63B9-5507094419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82345-6ECB-6C82-7889-C8738AB2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FBC62-82AC-8CDE-C2C4-E9B039ECC218}"/>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FD540F12-E464-E198-FDE5-409CC1D955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170C7-DB39-6BD9-9341-689BDC5A68E7}"/>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15748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579-4C75-EF65-420A-3E723D301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F3135-CCC7-3F3C-C9D2-815E51A0D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D2717-5A7B-B3E4-59A3-719F10CADAE6}"/>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CDFBBF7F-C6DC-B8F5-9A8E-53B9C26C8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8294A-C799-DE2F-BB8F-6AC8D16CDCC2}"/>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14513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0BE-47CA-0404-2532-293B2AE60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588415-D242-D415-9BC9-E096C1954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AC63B3-BE19-9F3F-E2F8-38EE14AB1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15D6D9-8470-74F8-FAA7-C1A625B7AAD1}"/>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6" name="Footer Placeholder 5">
            <a:extLst>
              <a:ext uri="{FF2B5EF4-FFF2-40B4-BE49-F238E27FC236}">
                <a16:creationId xmlns:a16="http://schemas.microsoft.com/office/drawing/2014/main" id="{947A9C77-CF56-9121-475C-76CC8B581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C8791-790B-8C28-431A-97B1C337ABA4}"/>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373114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E3CD-3A95-8978-ADC2-6DC098C187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FFB88-D8FD-BC6C-4452-00AE65517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AD402-D40B-17B7-2188-B2C73545F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14F172-4A67-E113-CAD1-021C092A4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59F5F-A458-BA3B-A0D3-673B87721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E1FB8E-9A82-B84A-5E65-2A733E8D623D}"/>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8" name="Footer Placeholder 7">
            <a:extLst>
              <a:ext uri="{FF2B5EF4-FFF2-40B4-BE49-F238E27FC236}">
                <a16:creationId xmlns:a16="http://schemas.microsoft.com/office/drawing/2014/main" id="{EDDB13A6-094A-7C18-E153-D1B180512D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0AC3F6-6DEF-49CF-B464-683E23A97432}"/>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295532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388F-3036-BBEA-0A04-DFA24C2067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9C54F2-D92B-36EB-C534-A97754C124FD}"/>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4" name="Footer Placeholder 3">
            <a:extLst>
              <a:ext uri="{FF2B5EF4-FFF2-40B4-BE49-F238E27FC236}">
                <a16:creationId xmlns:a16="http://schemas.microsoft.com/office/drawing/2014/main" id="{48773CCB-A42C-CFB3-C22B-3E699F97EF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DB93A4-A0B6-0469-AA59-8D33B2B306ED}"/>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95535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4F4BF-6EF1-CDC7-6087-06B4152487DF}"/>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3" name="Footer Placeholder 2">
            <a:extLst>
              <a:ext uri="{FF2B5EF4-FFF2-40B4-BE49-F238E27FC236}">
                <a16:creationId xmlns:a16="http://schemas.microsoft.com/office/drawing/2014/main" id="{154B57B7-CA92-4DBD-54E7-6DB10339EE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945189-0315-504A-91A8-0D7D8ED2ABB4}"/>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124450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0D30-2B4D-DD79-D3D8-946396518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8A5F9-AEB9-CA88-4EDE-C9A5DF518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61A639-E283-9720-9FA1-A6C7BAF2E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7E7C8-7072-EA15-22C1-BD1B066EAE13}"/>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6" name="Footer Placeholder 5">
            <a:extLst>
              <a:ext uri="{FF2B5EF4-FFF2-40B4-BE49-F238E27FC236}">
                <a16:creationId xmlns:a16="http://schemas.microsoft.com/office/drawing/2014/main" id="{2F3D0FE6-41B8-A60E-1784-F8E775E1A4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DD9AF-23D5-24C6-F577-B6E338BC6390}"/>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411819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1345-BEC9-D80B-9C96-F641423DA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17927F-A134-021F-B3A4-57B9A63EB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A4DA5A-805D-47B1-998C-2F37CFF3A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10648-2E85-4E27-A414-CB135FD906AD}"/>
              </a:ext>
            </a:extLst>
          </p:cNvPr>
          <p:cNvSpPr>
            <a:spLocks noGrp="1"/>
          </p:cNvSpPr>
          <p:nvPr>
            <p:ph type="dt" sz="half" idx="10"/>
          </p:nvPr>
        </p:nvSpPr>
        <p:spPr/>
        <p:txBody>
          <a:bodyPr/>
          <a:lstStyle/>
          <a:p>
            <a:fld id="{1FE80EA8-050F-433C-B65B-D9FD6FD22283}" type="datetimeFigureOut">
              <a:rPr lang="en-IN" smtClean="0"/>
              <a:t>01-08-2023</a:t>
            </a:fld>
            <a:endParaRPr lang="en-IN"/>
          </a:p>
        </p:txBody>
      </p:sp>
      <p:sp>
        <p:nvSpPr>
          <p:cNvPr id="6" name="Footer Placeholder 5">
            <a:extLst>
              <a:ext uri="{FF2B5EF4-FFF2-40B4-BE49-F238E27FC236}">
                <a16:creationId xmlns:a16="http://schemas.microsoft.com/office/drawing/2014/main" id="{F19F8F0B-C737-CD9C-53B0-85D906535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CE5899-406A-1CEE-DDEB-8AD79E866471}"/>
              </a:ext>
            </a:extLst>
          </p:cNvPr>
          <p:cNvSpPr>
            <a:spLocks noGrp="1"/>
          </p:cNvSpPr>
          <p:nvPr>
            <p:ph type="sldNum" sz="quarter" idx="12"/>
          </p:nvPr>
        </p:nvSpPr>
        <p:spPr/>
        <p:txBody>
          <a:bodyPr/>
          <a:lstStyle/>
          <a:p>
            <a:fld id="{13C4DA56-3EA7-438F-BD4C-81BD86F45FBE}" type="slidenum">
              <a:rPr lang="en-IN" smtClean="0"/>
              <a:t>‹#›</a:t>
            </a:fld>
            <a:endParaRPr lang="en-IN"/>
          </a:p>
        </p:txBody>
      </p:sp>
    </p:spTree>
    <p:extLst>
      <p:ext uri="{BB962C8B-B14F-4D97-AF65-F5344CB8AC3E}">
        <p14:creationId xmlns:p14="http://schemas.microsoft.com/office/powerpoint/2010/main" val="143742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87E7D-C138-97AA-CF0C-DA1B1FB8D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50FD0-7B9E-921D-E95D-594EB3C0B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30416-8A31-832F-6D44-7EF08DBD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80EA8-050F-433C-B65B-D9FD6FD22283}" type="datetimeFigureOut">
              <a:rPr lang="en-IN" smtClean="0"/>
              <a:t>01-08-2023</a:t>
            </a:fld>
            <a:endParaRPr lang="en-IN"/>
          </a:p>
        </p:txBody>
      </p:sp>
      <p:sp>
        <p:nvSpPr>
          <p:cNvPr id="5" name="Footer Placeholder 4">
            <a:extLst>
              <a:ext uri="{FF2B5EF4-FFF2-40B4-BE49-F238E27FC236}">
                <a16:creationId xmlns:a16="http://schemas.microsoft.com/office/drawing/2014/main" id="{C5FFFF40-BDA6-141B-24ED-AAF265B3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16ACB3-85FC-B14D-6ACF-A4250AD59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4DA56-3EA7-438F-BD4C-81BD86F45FBE}" type="slidenum">
              <a:rPr lang="en-IN" smtClean="0"/>
              <a:t>‹#›</a:t>
            </a:fld>
            <a:endParaRPr lang="en-IN"/>
          </a:p>
        </p:txBody>
      </p:sp>
    </p:spTree>
    <p:extLst>
      <p:ext uri="{BB962C8B-B14F-4D97-AF65-F5344CB8AC3E}">
        <p14:creationId xmlns:p14="http://schemas.microsoft.com/office/powerpoint/2010/main" val="171876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3C5E-684C-4F1B-735C-9B0AB08EA334}"/>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Validation Based Protocol</a:t>
            </a:r>
          </a:p>
        </p:txBody>
      </p:sp>
    </p:spTree>
    <p:extLst>
      <p:ext uri="{BB962C8B-B14F-4D97-AF65-F5344CB8AC3E}">
        <p14:creationId xmlns:p14="http://schemas.microsoft.com/office/powerpoint/2010/main" val="389876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54882-BD08-96C9-695E-32752D92706C}"/>
              </a:ext>
            </a:extLst>
          </p:cNvPr>
          <p:cNvSpPr>
            <a:spLocks noGrp="1"/>
          </p:cNvSpPr>
          <p:nvPr>
            <p:ph idx="1"/>
          </p:nvPr>
        </p:nvSpPr>
        <p:spPr>
          <a:xfrm>
            <a:off x="289249" y="167950"/>
            <a:ext cx="11597951" cy="6316825"/>
          </a:xfrm>
        </p:spPr>
        <p:txBody>
          <a:bodyPr>
            <a:normAutofit fontScale="92500"/>
          </a:bodyPr>
          <a:lstStyle/>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Validation Based Protocol</a:t>
            </a:r>
            <a:r>
              <a:rPr lang="en-US" sz="2400" b="0" i="0" dirty="0">
                <a:effectLst/>
                <a:latin typeface="Times New Roman" panose="02020603050405020304" pitchFamily="18" charset="0"/>
                <a:cs typeface="Times New Roman" panose="02020603050405020304" pitchFamily="18" charset="0"/>
              </a:rPr>
              <a:t> is also called Optimistic Concurrency Control Technique. This protocol is used in DBMS (Database Management System) for avoiding concurrency in transactions.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is called optimistic because of the assumption it makes, i.e. very less interference occurs, therefore, there is no need for checking while the transaction is executed.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this technique, no checking is done while the transaction is been executed. Until the transaction end is reached updates in the transaction are not applied directly to the database.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All updates are applied to local copies of data items kept for the transaction.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At the end of transaction execution, while execution of the transaction, a </a:t>
            </a:r>
            <a:r>
              <a:rPr lang="en-US" sz="2400" b="1" i="0" dirty="0">
                <a:effectLst/>
                <a:latin typeface="Times New Roman" panose="02020603050405020304" pitchFamily="18" charset="0"/>
                <a:cs typeface="Times New Roman" panose="02020603050405020304" pitchFamily="18" charset="0"/>
              </a:rPr>
              <a:t>validation phase</a:t>
            </a:r>
            <a:r>
              <a:rPr lang="en-US" sz="2400" b="0" i="0" dirty="0">
                <a:effectLst/>
                <a:latin typeface="Times New Roman" panose="02020603050405020304" pitchFamily="18" charset="0"/>
                <a:cs typeface="Times New Roman" panose="02020603050405020304" pitchFamily="18" charset="0"/>
              </a:rPr>
              <a:t> checks whether any of transaction updates violate serializability.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If there is no violation of serializability the transaction is committed and the database is updated; or else, the transaction is updated and then restarted. </a:t>
            </a:r>
          </a:p>
          <a:p>
            <a:pPr marL="0" indent="0">
              <a:buNone/>
            </a:pPr>
            <a:endParaRPr lang="en-IN" dirty="0"/>
          </a:p>
        </p:txBody>
      </p:sp>
    </p:spTree>
    <p:extLst>
      <p:ext uri="{BB962C8B-B14F-4D97-AF65-F5344CB8AC3E}">
        <p14:creationId xmlns:p14="http://schemas.microsoft.com/office/powerpoint/2010/main" val="332041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F5F5-E158-B8F8-A392-0921BA06FDC6}"/>
              </a:ext>
            </a:extLst>
          </p:cNvPr>
          <p:cNvSpPr>
            <a:spLocks noGrp="1"/>
          </p:cNvSpPr>
          <p:nvPr>
            <p:ph type="title"/>
          </p:nvPr>
        </p:nvSpPr>
        <p:spPr>
          <a:xfrm>
            <a:off x="213048" y="141190"/>
            <a:ext cx="11646159" cy="726557"/>
          </a:xfrm>
        </p:spPr>
        <p:txBody>
          <a:bodyPr>
            <a:normAutofit fontScale="9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Optimistic Concurrency Control is a three-phase protocol. The three phases for validation based protocol: </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2C6064-B45E-909E-D9AE-B6BA4A465DBD}"/>
              </a:ext>
            </a:extLst>
          </p:cNvPr>
          <p:cNvSpPr>
            <a:spLocks noGrp="1"/>
          </p:cNvSpPr>
          <p:nvPr>
            <p:ph idx="1"/>
          </p:nvPr>
        </p:nvSpPr>
        <p:spPr>
          <a:xfrm>
            <a:off x="302465" y="989046"/>
            <a:ext cx="11467323" cy="5531822"/>
          </a:xfrm>
        </p:spPr>
        <p:txBody>
          <a:bodyPr>
            <a:noAutofit/>
          </a:bodyPr>
          <a:lstStyle/>
          <a:p>
            <a:pPr marL="0" indent="0" algn="just" fontAlgn="base">
              <a:lnSpc>
                <a:spcPct val="150000"/>
              </a:lnSpc>
              <a:buNone/>
            </a:pPr>
            <a:r>
              <a:rPr lang="en-US" sz="2200" b="1" i="0" dirty="0">
                <a:effectLst/>
                <a:latin typeface="Times New Roman" panose="02020603050405020304" pitchFamily="18" charset="0"/>
                <a:cs typeface="Times New Roman" panose="02020603050405020304" pitchFamily="18" charset="0"/>
              </a:rPr>
              <a:t>Read Phase:</a:t>
            </a:r>
            <a:r>
              <a:rPr lang="en-US" sz="2200" b="0" i="0" dirty="0">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lang="en-US" sz="2200" b="0" i="0" dirty="0">
                <a:effectLst/>
                <a:latin typeface="Times New Roman" panose="02020603050405020304" pitchFamily="18" charset="0"/>
                <a:cs typeface="Times New Roman" panose="02020603050405020304" pitchFamily="18" charset="0"/>
              </a:rPr>
              <a:t>In this phase, the transaction T is read and executed. It is used to read the value of various data items and stores them in temporary local variables. It can perform all the write operations on temporary variables without an update to the actual database.</a:t>
            </a:r>
          </a:p>
          <a:p>
            <a:pPr marL="0" indent="0" algn="just" fontAlgn="base">
              <a:lnSpc>
                <a:spcPct val="150000"/>
              </a:lnSpc>
              <a:buNone/>
            </a:pPr>
            <a:r>
              <a:rPr lang="en-US" sz="2200" b="1" i="0" dirty="0">
                <a:effectLst/>
                <a:latin typeface="Times New Roman" panose="02020603050405020304" pitchFamily="18" charset="0"/>
                <a:cs typeface="Times New Roman" panose="02020603050405020304" pitchFamily="18" charset="0"/>
              </a:rPr>
              <a:t>Validation Phase:</a:t>
            </a:r>
            <a:r>
              <a:rPr lang="en-US" sz="2200" b="0" i="0" dirty="0">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lang="en-US" sz="2200" b="0" i="0" dirty="0">
                <a:effectLst/>
                <a:latin typeface="Times New Roman" panose="02020603050405020304" pitchFamily="18" charset="0"/>
                <a:cs typeface="Times New Roman" panose="02020603050405020304" pitchFamily="18" charset="0"/>
              </a:rPr>
              <a:t>In this phase, the temporary variable value will be validated against the actual data to see if it violates the serializability.</a:t>
            </a:r>
          </a:p>
          <a:p>
            <a:pPr marL="0" indent="0" algn="just" fontAlgn="base">
              <a:lnSpc>
                <a:spcPct val="150000"/>
              </a:lnSpc>
              <a:buNone/>
            </a:pPr>
            <a:r>
              <a:rPr lang="en-US" sz="2200" b="1" i="0" dirty="0">
                <a:effectLst/>
                <a:latin typeface="Times New Roman" panose="02020603050405020304" pitchFamily="18" charset="0"/>
                <a:cs typeface="Times New Roman" panose="02020603050405020304" pitchFamily="18" charset="0"/>
              </a:rPr>
              <a:t>Write Phase:</a:t>
            </a:r>
            <a:endParaRPr lang="en-US" sz="22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200" b="0" i="0" dirty="0">
                <a:effectLst/>
                <a:latin typeface="Times New Roman" panose="02020603050405020304" pitchFamily="18" charset="0"/>
                <a:cs typeface="Times New Roman" panose="02020603050405020304" pitchFamily="18" charset="0"/>
              </a:rPr>
              <a:t>If the validation of the transaction is validated, then the temporary results are written to the database or system otherwise the transaction is rolled back.</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93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7373-71E3-6153-FCC2-5B61DE28B825}"/>
              </a:ext>
            </a:extLst>
          </p:cNvPr>
          <p:cNvSpPr>
            <a:spLocks noGrp="1"/>
          </p:cNvSpPr>
          <p:nvPr>
            <p:ph idx="1"/>
          </p:nvPr>
        </p:nvSpPr>
        <p:spPr>
          <a:xfrm>
            <a:off x="270589" y="186612"/>
            <a:ext cx="11532636" cy="6288833"/>
          </a:xfrm>
        </p:spPr>
        <p:txBody>
          <a:bodyPr>
            <a:normAutofit fontScale="92500"/>
          </a:bodyPr>
          <a:lstStyle/>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order to perform the Validation test, each transaction should go through the various phases as described above. Then, we must know about the following three time-stamps that we assigned to transaction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to check its validity:</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1. Start(</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It is the time when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started its execution.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 Validation(</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It is the time when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just ﬁnished its read phase and begin its validation phase.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3. Finish(</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the time when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end it’s all writing operations in the database under write-phase.</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Two more terms that we need to know are:</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1. </a:t>
            </a:r>
            <a:r>
              <a:rPr lang="en-US" sz="2400" b="1" i="0" dirty="0" err="1">
                <a:effectLst/>
                <a:latin typeface="Times New Roman" panose="02020603050405020304" pitchFamily="18" charset="0"/>
                <a:cs typeface="Times New Roman" panose="02020603050405020304" pitchFamily="18" charset="0"/>
              </a:rPr>
              <a:t>Write_set</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of a transaction contains all the write operations that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performs.</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 </a:t>
            </a:r>
            <a:r>
              <a:rPr lang="en-US" sz="2400" b="1" i="0" dirty="0" err="1">
                <a:effectLst/>
                <a:latin typeface="Times New Roman" panose="02020603050405020304" pitchFamily="18" charset="0"/>
                <a:cs typeface="Times New Roman" panose="02020603050405020304" pitchFamily="18" charset="0"/>
              </a:rPr>
              <a:t>Read_set</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of a transaction contains all the read operations that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performs.</a:t>
            </a:r>
          </a:p>
          <a:p>
            <a:pPr marL="0" indent="0">
              <a:buNone/>
            </a:pPr>
            <a:endParaRPr lang="en-IN" dirty="0"/>
          </a:p>
        </p:txBody>
      </p:sp>
    </p:spTree>
    <p:extLst>
      <p:ext uri="{BB962C8B-B14F-4D97-AF65-F5344CB8AC3E}">
        <p14:creationId xmlns:p14="http://schemas.microsoft.com/office/powerpoint/2010/main" val="174496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3C25-9C67-10BC-0A05-C1CD0A84E975}"/>
              </a:ext>
            </a:extLst>
          </p:cNvPr>
          <p:cNvSpPr>
            <a:spLocks noGrp="1"/>
          </p:cNvSpPr>
          <p:nvPr>
            <p:ph idx="1"/>
          </p:nvPr>
        </p:nvSpPr>
        <p:spPr>
          <a:xfrm>
            <a:off x="289249" y="261256"/>
            <a:ext cx="11318033" cy="6447453"/>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In the Validation phase for transaction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the protocol inspect that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doesn’t overlap or intervene with any other transactions currently in their validation phase or in committed. The validation phase for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checks that for all transaction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one of the following below conditions must hold to being validated or pass validation phase:</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1.</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Finish(</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j</a:t>
            </a:r>
            <a:r>
              <a:rPr lang="en-US" sz="2400" b="1" i="0" dirty="0">
                <a:effectLst/>
                <a:latin typeface="Times New Roman" panose="02020603050405020304" pitchFamily="18" charset="0"/>
                <a:cs typeface="Times New Roman" panose="02020603050405020304" pitchFamily="18" charset="0"/>
              </a:rPr>
              <a:t>)&lt;Starts(</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since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finishes its execution means completes its write-phase before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started its execution(read-phase). Then the serializability indeed maintained.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FinishT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begins its write phase after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completes its write phase, and the </a:t>
            </a:r>
            <a:r>
              <a:rPr lang="en-US" sz="2400" b="0" i="0" dirty="0" err="1">
                <a:effectLst/>
                <a:latin typeface="Times New Roman" panose="02020603050405020304" pitchFamily="18" charset="0"/>
                <a:cs typeface="Times New Roman" panose="02020603050405020304" pitchFamily="18" charset="0"/>
              </a:rPr>
              <a:t>read_set</a:t>
            </a:r>
            <a:r>
              <a:rPr lang="en-US" sz="2400" b="0" i="0" dirty="0">
                <a:effectLst/>
                <a:latin typeface="Times New Roman" panose="02020603050405020304" pitchFamily="18" charset="0"/>
                <a:cs typeface="Times New Roman" panose="02020603050405020304" pitchFamily="18" charset="0"/>
              </a:rPr>
              <a: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should be disjoint with </a:t>
            </a:r>
            <a:r>
              <a:rPr lang="en-US" sz="2400" b="0" i="0" dirty="0" err="1">
                <a:effectLst/>
                <a:latin typeface="Times New Roman" panose="02020603050405020304" pitchFamily="18" charset="0"/>
                <a:cs typeface="Times New Roman" panose="02020603050405020304" pitchFamily="18" charset="0"/>
              </a:rPr>
              <a:t>write_set</a:t>
            </a:r>
            <a:r>
              <a:rPr lang="en-US" sz="2400" b="0" i="0" dirty="0">
                <a:effectLst/>
                <a:latin typeface="Times New Roman" panose="02020603050405020304" pitchFamily="18" charset="0"/>
                <a:cs typeface="Times New Roman" panose="02020603050405020304" pitchFamily="18" charset="0"/>
              </a:rPr>
              <a: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3.</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completes its read phase before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baseline="-2500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completes its read phase and both </a:t>
            </a:r>
            <a:r>
              <a:rPr lang="en-US" sz="2400" b="0" i="0" dirty="0" err="1">
                <a:effectLst/>
                <a:latin typeface="Times New Roman" panose="02020603050405020304" pitchFamily="18" charset="0"/>
                <a:cs typeface="Times New Roman" panose="02020603050405020304" pitchFamily="18" charset="0"/>
              </a:rPr>
              <a:t>read_set</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write_set</a:t>
            </a:r>
            <a:r>
              <a:rPr lang="en-US" sz="2400" b="0" i="0" dirty="0">
                <a:effectLst/>
                <a:latin typeface="Times New Roman" panose="02020603050405020304" pitchFamily="18" charset="0"/>
                <a:cs typeface="Times New Roman" panose="02020603050405020304" pitchFamily="18" charset="0"/>
              </a:rPr>
              <a: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are disjoint with the </a:t>
            </a:r>
            <a:r>
              <a:rPr lang="en-US" sz="2400" b="0" i="0" dirty="0" err="1">
                <a:effectLst/>
                <a:latin typeface="Times New Roman" panose="02020603050405020304" pitchFamily="18" charset="0"/>
                <a:cs typeface="Times New Roman" panose="02020603050405020304" pitchFamily="18" charset="0"/>
              </a:rPr>
              <a:t>write_set</a:t>
            </a:r>
            <a:r>
              <a:rPr lang="en-US" sz="2400" b="0" i="0" dirty="0">
                <a:effectLst/>
                <a:latin typeface="Times New Roman" panose="02020603050405020304" pitchFamily="18" charset="0"/>
                <a:cs typeface="Times New Roman" panose="02020603050405020304" pitchFamily="18" charset="0"/>
              </a:rPr>
              <a: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79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62910-003C-C035-04D4-ED0AAC0CC08B}"/>
              </a:ext>
            </a:extLst>
          </p:cNvPr>
          <p:cNvSpPr>
            <a:spLocks noGrp="1"/>
          </p:cNvSpPr>
          <p:nvPr>
            <p:ph idx="1"/>
          </p:nvPr>
        </p:nvSpPr>
        <p:spPr>
          <a:xfrm>
            <a:off x="298579" y="298580"/>
            <a:ext cx="11448661" cy="6242179"/>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 Here two Transactions </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 and </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j</a:t>
            </a:r>
            <a:r>
              <a:rPr lang="en-US" sz="2400" b="1" i="0" dirty="0">
                <a:effectLst/>
                <a:latin typeface="Times New Roman" panose="02020603050405020304" pitchFamily="18" charset="0"/>
                <a:cs typeface="Times New Roman" panose="02020603050405020304" pitchFamily="18" charset="0"/>
              </a:rPr>
              <a:t> are given, since TS(</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j</a:t>
            </a:r>
            <a:r>
              <a:rPr lang="en-US" sz="2400" b="1" i="0" dirty="0">
                <a:effectLst/>
                <a:latin typeface="Times New Roman" panose="02020603050405020304" pitchFamily="18" charset="0"/>
                <a:cs typeface="Times New Roman" panose="02020603050405020304" pitchFamily="18" charset="0"/>
              </a:rPr>
              <a:t>)&lt;TS(</a:t>
            </a:r>
            <a:r>
              <a:rPr lang="en-US" sz="2400" b="1" i="0" dirty="0" err="1">
                <a:effectLst/>
                <a:latin typeface="Times New Roman" panose="02020603050405020304" pitchFamily="18" charset="0"/>
                <a:cs typeface="Times New Roman" panose="02020603050405020304" pitchFamily="18" charset="0"/>
              </a:rPr>
              <a:t>T</a:t>
            </a:r>
            <a:r>
              <a:rPr lang="en-US" sz="2400" b="1" i="0" baseline="-25000" dirty="0" err="1">
                <a:effectLst/>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so the validation phase succeeds in the Schedule-A. It’s noteworthy that the final write operations to the database are performed only after the validation of both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Since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reads the old values of</a:t>
            </a:r>
            <a:r>
              <a:rPr lang="en-US" sz="2400" b="1" i="0" dirty="0">
                <a:effectLst/>
                <a:latin typeface="Times New Roman" panose="02020603050405020304" pitchFamily="18" charset="0"/>
                <a:cs typeface="Times New Roman" panose="02020603050405020304" pitchFamily="18" charset="0"/>
              </a:rPr>
              <a:t> x(12) </a:t>
            </a:r>
            <a:r>
              <a:rPr lang="en-US" sz="2400" b="0" i="0" dirty="0">
                <a:effectLst/>
                <a:latin typeface="Times New Roman" panose="02020603050405020304" pitchFamily="18" charset="0"/>
                <a:cs typeface="Times New Roman" panose="02020603050405020304" pitchFamily="18" charset="0"/>
              </a:rPr>
              <a:t>and</a:t>
            </a:r>
            <a:r>
              <a:rPr lang="en-US" sz="2400" b="1" i="0" dirty="0">
                <a:effectLst/>
                <a:latin typeface="Times New Roman" panose="02020603050405020304" pitchFamily="18" charset="0"/>
                <a:cs typeface="Times New Roman" panose="02020603050405020304" pitchFamily="18" charset="0"/>
              </a:rPr>
              <a:t> y(15) </a:t>
            </a:r>
            <a:r>
              <a:rPr lang="en-US" sz="2400" b="0" i="0" dirty="0">
                <a:effectLst/>
                <a:latin typeface="Times New Roman" panose="02020603050405020304" pitchFamily="18" charset="0"/>
                <a:cs typeface="Times New Roman" panose="02020603050405020304" pitchFamily="18" charset="0"/>
              </a:rPr>
              <a:t>while </a:t>
            </a:r>
            <a:r>
              <a:rPr lang="en-US" sz="2400" b="1" i="0" dirty="0">
                <a:effectLst/>
                <a:latin typeface="Times New Roman" panose="02020603050405020304" pitchFamily="18" charset="0"/>
                <a:cs typeface="Times New Roman" panose="02020603050405020304" pitchFamily="18" charset="0"/>
              </a:rPr>
              <a:t>print(</a:t>
            </a:r>
            <a:r>
              <a:rPr lang="en-US" sz="2400" b="1" i="0" dirty="0" err="1">
                <a:effectLst/>
                <a:latin typeface="Times New Roman" panose="02020603050405020304" pitchFamily="18" charset="0"/>
                <a:cs typeface="Times New Roman" panose="02020603050405020304" pitchFamily="18" charset="0"/>
              </a:rPr>
              <a:t>x+y</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operation unless final write operation take place.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57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3EA6CC-BA4C-55A7-A47B-92F729A21669}"/>
              </a:ext>
            </a:extLst>
          </p:cNvPr>
          <p:cNvSpPr txBox="1"/>
          <p:nvPr/>
        </p:nvSpPr>
        <p:spPr>
          <a:xfrm>
            <a:off x="594827" y="137240"/>
            <a:ext cx="6097554" cy="461665"/>
          </a:xfrm>
          <a:prstGeom prst="rect">
            <a:avLst/>
          </a:prstGeom>
          <a:noFill/>
        </p:spPr>
        <p:txBody>
          <a:bodyPr wrap="square">
            <a:spAutoFit/>
          </a:bodyPr>
          <a:lstStyle/>
          <a:p>
            <a:r>
              <a:rPr lang="en-IN" sz="2400" b="1" i="0" dirty="0">
                <a:solidFill>
                  <a:srgbClr val="FF0000"/>
                </a:solidFill>
                <a:effectLst/>
                <a:latin typeface="Times New Roman" panose="02020603050405020304" pitchFamily="18" charset="0"/>
                <a:cs typeface="Times New Roman" panose="02020603050405020304" pitchFamily="18" charset="0"/>
              </a:rPr>
              <a:t>Schedule-A</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860CC8-4530-4137-56F7-8EA00F179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563" y="137240"/>
            <a:ext cx="3141723" cy="6271803"/>
          </a:xfrm>
          <a:prstGeom prst="rect">
            <a:avLst/>
          </a:prstGeom>
        </p:spPr>
      </p:pic>
      <p:sp>
        <p:nvSpPr>
          <p:cNvPr id="8" name="Rectangle 1">
            <a:extLst>
              <a:ext uri="{FF2B5EF4-FFF2-40B4-BE49-F238E27FC236}">
                <a16:creationId xmlns:a16="http://schemas.microsoft.com/office/drawing/2014/main" id="{6AC3C6AE-6815-56B2-AACF-B58B3DB777C6}"/>
              </a:ext>
            </a:extLst>
          </p:cNvPr>
          <p:cNvSpPr>
            <a:spLocks noChangeArrowheads="1"/>
          </p:cNvSpPr>
          <p:nvPr/>
        </p:nvSpPr>
        <p:spPr bwMode="auto">
          <a:xfrm>
            <a:off x="6606073" y="1508840"/>
            <a:ext cx="5290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E64C4C"/>
                </a:solidFill>
                <a:effectLst/>
                <a:latin typeface="Times New Roman" panose="02020603050405020304" pitchFamily="18" charset="0"/>
                <a:cs typeface="Times New Roman" panose="02020603050405020304" pitchFamily="18" charset="0"/>
              </a:rPr>
              <a:t>Schedule-A is a validated schedule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35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2A751-E44E-ACD2-5D0A-2089EE885D53}"/>
              </a:ext>
            </a:extLst>
          </p:cNvPr>
          <p:cNvSpPr>
            <a:spLocks noGrp="1"/>
          </p:cNvSpPr>
          <p:nvPr>
            <p:ph idx="1"/>
          </p:nvPr>
        </p:nvSpPr>
        <p:spPr>
          <a:xfrm>
            <a:off x="213049" y="276743"/>
            <a:ext cx="11571514" cy="6329330"/>
          </a:xfrm>
        </p:spPr>
        <p:txBody>
          <a:bodyPr>
            <a:normAutofit fontScale="70000" lnSpcReduction="20000"/>
          </a:bodyPr>
          <a:lstStyle/>
          <a:p>
            <a:pPr marL="0" indent="0" algn="just" fontAlgn="base">
              <a:lnSpc>
                <a:spcPct val="170000"/>
              </a:lnSpc>
              <a:buNone/>
            </a:pPr>
            <a:r>
              <a:rPr lang="en-US" b="1" i="0" u="sng" dirty="0">
                <a:effectLst/>
                <a:latin typeface="Times New Roman" panose="02020603050405020304" pitchFamily="18" charset="0"/>
                <a:cs typeface="Times New Roman" panose="02020603050405020304" pitchFamily="18" charset="0"/>
              </a:rPr>
              <a:t>Advantages</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marL="0" indent="0" algn="just" fontAlgn="base">
              <a:lnSpc>
                <a:spcPct val="170000"/>
              </a:lnSpc>
              <a:buNone/>
            </a:pPr>
            <a:r>
              <a:rPr lang="en-US" b="1"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Avoid Cascading-rollbacks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This validation based scheme avoid cascading rollbacks since the final write operations to the database are performed only after the transaction passes the validation phase. If the transaction fails then no </a:t>
            </a:r>
            <a:r>
              <a:rPr lang="en-US" b="0" i="0" dirty="0" err="1">
                <a:effectLst/>
                <a:latin typeface="Times New Roman" panose="02020603050405020304" pitchFamily="18" charset="0"/>
                <a:cs typeface="Times New Roman" panose="02020603050405020304" pitchFamily="18" charset="0"/>
              </a:rPr>
              <a:t>updation</a:t>
            </a:r>
            <a:r>
              <a:rPr lang="en-US" b="0" i="0" dirty="0">
                <a:effectLst/>
                <a:latin typeface="Times New Roman" panose="02020603050405020304" pitchFamily="18" charset="0"/>
                <a:cs typeface="Times New Roman" panose="02020603050405020304" pitchFamily="18" charset="0"/>
              </a:rPr>
              <a:t> operation is performed in the database. So no dirty read will happen hence possibilities cascading-rollback would be null.</a:t>
            </a:r>
          </a:p>
          <a:p>
            <a:pPr marL="0" indent="0" algn="just" fontAlgn="base">
              <a:lnSpc>
                <a:spcPct val="170000"/>
              </a:lnSpc>
              <a:buNone/>
            </a:pPr>
            <a:r>
              <a:rPr lang="en-US" b="1"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Avoid deadlock</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Since a strict time-stamping based technique is used to maintain the specific order of transactions. Hence deadlock isn’t possible in this scheme.</a:t>
            </a:r>
          </a:p>
          <a:p>
            <a:pPr marL="0" indent="0" algn="just" fontAlgn="base">
              <a:lnSpc>
                <a:spcPct val="170000"/>
              </a:lnSpc>
              <a:buNone/>
            </a:pPr>
            <a:r>
              <a:rPr lang="en-US" b="1" i="0" u="sng" dirty="0">
                <a:effectLst/>
                <a:latin typeface="Times New Roman" panose="02020603050405020304" pitchFamily="18" charset="0"/>
                <a:cs typeface="Times New Roman" panose="02020603050405020304" pitchFamily="18" charset="0"/>
              </a:rPr>
              <a:t>Disadvantages</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marL="0" indent="0" algn="just" fontAlgn="base">
              <a:lnSpc>
                <a:spcPct val="170000"/>
              </a:lnSpc>
              <a:buNone/>
            </a:pPr>
            <a:r>
              <a:rPr lang="en-US" b="1"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Starvation:</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There might be a possibility of starvation for long-term transactions, due to a sequence of conﬂicting short-term transactions that cause the repeated sequence of restarts of the long-term transactions so on and so forth. To avoid starvation, conﬂicting transactions must be temporarily blocked for some time, to let the long-term transactions to ﬁnish. </a:t>
            </a:r>
          </a:p>
          <a:p>
            <a:pPr marL="0" indent="0">
              <a:buNone/>
            </a:pPr>
            <a:endParaRPr lang="en-IN" dirty="0"/>
          </a:p>
        </p:txBody>
      </p:sp>
    </p:spTree>
    <p:extLst>
      <p:ext uri="{BB962C8B-B14F-4D97-AF65-F5344CB8AC3E}">
        <p14:creationId xmlns:p14="http://schemas.microsoft.com/office/powerpoint/2010/main" val="79566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833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Validation Based Protocol</vt:lpstr>
      <vt:lpstr>PowerPoint Presentation</vt:lpstr>
      <vt:lpstr>Optimistic Concurrency Control is a three-phase protocol. The three phases for validation based protocol: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Based Protocol</dc:title>
  <dc:creator>Akash Kadao</dc:creator>
  <cp:lastModifiedBy>Akash Kadao</cp:lastModifiedBy>
  <cp:revision>2</cp:revision>
  <dcterms:created xsi:type="dcterms:W3CDTF">2023-07-31T14:19:18Z</dcterms:created>
  <dcterms:modified xsi:type="dcterms:W3CDTF">2023-08-01T07:31:21Z</dcterms:modified>
</cp:coreProperties>
</file>