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4E9-5732-0277-2483-5F03F14C6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2BC4AB-2904-F84C-8C79-2FFE68EBD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B72B75-3D2E-B254-1C63-2321DB1E5B2F}"/>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5" name="Footer Placeholder 4">
            <a:extLst>
              <a:ext uri="{FF2B5EF4-FFF2-40B4-BE49-F238E27FC236}">
                <a16:creationId xmlns:a16="http://schemas.microsoft.com/office/drawing/2014/main" id="{8A5916B6-2593-1EA7-6A8A-AAE827A48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EE3BA-1867-4293-4581-0434A92305CB}"/>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3179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4FAE-48C5-A452-46DE-9450883B90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CA84FF-6908-2DF3-AD6D-25BFDD048E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21FD5-9516-C66D-77AA-BD42A184D9F6}"/>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5" name="Footer Placeholder 4">
            <a:extLst>
              <a:ext uri="{FF2B5EF4-FFF2-40B4-BE49-F238E27FC236}">
                <a16:creationId xmlns:a16="http://schemas.microsoft.com/office/drawing/2014/main" id="{9FFF3695-9D69-59B5-9EB2-5081F6E56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16F50-BCE2-A33C-DC1C-481D3FBB7AAE}"/>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69485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EAB28-A703-74A4-470F-D5EC513182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F3032-B35B-E98D-F993-9631A3472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C35D8-E41D-B2DD-F34E-1416C3909667}"/>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5" name="Footer Placeholder 4">
            <a:extLst>
              <a:ext uri="{FF2B5EF4-FFF2-40B4-BE49-F238E27FC236}">
                <a16:creationId xmlns:a16="http://schemas.microsoft.com/office/drawing/2014/main" id="{9DC28D10-689A-B707-3E29-4D81F5346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55CB3-7135-3D77-58D3-03709A51FA05}"/>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38190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02CA-769D-3E32-D980-C024706FD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9A10D-7D14-E462-FBD8-12ED62EC9D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2E34B-3040-3AAF-C134-489DB34FE8F5}"/>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5" name="Footer Placeholder 4">
            <a:extLst>
              <a:ext uri="{FF2B5EF4-FFF2-40B4-BE49-F238E27FC236}">
                <a16:creationId xmlns:a16="http://schemas.microsoft.com/office/drawing/2014/main" id="{72FFBD26-2EE5-23D7-08FA-0614B86C9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1511D-34FC-5C93-97B9-0BB9F30D7703}"/>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79652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3C97-A2D2-89D6-AD15-BABCAC8F6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0FDA4A-F075-6B81-5825-E91711462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6F73F-A67B-C4BD-3BAD-510555E5EF7D}"/>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5" name="Footer Placeholder 4">
            <a:extLst>
              <a:ext uri="{FF2B5EF4-FFF2-40B4-BE49-F238E27FC236}">
                <a16:creationId xmlns:a16="http://schemas.microsoft.com/office/drawing/2014/main" id="{BA19850C-A7F5-2323-4C33-79820B0B7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6DE5E-E8F5-E103-F128-A4F4B9036244}"/>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6900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80A2-9F0B-1F36-59D3-CF1A3CDD38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705EEF-EEAD-6AA1-72E0-B4D7FC884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DA3E48-6159-23A3-9DD7-AAC36A8CC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F0B88B-51C9-D475-5723-A2D39C2690B3}"/>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6" name="Footer Placeholder 5">
            <a:extLst>
              <a:ext uri="{FF2B5EF4-FFF2-40B4-BE49-F238E27FC236}">
                <a16:creationId xmlns:a16="http://schemas.microsoft.com/office/drawing/2014/main" id="{63E2C281-C017-F462-075B-9D07A6A40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138D1-4331-EBFE-2994-01D99ACD26F6}"/>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190102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CA11-B4E5-2A78-1D56-D1F93A5656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D82D4B-FDFF-0C04-E559-CDC721BCE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1B444-673F-BE11-F224-49EAC7239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B01B8-955D-2435-828E-E08343E16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AD1D9-543A-B7B1-C67F-DA4C3E1E7B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A8D7DD-A98E-900E-6A8A-23248311BA85}"/>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8" name="Footer Placeholder 7">
            <a:extLst>
              <a:ext uri="{FF2B5EF4-FFF2-40B4-BE49-F238E27FC236}">
                <a16:creationId xmlns:a16="http://schemas.microsoft.com/office/drawing/2014/main" id="{EF931AB1-02EA-A5C8-F182-ADCE7C9883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097740-4749-7443-6D0D-EACEE1D0004C}"/>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5758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36D3-558C-0C4C-7512-F79EEB256A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DFC4DC-C835-D80E-EEB3-8383215AF04A}"/>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4" name="Footer Placeholder 3">
            <a:extLst>
              <a:ext uri="{FF2B5EF4-FFF2-40B4-BE49-F238E27FC236}">
                <a16:creationId xmlns:a16="http://schemas.microsoft.com/office/drawing/2014/main" id="{3726E5B3-AD36-E239-F422-C67353F3FD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25991C-3575-44D5-E961-F3DA90DB2D2E}"/>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233637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8CC34-6F32-3B18-4E48-52966FB53D20}"/>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3" name="Footer Placeholder 2">
            <a:extLst>
              <a:ext uri="{FF2B5EF4-FFF2-40B4-BE49-F238E27FC236}">
                <a16:creationId xmlns:a16="http://schemas.microsoft.com/office/drawing/2014/main" id="{7EEDF73F-3F6C-F7FB-BA43-287D4164E7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6A3B75-9614-02B7-7317-4E73A8F10CF1}"/>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61387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7778-821B-89CA-C405-DD70403B4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C63065-9D7A-C8EB-D77F-A20F34F698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93ED2B-B978-32C9-54BA-DAB927C36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5CFB4-DE33-467B-00F1-0E69FBE2C9D0}"/>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6" name="Footer Placeholder 5">
            <a:extLst>
              <a:ext uri="{FF2B5EF4-FFF2-40B4-BE49-F238E27FC236}">
                <a16:creationId xmlns:a16="http://schemas.microsoft.com/office/drawing/2014/main" id="{EF5BDEA0-DDD6-CB52-BCA8-BA77C03F90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F61DB5-B82E-97F4-254D-83505EB41E7B}"/>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79719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44EA-68DF-B807-8637-A614FBF2B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BCEDFD-404C-7300-4BC9-972F8E1EE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09DB5A-1D4E-A0DB-E8CC-0FC2F8B23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5A4D1-61DA-EF7C-316B-28F21EB1F399}"/>
              </a:ext>
            </a:extLst>
          </p:cNvPr>
          <p:cNvSpPr>
            <a:spLocks noGrp="1"/>
          </p:cNvSpPr>
          <p:nvPr>
            <p:ph type="dt" sz="half" idx="10"/>
          </p:nvPr>
        </p:nvSpPr>
        <p:spPr/>
        <p:txBody>
          <a:bodyPr/>
          <a:lstStyle/>
          <a:p>
            <a:fld id="{182E3F13-B516-436D-8649-0C655FF07319}" type="datetimeFigureOut">
              <a:rPr lang="en-IN" smtClean="0"/>
              <a:t>13-07-2023</a:t>
            </a:fld>
            <a:endParaRPr lang="en-IN"/>
          </a:p>
        </p:txBody>
      </p:sp>
      <p:sp>
        <p:nvSpPr>
          <p:cNvPr id="6" name="Footer Placeholder 5">
            <a:extLst>
              <a:ext uri="{FF2B5EF4-FFF2-40B4-BE49-F238E27FC236}">
                <a16:creationId xmlns:a16="http://schemas.microsoft.com/office/drawing/2014/main" id="{6E2660F6-8094-1457-7D87-49D55F416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1A9D12-7635-D747-FD0D-6E2B5D6D8299}"/>
              </a:ext>
            </a:extLst>
          </p:cNvPr>
          <p:cNvSpPr>
            <a:spLocks noGrp="1"/>
          </p:cNvSpPr>
          <p:nvPr>
            <p:ph type="sldNum" sz="quarter" idx="12"/>
          </p:nvPr>
        </p:nvSpPr>
        <p:spPr/>
        <p:txBody>
          <a:bodyPr/>
          <a:lstStyle/>
          <a:p>
            <a:fld id="{260E5C7E-6645-4503-AF3F-C18BFF98C69D}" type="slidenum">
              <a:rPr lang="en-IN" smtClean="0"/>
              <a:t>‹#›</a:t>
            </a:fld>
            <a:endParaRPr lang="en-IN"/>
          </a:p>
        </p:txBody>
      </p:sp>
    </p:spTree>
    <p:extLst>
      <p:ext uri="{BB962C8B-B14F-4D97-AF65-F5344CB8AC3E}">
        <p14:creationId xmlns:p14="http://schemas.microsoft.com/office/powerpoint/2010/main" val="353901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ACE9F-FA6A-422A-2C95-423B70B29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D0753C-5E4A-B1BA-E762-91EE84D049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F38F3-CDED-79E1-E7A6-C83174BF6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E3F13-B516-436D-8649-0C655FF07319}" type="datetimeFigureOut">
              <a:rPr lang="en-IN" smtClean="0"/>
              <a:t>13-07-2023</a:t>
            </a:fld>
            <a:endParaRPr lang="en-IN"/>
          </a:p>
        </p:txBody>
      </p:sp>
      <p:sp>
        <p:nvSpPr>
          <p:cNvPr id="5" name="Footer Placeholder 4">
            <a:extLst>
              <a:ext uri="{FF2B5EF4-FFF2-40B4-BE49-F238E27FC236}">
                <a16:creationId xmlns:a16="http://schemas.microsoft.com/office/drawing/2014/main" id="{04234304-3FF3-029B-ADAB-1215F5FB1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31382E-C8A0-F069-F51F-CCA11C53F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E5C7E-6645-4503-AF3F-C18BFF98C69D}" type="slidenum">
              <a:rPr lang="en-IN" smtClean="0"/>
              <a:t>‹#›</a:t>
            </a:fld>
            <a:endParaRPr lang="en-IN"/>
          </a:p>
        </p:txBody>
      </p:sp>
    </p:spTree>
    <p:extLst>
      <p:ext uri="{BB962C8B-B14F-4D97-AF65-F5344CB8AC3E}">
        <p14:creationId xmlns:p14="http://schemas.microsoft.com/office/powerpoint/2010/main" val="4175469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C52C-8955-C04A-1245-DD9DE76DAA4F}"/>
              </a:ext>
            </a:extLst>
          </p:cNvPr>
          <p:cNvSpPr>
            <a:spLocks noGrp="1"/>
          </p:cNvSpPr>
          <p:nvPr>
            <p:ph type="ctrTitle"/>
          </p:nvPr>
        </p:nvSpPr>
        <p:spPr>
          <a:xfrm>
            <a:off x="1524000" y="1122362"/>
            <a:ext cx="9144000" cy="3365661"/>
          </a:xfrm>
        </p:spPr>
        <p:txBody>
          <a:bodyPr>
            <a:normAutofit/>
          </a:bodyPr>
          <a:lstStyle/>
          <a:p>
            <a:pPr>
              <a:lnSpc>
                <a:spcPct val="150000"/>
              </a:lnSpc>
            </a:pPr>
            <a:r>
              <a:rPr lang="en-IN" sz="4800" b="1" dirty="0">
                <a:latin typeface="Times New Roman" panose="02020603050405020304" pitchFamily="18" charset="0"/>
                <a:cs typeface="Times New Roman" panose="02020603050405020304" pitchFamily="18" charset="0"/>
              </a:rPr>
              <a:t>Module 4</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TRANSACTION MANAGEMENT</a:t>
            </a:r>
          </a:p>
        </p:txBody>
      </p:sp>
    </p:spTree>
    <p:extLst>
      <p:ext uri="{BB962C8B-B14F-4D97-AF65-F5344CB8AC3E}">
        <p14:creationId xmlns:p14="http://schemas.microsoft.com/office/powerpoint/2010/main" val="459430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8717C-F74B-6169-E801-E8D657D0F05F}"/>
              </a:ext>
            </a:extLst>
          </p:cNvPr>
          <p:cNvSpPr>
            <a:spLocks noGrp="1"/>
          </p:cNvSpPr>
          <p:nvPr>
            <p:ph idx="1"/>
          </p:nvPr>
        </p:nvSpPr>
        <p:spPr>
          <a:xfrm>
            <a:off x="261257" y="307910"/>
            <a:ext cx="11644604" cy="6148874"/>
          </a:xfrm>
        </p:spPr>
        <p:txBody>
          <a:bodyPr>
            <a:normAutofit fontScale="92500"/>
          </a:bodyPr>
          <a:lstStyle/>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Consistency:</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Atomicity ensures that the database remains in a consistent state at all times. All changes made by a transaction are rolled back if it is interrupted or fails for any other reason, returning the database to its initial state. </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By doing this, the database's consistency and data integrity are maintained.</a:t>
            </a:r>
          </a:p>
          <a:p>
            <a:pPr marL="0" indent="0" algn="just">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Recovery:</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Atomicity guarantees that, in the event of a system failure or crash, the database can be restored to a consistent state.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All changes made by a transaction are undone if it is interrupted or fails, and the database is then reset to its initial state using the undo log.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This guarantees that, even in the event of failure, the database may be restored to a consistent condition.</a:t>
            </a:r>
          </a:p>
          <a:p>
            <a:pPr marL="0" indent="0">
              <a:buNone/>
            </a:pPr>
            <a:endParaRPr lang="en-IN" dirty="0"/>
          </a:p>
        </p:txBody>
      </p:sp>
    </p:spTree>
    <p:extLst>
      <p:ext uri="{BB962C8B-B14F-4D97-AF65-F5344CB8AC3E}">
        <p14:creationId xmlns:p14="http://schemas.microsoft.com/office/powerpoint/2010/main" val="255296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37169-A5CB-193D-901B-8A51453222D5}"/>
              </a:ext>
            </a:extLst>
          </p:cNvPr>
          <p:cNvSpPr>
            <a:spLocks noGrp="1"/>
          </p:cNvSpPr>
          <p:nvPr>
            <p:ph idx="1"/>
          </p:nvPr>
        </p:nvSpPr>
        <p:spPr>
          <a:xfrm>
            <a:off x="401216" y="363894"/>
            <a:ext cx="11215396" cy="6120882"/>
          </a:xfrm>
        </p:spPr>
        <p:txBody>
          <a:bodyPr>
            <a:normAutofit fontScale="77500" lnSpcReduction="20000"/>
          </a:bodyPr>
          <a:lstStyle/>
          <a:p>
            <a:pPr marL="0" indent="0" algn="just">
              <a:lnSpc>
                <a:spcPct val="150000"/>
              </a:lnSpc>
              <a:buNone/>
            </a:pPr>
            <a:r>
              <a:rPr lang="en-US" sz="2800" b="1" i="0" dirty="0">
                <a:solidFill>
                  <a:srgbClr val="000000"/>
                </a:solidFill>
                <a:effectLst/>
                <a:latin typeface="Times New Roman" panose="02020603050405020304" pitchFamily="18" charset="0"/>
                <a:cs typeface="Times New Roman" panose="02020603050405020304" pitchFamily="18" charset="0"/>
              </a:rPr>
              <a:t>Concurrency:</a:t>
            </a:r>
            <a:r>
              <a:rPr lang="en-US" sz="28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Atomicity makes assurance that transactions can run simultaneously without affecting one another. </a:t>
            </a:r>
          </a:p>
          <a:p>
            <a:pPr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Each transaction is carried out independently of the others, and its modifications are kept separate. </a:t>
            </a:r>
          </a:p>
          <a:p>
            <a:pPr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This guarantees that numerous users can access the database concurrently without resulting in conflicts or inconsistent data.</a:t>
            </a:r>
          </a:p>
          <a:p>
            <a:pPr marL="0" indent="0" algn="just">
              <a:lnSpc>
                <a:spcPct val="150000"/>
              </a:lnSpc>
              <a:buNone/>
            </a:pPr>
            <a:r>
              <a:rPr lang="en-US" sz="2800" b="1" i="0" dirty="0">
                <a:solidFill>
                  <a:srgbClr val="000000"/>
                </a:solidFill>
                <a:effectLst/>
                <a:latin typeface="Times New Roman" panose="02020603050405020304" pitchFamily="18" charset="0"/>
                <a:cs typeface="Times New Roman" panose="02020603050405020304" pitchFamily="18" charset="0"/>
              </a:rPr>
              <a:t>Reliability:</a:t>
            </a:r>
            <a:r>
              <a:rPr lang="en-US" sz="28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Even in the face of mistakes or failures, atomicity makes the guarantee that the database is trustworthy. </a:t>
            </a:r>
          </a:p>
          <a:p>
            <a:pPr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By ensuring that transactions are atomic, the database remains consistent and reliable, even in the event of system failures, crashes, or errors.</a:t>
            </a:r>
          </a:p>
          <a:p>
            <a:endParaRPr lang="en-IN" dirty="0"/>
          </a:p>
        </p:txBody>
      </p:sp>
    </p:spTree>
    <p:extLst>
      <p:ext uri="{BB962C8B-B14F-4D97-AF65-F5344CB8AC3E}">
        <p14:creationId xmlns:p14="http://schemas.microsoft.com/office/powerpoint/2010/main" val="417447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96BCD-D1B3-953F-C538-B5245A2D77D4}"/>
              </a:ext>
            </a:extLst>
          </p:cNvPr>
          <p:cNvSpPr>
            <a:spLocks noGrp="1"/>
          </p:cNvSpPr>
          <p:nvPr>
            <p:ph idx="1"/>
          </p:nvPr>
        </p:nvSpPr>
        <p:spPr>
          <a:xfrm>
            <a:off x="279918" y="261256"/>
            <a:ext cx="11728580" cy="6419461"/>
          </a:xfrm>
        </p:spPr>
        <p:txBody>
          <a:bodyPr>
            <a:normAutofit fontScale="77500" lnSpcReduction="2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Techniques to Implement Atomicity in DBMS: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Here are some common techniques used to implement atomicity in DBMS: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Undo Log:</a:t>
            </a:r>
            <a:r>
              <a:rPr lang="en-US" sz="2400" b="0" i="0" dirty="0">
                <a:effectLst/>
                <a:latin typeface="Times New Roman" panose="02020603050405020304" pitchFamily="18" charset="0"/>
                <a:cs typeface="Times New Roman" panose="02020603050405020304" pitchFamily="18" charset="0"/>
              </a:rPr>
              <a:t> An undo log is a mechanism used to keep track of the changes made by a transaction before it is committed to the database. If a transaction fails, the undo log is used to undo the changes made by the transaction, effectively rolling back the transaction. By doing this, the database is guaranteed to remain in a consistent condition.</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Redo Log:</a:t>
            </a:r>
            <a:r>
              <a:rPr lang="en-US" sz="2400" b="0" i="0" dirty="0">
                <a:effectLst/>
                <a:latin typeface="Times New Roman" panose="02020603050405020304" pitchFamily="18" charset="0"/>
                <a:cs typeface="Times New Roman" panose="02020603050405020304" pitchFamily="18" charset="0"/>
              </a:rPr>
              <a:t> A redo log is a mechanism used to keep track of the changes made by a transaction after it is committed to the database. If a system failure occurs after a transaction is committed but before its changes are written to disk, the redo log can be used to redo the changes and ensure that the database is consistent.</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Two-Phase Commit:</a:t>
            </a:r>
            <a:r>
              <a:rPr lang="en-US" sz="2400" b="0" i="0" dirty="0">
                <a:effectLst/>
                <a:latin typeface="Times New Roman" panose="02020603050405020304" pitchFamily="18" charset="0"/>
                <a:cs typeface="Times New Roman" panose="02020603050405020304" pitchFamily="18" charset="0"/>
              </a:rPr>
              <a:t> Two-phase commit is a protocol used to ensure that all nodes in a distributed system commit or abort a transaction together. This ensures that the transaction is executed atomically across all nodes and that the database remains consistent across the entire system.</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Locking:</a:t>
            </a:r>
            <a:r>
              <a:rPr lang="en-US" sz="2400" b="0" i="0" dirty="0">
                <a:effectLst/>
                <a:latin typeface="Times New Roman" panose="02020603050405020304" pitchFamily="18" charset="0"/>
                <a:cs typeface="Times New Roman" panose="02020603050405020304" pitchFamily="18" charset="0"/>
              </a:rPr>
              <a:t> Locking is a mechanism used to prevent multiple transactions from accessing the same data concurrently. By ensuring that only one transaction can edit a specific piece of data at once, locking helps to avoid conflicts and maintain the consistency of the database.</a:t>
            </a:r>
          </a:p>
          <a:p>
            <a:pPr marL="0" indent="0">
              <a:buNone/>
            </a:pPr>
            <a:endParaRPr lang="en-IN" dirty="0"/>
          </a:p>
        </p:txBody>
      </p:sp>
    </p:spTree>
    <p:extLst>
      <p:ext uri="{BB962C8B-B14F-4D97-AF65-F5344CB8AC3E}">
        <p14:creationId xmlns:p14="http://schemas.microsoft.com/office/powerpoint/2010/main" val="3370632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E1A61-40AA-3247-5338-CC3ECE9E93A0}"/>
              </a:ext>
            </a:extLst>
          </p:cNvPr>
          <p:cNvSpPr>
            <a:spLocks noGrp="1"/>
          </p:cNvSpPr>
          <p:nvPr>
            <p:ph idx="1"/>
          </p:nvPr>
        </p:nvSpPr>
        <p:spPr>
          <a:xfrm>
            <a:off x="233265" y="186612"/>
            <a:ext cx="11560629" cy="6372808"/>
          </a:xfrm>
        </p:spPr>
        <p:txBody>
          <a:bodyPr>
            <a:normAutofit/>
          </a:bodyPr>
          <a:lstStyle/>
          <a:p>
            <a:pPr marL="0" indent="0" algn="just">
              <a:lnSpc>
                <a:spcPct val="150000"/>
              </a:lnSpc>
              <a:buNone/>
            </a:pPr>
            <a:r>
              <a:rPr lang="en-US" sz="2400" b="0" i="0" dirty="0">
                <a:solidFill>
                  <a:srgbClr val="610B38"/>
                </a:solidFill>
                <a:effectLst/>
                <a:latin typeface="Times New Roman" panose="02020603050405020304" pitchFamily="18" charset="0"/>
                <a:cs typeface="Times New Roman" panose="02020603050405020304" pitchFamily="18" charset="0"/>
              </a:rPr>
              <a:t>Durability: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One of the key characteristics of transactions in database management systems (DBMS) is durability, which guarantees that changes made by a transaction once it has been committed are permanently kept in the database and will not be lost even in the case of a system failure or catastrophe.</a:t>
            </a:r>
          </a:p>
          <a:p>
            <a:pPr marL="0" indent="0" algn="just">
              <a:lnSpc>
                <a:spcPct val="150000"/>
              </a:lnSpc>
              <a:buNone/>
            </a:pPr>
            <a:r>
              <a:rPr lang="en-US" sz="2400" b="0" i="0" dirty="0">
                <a:solidFill>
                  <a:srgbClr val="610B4B"/>
                </a:solidFill>
                <a:effectLst/>
                <a:latin typeface="Times New Roman" panose="02020603050405020304" pitchFamily="18" charset="0"/>
                <a:cs typeface="Times New Roman" panose="02020603050405020304" pitchFamily="18" charset="0"/>
              </a:rPr>
              <a:t>Importance:</a:t>
            </a:r>
          </a:p>
          <a:p>
            <a:pPr algn="just">
              <a:lnSpc>
                <a:spcPct val="150000"/>
              </a:lnSpc>
            </a:pPr>
            <a:r>
              <a:rPr lang="en-US" sz="2400" b="0" i="0" dirty="0">
                <a:effectLst/>
                <a:latin typeface="Times New Roman" panose="02020603050405020304" pitchFamily="18" charset="0"/>
                <a:cs typeface="Times New Roman" panose="02020603050405020304" pitchFamily="18" charset="0"/>
              </a:rPr>
              <a:t>Durability is a critical property of transactions in database management systems (DBMS) that ensures that once a transaction is committed, its changes are permanently stored in the database and will not be lost, even in the event of a system failure or crash.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following are some of the reasons why durability is essential in DBMS:</a:t>
            </a:r>
          </a:p>
          <a:p>
            <a:pPr marL="0" indent="0">
              <a:buNone/>
            </a:pPr>
            <a:endParaRPr lang="en-IN" dirty="0"/>
          </a:p>
        </p:txBody>
      </p:sp>
    </p:spTree>
    <p:extLst>
      <p:ext uri="{BB962C8B-B14F-4D97-AF65-F5344CB8AC3E}">
        <p14:creationId xmlns:p14="http://schemas.microsoft.com/office/powerpoint/2010/main" val="248871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596A1-42BE-7D2B-F3DE-966E4A4B2C43}"/>
              </a:ext>
            </a:extLst>
          </p:cNvPr>
          <p:cNvSpPr>
            <a:spLocks noGrp="1"/>
          </p:cNvSpPr>
          <p:nvPr>
            <p:ph idx="1"/>
          </p:nvPr>
        </p:nvSpPr>
        <p:spPr>
          <a:xfrm>
            <a:off x="298579" y="298580"/>
            <a:ext cx="11597951" cy="6223518"/>
          </a:xfrm>
        </p:spPr>
        <p:txBody>
          <a:bodyPr>
            <a:normAutofit fontScale="92500" lnSpcReduction="20000"/>
          </a:bodyPr>
          <a:lstStyle/>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Data Integrity:</a:t>
            </a:r>
            <a:r>
              <a:rPr lang="en-US" sz="2400" b="0" i="0" dirty="0">
                <a:solidFill>
                  <a:srgbClr val="000000"/>
                </a:solidFill>
                <a:effectLst/>
                <a:latin typeface="Times New Roman" panose="02020603050405020304" pitchFamily="18" charset="0"/>
                <a:cs typeface="Times New Roman" panose="02020603050405020304" pitchFamily="18" charset="0"/>
              </a:rPr>
              <a:t> Durability ensures that the data in the database remains consistent and accurate, even in the event of a system failure or crash. It guarantees that committed transactions are durable and will be recovered without data loss or corruption.</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Reliability:</a:t>
            </a:r>
            <a:r>
              <a:rPr lang="en-US" sz="2400" b="0" i="0" dirty="0">
                <a:solidFill>
                  <a:srgbClr val="000000"/>
                </a:solidFill>
                <a:effectLst/>
                <a:latin typeface="Times New Roman" panose="02020603050405020304" pitchFamily="18" charset="0"/>
                <a:cs typeface="Times New Roman" panose="02020603050405020304" pitchFamily="18" charset="0"/>
              </a:rPr>
              <a:t> Durability guarantees that the database will continue to be dependable despite faults or failures. In the event of system problems, crashes, or failures, the database is kept consistent and trustworthy by making sure that committed transactions are durable.</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Recovery:</a:t>
            </a:r>
            <a:r>
              <a:rPr lang="en-US" sz="2400" b="0" i="0" dirty="0">
                <a:solidFill>
                  <a:srgbClr val="000000"/>
                </a:solidFill>
                <a:effectLst/>
                <a:latin typeface="Times New Roman" panose="02020603050405020304" pitchFamily="18" charset="0"/>
                <a:cs typeface="Times New Roman" panose="02020603050405020304" pitchFamily="18" charset="0"/>
              </a:rPr>
              <a:t> Durability guarantees that, in the event of a system failure or crash, the database can be restored to a consistent state. The database can be restored to a consistent state if a committed transaction is lost due to a system failure or crash since it can be recovered from the redo log or other backup storage.</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Availability:</a:t>
            </a:r>
            <a:r>
              <a:rPr lang="en-US" sz="2400" b="0" i="0" dirty="0">
                <a:solidFill>
                  <a:srgbClr val="000000"/>
                </a:solidFill>
                <a:effectLst/>
                <a:latin typeface="Times New Roman" panose="02020603050405020304" pitchFamily="18" charset="0"/>
                <a:cs typeface="Times New Roman" panose="02020603050405020304" pitchFamily="18" charset="0"/>
              </a:rPr>
              <a:t> Durability ensures that the data in the database is always available for access by users, even in the event of a system failure or crash. It ensures that committed transactions are always retained in the database and are not lost in the event of a system crash.</a:t>
            </a:r>
          </a:p>
          <a:p>
            <a:pPr marL="0" indent="0">
              <a:buNone/>
            </a:pPr>
            <a:endParaRPr lang="en-IN" dirty="0"/>
          </a:p>
        </p:txBody>
      </p:sp>
    </p:spTree>
    <p:extLst>
      <p:ext uri="{BB962C8B-B14F-4D97-AF65-F5344CB8AC3E}">
        <p14:creationId xmlns:p14="http://schemas.microsoft.com/office/powerpoint/2010/main" val="60406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CF36F-C74F-2A3A-04FE-10CA05479466}"/>
              </a:ext>
            </a:extLst>
          </p:cNvPr>
          <p:cNvSpPr>
            <a:spLocks noGrp="1"/>
          </p:cNvSpPr>
          <p:nvPr>
            <p:ph idx="1"/>
          </p:nvPr>
        </p:nvSpPr>
        <p:spPr>
          <a:xfrm>
            <a:off x="195942" y="242596"/>
            <a:ext cx="11747241" cy="6326155"/>
          </a:xfrm>
        </p:spPr>
        <p:txBody>
          <a:bodyPr>
            <a:normAutofit fontScale="92500" lnSpcReduction="20000"/>
          </a:bodyPr>
          <a:lstStyle/>
          <a:p>
            <a:pPr marL="0" indent="0" algn="just">
              <a:lnSpc>
                <a:spcPct val="150000"/>
              </a:lnSpc>
              <a:buNone/>
            </a:pPr>
            <a:r>
              <a:rPr lang="en-US" sz="2200" b="1" i="0" dirty="0">
                <a:solidFill>
                  <a:srgbClr val="610B4B"/>
                </a:solidFill>
                <a:effectLst/>
                <a:latin typeface="Times New Roman" panose="02020603050405020304" pitchFamily="18" charset="0"/>
                <a:cs typeface="Times New Roman" panose="02020603050405020304" pitchFamily="18" charset="0"/>
              </a:rPr>
              <a:t>Techniques to Implement Durability:</a:t>
            </a:r>
          </a:p>
          <a:p>
            <a:pPr marL="0" indent="0" algn="just">
              <a:lnSpc>
                <a:spcPct val="150000"/>
              </a:lnSpc>
              <a:buNone/>
            </a:pPr>
            <a:r>
              <a:rPr lang="en-US" sz="2200" b="1" i="0" dirty="0">
                <a:effectLst/>
                <a:latin typeface="Times New Roman" panose="02020603050405020304" pitchFamily="18" charset="0"/>
                <a:cs typeface="Times New Roman" panose="02020603050405020304" pitchFamily="18" charset="0"/>
              </a:rPr>
              <a:t>Here are some common techniques used to implement durability in DBMS:</a:t>
            </a:r>
            <a:endParaRPr lang="en-US" sz="22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Write-Ahead Logging:</a:t>
            </a:r>
            <a:r>
              <a:rPr lang="en-US" sz="2200" b="0" i="0" dirty="0">
                <a:effectLst/>
                <a:latin typeface="Times New Roman" panose="02020603050405020304" pitchFamily="18" charset="0"/>
                <a:cs typeface="Times New Roman" panose="02020603050405020304" pitchFamily="18" charset="0"/>
              </a:rPr>
              <a:t> Write-ahead logging is a mechanism used to ensure that changes made by a transaction are recorded in the redo log before they are written to the database. This makes sure that the changes are permanent and that they can be restored from the redo log in the event of a system failure.</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Checkpointing:</a:t>
            </a:r>
            <a:r>
              <a:rPr lang="en-US" sz="2200" b="0" i="0" dirty="0">
                <a:effectLst/>
                <a:latin typeface="Times New Roman" panose="02020603050405020304" pitchFamily="18" charset="0"/>
                <a:cs typeface="Times New Roman" panose="02020603050405020304" pitchFamily="18" charset="0"/>
              </a:rPr>
              <a:t> Checkpointing is a technique used to periodically write the database state to disk to ensure that changes made by committed transactions are permanently stored. Checkpointing aids in minimizing the amount of work required for database recovery.</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Redundant storage:</a:t>
            </a:r>
            <a:r>
              <a:rPr lang="en-US" sz="2200" b="0" i="0" dirty="0">
                <a:effectLst/>
                <a:latin typeface="Times New Roman" panose="02020603050405020304" pitchFamily="18" charset="0"/>
                <a:cs typeface="Times New Roman" panose="02020603050405020304" pitchFamily="18" charset="0"/>
              </a:rPr>
              <a:t> Redundant storage is a technique used to store multiple copies of the database or its parts, such as the redo log, on separate disks or systems. This ensures that even in the event of a disk or system failure, the data can be recovered from the redundant storage.</a:t>
            </a:r>
          </a:p>
          <a:p>
            <a:pPr algn="just">
              <a:lnSpc>
                <a:spcPct val="150000"/>
              </a:lnSpc>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RAID:</a:t>
            </a:r>
            <a:r>
              <a:rPr lang="en-US" sz="2200" b="0" i="0" dirty="0">
                <a:effectLst/>
                <a:latin typeface="Times New Roman" panose="02020603050405020304" pitchFamily="18" charset="0"/>
                <a:cs typeface="Times New Roman" panose="02020603050405020304" pitchFamily="18" charset="0"/>
              </a:rPr>
              <a:t> In order to increase performance and reliability, a technology called RAID (Redundant Array of Inexpensive Disks) is used to integrate several drives into a single logical unit. RAID can be used to implement redundancy and ensure that data is durable even in the event of a disk failure.</a:t>
            </a:r>
          </a:p>
          <a:p>
            <a:pPr marL="0" indent="0">
              <a:buNone/>
            </a:pPr>
            <a:endParaRPr lang="en-IN" dirty="0"/>
          </a:p>
        </p:txBody>
      </p:sp>
    </p:spTree>
    <p:extLst>
      <p:ext uri="{BB962C8B-B14F-4D97-AF65-F5344CB8AC3E}">
        <p14:creationId xmlns:p14="http://schemas.microsoft.com/office/powerpoint/2010/main" val="176370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6592C-792E-44A9-9E10-02385AE4E080}"/>
              </a:ext>
            </a:extLst>
          </p:cNvPr>
          <p:cNvSpPr>
            <a:spLocks noGrp="1"/>
          </p:cNvSpPr>
          <p:nvPr>
            <p:ph idx="1"/>
          </p:nvPr>
        </p:nvSpPr>
        <p:spPr>
          <a:xfrm>
            <a:off x="354563" y="121298"/>
            <a:ext cx="11495315" cy="6428792"/>
          </a:xfrm>
        </p:spPr>
        <p:txBody>
          <a:bodyPr>
            <a:normAutofit/>
          </a:bodyPr>
          <a:lstStyle/>
          <a:p>
            <a:pPr marL="0" indent="0" algn="l">
              <a:buNone/>
            </a:pPr>
            <a:r>
              <a:rPr lang="en-US" b="1" i="0" dirty="0">
                <a:solidFill>
                  <a:srgbClr val="FF0000"/>
                </a:solidFill>
                <a:effectLst/>
                <a:latin typeface="Times New Roman" panose="02020603050405020304" pitchFamily="18" charset="0"/>
                <a:cs typeface="Times New Roman" panose="02020603050405020304" pitchFamily="18" charset="0"/>
              </a:rPr>
              <a:t>Transactions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transaction is a program including a collection of database operations, executed as a logical unit of data processing.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operations performed in a transaction include one or more of database operations like insert, delete, update or retrieve data.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is an atomic process that is either performed into completion entirely or is not performed at all.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transaction involving only data retrieval without any data update is called read-only transaction.</a:t>
            </a:r>
          </a:p>
          <a:p>
            <a:endParaRPr lang="en-IN" dirty="0"/>
          </a:p>
        </p:txBody>
      </p:sp>
    </p:spTree>
    <p:extLst>
      <p:ext uri="{BB962C8B-B14F-4D97-AF65-F5344CB8AC3E}">
        <p14:creationId xmlns:p14="http://schemas.microsoft.com/office/powerpoint/2010/main" val="118896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17DFB-47A2-1DD2-1324-4EC42263B049}"/>
              </a:ext>
            </a:extLst>
          </p:cNvPr>
          <p:cNvSpPr>
            <a:spLocks noGrp="1"/>
          </p:cNvSpPr>
          <p:nvPr>
            <p:ph idx="1"/>
          </p:nvPr>
        </p:nvSpPr>
        <p:spPr>
          <a:xfrm>
            <a:off x="559837" y="597159"/>
            <a:ext cx="10793963" cy="5579804"/>
          </a:xfrm>
        </p:spPr>
        <p:txBody>
          <a:bodyPr>
            <a:normAutofit fontScale="92500" lnSpcReduction="20000"/>
          </a:bodyPr>
          <a:lstStyle/>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Each high level operation can be divided into a number of low level tasks or operations. For example, a data update operation can be divided into three tasks −</a:t>
            </a:r>
          </a:p>
          <a:p>
            <a:pPr algn="just">
              <a:lnSpc>
                <a:spcPct val="150000"/>
              </a:lnSpc>
              <a:buFont typeface="Arial" panose="020B0604020202020204" pitchFamily="34" charset="0"/>
              <a:buChar char="•"/>
            </a:pPr>
            <a:r>
              <a:rPr lang="en-US" sz="2800" b="1" i="0" dirty="0" err="1">
                <a:solidFill>
                  <a:srgbClr val="000000"/>
                </a:solidFill>
                <a:effectLst/>
                <a:latin typeface="Times New Roman" panose="02020603050405020304" pitchFamily="18" charset="0"/>
                <a:cs typeface="Times New Roman" panose="02020603050405020304" pitchFamily="18" charset="0"/>
              </a:rPr>
              <a:t>read_item</a:t>
            </a:r>
            <a:r>
              <a:rPr lang="en-US" sz="2800" b="1"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0000"/>
                </a:solidFill>
                <a:effectLst/>
                <a:latin typeface="Times New Roman" panose="02020603050405020304" pitchFamily="18" charset="0"/>
                <a:cs typeface="Times New Roman" panose="02020603050405020304" pitchFamily="18" charset="0"/>
              </a:rPr>
              <a:t> − reads data item from storage to main memory.</a:t>
            </a:r>
          </a:p>
          <a:p>
            <a:pPr algn="just">
              <a:lnSpc>
                <a:spcPct val="150000"/>
              </a:lnSpc>
              <a:buFont typeface="Arial" panose="020B0604020202020204" pitchFamily="34" charset="0"/>
              <a:buChar char="•"/>
            </a:pPr>
            <a:r>
              <a:rPr lang="en-US" sz="2800" b="1" i="0" dirty="0" err="1">
                <a:solidFill>
                  <a:srgbClr val="000000"/>
                </a:solidFill>
                <a:effectLst/>
                <a:latin typeface="Times New Roman" panose="02020603050405020304" pitchFamily="18" charset="0"/>
                <a:cs typeface="Times New Roman" panose="02020603050405020304" pitchFamily="18" charset="0"/>
              </a:rPr>
              <a:t>modify_item</a:t>
            </a:r>
            <a:r>
              <a:rPr lang="en-US" sz="2800" b="1"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0000"/>
                </a:solidFill>
                <a:effectLst/>
                <a:latin typeface="Times New Roman" panose="02020603050405020304" pitchFamily="18" charset="0"/>
                <a:cs typeface="Times New Roman" panose="02020603050405020304" pitchFamily="18" charset="0"/>
              </a:rPr>
              <a:t> − change value of item in the main memory.</a:t>
            </a:r>
          </a:p>
          <a:p>
            <a:pPr algn="just">
              <a:lnSpc>
                <a:spcPct val="150000"/>
              </a:lnSpc>
              <a:buFont typeface="Arial" panose="020B0604020202020204" pitchFamily="34" charset="0"/>
              <a:buChar char="•"/>
            </a:pPr>
            <a:r>
              <a:rPr lang="en-US" sz="2800" b="1" i="0" dirty="0" err="1">
                <a:solidFill>
                  <a:srgbClr val="000000"/>
                </a:solidFill>
                <a:effectLst/>
                <a:latin typeface="Times New Roman" panose="02020603050405020304" pitchFamily="18" charset="0"/>
                <a:cs typeface="Times New Roman" panose="02020603050405020304" pitchFamily="18" charset="0"/>
              </a:rPr>
              <a:t>write_item</a:t>
            </a:r>
            <a:r>
              <a:rPr lang="en-US" sz="2800" b="1" i="0" dirty="0">
                <a:solidFill>
                  <a:srgbClr val="000000"/>
                </a:solidFill>
                <a:effectLst/>
                <a:latin typeface="Times New Roman" panose="02020603050405020304" pitchFamily="18" charset="0"/>
                <a:cs typeface="Times New Roman" panose="02020603050405020304" pitchFamily="18" charset="0"/>
              </a:rPr>
              <a:t>()</a:t>
            </a:r>
            <a:r>
              <a:rPr lang="en-US" sz="2800" b="0" i="0" dirty="0">
                <a:solidFill>
                  <a:srgbClr val="000000"/>
                </a:solidFill>
                <a:effectLst/>
                <a:latin typeface="Times New Roman" panose="02020603050405020304" pitchFamily="18" charset="0"/>
                <a:cs typeface="Times New Roman" panose="02020603050405020304" pitchFamily="18" charset="0"/>
              </a:rPr>
              <a:t> − write the modified value from main memory to storage.</a:t>
            </a:r>
          </a:p>
          <a:p>
            <a:pPr algn="just">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Database access is restricted to </a:t>
            </a:r>
            <a:r>
              <a:rPr lang="en-US" sz="2800" b="0" i="0" dirty="0" err="1">
                <a:solidFill>
                  <a:srgbClr val="000000"/>
                </a:solidFill>
                <a:effectLst/>
                <a:latin typeface="Times New Roman" panose="02020603050405020304" pitchFamily="18" charset="0"/>
                <a:cs typeface="Times New Roman" panose="02020603050405020304" pitchFamily="18" charset="0"/>
              </a:rPr>
              <a:t>read_item</a:t>
            </a:r>
            <a:r>
              <a:rPr lang="en-US" sz="2800" b="0" i="0" dirty="0">
                <a:solidFill>
                  <a:srgbClr val="000000"/>
                </a:solidFill>
                <a:effectLst/>
                <a:latin typeface="Times New Roman" panose="02020603050405020304" pitchFamily="18" charset="0"/>
                <a:cs typeface="Times New Roman" panose="02020603050405020304" pitchFamily="18" charset="0"/>
              </a:rPr>
              <a:t>() and </a:t>
            </a:r>
            <a:r>
              <a:rPr lang="en-US" sz="2800" b="0" i="0" dirty="0" err="1">
                <a:solidFill>
                  <a:srgbClr val="000000"/>
                </a:solidFill>
                <a:effectLst/>
                <a:latin typeface="Times New Roman" panose="02020603050405020304" pitchFamily="18" charset="0"/>
                <a:cs typeface="Times New Roman" panose="02020603050405020304" pitchFamily="18" charset="0"/>
              </a:rPr>
              <a:t>write_item</a:t>
            </a:r>
            <a:r>
              <a:rPr lang="en-US" sz="2800" b="0" i="0" dirty="0">
                <a:solidFill>
                  <a:srgbClr val="000000"/>
                </a:solidFill>
                <a:effectLst/>
                <a:latin typeface="Times New Roman" panose="02020603050405020304" pitchFamily="18" charset="0"/>
                <a:cs typeface="Times New Roman" panose="02020603050405020304" pitchFamily="18" charset="0"/>
              </a:rPr>
              <a:t>() operations. Likewise, for all transactions, read and write forms the basic database operations.</a:t>
            </a:r>
          </a:p>
          <a:p>
            <a:endParaRPr lang="en-IN" dirty="0"/>
          </a:p>
        </p:txBody>
      </p:sp>
    </p:spTree>
    <p:extLst>
      <p:ext uri="{BB962C8B-B14F-4D97-AF65-F5344CB8AC3E}">
        <p14:creationId xmlns:p14="http://schemas.microsoft.com/office/powerpoint/2010/main" val="402280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5EDB5-720A-D85D-F185-56502C444FBE}"/>
              </a:ext>
            </a:extLst>
          </p:cNvPr>
          <p:cNvSpPr>
            <a:spLocks noGrp="1"/>
          </p:cNvSpPr>
          <p:nvPr>
            <p:ph idx="1"/>
          </p:nvPr>
        </p:nvSpPr>
        <p:spPr>
          <a:xfrm>
            <a:off x="419878" y="466530"/>
            <a:ext cx="11551298" cy="6055567"/>
          </a:xfrm>
        </p:spPr>
        <p:txBody>
          <a:bodyPr>
            <a:normAutofit fontScale="92500"/>
          </a:bodyPr>
          <a:lstStyle/>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Transaction Operations</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The low level operations performed in a transaction are −</a:t>
            </a:r>
          </a:p>
          <a:p>
            <a:pPr algn="just">
              <a:lnSpc>
                <a:spcPct val="150000"/>
              </a:lnSpc>
              <a:buFont typeface="Arial" panose="020B0604020202020204" pitchFamily="34" charset="0"/>
              <a:buChar char="•"/>
            </a:pPr>
            <a:r>
              <a:rPr lang="en-US" sz="2400" b="1" i="0" dirty="0" err="1">
                <a:solidFill>
                  <a:srgbClr val="000000"/>
                </a:solidFill>
                <a:effectLst/>
                <a:latin typeface="Times New Roman" panose="02020603050405020304" pitchFamily="18" charset="0"/>
                <a:cs typeface="Times New Roman" panose="02020603050405020304" pitchFamily="18" charset="0"/>
              </a:rPr>
              <a:t>begin_transaction</a:t>
            </a:r>
            <a:r>
              <a:rPr lang="en-US" sz="2400" b="0" i="0" dirty="0">
                <a:solidFill>
                  <a:srgbClr val="000000"/>
                </a:solidFill>
                <a:effectLst/>
                <a:latin typeface="Times New Roman" panose="02020603050405020304" pitchFamily="18" charset="0"/>
                <a:cs typeface="Times New Roman" panose="02020603050405020304" pitchFamily="18" charset="0"/>
              </a:rPr>
              <a:t> − A marker that specifies start of transaction execution.</a:t>
            </a:r>
          </a:p>
          <a:p>
            <a:pPr algn="just">
              <a:lnSpc>
                <a:spcPct val="150000"/>
              </a:lnSpc>
              <a:buFont typeface="Arial" panose="020B0604020202020204" pitchFamily="34" charset="0"/>
              <a:buChar char="•"/>
            </a:pPr>
            <a:r>
              <a:rPr lang="en-US" sz="2400" b="1" i="0" dirty="0" err="1">
                <a:solidFill>
                  <a:srgbClr val="000000"/>
                </a:solidFill>
                <a:effectLst/>
                <a:latin typeface="Times New Roman" panose="02020603050405020304" pitchFamily="18" charset="0"/>
                <a:cs typeface="Times New Roman" panose="02020603050405020304" pitchFamily="18" charset="0"/>
              </a:rPr>
              <a:t>read_item</a:t>
            </a:r>
            <a:r>
              <a:rPr lang="en-US" sz="2400" b="1" i="0" dirty="0">
                <a:solidFill>
                  <a:srgbClr val="000000"/>
                </a:solidFill>
                <a:effectLst/>
                <a:latin typeface="Times New Roman" panose="02020603050405020304" pitchFamily="18" charset="0"/>
                <a:cs typeface="Times New Roman" panose="02020603050405020304" pitchFamily="18" charset="0"/>
              </a:rPr>
              <a:t> or </a:t>
            </a:r>
            <a:r>
              <a:rPr lang="en-US" sz="2400" b="1" i="0" dirty="0" err="1">
                <a:solidFill>
                  <a:srgbClr val="000000"/>
                </a:solidFill>
                <a:effectLst/>
                <a:latin typeface="Times New Roman" panose="02020603050405020304" pitchFamily="18" charset="0"/>
                <a:cs typeface="Times New Roman" panose="02020603050405020304" pitchFamily="18" charset="0"/>
              </a:rPr>
              <a:t>write_item</a:t>
            </a:r>
            <a:r>
              <a:rPr lang="en-US" sz="2400" b="0" i="0" dirty="0">
                <a:solidFill>
                  <a:srgbClr val="000000"/>
                </a:solidFill>
                <a:effectLst/>
                <a:latin typeface="Times New Roman" panose="02020603050405020304" pitchFamily="18" charset="0"/>
                <a:cs typeface="Times New Roman" panose="02020603050405020304" pitchFamily="18" charset="0"/>
              </a:rPr>
              <a:t> − Database operations that may be interleaved with main memory operations as a part of transaction.</a:t>
            </a:r>
          </a:p>
          <a:p>
            <a:pPr algn="just">
              <a:lnSpc>
                <a:spcPct val="150000"/>
              </a:lnSpc>
              <a:buFont typeface="Arial" panose="020B0604020202020204" pitchFamily="34" charset="0"/>
              <a:buChar char="•"/>
            </a:pPr>
            <a:r>
              <a:rPr lang="en-US" sz="2400" b="1" i="0" dirty="0" err="1">
                <a:solidFill>
                  <a:srgbClr val="000000"/>
                </a:solidFill>
                <a:effectLst/>
                <a:latin typeface="Times New Roman" panose="02020603050405020304" pitchFamily="18" charset="0"/>
                <a:cs typeface="Times New Roman" panose="02020603050405020304" pitchFamily="18" charset="0"/>
              </a:rPr>
              <a:t>end_transaction</a:t>
            </a:r>
            <a:r>
              <a:rPr lang="en-US" sz="2400" b="0" i="0" dirty="0">
                <a:solidFill>
                  <a:srgbClr val="000000"/>
                </a:solidFill>
                <a:effectLst/>
                <a:latin typeface="Times New Roman" panose="02020603050405020304" pitchFamily="18" charset="0"/>
                <a:cs typeface="Times New Roman" panose="02020603050405020304" pitchFamily="18" charset="0"/>
              </a:rPr>
              <a:t> − A marker that specifies end of transaction.</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commit</a:t>
            </a:r>
            <a:r>
              <a:rPr lang="en-US" sz="2400" b="0" i="0" dirty="0">
                <a:solidFill>
                  <a:srgbClr val="000000"/>
                </a:solidFill>
                <a:effectLst/>
                <a:latin typeface="Times New Roman" panose="02020603050405020304" pitchFamily="18" charset="0"/>
                <a:cs typeface="Times New Roman" panose="02020603050405020304" pitchFamily="18" charset="0"/>
              </a:rPr>
              <a:t> − A signal to specify that the transaction has been successfully completed in its entirety and will not be undone.</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rollback</a:t>
            </a:r>
            <a:r>
              <a:rPr lang="en-US" sz="2400" b="0" i="0" dirty="0">
                <a:solidFill>
                  <a:srgbClr val="000000"/>
                </a:solidFill>
                <a:effectLst/>
                <a:latin typeface="Times New Roman" panose="02020603050405020304" pitchFamily="18" charset="0"/>
                <a:cs typeface="Times New Roman" panose="02020603050405020304" pitchFamily="18" charset="0"/>
              </a:rPr>
              <a:t> − A signal to specify that the transaction has been unsuccessful and so all temporary changes in the database are undone. A committed transaction cannot be rolled back.</a:t>
            </a:r>
          </a:p>
          <a:p>
            <a:pPr marL="0" indent="0">
              <a:buNone/>
            </a:pPr>
            <a:endParaRPr lang="en-IN" dirty="0"/>
          </a:p>
        </p:txBody>
      </p:sp>
    </p:spTree>
    <p:extLst>
      <p:ext uri="{BB962C8B-B14F-4D97-AF65-F5344CB8AC3E}">
        <p14:creationId xmlns:p14="http://schemas.microsoft.com/office/powerpoint/2010/main" val="419821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1CDA3-F907-4578-BAAE-BFE7C54AC83B}"/>
              </a:ext>
            </a:extLst>
          </p:cNvPr>
          <p:cNvSpPr>
            <a:spLocks noGrp="1"/>
          </p:cNvSpPr>
          <p:nvPr>
            <p:ph idx="1"/>
          </p:nvPr>
        </p:nvSpPr>
        <p:spPr>
          <a:xfrm>
            <a:off x="195943" y="139959"/>
            <a:ext cx="11569959" cy="6522098"/>
          </a:xfrm>
        </p:spPr>
        <p:txBody>
          <a:bodyPr>
            <a:normAutofit fontScale="70000" lnSpcReduction="20000"/>
          </a:bodyPr>
          <a:lstStyle/>
          <a:p>
            <a:pPr marL="0" indent="0" algn="just">
              <a:lnSpc>
                <a:spcPct val="2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Transaction States</a:t>
            </a:r>
          </a:p>
          <a:p>
            <a:pPr algn="just">
              <a:lnSpc>
                <a:spcPct val="200000"/>
              </a:lnSpc>
            </a:pPr>
            <a:r>
              <a:rPr lang="en-US" sz="2400" b="0" i="0" dirty="0">
                <a:solidFill>
                  <a:srgbClr val="000000"/>
                </a:solidFill>
                <a:effectLst/>
                <a:latin typeface="Times New Roman" panose="02020603050405020304" pitchFamily="18" charset="0"/>
                <a:cs typeface="Times New Roman" panose="02020603050405020304" pitchFamily="18" charset="0"/>
              </a:rPr>
              <a:t>A transaction may go through a subset of five states, active, partially committed, committed, failed and aborted.</a:t>
            </a:r>
          </a:p>
          <a:p>
            <a:pPr algn="just">
              <a:lnSpc>
                <a:spcPct val="20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Active</a:t>
            </a:r>
            <a:r>
              <a:rPr lang="en-US" sz="2400" b="0" i="0" dirty="0">
                <a:solidFill>
                  <a:srgbClr val="000000"/>
                </a:solidFill>
                <a:effectLst/>
                <a:latin typeface="Times New Roman" panose="02020603050405020304" pitchFamily="18" charset="0"/>
                <a:cs typeface="Times New Roman" panose="02020603050405020304" pitchFamily="18" charset="0"/>
              </a:rPr>
              <a:t> − The initial state where the transaction enters is the active state. The transaction remains in this state while it is executing read, write or other operations.</a:t>
            </a:r>
          </a:p>
          <a:p>
            <a:pPr algn="just">
              <a:lnSpc>
                <a:spcPct val="20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Partially Committed</a:t>
            </a:r>
            <a:r>
              <a:rPr lang="en-US" sz="2400" b="0" i="0" dirty="0">
                <a:solidFill>
                  <a:srgbClr val="000000"/>
                </a:solidFill>
                <a:effectLst/>
                <a:latin typeface="Times New Roman" panose="02020603050405020304" pitchFamily="18" charset="0"/>
                <a:cs typeface="Times New Roman" panose="02020603050405020304" pitchFamily="18" charset="0"/>
              </a:rPr>
              <a:t> − The transaction enters this state after the last statement of the transaction has been executed.</a:t>
            </a:r>
          </a:p>
          <a:p>
            <a:pPr algn="just">
              <a:lnSpc>
                <a:spcPct val="20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Committed</a:t>
            </a:r>
            <a:r>
              <a:rPr lang="en-US" sz="2400" b="0" i="0" dirty="0">
                <a:solidFill>
                  <a:srgbClr val="000000"/>
                </a:solidFill>
                <a:effectLst/>
                <a:latin typeface="Times New Roman" panose="02020603050405020304" pitchFamily="18" charset="0"/>
                <a:cs typeface="Times New Roman" panose="02020603050405020304" pitchFamily="18" charset="0"/>
              </a:rPr>
              <a:t> − The transaction enters this state after successful completion of the transaction and system checks have issued commit signal.</a:t>
            </a:r>
          </a:p>
          <a:p>
            <a:pPr algn="just">
              <a:lnSpc>
                <a:spcPct val="20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Failed</a:t>
            </a:r>
            <a:r>
              <a:rPr lang="en-US" sz="2400" b="0" i="0" dirty="0">
                <a:solidFill>
                  <a:srgbClr val="000000"/>
                </a:solidFill>
                <a:effectLst/>
                <a:latin typeface="Times New Roman" panose="02020603050405020304" pitchFamily="18" charset="0"/>
                <a:cs typeface="Times New Roman" panose="02020603050405020304" pitchFamily="18" charset="0"/>
              </a:rPr>
              <a:t> − The transaction goes from partially committed state or active state to failed state when it is discovered that normal execution can no longer proceed or system checks fail.</a:t>
            </a:r>
          </a:p>
          <a:p>
            <a:pPr algn="just">
              <a:lnSpc>
                <a:spcPct val="20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Aborted</a:t>
            </a:r>
            <a:r>
              <a:rPr lang="en-US" sz="2400" b="0" i="0" dirty="0">
                <a:solidFill>
                  <a:srgbClr val="000000"/>
                </a:solidFill>
                <a:effectLst/>
                <a:latin typeface="Times New Roman" panose="02020603050405020304" pitchFamily="18" charset="0"/>
                <a:cs typeface="Times New Roman" panose="02020603050405020304" pitchFamily="18" charset="0"/>
              </a:rPr>
              <a:t> − This is the state after the transaction has been rolled back after failure and the database has been restored to its state that was before the transaction began.</a:t>
            </a:r>
          </a:p>
          <a:p>
            <a:pPr marL="0" indent="0">
              <a:buNone/>
            </a:pPr>
            <a:endParaRPr lang="en-IN" dirty="0"/>
          </a:p>
        </p:txBody>
      </p:sp>
    </p:spTree>
    <p:extLst>
      <p:ext uri="{BB962C8B-B14F-4D97-AF65-F5344CB8AC3E}">
        <p14:creationId xmlns:p14="http://schemas.microsoft.com/office/powerpoint/2010/main" val="408114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58A72-3C97-0A33-CCD0-1878AA19168B}"/>
              </a:ext>
            </a:extLst>
          </p:cNvPr>
          <p:cNvSpPr>
            <a:spLocks noGrp="1"/>
          </p:cNvSpPr>
          <p:nvPr>
            <p:ph idx="1"/>
          </p:nvPr>
        </p:nvSpPr>
        <p:spPr>
          <a:xfrm>
            <a:off x="429208" y="317241"/>
            <a:ext cx="10924592" cy="5859722"/>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following state transition diagram depicts the states in the transaction and the low level transaction operations that causes change in states.</a:t>
            </a:r>
            <a:endParaRPr lang="en-IN" sz="2400" dirty="0">
              <a:latin typeface="Times New Roman" panose="02020603050405020304" pitchFamily="18" charset="0"/>
              <a:cs typeface="Times New Roman" panose="02020603050405020304" pitchFamily="18" charset="0"/>
            </a:endParaRPr>
          </a:p>
        </p:txBody>
      </p:sp>
      <p:pic>
        <p:nvPicPr>
          <p:cNvPr id="1026" name="Picture 2" descr="State Transition Diagram">
            <a:extLst>
              <a:ext uri="{FF2B5EF4-FFF2-40B4-BE49-F238E27FC236}">
                <a16:creationId xmlns:a16="http://schemas.microsoft.com/office/drawing/2014/main" id="{8D1BFBEC-E3CE-7E88-13DB-E7BE4EA3B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649" y="2105024"/>
            <a:ext cx="9209314" cy="421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61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7B149-9FBB-D1AE-3CD3-E637F720C61E}"/>
              </a:ext>
            </a:extLst>
          </p:cNvPr>
          <p:cNvSpPr>
            <a:spLocks noGrp="1"/>
          </p:cNvSpPr>
          <p:nvPr>
            <p:ph idx="1"/>
          </p:nvPr>
        </p:nvSpPr>
        <p:spPr>
          <a:xfrm>
            <a:off x="261257" y="261256"/>
            <a:ext cx="11588621" cy="6288833"/>
          </a:xfrm>
        </p:spPr>
        <p:txBody>
          <a:bodyPr>
            <a:normAutofit fontScale="92500"/>
          </a:bodyPr>
          <a:lstStyle/>
          <a:p>
            <a:pPr marL="0" indent="0" algn="just">
              <a:lnSpc>
                <a:spcPct val="150000"/>
              </a:lnSpc>
              <a:buNone/>
            </a:pPr>
            <a:r>
              <a:rPr lang="en-US" sz="2400" b="1" i="0" dirty="0">
                <a:solidFill>
                  <a:schemeClr val="accent2"/>
                </a:solidFill>
                <a:effectLst/>
                <a:latin typeface="Times New Roman" panose="02020603050405020304" pitchFamily="18" charset="0"/>
                <a:cs typeface="Times New Roman" panose="02020603050405020304" pitchFamily="18" charset="0"/>
              </a:rPr>
              <a:t>Desirable Properties of Transactions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Any transaction must maintain the ACID properties, viz. Atomicity, Consistency, Isolation, and Durability.</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Atomicity</a:t>
            </a:r>
            <a:r>
              <a:rPr lang="en-US" sz="2400" b="0" i="0" dirty="0">
                <a:solidFill>
                  <a:srgbClr val="000000"/>
                </a:solidFill>
                <a:effectLst/>
                <a:latin typeface="Times New Roman" panose="02020603050405020304" pitchFamily="18" charset="0"/>
                <a:cs typeface="Times New Roman" panose="02020603050405020304" pitchFamily="18" charset="0"/>
              </a:rPr>
              <a:t> − This property states that a transaction is an atomic unit of processing, that is, either it is performed in its entirety or not performed at all. No partial update should exist.</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Consistency</a:t>
            </a:r>
            <a:r>
              <a:rPr lang="en-US" sz="2400" b="0" i="0" dirty="0">
                <a:solidFill>
                  <a:srgbClr val="000000"/>
                </a:solidFill>
                <a:effectLst/>
                <a:latin typeface="Times New Roman" panose="02020603050405020304" pitchFamily="18" charset="0"/>
                <a:cs typeface="Times New Roman" panose="02020603050405020304" pitchFamily="18" charset="0"/>
              </a:rPr>
              <a:t> − A transaction should take the database from one consistent state to another consistent state. It should not adversely affect any data item in the database.</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Isolation</a:t>
            </a:r>
            <a:r>
              <a:rPr lang="en-US" sz="2400" b="0" i="0" dirty="0">
                <a:solidFill>
                  <a:srgbClr val="000000"/>
                </a:solidFill>
                <a:effectLst/>
                <a:latin typeface="Times New Roman" panose="02020603050405020304" pitchFamily="18" charset="0"/>
                <a:cs typeface="Times New Roman" panose="02020603050405020304" pitchFamily="18" charset="0"/>
              </a:rPr>
              <a:t> − A transaction should be executed as if it is the only one in the system. There should not be any interference from the other concurrent transactions that are simultaneously running.</a:t>
            </a:r>
          </a:p>
          <a:p>
            <a:pPr algn="just">
              <a:lnSpc>
                <a:spcPct val="150000"/>
              </a:lnSpc>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Durability</a:t>
            </a:r>
            <a:r>
              <a:rPr lang="en-US" sz="2400" b="0" i="0" dirty="0">
                <a:solidFill>
                  <a:srgbClr val="000000"/>
                </a:solidFill>
                <a:effectLst/>
                <a:latin typeface="Times New Roman" panose="02020603050405020304" pitchFamily="18" charset="0"/>
                <a:cs typeface="Times New Roman" panose="02020603050405020304" pitchFamily="18" charset="0"/>
              </a:rPr>
              <a:t> − If a committed transaction brings about a change, that change should be durable in the database and not lost in case of any failure.</a:t>
            </a:r>
          </a:p>
          <a:p>
            <a:pPr marL="0" indent="0">
              <a:buNone/>
            </a:pPr>
            <a:endParaRPr lang="en-IN" dirty="0"/>
          </a:p>
        </p:txBody>
      </p:sp>
    </p:spTree>
    <p:extLst>
      <p:ext uri="{BB962C8B-B14F-4D97-AF65-F5344CB8AC3E}">
        <p14:creationId xmlns:p14="http://schemas.microsoft.com/office/powerpoint/2010/main" val="313657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06E7-D142-4EBC-F89C-370ECDCD1672}"/>
              </a:ext>
            </a:extLst>
          </p:cNvPr>
          <p:cNvSpPr>
            <a:spLocks noGrp="1"/>
          </p:cNvSpPr>
          <p:nvPr>
            <p:ph type="title"/>
          </p:nvPr>
        </p:nvSpPr>
        <p:spPr>
          <a:xfrm>
            <a:off x="222379" y="150521"/>
            <a:ext cx="10515600" cy="614589"/>
          </a:xfrm>
        </p:spPr>
        <p:txBody>
          <a:bodyPr>
            <a:normAutofit/>
          </a:bodyPr>
          <a:lstStyle/>
          <a:p>
            <a:r>
              <a:rPr lang="en-IN" sz="3200" b="1" dirty="0">
                <a:solidFill>
                  <a:schemeClr val="accent2"/>
                </a:solidFill>
                <a:latin typeface="Times New Roman" panose="02020603050405020304" pitchFamily="18" charset="0"/>
                <a:cs typeface="Times New Roman" panose="02020603050405020304" pitchFamily="18" charset="0"/>
              </a:rPr>
              <a:t>Implementation of atomicity and durability</a:t>
            </a:r>
          </a:p>
        </p:txBody>
      </p:sp>
      <p:sp>
        <p:nvSpPr>
          <p:cNvPr id="3" name="Content Placeholder 2">
            <a:extLst>
              <a:ext uri="{FF2B5EF4-FFF2-40B4-BE49-F238E27FC236}">
                <a16:creationId xmlns:a16="http://schemas.microsoft.com/office/drawing/2014/main" id="{64FDF3C4-B35E-75EF-9EEC-2FBF22CD8BEC}"/>
              </a:ext>
            </a:extLst>
          </p:cNvPr>
          <p:cNvSpPr>
            <a:spLocks noGrp="1"/>
          </p:cNvSpPr>
          <p:nvPr>
            <p:ph idx="1"/>
          </p:nvPr>
        </p:nvSpPr>
        <p:spPr>
          <a:xfrm>
            <a:off x="401215" y="1063690"/>
            <a:ext cx="11374017" cy="5439747"/>
          </a:xfrm>
        </p:spPr>
        <p:txBody>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Atomicity and durability are two important concepts in database management systems (DBMS) that ensure the consistency and reliability of data.</a:t>
            </a:r>
          </a:p>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Atomicity:</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One of the key characteristics of transactions in database management systems (DBMS) is atomicity, which guarantees that every operation within a transaction is handled as a single, indivisible unit of work.</a:t>
            </a:r>
          </a:p>
          <a:p>
            <a:endParaRPr lang="en-IN" dirty="0"/>
          </a:p>
        </p:txBody>
      </p:sp>
    </p:spTree>
    <p:extLst>
      <p:ext uri="{BB962C8B-B14F-4D97-AF65-F5344CB8AC3E}">
        <p14:creationId xmlns:p14="http://schemas.microsoft.com/office/powerpoint/2010/main" val="401373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56D26-67C8-9E69-4D75-E6206F31B713}"/>
              </a:ext>
            </a:extLst>
          </p:cNvPr>
          <p:cNvSpPr>
            <a:spLocks noGrp="1"/>
          </p:cNvSpPr>
          <p:nvPr>
            <p:ph idx="1"/>
          </p:nvPr>
        </p:nvSpPr>
        <p:spPr>
          <a:xfrm>
            <a:off x="298579" y="279918"/>
            <a:ext cx="11485983" cy="6251511"/>
          </a:xfrm>
        </p:spPr>
        <p:txBody>
          <a:bodyPr/>
          <a:lstStyle/>
          <a:p>
            <a:pPr marL="0" indent="0" algn="just">
              <a:buNone/>
            </a:pPr>
            <a:r>
              <a:rPr lang="en-US" b="1" i="0" dirty="0">
                <a:solidFill>
                  <a:srgbClr val="610B4B"/>
                </a:solidFill>
                <a:effectLst/>
                <a:latin typeface="Times New Roman" panose="02020603050405020304" pitchFamily="18" charset="0"/>
                <a:cs typeface="Times New Roman" panose="02020603050405020304" pitchFamily="18" charset="0"/>
              </a:rPr>
              <a:t>Importance:</a:t>
            </a:r>
          </a:p>
          <a:p>
            <a:pPr algn="just">
              <a:lnSpc>
                <a:spcPct val="150000"/>
              </a:lnSpc>
            </a:pPr>
            <a:r>
              <a:rPr lang="en-US" sz="2400" b="0" i="0" dirty="0">
                <a:effectLst/>
                <a:latin typeface="Times New Roman" panose="02020603050405020304" pitchFamily="18" charset="0"/>
                <a:cs typeface="Times New Roman" panose="02020603050405020304" pitchFamily="18" charset="0"/>
              </a:rPr>
              <a:t>A key characteristic of transactions in database management systems is atomicity (DBMS). It makes sure that every action taken as part of a transaction is handled as a single, indivisible item of labor that can either be completed in full or not at all.</a:t>
            </a:r>
          </a:p>
          <a:p>
            <a:pPr algn="just">
              <a:lnSpc>
                <a:spcPct val="150000"/>
              </a:lnSpc>
            </a:pPr>
            <a:r>
              <a:rPr lang="en-US" sz="2400" b="0" i="0" dirty="0">
                <a:effectLst/>
                <a:latin typeface="Times New Roman" panose="02020603050405020304" pitchFamily="18" charset="0"/>
                <a:cs typeface="Times New Roman" panose="02020603050405020304" pitchFamily="18" charset="0"/>
              </a:rPr>
              <a:t>Even in the case of mistakes, failures, or crashes, atomicity ensures that the database maintains consistency. The following are some of the reasons why atomicity is essential in DBMS:</a:t>
            </a:r>
          </a:p>
          <a:p>
            <a:pPr marL="0" indent="0">
              <a:buNone/>
            </a:pPr>
            <a:endParaRPr lang="en-IN" dirty="0"/>
          </a:p>
        </p:txBody>
      </p:sp>
    </p:spTree>
    <p:extLst>
      <p:ext uri="{BB962C8B-B14F-4D97-AF65-F5344CB8AC3E}">
        <p14:creationId xmlns:p14="http://schemas.microsoft.com/office/powerpoint/2010/main" val="1981555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1808</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Module 4 TRANSACTION MANAGEMENT</vt:lpstr>
      <vt:lpstr>PowerPoint Presentation</vt:lpstr>
      <vt:lpstr>PowerPoint Presentation</vt:lpstr>
      <vt:lpstr>PowerPoint Presentation</vt:lpstr>
      <vt:lpstr>PowerPoint Presentation</vt:lpstr>
      <vt:lpstr>PowerPoint Presentation</vt:lpstr>
      <vt:lpstr>PowerPoint Presentation</vt:lpstr>
      <vt:lpstr>Implementation of atomicity and durability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TRANSACTION MANAGEMENT</dc:title>
  <dc:creator>Akash Kadao</dc:creator>
  <cp:lastModifiedBy>Akash Kadao</cp:lastModifiedBy>
  <cp:revision>3</cp:revision>
  <dcterms:created xsi:type="dcterms:W3CDTF">2023-07-10T10:52:45Z</dcterms:created>
  <dcterms:modified xsi:type="dcterms:W3CDTF">2023-07-13T07:40:39Z</dcterms:modified>
</cp:coreProperties>
</file>