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375" r:id="rId2"/>
    <p:sldId id="1053" r:id="rId3"/>
    <p:sldId id="1052" r:id="rId4"/>
    <p:sldId id="1023" r:id="rId5"/>
    <p:sldId id="1022" r:id="rId6"/>
    <p:sldId id="1026" r:id="rId7"/>
    <p:sldId id="1030" r:id="rId8"/>
    <p:sldId id="1029" r:id="rId9"/>
    <p:sldId id="1031" r:id="rId10"/>
    <p:sldId id="260" r:id="rId11"/>
    <p:sldId id="1028" r:id="rId12"/>
    <p:sldId id="1027" r:id="rId13"/>
    <p:sldId id="262" r:id="rId14"/>
    <p:sldId id="1025" r:id="rId15"/>
    <p:sldId id="1024" r:id="rId16"/>
    <p:sldId id="1034" r:id="rId17"/>
    <p:sldId id="1036" r:id="rId18"/>
    <p:sldId id="1035" r:id="rId19"/>
    <p:sldId id="1033" r:id="rId20"/>
    <p:sldId id="1054" r:id="rId21"/>
    <p:sldId id="1056" r:id="rId22"/>
    <p:sldId id="1055" r:id="rId23"/>
    <p:sldId id="1038" r:id="rId24"/>
    <p:sldId id="1037" r:id="rId25"/>
    <p:sldId id="1040" r:id="rId26"/>
    <p:sldId id="1059" r:id="rId27"/>
    <p:sldId id="1058" r:id="rId28"/>
    <p:sldId id="1063" r:id="rId29"/>
    <p:sldId id="1065" r:id="rId30"/>
    <p:sldId id="1060" r:id="rId31"/>
    <p:sldId id="1062" r:id="rId32"/>
    <p:sldId id="1076" r:id="rId33"/>
    <p:sldId id="1039" r:id="rId34"/>
    <p:sldId id="1067" r:id="rId35"/>
    <p:sldId id="1068" r:id="rId36"/>
    <p:sldId id="1077" r:id="rId37"/>
    <p:sldId id="1078" r:id="rId38"/>
    <p:sldId id="1082" r:id="rId39"/>
    <p:sldId id="1079" r:id="rId40"/>
    <p:sldId id="1081" r:id="rId41"/>
    <p:sldId id="1080" r:id="rId42"/>
    <p:sldId id="1043" r:id="rId43"/>
    <p:sldId id="1071" r:id="rId44"/>
    <p:sldId id="1072" r:id="rId45"/>
    <p:sldId id="1042" r:id="rId46"/>
    <p:sldId id="1045" r:id="rId47"/>
    <p:sldId id="1044" r:id="rId48"/>
    <p:sldId id="1070" r:id="rId49"/>
    <p:sldId id="1047" r:id="rId50"/>
    <p:sldId id="1073" r:id="rId51"/>
    <p:sldId id="1046" r:id="rId52"/>
    <p:sldId id="1074" r:id="rId53"/>
    <p:sldId id="1051" r:id="rId54"/>
    <p:sldId id="1050" r:id="rId55"/>
    <p:sldId id="1049" r:id="rId56"/>
    <p:sldId id="104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5A79-FAED-4F9F-96D6-F6A09231E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17AA7-6ACF-4CC2-9B20-BB62387DE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6F8DC-A5C2-4B50-A3D7-0F365BAC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22C-ABF9-4972-A15F-6050B07C47E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89336-829D-4FC8-82C3-D6F4BC6D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93A4E-6376-4503-BD9C-AB6AF56E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6E-D101-4401-BFDA-83183876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1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E210-76EB-47F3-83C6-A36EFCE5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B180A-4A69-493C-B6C6-DC7B8288F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2C88-F063-4F31-ACE5-955F7C35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22C-ABF9-4972-A15F-6050B07C47E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CE3E2-0F19-49CE-AD81-BA827F91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01BED-1D48-4153-863D-9DB7EFD4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6E-D101-4401-BFDA-83183876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05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4150F-6454-4129-9A49-339D0B78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56801-0E35-461A-ABF8-5515B639A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649D-BBE9-49F2-8D11-67C1B14D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22C-ABF9-4972-A15F-6050B07C47E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54816-335E-4574-9AAF-50FCED20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7818-F255-4078-8692-E1319EDB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6E-D101-4401-BFDA-83183876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4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B344-2A5A-427B-8AA3-B9DB319B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ECCC-F31F-456C-9E4A-46BD58CE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4F444-2FE3-4165-B06C-AF2DE9BF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22C-ABF9-4972-A15F-6050B07C47E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642E-6CE0-4174-9680-6A91E60E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44F65-5693-4765-A66E-C72244A5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6E-D101-4401-BFDA-83183876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9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6883-4D3F-449B-801B-B8D686C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32134-2386-49A8-A8D0-7177560FD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4E9DC-D48C-4548-AC0D-97FDF151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22C-ABF9-4972-A15F-6050B07C47E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750F-0B3A-4A82-9676-71155E86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E639-4C90-4957-8043-372CB2B7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6E-D101-4401-BFDA-83183876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1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725A-AD38-4027-8B58-92C46BA9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565C-E6DD-41AD-B30A-C7BB76398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D51DA-E1DE-4AA9-B00D-525A937D3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5A310-16F1-401C-8853-220E1F18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22C-ABF9-4972-A15F-6050B07C47E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E2CAE-D2A0-415E-804B-CDEB0B71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3CD0-7A56-437F-866D-5CE32618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6E-D101-4401-BFDA-83183876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8A2A-AFF5-4B1C-9A43-75D92068A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C938-D848-47B8-AFDF-11FE5FF7E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01960-467E-4734-BC52-7F7990DA1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B12C2-F521-41AF-994E-75872CE27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1EBAF-B2FD-4026-8AA2-8DC65162F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231D7-F3AF-4A13-9069-EBDB411E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22C-ABF9-4972-A15F-6050B07C47E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FD8CF-BF7E-4966-8E86-D2933DF8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686BA-530A-4710-9F11-2B42EDB1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6E-D101-4401-BFDA-83183876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2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49D1-DC45-4C44-B7D4-E7D289F3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7E20F-2872-4B52-B22E-B7E9C29E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22C-ABF9-4972-A15F-6050B07C47E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FA1D8-77AC-4057-8829-A72AFE8B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53E4D-BF04-4187-A108-7024BA9B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6E-D101-4401-BFDA-83183876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0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28461-50F8-48E4-8E0F-95826F7D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22C-ABF9-4972-A15F-6050B07C47E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7B82E-8F19-46DA-9ECA-F1FFDA02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03706-3C65-4516-A7EE-4A79B20E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6E-D101-4401-BFDA-83183876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79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F6A5-7B36-4349-9B3C-DA28CCEC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5E42C-10F5-4084-A9AF-C96CE5CC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10F02-5F30-4C42-8C5F-EC28616C3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6723-C73C-4F8E-AAE4-D84AC593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22C-ABF9-4972-A15F-6050B07C47E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6E42E-78AA-49AF-BBEC-A51CD030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6D1BC-633F-4C90-B786-6F512817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6E-D101-4401-BFDA-83183876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3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AFBE-710A-40D3-A70E-941A62C7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D3E06-5E2A-469D-8F39-15AD2319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22347-5E6B-4DA9-97FE-3628B32C3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728F2-B9C1-4EF2-9259-828CD3FC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22C-ABF9-4972-A15F-6050B07C47E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340AE-0E3C-47E9-A404-A41BD3B8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740FF-1A37-4A3C-83A7-D2C82104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6E-D101-4401-BFDA-83183876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44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D38B3-402E-4712-A744-60F895BB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23E08-1CC2-4349-8BB8-A68CD4365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9478-3FAD-4D8C-AF72-7DC7C4CA7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422C-ABF9-4972-A15F-6050B07C47E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7446-E0EE-4DAD-899C-F07395EE0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255A6-DF0F-4A3B-A1C9-B610D786E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CFD6E-D101-4401-BFDA-83183876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44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jpeg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jpeg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jpeg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jpeg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0.png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2.png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4.png" 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5.png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jpg" /><Relationship Id="rId4" Type="http://schemas.openxmlformats.org/officeDocument/2006/relationships/image" Target="../media/image26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jpg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780" algn="ctr"/>
            <a:r>
              <a:rPr lang="en-US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SYLLABUS</a:t>
            </a: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84" y="749301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246288" y="1098708"/>
            <a:ext cx="11945712" cy="4805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">
              <a:lnSpc>
                <a:spcPts val="1135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I: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</a:p>
          <a:p>
            <a:pPr marL="51435">
              <a:lnSpc>
                <a:spcPts val="1135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" marR="44450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Algorithm: Pseudo code for expressing algorithms; Performance analysis: Space complexity, time complexity;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Asymptotic notations: Big O notation, omega notation, theta notation and little o notation,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amortized complexity;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Divide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Conquer: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quick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Strassen„s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matrix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multiplication.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">
              <a:lnSpc>
                <a:spcPts val="114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II: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SEARCHING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TRAVERSAL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</a:t>
            </a:r>
          </a:p>
          <a:p>
            <a:pPr marL="51435">
              <a:lnSpc>
                <a:spcPts val="114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" marR="4508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Disjoint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algorithms;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recursive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traversal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algorithms,</a:t>
            </a:r>
            <a:r>
              <a:rPr lang="en-US" sz="18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spanning trees; Graph traversals: Breadth first search, depth first search, connected components, biconnected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">
              <a:lnSpc>
                <a:spcPts val="114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III: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 METHOD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</a:p>
          <a:p>
            <a:pPr marL="51435">
              <a:lnSpc>
                <a:spcPts val="114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" marR="46355" algn="just">
              <a:lnSpc>
                <a:spcPct val="98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 method: The general method, job sequencing with deadlines, knapsack problem, minimum cost spanning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trees,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 source shortest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" marR="45720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programming: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matrix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multiplication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trees,</a:t>
            </a:r>
            <a:r>
              <a:rPr lang="en-US" sz="18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0/1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knapsack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shortest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pairs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shortest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travelling</a:t>
            </a:r>
            <a:r>
              <a:rPr lang="en-US" sz="18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salesperson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3B3835"/>
              </a:solidFill>
              <a:effectLst/>
              <a:latin typeface="HelveticaNeue-Light"/>
            </a:endParaRPr>
          </a:p>
        </p:txBody>
      </p:sp>
    </p:spTree>
    <p:extLst>
      <p:ext uri="{BB962C8B-B14F-4D97-AF65-F5344CB8AC3E}">
        <p14:creationId xmlns:p14="http://schemas.microsoft.com/office/powerpoint/2010/main" val="388534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1073" y="307225"/>
            <a:ext cx="442480" cy="124160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750" b="1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750" b="1" spc="-7" dirty="0">
                <a:solidFill>
                  <a:srgbClr val="FF0000"/>
                </a:solidFill>
                <a:latin typeface="Cambria"/>
                <a:cs typeface="Cambria"/>
              </a:rPr>
              <a:t>x</a:t>
            </a:r>
            <a:r>
              <a:rPr sz="750" b="1" spc="-3" dirty="0">
                <a:solidFill>
                  <a:srgbClr val="FF0000"/>
                </a:solidFill>
                <a:latin typeface="Cambria"/>
                <a:cs typeface="Cambria"/>
              </a:rPr>
              <a:t>ampl</a:t>
            </a:r>
            <a:r>
              <a:rPr sz="750" b="1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750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750" b="1" dirty="0">
                <a:solidFill>
                  <a:srgbClr val="FF0000"/>
                </a:solidFill>
                <a:latin typeface="Cambria"/>
                <a:cs typeface="Cambria"/>
              </a:rPr>
              <a:t>:</a:t>
            </a:r>
            <a:endParaRPr sz="75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83919" y="2133600"/>
            <a:ext cx="1240415" cy="1408833"/>
            <a:chOff x="1815147" y="3129279"/>
            <a:chExt cx="1819275" cy="2066289"/>
          </a:xfrm>
        </p:grpSpPr>
        <p:sp>
          <p:nvSpPr>
            <p:cNvPr id="4" name="object 4"/>
            <p:cNvSpPr/>
            <p:nvPr/>
          </p:nvSpPr>
          <p:spPr>
            <a:xfrm>
              <a:off x="1819910" y="3585844"/>
              <a:ext cx="1809750" cy="1604645"/>
            </a:xfrm>
            <a:custGeom>
              <a:avLst/>
              <a:gdLst/>
              <a:ahLst/>
              <a:cxnLst/>
              <a:rect l="l" t="t" r="r" b="b"/>
              <a:pathLst>
                <a:path w="1809750" h="1604645">
                  <a:moveTo>
                    <a:pt x="673734" y="1258569"/>
                  </a:moveTo>
                  <a:lnTo>
                    <a:pt x="650875" y="1263014"/>
                  </a:lnTo>
                  <a:lnTo>
                    <a:pt x="633094" y="1275714"/>
                  </a:lnTo>
                  <a:lnTo>
                    <a:pt x="620394" y="1294129"/>
                  </a:lnTo>
                  <a:lnTo>
                    <a:pt x="615950" y="1316354"/>
                  </a:lnTo>
                  <a:lnTo>
                    <a:pt x="615950" y="1546859"/>
                  </a:lnTo>
                  <a:lnTo>
                    <a:pt x="620394" y="1569719"/>
                  </a:lnTo>
                  <a:lnTo>
                    <a:pt x="633094" y="1588134"/>
                  </a:lnTo>
                  <a:lnTo>
                    <a:pt x="650875" y="1600200"/>
                  </a:lnTo>
                  <a:lnTo>
                    <a:pt x="673734" y="1604644"/>
                  </a:lnTo>
                  <a:lnTo>
                    <a:pt x="1244600" y="1604644"/>
                  </a:lnTo>
                  <a:lnTo>
                    <a:pt x="1267459" y="1600200"/>
                  </a:lnTo>
                  <a:lnTo>
                    <a:pt x="1285239" y="1588134"/>
                  </a:lnTo>
                  <a:lnTo>
                    <a:pt x="1297939" y="1569719"/>
                  </a:lnTo>
                  <a:lnTo>
                    <a:pt x="1302384" y="1546859"/>
                  </a:lnTo>
                  <a:lnTo>
                    <a:pt x="1302384" y="1316354"/>
                  </a:lnTo>
                  <a:lnTo>
                    <a:pt x="1297939" y="1294129"/>
                  </a:lnTo>
                  <a:lnTo>
                    <a:pt x="1285239" y="1275714"/>
                  </a:lnTo>
                  <a:lnTo>
                    <a:pt x="1267459" y="1263014"/>
                  </a:lnTo>
                  <a:lnTo>
                    <a:pt x="1244600" y="1258569"/>
                  </a:lnTo>
                  <a:lnTo>
                    <a:pt x="673734" y="1258569"/>
                  </a:lnTo>
                  <a:close/>
                </a:path>
                <a:path w="1809750" h="1604645">
                  <a:moveTo>
                    <a:pt x="452119" y="0"/>
                  </a:moveTo>
                  <a:lnTo>
                    <a:pt x="0" y="686434"/>
                  </a:lnTo>
                  <a:lnTo>
                    <a:pt x="1356995" y="686434"/>
                  </a:lnTo>
                  <a:lnTo>
                    <a:pt x="1809750" y="0"/>
                  </a:lnTo>
                  <a:lnTo>
                    <a:pt x="45211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" name="object 5"/>
            <p:cNvSpPr/>
            <p:nvPr/>
          </p:nvSpPr>
          <p:spPr>
            <a:xfrm>
              <a:off x="2686685" y="3129279"/>
              <a:ext cx="112395" cy="1715135"/>
            </a:xfrm>
            <a:custGeom>
              <a:avLst/>
              <a:gdLst/>
              <a:ahLst/>
              <a:cxnLst/>
              <a:rect l="l" t="t" r="r" b="b"/>
              <a:pathLst>
                <a:path w="112394" h="1715135">
                  <a:moveTo>
                    <a:pt x="76200" y="380365"/>
                  </a:moveTo>
                  <a:lnTo>
                    <a:pt x="0" y="380365"/>
                  </a:lnTo>
                  <a:lnTo>
                    <a:pt x="38100" y="456565"/>
                  </a:lnTo>
                  <a:lnTo>
                    <a:pt x="76200" y="380365"/>
                  </a:lnTo>
                  <a:close/>
                </a:path>
                <a:path w="112394" h="1715135">
                  <a:moveTo>
                    <a:pt x="44450" y="0"/>
                  </a:moveTo>
                  <a:lnTo>
                    <a:pt x="31750" y="0"/>
                  </a:lnTo>
                  <a:lnTo>
                    <a:pt x="31750" y="380365"/>
                  </a:lnTo>
                  <a:lnTo>
                    <a:pt x="44450" y="380365"/>
                  </a:lnTo>
                  <a:lnTo>
                    <a:pt x="44450" y="0"/>
                  </a:lnTo>
                  <a:close/>
                </a:path>
                <a:path w="112394" h="1715135">
                  <a:moveTo>
                    <a:pt x="112394" y="1638935"/>
                  </a:moveTo>
                  <a:lnTo>
                    <a:pt x="36194" y="1638935"/>
                  </a:lnTo>
                  <a:lnTo>
                    <a:pt x="74294" y="1715135"/>
                  </a:lnTo>
                  <a:lnTo>
                    <a:pt x="112394" y="1638935"/>
                  </a:lnTo>
                  <a:close/>
                </a:path>
                <a:path w="112394" h="1715135">
                  <a:moveTo>
                    <a:pt x="80644" y="1143000"/>
                  </a:moveTo>
                  <a:lnTo>
                    <a:pt x="67944" y="1143000"/>
                  </a:lnTo>
                  <a:lnTo>
                    <a:pt x="67944" y="1638935"/>
                  </a:lnTo>
                  <a:lnTo>
                    <a:pt x="80644" y="1638935"/>
                  </a:lnTo>
                  <a:lnTo>
                    <a:pt x="80644" y="1143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67126" y="2558328"/>
            <a:ext cx="588992" cy="247008"/>
          </a:xfrm>
          <a:prstGeom prst="rect">
            <a:avLst/>
          </a:prstGeom>
        </p:spPr>
        <p:txBody>
          <a:bodyPr vert="horz" wrap="square" lIns="0" tIns="16019" rIns="0" bIns="0" rtlCol="0">
            <a:spAutoFit/>
          </a:bodyPr>
          <a:lstStyle/>
          <a:p>
            <a:pPr marL="45892" marR="3464" indent="-37665">
              <a:lnSpc>
                <a:spcPts val="866"/>
              </a:lnSpc>
              <a:spcBef>
                <a:spcPts val="126"/>
              </a:spcBef>
            </a:pPr>
            <a:r>
              <a:rPr sz="1200" spc="-10" dirty="0">
                <a:latin typeface="Cambria"/>
                <a:cs typeface="Cambria"/>
              </a:rPr>
              <a:t>D</a:t>
            </a:r>
            <a:r>
              <a:rPr sz="750" spc="-7" dirty="0">
                <a:latin typeface="Cambria"/>
                <a:cs typeface="Cambria"/>
              </a:rPr>
              <a:t>i</a:t>
            </a:r>
            <a:r>
              <a:rPr sz="750" dirty="0">
                <a:latin typeface="Cambria"/>
                <a:cs typeface="Cambria"/>
              </a:rPr>
              <a:t>s</a:t>
            </a:r>
            <a:r>
              <a:rPr sz="750" spc="-10" dirty="0">
                <a:latin typeface="Cambria"/>
                <a:cs typeface="Cambria"/>
              </a:rPr>
              <a:t>p</a:t>
            </a:r>
            <a:r>
              <a:rPr sz="750" spc="-3" dirty="0">
                <a:latin typeface="Cambria"/>
                <a:cs typeface="Cambria"/>
              </a:rPr>
              <a:t>l</a:t>
            </a:r>
            <a:r>
              <a:rPr sz="750" spc="-10" dirty="0">
                <a:latin typeface="Cambria"/>
                <a:cs typeface="Cambria"/>
              </a:rPr>
              <a:t>a</a:t>
            </a:r>
            <a:r>
              <a:rPr sz="750" dirty="0">
                <a:latin typeface="Cambria"/>
                <a:cs typeface="Cambria"/>
              </a:rPr>
              <a:t>y</a:t>
            </a:r>
            <a:r>
              <a:rPr sz="750" spc="-3" dirty="0">
                <a:latin typeface="Cambria"/>
                <a:cs typeface="Cambria"/>
              </a:rPr>
              <a:t> the  value</a:t>
            </a:r>
            <a:r>
              <a:rPr sz="750" spc="-31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of</a:t>
            </a:r>
            <a:r>
              <a:rPr sz="750" spc="-24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609" y="3331411"/>
            <a:ext cx="12065391" cy="3014491"/>
          </a:xfrm>
          <a:prstGeom prst="rect">
            <a:avLst/>
          </a:prstGeom>
        </p:spPr>
        <p:txBody>
          <a:bodyPr vert="horz" wrap="square" lIns="0" tIns="9092" rIns="0" bIns="0" rtlCol="0">
            <a:spAutoFit/>
          </a:bodyPr>
          <a:lstStyle/>
          <a:p>
            <a:pPr marL="1509239">
              <a:spcBef>
                <a:spcPts val="72"/>
              </a:spcBef>
            </a:pPr>
            <a:r>
              <a:rPr lang="en-US" sz="1200" spc="-3" dirty="0">
                <a:latin typeface="Cambria"/>
                <a:cs typeface="Cambria"/>
              </a:rPr>
              <a:t>                                                                                                              </a:t>
            </a:r>
            <a:r>
              <a:rPr sz="1200" spc="-3" dirty="0">
                <a:latin typeface="Cambria"/>
                <a:cs typeface="Cambria"/>
              </a:rPr>
              <a:t>Stop</a:t>
            </a:r>
            <a:endParaRPr sz="1200" dirty="0">
              <a:latin typeface="Cambria"/>
              <a:cs typeface="Cambria"/>
            </a:endParaRPr>
          </a:p>
          <a:p>
            <a:pPr marL="8659" marR="3464" algn="just">
              <a:lnSpc>
                <a:spcPct val="146500"/>
              </a:lnSpc>
              <a:spcBef>
                <a:spcPts val="777"/>
              </a:spcBef>
              <a:buAutoNum type="arabicPlain" startAt="4"/>
              <a:tabLst>
                <a:tab pos="108669" algn="l"/>
              </a:tabLst>
            </a:pPr>
            <a:r>
              <a:rPr b="1" dirty="0">
                <a:solidFill>
                  <a:srgbClr val="FF0000"/>
                </a:solidFill>
                <a:latin typeface="Cambria"/>
                <a:cs typeface="Cambria"/>
              </a:rPr>
              <a:t>: </a:t>
            </a:r>
            <a:r>
              <a:rPr b="1" spc="-3" dirty="0">
                <a:solidFill>
                  <a:srgbClr val="FF0000"/>
                </a:solidFill>
                <a:latin typeface="Cambria"/>
                <a:cs typeface="Cambria"/>
              </a:rPr>
              <a:t>Verification of algorithm </a:t>
            </a:r>
            <a:r>
              <a:rPr b="1" dirty="0">
                <a:solidFill>
                  <a:srgbClr val="FF0000"/>
                </a:solidFill>
                <a:latin typeface="Cambria"/>
                <a:cs typeface="Cambria"/>
              </a:rPr>
              <a:t>: </a:t>
            </a:r>
            <a:r>
              <a:rPr spc="-3" dirty="0">
                <a:latin typeface="Cambria"/>
                <a:cs typeface="Cambria"/>
              </a:rPr>
              <a:t>Verification </a:t>
            </a:r>
            <a:r>
              <a:rPr dirty="0">
                <a:latin typeface="Cambria"/>
                <a:cs typeface="Cambria"/>
              </a:rPr>
              <a:t>of </a:t>
            </a:r>
            <a:r>
              <a:rPr spc="-3" dirty="0">
                <a:latin typeface="Cambria"/>
                <a:cs typeface="Cambria"/>
              </a:rPr>
              <a:t>algorithm </a:t>
            </a:r>
            <a:r>
              <a:rPr dirty="0">
                <a:latin typeface="Cambria"/>
                <a:cs typeface="Cambria"/>
              </a:rPr>
              <a:t>means </a:t>
            </a:r>
            <a:r>
              <a:rPr spc="-3" dirty="0">
                <a:latin typeface="Cambria"/>
                <a:cs typeface="Cambria"/>
              </a:rPr>
              <a:t>checking correctness </a:t>
            </a:r>
            <a:r>
              <a:rPr dirty="0">
                <a:latin typeface="Cambria"/>
                <a:cs typeface="Cambria"/>
              </a:rPr>
              <a:t>of </a:t>
            </a:r>
            <a:r>
              <a:rPr spc="-3" dirty="0">
                <a:latin typeface="Cambria"/>
                <a:cs typeface="Cambria"/>
              </a:rPr>
              <a:t>an algorithm. </a:t>
            </a:r>
            <a:r>
              <a:rPr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After</a:t>
            </a:r>
            <a:r>
              <a:rPr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specifying</a:t>
            </a:r>
            <a:r>
              <a:rPr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an</a:t>
            </a:r>
            <a:r>
              <a:rPr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algorithm</a:t>
            </a:r>
            <a:r>
              <a:rPr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we</a:t>
            </a:r>
            <a:r>
              <a:rPr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go</a:t>
            </a:r>
            <a:r>
              <a:rPr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for</a:t>
            </a:r>
            <a:r>
              <a:rPr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checkeing</a:t>
            </a:r>
            <a:r>
              <a:rPr dirty="0">
                <a:latin typeface="Cambria"/>
                <a:cs typeface="Cambria"/>
              </a:rPr>
              <a:t> its</a:t>
            </a:r>
            <a:r>
              <a:rPr spc="3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correctness.</a:t>
            </a:r>
            <a:r>
              <a:rPr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We</a:t>
            </a:r>
            <a:r>
              <a:rPr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normally</a:t>
            </a:r>
            <a:r>
              <a:rPr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check</a:t>
            </a:r>
            <a:r>
              <a:rPr dirty="0">
                <a:latin typeface="Cambria"/>
                <a:cs typeface="Cambria"/>
              </a:rPr>
              <a:t> whether</a:t>
            </a:r>
            <a:r>
              <a:rPr spc="3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the </a:t>
            </a:r>
            <a:r>
              <a:rPr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algorithm gives correct output </a:t>
            </a:r>
            <a:r>
              <a:rPr dirty="0">
                <a:latin typeface="Cambria"/>
                <a:cs typeface="Cambria"/>
              </a:rPr>
              <a:t>in </a:t>
            </a:r>
            <a:r>
              <a:rPr spc="-3" dirty="0">
                <a:latin typeface="Cambria"/>
                <a:cs typeface="Cambria"/>
              </a:rPr>
              <a:t>finite amount </a:t>
            </a:r>
            <a:r>
              <a:rPr dirty="0">
                <a:latin typeface="Cambria"/>
                <a:cs typeface="Cambria"/>
              </a:rPr>
              <a:t>of </a:t>
            </a:r>
            <a:r>
              <a:rPr spc="-3" dirty="0">
                <a:latin typeface="Cambria"/>
                <a:cs typeface="Cambria"/>
              </a:rPr>
              <a:t>time for </a:t>
            </a:r>
            <a:r>
              <a:rPr dirty="0">
                <a:latin typeface="Cambria"/>
                <a:cs typeface="Cambria"/>
              </a:rPr>
              <a:t>a </a:t>
            </a:r>
            <a:r>
              <a:rPr spc="-3" dirty="0">
                <a:latin typeface="Cambria"/>
                <a:cs typeface="Cambria"/>
              </a:rPr>
              <a:t>valid </a:t>
            </a:r>
            <a:r>
              <a:rPr dirty="0">
                <a:latin typeface="Cambria"/>
                <a:cs typeface="Cambria"/>
              </a:rPr>
              <a:t>set of </a:t>
            </a:r>
            <a:r>
              <a:rPr spc="-3" dirty="0">
                <a:latin typeface="Cambria"/>
                <a:cs typeface="Cambria"/>
              </a:rPr>
              <a:t>input. The </a:t>
            </a:r>
            <a:r>
              <a:rPr dirty="0">
                <a:latin typeface="Cambria"/>
                <a:cs typeface="Cambria"/>
              </a:rPr>
              <a:t>proof of </a:t>
            </a:r>
            <a:r>
              <a:rPr spc="-3" dirty="0">
                <a:latin typeface="Cambria"/>
                <a:cs typeface="Cambria"/>
              </a:rPr>
              <a:t>correctness </a:t>
            </a:r>
            <a:r>
              <a:rPr dirty="0">
                <a:latin typeface="Cambria"/>
                <a:cs typeface="Cambria"/>
              </a:rPr>
              <a:t>of </a:t>
            </a:r>
            <a:r>
              <a:rPr spc="3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an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algorithm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34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34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complex</a:t>
            </a:r>
            <a:r>
              <a:rPr spc="34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sometimes.</a:t>
            </a:r>
            <a:r>
              <a:rPr spc="37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27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common</a:t>
            </a:r>
            <a:r>
              <a:rPr spc="34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method</a:t>
            </a:r>
            <a:r>
              <a:rPr spc="27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proving</a:t>
            </a:r>
            <a:r>
              <a:rPr spc="112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the</a:t>
            </a:r>
            <a:r>
              <a:rPr spc="34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correctness</a:t>
            </a:r>
            <a:r>
              <a:rPr spc="34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24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an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algorithm </a:t>
            </a:r>
            <a:r>
              <a:rPr spc="-173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92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89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using</a:t>
            </a:r>
            <a:r>
              <a:rPr spc="89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mathematical</a:t>
            </a:r>
            <a:r>
              <a:rPr spc="92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induction.</a:t>
            </a:r>
            <a:r>
              <a:rPr spc="99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But</a:t>
            </a:r>
            <a:r>
              <a:rPr spc="82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to</a:t>
            </a:r>
            <a:r>
              <a:rPr spc="92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show</a:t>
            </a:r>
            <a:r>
              <a:rPr spc="85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that</a:t>
            </a:r>
            <a:r>
              <a:rPr spc="92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an</a:t>
            </a:r>
            <a:r>
              <a:rPr spc="89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algorithm</a:t>
            </a:r>
            <a:r>
              <a:rPr spc="109" dirty="0">
                <a:latin typeface="Cambria"/>
                <a:cs typeface="Cambria"/>
              </a:rPr>
              <a:t> </a:t>
            </a:r>
            <a:r>
              <a:rPr spc="-7" dirty="0">
                <a:latin typeface="Cambria"/>
                <a:cs typeface="Cambria"/>
              </a:rPr>
              <a:t>works</a:t>
            </a:r>
            <a:r>
              <a:rPr spc="92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incorrectly</a:t>
            </a:r>
            <a:r>
              <a:rPr spc="89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we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have</a:t>
            </a:r>
            <a:r>
              <a:rPr spc="92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to</a:t>
            </a:r>
            <a:r>
              <a:rPr spc="92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show </a:t>
            </a:r>
            <a:r>
              <a:rPr spc="-173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that</a:t>
            </a:r>
            <a:r>
              <a:rPr spc="-7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at </a:t>
            </a:r>
            <a:r>
              <a:rPr spc="-3" dirty="0">
                <a:latin typeface="Cambria"/>
                <a:cs typeface="Cambria"/>
              </a:rPr>
              <a:t>least</a:t>
            </a:r>
            <a:r>
              <a:rPr spc="-7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for </a:t>
            </a:r>
            <a:r>
              <a:rPr dirty="0">
                <a:latin typeface="Cambria"/>
                <a:cs typeface="Cambria"/>
              </a:rPr>
              <a:t>one</a:t>
            </a:r>
            <a:r>
              <a:rPr spc="-7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instance</a:t>
            </a:r>
            <a:r>
              <a:rPr spc="-7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of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valid</a:t>
            </a:r>
            <a:r>
              <a:rPr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input</a:t>
            </a:r>
            <a:r>
              <a:rPr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the</a:t>
            </a:r>
            <a:r>
              <a:rPr spc="-7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algorithm</a:t>
            </a:r>
            <a:r>
              <a:rPr spc="3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gives</a:t>
            </a:r>
            <a:r>
              <a:rPr spc="170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wrong</a:t>
            </a:r>
            <a:r>
              <a:rPr spc="-14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result.</a:t>
            </a:r>
          </a:p>
          <a:p>
            <a:pPr marL="93516" indent="-85290" algn="just">
              <a:spcBef>
                <a:spcPts val="450"/>
              </a:spcBef>
              <a:buAutoNum type="arabicPlain" startAt="4"/>
              <a:tabLst>
                <a:tab pos="93949" algn="l"/>
              </a:tabLst>
            </a:pPr>
            <a:r>
              <a:rPr b="1" dirty="0">
                <a:solidFill>
                  <a:srgbClr val="FF0000"/>
                </a:solidFill>
                <a:latin typeface="Cambria"/>
                <a:cs typeface="Cambria"/>
              </a:rPr>
              <a:t>:</a:t>
            </a:r>
            <a:r>
              <a:rPr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spc="-3" dirty="0">
                <a:solidFill>
                  <a:srgbClr val="FF0000"/>
                </a:solidFill>
                <a:latin typeface="Cambria"/>
                <a:cs typeface="Cambria"/>
              </a:rPr>
              <a:t>Analysis</a:t>
            </a:r>
            <a:r>
              <a:rPr b="1" spc="-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b="1" spc="-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spc="-3" dirty="0">
                <a:solidFill>
                  <a:srgbClr val="FF0000"/>
                </a:solidFill>
                <a:latin typeface="Cambria"/>
                <a:cs typeface="Cambria"/>
              </a:rPr>
              <a:t>algorithm </a:t>
            </a:r>
            <a:r>
              <a:rPr b="1" dirty="0">
                <a:solidFill>
                  <a:srgbClr val="FF0000"/>
                </a:solidFill>
                <a:latin typeface="Cambria"/>
                <a:cs typeface="Cambria"/>
              </a:rPr>
              <a:t>:</a:t>
            </a:r>
            <a:r>
              <a:rPr b="1" spc="3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Analyzing</a:t>
            </a:r>
            <a:r>
              <a:rPr spc="-7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</a:t>
            </a:r>
            <a:r>
              <a:rPr spc="-14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algorithm</a:t>
            </a:r>
            <a:r>
              <a:rPr spc="-7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we</a:t>
            </a:r>
            <a:r>
              <a:rPr spc="-17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should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consider</a:t>
            </a:r>
            <a:r>
              <a:rPr spc="-7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following</a:t>
            </a:r>
            <a:r>
              <a:rPr spc="-7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factors.</a:t>
            </a:r>
            <a:endParaRPr lang="en-US" dirty="0">
              <a:latin typeface="Cambria"/>
              <a:cs typeface="Cambria"/>
            </a:endParaRPr>
          </a:p>
          <a:p>
            <a:pPr marL="8226" algn="just">
              <a:spcBef>
                <a:spcPts val="450"/>
              </a:spcBef>
              <a:tabLst>
                <a:tab pos="93949" algn="l"/>
              </a:tabLst>
            </a:pPr>
            <a:r>
              <a:rPr dirty="0">
                <a:latin typeface="Cambria"/>
                <a:cs typeface="Cambria"/>
              </a:rPr>
              <a:t>1 : </a:t>
            </a:r>
            <a:r>
              <a:rPr spc="-3" dirty="0">
                <a:latin typeface="Cambria"/>
                <a:cs typeface="Cambria"/>
              </a:rPr>
              <a:t>Time Complexity. </a:t>
            </a:r>
            <a:r>
              <a:rPr dirty="0">
                <a:latin typeface="Cambria"/>
                <a:cs typeface="Cambria"/>
              </a:rPr>
              <a:t> 2 : </a:t>
            </a:r>
            <a:r>
              <a:rPr spc="-3" dirty="0">
                <a:latin typeface="Cambria"/>
                <a:cs typeface="Cambria"/>
              </a:rPr>
              <a:t>Space Complexity. </a:t>
            </a:r>
            <a:r>
              <a:rPr spc="-173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3</a:t>
            </a:r>
            <a:r>
              <a:rPr spc="-7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:</a:t>
            </a:r>
            <a:r>
              <a:rPr spc="-7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Simplicity</a:t>
            </a:r>
            <a:r>
              <a:rPr lang="en-IN" spc="-3" dirty="0">
                <a:latin typeface="Cambria"/>
                <a:cs typeface="Cambria"/>
              </a:rPr>
              <a:t>.  4 </a:t>
            </a:r>
            <a:r>
              <a:rPr lang="en-IN" dirty="0">
                <a:latin typeface="Cambria"/>
                <a:cs typeface="Cambria"/>
              </a:rPr>
              <a:t>:</a:t>
            </a:r>
            <a:r>
              <a:rPr lang="en-IN" spc="-27" dirty="0">
                <a:latin typeface="Cambria"/>
                <a:cs typeface="Cambria"/>
              </a:rPr>
              <a:t> </a:t>
            </a:r>
            <a:r>
              <a:rPr lang="en-IN" spc="-3" dirty="0">
                <a:latin typeface="Cambria"/>
                <a:cs typeface="Cambria"/>
              </a:rPr>
              <a:t>Generality.   5 </a:t>
            </a:r>
            <a:r>
              <a:rPr dirty="0">
                <a:latin typeface="Cambria"/>
                <a:cs typeface="Cambria"/>
              </a:rPr>
              <a:t>:</a:t>
            </a:r>
            <a:r>
              <a:rPr spc="-24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Range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of</a:t>
            </a:r>
            <a:r>
              <a:rPr lang="en-US" spc="-24" dirty="0">
                <a:latin typeface="Cambria"/>
                <a:cs typeface="Cambria"/>
              </a:rPr>
              <a:t> </a:t>
            </a:r>
            <a:r>
              <a:rPr spc="-3" dirty="0">
                <a:latin typeface="Cambria"/>
                <a:cs typeface="Cambria"/>
              </a:rPr>
              <a:t>input.</a:t>
            </a:r>
            <a:endParaRPr dirty="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41073" y="182880"/>
            <a:ext cx="4649239" cy="6468601"/>
            <a:chOff x="304800" y="304800"/>
            <a:chExt cx="7164705" cy="9450705"/>
          </a:xfrm>
        </p:grpSpPr>
        <p:sp>
          <p:nvSpPr>
            <p:cNvPr id="9" name="object 9"/>
            <p:cNvSpPr/>
            <p:nvPr/>
          </p:nvSpPr>
          <p:spPr>
            <a:xfrm>
              <a:off x="304800" y="304799"/>
              <a:ext cx="7164705" cy="9450705"/>
            </a:xfrm>
            <a:custGeom>
              <a:avLst/>
              <a:gdLst/>
              <a:ahLst/>
              <a:cxnLst/>
              <a:rect l="l" t="t" r="r" b="b"/>
              <a:pathLst>
                <a:path w="7164705" h="9450705">
                  <a:moveTo>
                    <a:pt x="7164311" y="9444241"/>
                  </a:moveTo>
                  <a:lnTo>
                    <a:pt x="7158228" y="9444241"/>
                  </a:lnTo>
                  <a:lnTo>
                    <a:pt x="6096" y="9444241"/>
                  </a:lnTo>
                  <a:lnTo>
                    <a:pt x="0" y="9444241"/>
                  </a:lnTo>
                  <a:lnTo>
                    <a:pt x="0" y="9450324"/>
                  </a:lnTo>
                  <a:lnTo>
                    <a:pt x="6096" y="9450324"/>
                  </a:lnTo>
                  <a:lnTo>
                    <a:pt x="7158228" y="9450324"/>
                  </a:lnTo>
                  <a:lnTo>
                    <a:pt x="7164311" y="9450324"/>
                  </a:lnTo>
                  <a:lnTo>
                    <a:pt x="7164311" y="9444241"/>
                  </a:lnTo>
                  <a:close/>
                </a:path>
                <a:path w="7164705" h="9450705">
                  <a:moveTo>
                    <a:pt x="7164311" y="0"/>
                  </a:moveTo>
                  <a:lnTo>
                    <a:pt x="7158228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9444228"/>
                  </a:lnTo>
                  <a:lnTo>
                    <a:pt x="6096" y="9444228"/>
                  </a:lnTo>
                  <a:lnTo>
                    <a:pt x="6096" y="6096"/>
                  </a:lnTo>
                  <a:lnTo>
                    <a:pt x="7158228" y="6096"/>
                  </a:lnTo>
                  <a:lnTo>
                    <a:pt x="7158228" y="9444228"/>
                  </a:lnTo>
                  <a:lnTo>
                    <a:pt x="7164311" y="9444228"/>
                  </a:lnTo>
                  <a:lnTo>
                    <a:pt x="7164311" y="6096"/>
                  </a:lnTo>
                  <a:lnTo>
                    <a:pt x="7164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6105" y="748030"/>
              <a:ext cx="1810385" cy="1485900"/>
            </a:xfrm>
            <a:custGeom>
              <a:avLst/>
              <a:gdLst/>
              <a:ahLst/>
              <a:cxnLst/>
              <a:rect l="l" t="t" r="r" b="b"/>
              <a:pathLst>
                <a:path w="1810385" h="1485900">
                  <a:moveTo>
                    <a:pt x="600075" y="0"/>
                  </a:moveTo>
                  <a:lnTo>
                    <a:pt x="577850" y="4445"/>
                  </a:lnTo>
                  <a:lnTo>
                    <a:pt x="560069" y="17145"/>
                  </a:lnTo>
                  <a:lnTo>
                    <a:pt x="547369" y="34925"/>
                  </a:lnTo>
                  <a:lnTo>
                    <a:pt x="542925" y="57150"/>
                  </a:lnTo>
                  <a:lnTo>
                    <a:pt x="542925" y="287654"/>
                  </a:lnTo>
                  <a:lnTo>
                    <a:pt x="547369" y="309879"/>
                  </a:lnTo>
                  <a:lnTo>
                    <a:pt x="560069" y="328295"/>
                  </a:lnTo>
                  <a:lnTo>
                    <a:pt x="577850" y="340360"/>
                  </a:lnTo>
                  <a:lnTo>
                    <a:pt x="600075" y="344804"/>
                  </a:lnTo>
                  <a:lnTo>
                    <a:pt x="1173480" y="344804"/>
                  </a:lnTo>
                  <a:lnTo>
                    <a:pt x="1195705" y="340360"/>
                  </a:lnTo>
                  <a:lnTo>
                    <a:pt x="1213484" y="328295"/>
                  </a:lnTo>
                  <a:lnTo>
                    <a:pt x="1226184" y="309879"/>
                  </a:lnTo>
                  <a:lnTo>
                    <a:pt x="1230630" y="287654"/>
                  </a:lnTo>
                  <a:lnTo>
                    <a:pt x="1230630" y="57150"/>
                  </a:lnTo>
                  <a:lnTo>
                    <a:pt x="1226184" y="34925"/>
                  </a:lnTo>
                  <a:lnTo>
                    <a:pt x="1213484" y="17145"/>
                  </a:lnTo>
                  <a:lnTo>
                    <a:pt x="1195705" y="4445"/>
                  </a:lnTo>
                  <a:lnTo>
                    <a:pt x="1173480" y="0"/>
                  </a:lnTo>
                  <a:lnTo>
                    <a:pt x="600075" y="0"/>
                  </a:lnTo>
                  <a:close/>
                </a:path>
                <a:path w="1810385" h="1485900">
                  <a:moveTo>
                    <a:pt x="452755" y="800100"/>
                  </a:moveTo>
                  <a:lnTo>
                    <a:pt x="0" y="1485900"/>
                  </a:lnTo>
                  <a:lnTo>
                    <a:pt x="1357630" y="1485900"/>
                  </a:lnTo>
                  <a:lnTo>
                    <a:pt x="1810384" y="800100"/>
                  </a:lnTo>
                  <a:lnTo>
                    <a:pt x="452755" y="800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" name="object 11"/>
            <p:cNvSpPr/>
            <p:nvPr/>
          </p:nvSpPr>
          <p:spPr>
            <a:xfrm>
              <a:off x="2686685" y="1090294"/>
              <a:ext cx="76200" cy="1600200"/>
            </a:xfrm>
            <a:custGeom>
              <a:avLst/>
              <a:gdLst/>
              <a:ahLst/>
              <a:cxnLst/>
              <a:rect l="l" t="t" r="r" b="b"/>
              <a:pathLst>
                <a:path w="76200" h="1600200">
                  <a:moveTo>
                    <a:pt x="76200" y="1524000"/>
                  </a:moveTo>
                  <a:lnTo>
                    <a:pt x="0" y="1524000"/>
                  </a:lnTo>
                  <a:lnTo>
                    <a:pt x="38100" y="1600200"/>
                  </a:lnTo>
                  <a:lnTo>
                    <a:pt x="76200" y="1524000"/>
                  </a:lnTo>
                  <a:close/>
                </a:path>
                <a:path w="76200" h="1600200">
                  <a:moveTo>
                    <a:pt x="44450" y="1143634"/>
                  </a:moveTo>
                  <a:lnTo>
                    <a:pt x="31750" y="1143634"/>
                  </a:lnTo>
                  <a:lnTo>
                    <a:pt x="31750" y="1524000"/>
                  </a:lnTo>
                  <a:lnTo>
                    <a:pt x="44450" y="1524000"/>
                  </a:lnTo>
                  <a:lnTo>
                    <a:pt x="44450" y="1143634"/>
                  </a:lnTo>
                  <a:close/>
                </a:path>
                <a:path w="76200" h="1600200">
                  <a:moveTo>
                    <a:pt x="76200" y="381634"/>
                  </a:moveTo>
                  <a:lnTo>
                    <a:pt x="0" y="381634"/>
                  </a:lnTo>
                  <a:lnTo>
                    <a:pt x="38100" y="457834"/>
                  </a:lnTo>
                  <a:lnTo>
                    <a:pt x="76200" y="381634"/>
                  </a:lnTo>
                  <a:close/>
                </a:path>
                <a:path w="76200" h="1600200">
                  <a:moveTo>
                    <a:pt x="44450" y="0"/>
                  </a:moveTo>
                  <a:lnTo>
                    <a:pt x="31750" y="0"/>
                  </a:lnTo>
                  <a:lnTo>
                    <a:pt x="31750" y="381634"/>
                  </a:lnTo>
                  <a:lnTo>
                    <a:pt x="44450" y="381634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10782" y="538942"/>
            <a:ext cx="216044" cy="124160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750" dirty="0">
                <a:latin typeface="Cambria"/>
                <a:cs typeface="Cambria"/>
              </a:rPr>
              <a:t>S</a:t>
            </a:r>
            <a:r>
              <a:rPr sz="750" spc="-3" dirty="0">
                <a:latin typeface="Cambria"/>
                <a:cs typeface="Cambria"/>
              </a:rPr>
              <a:t>tart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40510" y="6311922"/>
            <a:ext cx="149802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77">
              <a:lnSpc>
                <a:spcPts val="784"/>
              </a:lnSpc>
            </a:pPr>
            <a:fld id="{81D60167-4931-47E6-BA6A-407CBD079E47}" type="slidenum">
              <a:rPr sz="750" dirty="0">
                <a:latin typeface="Calibri"/>
                <a:cs typeface="Calibri"/>
              </a:rPr>
              <a:pPr marL="25977">
                <a:lnSpc>
                  <a:spcPts val="784"/>
                </a:lnSpc>
              </a:pPr>
              <a:t>10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51540" y="1167765"/>
            <a:ext cx="554182" cy="247008"/>
          </a:xfrm>
          <a:prstGeom prst="rect">
            <a:avLst/>
          </a:prstGeom>
        </p:spPr>
        <p:txBody>
          <a:bodyPr vert="horz" wrap="square" lIns="0" tIns="16019" rIns="0" bIns="0" rtlCol="0">
            <a:spAutoFit/>
          </a:bodyPr>
          <a:lstStyle/>
          <a:p>
            <a:pPr marL="148067" marR="3464" indent="-139840">
              <a:lnSpc>
                <a:spcPts val="866"/>
              </a:lnSpc>
              <a:spcBef>
                <a:spcPts val="126"/>
              </a:spcBef>
            </a:pPr>
            <a:r>
              <a:rPr sz="750" spc="-3" dirty="0">
                <a:latin typeface="Cambria"/>
                <a:cs typeface="Cambria"/>
              </a:rPr>
              <a:t>Input</a:t>
            </a:r>
            <a:r>
              <a:rPr sz="750" spc="-17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a</a:t>
            </a:r>
            <a:r>
              <a:rPr sz="750" spc="-1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and</a:t>
            </a:r>
            <a:r>
              <a:rPr sz="750" spc="-2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b </a:t>
            </a:r>
            <a:r>
              <a:rPr sz="750" spc="-15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values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2663" y="1834429"/>
            <a:ext cx="623455" cy="14689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73" rIns="0" bIns="0" rtlCol="0">
            <a:spAutoFit/>
          </a:bodyPr>
          <a:lstStyle/>
          <a:p>
            <a:pPr marL="66240">
              <a:spcBef>
                <a:spcPts val="245"/>
              </a:spcBef>
            </a:pPr>
            <a:r>
              <a:rPr sz="750" dirty="0">
                <a:latin typeface="Cambria"/>
                <a:cs typeface="Cambria"/>
              </a:rPr>
              <a:t>c</a:t>
            </a:r>
            <a:r>
              <a:rPr sz="750" spc="-2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=</a:t>
            </a:r>
            <a:r>
              <a:rPr sz="750" spc="-2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a</a:t>
            </a:r>
            <a:r>
              <a:rPr sz="750" spc="-3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+</a:t>
            </a:r>
            <a:r>
              <a:rPr sz="750" spc="-2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spc="-5" dirty="0">
                <a:solidFill>
                  <a:schemeClr val="bg1"/>
                </a:solidFill>
                <a:latin typeface="Cambria"/>
                <a:cs typeface="Cambria"/>
              </a:rPr>
              <a:t>Design</a:t>
            </a:r>
            <a:r>
              <a:rPr lang="en-US" sz="3200" b="1" spc="-3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ambria"/>
                <a:cs typeface="Cambria"/>
              </a:rPr>
              <a:t>of</a:t>
            </a:r>
            <a:r>
              <a:rPr lang="en-US" sz="3200" b="1" spc="-1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3200" b="1" spc="-5" dirty="0">
                <a:solidFill>
                  <a:schemeClr val="bg1"/>
                </a:solidFill>
                <a:latin typeface="Cambria"/>
                <a:cs typeface="Cambria"/>
              </a:rPr>
              <a:t>Algorithm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84" y="749301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139700" y="1098708"/>
            <a:ext cx="11888177" cy="5759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54940" lvl="0" algn="just">
              <a:lnSpc>
                <a:spcPct val="150000"/>
              </a:lnSpc>
              <a:spcBef>
                <a:spcPts val="405"/>
              </a:spcBef>
              <a:spcAft>
                <a:spcPts val="0"/>
              </a:spcAft>
              <a:tabLst>
                <a:tab pos="322580" algn="l"/>
              </a:tabLst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1.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Time Complexity 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Time Complexity can be defined as amount of computer time required by an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 to run to completion. By computing time complexity we can analyze whether an algorithm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requires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slow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fast.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151130" lvl="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tabLst>
                <a:tab pos="389255" algn="l"/>
              </a:tabLst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2.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Space</a:t>
            </a:r>
            <a:r>
              <a:rPr lang="en-US" sz="1800" b="1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Complexity:</a:t>
            </a:r>
            <a:r>
              <a:rPr lang="en-US" sz="1800" b="1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Space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Complexity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can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defined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amount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space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required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 to run to completion. By computing space complexity we can analyze whether an algorithm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requires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more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less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space.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149225" lvl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tabLst>
                <a:tab pos="325120" algn="l"/>
              </a:tabLst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3.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Simplicity 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Simplicity of an algorithm means generating sequence of instructions which are easy to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understand.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This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important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characterstic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algorithm.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because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simple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algorithms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can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understood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quickly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one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can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then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write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simpler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programes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such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algorithms.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152400" lvl="0" algn="just">
              <a:lnSpc>
                <a:spcPct val="148000"/>
              </a:lnSpc>
              <a:spcBef>
                <a:spcPts val="15"/>
              </a:spcBef>
              <a:spcAft>
                <a:spcPts val="0"/>
              </a:spcAft>
              <a:tabLst>
                <a:tab pos="34353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4.  Generality 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Generality shows that sometimes it becomes easier to design an algorithm in more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general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way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rather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than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designing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particular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set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input.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Hence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we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should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write</a:t>
            </a:r>
            <a:r>
              <a:rPr lang="en-US" sz="1800" spc="2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general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algorithms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always.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153670" lvl="0" algn="just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tabLst>
                <a:tab pos="337820" algn="l"/>
              </a:tabLst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5.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Range of input 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Range of inputs comes in picture when we execute an algorithm. The design of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should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handle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range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input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which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most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natural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corresponding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problem.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 marR="156845" indent="704215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Analysis of algorithm means checking the characteristics such as : Time complexity, Space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complexity, simplicity, generality and range of input. If these factors are not satisfactory then we must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redesign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HelveticaNeue-Light"/>
              </a:rPr>
              <a:t>	</a:t>
            </a:r>
          </a:p>
        </p:txBody>
      </p:sp>
      <p:grpSp>
        <p:nvGrpSpPr>
          <p:cNvPr id="2057" name="Group 699"/>
          <p:cNvGrpSpPr>
            <a:grpSpLocks/>
          </p:cNvGrpSpPr>
          <p:nvPr/>
        </p:nvGrpSpPr>
        <p:grpSpPr bwMode="auto">
          <a:xfrm>
            <a:off x="0" y="0"/>
            <a:ext cx="1819275" cy="581025"/>
            <a:chOff x="0" y="0"/>
            <a:chExt cx="2865" cy="915"/>
          </a:xfrm>
        </p:grpSpPr>
      </p:grpSp>
      <p:grpSp>
        <p:nvGrpSpPr>
          <p:cNvPr id="2" name="Group 697"/>
          <p:cNvGrpSpPr>
            <a:grpSpLocks/>
          </p:cNvGrpSpPr>
          <p:nvPr/>
        </p:nvGrpSpPr>
        <p:grpSpPr bwMode="auto">
          <a:xfrm>
            <a:off x="0" y="0"/>
            <a:ext cx="1152525" cy="466725"/>
            <a:chOff x="0" y="0"/>
            <a:chExt cx="1815" cy="735"/>
          </a:xfrm>
        </p:grpSpPr>
      </p:grpSp>
      <p:grpSp>
        <p:nvGrpSpPr>
          <p:cNvPr id="2051" name="Group 693"/>
          <p:cNvGrpSpPr>
            <a:grpSpLocks/>
          </p:cNvGrpSpPr>
          <p:nvPr/>
        </p:nvGrpSpPr>
        <p:grpSpPr bwMode="auto">
          <a:xfrm>
            <a:off x="0" y="0"/>
            <a:ext cx="965200" cy="803275"/>
            <a:chOff x="0" y="0"/>
            <a:chExt cx="1519" cy="1264"/>
          </a:xfrm>
        </p:grpSpPr>
      </p:grpSp>
      <p:grpSp>
        <p:nvGrpSpPr>
          <p:cNvPr id="2049" name="Group 691"/>
          <p:cNvGrpSpPr>
            <a:grpSpLocks/>
          </p:cNvGrpSpPr>
          <p:nvPr/>
        </p:nvGrpSpPr>
        <p:grpSpPr bwMode="auto">
          <a:xfrm>
            <a:off x="0" y="0"/>
            <a:ext cx="695325" cy="352425"/>
            <a:chOff x="0" y="0"/>
            <a:chExt cx="1095" cy="555"/>
          </a:xfrm>
        </p:grpSpPr>
      </p:grpSp>
    </p:spTree>
    <p:extLst>
      <p:ext uri="{BB962C8B-B14F-4D97-AF65-F5344CB8AC3E}">
        <p14:creationId xmlns:p14="http://schemas.microsoft.com/office/powerpoint/2010/main" val="154893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spc="-5" dirty="0">
                <a:solidFill>
                  <a:schemeClr val="bg1"/>
                </a:solidFill>
                <a:latin typeface="Cambria"/>
                <a:cs typeface="Cambria"/>
              </a:rPr>
              <a:t>Design</a:t>
            </a:r>
            <a:r>
              <a:rPr lang="en-US" sz="3200" b="1" spc="-3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ambria"/>
                <a:cs typeface="Cambria"/>
              </a:rPr>
              <a:t>of</a:t>
            </a:r>
            <a:r>
              <a:rPr lang="en-US" sz="3200" b="1" spc="-1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3200" b="1" spc="-5" dirty="0">
                <a:solidFill>
                  <a:schemeClr val="bg1"/>
                </a:solidFill>
                <a:latin typeface="Cambria"/>
                <a:cs typeface="Cambria"/>
              </a:rPr>
              <a:t>Algorithm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84" y="749301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490329" y="1098708"/>
            <a:ext cx="11074400" cy="5573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51765" lvl="0" algn="just">
              <a:lnSpc>
                <a:spcPct val="150000"/>
              </a:lnSpc>
              <a:tabLst>
                <a:tab pos="325120" algn="l"/>
              </a:tabLst>
            </a:pPr>
            <a:r>
              <a:rPr lang="en-US" sz="1600" b="1" dirty="0">
                <a:solidFill>
                  <a:srgbClr val="3B3835"/>
                </a:solidFill>
                <a:effectLst/>
                <a:latin typeface="HelveticaNeue-Light"/>
                <a:ea typeface="Cambria" panose="02040503050406030204" pitchFamily="18" charset="0"/>
                <a:cs typeface="Cambria" panose="02040503050406030204" pitchFamily="18" charset="0"/>
              </a:rPr>
              <a:t>6. </a:t>
            </a:r>
            <a:r>
              <a:rPr lang="en-US" sz="16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Implementation or coding of algorithm :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implementation of an algorithm is done by suitable</a:t>
            </a:r>
            <a:r>
              <a:rPr lang="en-US" sz="16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programming language. For example : if an algorithm consists of object and related methods then it will</a:t>
            </a:r>
            <a:r>
              <a:rPr lang="en-US" sz="16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 better to implement such algorithm using some object-oriented programming language like C++ and</a:t>
            </a:r>
            <a:r>
              <a:rPr lang="en-US" sz="16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JAVA. While writing a program for given algorithm it is essential to write an optimized code. This will</a:t>
            </a:r>
            <a:r>
              <a:rPr lang="en-US" sz="16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reduce</a:t>
            </a:r>
            <a:r>
              <a:rPr lang="en-US" sz="16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6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burden</a:t>
            </a:r>
            <a:r>
              <a:rPr lang="en-US" sz="16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 computer.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151130" lvl="0" algn="just">
              <a:lnSpc>
                <a:spcPct val="113000"/>
              </a:lnSpc>
              <a:tabLst>
                <a:tab pos="31623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7. </a:t>
            </a:r>
            <a:r>
              <a:rPr lang="en-US" sz="16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Testing a program :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Testing a program is an activity carried out to expose as many errors as possible</a:t>
            </a:r>
            <a:r>
              <a:rPr lang="en-US" sz="1600" spc="-2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6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6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correct them.</a:t>
            </a:r>
            <a:r>
              <a:rPr lang="en-US" sz="16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There</a:t>
            </a:r>
            <a:r>
              <a:rPr lang="en-US" sz="16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are</a:t>
            </a:r>
            <a:r>
              <a:rPr lang="en-US" sz="16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two</a:t>
            </a:r>
            <a:r>
              <a:rPr lang="en-US" sz="16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phases</a:t>
            </a:r>
            <a:r>
              <a:rPr lang="en-US" sz="16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16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testing</a:t>
            </a:r>
            <a:r>
              <a:rPr lang="en-US" sz="16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16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program.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5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SzPts val="1100"/>
              <a:buFont typeface="Cambria" panose="02040503050406030204" pitchFamily="18" charset="0"/>
              <a:buAutoNum type="arabicPeriod"/>
              <a:tabLst>
                <a:tab pos="140462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16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Debugging.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spcBef>
                <a:spcPts val="655"/>
              </a:spcBef>
              <a:spcAft>
                <a:spcPts val="0"/>
              </a:spcAft>
              <a:buSzPts val="1100"/>
              <a:buFont typeface="Cambria" panose="02040503050406030204" pitchFamily="18" charset="0"/>
              <a:buAutoNum type="arabicPeriod"/>
              <a:tabLst>
                <a:tab pos="140462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16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Profiling.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147320" lvl="0" algn="just">
              <a:lnSpc>
                <a:spcPct val="150000"/>
              </a:lnSpc>
              <a:spcBef>
                <a:spcPts val="620"/>
              </a:spcBef>
              <a:spcAft>
                <a:spcPts val="0"/>
              </a:spcAft>
              <a:buSzPts val="1200"/>
              <a:tabLst>
                <a:tab pos="328295" algn="l"/>
              </a:tabLst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1. </a:t>
            </a:r>
            <a:r>
              <a:rPr lang="en-US" sz="16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Debugging :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Debugging is a technique in which a sample set of data is tested to see whether faulty</a:t>
            </a:r>
            <a:r>
              <a:rPr lang="en-US" sz="16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results</a:t>
            </a:r>
            <a:r>
              <a:rPr lang="en-US" sz="16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occur</a:t>
            </a:r>
            <a:r>
              <a:rPr lang="en-US" sz="16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</a:t>
            </a:r>
            <a:r>
              <a:rPr lang="en-US" sz="16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not. If</a:t>
            </a:r>
            <a:r>
              <a:rPr lang="en-US" sz="16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any</a:t>
            </a:r>
            <a:r>
              <a:rPr lang="en-US" sz="16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faulty</a:t>
            </a:r>
            <a:r>
              <a:rPr lang="en-US" sz="16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result</a:t>
            </a:r>
            <a:r>
              <a:rPr lang="en-US" sz="16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occurs</a:t>
            </a:r>
            <a:r>
              <a:rPr lang="en-US" sz="16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then those</a:t>
            </a:r>
            <a:r>
              <a:rPr lang="en-US" sz="16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results</a:t>
            </a:r>
            <a:r>
              <a:rPr lang="en-US" sz="16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are</a:t>
            </a:r>
            <a:r>
              <a:rPr lang="en-US" sz="16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corrected.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 marR="151765" indent="704215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But in debugging technique only presence of error is pointed out. Any hidden error can not be</a:t>
            </a:r>
            <a:r>
              <a:rPr lang="en-US" sz="16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identified. Thus in debugging </a:t>
            </a:r>
            <a:r>
              <a:rPr lang="en-US" sz="16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we cannot verify correctness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 output on sample data. Hence profiling</a:t>
            </a:r>
            <a:r>
              <a:rPr lang="en-US" sz="16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concept</a:t>
            </a:r>
            <a:r>
              <a:rPr lang="en-US" sz="16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16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introduced.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156210" lvl="0" algn="just">
              <a:lnSpc>
                <a:spcPct val="148000"/>
              </a:lnSpc>
              <a:buSzPts val="1200"/>
              <a:tabLst>
                <a:tab pos="325120" algn="l"/>
              </a:tabLst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2. </a:t>
            </a:r>
            <a:r>
              <a:rPr lang="en-US" sz="16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Profiling :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Profiling is the process of executing a correct program on a sample set of data. Then the</a:t>
            </a:r>
            <a:r>
              <a:rPr lang="en-US" sz="16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</a:t>
            </a:r>
            <a:r>
              <a:rPr lang="en-US" sz="16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6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space</a:t>
            </a:r>
            <a:r>
              <a:rPr lang="en-US" sz="16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required</a:t>
            </a:r>
            <a:r>
              <a:rPr lang="en-US" sz="16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</a:t>
            </a:r>
            <a:r>
              <a:rPr lang="en-US" sz="16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program to</a:t>
            </a:r>
            <a:r>
              <a:rPr lang="en-US" sz="1600" spc="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execute</a:t>
            </a:r>
            <a:r>
              <a:rPr lang="en-US" sz="16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16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measured.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l"/>
            <a:endParaRPr lang="en-US" b="0" i="0" dirty="0">
              <a:solidFill>
                <a:srgbClr val="3B3835"/>
              </a:solidFill>
              <a:effectLst/>
              <a:latin typeface="HelveticaNeue-Light"/>
            </a:endParaRPr>
          </a:p>
        </p:txBody>
      </p:sp>
    </p:spTree>
    <p:extLst>
      <p:ext uri="{BB962C8B-B14F-4D97-AF65-F5344CB8AC3E}">
        <p14:creationId xmlns:p14="http://schemas.microsoft.com/office/powerpoint/2010/main" val="74711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1074" y="307225"/>
            <a:ext cx="4107873" cy="1534418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750" b="1" spc="-3" dirty="0">
                <a:solidFill>
                  <a:srgbClr val="FF0000"/>
                </a:solidFill>
                <a:latin typeface="Cambria"/>
                <a:cs typeface="Cambria"/>
              </a:rPr>
              <a:t>PSEUDO</a:t>
            </a:r>
            <a:r>
              <a:rPr sz="750" b="1" spc="-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750" b="1" spc="-3" dirty="0">
                <a:solidFill>
                  <a:srgbClr val="FF0000"/>
                </a:solidFill>
                <a:latin typeface="Cambria"/>
                <a:cs typeface="Cambria"/>
              </a:rPr>
              <a:t>CODE</a:t>
            </a:r>
            <a:r>
              <a:rPr sz="750" b="1" spc="-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750" b="1" dirty="0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sz="750" b="1" spc="-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750" b="1" spc="-3" dirty="0">
                <a:solidFill>
                  <a:srgbClr val="FF0000"/>
                </a:solidFill>
                <a:latin typeface="Cambria"/>
                <a:cs typeface="Cambria"/>
              </a:rPr>
              <a:t>EXPRESSING</a:t>
            </a:r>
            <a:r>
              <a:rPr sz="750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750" b="1" spc="-3" dirty="0">
                <a:solidFill>
                  <a:srgbClr val="FF0000"/>
                </a:solidFill>
                <a:latin typeface="Cambria"/>
                <a:cs typeface="Cambria"/>
              </a:rPr>
              <a:t>ALGORITHM</a:t>
            </a:r>
            <a:r>
              <a:rPr sz="750" b="1" spc="3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750" b="1" dirty="0">
                <a:latin typeface="Cambria"/>
                <a:cs typeface="Cambria"/>
              </a:rPr>
              <a:t>:</a:t>
            </a:r>
            <a:r>
              <a:rPr sz="750" b="1" spc="-1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Hypothetical</a:t>
            </a:r>
            <a:r>
              <a:rPr sz="750" spc="-14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language</a:t>
            </a:r>
            <a:r>
              <a:rPr sz="750" spc="-24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is</a:t>
            </a:r>
            <a:r>
              <a:rPr sz="750" spc="-14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used</a:t>
            </a:r>
            <a:r>
              <a:rPr sz="750" spc="-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to</a:t>
            </a:r>
            <a:r>
              <a:rPr sz="750" spc="-14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define</a:t>
            </a:r>
            <a:endParaRPr sz="750" dirty="0">
              <a:latin typeface="Cambria"/>
              <a:cs typeface="Cambria"/>
            </a:endParaRPr>
          </a:p>
          <a:p>
            <a:pPr marL="8659" marR="158457">
              <a:lnSpc>
                <a:spcPts val="1766"/>
              </a:lnSpc>
              <a:spcBef>
                <a:spcPts val="198"/>
              </a:spcBef>
            </a:pPr>
            <a:r>
              <a:rPr sz="750" spc="-3" dirty="0">
                <a:latin typeface="Cambria"/>
                <a:cs typeface="Cambria"/>
              </a:rPr>
              <a:t>the algorithm is called pseudo code. </a:t>
            </a:r>
            <a:r>
              <a:rPr sz="750" dirty="0">
                <a:latin typeface="Cambria"/>
                <a:cs typeface="Cambria"/>
              </a:rPr>
              <a:t>It </a:t>
            </a:r>
            <a:r>
              <a:rPr sz="750" spc="-3" dirty="0">
                <a:latin typeface="Cambria"/>
                <a:cs typeface="Cambria"/>
              </a:rPr>
              <a:t>is </a:t>
            </a:r>
            <a:r>
              <a:rPr sz="750" dirty="0">
                <a:latin typeface="Cambria"/>
                <a:cs typeface="Cambria"/>
              </a:rPr>
              <a:t>not a </a:t>
            </a:r>
            <a:r>
              <a:rPr sz="750" spc="-3" dirty="0">
                <a:latin typeface="Cambria"/>
                <a:cs typeface="Cambria"/>
              </a:rPr>
              <a:t>programming language because </a:t>
            </a:r>
            <a:r>
              <a:rPr sz="750" dirty="0">
                <a:latin typeface="Cambria"/>
                <a:cs typeface="Cambria"/>
              </a:rPr>
              <a:t>it is not </a:t>
            </a:r>
            <a:r>
              <a:rPr sz="750" spc="-3" dirty="0">
                <a:latin typeface="Cambria"/>
                <a:cs typeface="Cambria"/>
              </a:rPr>
              <a:t>having any </a:t>
            </a:r>
            <a:r>
              <a:rPr sz="750" spc="-156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compiler.</a:t>
            </a:r>
            <a:r>
              <a:rPr sz="750" spc="-1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It</a:t>
            </a:r>
            <a:r>
              <a:rPr sz="750" spc="-3" dirty="0">
                <a:latin typeface="Cambria"/>
                <a:cs typeface="Cambria"/>
              </a:rPr>
              <a:t> is</a:t>
            </a:r>
            <a:r>
              <a:rPr sz="75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used</a:t>
            </a:r>
            <a:r>
              <a:rPr sz="750" spc="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to</a:t>
            </a:r>
            <a:r>
              <a:rPr sz="750" spc="-1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represent</a:t>
            </a:r>
            <a:r>
              <a:rPr sz="750" spc="-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the</a:t>
            </a:r>
            <a:r>
              <a:rPr sz="750" spc="-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algorithm.</a:t>
            </a:r>
            <a:endParaRPr sz="750" dirty="0">
              <a:latin typeface="Cambria"/>
              <a:cs typeface="Cambria"/>
            </a:endParaRPr>
          </a:p>
          <a:p>
            <a:pPr marL="563691">
              <a:spcBef>
                <a:spcPts val="668"/>
              </a:spcBef>
            </a:pPr>
            <a:r>
              <a:rPr sz="750" b="1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750" b="1" spc="-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750" b="1" spc="-3" dirty="0">
                <a:solidFill>
                  <a:srgbClr val="FF0000"/>
                </a:solidFill>
                <a:latin typeface="Cambria"/>
                <a:cs typeface="Cambria"/>
              </a:rPr>
              <a:t>following</a:t>
            </a:r>
            <a:r>
              <a:rPr sz="750" b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750" b="1" spc="-3" dirty="0">
                <a:solidFill>
                  <a:srgbClr val="FF0000"/>
                </a:solidFill>
                <a:latin typeface="Cambria"/>
                <a:cs typeface="Cambria"/>
              </a:rPr>
              <a:t>rules</a:t>
            </a:r>
            <a:r>
              <a:rPr sz="750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750" b="1" spc="-3" dirty="0">
                <a:solidFill>
                  <a:srgbClr val="FF0000"/>
                </a:solidFill>
                <a:latin typeface="Cambria"/>
                <a:cs typeface="Cambria"/>
              </a:rPr>
              <a:t>are</a:t>
            </a:r>
            <a:r>
              <a:rPr sz="750" b="1" spc="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750" b="1" spc="-3" dirty="0">
                <a:solidFill>
                  <a:srgbClr val="FF0000"/>
                </a:solidFill>
                <a:latin typeface="Cambria"/>
                <a:cs typeface="Cambria"/>
              </a:rPr>
              <a:t>involved</a:t>
            </a:r>
            <a:r>
              <a:rPr sz="750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750" b="1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750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750" b="1" spc="-3" dirty="0">
                <a:solidFill>
                  <a:srgbClr val="FF0000"/>
                </a:solidFill>
                <a:latin typeface="Cambria"/>
                <a:cs typeface="Cambria"/>
              </a:rPr>
              <a:t>represent</a:t>
            </a:r>
            <a:r>
              <a:rPr sz="750" b="1" spc="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750" b="1" spc="-7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750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750" b="1" spc="-3" dirty="0">
                <a:solidFill>
                  <a:srgbClr val="FF0000"/>
                </a:solidFill>
                <a:latin typeface="Cambria"/>
                <a:cs typeface="Cambria"/>
              </a:rPr>
              <a:t>algorithm</a:t>
            </a:r>
            <a:r>
              <a:rPr sz="750" b="1" spc="-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750" b="1" spc="-3" dirty="0">
                <a:solidFill>
                  <a:srgbClr val="FF0000"/>
                </a:solidFill>
                <a:latin typeface="Cambria"/>
                <a:cs typeface="Cambria"/>
              </a:rPr>
              <a:t>by</a:t>
            </a:r>
            <a:r>
              <a:rPr sz="750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750" b="1" spc="-3" dirty="0">
                <a:solidFill>
                  <a:srgbClr val="FF0000"/>
                </a:solidFill>
                <a:latin typeface="Cambria"/>
                <a:cs typeface="Cambria"/>
              </a:rPr>
              <a:t>using pseudo</a:t>
            </a:r>
            <a:r>
              <a:rPr sz="750" b="1" spc="-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750" b="1" spc="-3" dirty="0">
                <a:solidFill>
                  <a:srgbClr val="FF0000"/>
                </a:solidFill>
                <a:latin typeface="Cambria"/>
                <a:cs typeface="Cambria"/>
              </a:rPr>
              <a:t>code</a:t>
            </a:r>
            <a:endParaRPr sz="750" dirty="0">
              <a:latin typeface="Cambria"/>
              <a:cs typeface="Cambria"/>
            </a:endParaRPr>
          </a:p>
          <a:p>
            <a:pPr marL="8659" marR="333798">
              <a:lnSpc>
                <a:spcPct val="194500"/>
              </a:lnSpc>
              <a:spcBef>
                <a:spcPts val="7"/>
              </a:spcBef>
            </a:pPr>
            <a:r>
              <a:rPr sz="750" b="1" dirty="0">
                <a:latin typeface="Cambria"/>
                <a:cs typeface="Cambria"/>
              </a:rPr>
              <a:t>1</a:t>
            </a:r>
            <a:r>
              <a:rPr sz="750" b="1" spc="-3" dirty="0">
                <a:latin typeface="Cambria"/>
                <a:cs typeface="Cambria"/>
              </a:rPr>
              <a:t> </a:t>
            </a:r>
            <a:r>
              <a:rPr sz="750" b="1" dirty="0">
                <a:latin typeface="Cambria"/>
                <a:cs typeface="Cambria"/>
              </a:rPr>
              <a:t>:</a:t>
            </a:r>
            <a:r>
              <a:rPr sz="750" b="1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Algorithm</a:t>
            </a:r>
            <a:r>
              <a:rPr sz="750" dirty="0">
                <a:latin typeface="Cambria"/>
                <a:cs typeface="Cambria"/>
              </a:rPr>
              <a:t> is</a:t>
            </a:r>
            <a:r>
              <a:rPr sz="750" spc="1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a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procedure</a:t>
            </a:r>
            <a:r>
              <a:rPr sz="750" spc="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which consisting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of</a:t>
            </a:r>
            <a:r>
              <a:rPr sz="750" spc="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heading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and</a:t>
            </a:r>
            <a:r>
              <a:rPr sz="75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body.</a:t>
            </a:r>
            <a:r>
              <a:rPr sz="750" spc="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The</a:t>
            </a:r>
            <a:r>
              <a:rPr sz="750" spc="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heading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consisting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of </a:t>
            </a:r>
            <a:r>
              <a:rPr sz="750" spc="-15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keyword</a:t>
            </a:r>
            <a:r>
              <a:rPr sz="750" dirty="0">
                <a:latin typeface="Cambria"/>
                <a:cs typeface="Cambria"/>
              </a:rPr>
              <a:t> </a:t>
            </a:r>
            <a:r>
              <a:rPr sz="750" b="1" spc="-3" dirty="0">
                <a:latin typeface="Cambria"/>
                <a:cs typeface="Cambria"/>
              </a:rPr>
              <a:t>Algorithm </a:t>
            </a:r>
            <a:r>
              <a:rPr sz="750" spc="-3" dirty="0">
                <a:latin typeface="Cambria"/>
                <a:cs typeface="Cambria"/>
              </a:rPr>
              <a:t>and</a:t>
            </a:r>
            <a:r>
              <a:rPr sz="750" spc="-7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name</a:t>
            </a:r>
            <a:r>
              <a:rPr sz="750" spc="-17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of </a:t>
            </a:r>
            <a:r>
              <a:rPr sz="750" spc="-3" dirty="0">
                <a:latin typeface="Cambria"/>
                <a:cs typeface="Cambria"/>
              </a:rPr>
              <a:t>the</a:t>
            </a:r>
            <a:r>
              <a:rPr sz="750" spc="-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algorithm</a:t>
            </a:r>
            <a:r>
              <a:rPr sz="750" spc="-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and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parameter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7" dirty="0">
                <a:latin typeface="Cambria"/>
                <a:cs typeface="Cambria"/>
              </a:rPr>
              <a:t>list.</a:t>
            </a:r>
            <a:endParaRPr sz="750" dirty="0">
              <a:latin typeface="Cambria"/>
              <a:cs typeface="Cambria"/>
            </a:endParaRPr>
          </a:p>
          <a:p>
            <a:pPr>
              <a:spcBef>
                <a:spcPts val="3"/>
              </a:spcBef>
            </a:pPr>
            <a:endParaRPr sz="989" dirty="0">
              <a:latin typeface="Cambria"/>
              <a:cs typeface="Cambria"/>
            </a:endParaRPr>
          </a:p>
          <a:p>
            <a:pPr marL="422119">
              <a:tabLst>
                <a:tab pos="1363770" algn="l"/>
              </a:tabLst>
            </a:pPr>
            <a:r>
              <a:rPr sz="750" b="1" spc="-3" dirty="0">
                <a:latin typeface="Cambria"/>
                <a:cs typeface="Cambria"/>
              </a:rPr>
              <a:t>Sy</a:t>
            </a:r>
            <a:r>
              <a:rPr sz="750" b="1" dirty="0">
                <a:latin typeface="Cambria"/>
                <a:cs typeface="Cambria"/>
              </a:rPr>
              <a:t>nt</a:t>
            </a:r>
            <a:r>
              <a:rPr sz="750" b="1" spc="-3" dirty="0">
                <a:latin typeface="Cambria"/>
                <a:cs typeface="Cambria"/>
              </a:rPr>
              <a:t>a</a:t>
            </a:r>
            <a:r>
              <a:rPr sz="750" b="1" dirty="0">
                <a:latin typeface="Cambria"/>
                <a:cs typeface="Cambria"/>
              </a:rPr>
              <a:t>x</a:t>
            </a:r>
            <a:r>
              <a:rPr sz="750" b="1" spc="-14" dirty="0">
                <a:latin typeface="Cambria"/>
                <a:cs typeface="Cambria"/>
              </a:rPr>
              <a:t> </a:t>
            </a:r>
            <a:r>
              <a:rPr sz="750" b="1" dirty="0">
                <a:latin typeface="Cambria"/>
                <a:cs typeface="Cambria"/>
              </a:rPr>
              <a:t>:  </a:t>
            </a:r>
            <a:r>
              <a:rPr sz="750" b="1" spc="-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Alg</a:t>
            </a:r>
            <a:r>
              <a:rPr sz="750" dirty="0">
                <a:latin typeface="Cambria"/>
                <a:cs typeface="Cambria"/>
              </a:rPr>
              <a:t>o</a:t>
            </a:r>
            <a:r>
              <a:rPr sz="750" spc="-10" dirty="0">
                <a:latin typeface="Cambria"/>
                <a:cs typeface="Cambria"/>
              </a:rPr>
              <a:t>r</a:t>
            </a:r>
            <a:r>
              <a:rPr sz="750" dirty="0">
                <a:latin typeface="Cambria"/>
                <a:cs typeface="Cambria"/>
              </a:rPr>
              <a:t>i</a:t>
            </a:r>
            <a:r>
              <a:rPr sz="750" spc="-3" dirty="0">
                <a:latin typeface="Cambria"/>
                <a:cs typeface="Cambria"/>
              </a:rPr>
              <a:t>t</a:t>
            </a:r>
            <a:r>
              <a:rPr sz="750" spc="-10" dirty="0">
                <a:latin typeface="Cambria"/>
                <a:cs typeface="Cambria"/>
              </a:rPr>
              <a:t>h</a:t>
            </a:r>
            <a:r>
              <a:rPr sz="750" dirty="0">
                <a:latin typeface="Cambria"/>
                <a:cs typeface="Cambria"/>
              </a:rPr>
              <a:t>m	</a:t>
            </a:r>
            <a:r>
              <a:rPr sz="750" spc="-3" dirty="0">
                <a:latin typeface="Cambria"/>
                <a:cs typeface="Cambria"/>
              </a:rPr>
              <a:t>na</a:t>
            </a:r>
            <a:r>
              <a:rPr sz="750" spc="3" dirty="0">
                <a:latin typeface="Cambria"/>
                <a:cs typeface="Cambria"/>
              </a:rPr>
              <a:t>m</a:t>
            </a:r>
            <a:r>
              <a:rPr sz="750" dirty="0">
                <a:latin typeface="Cambria"/>
                <a:cs typeface="Cambria"/>
              </a:rPr>
              <a:t>e</a:t>
            </a:r>
            <a:r>
              <a:rPr sz="750" spc="-17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(</a:t>
            </a:r>
            <a:r>
              <a:rPr sz="750" spc="-3" dirty="0">
                <a:latin typeface="Cambria"/>
                <a:cs typeface="Cambria"/>
              </a:rPr>
              <a:t> p1</a:t>
            </a:r>
            <a:r>
              <a:rPr sz="750" dirty="0">
                <a:latin typeface="Cambria"/>
                <a:cs typeface="Cambria"/>
              </a:rPr>
              <a:t>,</a:t>
            </a:r>
            <a:r>
              <a:rPr sz="750" spc="-1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p2</a:t>
            </a:r>
            <a:r>
              <a:rPr sz="750" dirty="0">
                <a:latin typeface="Cambria"/>
                <a:cs typeface="Cambria"/>
              </a:rPr>
              <a:t>,</a:t>
            </a:r>
            <a:r>
              <a:rPr sz="750" spc="-51" dirty="0">
                <a:latin typeface="Cambria"/>
                <a:cs typeface="Cambria"/>
              </a:rPr>
              <a:t> </a:t>
            </a:r>
            <a:r>
              <a:rPr sz="750" dirty="0">
                <a:latin typeface="Times New Roman"/>
                <a:cs typeface="Times New Roman"/>
              </a:rPr>
              <a:t>..............</a:t>
            </a:r>
            <a:r>
              <a:rPr sz="750" spc="65" dirty="0">
                <a:latin typeface="Times New Roman"/>
                <a:cs typeface="Times New Roman"/>
              </a:rPr>
              <a:t>.</a:t>
            </a:r>
            <a:r>
              <a:rPr sz="750" dirty="0">
                <a:latin typeface="Cambria"/>
                <a:cs typeface="Cambria"/>
              </a:rPr>
              <a:t>,</a:t>
            </a:r>
            <a:r>
              <a:rPr sz="750" spc="-1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p</a:t>
            </a:r>
            <a:r>
              <a:rPr sz="750" spc="-7" dirty="0">
                <a:latin typeface="Cambria"/>
                <a:cs typeface="Cambria"/>
              </a:rPr>
              <a:t>n</a:t>
            </a:r>
            <a:r>
              <a:rPr sz="750" dirty="0">
                <a:latin typeface="Cambria"/>
                <a:cs typeface="Cambria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8312" y="2017741"/>
            <a:ext cx="1651722" cy="239576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 marR="3464" indent="487061">
              <a:spcBef>
                <a:spcPts val="68"/>
              </a:spcBef>
            </a:pPr>
            <a:r>
              <a:rPr sz="750" b="1" spc="-3" dirty="0">
                <a:latin typeface="Cambria"/>
                <a:cs typeface="Cambria"/>
              </a:rPr>
              <a:t>write parameters </a:t>
            </a:r>
            <a:r>
              <a:rPr sz="750" b="1" dirty="0">
                <a:latin typeface="Cambria"/>
                <a:cs typeface="Cambria"/>
              </a:rPr>
              <a:t>( </a:t>
            </a:r>
            <a:r>
              <a:rPr sz="750" b="1" spc="-3" dirty="0">
                <a:latin typeface="Cambria"/>
                <a:cs typeface="Cambria"/>
              </a:rPr>
              <a:t>if </a:t>
            </a:r>
            <a:r>
              <a:rPr sz="750" b="1" spc="-7" dirty="0">
                <a:latin typeface="Cambria"/>
                <a:cs typeface="Cambria"/>
              </a:rPr>
              <a:t>any </a:t>
            </a:r>
            <a:r>
              <a:rPr sz="750" b="1" dirty="0">
                <a:latin typeface="Cambria"/>
                <a:cs typeface="Cambria"/>
              </a:rPr>
              <a:t>) </a:t>
            </a:r>
            <a:r>
              <a:rPr sz="750" b="1" spc="-156" dirty="0">
                <a:latin typeface="Cambria"/>
                <a:cs typeface="Cambria"/>
              </a:rPr>
              <a:t> </a:t>
            </a:r>
            <a:r>
              <a:rPr sz="750" b="1" dirty="0">
                <a:latin typeface="Cambria"/>
                <a:cs typeface="Cambria"/>
              </a:rPr>
              <a:t>name</a:t>
            </a:r>
            <a:r>
              <a:rPr sz="750" b="1" spc="-3" dirty="0">
                <a:latin typeface="Cambria"/>
                <a:cs typeface="Cambria"/>
              </a:rPr>
              <a:t> of</a:t>
            </a:r>
            <a:r>
              <a:rPr sz="750" b="1" dirty="0">
                <a:latin typeface="Cambria"/>
                <a:cs typeface="Cambria"/>
              </a:rPr>
              <a:t> </a:t>
            </a:r>
            <a:r>
              <a:rPr sz="750" b="1" spc="-3" dirty="0">
                <a:latin typeface="Cambria"/>
                <a:cs typeface="Cambria"/>
              </a:rPr>
              <a:t>an</a:t>
            </a:r>
            <a:r>
              <a:rPr sz="750" b="1" spc="-7" dirty="0">
                <a:latin typeface="Cambria"/>
                <a:cs typeface="Cambria"/>
              </a:rPr>
              <a:t> </a:t>
            </a:r>
            <a:r>
              <a:rPr sz="750" b="1" spc="-3" dirty="0">
                <a:latin typeface="Cambria"/>
                <a:cs typeface="Cambria"/>
              </a:rPr>
              <a:t>Algorithm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4839" y="2131261"/>
            <a:ext cx="935182" cy="246571"/>
          </a:xfrm>
          <a:prstGeom prst="rect">
            <a:avLst/>
          </a:prstGeom>
        </p:spPr>
        <p:txBody>
          <a:bodyPr vert="horz" wrap="square" lIns="0" tIns="15586" rIns="0" bIns="0" rtlCol="0">
            <a:spAutoFit/>
          </a:bodyPr>
          <a:lstStyle/>
          <a:p>
            <a:pPr marL="8659" marR="3464">
              <a:lnSpc>
                <a:spcPts val="873"/>
              </a:lnSpc>
              <a:spcBef>
                <a:spcPts val="123"/>
              </a:spcBef>
            </a:pPr>
            <a:r>
              <a:rPr sz="750" b="1" spc="-3" dirty="0">
                <a:latin typeface="Cambria"/>
                <a:cs typeface="Cambria"/>
              </a:rPr>
              <a:t>This</a:t>
            </a:r>
            <a:r>
              <a:rPr sz="750" b="1" spc="-24" dirty="0">
                <a:latin typeface="Cambria"/>
                <a:cs typeface="Cambria"/>
              </a:rPr>
              <a:t> </a:t>
            </a:r>
            <a:r>
              <a:rPr sz="750" b="1" spc="-3" dirty="0">
                <a:latin typeface="Cambria"/>
                <a:cs typeface="Cambria"/>
              </a:rPr>
              <a:t>keyword</a:t>
            </a:r>
            <a:r>
              <a:rPr sz="750" b="1" spc="-31" dirty="0">
                <a:latin typeface="Cambria"/>
                <a:cs typeface="Cambria"/>
              </a:rPr>
              <a:t> </a:t>
            </a:r>
            <a:r>
              <a:rPr sz="750" b="1" spc="-3" dirty="0">
                <a:latin typeface="Cambria"/>
                <a:cs typeface="Cambria"/>
              </a:rPr>
              <a:t>should </a:t>
            </a:r>
            <a:r>
              <a:rPr sz="750" b="1" spc="-156" dirty="0">
                <a:latin typeface="Cambria"/>
                <a:cs typeface="Cambria"/>
              </a:rPr>
              <a:t> </a:t>
            </a:r>
            <a:r>
              <a:rPr sz="750" b="1" spc="-3" dirty="0">
                <a:latin typeface="Cambria"/>
                <a:cs typeface="Cambria"/>
              </a:rPr>
              <a:t>be</a:t>
            </a:r>
            <a:r>
              <a:rPr sz="750" b="1" spc="-14" dirty="0">
                <a:latin typeface="Cambria"/>
                <a:cs typeface="Cambria"/>
              </a:rPr>
              <a:t> </a:t>
            </a:r>
            <a:r>
              <a:rPr sz="750" b="1" spc="-3" dirty="0">
                <a:latin typeface="Cambria"/>
                <a:cs typeface="Cambria"/>
              </a:rPr>
              <a:t>written first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1074" y="2435715"/>
            <a:ext cx="3934691" cy="3528478"/>
          </a:xfrm>
          <a:prstGeom prst="rect">
            <a:avLst/>
          </a:prstGeom>
        </p:spPr>
        <p:txBody>
          <a:bodyPr vert="horz" wrap="square" lIns="0" tIns="9092" rIns="0" bIns="0" rtlCol="0">
            <a:spAutoFit/>
          </a:bodyPr>
          <a:lstStyle/>
          <a:p>
            <a:pPr marL="85290" indent="-77064">
              <a:spcBef>
                <a:spcPts val="72"/>
              </a:spcBef>
              <a:buAutoNum type="arabicPlain" startAt="2"/>
              <a:tabLst>
                <a:tab pos="85723" algn="l"/>
              </a:tabLst>
            </a:pPr>
            <a:r>
              <a:rPr sz="750" b="1" dirty="0">
                <a:latin typeface="Cambria"/>
                <a:cs typeface="Cambria"/>
              </a:rPr>
              <a:t>:</a:t>
            </a:r>
            <a:r>
              <a:rPr sz="750" b="1" spc="-1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The</a:t>
            </a:r>
            <a:r>
              <a:rPr sz="750" spc="-14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heading</a:t>
            </a:r>
            <a:r>
              <a:rPr sz="75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section</a:t>
            </a:r>
            <a:r>
              <a:rPr sz="750" spc="-14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we</a:t>
            </a:r>
            <a:r>
              <a:rPr sz="750" spc="-1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should</a:t>
            </a:r>
            <a:r>
              <a:rPr sz="75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write</a:t>
            </a:r>
            <a:r>
              <a:rPr sz="750" spc="-14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following</a:t>
            </a:r>
            <a:r>
              <a:rPr sz="75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things</a:t>
            </a:r>
            <a:r>
              <a:rPr sz="750" spc="7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:</a:t>
            </a:r>
          </a:p>
          <a:p>
            <a:pPr>
              <a:spcBef>
                <a:spcPts val="17"/>
              </a:spcBef>
              <a:buFont typeface="Cambria"/>
              <a:buAutoNum type="arabicPlain" startAt="2"/>
            </a:pPr>
            <a:endParaRPr sz="716" dirty="0">
              <a:latin typeface="Cambria"/>
              <a:cs typeface="Cambria"/>
            </a:endParaRPr>
          </a:p>
          <a:p>
            <a:pPr marL="341159">
              <a:lnSpc>
                <a:spcPts val="883"/>
              </a:lnSpc>
            </a:pPr>
            <a:r>
              <a:rPr sz="750" spc="-3" dirty="0">
                <a:latin typeface="Cambria"/>
                <a:cs typeface="Cambria"/>
              </a:rPr>
              <a:t>//</a:t>
            </a:r>
            <a:r>
              <a:rPr sz="750" spc="-14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Problem</a:t>
            </a:r>
            <a:r>
              <a:rPr sz="750" spc="-1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Description</a:t>
            </a:r>
            <a:r>
              <a:rPr sz="750" spc="-14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:</a:t>
            </a:r>
          </a:p>
          <a:p>
            <a:pPr marL="320378">
              <a:lnSpc>
                <a:spcPts val="880"/>
              </a:lnSpc>
            </a:pPr>
            <a:r>
              <a:rPr sz="750" spc="-3" dirty="0">
                <a:latin typeface="Cambria"/>
                <a:cs typeface="Cambria"/>
              </a:rPr>
              <a:t>//</a:t>
            </a:r>
            <a:r>
              <a:rPr sz="750" spc="-14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Input</a:t>
            </a:r>
            <a:r>
              <a:rPr sz="750" spc="-7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:</a:t>
            </a:r>
          </a:p>
          <a:p>
            <a:pPr marL="320378">
              <a:lnSpc>
                <a:spcPts val="897"/>
              </a:lnSpc>
            </a:pPr>
            <a:r>
              <a:rPr sz="750" spc="-3" dirty="0">
                <a:latin typeface="Cambria"/>
                <a:cs typeface="Cambria"/>
              </a:rPr>
              <a:t>//</a:t>
            </a:r>
            <a:r>
              <a:rPr sz="750" spc="-2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Output</a:t>
            </a:r>
            <a:r>
              <a:rPr sz="750" spc="-1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:</a:t>
            </a:r>
          </a:p>
          <a:p>
            <a:pPr marL="8659" marR="192660">
              <a:lnSpc>
                <a:spcPct val="194500"/>
              </a:lnSpc>
              <a:spcBef>
                <a:spcPts val="27"/>
              </a:spcBef>
              <a:buAutoNum type="arabicPlain" startAt="3"/>
              <a:tabLst>
                <a:tab pos="86589" algn="l"/>
              </a:tabLst>
            </a:pPr>
            <a:r>
              <a:rPr sz="750" b="1" dirty="0">
                <a:latin typeface="Cambria"/>
                <a:cs typeface="Cambria"/>
              </a:rPr>
              <a:t>: </a:t>
            </a:r>
            <a:r>
              <a:rPr sz="750" spc="-3" dirty="0">
                <a:latin typeface="Cambria"/>
                <a:cs typeface="Cambria"/>
              </a:rPr>
              <a:t>The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body</a:t>
            </a:r>
            <a:r>
              <a:rPr sz="750" dirty="0">
                <a:latin typeface="Cambria"/>
                <a:cs typeface="Cambria"/>
              </a:rPr>
              <a:t> of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an algorithm</a:t>
            </a:r>
            <a:r>
              <a:rPr sz="750" spc="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is</a:t>
            </a:r>
            <a:r>
              <a:rPr sz="750" spc="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written,</a:t>
            </a:r>
            <a:r>
              <a:rPr sz="750" spc="-7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in </a:t>
            </a:r>
            <a:r>
              <a:rPr sz="750" spc="-3" dirty="0">
                <a:latin typeface="Cambria"/>
                <a:cs typeface="Cambria"/>
              </a:rPr>
              <a:t>which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various</a:t>
            </a:r>
            <a:r>
              <a:rPr sz="750" spc="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programming</a:t>
            </a:r>
            <a:r>
              <a:rPr sz="75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constructs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like</a:t>
            </a:r>
            <a:r>
              <a:rPr sz="75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if,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for, </a:t>
            </a:r>
            <a:r>
              <a:rPr sz="750" spc="-156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while</a:t>
            </a:r>
            <a:r>
              <a:rPr sz="750" spc="-14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or</a:t>
            </a:r>
            <a:r>
              <a:rPr sz="750" spc="-1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some</a:t>
            </a:r>
            <a:r>
              <a:rPr sz="75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assignment</a:t>
            </a:r>
            <a:r>
              <a:rPr sz="750" spc="-2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statements</a:t>
            </a:r>
            <a:r>
              <a:rPr sz="750" spc="-7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may </a:t>
            </a:r>
            <a:r>
              <a:rPr sz="750" spc="-3" dirty="0">
                <a:latin typeface="Cambria"/>
                <a:cs typeface="Cambria"/>
              </a:rPr>
              <a:t>be</a:t>
            </a:r>
            <a:r>
              <a:rPr sz="750" spc="-10" dirty="0">
                <a:latin typeface="Cambria"/>
                <a:cs typeface="Cambria"/>
              </a:rPr>
              <a:t> </a:t>
            </a:r>
            <a:r>
              <a:rPr sz="750" spc="-7" dirty="0">
                <a:latin typeface="Cambria"/>
                <a:cs typeface="Cambria"/>
              </a:rPr>
              <a:t>written.</a:t>
            </a:r>
            <a:endParaRPr sz="750" dirty="0">
              <a:latin typeface="Cambria"/>
              <a:cs typeface="Cambria"/>
            </a:endParaRPr>
          </a:p>
          <a:p>
            <a:pPr marL="8659" marR="180104">
              <a:lnSpc>
                <a:spcPct val="194500"/>
              </a:lnSpc>
              <a:spcBef>
                <a:spcPts val="10"/>
              </a:spcBef>
              <a:buAutoNum type="arabicPlain" startAt="3"/>
              <a:tabLst>
                <a:tab pos="86589" algn="l"/>
              </a:tabLst>
            </a:pPr>
            <a:r>
              <a:rPr sz="750" b="1" dirty="0">
                <a:latin typeface="Cambria"/>
                <a:cs typeface="Cambria"/>
              </a:rPr>
              <a:t>: </a:t>
            </a:r>
            <a:r>
              <a:rPr sz="750" dirty="0">
                <a:latin typeface="Cambria"/>
                <a:cs typeface="Cambria"/>
              </a:rPr>
              <a:t>The </a:t>
            </a:r>
            <a:r>
              <a:rPr sz="750" spc="-3" dirty="0">
                <a:latin typeface="Cambria"/>
                <a:cs typeface="Cambria"/>
              </a:rPr>
              <a:t>beginning and </a:t>
            </a:r>
            <a:r>
              <a:rPr sz="750" dirty="0">
                <a:latin typeface="Cambria"/>
                <a:cs typeface="Cambria"/>
              </a:rPr>
              <a:t>end </a:t>
            </a:r>
            <a:r>
              <a:rPr sz="750" spc="-3" dirty="0">
                <a:latin typeface="Cambria"/>
                <a:cs typeface="Cambria"/>
              </a:rPr>
              <a:t>of block should be indicaed by </a:t>
            </a:r>
            <a:r>
              <a:rPr sz="750" dirty="0">
                <a:latin typeface="Cambria"/>
                <a:cs typeface="Cambria"/>
              </a:rPr>
              <a:t>{ </a:t>
            </a:r>
            <a:r>
              <a:rPr sz="750" spc="-3" dirty="0">
                <a:latin typeface="Cambria"/>
                <a:cs typeface="Cambria"/>
              </a:rPr>
              <a:t>and </a:t>
            </a:r>
            <a:r>
              <a:rPr sz="750" dirty="0">
                <a:latin typeface="Cambria"/>
                <a:cs typeface="Cambria"/>
              </a:rPr>
              <a:t>} </a:t>
            </a:r>
            <a:r>
              <a:rPr sz="750" spc="-3" dirty="0">
                <a:latin typeface="Cambria"/>
                <a:cs typeface="Cambria"/>
              </a:rPr>
              <a:t>respectively. The compound </a:t>
            </a:r>
            <a:r>
              <a:rPr sz="750" spc="-156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statements</a:t>
            </a:r>
            <a:r>
              <a:rPr sz="750" spc="-2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should</a:t>
            </a:r>
            <a:r>
              <a:rPr sz="750" spc="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be</a:t>
            </a:r>
            <a:r>
              <a:rPr sz="750" spc="-1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enclosed</a:t>
            </a:r>
            <a:r>
              <a:rPr sz="750" spc="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within</a:t>
            </a:r>
            <a:r>
              <a:rPr sz="750" spc="-17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{ </a:t>
            </a:r>
            <a:r>
              <a:rPr sz="750" spc="-3" dirty="0">
                <a:latin typeface="Cambria"/>
                <a:cs typeface="Cambria"/>
              </a:rPr>
              <a:t>and </a:t>
            </a:r>
            <a:r>
              <a:rPr sz="750" dirty="0">
                <a:latin typeface="Cambria"/>
                <a:cs typeface="Cambria"/>
              </a:rPr>
              <a:t>} </a:t>
            </a:r>
            <a:r>
              <a:rPr sz="750" spc="-3" dirty="0">
                <a:latin typeface="Cambria"/>
                <a:cs typeface="Cambria"/>
              </a:rPr>
              <a:t>brackets.</a:t>
            </a:r>
            <a:endParaRPr sz="750" dirty="0">
              <a:latin typeface="Cambria"/>
              <a:cs typeface="Cambria"/>
            </a:endParaRPr>
          </a:p>
          <a:p>
            <a:pPr>
              <a:spcBef>
                <a:spcPts val="27"/>
              </a:spcBef>
              <a:buFont typeface="Cambria"/>
              <a:buAutoNum type="arabicPlain" startAt="3"/>
            </a:pPr>
            <a:endParaRPr sz="716" dirty="0">
              <a:latin typeface="Cambria"/>
              <a:cs typeface="Cambria"/>
            </a:endParaRPr>
          </a:p>
          <a:p>
            <a:pPr marL="85290" indent="-77064">
              <a:buAutoNum type="arabicPlain" startAt="3"/>
              <a:tabLst>
                <a:tab pos="85723" algn="l"/>
              </a:tabLst>
            </a:pPr>
            <a:r>
              <a:rPr sz="750" b="1" dirty="0">
                <a:latin typeface="Cambria"/>
                <a:cs typeface="Cambria"/>
              </a:rPr>
              <a:t>:</a:t>
            </a:r>
            <a:r>
              <a:rPr sz="750" b="1" spc="-1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The</a:t>
            </a:r>
            <a:r>
              <a:rPr sz="750" spc="-1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delimiters</a:t>
            </a:r>
            <a:r>
              <a:rPr sz="750" spc="-7" dirty="0">
                <a:latin typeface="Cambria"/>
                <a:cs typeface="Cambria"/>
              </a:rPr>
              <a:t> </a:t>
            </a:r>
            <a:r>
              <a:rPr sz="750" b="1" dirty="0">
                <a:latin typeface="Cambria"/>
                <a:cs typeface="Cambria"/>
              </a:rPr>
              <a:t>;</a:t>
            </a:r>
            <a:r>
              <a:rPr sz="750" b="1" spc="-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are</a:t>
            </a:r>
            <a:r>
              <a:rPr sz="750" spc="-1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used</a:t>
            </a:r>
            <a:r>
              <a:rPr sz="750" spc="-1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at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the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end</a:t>
            </a:r>
            <a:r>
              <a:rPr sz="750" spc="-3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of</a:t>
            </a:r>
            <a:r>
              <a:rPr sz="750" spc="-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each</a:t>
            </a:r>
            <a:r>
              <a:rPr sz="750" spc="-1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statement.</a:t>
            </a:r>
            <a:endParaRPr sz="750" dirty="0">
              <a:latin typeface="Cambria"/>
              <a:cs typeface="Cambria"/>
            </a:endParaRPr>
          </a:p>
          <a:p>
            <a:pPr>
              <a:spcBef>
                <a:spcPts val="3"/>
              </a:spcBef>
              <a:buFont typeface="Cambria"/>
              <a:buAutoNum type="arabicPlain" startAt="3"/>
            </a:pPr>
            <a:endParaRPr sz="750" dirty="0">
              <a:latin typeface="Cambria"/>
              <a:cs typeface="Cambria"/>
            </a:endParaRPr>
          </a:p>
          <a:p>
            <a:pPr marL="85290" indent="-77064">
              <a:lnSpc>
                <a:spcPts val="893"/>
              </a:lnSpc>
              <a:buAutoNum type="arabicPlain" startAt="3"/>
              <a:tabLst>
                <a:tab pos="85723" algn="l"/>
              </a:tabLst>
            </a:pPr>
            <a:r>
              <a:rPr sz="750" b="1" dirty="0">
                <a:latin typeface="Cambria"/>
                <a:cs typeface="Cambria"/>
              </a:rPr>
              <a:t>:</a:t>
            </a:r>
            <a:r>
              <a:rPr sz="750" b="1" spc="-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Single</a:t>
            </a:r>
            <a:r>
              <a:rPr sz="750" spc="-1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line</a:t>
            </a:r>
            <a:r>
              <a:rPr sz="750" spc="-24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comments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are</a:t>
            </a:r>
            <a:r>
              <a:rPr sz="750" spc="-24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written</a:t>
            </a:r>
            <a:r>
              <a:rPr sz="75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using</a:t>
            </a:r>
            <a:r>
              <a:rPr sz="750" spc="7" dirty="0">
                <a:latin typeface="Cambria"/>
                <a:cs typeface="Cambria"/>
              </a:rPr>
              <a:t> </a:t>
            </a:r>
            <a:r>
              <a:rPr sz="750" b="1" spc="-3" dirty="0">
                <a:latin typeface="Cambria"/>
                <a:cs typeface="Cambria"/>
              </a:rPr>
              <a:t>//</a:t>
            </a:r>
            <a:r>
              <a:rPr sz="750" b="1" spc="-2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as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beginning</a:t>
            </a:r>
            <a:r>
              <a:rPr sz="750" dirty="0">
                <a:latin typeface="Cambria"/>
                <a:cs typeface="Cambria"/>
              </a:rPr>
              <a:t> of</a:t>
            </a:r>
            <a:r>
              <a:rPr sz="750" spc="-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comment.</a:t>
            </a:r>
            <a:endParaRPr sz="750" dirty="0">
              <a:latin typeface="Cambria"/>
              <a:cs typeface="Cambria"/>
            </a:endParaRPr>
          </a:p>
          <a:p>
            <a:pPr marL="86589" indent="-77930">
              <a:lnSpc>
                <a:spcPts val="893"/>
              </a:lnSpc>
              <a:buAutoNum type="arabicPlain" startAt="3"/>
              <a:tabLst>
                <a:tab pos="86589" algn="l"/>
              </a:tabLst>
            </a:pPr>
            <a:r>
              <a:rPr sz="750" b="1" dirty="0">
                <a:latin typeface="Cambria"/>
                <a:cs typeface="Cambria"/>
              </a:rPr>
              <a:t>:</a:t>
            </a:r>
            <a:r>
              <a:rPr sz="750" b="1" spc="-14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The</a:t>
            </a:r>
            <a:r>
              <a:rPr sz="750" spc="-1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identifier</a:t>
            </a:r>
            <a:r>
              <a:rPr sz="750" spc="-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should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begin</a:t>
            </a:r>
            <a:r>
              <a:rPr sz="750" spc="-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by</a:t>
            </a:r>
            <a:r>
              <a:rPr sz="750" spc="-1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letter and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not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by</a:t>
            </a:r>
            <a:r>
              <a:rPr sz="750" spc="-1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digit.</a:t>
            </a:r>
            <a:r>
              <a:rPr sz="750" spc="-1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An</a:t>
            </a:r>
            <a:r>
              <a:rPr sz="75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identifier</a:t>
            </a:r>
            <a:r>
              <a:rPr sz="750" spc="-7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can</a:t>
            </a:r>
            <a:r>
              <a:rPr sz="750" spc="-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be</a:t>
            </a:r>
            <a:r>
              <a:rPr sz="750" spc="-1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a</a:t>
            </a:r>
            <a:r>
              <a:rPr sz="750" spc="-24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combination </a:t>
            </a:r>
            <a:r>
              <a:rPr sz="750" dirty="0">
                <a:latin typeface="Cambria"/>
                <a:cs typeface="Cambria"/>
              </a:rPr>
              <a:t>of</a:t>
            </a:r>
          </a:p>
          <a:p>
            <a:pPr>
              <a:spcBef>
                <a:spcPts val="27"/>
              </a:spcBef>
              <a:buFont typeface="Cambria"/>
              <a:buAutoNum type="arabicPlain" startAt="3"/>
            </a:pPr>
            <a:endParaRPr sz="716" dirty="0">
              <a:latin typeface="Cambria"/>
              <a:cs typeface="Cambria"/>
            </a:endParaRPr>
          </a:p>
          <a:p>
            <a:pPr marL="8659"/>
            <a:r>
              <a:rPr sz="750" spc="-3" dirty="0">
                <a:latin typeface="Cambria"/>
                <a:cs typeface="Cambria"/>
              </a:rPr>
              <a:t>alphanumeric</a:t>
            </a:r>
            <a:r>
              <a:rPr sz="750" spc="-2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string.</a:t>
            </a:r>
            <a:endParaRPr sz="75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716" dirty="0">
              <a:latin typeface="Cambria"/>
              <a:cs typeface="Cambria"/>
            </a:endParaRPr>
          </a:p>
          <a:p>
            <a:pPr marL="698337"/>
            <a:r>
              <a:rPr sz="750" spc="-3" dirty="0">
                <a:latin typeface="Cambria"/>
                <a:cs typeface="Cambria"/>
              </a:rPr>
              <a:t>It</a:t>
            </a:r>
            <a:r>
              <a:rPr sz="750" dirty="0">
                <a:latin typeface="Cambria"/>
                <a:cs typeface="Cambria"/>
              </a:rPr>
              <a:t> is</a:t>
            </a:r>
            <a:r>
              <a:rPr sz="750" spc="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not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necessary to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write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data</a:t>
            </a:r>
            <a:r>
              <a:rPr sz="750" spc="-3" dirty="0">
                <a:latin typeface="Cambria"/>
                <a:cs typeface="Cambria"/>
              </a:rPr>
              <a:t> types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explicitly</a:t>
            </a:r>
            <a:r>
              <a:rPr sz="750" dirty="0">
                <a:latin typeface="Cambria"/>
                <a:cs typeface="Cambria"/>
              </a:rPr>
              <a:t> for</a:t>
            </a:r>
            <a:r>
              <a:rPr sz="750" spc="-1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identifiers.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It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will be</a:t>
            </a:r>
            <a:endParaRPr sz="750" dirty="0">
              <a:latin typeface="Cambria"/>
              <a:cs typeface="Cambria"/>
            </a:endParaRPr>
          </a:p>
          <a:p>
            <a:pPr marL="8659" marR="3464">
              <a:lnSpc>
                <a:spcPct val="195500"/>
              </a:lnSpc>
              <a:spcBef>
                <a:spcPts val="3"/>
              </a:spcBef>
            </a:pPr>
            <a:r>
              <a:rPr sz="750" dirty="0">
                <a:latin typeface="Cambria"/>
                <a:cs typeface="Cambria"/>
              </a:rPr>
              <a:t>represented </a:t>
            </a:r>
            <a:r>
              <a:rPr sz="750" spc="-3" dirty="0">
                <a:latin typeface="Cambria"/>
                <a:cs typeface="Cambria"/>
              </a:rPr>
              <a:t>by the context itself. Basic </a:t>
            </a:r>
            <a:r>
              <a:rPr sz="750" dirty="0">
                <a:latin typeface="Cambria"/>
                <a:cs typeface="Cambria"/>
              </a:rPr>
              <a:t>data </a:t>
            </a:r>
            <a:r>
              <a:rPr sz="750" spc="-3" dirty="0">
                <a:latin typeface="Cambria"/>
                <a:cs typeface="Cambria"/>
              </a:rPr>
              <a:t>types used are integer, float, </a:t>
            </a:r>
            <a:r>
              <a:rPr sz="750" dirty="0">
                <a:latin typeface="Cambria"/>
                <a:cs typeface="Cambria"/>
              </a:rPr>
              <a:t>char, </a:t>
            </a:r>
            <a:r>
              <a:rPr sz="750" spc="-3" dirty="0">
                <a:latin typeface="Cambria"/>
                <a:cs typeface="Cambria"/>
              </a:rPr>
              <a:t>Boolean and </a:t>
            </a:r>
            <a:r>
              <a:rPr sz="750" dirty="0">
                <a:latin typeface="Cambria"/>
                <a:cs typeface="Cambria"/>
              </a:rPr>
              <a:t>so on. </a:t>
            </a:r>
            <a:r>
              <a:rPr sz="750" spc="-156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The</a:t>
            </a:r>
            <a:r>
              <a:rPr sz="750" spc="-1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pointer</a:t>
            </a:r>
            <a:r>
              <a:rPr sz="75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type</a:t>
            </a:r>
            <a:r>
              <a:rPr sz="750" spc="-2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is </a:t>
            </a:r>
            <a:r>
              <a:rPr sz="750" spc="-3" dirty="0">
                <a:latin typeface="Cambria"/>
                <a:cs typeface="Cambria"/>
              </a:rPr>
              <a:t>also</a:t>
            </a:r>
            <a:r>
              <a:rPr sz="750" spc="-1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used to</a:t>
            </a:r>
            <a:r>
              <a:rPr sz="750" spc="-1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point</a:t>
            </a:r>
            <a:r>
              <a:rPr sz="750" spc="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memory location.</a:t>
            </a:r>
            <a:endParaRPr sz="750" dirty="0">
              <a:latin typeface="Cambria"/>
              <a:cs typeface="Cambria"/>
            </a:endParaRPr>
          </a:p>
          <a:p>
            <a:pPr>
              <a:spcBef>
                <a:spcPts val="10"/>
              </a:spcBef>
            </a:pPr>
            <a:endParaRPr sz="716" dirty="0">
              <a:latin typeface="Cambria"/>
              <a:cs typeface="Cambria"/>
            </a:endParaRPr>
          </a:p>
          <a:p>
            <a:pPr marL="85290" indent="-77064">
              <a:buAutoNum type="arabicPlain" startAt="8"/>
              <a:tabLst>
                <a:tab pos="85723" algn="l"/>
              </a:tabLst>
            </a:pPr>
            <a:r>
              <a:rPr sz="750" b="1" dirty="0">
                <a:latin typeface="Cambria"/>
                <a:cs typeface="Cambria"/>
              </a:rPr>
              <a:t>:</a:t>
            </a:r>
            <a:r>
              <a:rPr sz="750" b="1" spc="-1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The</a:t>
            </a:r>
            <a:r>
              <a:rPr sz="750" spc="-17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input</a:t>
            </a:r>
            <a:r>
              <a:rPr sz="75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and output</a:t>
            </a:r>
            <a:r>
              <a:rPr sz="750" spc="-14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can</a:t>
            </a:r>
            <a:r>
              <a:rPr sz="75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be</a:t>
            </a:r>
            <a:r>
              <a:rPr sz="750" spc="-17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done</a:t>
            </a:r>
            <a:r>
              <a:rPr sz="750" spc="-2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by</a:t>
            </a:r>
            <a:r>
              <a:rPr sz="750" spc="-7" dirty="0">
                <a:latin typeface="Cambria"/>
                <a:cs typeface="Cambria"/>
              </a:rPr>
              <a:t> </a:t>
            </a:r>
            <a:r>
              <a:rPr sz="750" b="1" dirty="0">
                <a:latin typeface="Cambria"/>
                <a:cs typeface="Cambria"/>
              </a:rPr>
              <a:t>read</a:t>
            </a:r>
            <a:r>
              <a:rPr sz="750" b="1" spc="-14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and </a:t>
            </a:r>
            <a:r>
              <a:rPr sz="750" b="1" dirty="0">
                <a:latin typeface="Cambria"/>
                <a:cs typeface="Cambria"/>
              </a:rPr>
              <a:t>write</a:t>
            </a:r>
            <a:endParaRPr sz="750" dirty="0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750" dirty="0">
              <a:latin typeface="Cambria"/>
              <a:cs typeface="Cambria"/>
            </a:endParaRPr>
          </a:p>
          <a:p>
            <a:pPr marL="530355" marR="1298395" indent="-189196">
              <a:lnSpc>
                <a:spcPts val="873"/>
              </a:lnSpc>
            </a:pPr>
            <a:r>
              <a:rPr sz="750" b="1" dirty="0">
                <a:latin typeface="Cambria"/>
                <a:cs typeface="Cambria"/>
              </a:rPr>
              <a:t>Ex : </a:t>
            </a:r>
            <a:r>
              <a:rPr sz="750" spc="-3" dirty="0">
                <a:latin typeface="Cambria"/>
                <a:cs typeface="Cambria"/>
              </a:rPr>
              <a:t>write</a:t>
            </a:r>
            <a:r>
              <a:rPr sz="75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(“This message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will</a:t>
            </a:r>
            <a:r>
              <a:rPr sz="750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be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displayed</a:t>
            </a:r>
            <a:r>
              <a:rPr sz="750" spc="-7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on</a:t>
            </a:r>
            <a:r>
              <a:rPr sz="750" spc="3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console”); </a:t>
            </a:r>
            <a:r>
              <a:rPr sz="750" spc="-156" dirty="0">
                <a:latin typeface="Cambria"/>
                <a:cs typeface="Cambria"/>
              </a:rPr>
              <a:t> </a:t>
            </a:r>
            <a:r>
              <a:rPr sz="750" spc="-3" dirty="0">
                <a:latin typeface="Cambria"/>
                <a:cs typeface="Cambria"/>
              </a:rPr>
              <a:t>read(val);</a:t>
            </a:r>
            <a:endParaRPr sz="750" dirty="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54423" y="1829233"/>
            <a:ext cx="249382" cy="159760"/>
          </a:xfrm>
          <a:custGeom>
            <a:avLst/>
            <a:gdLst/>
            <a:ahLst/>
            <a:cxnLst/>
            <a:rect l="l" t="t" r="r" b="b"/>
            <a:pathLst>
              <a:path w="365760" h="234314">
                <a:moveTo>
                  <a:pt x="67945" y="35559"/>
                </a:moveTo>
                <a:lnTo>
                  <a:pt x="60960" y="45720"/>
                </a:lnTo>
                <a:lnTo>
                  <a:pt x="359410" y="234315"/>
                </a:lnTo>
                <a:lnTo>
                  <a:pt x="365760" y="224154"/>
                </a:lnTo>
                <a:lnTo>
                  <a:pt x="67945" y="35559"/>
                </a:lnTo>
                <a:close/>
              </a:path>
              <a:path w="365760" h="234314">
                <a:moveTo>
                  <a:pt x="0" y="0"/>
                </a:moveTo>
                <a:lnTo>
                  <a:pt x="43815" y="73025"/>
                </a:lnTo>
                <a:lnTo>
                  <a:pt x="60960" y="45720"/>
                </a:lnTo>
                <a:lnTo>
                  <a:pt x="50165" y="39370"/>
                </a:lnTo>
                <a:lnTo>
                  <a:pt x="57150" y="28575"/>
                </a:lnTo>
                <a:lnTo>
                  <a:pt x="71755" y="28575"/>
                </a:lnTo>
                <a:lnTo>
                  <a:pt x="84455" y="8254"/>
                </a:lnTo>
                <a:lnTo>
                  <a:pt x="0" y="0"/>
                </a:lnTo>
                <a:close/>
              </a:path>
              <a:path w="365760" h="234314">
                <a:moveTo>
                  <a:pt x="57150" y="28575"/>
                </a:moveTo>
                <a:lnTo>
                  <a:pt x="50165" y="39370"/>
                </a:lnTo>
                <a:lnTo>
                  <a:pt x="60960" y="45720"/>
                </a:lnTo>
                <a:lnTo>
                  <a:pt x="67945" y="35559"/>
                </a:lnTo>
                <a:lnTo>
                  <a:pt x="57150" y="28575"/>
                </a:lnTo>
                <a:close/>
              </a:path>
              <a:path w="365760" h="234314">
                <a:moveTo>
                  <a:pt x="71755" y="28575"/>
                </a:moveTo>
                <a:lnTo>
                  <a:pt x="57150" y="28575"/>
                </a:lnTo>
                <a:lnTo>
                  <a:pt x="67945" y="35559"/>
                </a:lnTo>
                <a:lnTo>
                  <a:pt x="7175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4463761" y="1822306"/>
            <a:ext cx="275359" cy="314324"/>
          </a:xfrm>
          <a:custGeom>
            <a:avLst/>
            <a:gdLst/>
            <a:ahLst/>
            <a:cxnLst/>
            <a:rect l="l" t="t" r="r" b="b"/>
            <a:pathLst>
              <a:path w="403860" h="461010">
                <a:moveTo>
                  <a:pt x="348614" y="53339"/>
                </a:moveTo>
                <a:lnTo>
                  <a:pt x="0" y="452119"/>
                </a:lnTo>
                <a:lnTo>
                  <a:pt x="10159" y="461009"/>
                </a:lnTo>
                <a:lnTo>
                  <a:pt x="358775" y="61594"/>
                </a:lnTo>
                <a:lnTo>
                  <a:pt x="348614" y="53339"/>
                </a:lnTo>
                <a:close/>
              </a:path>
              <a:path w="403860" h="461010">
                <a:moveTo>
                  <a:pt x="392430" y="43814"/>
                </a:moveTo>
                <a:lnTo>
                  <a:pt x="357505" y="43814"/>
                </a:lnTo>
                <a:lnTo>
                  <a:pt x="367030" y="52069"/>
                </a:lnTo>
                <a:lnTo>
                  <a:pt x="358775" y="61594"/>
                </a:lnTo>
                <a:lnTo>
                  <a:pt x="382269" y="82550"/>
                </a:lnTo>
                <a:lnTo>
                  <a:pt x="392430" y="43814"/>
                </a:lnTo>
                <a:close/>
              </a:path>
              <a:path w="403860" h="461010">
                <a:moveTo>
                  <a:pt x="357505" y="43814"/>
                </a:moveTo>
                <a:lnTo>
                  <a:pt x="348614" y="53339"/>
                </a:lnTo>
                <a:lnTo>
                  <a:pt x="358775" y="61594"/>
                </a:lnTo>
                <a:lnTo>
                  <a:pt x="367030" y="52069"/>
                </a:lnTo>
                <a:lnTo>
                  <a:pt x="357505" y="43814"/>
                </a:lnTo>
                <a:close/>
              </a:path>
              <a:path w="403860" h="461010">
                <a:moveTo>
                  <a:pt x="403860" y="0"/>
                </a:moveTo>
                <a:lnTo>
                  <a:pt x="325119" y="32384"/>
                </a:lnTo>
                <a:lnTo>
                  <a:pt x="348614" y="53339"/>
                </a:lnTo>
                <a:lnTo>
                  <a:pt x="357505" y="43814"/>
                </a:lnTo>
                <a:lnTo>
                  <a:pt x="392430" y="43814"/>
                </a:lnTo>
                <a:lnTo>
                  <a:pt x="403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5248275" y="1822305"/>
            <a:ext cx="112135" cy="312593"/>
          </a:xfrm>
          <a:custGeom>
            <a:avLst/>
            <a:gdLst/>
            <a:ahLst/>
            <a:cxnLst/>
            <a:rect l="l" t="t" r="r" b="b"/>
            <a:pathLst>
              <a:path w="164464" h="458469">
                <a:moveTo>
                  <a:pt x="42545" y="70484"/>
                </a:moveTo>
                <a:lnTo>
                  <a:pt x="30480" y="74294"/>
                </a:lnTo>
                <a:lnTo>
                  <a:pt x="151765" y="458469"/>
                </a:lnTo>
                <a:lnTo>
                  <a:pt x="164465" y="454659"/>
                </a:lnTo>
                <a:lnTo>
                  <a:pt x="42545" y="70484"/>
                </a:lnTo>
                <a:close/>
              </a:path>
              <a:path w="164464" h="458469">
                <a:moveTo>
                  <a:pt x="13335" y="0"/>
                </a:moveTo>
                <a:lnTo>
                  <a:pt x="0" y="84454"/>
                </a:lnTo>
                <a:lnTo>
                  <a:pt x="30480" y="74294"/>
                </a:lnTo>
                <a:lnTo>
                  <a:pt x="26669" y="62229"/>
                </a:lnTo>
                <a:lnTo>
                  <a:pt x="38735" y="58419"/>
                </a:lnTo>
                <a:lnTo>
                  <a:pt x="70485" y="58419"/>
                </a:lnTo>
                <a:lnTo>
                  <a:pt x="13335" y="0"/>
                </a:lnTo>
                <a:close/>
              </a:path>
              <a:path w="164464" h="458469">
                <a:moveTo>
                  <a:pt x="38735" y="58419"/>
                </a:moveTo>
                <a:lnTo>
                  <a:pt x="26669" y="62229"/>
                </a:lnTo>
                <a:lnTo>
                  <a:pt x="30480" y="74294"/>
                </a:lnTo>
                <a:lnTo>
                  <a:pt x="42544" y="70484"/>
                </a:lnTo>
                <a:lnTo>
                  <a:pt x="38735" y="58419"/>
                </a:lnTo>
                <a:close/>
              </a:path>
              <a:path w="164464" h="458469">
                <a:moveTo>
                  <a:pt x="70485" y="58419"/>
                </a:moveTo>
                <a:lnTo>
                  <a:pt x="38735" y="58419"/>
                </a:lnTo>
                <a:lnTo>
                  <a:pt x="42544" y="70484"/>
                </a:lnTo>
                <a:lnTo>
                  <a:pt x="72390" y="60959"/>
                </a:lnTo>
                <a:lnTo>
                  <a:pt x="70485" y="58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3654137" y="207818"/>
            <a:ext cx="4885026" cy="6443663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 txBox="1"/>
          <p:nvPr/>
        </p:nvSpPr>
        <p:spPr>
          <a:xfrm>
            <a:off x="8240510" y="6311922"/>
            <a:ext cx="149802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77">
              <a:lnSpc>
                <a:spcPts val="784"/>
              </a:lnSpc>
            </a:pPr>
            <a:fld id="{81D60167-4931-47E6-BA6A-407CBD079E47}" type="slidenum">
              <a:rPr sz="750" dirty="0">
                <a:latin typeface="Calibri"/>
                <a:cs typeface="Calibri"/>
              </a:rPr>
              <a:pPr marL="25977">
                <a:lnSpc>
                  <a:spcPts val="784"/>
                </a:lnSpc>
              </a:pPr>
              <a:t>13</a:t>
            </a:fld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PSEUDO</a:t>
            </a:r>
            <a:r>
              <a:rPr lang="en-US" sz="2400" b="1" spc="-2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CODE</a:t>
            </a:r>
            <a:r>
              <a:rPr lang="en-US" sz="2400" b="1" spc="-2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2400" b="1" spc="-3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EXPRESSING</a:t>
            </a:r>
            <a:r>
              <a:rPr lang="en-US" sz="2400" b="1" spc="-3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2400" b="1" spc="-1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IN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84" y="749301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490329" y="1098708"/>
            <a:ext cx="11523480" cy="5224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59">
              <a:spcBef>
                <a:spcPts val="68"/>
              </a:spcBef>
            </a:pPr>
            <a:r>
              <a:rPr lang="en-US" b="1" spc="-3" dirty="0">
                <a:solidFill>
                  <a:srgbClr val="FF0000"/>
                </a:solidFill>
                <a:latin typeface="Cambria"/>
                <a:cs typeface="Cambria"/>
              </a:rPr>
              <a:t>PSEUDO</a:t>
            </a:r>
            <a:r>
              <a:rPr lang="en-US" b="1" spc="-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spc="-3" dirty="0">
                <a:solidFill>
                  <a:srgbClr val="FF0000"/>
                </a:solidFill>
                <a:latin typeface="Cambria"/>
                <a:cs typeface="Cambria"/>
              </a:rPr>
              <a:t>CODE</a:t>
            </a:r>
            <a:r>
              <a:rPr lang="en-US" b="1" spc="-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lang="en-US" b="1" spc="-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spc="-3" dirty="0">
                <a:solidFill>
                  <a:srgbClr val="FF0000"/>
                </a:solidFill>
                <a:latin typeface="Cambria"/>
                <a:cs typeface="Cambria"/>
              </a:rPr>
              <a:t>EXPRESSING</a:t>
            </a:r>
            <a:r>
              <a:rPr lang="en-US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spc="-3" dirty="0">
                <a:solidFill>
                  <a:srgbClr val="FF0000"/>
                </a:solidFill>
                <a:latin typeface="Cambria"/>
                <a:cs typeface="Cambria"/>
              </a:rPr>
              <a:t>ALGORITHM</a:t>
            </a:r>
            <a:r>
              <a:rPr lang="en-US" b="1" spc="3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:</a:t>
            </a:r>
            <a:r>
              <a:rPr lang="en-US" b="1" spc="-10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Hypothetical</a:t>
            </a:r>
            <a:r>
              <a:rPr lang="en-US" spc="-14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language</a:t>
            </a:r>
            <a:r>
              <a:rPr lang="en-US" spc="-24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is</a:t>
            </a:r>
            <a:r>
              <a:rPr lang="en-US" spc="-14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used</a:t>
            </a:r>
            <a:r>
              <a:rPr lang="en-US" spc="-7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to</a:t>
            </a:r>
            <a:r>
              <a:rPr lang="en-US" spc="-14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define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the algorithm is called pseudo code. </a:t>
            </a:r>
            <a:r>
              <a:rPr lang="en-US" dirty="0">
                <a:latin typeface="Cambria"/>
                <a:cs typeface="Cambria"/>
              </a:rPr>
              <a:t>It </a:t>
            </a:r>
            <a:r>
              <a:rPr lang="en-US" spc="-3" dirty="0">
                <a:latin typeface="Cambria"/>
                <a:cs typeface="Cambria"/>
              </a:rPr>
              <a:t>is </a:t>
            </a:r>
            <a:r>
              <a:rPr lang="en-US" dirty="0">
                <a:latin typeface="Cambria"/>
                <a:cs typeface="Cambria"/>
              </a:rPr>
              <a:t>not a </a:t>
            </a:r>
            <a:r>
              <a:rPr lang="en-US" spc="-3" dirty="0">
                <a:latin typeface="Cambria"/>
                <a:cs typeface="Cambria"/>
              </a:rPr>
              <a:t>programming language because </a:t>
            </a:r>
            <a:r>
              <a:rPr lang="en-US" dirty="0">
                <a:latin typeface="Cambria"/>
                <a:cs typeface="Cambria"/>
              </a:rPr>
              <a:t>it is not </a:t>
            </a:r>
            <a:r>
              <a:rPr lang="en-US" spc="-3" dirty="0">
                <a:latin typeface="Cambria"/>
                <a:cs typeface="Cambria"/>
              </a:rPr>
              <a:t>having any </a:t>
            </a:r>
            <a:r>
              <a:rPr lang="en-US" spc="-156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compiler.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It</a:t>
            </a:r>
            <a:r>
              <a:rPr lang="en-US" spc="-3" dirty="0">
                <a:latin typeface="Cambria"/>
                <a:cs typeface="Cambria"/>
              </a:rPr>
              <a:t> is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used</a:t>
            </a:r>
            <a:r>
              <a:rPr lang="en-US" spc="7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to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represent</a:t>
            </a:r>
            <a:r>
              <a:rPr lang="en-US" spc="-7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the</a:t>
            </a:r>
            <a:r>
              <a:rPr lang="en-US" spc="-7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algorithm.</a:t>
            </a:r>
          </a:p>
          <a:p>
            <a:pPr marL="8659">
              <a:spcBef>
                <a:spcPts val="68"/>
              </a:spcBef>
            </a:pPr>
            <a:r>
              <a:rPr lang="en-US" b="1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lang="en-US" b="1" spc="-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spc="-3" dirty="0">
                <a:solidFill>
                  <a:srgbClr val="FF0000"/>
                </a:solidFill>
                <a:latin typeface="Cambria"/>
                <a:cs typeface="Cambria"/>
              </a:rPr>
              <a:t>following</a:t>
            </a:r>
            <a:r>
              <a:rPr lang="en-US" b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spc="-3" dirty="0">
                <a:solidFill>
                  <a:srgbClr val="FF0000"/>
                </a:solidFill>
                <a:latin typeface="Cambria"/>
                <a:cs typeface="Cambria"/>
              </a:rPr>
              <a:t>rules</a:t>
            </a:r>
            <a:r>
              <a:rPr lang="en-US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spc="-3" dirty="0">
                <a:solidFill>
                  <a:srgbClr val="FF0000"/>
                </a:solidFill>
                <a:latin typeface="Cambria"/>
                <a:cs typeface="Cambria"/>
              </a:rPr>
              <a:t>are</a:t>
            </a:r>
            <a:r>
              <a:rPr lang="en-US" b="1" spc="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spc="-3" dirty="0">
                <a:solidFill>
                  <a:srgbClr val="FF0000"/>
                </a:solidFill>
                <a:latin typeface="Cambria"/>
                <a:cs typeface="Cambria"/>
              </a:rPr>
              <a:t>involved</a:t>
            </a:r>
            <a:r>
              <a:rPr lang="en-US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lang="en-US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spc="-3" dirty="0">
                <a:solidFill>
                  <a:srgbClr val="FF0000"/>
                </a:solidFill>
                <a:latin typeface="Cambria"/>
                <a:cs typeface="Cambria"/>
              </a:rPr>
              <a:t>represent</a:t>
            </a:r>
            <a:r>
              <a:rPr lang="en-US" b="1" spc="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spc="-7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lang="en-US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spc="-3" dirty="0">
                <a:solidFill>
                  <a:srgbClr val="FF0000"/>
                </a:solidFill>
                <a:latin typeface="Cambria"/>
                <a:cs typeface="Cambria"/>
              </a:rPr>
              <a:t>algorithm</a:t>
            </a:r>
            <a:r>
              <a:rPr lang="en-US" b="1" spc="-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spc="-3" dirty="0">
                <a:solidFill>
                  <a:srgbClr val="FF0000"/>
                </a:solidFill>
                <a:latin typeface="Cambria"/>
                <a:cs typeface="Cambria"/>
              </a:rPr>
              <a:t>by</a:t>
            </a:r>
            <a:r>
              <a:rPr lang="en-US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spc="-3" dirty="0">
                <a:solidFill>
                  <a:srgbClr val="FF0000"/>
                </a:solidFill>
                <a:latin typeface="Cambria"/>
                <a:cs typeface="Cambria"/>
              </a:rPr>
              <a:t>using pseudo</a:t>
            </a:r>
            <a:r>
              <a:rPr lang="en-US" b="1" spc="-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spc="-3" dirty="0">
                <a:solidFill>
                  <a:srgbClr val="FF0000"/>
                </a:solidFill>
                <a:latin typeface="Cambria"/>
                <a:cs typeface="Cambria"/>
              </a:rPr>
              <a:t>code</a:t>
            </a:r>
            <a:endParaRPr lang="en-US" dirty="0">
              <a:latin typeface="Cambria"/>
              <a:cs typeface="Cambria"/>
            </a:endParaRPr>
          </a:p>
          <a:p>
            <a:pPr marL="8659" marR="333798">
              <a:lnSpc>
                <a:spcPct val="194500"/>
              </a:lnSpc>
              <a:spcBef>
                <a:spcPts val="7"/>
              </a:spcBef>
            </a:pPr>
            <a:r>
              <a:rPr lang="en-US" b="1" dirty="0">
                <a:latin typeface="Cambria"/>
                <a:cs typeface="Cambria"/>
              </a:rPr>
              <a:t>1</a:t>
            </a:r>
            <a:r>
              <a:rPr lang="en-US" b="1" spc="-3" dirty="0">
                <a:latin typeface="Cambria"/>
                <a:cs typeface="Cambria"/>
              </a:rPr>
              <a:t> . </a:t>
            </a:r>
            <a:r>
              <a:rPr lang="en-US" spc="-3" dirty="0">
                <a:latin typeface="Cambria"/>
                <a:cs typeface="Cambria"/>
              </a:rPr>
              <a:t>Algorithm</a:t>
            </a:r>
            <a:r>
              <a:rPr lang="en-US" dirty="0">
                <a:latin typeface="Cambria"/>
                <a:cs typeface="Cambria"/>
              </a:rPr>
              <a:t> is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</a:t>
            </a:r>
            <a:r>
              <a:rPr lang="en-US" spc="3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procedure</a:t>
            </a:r>
            <a:r>
              <a:rPr lang="en-US" spc="7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which consisting</a:t>
            </a:r>
            <a:r>
              <a:rPr lang="en-US" spc="3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of</a:t>
            </a:r>
            <a:r>
              <a:rPr lang="en-US" spc="7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heading</a:t>
            </a:r>
            <a:r>
              <a:rPr lang="en-US" spc="3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and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body.</a:t>
            </a:r>
            <a:r>
              <a:rPr lang="en-US" spc="7" dirty="0">
                <a:latin typeface="Cambria"/>
                <a:cs typeface="Cambria"/>
              </a:rPr>
              <a:t>  </a:t>
            </a:r>
            <a:r>
              <a:rPr lang="en-US" spc="-3" dirty="0">
                <a:latin typeface="Cambria"/>
                <a:cs typeface="Cambria"/>
              </a:rPr>
              <a:t>The</a:t>
            </a:r>
            <a:r>
              <a:rPr lang="en-US" spc="7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heading</a:t>
            </a:r>
            <a:r>
              <a:rPr lang="en-US" spc="3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consisting</a:t>
            </a:r>
            <a:r>
              <a:rPr lang="en-US" spc="3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of </a:t>
            </a:r>
            <a:r>
              <a:rPr lang="en-US" spc="-153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keyword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b="1" spc="-3" dirty="0">
                <a:latin typeface="Cambria"/>
                <a:cs typeface="Cambria"/>
              </a:rPr>
              <a:t>Algorithm </a:t>
            </a:r>
            <a:r>
              <a:rPr lang="en-US" spc="-3" dirty="0">
                <a:latin typeface="Cambria"/>
                <a:cs typeface="Cambria"/>
              </a:rPr>
              <a:t>and</a:t>
            </a:r>
            <a:r>
              <a:rPr lang="en-US" spc="-7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name</a:t>
            </a:r>
            <a:r>
              <a:rPr lang="en-US" spc="-17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of </a:t>
            </a:r>
            <a:r>
              <a:rPr lang="en-US" spc="-3" dirty="0">
                <a:latin typeface="Cambria"/>
                <a:cs typeface="Cambria"/>
              </a:rPr>
              <a:t>the</a:t>
            </a:r>
            <a:r>
              <a:rPr lang="en-US" spc="-7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algorithm</a:t>
            </a:r>
            <a:r>
              <a:rPr lang="en-US" spc="-7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and</a:t>
            </a:r>
            <a:r>
              <a:rPr lang="en-US" spc="3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parameter</a:t>
            </a:r>
            <a:r>
              <a:rPr lang="en-US" spc="3" dirty="0">
                <a:latin typeface="Cambria"/>
                <a:cs typeface="Cambria"/>
              </a:rPr>
              <a:t> </a:t>
            </a:r>
            <a:r>
              <a:rPr lang="en-US" spc="-7" dirty="0">
                <a:latin typeface="Cambria"/>
                <a:cs typeface="Cambria"/>
              </a:rPr>
              <a:t>list.</a:t>
            </a:r>
            <a:endParaRPr lang="en-US" dirty="0">
              <a:latin typeface="Cambria"/>
              <a:cs typeface="Cambria"/>
            </a:endParaRPr>
          </a:p>
          <a:p>
            <a:pPr marL="422119">
              <a:tabLst>
                <a:tab pos="1363770" algn="l"/>
              </a:tabLst>
            </a:pPr>
            <a:r>
              <a:rPr lang="en-US" b="1" spc="-3" dirty="0">
                <a:latin typeface="Cambria"/>
                <a:cs typeface="Cambria"/>
              </a:rPr>
              <a:t>Sy</a:t>
            </a:r>
            <a:r>
              <a:rPr lang="en-US" b="1" dirty="0">
                <a:latin typeface="Cambria"/>
                <a:cs typeface="Cambria"/>
              </a:rPr>
              <a:t>nt</a:t>
            </a:r>
            <a:r>
              <a:rPr lang="en-US" b="1" spc="-3" dirty="0">
                <a:latin typeface="Cambria"/>
                <a:cs typeface="Cambria"/>
              </a:rPr>
              <a:t>a</a:t>
            </a:r>
            <a:r>
              <a:rPr lang="en-US" b="1" dirty="0">
                <a:latin typeface="Cambria"/>
                <a:cs typeface="Cambria"/>
              </a:rPr>
              <a:t>x</a:t>
            </a:r>
            <a:r>
              <a:rPr lang="en-US" b="1" spc="-14" dirty="0"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:  </a:t>
            </a:r>
            <a:r>
              <a:rPr lang="en-US" b="1" spc="-3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Alg</a:t>
            </a:r>
            <a:r>
              <a:rPr lang="en-US" dirty="0">
                <a:latin typeface="Cambria"/>
                <a:cs typeface="Cambria"/>
              </a:rPr>
              <a:t>o</a:t>
            </a:r>
            <a:r>
              <a:rPr lang="en-US" spc="-10" dirty="0">
                <a:latin typeface="Cambria"/>
                <a:cs typeface="Cambria"/>
              </a:rPr>
              <a:t>r</a:t>
            </a:r>
            <a:r>
              <a:rPr lang="en-US" dirty="0">
                <a:latin typeface="Cambria"/>
                <a:cs typeface="Cambria"/>
              </a:rPr>
              <a:t>i</a:t>
            </a:r>
            <a:r>
              <a:rPr lang="en-US" spc="-3" dirty="0">
                <a:latin typeface="Cambria"/>
                <a:cs typeface="Cambria"/>
              </a:rPr>
              <a:t>t</a:t>
            </a:r>
            <a:r>
              <a:rPr lang="en-US" spc="-10" dirty="0">
                <a:latin typeface="Cambria"/>
                <a:cs typeface="Cambria"/>
              </a:rPr>
              <a:t>h</a:t>
            </a:r>
            <a:r>
              <a:rPr lang="en-US" dirty="0">
                <a:latin typeface="Cambria"/>
                <a:cs typeface="Cambria"/>
              </a:rPr>
              <a:t>m </a:t>
            </a:r>
            <a:r>
              <a:rPr lang="en-US" spc="-3" dirty="0">
                <a:latin typeface="Cambria"/>
                <a:cs typeface="Cambria"/>
              </a:rPr>
              <a:t>na</a:t>
            </a:r>
            <a:r>
              <a:rPr lang="en-US" spc="3" dirty="0">
                <a:latin typeface="Cambria"/>
                <a:cs typeface="Cambria"/>
              </a:rPr>
              <a:t>m</a:t>
            </a:r>
            <a:r>
              <a:rPr lang="en-US" dirty="0">
                <a:latin typeface="Cambria"/>
                <a:cs typeface="Cambria"/>
              </a:rPr>
              <a:t>e</a:t>
            </a:r>
            <a:r>
              <a:rPr lang="en-US" spc="-17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(</a:t>
            </a:r>
            <a:r>
              <a:rPr lang="en-US" spc="-3" dirty="0">
                <a:latin typeface="Cambria"/>
                <a:cs typeface="Cambria"/>
              </a:rPr>
              <a:t> p1</a:t>
            </a:r>
            <a:r>
              <a:rPr lang="en-US" dirty="0">
                <a:latin typeface="Cambria"/>
                <a:cs typeface="Cambria"/>
              </a:rPr>
              <a:t>,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spc="-3" dirty="0">
                <a:latin typeface="Cambria"/>
                <a:cs typeface="Cambria"/>
              </a:rPr>
              <a:t>p2</a:t>
            </a:r>
            <a:r>
              <a:rPr lang="en-US" dirty="0">
                <a:latin typeface="Cambria"/>
                <a:cs typeface="Cambria"/>
              </a:rPr>
              <a:t>,</a:t>
            </a:r>
            <a:r>
              <a:rPr lang="en-US" spc="-51" dirty="0">
                <a:latin typeface="Cambria"/>
                <a:cs typeface="Cambria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..............</a:t>
            </a:r>
            <a:r>
              <a:rPr lang="en-US" spc="65" dirty="0">
                <a:latin typeface="Times New Roman"/>
                <a:cs typeface="Times New Roman"/>
              </a:rPr>
              <a:t>.</a:t>
            </a:r>
            <a:r>
              <a:rPr lang="en-US" dirty="0">
                <a:latin typeface="Cambria"/>
                <a:cs typeface="Cambria"/>
              </a:rPr>
              <a:t>,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spc="-3" dirty="0" err="1">
                <a:latin typeface="Cambria"/>
                <a:cs typeface="Cambria"/>
              </a:rPr>
              <a:t>p</a:t>
            </a:r>
            <a:r>
              <a:rPr lang="en-US" spc="-7" dirty="0" err="1">
                <a:latin typeface="Cambria"/>
                <a:cs typeface="Cambria"/>
              </a:rPr>
              <a:t>n</a:t>
            </a:r>
            <a:r>
              <a:rPr lang="en-US" dirty="0">
                <a:latin typeface="Cambria"/>
                <a:cs typeface="Cambria"/>
              </a:rPr>
              <a:t>)</a:t>
            </a:r>
          </a:p>
          <a:p>
            <a:pPr lvl="0">
              <a:spcBef>
                <a:spcPts val="935"/>
              </a:spcBef>
              <a:spcAft>
                <a:spcPts val="0"/>
              </a:spcAft>
              <a:buSzPts val="1100"/>
              <a:tabLst>
                <a:tab pos="304165" algn="l"/>
              </a:tabLst>
            </a:pPr>
            <a:r>
              <a:rPr lang="en-US" b="1" spc="-25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2. </a:t>
            </a:r>
            <a:r>
              <a:rPr lang="en-US" sz="1800" b="1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heading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section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we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should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write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following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things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78815">
              <a:lnSpc>
                <a:spcPts val="128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//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Problem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Description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48335">
              <a:lnSpc>
                <a:spcPts val="1280"/>
              </a:lnSpc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// Input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48335">
              <a:spcBef>
                <a:spcPts val="1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//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Output :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1515110" lvl="0">
              <a:lnSpc>
                <a:spcPct val="198000"/>
              </a:lnSpc>
              <a:buSzPts val="1100"/>
              <a:tabLst>
                <a:tab pos="305435" algn="l"/>
              </a:tabLst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3.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body of an algorithm is written, in which various programming constructs like if,  for,</a:t>
            </a:r>
            <a:r>
              <a:rPr lang="en-US" sz="1800" spc="-2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while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some assignment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statements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may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written.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22119">
              <a:tabLst>
                <a:tab pos="1363770" algn="l"/>
              </a:tabLst>
            </a:pP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8579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PSEUDO</a:t>
            </a:r>
            <a:r>
              <a:rPr lang="en-US" sz="3200" b="1" spc="-2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CODE</a:t>
            </a:r>
            <a:r>
              <a:rPr lang="en-US" sz="3200" b="1" spc="-2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3200" b="1" spc="-3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EXPRESSING</a:t>
            </a:r>
            <a:r>
              <a:rPr lang="en-US" sz="3200" b="1" spc="-3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3200" b="1" spc="-1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84" y="749301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126609" y="1098708"/>
            <a:ext cx="12065391" cy="6617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497330" lvl="0">
              <a:lnSpc>
                <a:spcPct val="198000"/>
              </a:lnSpc>
              <a:spcBef>
                <a:spcPts val="20"/>
              </a:spcBef>
              <a:spcAft>
                <a:spcPts val="0"/>
              </a:spcAft>
              <a:buSzPts val="1100"/>
              <a:tabLst>
                <a:tab pos="305435" algn="l"/>
              </a:tabLst>
            </a:pPr>
            <a:r>
              <a:rPr lang="en-US" sz="2000" b="1" spc="-3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4. </a:t>
            </a:r>
            <a:r>
              <a:rPr lang="en-US" sz="2000" b="1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beginning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end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block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should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indicated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{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respectively.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compound</a:t>
            </a:r>
            <a:r>
              <a:rPr lang="en-US" sz="2000" spc="-2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statements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should</a:t>
            </a:r>
            <a:r>
              <a:rPr lang="en-US" sz="2000" spc="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enclosed</a:t>
            </a:r>
            <a:r>
              <a:rPr lang="en-US" sz="2000" spc="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within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{ and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 brackets.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lvl="0">
              <a:spcBef>
                <a:spcPts val="25"/>
              </a:spcBef>
              <a:spcAft>
                <a:spcPts val="0"/>
              </a:spcAft>
              <a:buSzPts val="1100"/>
              <a:tabLst>
                <a:tab pos="304165" algn="l"/>
              </a:tabLst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5.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delimiters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;</a:t>
            </a:r>
            <a:r>
              <a:rPr lang="en-US" sz="2000" b="1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used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at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end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each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statement.</a:t>
            </a:r>
          </a:p>
          <a:p>
            <a:pPr lvl="0">
              <a:spcBef>
                <a:spcPts val="5"/>
              </a:spcBef>
              <a:spcAft>
                <a:spcPts val="0"/>
              </a:spcAft>
              <a:buSzPts val="1100"/>
              <a:tabLst>
                <a:tab pos="304165" algn="l"/>
              </a:tabLst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6.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Single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line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comments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are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written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using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//</a:t>
            </a:r>
            <a:r>
              <a:rPr lang="en-US" sz="2000" b="1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beginning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comment.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1461770" lvl="0">
              <a:lnSpc>
                <a:spcPct val="200000"/>
              </a:lnSpc>
              <a:spcBef>
                <a:spcPts val="5"/>
              </a:spcBef>
              <a:spcAft>
                <a:spcPts val="0"/>
              </a:spcAft>
              <a:buSzPts val="1100"/>
              <a:tabLst>
                <a:tab pos="305435" algn="l"/>
              </a:tabLst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7.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identifier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should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begin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letter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digit.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identifier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can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combination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2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alphanumeric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string.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 is not necessary to write data types explicitly for identifiers. It will be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represented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context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itself.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Basic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types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used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are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integer,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float,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char,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Boolean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on.</a:t>
            </a:r>
            <a:r>
              <a:rPr lang="en-US" sz="2000" spc="-2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pointer type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 also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used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point</a:t>
            </a:r>
            <a:r>
              <a:rPr lang="en-US" sz="2000" spc="1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memory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location.</a:t>
            </a:r>
          </a:p>
          <a:p>
            <a:pPr lvl="0">
              <a:lnSpc>
                <a:spcPts val="1285"/>
              </a:lnSpc>
              <a:buSzPts val="1100"/>
              <a:tabLst>
                <a:tab pos="30416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8. The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input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output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can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done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read</a:t>
            </a:r>
            <a:r>
              <a:rPr lang="en-US" sz="2000" b="1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write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35"/>
              </a:spcBef>
            </a:pP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956310" marR="3126740" indent="-277495">
              <a:spcAft>
                <a:spcPts val="0"/>
              </a:spcAft>
            </a:pP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 :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write (“This message will be displayed on console”);</a:t>
            </a:r>
          </a:p>
          <a:p>
            <a:pPr marL="956310" marR="3126740" indent="-277495">
              <a:spcAft>
                <a:spcPts val="0"/>
              </a:spcAft>
            </a:pPr>
            <a:r>
              <a:rPr lang="en-US" sz="2000" spc="-2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read(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val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);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 marR="1057275" indent="1012190">
              <a:lnSpc>
                <a:spcPct val="200000"/>
              </a:lnSpc>
              <a:spcAft>
                <a:spcPts val="0"/>
              </a:spcAft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lvl="0">
              <a:spcBef>
                <a:spcPts val="25"/>
              </a:spcBef>
              <a:spcAft>
                <a:spcPts val="0"/>
              </a:spcAft>
              <a:buSzPts val="1100"/>
              <a:tabLst>
                <a:tab pos="304165" algn="l"/>
              </a:tabLst>
            </a:pP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l"/>
            <a:endParaRPr lang="en-US" b="0" i="0" dirty="0">
              <a:solidFill>
                <a:srgbClr val="3B3835"/>
              </a:solidFill>
              <a:effectLst/>
              <a:latin typeface="HelveticaNeue-Light"/>
            </a:endParaRPr>
          </a:p>
        </p:txBody>
      </p:sp>
    </p:spTree>
    <p:extLst>
      <p:ext uri="{BB962C8B-B14F-4D97-AF65-F5344CB8AC3E}">
        <p14:creationId xmlns:p14="http://schemas.microsoft.com/office/powerpoint/2010/main" val="379583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PSEUDO</a:t>
            </a:r>
            <a:r>
              <a:rPr lang="en-US" sz="3200" b="1" spc="-2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CODE</a:t>
            </a:r>
            <a:r>
              <a:rPr lang="en-US" sz="3200" b="1" spc="-2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3200" b="1" spc="-3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EXPRESSING</a:t>
            </a:r>
            <a:r>
              <a:rPr lang="en-US" sz="3200" b="1" spc="-3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3200" b="1" spc="-1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84" y="749301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490329" y="1098708"/>
            <a:ext cx="11074400" cy="5157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405"/>
              </a:spcBef>
              <a:spcAft>
                <a:spcPts val="0"/>
              </a:spcAft>
              <a:buSzPts val="1100"/>
              <a:tabLst>
                <a:tab pos="304165" algn="l"/>
              </a:tabLst>
            </a:pP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9.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Boolean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operators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such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True</a:t>
            </a:r>
            <a:r>
              <a:rPr lang="en-US" sz="2000" b="1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</a:t>
            </a:r>
            <a:r>
              <a:rPr lang="en-US" sz="2000" b="1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False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</a:p>
          <a:p>
            <a:pPr lvl="0">
              <a:spcBef>
                <a:spcPts val="405"/>
              </a:spcBef>
              <a:spcAft>
                <a:spcPts val="0"/>
              </a:spcAft>
              <a:buSzPts val="1100"/>
              <a:tabLst>
                <a:tab pos="304165" algn="l"/>
              </a:tabLst>
            </a:pP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Logical operators such as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and, or, not.</a:t>
            </a:r>
            <a:r>
              <a:rPr lang="en-US" sz="2000" b="1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lational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operators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such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&lt;,</a:t>
            </a:r>
            <a:r>
              <a:rPr lang="en-US" sz="2000" b="1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&lt;=,</a:t>
            </a:r>
            <a:r>
              <a:rPr lang="en-US" sz="2000" b="1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&gt;,</a:t>
            </a:r>
            <a:r>
              <a:rPr lang="en-US" sz="2000" b="1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&gt;=,</a:t>
            </a:r>
            <a:r>
              <a:rPr lang="en-US" sz="2000" b="1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==,</a:t>
            </a:r>
            <a:r>
              <a:rPr lang="en-US" sz="2000" b="1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#.</a:t>
            </a:r>
          </a:p>
          <a:p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lvl="0">
              <a:lnSpc>
                <a:spcPts val="1245"/>
              </a:lnSpc>
              <a:buSzPts val="1100"/>
              <a:tabLst>
                <a:tab pos="386080" algn="l"/>
              </a:tabLst>
            </a:pPr>
            <a:r>
              <a:rPr lang="en-US" sz="2000" b="1" spc="-3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10. </a:t>
            </a:r>
            <a:r>
              <a:rPr lang="en-US" sz="2000" b="1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Assignment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values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variables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done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using</a:t>
            </a:r>
            <a:r>
              <a:rPr lang="en-US" sz="2000" spc="-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assignment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35"/>
              </a:spcBef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34390">
              <a:spcBef>
                <a:spcPts val="5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Syntax</a:t>
            </a:r>
            <a:r>
              <a:rPr lang="en-US" sz="2000" b="1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b="1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variable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expression;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                    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:= 10;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20"/>
              </a:spcBef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11.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array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indices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are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stored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with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square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brackets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‘[‘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‘]’.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index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array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usually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start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at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zero.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multidimensional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arrays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can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also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used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20"/>
              </a:spcBef>
            </a:pPr>
            <a: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12.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conditional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statements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such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if-then</a:t>
            </a:r>
            <a:r>
              <a:rPr lang="en-US" sz="2000" b="1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</a:t>
            </a:r>
            <a:r>
              <a:rPr lang="en-US" sz="2000" b="1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if-then-else</a:t>
            </a:r>
            <a:r>
              <a:rPr lang="en-US" sz="2000" b="1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written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following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form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50"/>
              </a:spcBef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03860">
              <a:tabLst>
                <a:tab pos="1395095" algn="l"/>
              </a:tabLst>
            </a:pP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Syntax</a:t>
            </a:r>
            <a:r>
              <a:rPr lang="en-US" sz="2000" b="1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	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if(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condition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then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1)</a:t>
            </a:r>
          </a:p>
          <a:p>
            <a:pPr marL="403860">
              <a:tabLst>
                <a:tab pos="139509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            if(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condition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then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spc="-1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)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else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spc="-1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3)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45"/>
              </a:spcBef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>
              <a:spcBef>
                <a:spcPts val="505"/>
              </a:spcBef>
              <a:spcAft>
                <a:spcPts val="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if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if-then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compound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type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then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{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should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used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enclosing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block.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l"/>
            <a:r>
              <a:rPr lang="en-US" sz="2000" b="0" i="0" dirty="0">
                <a:solidFill>
                  <a:srgbClr val="3B3835"/>
                </a:solidFill>
                <a:effectLst/>
                <a:latin typeface="HelveticaNeue-Ligh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4834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PSEUDO</a:t>
            </a:r>
            <a:r>
              <a:rPr lang="en-US" sz="3200" b="1" spc="-2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CODE</a:t>
            </a:r>
            <a:r>
              <a:rPr lang="en-US" sz="3200" b="1" spc="-2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3200" b="1" spc="-3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EXPRESSING</a:t>
            </a:r>
            <a:r>
              <a:rPr lang="en-US" sz="3200" b="1" spc="-3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3200" b="1" spc="-1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490328" y="1098708"/>
            <a:ext cx="11509413" cy="5306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636770" lvl="0">
              <a:lnSpc>
                <a:spcPts val="2590"/>
              </a:lnSpc>
              <a:spcBef>
                <a:spcPts val="250"/>
              </a:spcBef>
              <a:spcAft>
                <a:spcPts val="0"/>
              </a:spcAft>
              <a:buSzPts val="1100"/>
              <a:tabLst>
                <a:tab pos="387985" algn="l"/>
              </a:tabLst>
            </a:pPr>
            <a:r>
              <a:rPr lang="en-US" sz="1800" dirty="0">
                <a:solidFill>
                  <a:srgbClr val="3B3835"/>
                </a:solidFill>
                <a:latin typeface="HelveticaNeue-Light"/>
                <a:ea typeface="Cambria" panose="02040503050406030204" pitchFamily="18" charset="0"/>
                <a:cs typeface="Cambria" panose="02040503050406030204" pitchFamily="18" charset="0"/>
              </a:rPr>
              <a:t>13.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while statement can be written as :</a:t>
            </a:r>
            <a:r>
              <a:rPr lang="en-US" sz="1800" spc="-2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</a:p>
          <a:p>
            <a:pPr marR="4636770" lvl="0">
              <a:lnSpc>
                <a:spcPts val="2590"/>
              </a:lnSpc>
              <a:spcBef>
                <a:spcPts val="250"/>
              </a:spcBef>
              <a:spcAft>
                <a:spcPts val="0"/>
              </a:spcAft>
              <a:buSzPts val="1100"/>
              <a:tabLst>
                <a:tab pos="387985" algn="l"/>
              </a:tabLst>
            </a:pPr>
            <a:r>
              <a:rPr lang="en-US" spc="-23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              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hile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(condition)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do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17855">
              <a:lnSpc>
                <a:spcPts val="1005"/>
              </a:lnSpc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{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34390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34390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956310">
              <a:lnSpc>
                <a:spcPts val="128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956310">
              <a:lnSpc>
                <a:spcPts val="1270"/>
              </a:lnSpc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34390">
              <a:lnSpc>
                <a:spcPts val="1280"/>
              </a:lnSpc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17855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While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condition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true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block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gets 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executed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otherwise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after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pc="-25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the block 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will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executed.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40"/>
              </a:spcBef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lvl="0">
              <a:buSzPts val="1100"/>
              <a:tabLst>
                <a:tab pos="386080" algn="l"/>
              </a:tabLst>
            </a:pPr>
            <a:r>
              <a:rPr lang="en-US" b="1" spc="-2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14. </a:t>
            </a:r>
            <a:r>
              <a:rPr lang="en-US" sz="1800" b="1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loop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can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written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 :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10"/>
              </a:spcBef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773430">
              <a:lnSpc>
                <a:spcPts val="1280"/>
              </a:lnSpc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1800" b="1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variable</a:t>
            </a:r>
            <a:r>
              <a:rPr lang="en-US" sz="1800" spc="2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Wingdings" panose="05000000000000000000" pitchFamily="2" charset="2"/>
                <a:ea typeface="Cambria" panose="02040503050406030204" pitchFamily="18" charset="0"/>
                <a:cs typeface="Cambria" panose="02040503050406030204" pitchFamily="18" charset="0"/>
              </a:rPr>
              <a:t>ß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value1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value n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step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step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size</a:t>
            </a:r>
            <a:r>
              <a:rPr lang="en-US" sz="1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do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773430">
              <a:lnSpc>
                <a:spcPts val="1280"/>
              </a:lnSpc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{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956310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1;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956310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2;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111250">
              <a:lnSpc>
                <a:spcPts val="128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111250">
              <a:lnSpc>
                <a:spcPts val="1280"/>
              </a:lnSpc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956310">
              <a:lnSpc>
                <a:spcPts val="1285"/>
              </a:lnSpc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n;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742950">
              <a:spcBef>
                <a:spcPts val="1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l"/>
            <a:endParaRPr lang="en-US" b="0" i="0" dirty="0">
              <a:solidFill>
                <a:srgbClr val="3B3835"/>
              </a:solidFill>
              <a:effectLst/>
              <a:latin typeface="HelveticaNeue-Light"/>
            </a:endParaRPr>
          </a:p>
        </p:txBody>
      </p:sp>
    </p:spTree>
    <p:extLst>
      <p:ext uri="{BB962C8B-B14F-4D97-AF65-F5344CB8AC3E}">
        <p14:creationId xmlns:p14="http://schemas.microsoft.com/office/powerpoint/2010/main" val="3572825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PSEUDO</a:t>
            </a:r>
            <a:r>
              <a:rPr lang="en-US" sz="3200" b="1" spc="-2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CODE</a:t>
            </a:r>
            <a:r>
              <a:rPr lang="en-US" sz="3200" b="1" spc="-2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3200" b="1" spc="-3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EXPRESSING</a:t>
            </a:r>
            <a:r>
              <a:rPr lang="en-US" sz="3200" b="1" spc="-3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3200" b="1" spc="-1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490328" y="1098708"/>
            <a:ext cx="11593819" cy="5604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8815">
              <a:spcBef>
                <a:spcPts val="40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Here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value1</a:t>
            </a:r>
            <a:r>
              <a:rPr lang="en-US" sz="1800" b="1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initialization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condition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value n</a:t>
            </a:r>
            <a:r>
              <a:rPr lang="en-US" sz="1800" b="1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terminating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condition.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50"/>
              </a:spcBef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/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Sometime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keyword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step</a:t>
            </a:r>
            <a:r>
              <a:rPr lang="en-US" sz="1800" b="1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used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denote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increment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decrement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value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variable.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>
              <a:lnSpc>
                <a:spcPts val="1280"/>
              </a:lnSpc>
              <a:tabLst>
                <a:tab pos="690880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</a:t>
            </a:r>
            <a:r>
              <a:rPr lang="en-US" sz="1800" b="1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	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800" dirty="0" err="1">
                <a:effectLst/>
                <a:latin typeface="Wingdings" panose="05000000000000000000" pitchFamily="2" charset="2"/>
                <a:ea typeface="Cambria" panose="02040503050406030204" pitchFamily="18" charset="0"/>
                <a:cs typeface="Cambria" panose="02040503050406030204" pitchFamily="18" charset="0"/>
              </a:rPr>
              <a:t>ß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b="1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sz="1800" spc="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step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78815">
              <a:lnSpc>
                <a:spcPts val="1280"/>
              </a:lnSpc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78815">
              <a:lnSpc>
                <a:spcPts val="1280"/>
              </a:lnSpc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{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925830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Write(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);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712470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>
              <a:spcBef>
                <a:spcPts val="50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Here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variable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incremented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at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each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iteration.</a:t>
            </a:r>
          </a:p>
          <a:p>
            <a:pPr lvl="0">
              <a:buSzPts val="1100"/>
              <a:tabLst>
                <a:tab pos="38608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15. The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repeat</a:t>
            </a:r>
            <a:r>
              <a:rPr lang="en-US" sz="1800" b="1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–</a:t>
            </a:r>
            <a:r>
              <a:rPr lang="en-US" sz="1800" b="1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until</a:t>
            </a:r>
            <a:r>
              <a:rPr lang="en-US" sz="1800" b="1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can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written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17855">
              <a:spcBef>
                <a:spcPts val="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Repeat</a:t>
            </a:r>
          </a:p>
          <a:p>
            <a:pPr marL="617855">
              <a:spcBef>
                <a:spcPts val="5"/>
              </a:spcBef>
              <a:spcAft>
                <a:spcPts val="0"/>
              </a:spcAft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17855">
              <a:lnSpc>
                <a:spcPts val="1285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{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34390">
              <a:lnSpc>
                <a:spcPts val="1285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1;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34390">
              <a:lnSpc>
                <a:spcPts val="1285"/>
              </a:lnSpc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2;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956310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956310">
              <a:lnSpc>
                <a:spcPts val="1285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34390">
              <a:lnSpc>
                <a:spcPts val="1280"/>
              </a:lnSpc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n;</a:t>
            </a:r>
          </a:p>
          <a:p>
            <a:pPr marL="834390">
              <a:lnSpc>
                <a:spcPts val="1280"/>
              </a:lnSpc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48335">
              <a:lnSpc>
                <a:spcPts val="1280"/>
              </a:lnSpc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</a:p>
          <a:p>
            <a:pPr marL="648335">
              <a:lnSpc>
                <a:spcPts val="1280"/>
              </a:lnSpc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51510">
              <a:spcBef>
                <a:spcPts val="2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until(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condition)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l"/>
            <a:endParaRPr lang="en-US" b="0" i="0" dirty="0">
              <a:solidFill>
                <a:srgbClr val="3B3835"/>
              </a:solidFill>
              <a:effectLst/>
              <a:latin typeface="HelveticaNeue-Light"/>
            </a:endParaRPr>
          </a:p>
        </p:txBody>
      </p:sp>
    </p:spTree>
    <p:extLst>
      <p:ext uri="{BB962C8B-B14F-4D97-AF65-F5344CB8AC3E}">
        <p14:creationId xmlns:p14="http://schemas.microsoft.com/office/powerpoint/2010/main" val="2106071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PSEUDO</a:t>
            </a:r>
            <a:r>
              <a:rPr lang="en-US" sz="3200" b="1" spc="-2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CODE</a:t>
            </a:r>
            <a:r>
              <a:rPr lang="en-US" sz="3200" b="1" spc="-2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3200" b="1" spc="-3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EXPRESSING</a:t>
            </a:r>
            <a:r>
              <a:rPr lang="en-US" sz="3200" b="1" spc="-3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3200" b="1" spc="-1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490329" y="1098708"/>
            <a:ext cx="11074400" cy="4947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91285" lvl="0">
              <a:lnSpc>
                <a:spcPct val="200000"/>
              </a:lnSpc>
              <a:buSzPts val="1100"/>
              <a:tabLst>
                <a:tab pos="387985" algn="l"/>
              </a:tabLst>
            </a:pPr>
            <a:r>
              <a:rPr lang="en-US" dirty="0">
                <a:solidFill>
                  <a:srgbClr val="3B3835"/>
                </a:solidFill>
                <a:latin typeface="HelveticaNeue-Light"/>
                <a:ea typeface="Cambria" panose="02040503050406030204" pitchFamily="18" charset="0"/>
                <a:cs typeface="Cambria" panose="02040503050406030204" pitchFamily="18" charset="0"/>
              </a:rPr>
              <a:t>16.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break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used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exit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from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inner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loop.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return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used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return</a:t>
            </a:r>
            <a:r>
              <a:rPr lang="en-US" sz="1800" spc="-2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control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from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one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point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another.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Generally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used while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exiting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from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function.</a:t>
            </a:r>
          </a:p>
          <a:p>
            <a:pPr marR="2308860" lvl="0">
              <a:spcAft>
                <a:spcPts val="0"/>
              </a:spcAft>
              <a:buSzPts val="1100"/>
              <a:tabLst>
                <a:tab pos="546100" algn="l"/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17. Compound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types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formed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with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records.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Here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example,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Node.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Record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003300"/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{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117600">
              <a:lnSpc>
                <a:spcPts val="1345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type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– 1</a:t>
            </a:r>
            <a:r>
              <a:rPr lang="en-US" sz="1800" spc="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data-1;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460500">
              <a:spcBef>
                <a:spcPts val="2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460500"/>
            <a:r>
              <a:rPr lang="en-US" sz="1800" b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460500">
              <a:lnSpc>
                <a:spcPts val="137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079500" marR="471106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type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–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sz="1800" spc="27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–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n;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node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* link;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003300"/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5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003300">
              <a:spcBef>
                <a:spcPts val="45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Here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link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pointer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record type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node.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Individual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items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record can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 accessed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with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17500"/>
            <a:r>
              <a:rPr lang="en-US" sz="1800" dirty="0">
                <a:effectLst/>
                <a:latin typeface="Wingdings" panose="05000000000000000000" pitchFamily="2" charset="2"/>
                <a:ea typeface="Cambria" panose="02040503050406030204" pitchFamily="18" charset="0"/>
                <a:cs typeface="Cambria" panose="02040503050406030204" pitchFamily="18" charset="0"/>
              </a:rPr>
              <a:t>à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period.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Note</a:t>
            </a:r>
            <a:r>
              <a:rPr lang="en-US" sz="1800" b="1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that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statements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executes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sequential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order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i.e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same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order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they</a:t>
            </a:r>
            <a:r>
              <a:rPr lang="en-US" sz="1800" spc="-2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appear-one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after the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other.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5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780" algn="ctr"/>
            <a:r>
              <a:rPr lang="en-US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SYLLABUS</a:t>
            </a: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84" y="749301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246288" y="1098708"/>
            <a:ext cx="1194571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">
              <a:lnSpc>
                <a:spcPts val="1140"/>
              </a:lnSpc>
            </a:pP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">
              <a:lnSpc>
                <a:spcPts val="114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IV: BACKTRACKING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BRANCH AND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BOUND</a:t>
            </a:r>
          </a:p>
          <a:p>
            <a:pPr marL="51435">
              <a:lnSpc>
                <a:spcPts val="1140"/>
              </a:lnSpc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" marR="48260" algn="just"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Backtracking: The general method, the 8 queens problem, sum of subsets problem, graph coloring, Hamiltonian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cycles; Branch and bound: The general method, 0/1 knapsack problem, least cost branch and bound solution, first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branch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bound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solution,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travelling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salesperson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"/>
              </a:spcBef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">
              <a:lnSpc>
                <a:spcPts val="1135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V: NP-HARD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NP-COMPLETE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PROBLEMS</a:t>
            </a:r>
          </a:p>
          <a:p>
            <a:pPr marL="51435">
              <a:lnSpc>
                <a:spcPts val="1135"/>
              </a:lnSpc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 concepts: Non-deterministic algorithms, the classes NP - Hard and NP, NP Hard problems, clique decision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problem,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chromatic number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problem,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Cook's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theorem.</a:t>
            </a: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ts val="1130"/>
              </a:lnSpc>
              <a:buClr>
                <a:srgbClr val="006FC0"/>
              </a:buClr>
              <a:buSzPts val="1000"/>
              <a:tabLst>
                <a:tab pos="204470" algn="l"/>
              </a:tabLst>
            </a:pPr>
            <a:r>
              <a:rPr lang="en-US" b="1" spc="-5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b="1" spc="-15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5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BOOKS:</a:t>
            </a:r>
          </a:p>
          <a:p>
            <a:pPr lvl="0">
              <a:lnSpc>
                <a:spcPts val="1130"/>
              </a:lnSpc>
              <a:buClr>
                <a:srgbClr val="006FC0"/>
              </a:buClr>
              <a:buSzPts val="1000"/>
              <a:tabLst>
                <a:tab pos="204470" algn="l"/>
              </a:tabLst>
            </a:pPr>
            <a:endParaRPr lang="en-US" b="1" spc="-5" dirty="0">
              <a:solidFill>
                <a:srgbClr val="006F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130"/>
              </a:lnSpc>
              <a:buClr>
                <a:srgbClr val="006FC0"/>
              </a:buClr>
              <a:buSzPts val="1000"/>
              <a:buAutoNum type="arabicPeriod"/>
              <a:tabLst>
                <a:tab pos="204470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Ellis Horowitz, </a:t>
            </a:r>
            <a:r>
              <a:rPr lang="en-US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Satraj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Sahni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Sanguthevar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Rajasekharan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“Fundamentals of Computer Algorithms”, Universities</a:t>
            </a:r>
            <a:r>
              <a:rPr lang="en-US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Press,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pc="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0">
              <a:lnSpc>
                <a:spcPts val="1130"/>
              </a:lnSpc>
              <a:buClr>
                <a:srgbClr val="006FC0"/>
              </a:buClr>
              <a:buSzPts val="1000"/>
              <a:tabLst>
                <a:tab pos="20447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ts val="1130"/>
              </a:lnSpc>
              <a:buClr>
                <a:srgbClr val="006FC0"/>
              </a:buClr>
              <a:buSzPts val="1000"/>
              <a:tabLst>
                <a:tab pos="204470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/Edition, 2015.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ts val="1130"/>
              </a:lnSpc>
              <a:buClr>
                <a:srgbClr val="006FC0"/>
              </a:buClr>
              <a:buSzPts val="1000"/>
              <a:tabLst>
                <a:tab pos="204470" algn="l"/>
              </a:tabLst>
            </a:pPr>
            <a:endParaRPr lang="en-IN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ts val="1130"/>
              </a:lnSpc>
              <a:buClr>
                <a:srgbClr val="006FC0"/>
              </a:buClr>
              <a:buSzPts val="1000"/>
              <a:tabLst>
                <a:tab pos="20447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Alfred</a:t>
            </a:r>
            <a:r>
              <a:rPr lang="en-US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V.</a:t>
            </a:r>
            <a:r>
              <a:rPr lang="en-US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Aho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John</a:t>
            </a:r>
            <a:r>
              <a:rPr lang="en-US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</a:t>
            </a:r>
            <a:r>
              <a:rPr lang="en-US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Hopcroft,</a:t>
            </a:r>
            <a:r>
              <a:rPr lang="en-US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Jeffrey</a:t>
            </a:r>
            <a:r>
              <a:rPr lang="en-US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D,</a:t>
            </a:r>
            <a:r>
              <a:rPr lang="en-US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“The</a:t>
            </a:r>
            <a:r>
              <a:rPr lang="en-US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en-US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Algorithms”,</a:t>
            </a:r>
            <a:r>
              <a:rPr lang="en-US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Pearson</a:t>
            </a:r>
            <a:r>
              <a:rPr lang="en-US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India,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pc="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</a:t>
            </a:r>
          </a:p>
          <a:p>
            <a:pPr lvl="0">
              <a:lnSpc>
                <a:spcPts val="1130"/>
              </a:lnSpc>
              <a:buClr>
                <a:srgbClr val="006FC0"/>
              </a:buClr>
              <a:buSzPts val="1000"/>
              <a:tabLst>
                <a:tab pos="204470" algn="l"/>
              </a:tabLst>
            </a:pPr>
            <a:endParaRPr lang="en-US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ts val="1130"/>
              </a:lnSpc>
              <a:buClr>
                <a:srgbClr val="006FC0"/>
              </a:buClr>
              <a:buSzPts val="1000"/>
              <a:tabLst>
                <a:tab pos="204470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Edition, 2013.</a:t>
            </a:r>
            <a:endParaRPr lang="en-IN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975" indent="-127635">
              <a:spcBef>
                <a:spcPts val="1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ts val="1140"/>
              </a:lnSpc>
              <a:buClr>
                <a:srgbClr val="006FC0"/>
              </a:buClr>
              <a:buSzPts val="1000"/>
              <a:tabLst>
                <a:tab pos="155575" algn="l"/>
              </a:tabLst>
            </a:pPr>
            <a:r>
              <a:rPr lang="en-US" b="1" spc="-5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</a:t>
            </a:r>
            <a:r>
              <a:rPr lang="en-US" b="1" spc="-20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5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BOOKS:</a:t>
            </a:r>
          </a:p>
          <a:p>
            <a:pPr lvl="0">
              <a:lnSpc>
                <a:spcPts val="1140"/>
              </a:lnSpc>
              <a:buClr>
                <a:srgbClr val="006FC0"/>
              </a:buClr>
              <a:buSzPts val="1000"/>
              <a:tabLst>
                <a:tab pos="155575" algn="l"/>
              </a:tabLst>
            </a:pPr>
            <a:endParaRPr lang="en-US" b="1" spc="-5" dirty="0">
              <a:solidFill>
                <a:srgbClr val="006F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ts val="1140"/>
              </a:lnSpc>
              <a:buClr>
                <a:srgbClr val="006FC0"/>
              </a:buClr>
              <a:buSzPts val="1000"/>
              <a:tabLst>
                <a:tab pos="15557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Levitin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A,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“Introduction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Analysis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Algorithms”,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Pearson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Education,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pc="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rd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Edition,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2012.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ts val="1140"/>
              </a:lnSpc>
              <a:buClr>
                <a:srgbClr val="006FC0"/>
              </a:buClr>
              <a:buSzPts val="1000"/>
              <a:tabLst>
                <a:tab pos="155575" algn="l"/>
              </a:tabLst>
            </a:pPr>
            <a:endParaRPr lang="en-IN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ts val="1140"/>
              </a:lnSpc>
              <a:buClr>
                <a:srgbClr val="006FC0"/>
              </a:buClr>
              <a:buSzPts val="1000"/>
              <a:tabLst>
                <a:tab pos="15557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Goodrich,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T.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Tamassia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“Algorithm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Foundations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Examples”,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John</a:t>
            </a:r>
            <a:r>
              <a:rPr lang="en-US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Wileyn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Sons,</a:t>
            </a:r>
          </a:p>
          <a:p>
            <a:pPr lvl="0">
              <a:lnSpc>
                <a:spcPts val="1140"/>
              </a:lnSpc>
              <a:buClr>
                <a:srgbClr val="006FC0"/>
              </a:buClr>
              <a:buSzPts val="1000"/>
              <a:tabLst>
                <a:tab pos="15557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0">
              <a:lnSpc>
                <a:spcPts val="1140"/>
              </a:lnSpc>
              <a:buClr>
                <a:srgbClr val="006FC0"/>
              </a:buClr>
              <a:buSzPts val="1000"/>
              <a:tabLst>
                <a:tab pos="15557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pc="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Edition, 2001.</a:t>
            </a:r>
          </a:p>
          <a:p>
            <a:pPr lvl="0">
              <a:lnSpc>
                <a:spcPts val="1140"/>
              </a:lnSpc>
              <a:buClr>
                <a:srgbClr val="006FC0"/>
              </a:buClr>
              <a:buSzPts val="1000"/>
              <a:tabLst>
                <a:tab pos="155575" algn="l"/>
              </a:tabLst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140"/>
              </a:lnSpc>
              <a:buClr>
                <a:srgbClr val="006FC0"/>
              </a:buClr>
              <a:buSzPts val="1000"/>
              <a:buAutoNum type="arabicPeriod"/>
              <a:tabLst>
                <a:tab pos="155575" algn="l"/>
              </a:tabLst>
            </a:pPr>
            <a:endParaRPr lang="en-IN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ts val="1140"/>
              </a:lnSpc>
              <a:buClr>
                <a:srgbClr val="006FC0"/>
              </a:buClr>
              <a:buSzPts val="1000"/>
              <a:tabLst>
                <a:tab pos="15557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Base Sara Allen </a:t>
            </a:r>
            <a:r>
              <a:rPr lang="en-US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Vangelder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“Computer Algorithms Introduction to Design and Analysis”, Pearson,</a:t>
            </a:r>
            <a:r>
              <a:rPr lang="en-US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pc="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rd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Edition, 1999.</a:t>
            </a:r>
            <a:endParaRPr lang="en-IN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975" indent="-127635">
              <a:spcBef>
                <a:spcPts val="2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b="0" i="0" dirty="0">
              <a:solidFill>
                <a:srgbClr val="3B3835"/>
              </a:solidFill>
              <a:effectLst/>
              <a:latin typeface="HelveticaNeue-Light"/>
            </a:endParaRPr>
          </a:p>
        </p:txBody>
      </p:sp>
    </p:spTree>
    <p:extLst>
      <p:ext uri="{BB962C8B-B14F-4D97-AF65-F5344CB8AC3E}">
        <p14:creationId xmlns:p14="http://schemas.microsoft.com/office/powerpoint/2010/main" val="129482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PSEUDO</a:t>
            </a:r>
            <a:r>
              <a:rPr lang="en-US" sz="3200" b="1" spc="-2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CODE</a:t>
            </a:r>
            <a:r>
              <a:rPr lang="en-US" sz="3200" b="1" spc="-2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3200" b="1" spc="-3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EXPRESSING</a:t>
            </a:r>
            <a:r>
              <a:rPr lang="en-US" sz="3200" b="1" spc="-3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3200" b="1" spc="-1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806A1-3355-4708-A20A-9DFC02D4C7F3}"/>
              </a:ext>
            </a:extLst>
          </p:cNvPr>
          <p:cNvSpPr txBox="1"/>
          <p:nvPr/>
        </p:nvSpPr>
        <p:spPr>
          <a:xfrm>
            <a:off x="422030" y="1016116"/>
            <a:ext cx="865514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dirty="0"/>
              <a:t>Ex: write an algorithm to check whether the given number is even or odd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Algorithm </a:t>
            </a:r>
            <a:r>
              <a:rPr lang="en-IN" sz="2000" dirty="0" err="1"/>
              <a:t>Even_odd</a:t>
            </a:r>
            <a:r>
              <a:rPr lang="en-IN" sz="2000" dirty="0"/>
              <a:t> (n)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{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    if ( n % 2 == 0) then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        {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             </a:t>
            </a:r>
            <a:r>
              <a:rPr lang="en-IN" sz="2000" dirty="0" err="1"/>
              <a:t>printf</a:t>
            </a:r>
            <a:r>
              <a:rPr lang="en-IN" sz="2000" dirty="0"/>
              <a:t>( “ the given number is even”);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          }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     else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          {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           </a:t>
            </a:r>
            <a:r>
              <a:rPr lang="en-IN" sz="2000" dirty="0" err="1"/>
              <a:t>printf</a:t>
            </a:r>
            <a:r>
              <a:rPr lang="en-IN" sz="2000" dirty="0"/>
              <a:t>( “ the given number is odd”);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           }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    } </a:t>
            </a:r>
          </a:p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77481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PSEUDO</a:t>
            </a:r>
            <a:r>
              <a:rPr lang="en-US" sz="3200" b="1" spc="-2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CODE</a:t>
            </a:r>
            <a:r>
              <a:rPr lang="en-US" sz="3200" b="1" spc="-2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3200" b="1" spc="-3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EXPRESSING</a:t>
            </a:r>
            <a:r>
              <a:rPr lang="en-US" sz="3200" b="1" spc="-3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3200" b="1" spc="-1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84" y="749301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D2414-8A55-44ED-ACE2-89F4781560BD}"/>
              </a:ext>
            </a:extLst>
          </p:cNvPr>
          <p:cNvSpPr txBox="1"/>
          <p:nvPr/>
        </p:nvSpPr>
        <p:spPr>
          <a:xfrm>
            <a:off x="516986" y="1006505"/>
            <a:ext cx="1144055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/>
              <a:t>Ex:  Write an algorithm to find sum of n numbers</a:t>
            </a:r>
          </a:p>
          <a:p>
            <a:pPr marL="457200" indent="-457200" algn="l">
              <a:buAutoNum type="arabicPeriod"/>
            </a:pPr>
            <a:r>
              <a:rPr lang="en-IN" sz="2400" dirty="0"/>
              <a:t>Algorithm </a:t>
            </a:r>
            <a:r>
              <a:rPr lang="en-IN" sz="2400" dirty="0" err="1"/>
              <a:t>sum_num</a:t>
            </a:r>
            <a:r>
              <a:rPr lang="en-IN" sz="2400" dirty="0"/>
              <a:t> (n)</a:t>
            </a:r>
          </a:p>
          <a:p>
            <a:pPr marL="457200" indent="-457200" algn="l">
              <a:buAutoNum type="arabicPeriod"/>
            </a:pPr>
            <a:r>
              <a:rPr lang="en-IN" sz="2400" dirty="0"/>
              <a:t>{</a:t>
            </a:r>
          </a:p>
          <a:p>
            <a:pPr marL="457200" indent="-457200" algn="l">
              <a:buAutoNum type="arabicPeriod"/>
            </a:pPr>
            <a:r>
              <a:rPr lang="en-IN" sz="2400" dirty="0"/>
              <a:t>    sum: = 0 ;</a:t>
            </a:r>
          </a:p>
          <a:p>
            <a:pPr marL="457200" indent="-457200" algn="l">
              <a:buAutoNum type="arabicPeriod"/>
            </a:pPr>
            <a:r>
              <a:rPr lang="en-IN" sz="2400" dirty="0"/>
              <a:t>      for </a:t>
            </a:r>
            <a:r>
              <a:rPr lang="en-IN" sz="2400" dirty="0" err="1"/>
              <a:t>i</a:t>
            </a:r>
            <a:r>
              <a:rPr lang="en-IN" sz="2400" dirty="0"/>
              <a:t> = 1 to n step 1 do </a:t>
            </a:r>
          </a:p>
          <a:p>
            <a:pPr marL="457200" indent="-457200" algn="l">
              <a:buAutoNum type="arabicPeriod"/>
            </a:pPr>
            <a:r>
              <a:rPr lang="en-IN" sz="2400" dirty="0"/>
              <a:t>        {</a:t>
            </a:r>
          </a:p>
          <a:p>
            <a:pPr marL="457200" indent="-457200" algn="l">
              <a:buAutoNum type="arabicPeriod"/>
            </a:pPr>
            <a:r>
              <a:rPr lang="en-IN" sz="2400" dirty="0"/>
              <a:t>             sum:= </a:t>
            </a:r>
            <a:r>
              <a:rPr lang="en-IN" sz="2400" dirty="0" err="1"/>
              <a:t>sum+i</a:t>
            </a:r>
            <a:r>
              <a:rPr lang="en-IN" sz="2400" dirty="0"/>
              <a:t>;</a:t>
            </a:r>
          </a:p>
          <a:p>
            <a:pPr marL="457200" indent="-457200" algn="l">
              <a:buAutoNum type="arabicPeriod"/>
            </a:pPr>
            <a:r>
              <a:rPr lang="en-IN" sz="2400" dirty="0"/>
              <a:t>          }</a:t>
            </a:r>
          </a:p>
          <a:p>
            <a:pPr marL="457200" indent="-457200" algn="l">
              <a:buAutoNum type="arabicPeriod"/>
            </a:pPr>
            <a:r>
              <a:rPr lang="en-IN" sz="2400" dirty="0"/>
              <a:t>     return sum;</a:t>
            </a:r>
          </a:p>
          <a:p>
            <a:pPr marL="457200" indent="-457200" algn="l">
              <a:buAutoNum type="arabicPeriod"/>
            </a:pP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6881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PSEUDO</a:t>
            </a:r>
            <a:r>
              <a:rPr lang="en-US" sz="3200" b="1" spc="-2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CODE</a:t>
            </a:r>
            <a:r>
              <a:rPr lang="en-US" sz="3200" b="1" spc="-2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3200" b="1" spc="-3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EXPRESSING</a:t>
            </a:r>
            <a:r>
              <a:rPr lang="en-US" sz="3200" b="1" spc="-3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3200" b="1" spc="-1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84" y="749301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78894-3FB5-45BF-AF9D-9C339C1EED87}"/>
              </a:ext>
            </a:extLst>
          </p:cNvPr>
          <p:cNvSpPr txBox="1"/>
          <p:nvPr/>
        </p:nvSpPr>
        <p:spPr>
          <a:xfrm>
            <a:off x="982134" y="1084277"/>
            <a:ext cx="1037166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/>
              <a:t>Ex:    Write an algorithm to find reverse of a given number</a:t>
            </a:r>
          </a:p>
          <a:p>
            <a:pPr algn="l"/>
            <a:endParaRPr lang="en-IN" sz="2400" dirty="0"/>
          </a:p>
          <a:p>
            <a:pPr marL="457200" indent="-457200" algn="l">
              <a:buAutoNum type="arabicPeriod"/>
            </a:pPr>
            <a:r>
              <a:rPr lang="en-IN" sz="2400" dirty="0"/>
              <a:t> Algorithm </a:t>
            </a:r>
            <a:r>
              <a:rPr lang="en-IN" sz="2400" dirty="0" err="1"/>
              <a:t>rev_num</a:t>
            </a:r>
            <a:r>
              <a:rPr lang="en-IN" sz="2400" dirty="0"/>
              <a:t>(n)</a:t>
            </a:r>
          </a:p>
          <a:p>
            <a:pPr marL="457200" indent="-457200" algn="l">
              <a:buAutoNum type="arabicPeriod"/>
            </a:pPr>
            <a:r>
              <a:rPr lang="en-IN" sz="2400" dirty="0"/>
              <a:t> {</a:t>
            </a:r>
          </a:p>
          <a:p>
            <a:pPr marL="457200" indent="-457200" algn="l">
              <a:buAutoNum type="arabicPeriod"/>
            </a:pPr>
            <a:r>
              <a:rPr lang="en-IN" sz="2400" dirty="0"/>
              <a:t>  reverse := 0;</a:t>
            </a:r>
          </a:p>
          <a:p>
            <a:pPr marL="457200" indent="-457200" algn="l">
              <a:buAutoNum type="arabicPeriod"/>
            </a:pPr>
            <a:r>
              <a:rPr lang="en-IN" sz="2400" dirty="0"/>
              <a:t>  while ( n ! = 0)</a:t>
            </a:r>
          </a:p>
          <a:p>
            <a:pPr marL="457200" indent="-457200" algn="l">
              <a:buAutoNum type="arabicPeriod"/>
            </a:pPr>
            <a:r>
              <a:rPr lang="en-IN" sz="2400" dirty="0"/>
              <a:t>      {</a:t>
            </a:r>
          </a:p>
          <a:p>
            <a:pPr marL="457200" indent="-457200" algn="l">
              <a:buAutoNum type="arabicPeriod"/>
            </a:pPr>
            <a:r>
              <a:rPr lang="en-IN" sz="2400" dirty="0"/>
              <a:t>         reverse := reversex10;</a:t>
            </a:r>
          </a:p>
          <a:p>
            <a:pPr marL="457200" indent="-457200">
              <a:buFontTx/>
              <a:buAutoNum type="arabicPeriod"/>
            </a:pPr>
            <a:r>
              <a:rPr lang="en-IN" sz="2400" dirty="0"/>
              <a:t>         reverse := reverse + n %10;</a:t>
            </a:r>
          </a:p>
          <a:p>
            <a:pPr marL="457200" indent="-457200">
              <a:buFontTx/>
              <a:buAutoNum type="arabicPeriod"/>
            </a:pPr>
            <a:r>
              <a:rPr lang="en-IN" sz="2400" dirty="0"/>
              <a:t>         n :=n/10;</a:t>
            </a:r>
          </a:p>
          <a:p>
            <a:pPr marL="457200" indent="-457200">
              <a:buFontTx/>
              <a:buAutoNum type="arabicPeriod"/>
            </a:pPr>
            <a:r>
              <a:rPr lang="en-IN" sz="2400" dirty="0"/>
              <a:t>        }</a:t>
            </a:r>
          </a:p>
          <a:p>
            <a:pPr marL="457200" indent="-457200">
              <a:buFontTx/>
              <a:buAutoNum type="arabicPeriod"/>
            </a:pPr>
            <a:r>
              <a:rPr lang="en-IN" sz="2400" dirty="0"/>
              <a:t> return reverse;</a:t>
            </a:r>
          </a:p>
          <a:p>
            <a:pPr marL="457200" indent="-457200">
              <a:buFontTx/>
              <a:buAutoNum type="arabicPeriod"/>
            </a:pPr>
            <a:r>
              <a:rPr lang="en-IN" sz="24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45801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PERFORMANCE ANALYSIS </a:t>
            </a:r>
            <a:endParaRPr lang="en-IN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490329" y="1098708"/>
            <a:ext cx="11340600" cy="578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201930">
              <a:lnSpc>
                <a:spcPct val="150000"/>
              </a:lnSpc>
              <a:spcBef>
                <a:spcPts val="405"/>
              </a:spcBef>
              <a:spcAft>
                <a:spcPts val="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Performance Analysis refers to the task of determining the computing time</a:t>
            </a:r>
            <a:r>
              <a:rPr lang="en-US" sz="2000" spc="-2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storage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space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requirements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algorithm.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also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known as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performance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analysis.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 marR="669925" indent="457200">
              <a:lnSpc>
                <a:spcPct val="148000"/>
              </a:lnSpc>
              <a:spcAft>
                <a:spcPts val="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main purpose of algorithm analysis is to design most efficient algorithms. The efficiency of the</a:t>
            </a:r>
            <a:r>
              <a:rPr lang="en-US" sz="2000" spc="-2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mainly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depends on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two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factors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 marR="669925" indent="457200">
              <a:lnSpc>
                <a:spcPct val="148000"/>
              </a:lnSpc>
              <a:spcAft>
                <a:spcPts val="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 : Space Complexity</a:t>
            </a:r>
            <a:r>
              <a:rPr lang="en-US" sz="2000" spc="-2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                           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 Complexity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 marR="201930">
              <a:lnSpc>
                <a:spcPct val="148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 : Space Complexity :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Space Complexity can be defined as amount of space required by an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 to run to completion. By computing space complexity we can analysis the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 requires</a:t>
            </a:r>
            <a:r>
              <a:rPr lang="en-US" sz="2000" spc="-2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less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more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space.</a:t>
            </a:r>
          </a:p>
          <a:p>
            <a:pPr marL="190500"/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b="1" spc="-2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space</a:t>
            </a:r>
            <a:r>
              <a:rPr lang="en-US" sz="2000" b="1" spc="-2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needed</a:t>
            </a:r>
            <a:r>
              <a:rPr lang="en-US" sz="2000" b="1" spc="-3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</a:t>
            </a:r>
            <a:r>
              <a:rPr lang="en-US" sz="2000" b="1" spc="-2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z="2000" b="1" spc="-2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2000" b="1" spc="-1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consists</a:t>
            </a:r>
            <a:r>
              <a:rPr lang="en-US" sz="2000" b="1" spc="-2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b="1" spc="-1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b="1" spc="-2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following</a:t>
            </a:r>
            <a:r>
              <a:rPr lang="en-US" sz="2000" b="1" spc="-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components.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151130" lvl="0" algn="just">
              <a:lnSpc>
                <a:spcPct val="148000"/>
              </a:lnSpc>
              <a:buSzPts val="1200"/>
              <a:tabLst>
                <a:tab pos="322580" algn="l"/>
              </a:tabLst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1.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fixed part that is independent of the characteristics ( example number size ) of</a:t>
            </a:r>
            <a:r>
              <a:rPr lang="en-US" sz="2000" spc="2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2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input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 outputs. This part includes the instruction space, space for simple variable and fixed size component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variables,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space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constants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etc..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 marR="201930">
              <a:lnSpc>
                <a:spcPct val="148000"/>
              </a:lnSpc>
              <a:spcBef>
                <a:spcPts val="5"/>
              </a:spcBef>
              <a:spcAft>
                <a:spcPts val="0"/>
              </a:spcAft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81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IN" sz="3200" b="1" dirty="0">
                <a:latin typeface="Arial" panose="020B0604020202020204" pitchFamily="34" charset="0"/>
                <a:ea typeface="Arial" panose="020B0604020202020204" pitchFamily="34" charset="0"/>
              </a:rPr>
              <a:t>Space complexity</a:t>
            </a: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490329" y="1098708"/>
            <a:ext cx="11074400" cy="6504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53035" lvl="0" algn="just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SzPts val="1200"/>
              <a:tabLst>
                <a:tab pos="33464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2. A variable part, that consists of the space needed by component variable whose size is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dependent on the particular problem instance at run time being solved, the space needed by referenced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variables and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recursion stack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space.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153035" lvl="0" algn="just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SzPts val="1200"/>
              <a:tabLst>
                <a:tab pos="33464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space complexity requirement S(p) can be given as :</a:t>
            </a:r>
            <a:r>
              <a:rPr lang="en-US" sz="2000" spc="-2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spc="-235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S(p)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 +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 marR="411480" indent="274320"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Where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 a constant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i.e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fixed part. It denotes amount of space required for inputs, outputs,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variables and instructions. And </a:t>
            </a:r>
            <a:r>
              <a:rPr lang="en-US" sz="2000" b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 a instance characteristics. This is a variable part amount of space</a:t>
            </a:r>
            <a:r>
              <a:rPr lang="en-US" sz="2000" spc="-2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required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problem is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depends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particular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problem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instance.</a:t>
            </a:r>
          </a:p>
          <a:p>
            <a:pPr marL="190500" marR="2482850">
              <a:lnSpc>
                <a:spcPts val="2600"/>
              </a:lnSpc>
              <a:spcBef>
                <a:spcPts val="255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Consider</a:t>
            </a:r>
            <a:r>
              <a:rPr lang="en-US" sz="2000" b="1" spc="-3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b="1" spc="-4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examples</a:t>
            </a:r>
            <a:r>
              <a:rPr lang="en-US" sz="2000" b="1" spc="-2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b="1" spc="-2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algorithms</a:t>
            </a:r>
            <a:r>
              <a:rPr lang="en-US" sz="2000" b="1" spc="-3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2000" b="1" spc="-4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compute</a:t>
            </a:r>
            <a:r>
              <a:rPr lang="en-US" sz="2000" b="1" spc="-2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b="1" spc="-3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space</a:t>
            </a:r>
            <a:r>
              <a:rPr lang="en-US" sz="2000" b="1" spc="-3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complexity</a:t>
            </a:r>
            <a:r>
              <a:rPr lang="en-US" sz="2000" b="1" spc="-22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pPr marL="190500" marR="2482850">
              <a:lnSpc>
                <a:spcPts val="2600"/>
              </a:lnSpc>
              <a:spcBef>
                <a:spcPts val="255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</a:t>
            </a:r>
            <a:r>
              <a:rPr lang="en-US" sz="2000" b="1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2000" b="1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add(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a,b,c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17855">
              <a:lnSpc>
                <a:spcPts val="995"/>
              </a:lnSpc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{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742950">
              <a:lnSpc>
                <a:spcPts val="128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//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Problem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Description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This algorithm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computes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addition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numbers</a:t>
            </a:r>
          </a:p>
          <a:p>
            <a:pPr marL="742950">
              <a:lnSpc>
                <a:spcPts val="1280"/>
              </a:lnSpc>
              <a:spcBef>
                <a:spcPts val="5"/>
              </a:spcBef>
              <a:spcAft>
                <a:spcPts val="0"/>
              </a:spcAft>
            </a:pP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742950">
              <a:lnSpc>
                <a:spcPts val="1280"/>
              </a:lnSpc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//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Input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a,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are of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floting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type.</a:t>
            </a:r>
          </a:p>
          <a:p>
            <a:pPr marL="742950">
              <a:lnSpc>
                <a:spcPts val="1280"/>
              </a:lnSpc>
            </a:pP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742950">
              <a:lnSpc>
                <a:spcPts val="1285"/>
              </a:lnSpc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//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Output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addition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returned.</a:t>
            </a:r>
          </a:p>
          <a:p>
            <a:pPr marL="742950">
              <a:lnSpc>
                <a:spcPts val="1285"/>
              </a:lnSpc>
            </a:pP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45"/>
              </a:spcBef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          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return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a+b+c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;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17855">
              <a:spcBef>
                <a:spcPts val="1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 marR="411480" indent="274320">
              <a:lnSpc>
                <a:spcPct val="150000"/>
              </a:lnSpc>
              <a:spcAft>
                <a:spcPts val="0"/>
              </a:spcAft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HelveticaNeue-Ligh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44489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IN" sz="3200" b="1" dirty="0">
                <a:latin typeface="Arial" panose="020B0604020202020204" pitchFamily="34" charset="0"/>
                <a:ea typeface="Arial" panose="020B0604020202020204" pitchFamily="34" charset="0"/>
              </a:rPr>
              <a:t>Space complexity</a:t>
            </a: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/>
              <p:nvPr/>
            </p:nvSpPr>
            <p:spPr>
              <a:xfrm>
                <a:off x="526399" y="1056483"/>
                <a:ext cx="11074400" cy="5072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48335" marR="4267835" indent="-457835">
                  <a:lnSpc>
                    <a:spcPct val="198000"/>
                  </a:lnSpc>
                  <a:spcBef>
                    <a:spcPts val="405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The space requirement for algorithm S(p)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</a:t>
                </a:r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If</a:t>
                </a:r>
                <a:r>
                  <a:rPr lang="en-US" sz="20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we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assume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that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a,</a:t>
                </a:r>
                <a:r>
                  <a:rPr lang="en-US" sz="20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b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and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occupy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one</a:t>
                </a:r>
                <a:r>
                  <a:rPr lang="en-US" sz="2000" spc="-3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word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size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then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total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size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comes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to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be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3.</a:t>
                </a:r>
              </a:p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endParaRPr lang="en-US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Ex: Algorithm sum(x , n)</a:t>
                </a:r>
              </a:p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{</a:t>
                </a:r>
              </a:p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total := 0;</a:t>
                </a:r>
              </a:p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for </a:t>
                </a:r>
                <a:r>
                  <a:rPr lang="en-US" sz="20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𝑑𝑜</m:t>
                    </m:r>
                  </m:oMath>
                </a14:m>
                <a:endParaRPr lang="en-US" sz="2000" b="0" dirty="0">
                  <a:latin typeface="Cambria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total : = total + x[</a:t>
                </a:r>
                <a:r>
                  <a:rPr lang="en-US" sz="20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];</a:t>
                </a:r>
              </a:p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}</a:t>
                </a:r>
              </a:p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Here c = 3 for x ,n , total</a:t>
                </a:r>
              </a:p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Variable part = x[</a:t>
                </a:r>
                <a:r>
                  <a:rPr lang="en-US" sz="20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] </a:t>
                </a:r>
              </a:p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S(P) = 3 + n </a:t>
                </a:r>
              </a:p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</a:t>
                </a:r>
              </a:p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endParaRPr lang="en-IN" sz="2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99" y="1056483"/>
                <a:ext cx="11074400" cy="5072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127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IN" sz="3200" b="1" dirty="0">
                <a:latin typeface="Arial" panose="020B0604020202020204" pitchFamily="34" charset="0"/>
                <a:ea typeface="Arial" panose="020B0604020202020204" pitchFamily="34" charset="0"/>
              </a:rPr>
              <a:t>Space complexity</a:t>
            </a: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/>
              <p:nvPr/>
            </p:nvSpPr>
            <p:spPr>
              <a:xfrm>
                <a:off x="526399" y="1056483"/>
                <a:ext cx="11074400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r>
                  <a:rPr lang="en-IN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Ex:  sum of two matrices</a:t>
                </a:r>
              </a:p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Algorithm Add(A, B, n)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{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for   ( </a:t>
                </a:r>
                <a:r>
                  <a:rPr lang="en-IN" sz="20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0; </a:t>
                </a:r>
                <a:r>
                  <a:rPr lang="en-IN" sz="20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&lt;n; </a:t>
                </a:r>
                <a:r>
                  <a:rPr lang="en-IN" sz="20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++)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{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for   ( j =0; </a:t>
                </a:r>
                <a:r>
                  <a:rPr lang="en-IN" sz="20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&lt;n; j ++)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{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   C[ </a:t>
                </a:r>
                <a:r>
                  <a:rPr lang="en-IN" sz="20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 j ]= A[ </a:t>
                </a:r>
                <a:r>
                  <a:rPr lang="en-IN" sz="20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 j ] + B[ </a:t>
                </a:r>
                <a:r>
                  <a:rPr lang="en-IN" sz="20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 j ];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 }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}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}</a:t>
                </a:r>
              </a:p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Space complexity : </a:t>
                </a:r>
              </a:p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 (two dimensional array 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spcBef>
                    <a:spcPts val="30"/>
                  </a:spcBef>
                </a:pP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B (two dimensional array 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spcBef>
                    <a:spcPts val="30"/>
                  </a:spcBef>
                </a:pP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 (two dimensional array 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spcBef>
                    <a:spcPts val="30"/>
                  </a:spcBef>
                </a:pP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 , </a:t>
                </a:r>
                <a:r>
                  <a:rPr lang="en-IN" sz="20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,j  = 3 </a:t>
                </a:r>
              </a:p>
              <a:p>
                <a:pPr marL="190500">
                  <a:spcBef>
                    <a:spcPts val="30"/>
                  </a:spcBef>
                </a:pP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Space complexity = 3</a:t>
                </a:r>
                <a:r>
                  <a:rPr lang="en-IN" sz="2000" dirty="0"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+3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99" y="1056483"/>
                <a:ext cx="11074400" cy="5632311"/>
              </a:xfrm>
              <a:prstGeom prst="rect">
                <a:avLst/>
              </a:prstGeom>
              <a:blipFill>
                <a:blip r:embed="rId3"/>
                <a:stretch>
                  <a:fillRect t="-541" b="-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074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 Complexity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BE4CE-279D-46A1-ACC9-4DD8344EF7EE}"/>
              </a:ext>
            </a:extLst>
          </p:cNvPr>
          <p:cNvSpPr txBox="1"/>
          <p:nvPr/>
        </p:nvSpPr>
        <p:spPr>
          <a:xfrm>
            <a:off x="123144" y="972980"/>
            <a:ext cx="11725319" cy="5156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>
              <a:lnSpc>
                <a:spcPct val="147000"/>
              </a:lnSpc>
            </a:pP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 : Time Complexity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Time Complexity can be defined as amount of computer time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required by an</a:t>
            </a:r>
            <a:r>
              <a:rPr lang="en-US" sz="2000" spc="-2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20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run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2000" spc="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completion.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>
              <a:lnSpc>
                <a:spcPct val="147000"/>
              </a:lnSpc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They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two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types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computing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time. 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4840605" lvl="0">
              <a:spcAft>
                <a:spcPts val="0"/>
              </a:spcAft>
              <a:buSzPts val="1100"/>
              <a:tabLst>
                <a:tab pos="1464310" algn="l"/>
              </a:tabLst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1.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compile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time.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 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2.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run time.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10"/>
              </a:spcBef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>
              <a:lnSpc>
                <a:spcPts val="1245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calculating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complexity,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only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run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considered.</a:t>
            </a:r>
          </a:p>
          <a:p>
            <a:pPr marL="190500" indent="490855">
              <a:lnSpc>
                <a:spcPct val="150000"/>
              </a:lnSpc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difficult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compute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complexity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terms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physically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clocked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time.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Because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runtime</a:t>
            </a:r>
            <a:r>
              <a:rPr lang="en-US" sz="2000" spc="-2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depends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many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factors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such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system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load,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number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other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programs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running</a:t>
            </a:r>
            <a:r>
              <a:rPr lang="en-US" sz="2000" spc="2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processor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speed.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 indent="502920">
              <a:lnSpc>
                <a:spcPct val="150000"/>
              </a:lnSpc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avoiding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this,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we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are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using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frequency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count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basically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count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denoting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number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times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2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execution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 marR="434340" indent="4572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method to determine the step count of an algorithm is to build a table in which we list the</a:t>
            </a:r>
            <a:r>
              <a:rPr lang="en-US" sz="2000" spc="-2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total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number of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steps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contributes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each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statement 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>
              <a:lnSpc>
                <a:spcPts val="1245"/>
              </a:lnSpc>
              <a:spcBef>
                <a:spcPts val="5"/>
              </a:spcBef>
              <a:spcAft>
                <a:spcPts val="0"/>
              </a:spcAft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791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56AE5-7CDC-4C14-A91F-8374BFA17A1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65760" y="914400"/>
                <a:ext cx="5654040" cy="554267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1.Algorithm</a:t>
                </a:r>
                <a:r>
                  <a:rPr lang="en-US" sz="2800" spc="-15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sum(</a:t>
                </a: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x 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 n)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2. {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3.   total :=0;</a:t>
                </a:r>
              </a:p>
              <a:p>
                <a:pPr marL="514350" indent="-514350"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 </a:t>
                </a:r>
                <a:r>
                  <a:rPr lang="en-US" dirty="0" err="1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dirty="0">
                    <a:solidFill>
                      <a:srgbClr val="FF0000"/>
                    </a:solidFill>
                    <a:ea typeface="Cambria Math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 to n do</a:t>
                </a:r>
              </a:p>
              <a:p>
                <a:pPr marL="514350" indent="-514350"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{</a:t>
                </a:r>
              </a:p>
              <a:p>
                <a:pPr marL="514350" indent="-514350"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total := total + </a:t>
                </a:r>
                <a:r>
                  <a:rPr lang="en-US" dirty="0" err="1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;</a:t>
                </a:r>
              </a:p>
              <a:p>
                <a:pPr marL="514350" indent="-514350"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}</a:t>
                </a:r>
              </a:p>
              <a:p>
                <a:pPr marL="514350" indent="-514350"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} </a:t>
                </a:r>
              </a:p>
              <a:p>
                <a:pPr marL="514350" indent="-514350">
                  <a:buAutoNum type="arabicPeriod" startAt="4"/>
                </a:pPr>
                <a:endParaRPr lang="en-US" dirty="0">
                  <a:latin typeface="Times New Roman" panose="020206030504050203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514350" indent="-514350">
                  <a:buAutoNum type="arabicPeriod" startAt="4"/>
                </a:pPr>
                <a:endParaRPr lang="en-US" dirty="0">
                  <a:latin typeface="Times New Roman" panose="020206030504050203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endParaRPr lang="en-IN" sz="2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56AE5-7CDC-4C14-A91F-8374BFA17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5760" y="914400"/>
                <a:ext cx="5654040" cy="5542671"/>
              </a:xfrm>
              <a:blipFill>
                <a:blip r:embed="rId2"/>
                <a:stretch>
                  <a:fillRect l="-1940" t="-2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F82E34-DD09-4BAE-9538-CDF9CBE200F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914400"/>
                <a:ext cx="5799406" cy="554267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1.Algorithm</a:t>
                </a:r>
                <a:r>
                  <a:rPr lang="en-US" sz="2800" spc="-15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sum(</a:t>
                </a: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x 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 n)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2. {</a:t>
                </a:r>
              </a:p>
              <a:p>
                <a:pPr marL="514350" indent="-514350">
                  <a:buAutoNum type="arabicPeriod" startAt="3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total :=0;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 startAt="3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;</a:t>
                </a:r>
              </a:p>
              <a:p>
                <a:pPr marL="514350" indent="-514350"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 </a:t>
                </a:r>
                <a:r>
                  <a:rPr lang="en-US" dirty="0" err="1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dirty="0">
                    <a:solidFill>
                      <a:srgbClr val="FF0000"/>
                    </a:solidFill>
                    <a:ea typeface="Cambria Math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 to n do</a:t>
                </a:r>
              </a:p>
              <a:p>
                <a:pPr marL="514350" indent="-514350"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{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+1;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514350" indent="-514350"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total := total +</a:t>
                </a:r>
                <a:r>
                  <a:rPr lang="en-US" dirty="0" err="1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;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;</a:t>
                </a:r>
              </a:p>
              <a:p>
                <a:pPr marL="514350" indent="-514350"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}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514350" indent="-514350"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}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F82E34-DD09-4BAE-9538-CDF9CBE20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914400"/>
                <a:ext cx="5799406" cy="5542671"/>
              </a:xfrm>
              <a:blipFill>
                <a:blip r:embed="rId3"/>
                <a:stretch>
                  <a:fillRect l="-1893" t="-2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384331D7-7188-486E-B601-AA44E3B7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858129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 Complexity</a:t>
            </a:r>
            <a:endParaRPr lang="en-IN" sz="2800" dirty="0"/>
          </a:p>
        </p:txBody>
      </p:sp>
      <p:pic>
        <p:nvPicPr>
          <p:cNvPr id="6" name="Picture 6" descr="iarelogo.JPG">
            <a:extLst>
              <a:ext uri="{FF2B5EF4-FFF2-40B4-BE49-F238E27FC236}">
                <a16:creationId xmlns:a16="http://schemas.microsoft.com/office/drawing/2014/main" id="{5956A644-A8E4-4BE6-9A5D-79AB28CA18A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311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56AE5-7CDC-4C14-A91F-8374BFA17A1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914400"/>
                <a:ext cx="7019778" cy="554267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1.Algorithm</a:t>
                </a:r>
                <a:r>
                  <a:rPr lang="en-US" sz="2800" spc="-15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sum(</a:t>
                </a: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x 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 n)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2. {</a:t>
                </a:r>
              </a:p>
              <a:p>
                <a:pPr marL="514350" indent="-514350">
                  <a:buAutoNum type="arabicPeriod" startAt="3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total :=0;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 startAt="3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;// </a:t>
                </a:r>
                <a:r>
                  <a:rPr lang="en-US" sz="1900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it is for global assignment</a:t>
                </a:r>
              </a:p>
              <a:p>
                <a:pPr marL="514350" indent="-514350"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 </a:t>
                </a:r>
                <a:r>
                  <a:rPr lang="en-US" dirty="0" err="1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dirty="0">
                    <a:solidFill>
                      <a:srgbClr val="FF0000"/>
                    </a:solidFill>
                    <a:ea typeface="Cambria Math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 to n do</a:t>
                </a:r>
              </a:p>
              <a:p>
                <a:pPr marL="514350" indent="-514350"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{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+1;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// </a:t>
                </a:r>
                <a:r>
                  <a:rPr lang="en-US" sz="1900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 </a:t>
                </a:r>
                <a:r>
                  <a:rPr lang="en-US" sz="1900" dirty="0" err="1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</a:t>
                </a:r>
                <a:endParaRPr lang="en-US" sz="1900" dirty="0">
                  <a:latin typeface="Times New Roman" panose="020206030504050203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514350" indent="-514350"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total := total +</a:t>
                </a:r>
                <a:r>
                  <a:rPr lang="en-US" dirty="0" err="1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;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;// </a:t>
                </a:r>
                <a:r>
                  <a:rPr lang="en-US" sz="1900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 assignment</a:t>
                </a:r>
              </a:p>
              <a:p>
                <a:pPr marL="514350" indent="-514350"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}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//</a:t>
                </a:r>
                <a:r>
                  <a:rPr lang="en-US" sz="1900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  last time for </a:t>
                </a:r>
                <a:r>
                  <a:rPr lang="en-US" sz="1900" dirty="0" err="1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</a:t>
                </a:r>
                <a:endParaRPr lang="en-US" sz="1900" dirty="0">
                  <a:latin typeface="Times New Roman" panose="020206030504050203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514350" indent="-514350"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}</a:t>
                </a:r>
              </a:p>
              <a:p>
                <a:pPr marL="514350" indent="-514350">
                  <a:buAutoNum type="arabicPeriod" startAt="4"/>
                </a:pPr>
                <a:endParaRPr lang="en-US" dirty="0">
                  <a:latin typeface="Times New Roman" panose="020206030504050203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endParaRPr lang="en-IN" sz="2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56AE5-7CDC-4C14-A91F-8374BFA17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914400"/>
                <a:ext cx="7019778" cy="5542671"/>
              </a:xfrm>
              <a:blipFill>
                <a:blip r:embed="rId2"/>
                <a:stretch>
                  <a:fillRect l="-1563" t="-2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F82E34-DD09-4BAE-9538-CDF9CBE200F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160454" y="914400"/>
                <a:ext cx="4811151" cy="554267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1.Algorithm</a:t>
                </a:r>
                <a:r>
                  <a:rPr lang="en-US" sz="2800" spc="-15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sum(</a:t>
                </a: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x 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 n)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2. {</a:t>
                </a:r>
              </a:p>
              <a:p>
                <a:pPr marL="514350" indent="-514350">
                  <a:buAutoNum type="arabicPeriod" startAt="3"/>
                </a:pPr>
                <a:r>
                  <a:rPr lang="en-IN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2;</a:t>
                </a:r>
              </a:p>
              <a:p>
                <a:pPr marL="514350" indent="-514350"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 </a:t>
                </a:r>
                <a:r>
                  <a:rPr lang="en-US" dirty="0" err="1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dirty="0">
                    <a:solidFill>
                      <a:srgbClr val="FF0000"/>
                    </a:solidFill>
                    <a:ea typeface="Cambria Math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 to n do</a:t>
                </a:r>
              </a:p>
              <a:p>
                <a:pPr marL="514350" indent="-514350"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{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+2;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514350" indent="-514350"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}</a:t>
                </a:r>
              </a:p>
              <a:p>
                <a:pPr marL="514350" indent="-514350"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} 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Time complexity   : </a:t>
                </a:r>
                <a:r>
                  <a:rPr lang="en-IN" dirty="0">
                    <a:solidFill>
                      <a:srgbClr val="FF0000"/>
                    </a:solidFill>
                  </a:rPr>
                  <a:t>2n + </a:t>
                </a:r>
                <a:r>
                  <a:rPr lang="en-IN" dirty="0">
                    <a:solidFill>
                      <a:srgbClr val="00B050"/>
                    </a:solidFill>
                  </a:rPr>
                  <a:t>2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F82E34-DD09-4BAE-9538-CDF9CBE20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160454" y="914400"/>
                <a:ext cx="4811151" cy="5542671"/>
              </a:xfrm>
              <a:blipFill>
                <a:blip r:embed="rId3"/>
                <a:stretch>
                  <a:fillRect l="-2281" t="-2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384331D7-7188-486E-B601-AA44E3B7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858129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 Complexity</a:t>
            </a:r>
            <a:endParaRPr lang="en-IN" sz="2800" dirty="0"/>
          </a:p>
        </p:txBody>
      </p:sp>
      <p:pic>
        <p:nvPicPr>
          <p:cNvPr id="6" name="Picture 6" descr="iarelogo.JPG">
            <a:extLst>
              <a:ext uri="{FF2B5EF4-FFF2-40B4-BE49-F238E27FC236}">
                <a16:creationId xmlns:a16="http://schemas.microsoft.com/office/drawing/2014/main" id="{5956A644-A8E4-4BE6-9A5D-79AB28CA18A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1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IN" sz="3200" b="1" dirty="0">
                <a:latin typeface="Arial" panose="020B0604020202020204" pitchFamily="34" charset="0"/>
                <a:ea typeface="Arial" panose="020B0604020202020204" pitchFamily="34" charset="0"/>
              </a:rPr>
              <a:t>Module - I</a:t>
            </a: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84" y="749301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246288" y="1098708"/>
            <a:ext cx="11945712" cy="6277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lang="en-US" sz="2000" b="1" spc="-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lang="en-US" sz="2000" b="1" dirty="0">
                <a:solidFill>
                  <a:srgbClr val="FF0000"/>
                </a:solidFill>
                <a:latin typeface="Cambria"/>
                <a:cs typeface="Cambria"/>
              </a:rPr>
              <a:t>f</a:t>
            </a:r>
            <a:r>
              <a:rPr lang="en-US" sz="2000" b="1" spc="-5" dirty="0">
                <a:solidFill>
                  <a:srgbClr val="FF0000"/>
                </a:solidFill>
                <a:latin typeface="Cambria"/>
                <a:cs typeface="Cambria"/>
              </a:rPr>
              <a:t>orm</a:t>
            </a:r>
            <a:r>
              <a:rPr lang="en-US" sz="2000" b="1" dirty="0">
                <a:solidFill>
                  <a:srgbClr val="FF0000"/>
                </a:solidFill>
                <a:latin typeface="Cambria"/>
                <a:cs typeface="Cambria"/>
              </a:rPr>
              <a:t>al</a:t>
            </a:r>
            <a:r>
              <a:rPr lang="en-US" sz="2000" b="1" spc="-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b="1" spc="-1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Cambria"/>
                <a:cs typeface="Cambria"/>
              </a:rPr>
              <a:t>ef</a:t>
            </a:r>
            <a:r>
              <a:rPr lang="en-US" sz="2000" b="1" spc="-10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lang="en-US" sz="2000" b="1" spc="-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lang="en-US" sz="2000" b="1" spc="-10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lang="en-US" sz="2000" b="1" spc="-10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lang="en-US" sz="2000" b="1" spc="-5" dirty="0">
                <a:solidFill>
                  <a:srgbClr val="FF0000"/>
                </a:solidFill>
                <a:latin typeface="Cambria"/>
                <a:cs typeface="Cambria"/>
              </a:rPr>
              <a:t>on:</a:t>
            </a:r>
            <a:endParaRPr lang="en-US" sz="2000" dirty="0">
              <a:latin typeface="Cambria"/>
              <a:cs typeface="Cambria"/>
            </a:endParaRPr>
          </a:p>
          <a:p>
            <a:pPr marL="12700" marR="5080" indent="914400" algn="just">
              <a:lnSpc>
                <a:spcPct val="146700"/>
              </a:lnSpc>
              <a:spcBef>
                <a:spcPts val="600"/>
              </a:spcBef>
            </a:pPr>
            <a:r>
              <a:rPr lang="en-US" sz="2000" spc="-5" dirty="0">
                <a:latin typeface="Cambria"/>
                <a:cs typeface="Cambria"/>
              </a:rPr>
              <a:t>An Algorithm </a:t>
            </a:r>
            <a:r>
              <a:rPr lang="en-US" sz="2000" dirty="0">
                <a:latin typeface="Cambria"/>
                <a:cs typeface="Cambria"/>
              </a:rPr>
              <a:t>is </a:t>
            </a:r>
            <a:r>
              <a:rPr lang="en-US" sz="2000" spc="-5" dirty="0">
                <a:latin typeface="Cambria"/>
                <a:cs typeface="Cambria"/>
              </a:rPr>
              <a:t>any well-defined computational procedure that takes some value </a:t>
            </a:r>
            <a:r>
              <a:rPr lang="en-US" sz="2000" dirty="0">
                <a:latin typeface="Cambria"/>
                <a:cs typeface="Cambria"/>
              </a:rPr>
              <a:t>or set of </a:t>
            </a:r>
            <a:r>
              <a:rPr lang="en-US" sz="2000" spc="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values as Input and produces </a:t>
            </a:r>
            <a:r>
              <a:rPr lang="en-US" sz="2000" dirty="0">
                <a:latin typeface="Cambria"/>
                <a:cs typeface="Cambria"/>
              </a:rPr>
              <a:t>a set of </a:t>
            </a:r>
            <a:r>
              <a:rPr lang="en-US" sz="2000" spc="-5" dirty="0">
                <a:latin typeface="Cambria"/>
                <a:cs typeface="Cambria"/>
              </a:rPr>
              <a:t>values </a:t>
            </a:r>
            <a:r>
              <a:rPr lang="en-US" sz="2000" dirty="0">
                <a:latin typeface="Cambria"/>
                <a:cs typeface="Cambria"/>
              </a:rPr>
              <a:t>or </a:t>
            </a:r>
            <a:r>
              <a:rPr lang="en-US" sz="2000" spc="-5" dirty="0">
                <a:latin typeface="Cambria"/>
                <a:cs typeface="Cambria"/>
              </a:rPr>
              <a:t>some value as output. Thus algorithm </a:t>
            </a:r>
            <a:r>
              <a:rPr lang="en-US" sz="2000" dirty="0">
                <a:latin typeface="Cambria"/>
                <a:cs typeface="Cambria"/>
              </a:rPr>
              <a:t>is a </a:t>
            </a:r>
            <a:r>
              <a:rPr lang="en-US" sz="2000" spc="-5" dirty="0">
                <a:latin typeface="Cambria"/>
                <a:cs typeface="Cambria"/>
              </a:rPr>
              <a:t>sequence </a:t>
            </a:r>
            <a:r>
              <a:rPr lang="en-US" sz="2000" dirty="0">
                <a:latin typeface="Cambria"/>
                <a:cs typeface="Cambria"/>
              </a:rPr>
              <a:t>of </a:t>
            </a:r>
            <a:r>
              <a:rPr lang="en-US" sz="2000" spc="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computational </a:t>
            </a:r>
            <a:r>
              <a:rPr lang="en-US" sz="2000" dirty="0">
                <a:latin typeface="Cambria"/>
                <a:cs typeface="Cambria"/>
              </a:rPr>
              <a:t>steps</a:t>
            </a:r>
            <a:r>
              <a:rPr lang="en-US" sz="2000" spc="-25" dirty="0">
                <a:latin typeface="Cambria"/>
                <a:cs typeface="Cambria"/>
              </a:rPr>
              <a:t> </a:t>
            </a:r>
            <a:r>
              <a:rPr lang="en-US" sz="2000" spc="-10" dirty="0">
                <a:latin typeface="Cambria"/>
                <a:cs typeface="Cambria"/>
              </a:rPr>
              <a:t>that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transforms</a:t>
            </a:r>
            <a:r>
              <a:rPr lang="en-US" sz="2000" spc="-1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the</a:t>
            </a:r>
            <a:r>
              <a:rPr lang="en-US" sz="2000" spc="-1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I/P</a:t>
            </a:r>
            <a:r>
              <a:rPr lang="en-US" sz="2000" spc="-10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into</a:t>
            </a:r>
            <a:r>
              <a:rPr lang="en-US" sz="2000" spc="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the</a:t>
            </a:r>
            <a:r>
              <a:rPr lang="en-US" sz="2000" spc="-1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O/P.</a:t>
            </a:r>
            <a:endParaRPr lang="en-US" sz="2000" dirty="0">
              <a:latin typeface="Cambria"/>
              <a:cs typeface="Cambria"/>
            </a:endParaRPr>
          </a:p>
          <a:p>
            <a:pPr marL="12700" marR="504190">
              <a:lnSpc>
                <a:spcPct val="146700"/>
              </a:lnSpc>
            </a:pPr>
            <a:r>
              <a:rPr lang="en-US" sz="2000" b="1" spc="-5" dirty="0">
                <a:solidFill>
                  <a:srgbClr val="FF0000"/>
                </a:solidFill>
                <a:latin typeface="Cambria"/>
                <a:cs typeface="Cambria"/>
              </a:rPr>
              <a:t>Algorithm Definition </a:t>
            </a:r>
            <a:r>
              <a:rPr lang="en-US" sz="2000" b="1" dirty="0">
                <a:solidFill>
                  <a:srgbClr val="FF0000"/>
                </a:solidFill>
                <a:latin typeface="Cambria"/>
                <a:cs typeface="Cambria"/>
              </a:rPr>
              <a:t>: </a:t>
            </a:r>
            <a:r>
              <a:rPr lang="en-US" sz="2000" spc="-5" dirty="0">
                <a:latin typeface="Cambria"/>
                <a:cs typeface="Cambria"/>
              </a:rPr>
              <a:t>An Algorithm </a:t>
            </a:r>
            <a:r>
              <a:rPr lang="en-US" sz="2000" dirty="0">
                <a:latin typeface="Cambria"/>
                <a:cs typeface="Cambria"/>
              </a:rPr>
              <a:t>is a </a:t>
            </a:r>
            <a:r>
              <a:rPr lang="en-US" sz="2000" spc="-5" dirty="0">
                <a:latin typeface="Cambria"/>
                <a:cs typeface="Cambria"/>
              </a:rPr>
              <a:t>finite </a:t>
            </a:r>
            <a:r>
              <a:rPr lang="en-US" sz="2000" dirty="0">
                <a:latin typeface="Cambria"/>
                <a:cs typeface="Cambria"/>
              </a:rPr>
              <a:t>set </a:t>
            </a:r>
            <a:r>
              <a:rPr lang="en-US" sz="2000" spc="-5" dirty="0">
                <a:latin typeface="Cambria"/>
                <a:cs typeface="Cambria"/>
              </a:rPr>
              <a:t>of instructions that, </a:t>
            </a:r>
            <a:r>
              <a:rPr lang="en-US" sz="2000" dirty="0">
                <a:latin typeface="Cambria"/>
                <a:cs typeface="Cambria"/>
              </a:rPr>
              <a:t>if </a:t>
            </a:r>
            <a:r>
              <a:rPr lang="en-US" sz="2000" spc="-5" dirty="0">
                <a:latin typeface="Cambria"/>
                <a:cs typeface="Cambria"/>
              </a:rPr>
              <a:t>followed, accomplishes </a:t>
            </a:r>
            <a:r>
              <a:rPr lang="en-US" sz="2000" dirty="0">
                <a:latin typeface="Cambria"/>
                <a:cs typeface="Cambria"/>
              </a:rPr>
              <a:t>a </a:t>
            </a:r>
            <a:r>
              <a:rPr lang="en-US" sz="2000" spc="-25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particular</a:t>
            </a:r>
            <a:r>
              <a:rPr lang="en-US" sz="2000" spc="-1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task</a:t>
            </a:r>
            <a:r>
              <a:rPr lang="en-US" sz="2000" spc="-5">
                <a:latin typeface="Cambria"/>
                <a:cs typeface="Cambria"/>
              </a:rPr>
              <a:t>.  </a:t>
            </a:r>
          </a:p>
          <a:p>
            <a:pPr marL="12700" marR="504190">
              <a:lnSpc>
                <a:spcPct val="146700"/>
              </a:lnSpc>
            </a:pPr>
            <a:r>
              <a:rPr lang="en-US" sz="2000" spc="-5" dirty="0">
                <a:latin typeface="Cambria"/>
                <a:cs typeface="Cambria"/>
              </a:rPr>
              <a:t>In</a:t>
            </a:r>
            <a:r>
              <a:rPr lang="en-US" sz="2000" spc="-1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addition,</a:t>
            </a:r>
            <a:r>
              <a:rPr lang="en-US" sz="2000" spc="1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all algorithms</a:t>
            </a:r>
            <a:r>
              <a:rPr lang="en-US" sz="2000" spc="-2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should</a:t>
            </a:r>
            <a:r>
              <a:rPr lang="en-US" sz="2000" spc="-10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satisfy</a:t>
            </a:r>
            <a:r>
              <a:rPr lang="en-US" sz="2000" spc="-2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the</a:t>
            </a:r>
            <a:r>
              <a:rPr lang="en-US" sz="2000" spc="-1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following</a:t>
            </a:r>
            <a:r>
              <a:rPr lang="en-US" sz="2000" spc="-10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criteria.</a:t>
            </a:r>
          </a:p>
          <a:p>
            <a:pPr marL="12700" algn="just">
              <a:lnSpc>
                <a:spcPct val="100000"/>
              </a:lnSpc>
            </a:pPr>
            <a:r>
              <a:rPr lang="en-US" sz="2000" b="1" spc="-5" dirty="0">
                <a:solidFill>
                  <a:srgbClr val="FF0000"/>
                </a:solidFill>
                <a:latin typeface="Cambria"/>
                <a:cs typeface="Cambria"/>
              </a:rPr>
              <a:t>Properties</a:t>
            </a:r>
            <a:r>
              <a:rPr lang="en-US" sz="2000" b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ambria"/>
                <a:cs typeface="Cambria"/>
              </a:rPr>
              <a:t>(</a:t>
            </a:r>
            <a:r>
              <a:rPr lang="en-US" sz="2000" b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latin typeface="Cambria"/>
                <a:cs typeface="Cambria"/>
              </a:rPr>
              <a:t>or</a:t>
            </a:r>
            <a:r>
              <a:rPr lang="en-US" sz="2000" b="1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ambria"/>
                <a:cs typeface="Cambria"/>
              </a:rPr>
              <a:t>)</a:t>
            </a:r>
            <a:r>
              <a:rPr lang="en-US" sz="2000" b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b="1" spc="-5" dirty="0" err="1">
                <a:solidFill>
                  <a:srgbClr val="FF0000"/>
                </a:solidFill>
                <a:latin typeface="Cambria"/>
                <a:cs typeface="Cambria"/>
              </a:rPr>
              <a:t>Characterstics</a:t>
            </a:r>
            <a:r>
              <a:rPr lang="en-US" sz="2000" b="1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lang="en-US" sz="2000" b="1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latin typeface="Cambria"/>
                <a:cs typeface="Cambria"/>
              </a:rPr>
              <a:t>Algorithm</a:t>
            </a:r>
            <a:endParaRPr lang="en-US" sz="2000" dirty="0">
              <a:latin typeface="Cambria"/>
              <a:cs typeface="Cambria"/>
            </a:endParaRPr>
          </a:p>
          <a:p>
            <a:pPr marL="347980">
              <a:lnSpc>
                <a:spcPct val="100000"/>
              </a:lnSpc>
              <a:spcBef>
                <a:spcPts val="1255"/>
              </a:spcBef>
            </a:pPr>
            <a:r>
              <a:rPr lang="en-US" sz="2000" b="1" spc="-5" dirty="0">
                <a:solidFill>
                  <a:srgbClr val="FF0000"/>
                </a:solidFill>
                <a:latin typeface="Cambria"/>
                <a:cs typeface="Cambria"/>
              </a:rPr>
              <a:t>An</a:t>
            </a:r>
            <a:r>
              <a:rPr lang="en-US" sz="2000" b="1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latin typeface="Cambria"/>
                <a:cs typeface="Cambria"/>
              </a:rPr>
              <a:t>algorithm should</a:t>
            </a:r>
            <a:r>
              <a:rPr lang="en-US" sz="2000" b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latin typeface="Cambria"/>
                <a:cs typeface="Cambria"/>
              </a:rPr>
              <a:t>posses</a:t>
            </a:r>
            <a:r>
              <a:rPr lang="en-US" sz="2000" b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latin typeface="Cambria"/>
                <a:cs typeface="Cambria"/>
              </a:rPr>
              <a:t>following</a:t>
            </a:r>
            <a:r>
              <a:rPr lang="en-US" sz="2000" b="1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latin typeface="Cambria"/>
                <a:cs typeface="Cambria"/>
              </a:rPr>
              <a:t>properties</a:t>
            </a:r>
            <a:r>
              <a:rPr lang="en-US" sz="2000" b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latin typeface="Cambria"/>
                <a:cs typeface="Cambria"/>
              </a:rPr>
              <a:t>(or)</a:t>
            </a:r>
            <a:r>
              <a:rPr lang="en-US" sz="2000" b="1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b="1" spc="-5" dirty="0" err="1">
                <a:solidFill>
                  <a:srgbClr val="FF0000"/>
                </a:solidFill>
                <a:latin typeface="Cambria"/>
                <a:cs typeface="Cambria"/>
              </a:rPr>
              <a:t>characterstics</a:t>
            </a:r>
            <a:r>
              <a:rPr lang="en-US" sz="2000" b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ambria"/>
                <a:cs typeface="Cambria"/>
              </a:rPr>
              <a:t>–</a:t>
            </a:r>
          </a:p>
          <a:p>
            <a:pPr marL="347980">
              <a:lnSpc>
                <a:spcPct val="100000"/>
              </a:lnSpc>
              <a:spcBef>
                <a:spcPts val="1255"/>
              </a:spcBef>
            </a:pPr>
            <a:endParaRPr lang="en-US" sz="2000" dirty="0">
              <a:latin typeface="Cambria"/>
              <a:cs typeface="Cambria"/>
            </a:endParaRPr>
          </a:p>
          <a:p>
            <a:pPr marL="137160" indent="-125095">
              <a:lnSpc>
                <a:spcPct val="100000"/>
              </a:lnSpc>
              <a:buAutoNum type="arabicPlain"/>
              <a:tabLst>
                <a:tab pos="137795" algn="l"/>
              </a:tabLst>
            </a:pPr>
            <a:r>
              <a:rPr lang="en-US" sz="2000" b="1" dirty="0">
                <a:latin typeface="Cambria"/>
                <a:cs typeface="Cambria"/>
              </a:rPr>
              <a:t>:</a:t>
            </a:r>
            <a:r>
              <a:rPr lang="en-US" sz="2000" b="1" spc="-15" dirty="0">
                <a:latin typeface="Cambria"/>
                <a:cs typeface="Cambria"/>
              </a:rPr>
              <a:t> </a:t>
            </a:r>
            <a:r>
              <a:rPr lang="en-US" sz="2000" b="1" spc="-5" dirty="0">
                <a:latin typeface="Cambria"/>
                <a:cs typeface="Cambria"/>
              </a:rPr>
              <a:t>Input</a:t>
            </a:r>
            <a:r>
              <a:rPr lang="en-US" sz="2000" b="1" spc="-10" dirty="0">
                <a:latin typeface="Cambria"/>
                <a:cs typeface="Cambria"/>
              </a:rPr>
              <a:t> </a:t>
            </a:r>
            <a:r>
              <a:rPr lang="en-US" sz="2000" b="1" dirty="0">
                <a:latin typeface="Cambria"/>
                <a:cs typeface="Cambria"/>
              </a:rPr>
              <a:t>:</a:t>
            </a:r>
            <a:r>
              <a:rPr lang="en-US" sz="2000" b="1" spc="-1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The</a:t>
            </a:r>
            <a:r>
              <a:rPr lang="en-US" sz="2000" spc="-2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algorithm</a:t>
            </a:r>
            <a:r>
              <a:rPr lang="en-US" sz="2000" spc="1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should</a:t>
            </a:r>
            <a:r>
              <a:rPr lang="en-US" sz="2000" spc="-1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produce</a:t>
            </a:r>
            <a:r>
              <a:rPr lang="en-US" sz="2000" spc="-2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zero</a:t>
            </a:r>
            <a:r>
              <a:rPr lang="en-US" sz="2000" spc="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or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more</a:t>
            </a:r>
            <a:r>
              <a:rPr lang="en-US" sz="2000" spc="-2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number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of</a:t>
            </a:r>
            <a:r>
              <a:rPr lang="en-US" sz="2000" spc="-1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quantities,</a:t>
            </a:r>
            <a:r>
              <a:rPr lang="en-US" sz="2000" spc="-10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as</a:t>
            </a:r>
            <a:r>
              <a:rPr lang="en-US" sz="2000" spc="-25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an</a:t>
            </a:r>
            <a:r>
              <a:rPr lang="en-US" sz="2000" spc="-1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input.</a:t>
            </a:r>
            <a:endParaRPr lang="en-US" sz="2000" dirty="0">
              <a:latin typeface="Cambria"/>
              <a:cs typeface="Cambria"/>
            </a:endParaRPr>
          </a:p>
          <a:p>
            <a:pPr marL="137160" indent="-125095">
              <a:lnSpc>
                <a:spcPct val="100000"/>
              </a:lnSpc>
              <a:spcBef>
                <a:spcPts val="670"/>
              </a:spcBef>
              <a:buAutoNum type="arabicPlain"/>
              <a:tabLst>
                <a:tab pos="137795" algn="l"/>
              </a:tabLst>
            </a:pPr>
            <a:r>
              <a:rPr lang="en-US" sz="2000" b="1" dirty="0">
                <a:latin typeface="Cambria"/>
                <a:cs typeface="Cambria"/>
              </a:rPr>
              <a:t>:</a:t>
            </a:r>
            <a:r>
              <a:rPr lang="en-US" sz="2000" b="1" spc="-15" dirty="0">
                <a:latin typeface="Cambria"/>
                <a:cs typeface="Cambria"/>
              </a:rPr>
              <a:t> </a:t>
            </a:r>
            <a:r>
              <a:rPr lang="en-US" sz="2000" b="1" spc="-5" dirty="0">
                <a:latin typeface="Cambria"/>
                <a:cs typeface="Cambria"/>
              </a:rPr>
              <a:t>Output</a:t>
            </a:r>
            <a:r>
              <a:rPr lang="en-US" sz="2000" b="1" dirty="0">
                <a:latin typeface="Cambria"/>
                <a:cs typeface="Cambria"/>
              </a:rPr>
              <a:t> : </a:t>
            </a:r>
            <a:r>
              <a:rPr lang="en-US" sz="2000" spc="-5" dirty="0">
                <a:latin typeface="Cambria"/>
                <a:cs typeface="Cambria"/>
              </a:rPr>
              <a:t>The algorithm should produce</a:t>
            </a:r>
            <a:r>
              <a:rPr lang="en-US" sz="2000" spc="-20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at</a:t>
            </a:r>
            <a:r>
              <a:rPr lang="en-US" sz="2000" spc="-10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least</a:t>
            </a:r>
            <a:r>
              <a:rPr lang="en-US" sz="2000" spc="-10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one</a:t>
            </a:r>
            <a:r>
              <a:rPr lang="en-US" sz="2000" spc="-2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quantity,</a:t>
            </a:r>
            <a:r>
              <a:rPr lang="en-US" sz="2000" dirty="0">
                <a:latin typeface="Cambria"/>
                <a:cs typeface="Cambria"/>
              </a:rPr>
              <a:t> as</a:t>
            </a:r>
            <a:r>
              <a:rPr lang="en-US" sz="2000" spc="-25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an</a:t>
            </a:r>
            <a:r>
              <a:rPr lang="en-US" sz="2000" spc="-10" dirty="0">
                <a:latin typeface="Cambria"/>
                <a:cs typeface="Cambria"/>
              </a:rPr>
              <a:t> output.</a:t>
            </a:r>
            <a:endParaRPr lang="en-US" sz="2000" dirty="0">
              <a:latin typeface="Cambria"/>
              <a:cs typeface="Cambria"/>
            </a:endParaRPr>
          </a:p>
          <a:p>
            <a:pPr marL="137160" indent="-125095">
              <a:lnSpc>
                <a:spcPct val="100000"/>
              </a:lnSpc>
              <a:spcBef>
                <a:spcPts val="675"/>
              </a:spcBef>
              <a:buAutoNum type="arabicPlain"/>
              <a:tabLst>
                <a:tab pos="137795" algn="l"/>
              </a:tabLst>
            </a:pPr>
            <a:r>
              <a:rPr lang="en-US" sz="2000" b="1" dirty="0">
                <a:latin typeface="Cambria"/>
                <a:cs typeface="Cambria"/>
              </a:rPr>
              <a:t>:</a:t>
            </a:r>
            <a:r>
              <a:rPr lang="en-US" sz="2000" b="1" spc="-15" dirty="0">
                <a:latin typeface="Cambria"/>
                <a:cs typeface="Cambria"/>
              </a:rPr>
              <a:t> </a:t>
            </a:r>
            <a:r>
              <a:rPr lang="en-US" sz="2000" b="1" spc="-5" dirty="0">
                <a:latin typeface="Cambria"/>
                <a:cs typeface="Cambria"/>
              </a:rPr>
              <a:t>Definiteness</a:t>
            </a:r>
            <a:r>
              <a:rPr lang="en-US" sz="2000" b="1" spc="-10" dirty="0">
                <a:latin typeface="Cambria"/>
                <a:cs typeface="Cambria"/>
              </a:rPr>
              <a:t> </a:t>
            </a:r>
            <a:r>
              <a:rPr lang="en-US" sz="2000" b="1" dirty="0">
                <a:latin typeface="Cambria"/>
                <a:cs typeface="Cambria"/>
              </a:rPr>
              <a:t>:</a:t>
            </a:r>
            <a:r>
              <a:rPr lang="en-US" sz="2000" b="1" spc="-4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Each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instruction</a:t>
            </a:r>
            <a:r>
              <a:rPr lang="en-US" sz="2000" spc="-20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is</a:t>
            </a:r>
            <a:r>
              <a:rPr lang="en-US" sz="2000" spc="-25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clear</a:t>
            </a:r>
            <a:r>
              <a:rPr lang="en-US" sz="2000" spc="-5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and</a:t>
            </a:r>
            <a:r>
              <a:rPr lang="en-US" sz="2000" spc="-20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unambiguous.</a:t>
            </a:r>
            <a:endParaRPr lang="en-US" sz="2000" dirty="0">
              <a:latin typeface="Cambria"/>
              <a:cs typeface="Cambria"/>
            </a:endParaRPr>
          </a:p>
          <a:p>
            <a:pPr marL="12700" marR="711835">
              <a:lnSpc>
                <a:spcPct val="145800"/>
              </a:lnSpc>
              <a:spcBef>
                <a:spcPts val="10"/>
              </a:spcBef>
              <a:buAutoNum type="arabicPlain"/>
              <a:tabLst>
                <a:tab pos="137795" algn="l"/>
              </a:tabLst>
            </a:pPr>
            <a:endParaRPr lang="en-US" sz="2000" dirty="0">
              <a:latin typeface="Cambria"/>
              <a:cs typeface="Cambria"/>
            </a:endParaRPr>
          </a:p>
          <a:p>
            <a:pPr algn="l"/>
            <a:endParaRPr lang="en-US" b="0" i="0" dirty="0">
              <a:solidFill>
                <a:srgbClr val="3B3835"/>
              </a:solidFill>
              <a:effectLst/>
              <a:latin typeface="HelveticaNeue-Light"/>
            </a:endParaRPr>
          </a:p>
        </p:txBody>
      </p:sp>
    </p:spTree>
    <p:extLst>
      <p:ext uri="{BB962C8B-B14F-4D97-AF65-F5344CB8AC3E}">
        <p14:creationId xmlns:p14="http://schemas.microsoft.com/office/powerpoint/2010/main" val="959777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AEA4-7F4C-40D6-8742-A496FC20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2" y="1"/>
            <a:ext cx="10875498" cy="852033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4FF1F-C821-456D-A267-4BB561E84D5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46287" y="1026942"/>
                <a:ext cx="5773513" cy="5694533"/>
              </a:xfrm>
            </p:spPr>
            <p:txBody>
              <a:bodyPr>
                <a:normAutofit fontScale="92500" lnSpcReduction="10000"/>
              </a:bodyPr>
              <a:lstStyle/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r>
                  <a:rPr lang="en-IN" sz="2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Ex:  sum of two matrices</a:t>
                </a:r>
              </a:p>
              <a:p>
                <a:pPr marL="190500">
                  <a:spcBef>
                    <a:spcPts val="30"/>
                  </a:spcBef>
                  <a:spcAft>
                    <a:spcPts val="0"/>
                  </a:spcAft>
                </a:pPr>
                <a:endParaRPr lang="en-IN" sz="2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Algorithm Add(A, B, n)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{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for   (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0;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&lt;n;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++)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{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for   ( j =0;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&lt;n; j ++)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{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   C[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 j ]= A[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 j ] + B[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 j ];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 }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}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}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4FF1F-C821-456D-A267-4BB561E84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6287" y="1026942"/>
                <a:ext cx="5773513" cy="5694533"/>
              </a:xfrm>
              <a:blipFill>
                <a:blip r:embed="rId2"/>
                <a:stretch>
                  <a:fillRect l="-1582" t="-2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B8F1974-9E11-43C9-95BC-E63ECCE4763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026942"/>
                <a:ext cx="6019800" cy="56945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spcBef>
                    <a:spcPts val="30"/>
                  </a:spcBef>
                  <a:spcAft>
                    <a:spcPts val="0"/>
                  </a:spcAft>
                  <a:buNone/>
                </a:pPr>
                <a:endParaRPr lang="en-IN" sz="2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Algorithm Add(A, B, n)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{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for   (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0;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&lt;n;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++)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{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+1</m:t>
                    </m:r>
                  </m:oMath>
                </a14:m>
                <a:endParaRPr lang="en-IN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for   ( j =0;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&lt;n; j ++)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{</a:t>
                </a:r>
              </a:p>
              <a:p>
                <a:pPr marL="647700" indent="-457200">
                  <a:spcBef>
                    <a:spcPts val="30"/>
                  </a:spcBef>
                  <a:buFont typeface="Arial" panose="020B0604020202020204" pitchFamily="34" charset="0"/>
                  <a:buAutoNum type="arabicPeriod"/>
                </a:pP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+1</m:t>
                    </m:r>
                  </m:oMath>
                </a14:m>
                <a:endParaRPr lang="en-IN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   C[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 j ]= A[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 j ] + B[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 j ];</a:t>
                </a:r>
              </a:p>
              <a:p>
                <a:pPr marL="647700" indent="-457200">
                  <a:spcBef>
                    <a:spcPts val="30"/>
                  </a:spcBef>
                  <a:buFont typeface="Arial" panose="020B0604020202020204" pitchFamily="34" charset="0"/>
                  <a:buAutoNum type="arabicPeriod"/>
                </a:pP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+1</m:t>
                    </m:r>
                  </m:oMath>
                </a14:m>
                <a:endParaRPr lang="en-IN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 }</a:t>
                </a:r>
              </a:p>
              <a:p>
                <a:pPr marL="647700" indent="-457200">
                  <a:spcBef>
                    <a:spcPts val="30"/>
                  </a:spcBef>
                  <a:buFont typeface="Arial" panose="020B0604020202020204" pitchFamily="34" charset="0"/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+1</m:t>
                    </m:r>
                  </m:oMath>
                </a14:m>
                <a:endParaRPr lang="en-IN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}</a:t>
                </a:r>
              </a:p>
              <a:p>
                <a:pPr marL="647700" indent="-457200">
                  <a:spcBef>
                    <a:spcPts val="30"/>
                  </a:spcBef>
                  <a:buFont typeface="Arial" panose="020B0604020202020204" pitchFamily="34" charset="0"/>
                  <a:buAutoNum type="arabicPeriod"/>
                </a:pP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+1</m:t>
                    </m:r>
                  </m:oMath>
                </a14:m>
                <a:endParaRPr lang="en-IN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}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B8F1974-9E11-43C9-95BC-E63ECCE476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026942"/>
                <a:ext cx="6019800" cy="56945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IN" sz="3200" b="1" dirty="0">
                <a:latin typeface="Arial" panose="020B0604020202020204" pitchFamily="34" charset="0"/>
                <a:ea typeface="Arial" panose="020B0604020202020204" pitchFamily="34" charset="0"/>
              </a:rPr>
              <a:t>Time complexity</a:t>
            </a: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3567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5F144-9B03-402D-B98E-DFA09E33DEC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79828" y="998806"/>
                <a:ext cx="5639972" cy="5514536"/>
              </a:xfrm>
            </p:spPr>
            <p:txBody>
              <a:bodyPr>
                <a:normAutofit lnSpcReduction="10000"/>
              </a:bodyPr>
              <a:lstStyle/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Algorithm Add(A, B, n)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{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for   (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0;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&lt;n;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++)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{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1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for   ( j =0;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&lt;n; j ++)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{</a:t>
                </a:r>
              </a:p>
              <a:p>
                <a:pPr marL="647700" indent="-457200">
                  <a:spcBef>
                    <a:spcPts val="30"/>
                  </a:spcBef>
                  <a:buFont typeface="Arial" panose="020B0604020202020204" pitchFamily="34" charset="0"/>
                  <a:buAutoNum type="arabicPeriod"/>
                </a:pP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+1</m:t>
                    </m:r>
                  </m:oMath>
                </a14:m>
                <a:endParaRPr lang="en-IN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   C[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 j ]= A[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 j ] + B[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 j ];</a:t>
                </a:r>
              </a:p>
              <a:p>
                <a:pPr marL="647700" indent="-457200">
                  <a:spcBef>
                    <a:spcPts val="30"/>
                  </a:spcBef>
                  <a:buFont typeface="Arial" panose="020B0604020202020204" pitchFamily="34" charset="0"/>
                  <a:buAutoNum type="arabicPeriod"/>
                </a:pP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+1</m:t>
                    </m:r>
                  </m:oMath>
                </a14:m>
                <a:endParaRPr lang="en-IN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 }</a:t>
                </a:r>
              </a:p>
              <a:p>
                <a:pPr marL="647700" indent="-457200">
                  <a:spcBef>
                    <a:spcPts val="30"/>
                  </a:spcBef>
                  <a:buFont typeface="Arial" panose="020B0604020202020204" pitchFamily="34" charset="0"/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+1</m:t>
                    </m:r>
                  </m:oMath>
                </a14:m>
                <a:endParaRPr lang="en-IN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}</a:t>
                </a:r>
              </a:p>
              <a:p>
                <a:pPr marL="647700" indent="-457200">
                  <a:spcBef>
                    <a:spcPts val="30"/>
                  </a:spcBef>
                  <a:buFont typeface="Arial" panose="020B0604020202020204" pitchFamily="34" charset="0"/>
                  <a:buAutoNum type="arabicPeriod"/>
                </a:pP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+1</m:t>
                    </m:r>
                  </m:oMath>
                </a14:m>
                <a:endParaRPr lang="en-IN" sz="2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}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5F144-9B03-402D-B98E-DFA09E33D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79828" y="998806"/>
                <a:ext cx="5639972" cy="5514536"/>
              </a:xfrm>
              <a:blipFill>
                <a:blip r:embed="rId2"/>
                <a:stretch>
                  <a:fillRect t="-2765" r="-1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6D90F9-6F4D-45F7-9873-2A12DA7F270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998806"/>
                <a:ext cx="5639972" cy="5416062"/>
              </a:xfrm>
            </p:spPr>
            <p:txBody>
              <a:bodyPr>
                <a:normAutofit lnSpcReduction="10000"/>
              </a:bodyPr>
              <a:lstStyle/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Algorithm Add(A, B, n)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{</a:t>
                </a:r>
              </a:p>
              <a:p>
                <a:pPr marL="647700" indent="-457200">
                  <a:spcBef>
                    <a:spcPts val="30"/>
                  </a:spcBef>
                  <a:buFont typeface="Arial" panose="020B0604020202020204" pitchFamily="34" charset="0"/>
                  <a:buAutoNum type="arabicPeriod"/>
                </a:pP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</a:t>
                </a:r>
                <a:r>
                  <a:rPr lang="en-IN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+1</m:t>
                    </m:r>
                  </m:oMath>
                </a14:m>
                <a:endParaRPr lang="en-IN" sz="2800" dirty="0">
                  <a:solidFill>
                    <a:srgbClr val="00B05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for   (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0;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&lt;n;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++)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{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</a:t>
                </a:r>
                <a:r>
                  <a:rPr lang="en-IN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</m:t>
                    </m:r>
                  </m:oMath>
                </a14:m>
                <a:r>
                  <a:rPr lang="en-IN" sz="2800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2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for   ( j =0; </a:t>
                </a:r>
                <a:r>
                  <a:rPr lang="en-IN" sz="28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&lt;n; j ++)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{</a:t>
                </a:r>
              </a:p>
              <a:p>
                <a:pPr marL="647700" indent="-457200">
                  <a:spcBef>
                    <a:spcPts val="30"/>
                  </a:spcBef>
                  <a:buFont typeface="Arial" panose="020B0604020202020204" pitchFamily="34" charset="0"/>
                  <a:buAutoNum type="arabicPeriod"/>
                </a:pP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</a:t>
                </a:r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count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}               </a:t>
                </a:r>
              </a:p>
              <a:p>
                <a:pPr marL="647700" indent="-457200">
                  <a:spcBef>
                    <a:spcPts val="30"/>
                  </a:spcBef>
                  <a:buFont typeface="Arial" panose="020B0604020202020204" pitchFamily="34" charset="0"/>
                  <a:buAutoNum type="arabicPeriod"/>
                </a:pPr>
                <a:r>
                  <a:rPr lang="en-IN" sz="28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}</a:t>
                </a:r>
              </a:p>
              <a:p>
                <a:pPr marL="190500" indent="0">
                  <a:spcBef>
                    <a:spcPts val="30"/>
                  </a:spcBef>
                  <a:buNone/>
                </a:pPr>
                <a:endParaRPr lang="en-IN" sz="2800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r>
                  <a:rPr lang="en-IN" dirty="0"/>
                  <a:t>Time 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+ </a:t>
                </a:r>
                <a:r>
                  <a:rPr lang="en-IN" dirty="0">
                    <a:solidFill>
                      <a:srgbClr val="7030A0"/>
                    </a:solidFill>
                  </a:rPr>
                  <a:t>2n +</a:t>
                </a:r>
                <a:r>
                  <a:rPr lang="en-IN" dirty="0">
                    <a:solidFill>
                      <a:srgbClr val="00B050"/>
                    </a:solidFill>
                  </a:rPr>
                  <a:t> 1</a:t>
                </a:r>
                <a:endParaRPr lang="en-IN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6D90F9-6F4D-45F7-9873-2A12DA7F2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998806"/>
                <a:ext cx="5639972" cy="5416062"/>
              </a:xfrm>
              <a:blipFill>
                <a:blip r:embed="rId3"/>
                <a:stretch>
                  <a:fillRect l="-1946" t="-2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D5D0872C-4739-48F3-88D7-208F61DB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1971338" cy="914399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372524" algn="ctr">
              <a:spcBef>
                <a:spcPts val="7"/>
              </a:spcBef>
            </a:pP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 Complexity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>
            <a:extLst>
              <a:ext uri="{FF2B5EF4-FFF2-40B4-BE49-F238E27FC236}">
                <a16:creationId xmlns:a16="http://schemas.microsoft.com/office/drawing/2014/main" id="{2C38702F-F2BA-43F4-9F6E-6849A03EC69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7399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 Complexity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5BE4CE-279D-46A1-ACC9-4DD8344EF7EE}"/>
                  </a:ext>
                </a:extLst>
              </p:cNvPr>
              <p:cNvSpPr txBox="1"/>
              <p:nvPr/>
            </p:nvSpPr>
            <p:spPr>
              <a:xfrm>
                <a:off x="246287" y="972980"/>
                <a:ext cx="11386913" cy="2574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90500">
                  <a:lnSpc>
                    <a:spcPts val="1245"/>
                  </a:lnSpc>
                  <a:spcBef>
                    <a:spcPts val="5"/>
                  </a:spcBef>
                  <a:spcAft>
                    <a:spcPts val="0"/>
                  </a:spcAft>
                </a:pPr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lnSpc>
                    <a:spcPts val="1245"/>
                  </a:lnSpc>
                  <a:spcBef>
                    <a:spcPts val="5"/>
                  </a:spcBef>
                  <a:spcAft>
                    <a:spcPts val="0"/>
                  </a:spcAft>
                </a:pPr>
                <a:r>
                  <a:rPr lang="en-IN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                                2       </a:t>
                </a:r>
              </a:p>
              <a:p>
                <a:pPr marL="190500">
                  <a:lnSpc>
                    <a:spcPts val="1245"/>
                  </a:lnSpc>
                  <a:spcBef>
                    <a:spcPts val="5"/>
                  </a:spcBef>
                  <a:spcAft>
                    <a:spcPts val="0"/>
                  </a:spcAft>
                </a:pPr>
                <a:r>
                  <a:rPr lang="en-IN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Space  complexity : 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/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+3</m:t>
                    </m:r>
                  </m:oMath>
                </a14:m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lnSpc>
                    <a:spcPts val="1245"/>
                  </a:lnSpc>
                  <a:spcBef>
                    <a:spcPts val="5"/>
                  </a:spcBef>
                  <a:spcAft>
                    <a:spcPts val="0"/>
                  </a:spcAft>
                </a:pPr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lnSpc>
                    <a:spcPts val="1245"/>
                  </a:lnSpc>
                  <a:spcBef>
                    <a:spcPts val="5"/>
                  </a:spcBef>
                  <a:spcAft>
                    <a:spcPts val="0"/>
                  </a:spcAft>
                </a:pPr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lnSpc>
                    <a:spcPts val="1245"/>
                  </a:lnSpc>
                  <a:spcBef>
                    <a:spcPts val="5"/>
                  </a:spcBef>
                  <a:spcAft>
                    <a:spcPts val="0"/>
                  </a:spcAft>
                </a:pP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 = n2</a:t>
                </a:r>
              </a:p>
              <a:p>
                <a:pPr marL="190500">
                  <a:lnSpc>
                    <a:spcPts val="1245"/>
                  </a:lnSpc>
                  <a:spcBef>
                    <a:spcPts val="5"/>
                  </a:spcBef>
                  <a:spcAft>
                    <a:spcPts val="0"/>
                  </a:spcAft>
                </a:pPr>
                <a:r>
                  <a:rPr lang="en-IN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    </a:t>
                </a:r>
              </a:p>
              <a:p>
                <a:pPr marL="190500">
                  <a:lnSpc>
                    <a:spcPts val="1245"/>
                  </a:lnSpc>
                  <a:spcBef>
                    <a:spcPts val="5"/>
                  </a:spcBef>
                  <a:spcAft>
                    <a:spcPts val="0"/>
                  </a:spcAft>
                </a:pPr>
                <a:r>
                  <a:rPr lang="en-IN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B = n2</a:t>
                </a:r>
              </a:p>
              <a:p>
                <a:pPr marL="190500">
                  <a:lnSpc>
                    <a:spcPts val="1245"/>
                  </a:lnSpc>
                  <a:spcBef>
                    <a:spcPts val="5"/>
                  </a:spcBef>
                  <a:spcAft>
                    <a:spcPts val="0"/>
                  </a:spcAft>
                </a:pPr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lnSpc>
                    <a:spcPts val="1245"/>
                  </a:lnSpc>
                  <a:spcBef>
                    <a:spcPts val="5"/>
                  </a:spcBef>
                  <a:spcAft>
                    <a:spcPts val="0"/>
                  </a:spcAft>
                </a:pP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 = n2</a:t>
                </a:r>
              </a:p>
              <a:p>
                <a:pPr marL="190500">
                  <a:lnSpc>
                    <a:spcPts val="1245"/>
                  </a:lnSpc>
                  <a:spcBef>
                    <a:spcPts val="5"/>
                  </a:spcBef>
                  <a:spcAft>
                    <a:spcPts val="0"/>
                  </a:spcAft>
                </a:pPr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lnSpc>
                    <a:spcPts val="1245"/>
                  </a:lnSpc>
                  <a:spcBef>
                    <a:spcPts val="5"/>
                  </a:spcBef>
                  <a:spcAft>
                    <a:spcPts val="0"/>
                  </a:spcAft>
                </a:pP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IN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= 1</a:t>
                </a:r>
              </a:p>
              <a:p>
                <a:pPr marL="190500">
                  <a:lnSpc>
                    <a:spcPts val="1245"/>
                  </a:lnSpc>
                  <a:spcBef>
                    <a:spcPts val="5"/>
                  </a:spcBef>
                  <a:spcAft>
                    <a:spcPts val="0"/>
                  </a:spcAft>
                </a:pPr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lnSpc>
                    <a:spcPts val="1245"/>
                  </a:lnSpc>
                  <a:spcBef>
                    <a:spcPts val="5"/>
                  </a:spcBef>
                  <a:spcAft>
                    <a:spcPts val="0"/>
                  </a:spcAft>
                </a:pPr>
                <a:r>
                  <a:rPr lang="en-IN" sz="2000" dirty="0" err="1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 1</a:t>
                </a:r>
              </a:p>
              <a:p>
                <a:pPr marL="190500">
                  <a:lnSpc>
                    <a:spcPts val="1245"/>
                  </a:lnSpc>
                  <a:spcBef>
                    <a:spcPts val="5"/>
                  </a:spcBef>
                  <a:spcAft>
                    <a:spcPts val="0"/>
                  </a:spcAft>
                </a:pPr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lnSpc>
                    <a:spcPts val="1245"/>
                  </a:lnSpc>
                  <a:spcBef>
                    <a:spcPts val="5"/>
                  </a:spcBef>
                  <a:spcAft>
                    <a:spcPts val="0"/>
                  </a:spcAft>
                </a:pPr>
                <a:r>
                  <a:rPr lang="en-IN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J = 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5BE4CE-279D-46A1-ACC9-4DD8344EF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87" y="972980"/>
                <a:ext cx="11386913" cy="2574423"/>
              </a:xfrm>
              <a:prstGeom prst="rect">
                <a:avLst/>
              </a:prstGeom>
              <a:blipFill>
                <a:blip r:embed="rId3"/>
                <a:stretch>
                  <a:fillRect t="-711" b="-33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775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IN" sz="3200" b="1">
                <a:latin typeface="Arial" panose="020B0604020202020204" pitchFamily="34" charset="0"/>
                <a:ea typeface="Arial" panose="020B0604020202020204" pitchFamily="34" charset="0"/>
              </a:rPr>
              <a:t>Time complexity</a:t>
            </a:r>
            <a:endParaRPr lang="en-IN" sz="32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84" y="749301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EC64D-FE23-4FB7-AB0E-28001966F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49120"/>
              </p:ext>
            </p:extLst>
          </p:nvPr>
        </p:nvGraphicFramePr>
        <p:xfrm>
          <a:off x="1069188" y="1111349"/>
          <a:ext cx="10719537" cy="54275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539839">
                  <a:extLst>
                    <a:ext uri="{9D8B030D-6E8A-4147-A177-3AD203B41FA5}">
                      <a16:colId xmlns:a16="http://schemas.microsoft.com/office/drawing/2014/main" val="2751045100"/>
                    </a:ext>
                  </a:extLst>
                </a:gridCol>
                <a:gridCol w="2139603">
                  <a:extLst>
                    <a:ext uri="{9D8B030D-6E8A-4147-A177-3AD203B41FA5}">
                      <a16:colId xmlns:a16="http://schemas.microsoft.com/office/drawing/2014/main" val="3532421892"/>
                    </a:ext>
                  </a:extLst>
                </a:gridCol>
                <a:gridCol w="3077737">
                  <a:extLst>
                    <a:ext uri="{9D8B030D-6E8A-4147-A177-3AD203B41FA5}">
                      <a16:colId xmlns:a16="http://schemas.microsoft.com/office/drawing/2014/main" val="2839071336"/>
                    </a:ext>
                  </a:extLst>
                </a:gridCol>
                <a:gridCol w="1962358">
                  <a:extLst>
                    <a:ext uri="{9D8B030D-6E8A-4147-A177-3AD203B41FA5}">
                      <a16:colId xmlns:a16="http://schemas.microsoft.com/office/drawing/2014/main" val="2937883790"/>
                    </a:ext>
                  </a:extLst>
                </a:gridCol>
              </a:tblGrid>
              <a:tr h="607493">
                <a:tc>
                  <a:txBody>
                    <a:bodyPr/>
                    <a:lstStyle/>
                    <a:p>
                      <a:pPr marL="560705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560705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Statement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175" marR="37592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384175" marR="37592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spc="-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en-US" sz="1800" spc="-2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0" marR="41275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19100" marR="41275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Frequency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 marR="11557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7635" marR="11557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</a:t>
                      </a:r>
                      <a:r>
                        <a:rPr lang="en-US" sz="1800" spc="-3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Steps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0763810"/>
                  </a:ext>
                </a:extLst>
              </a:tr>
              <a:tr h="605147">
                <a:tc>
                  <a:txBody>
                    <a:bodyPr/>
                    <a:lstStyle/>
                    <a:p>
                      <a:pPr marL="72390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72390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r>
                        <a:rPr lang="en-US" sz="1800" spc="20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Algorithm</a:t>
                      </a:r>
                      <a:r>
                        <a:rPr lang="en-US" sz="1800" spc="-2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Sum( A, n)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8255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6350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12065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62967142"/>
                  </a:ext>
                </a:extLst>
              </a:tr>
              <a:tr h="600458">
                <a:tc>
                  <a:txBody>
                    <a:bodyPr/>
                    <a:lstStyle/>
                    <a:p>
                      <a:pPr marL="72390">
                        <a:lnSpc>
                          <a:spcPts val="118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72390">
                        <a:lnSpc>
                          <a:spcPts val="1180"/>
                        </a:lnSpc>
                      </a:pPr>
                      <a:r>
                        <a:rPr lang="en-US" sz="1800" dirty="0">
                          <a:effectLst/>
                        </a:rPr>
                        <a:t>2. {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8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8255" algn="ctr">
                        <a:lnSpc>
                          <a:spcPts val="1180"/>
                        </a:lnSpc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8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6350" algn="ctr">
                        <a:lnSpc>
                          <a:spcPts val="1180"/>
                        </a:lnSpc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8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12065" algn="ctr">
                        <a:lnSpc>
                          <a:spcPts val="1180"/>
                        </a:lnSpc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502588"/>
                  </a:ext>
                </a:extLst>
              </a:tr>
              <a:tr h="593419">
                <a:tc>
                  <a:txBody>
                    <a:bodyPr/>
                    <a:lstStyle/>
                    <a:p>
                      <a:pPr marL="72390">
                        <a:lnSpc>
                          <a:spcPts val="1170"/>
                        </a:lnSpc>
                        <a:tabLst>
                          <a:tab pos="423545" algn="l"/>
                        </a:tabLst>
                      </a:pPr>
                      <a:endParaRPr lang="en-US" sz="1800" dirty="0">
                        <a:effectLst/>
                      </a:endParaRPr>
                    </a:p>
                    <a:p>
                      <a:pPr marL="72390">
                        <a:lnSpc>
                          <a:spcPts val="1170"/>
                        </a:lnSpc>
                        <a:tabLst>
                          <a:tab pos="423545" algn="l"/>
                        </a:tabLst>
                      </a:pPr>
                      <a:r>
                        <a:rPr lang="en-US" sz="1800" dirty="0">
                          <a:effectLst/>
                        </a:rPr>
                        <a:t>3.	S = 0.0 ;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7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8255" algn="ctr">
                        <a:lnSpc>
                          <a:spcPts val="1170"/>
                        </a:lnSpc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17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6985" algn="ctr">
                        <a:lnSpc>
                          <a:spcPts val="1170"/>
                        </a:lnSpc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7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12065" algn="ctr">
                        <a:lnSpc>
                          <a:spcPts val="1170"/>
                        </a:lnSpc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58910351"/>
                  </a:ext>
                </a:extLst>
              </a:tr>
              <a:tr h="605147">
                <a:tc>
                  <a:txBody>
                    <a:bodyPr/>
                    <a:lstStyle/>
                    <a:p>
                      <a:pPr marL="72390">
                        <a:lnSpc>
                          <a:spcPts val="1195"/>
                        </a:lnSpc>
                        <a:tabLst>
                          <a:tab pos="423545" algn="l"/>
                        </a:tabLst>
                      </a:pPr>
                      <a:endParaRPr lang="en-US" sz="1800" dirty="0">
                        <a:effectLst/>
                      </a:endParaRPr>
                    </a:p>
                    <a:p>
                      <a:pPr marL="72390">
                        <a:lnSpc>
                          <a:spcPts val="1195"/>
                        </a:lnSpc>
                        <a:tabLst>
                          <a:tab pos="423545" algn="l"/>
                        </a:tabLst>
                      </a:pPr>
                      <a:r>
                        <a:rPr lang="en-US" sz="1800" dirty="0">
                          <a:effectLst/>
                        </a:rPr>
                        <a:t>4.	for</a:t>
                      </a:r>
                      <a:r>
                        <a:rPr lang="en-US" sz="1800" spc="-10" dirty="0">
                          <a:effectLst/>
                        </a:rPr>
                        <a:t> i</a:t>
                      </a:r>
                      <a:r>
                        <a:rPr lang="en-US" sz="1800" dirty="0">
                          <a:effectLst/>
                        </a:rPr>
                        <a:t> = 1</a:t>
                      </a:r>
                      <a:r>
                        <a:rPr lang="en-US" sz="1800" spc="-1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to</a:t>
                      </a:r>
                      <a:r>
                        <a:rPr lang="en-US" sz="1800" spc="-1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n</a:t>
                      </a:r>
                      <a:r>
                        <a:rPr lang="en-US" sz="1800" spc="-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do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8255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6560" marR="41275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16560" marR="41275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+</a:t>
                      </a:r>
                      <a:r>
                        <a:rPr lang="en-US" sz="1800" spc="-1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 marR="112395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7635" marR="112395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+</a:t>
                      </a:r>
                      <a:r>
                        <a:rPr lang="en-US" sz="1800" spc="-1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04681505"/>
                  </a:ext>
                </a:extLst>
              </a:tr>
              <a:tr h="605147">
                <a:tc>
                  <a:txBody>
                    <a:bodyPr/>
                    <a:lstStyle/>
                    <a:p>
                      <a:pPr marL="72390">
                        <a:lnSpc>
                          <a:spcPts val="1195"/>
                        </a:lnSpc>
                        <a:tabLst>
                          <a:tab pos="454025" algn="l"/>
                        </a:tabLst>
                      </a:pPr>
                      <a:endParaRPr lang="en-US" sz="1800" dirty="0">
                        <a:effectLst/>
                      </a:endParaRPr>
                    </a:p>
                    <a:p>
                      <a:pPr marL="72390">
                        <a:lnSpc>
                          <a:spcPts val="1195"/>
                        </a:lnSpc>
                        <a:tabLst>
                          <a:tab pos="454025" algn="l"/>
                        </a:tabLst>
                      </a:pPr>
                      <a:r>
                        <a:rPr lang="en-US" sz="1800" dirty="0">
                          <a:effectLst/>
                        </a:rPr>
                        <a:t>5.	S = S + A{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] ;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8255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6350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N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11430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N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47996919"/>
                  </a:ext>
                </a:extLst>
              </a:tr>
              <a:tr h="600458">
                <a:tc>
                  <a:txBody>
                    <a:bodyPr/>
                    <a:lstStyle/>
                    <a:p>
                      <a:pPr marL="72390">
                        <a:lnSpc>
                          <a:spcPts val="1180"/>
                        </a:lnSpc>
                        <a:tabLst>
                          <a:tab pos="454025" algn="l"/>
                        </a:tabLst>
                      </a:pPr>
                      <a:endParaRPr lang="en-US" sz="1800" dirty="0">
                        <a:effectLst/>
                      </a:endParaRPr>
                    </a:p>
                    <a:p>
                      <a:pPr marL="72390">
                        <a:lnSpc>
                          <a:spcPts val="1180"/>
                        </a:lnSpc>
                        <a:tabLst>
                          <a:tab pos="454025" algn="l"/>
                        </a:tabLst>
                      </a:pPr>
                      <a:r>
                        <a:rPr lang="en-US" sz="1800" dirty="0">
                          <a:effectLst/>
                        </a:rPr>
                        <a:t>6.	return S ;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8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8255" algn="ctr">
                        <a:lnSpc>
                          <a:spcPts val="1180"/>
                        </a:lnSpc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18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6985" algn="ctr">
                        <a:lnSpc>
                          <a:spcPts val="1180"/>
                        </a:lnSpc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8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12065" algn="ctr">
                        <a:lnSpc>
                          <a:spcPts val="1180"/>
                        </a:lnSpc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79515153"/>
                  </a:ext>
                </a:extLst>
              </a:tr>
              <a:tr h="605147">
                <a:tc>
                  <a:txBody>
                    <a:bodyPr/>
                    <a:lstStyle/>
                    <a:p>
                      <a:pPr marL="72390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72390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7.</a:t>
                      </a:r>
                      <a:r>
                        <a:rPr lang="en-US" sz="1800" spc="21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}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8255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6350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12065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1529583"/>
                  </a:ext>
                </a:extLst>
              </a:tr>
              <a:tr h="605147">
                <a:tc gridSpan="3">
                  <a:txBody>
                    <a:bodyPr/>
                    <a:lstStyle/>
                    <a:p>
                      <a:pPr marR="768350" algn="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R="768350" algn="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Total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3825" marR="11557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3825" marR="11557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2N</a:t>
                      </a:r>
                      <a:r>
                        <a:rPr lang="en-US" sz="1800" spc="-2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+</a:t>
                      </a:r>
                      <a:r>
                        <a:rPr lang="en-US" sz="1800" spc="-3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4707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607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IN" sz="3200" b="1">
                <a:latin typeface="Arial" panose="020B0604020202020204" pitchFamily="34" charset="0"/>
                <a:ea typeface="Arial" panose="020B0604020202020204" pitchFamily="34" charset="0"/>
              </a:rPr>
              <a:t>Time complexity</a:t>
            </a:r>
            <a:endParaRPr lang="en-IN" sz="32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84" y="749301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490328" y="1098708"/>
            <a:ext cx="11298397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248285" indent="457200">
              <a:lnSpc>
                <a:spcPct val="150000"/>
              </a:lnSpc>
              <a:spcAft>
                <a:spcPts val="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 marR="248285" indent="457200">
              <a:lnSpc>
                <a:spcPct val="150000"/>
              </a:lnSpc>
              <a:spcAft>
                <a:spcPts val="0"/>
              </a:spcAft>
            </a:pPr>
            <a:endParaRPr lang="en-US" b="0" i="0" dirty="0">
              <a:solidFill>
                <a:srgbClr val="3B3835"/>
              </a:solidFill>
              <a:effectLst/>
              <a:latin typeface="HelveticaNeue-Ligh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EC64D-FE23-4FB7-AB0E-28001966F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33606"/>
              </p:ext>
            </p:extLst>
          </p:nvPr>
        </p:nvGraphicFramePr>
        <p:xfrm>
          <a:off x="913665" y="914400"/>
          <a:ext cx="9608970" cy="563485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173104">
                  <a:extLst>
                    <a:ext uri="{9D8B030D-6E8A-4147-A177-3AD203B41FA5}">
                      <a16:colId xmlns:a16="http://schemas.microsoft.com/office/drawing/2014/main" val="2751045100"/>
                    </a:ext>
                  </a:extLst>
                </a:gridCol>
                <a:gridCol w="1917936">
                  <a:extLst>
                    <a:ext uri="{9D8B030D-6E8A-4147-A177-3AD203B41FA5}">
                      <a16:colId xmlns:a16="http://schemas.microsoft.com/office/drawing/2014/main" val="3532421892"/>
                    </a:ext>
                  </a:extLst>
                </a:gridCol>
                <a:gridCol w="2758876">
                  <a:extLst>
                    <a:ext uri="{9D8B030D-6E8A-4147-A177-3AD203B41FA5}">
                      <a16:colId xmlns:a16="http://schemas.microsoft.com/office/drawing/2014/main" val="2839071336"/>
                    </a:ext>
                  </a:extLst>
                </a:gridCol>
                <a:gridCol w="1759054">
                  <a:extLst>
                    <a:ext uri="{9D8B030D-6E8A-4147-A177-3AD203B41FA5}">
                      <a16:colId xmlns:a16="http://schemas.microsoft.com/office/drawing/2014/main" val="2937883790"/>
                    </a:ext>
                  </a:extLst>
                </a:gridCol>
              </a:tblGrid>
              <a:tr h="400900">
                <a:tc>
                  <a:txBody>
                    <a:bodyPr/>
                    <a:lstStyle/>
                    <a:p>
                      <a:pPr marL="560705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560705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Statement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175" marR="37592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384175" marR="37592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spc="-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en-US" sz="1800" spc="-2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0" marR="41275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19100" marR="41275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Frequency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 marR="11557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7635" marR="11557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</a:t>
                      </a:r>
                      <a:r>
                        <a:rPr lang="en-US" sz="1800" spc="-3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Steps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0763810"/>
                  </a:ext>
                </a:extLst>
              </a:tr>
              <a:tr h="405234">
                <a:tc>
                  <a:txBody>
                    <a:bodyPr/>
                    <a:lstStyle/>
                    <a:p>
                      <a:pPr marL="72390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72390" marR="0" lvl="0" indent="0" algn="l" defTabSz="914400" rtl="0" eaLnBrk="1" fontAlgn="auto" latinLnBrk="0" hangingPunct="1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r>
                        <a:rPr lang="en-US" sz="1800" spc="205" dirty="0">
                          <a:effectLst/>
                        </a:rPr>
                        <a:t> </a:t>
                      </a:r>
                      <a:r>
                        <a:rPr lang="en-IN" sz="1800" dirty="0"/>
                        <a:t>Algorithm </a:t>
                      </a:r>
                      <a:r>
                        <a:rPr lang="en-IN" sz="1800" dirty="0" err="1"/>
                        <a:t>rev_num</a:t>
                      </a:r>
                      <a:r>
                        <a:rPr lang="en-IN" sz="1800" dirty="0"/>
                        <a:t>(n)</a:t>
                      </a:r>
                    </a:p>
                    <a:p>
                      <a:pPr marL="72390">
                        <a:lnSpc>
                          <a:spcPts val="1195"/>
                        </a:lnSpc>
                      </a:pP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8255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6350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12065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62967142"/>
                  </a:ext>
                </a:extLst>
              </a:tr>
              <a:tr h="396257">
                <a:tc>
                  <a:txBody>
                    <a:bodyPr/>
                    <a:lstStyle/>
                    <a:p>
                      <a:pPr marL="72390">
                        <a:lnSpc>
                          <a:spcPts val="118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72390">
                        <a:lnSpc>
                          <a:spcPts val="1180"/>
                        </a:lnSpc>
                      </a:pPr>
                      <a:r>
                        <a:rPr lang="en-US" sz="1800" dirty="0">
                          <a:effectLst/>
                        </a:rPr>
                        <a:t>2. {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8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8255" algn="ctr">
                        <a:lnSpc>
                          <a:spcPts val="1180"/>
                        </a:lnSpc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8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6350" algn="ctr">
                        <a:lnSpc>
                          <a:spcPts val="1180"/>
                        </a:lnSpc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8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12065" algn="ctr">
                        <a:lnSpc>
                          <a:spcPts val="1180"/>
                        </a:lnSpc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502588"/>
                  </a:ext>
                </a:extLst>
              </a:tr>
              <a:tr h="391612">
                <a:tc>
                  <a:txBody>
                    <a:bodyPr/>
                    <a:lstStyle/>
                    <a:p>
                      <a:pPr marL="72390">
                        <a:lnSpc>
                          <a:spcPts val="1170"/>
                        </a:lnSpc>
                        <a:tabLst>
                          <a:tab pos="423545" algn="l"/>
                        </a:tabLst>
                      </a:pPr>
                      <a:endParaRPr lang="en-US" sz="1800" dirty="0">
                        <a:effectLst/>
                      </a:endParaRPr>
                    </a:p>
                    <a:p>
                      <a:pPr marL="72390">
                        <a:lnSpc>
                          <a:spcPts val="1170"/>
                        </a:lnSpc>
                        <a:tabLst>
                          <a:tab pos="423545" algn="l"/>
                        </a:tabLst>
                      </a:pPr>
                      <a:r>
                        <a:rPr lang="en-US" sz="1800" dirty="0">
                          <a:effectLst/>
                        </a:rPr>
                        <a:t>3.	</a:t>
                      </a:r>
                      <a:r>
                        <a:rPr lang="en-IN" sz="1800" dirty="0"/>
                        <a:t> reverse := 0;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7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8255" algn="ctr">
                        <a:lnSpc>
                          <a:spcPts val="1170"/>
                        </a:lnSpc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17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6985" algn="ctr">
                        <a:lnSpc>
                          <a:spcPts val="1170"/>
                        </a:lnSpc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7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12065" algn="ctr">
                        <a:lnSpc>
                          <a:spcPts val="1170"/>
                        </a:lnSpc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58910351"/>
                  </a:ext>
                </a:extLst>
              </a:tr>
              <a:tr h="405234">
                <a:tc>
                  <a:txBody>
                    <a:bodyPr/>
                    <a:lstStyle/>
                    <a:p>
                      <a:pPr marL="72390">
                        <a:lnSpc>
                          <a:spcPts val="1195"/>
                        </a:lnSpc>
                        <a:tabLst>
                          <a:tab pos="423545" algn="l"/>
                        </a:tabLst>
                      </a:pPr>
                      <a:endParaRPr lang="en-US" sz="1800" dirty="0">
                        <a:effectLst/>
                      </a:endParaRPr>
                    </a:p>
                    <a:p>
                      <a:pPr marL="72390" marR="0" lvl="0" indent="0" algn="l" defTabSz="914400" rtl="0" eaLnBrk="1" fontAlgn="auto" latinLnBrk="0" hangingPunct="1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23545" algn="l"/>
                        </a:tabLst>
                        <a:defRPr/>
                      </a:pPr>
                      <a:r>
                        <a:rPr lang="en-US" sz="1800" dirty="0">
                          <a:effectLst/>
                        </a:rPr>
                        <a:t>4.	</a:t>
                      </a:r>
                      <a:r>
                        <a:rPr lang="en-IN" sz="1800" dirty="0"/>
                        <a:t>while ( n ! = 0)</a:t>
                      </a:r>
                    </a:p>
                    <a:p>
                      <a:pPr marL="72390">
                        <a:lnSpc>
                          <a:spcPts val="1195"/>
                        </a:lnSpc>
                        <a:tabLst>
                          <a:tab pos="423545" algn="l"/>
                        </a:tabLst>
                      </a:pP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8255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6560" marR="41275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16560" marR="41275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r>
                        <a:rPr lang="en-US" sz="1800" spc="-10" dirty="0">
                          <a:effectLst/>
                        </a:rPr>
                        <a:t>n </a:t>
                      </a:r>
                      <a:r>
                        <a:rPr lang="en-US" sz="1800" dirty="0">
                          <a:effectLst/>
                        </a:rPr>
                        <a:t>+</a:t>
                      </a:r>
                      <a:r>
                        <a:rPr lang="en-US" sz="1800" spc="-1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 marR="112395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7635" marR="112395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r>
                        <a:rPr lang="en-US" sz="1800" spc="-10" dirty="0">
                          <a:effectLst/>
                        </a:rPr>
                        <a:t>n </a:t>
                      </a:r>
                      <a:r>
                        <a:rPr lang="en-US" sz="1800" dirty="0">
                          <a:effectLst/>
                        </a:rPr>
                        <a:t>+</a:t>
                      </a:r>
                      <a:r>
                        <a:rPr lang="en-US" sz="1800" spc="-1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04681505"/>
                  </a:ext>
                </a:extLst>
              </a:tr>
              <a:tr h="399352">
                <a:tc>
                  <a:txBody>
                    <a:bodyPr/>
                    <a:lstStyle/>
                    <a:p>
                      <a:pPr marL="72390">
                        <a:lnSpc>
                          <a:spcPts val="1195"/>
                        </a:lnSpc>
                        <a:tabLst>
                          <a:tab pos="454025" algn="l"/>
                        </a:tabLst>
                      </a:pPr>
                      <a:endParaRPr lang="en-US" sz="1800" dirty="0">
                        <a:effectLst/>
                      </a:endParaRPr>
                    </a:p>
                    <a:p>
                      <a:pPr marL="72390">
                        <a:lnSpc>
                          <a:spcPts val="1195"/>
                        </a:lnSpc>
                        <a:tabLst>
                          <a:tab pos="454025" algn="l"/>
                        </a:tabLst>
                      </a:pPr>
                      <a:r>
                        <a:rPr lang="en-US" sz="1800" dirty="0">
                          <a:effectLst/>
                        </a:rPr>
                        <a:t>5.	   {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8255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0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6350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0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11430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0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47996919"/>
                  </a:ext>
                </a:extLst>
              </a:tr>
              <a:tr h="396478">
                <a:tc>
                  <a:txBody>
                    <a:bodyPr/>
                    <a:lstStyle/>
                    <a:p>
                      <a:pPr marL="72390">
                        <a:lnSpc>
                          <a:spcPts val="1180"/>
                        </a:lnSpc>
                        <a:tabLst>
                          <a:tab pos="454025" algn="l"/>
                        </a:tabLst>
                      </a:pPr>
                      <a:endParaRPr lang="en-US" sz="1800" dirty="0">
                        <a:effectLst/>
                      </a:endParaRPr>
                    </a:p>
                    <a:p>
                      <a:pPr marL="415290" indent="-342900">
                        <a:lnSpc>
                          <a:spcPts val="1180"/>
                        </a:lnSpc>
                        <a:buAutoNum type="arabicPeriod" startAt="6"/>
                        <a:tabLst>
                          <a:tab pos="454025" algn="l"/>
                        </a:tabLst>
                      </a:pPr>
                      <a:r>
                        <a:rPr lang="en-IN" sz="1800" dirty="0"/>
                        <a:t>reverse := reversex10;</a:t>
                      </a:r>
                    </a:p>
                    <a:p>
                      <a:pPr marL="72390" indent="0">
                        <a:lnSpc>
                          <a:spcPts val="1180"/>
                        </a:lnSpc>
                        <a:buNone/>
                        <a:tabLst>
                          <a:tab pos="454025" algn="l"/>
                        </a:tabLst>
                      </a:pP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8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8255" algn="ctr">
                        <a:lnSpc>
                          <a:spcPts val="1180"/>
                        </a:lnSpc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18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6985" algn="ctr">
                        <a:lnSpc>
                          <a:spcPts val="1180"/>
                        </a:lnSpc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8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12065" algn="ctr">
                        <a:lnSpc>
                          <a:spcPts val="1180"/>
                        </a:lnSpc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79515153"/>
                  </a:ext>
                </a:extLst>
              </a:tr>
              <a:tr h="399352">
                <a:tc>
                  <a:txBody>
                    <a:bodyPr/>
                    <a:lstStyle/>
                    <a:p>
                      <a:pPr marL="72390">
                        <a:lnSpc>
                          <a:spcPts val="1195"/>
                        </a:lnSpc>
                      </a:pPr>
                      <a:r>
                        <a:rPr lang="en-IN" sz="1800" dirty="0"/>
                        <a:t> </a:t>
                      </a:r>
                    </a:p>
                    <a:p>
                      <a:pPr marL="72390">
                        <a:lnSpc>
                          <a:spcPts val="1195"/>
                        </a:lnSpc>
                      </a:pPr>
                      <a:r>
                        <a:rPr lang="en-IN" sz="1800" dirty="0"/>
                        <a:t>7.  reverse := reverse + n %10;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95"/>
                        </a:lnSpc>
                      </a:pP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8255" algn="ctr">
                        <a:lnSpc>
                          <a:spcPts val="1195"/>
                        </a:lnSpc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95"/>
                        </a:lnSpc>
                      </a:pP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350" algn="ctr">
                        <a:lnSpc>
                          <a:spcPts val="1195"/>
                        </a:lnSpc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95"/>
                        </a:lnSpc>
                      </a:pP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12065" algn="ctr">
                        <a:lnSpc>
                          <a:spcPts val="1195"/>
                        </a:lnSpc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</a:t>
                      </a:r>
                    </a:p>
                    <a:p>
                      <a:pPr marL="12065" algn="ctr">
                        <a:lnSpc>
                          <a:spcPts val="1195"/>
                        </a:lnSpc>
                      </a:pP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21912702"/>
                  </a:ext>
                </a:extLst>
              </a:tr>
              <a:tr h="239453">
                <a:tc>
                  <a:txBody>
                    <a:bodyPr/>
                    <a:lstStyle/>
                    <a:p>
                      <a:pPr marL="72390" marR="0" lvl="0" indent="0" algn="l" defTabSz="914400" rtl="0" eaLnBrk="1" fontAlgn="auto" latinLnBrk="0" hangingPunct="1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/>
                    </a:p>
                    <a:p>
                      <a:pPr marL="72390" marR="0" lvl="0" indent="0" algn="l" defTabSz="914400" rtl="0" eaLnBrk="1" fontAlgn="auto" latinLnBrk="0" hangingPunct="1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8.      n :=n/10;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72390">
                        <a:lnSpc>
                          <a:spcPts val="1195"/>
                        </a:lnSpc>
                      </a:pP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95"/>
                        </a:lnSpc>
                      </a:pP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8255" algn="ctr">
                        <a:lnSpc>
                          <a:spcPts val="1195"/>
                        </a:lnSpc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</a:t>
                      </a:r>
                    </a:p>
                    <a:p>
                      <a:pPr marL="8255" algn="ctr">
                        <a:lnSpc>
                          <a:spcPts val="1195"/>
                        </a:lnSpc>
                      </a:pP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95"/>
                        </a:lnSpc>
                      </a:pP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350" algn="ctr">
                        <a:lnSpc>
                          <a:spcPts val="1195"/>
                        </a:lnSpc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95"/>
                        </a:lnSpc>
                      </a:pP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12065" algn="ctr">
                        <a:lnSpc>
                          <a:spcPts val="1195"/>
                        </a:lnSpc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87475511"/>
                  </a:ext>
                </a:extLst>
              </a:tr>
              <a:tr h="421386">
                <a:tc>
                  <a:txBody>
                    <a:bodyPr/>
                    <a:lstStyle/>
                    <a:p>
                      <a:pPr marL="72390">
                        <a:lnSpc>
                          <a:spcPts val="1195"/>
                        </a:lnSpc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   </a:t>
                      </a:r>
                    </a:p>
                    <a:p>
                      <a:pPr marL="415290" indent="-342900">
                        <a:lnSpc>
                          <a:spcPts val="1195"/>
                        </a:lnSpc>
                        <a:buAutoNum type="arabicPeriod" startAt="9"/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    }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95"/>
                        </a:lnSpc>
                      </a:pP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8255" algn="ctr">
                        <a:lnSpc>
                          <a:spcPts val="1195"/>
                        </a:lnSpc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95"/>
                        </a:lnSpc>
                      </a:pP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350" algn="ctr">
                        <a:lnSpc>
                          <a:spcPts val="1195"/>
                        </a:lnSpc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95"/>
                        </a:lnSpc>
                      </a:pP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12065" algn="ctr">
                        <a:lnSpc>
                          <a:spcPts val="1195"/>
                        </a:lnSpc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0645537"/>
                  </a:ext>
                </a:extLst>
              </a:tr>
              <a:tr h="73476">
                <a:tc>
                  <a:txBody>
                    <a:bodyPr/>
                    <a:lstStyle/>
                    <a:p>
                      <a:pPr marL="72390" marR="0" lvl="0" indent="0" algn="l" defTabSz="914400" rtl="0" eaLnBrk="1" fontAlgn="auto" latinLnBrk="0" hangingPunct="1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/>
                    </a:p>
                    <a:p>
                      <a:pPr marL="72390" marR="0" lvl="0" indent="0" algn="l" defTabSz="914400" rtl="0" eaLnBrk="1" fontAlgn="auto" latinLnBrk="0" hangingPunct="1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 10.     return reverse;</a:t>
                      </a:r>
                    </a:p>
                    <a:p>
                      <a:pPr marL="72390">
                        <a:lnSpc>
                          <a:spcPts val="1195"/>
                        </a:lnSpc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95"/>
                        </a:lnSpc>
                      </a:pP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8255" algn="ctr">
                        <a:lnSpc>
                          <a:spcPts val="1195"/>
                        </a:lnSpc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95"/>
                        </a:lnSpc>
                      </a:pP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350" algn="ctr">
                        <a:lnSpc>
                          <a:spcPts val="1195"/>
                        </a:lnSpc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95"/>
                        </a:lnSpc>
                      </a:pP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12065" algn="ctr">
                        <a:lnSpc>
                          <a:spcPts val="1195"/>
                        </a:lnSpc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9132666"/>
                  </a:ext>
                </a:extLst>
              </a:tr>
              <a:tr h="399352">
                <a:tc>
                  <a:txBody>
                    <a:bodyPr/>
                    <a:lstStyle/>
                    <a:p>
                      <a:pPr marL="72390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72390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11 .</a:t>
                      </a:r>
                      <a:r>
                        <a:rPr lang="en-US" sz="1800" spc="21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}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8255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6350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0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12065" algn="ct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1529583"/>
                  </a:ext>
                </a:extLst>
              </a:tr>
              <a:tr h="399352">
                <a:tc gridSpan="3">
                  <a:txBody>
                    <a:bodyPr/>
                    <a:lstStyle/>
                    <a:p>
                      <a:pPr marR="768350" algn="r">
                        <a:lnSpc>
                          <a:spcPts val="119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R="768350" algn="r">
                        <a:lnSpc>
                          <a:spcPts val="1195"/>
                        </a:lnSpc>
                      </a:pPr>
                      <a:r>
                        <a:rPr lang="en-US" sz="1800" dirty="0">
                          <a:effectLst/>
                        </a:rPr>
                        <a:t>Total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3825" marR="11557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3825" marR="115570" algn="ctr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r>
                        <a:rPr lang="en-US" sz="1800" spc="-25" dirty="0">
                          <a:effectLst/>
                        </a:rPr>
                        <a:t>4n </a:t>
                      </a:r>
                      <a:r>
                        <a:rPr lang="en-US" sz="1800" dirty="0">
                          <a:effectLst/>
                        </a:rPr>
                        <a:t>+</a:t>
                      </a:r>
                      <a:r>
                        <a:rPr lang="en-US" sz="1800" spc="-3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4707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73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IN" sz="3200" b="1" dirty="0">
                <a:latin typeface="Arial" panose="020B0604020202020204" pitchFamily="34" charset="0"/>
                <a:ea typeface="Arial" panose="020B0604020202020204" pitchFamily="34" charset="0"/>
              </a:rPr>
              <a:t>Time complexity</a:t>
            </a: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490328" y="1098708"/>
            <a:ext cx="11298397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248285" indent="457200">
              <a:lnSpc>
                <a:spcPct val="150000"/>
              </a:lnSpc>
              <a:spcAft>
                <a:spcPts val="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 marR="248285" indent="457200">
              <a:lnSpc>
                <a:spcPct val="150000"/>
              </a:lnSpc>
              <a:spcAft>
                <a:spcPts val="0"/>
              </a:spcAft>
            </a:pPr>
            <a:endParaRPr lang="en-US" b="0" i="0" dirty="0">
              <a:solidFill>
                <a:srgbClr val="3B3835"/>
              </a:solidFill>
              <a:effectLst/>
              <a:latin typeface="HelveticaNeue-Ligh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3824E3-0560-4CE6-AB9D-A6EDA23B8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38749"/>
              </p:ext>
            </p:extLst>
          </p:nvPr>
        </p:nvGraphicFramePr>
        <p:xfrm>
          <a:off x="661182" y="943800"/>
          <a:ext cx="10888393" cy="6207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31973">
                  <a:extLst>
                    <a:ext uri="{9D8B030D-6E8A-4147-A177-3AD203B41FA5}">
                      <a16:colId xmlns:a16="http://schemas.microsoft.com/office/drawing/2014/main" val="3379167547"/>
                    </a:ext>
                  </a:extLst>
                </a:gridCol>
                <a:gridCol w="2284829">
                  <a:extLst>
                    <a:ext uri="{9D8B030D-6E8A-4147-A177-3AD203B41FA5}">
                      <a16:colId xmlns:a16="http://schemas.microsoft.com/office/drawing/2014/main" val="1558009830"/>
                    </a:ext>
                  </a:extLst>
                </a:gridCol>
                <a:gridCol w="2971591">
                  <a:extLst>
                    <a:ext uri="{9D8B030D-6E8A-4147-A177-3AD203B41FA5}">
                      <a16:colId xmlns:a16="http://schemas.microsoft.com/office/drawing/2014/main" val="38278270"/>
                    </a:ext>
                  </a:extLst>
                </a:gridCol>
              </a:tblGrid>
              <a:tr h="720993"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Algorithm</a:t>
                      </a:r>
                      <a:endParaRPr lang="en-IN" sz="2400" kern="9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>
                          <a:effectLst/>
                        </a:rPr>
                        <a:t>Time Complexity</a:t>
                      </a:r>
                      <a:endParaRPr lang="en-IN" sz="2400" kern="9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Space Complexity</a:t>
                      </a:r>
                      <a:endParaRPr lang="en-IN" sz="2400" kern="9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884878"/>
                  </a:ext>
                </a:extLst>
              </a:tr>
              <a:tr h="5107031"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1.Algorithm </a:t>
                      </a:r>
                      <a:r>
                        <a:rPr lang="en-US" sz="2400" kern="900" dirty="0" err="1">
                          <a:effectLst/>
                        </a:rPr>
                        <a:t>fibonacci</a:t>
                      </a:r>
                      <a:r>
                        <a:rPr lang="en-US" sz="2400" kern="900" dirty="0">
                          <a:effectLst/>
                        </a:rPr>
                        <a:t>(n)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2.{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 3. a := 0;              ---------------------------------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 4. b := 1;           -----------------------------------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 5.  write a, b;             ----------------------------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 6. c := a + b;-------------------------------------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7. while (c&lt;=n) do-----------------------------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 8. {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  9. write c;--------------------------------------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 10.   a := b;-----------------------------------------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 11.  b := c;----------------------------------------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 12.   c := a + b;------------------------------------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 13.  }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14. }</a:t>
                      </a:r>
                      <a:endParaRPr lang="en-IN" sz="2400" kern="9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  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ctr">
                        <a:tabLst>
                          <a:tab pos="1143000" algn="l"/>
                        </a:tabLst>
                      </a:pPr>
                      <a:endParaRPr lang="en-US" sz="2400" kern="900" dirty="0">
                        <a:effectLst/>
                      </a:endParaRPr>
                    </a:p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1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1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1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1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n+1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n</a:t>
                      </a:r>
                    </a:p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n</a:t>
                      </a:r>
                    </a:p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n</a:t>
                      </a:r>
                    </a:p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n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 </a:t>
                      </a:r>
                      <a:endParaRPr lang="en-IN" sz="2400" kern="9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 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 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a - -       1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b  - -       1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c -      1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k - -        1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 </a:t>
                      </a:r>
                      <a:endParaRPr lang="en-IN" sz="2400" kern="9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4994483"/>
                  </a:ext>
                </a:extLst>
              </a:tr>
              <a:tr h="360496"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Total</a:t>
                      </a:r>
                      <a:endParaRPr lang="en-IN" sz="2400" kern="9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>
                          <a:effectLst/>
                        </a:rPr>
                        <a:t>5n +4</a:t>
                      </a:r>
                      <a:endParaRPr lang="en-IN" sz="2400" kern="9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S(P) = 4 + 0 = 4</a:t>
                      </a:r>
                      <a:endParaRPr lang="en-IN" sz="2400" kern="9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468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335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IN" sz="3200" b="1" dirty="0">
                <a:latin typeface="Arial" panose="020B0604020202020204" pitchFamily="34" charset="0"/>
                <a:ea typeface="Arial" panose="020B0604020202020204" pitchFamily="34" charset="0"/>
              </a:rPr>
              <a:t>Time complexity</a:t>
            </a: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490328" y="1098708"/>
            <a:ext cx="11298397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248285" indent="457200">
              <a:lnSpc>
                <a:spcPct val="150000"/>
              </a:lnSpc>
              <a:spcAft>
                <a:spcPts val="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 marR="248285" indent="457200">
              <a:lnSpc>
                <a:spcPct val="150000"/>
              </a:lnSpc>
              <a:spcAft>
                <a:spcPts val="0"/>
              </a:spcAft>
            </a:pPr>
            <a:endParaRPr lang="en-US" b="0" i="0" dirty="0">
              <a:solidFill>
                <a:srgbClr val="3B3835"/>
              </a:solidFill>
              <a:effectLst/>
              <a:latin typeface="HelveticaNeue-Ligh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426BB9-4BBD-454A-BCF9-8464D8A4F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02563"/>
              </p:ext>
            </p:extLst>
          </p:nvPr>
        </p:nvGraphicFramePr>
        <p:xfrm>
          <a:off x="717452" y="1098708"/>
          <a:ext cx="10984220" cy="5257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19149">
                  <a:extLst>
                    <a:ext uri="{9D8B030D-6E8A-4147-A177-3AD203B41FA5}">
                      <a16:colId xmlns:a16="http://schemas.microsoft.com/office/drawing/2014/main" val="533587305"/>
                    </a:ext>
                  </a:extLst>
                </a:gridCol>
                <a:gridCol w="2084390">
                  <a:extLst>
                    <a:ext uri="{9D8B030D-6E8A-4147-A177-3AD203B41FA5}">
                      <a16:colId xmlns:a16="http://schemas.microsoft.com/office/drawing/2014/main" val="515750628"/>
                    </a:ext>
                  </a:extLst>
                </a:gridCol>
                <a:gridCol w="2480681">
                  <a:extLst>
                    <a:ext uri="{9D8B030D-6E8A-4147-A177-3AD203B41FA5}">
                      <a16:colId xmlns:a16="http://schemas.microsoft.com/office/drawing/2014/main" val="78172031"/>
                    </a:ext>
                  </a:extLst>
                </a:gridCol>
              </a:tblGrid>
              <a:tr h="452594"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>
                          <a:effectLst/>
                        </a:rPr>
                        <a:t>Algorithm</a:t>
                      </a:r>
                      <a:endParaRPr lang="en-IN" sz="2400" kern="9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>
                          <a:effectLst/>
                        </a:rPr>
                        <a:t>Time Complexity</a:t>
                      </a:r>
                      <a:endParaRPr lang="en-IN" sz="2400" kern="9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>
                          <a:effectLst/>
                        </a:rPr>
                        <a:t>Space Complexity</a:t>
                      </a:r>
                      <a:endParaRPr lang="en-IN" sz="2400" kern="9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912643"/>
                  </a:ext>
                </a:extLst>
              </a:tr>
              <a:tr h="4073347"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1. Algorithm </a:t>
                      </a:r>
                      <a:r>
                        <a:rPr lang="en-US" sz="2400" kern="900" dirty="0" err="1">
                          <a:effectLst/>
                        </a:rPr>
                        <a:t>matmul</a:t>
                      </a:r>
                      <a:r>
                        <a:rPr lang="en-US" sz="2400" kern="900" dirty="0">
                          <a:effectLst/>
                        </a:rPr>
                        <a:t>(</a:t>
                      </a:r>
                      <a:r>
                        <a:rPr lang="en-US" sz="2400" kern="900" dirty="0" err="1">
                          <a:effectLst/>
                        </a:rPr>
                        <a:t>a,b,c,n</a:t>
                      </a:r>
                      <a:r>
                        <a:rPr lang="en-US" sz="2400" kern="900" dirty="0">
                          <a:effectLst/>
                        </a:rPr>
                        <a:t>)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2. {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 3. for </a:t>
                      </a:r>
                      <a:r>
                        <a:rPr lang="en-US" sz="2400" kern="900" dirty="0" err="1">
                          <a:effectLst/>
                        </a:rPr>
                        <a:t>i</a:t>
                      </a:r>
                      <a:r>
                        <a:rPr lang="en-US" sz="2400" kern="900" dirty="0">
                          <a:effectLst/>
                        </a:rPr>
                        <a:t> := 1 to n do               ---------------------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 4.  for j := 1 to n do            -----------------------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 5.      c[</a:t>
                      </a:r>
                      <a:r>
                        <a:rPr lang="en-US" sz="2400" kern="900" dirty="0" err="1">
                          <a:effectLst/>
                        </a:rPr>
                        <a:t>i,j</a:t>
                      </a:r>
                      <a:r>
                        <a:rPr lang="en-US" sz="2400" kern="900" dirty="0">
                          <a:effectLst/>
                        </a:rPr>
                        <a:t>] := 0;   -----------------------------------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 6.       for k:= 1 to n do -----------------------------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 7.          c[</a:t>
                      </a:r>
                      <a:r>
                        <a:rPr lang="en-US" sz="2400" kern="900" dirty="0" err="1">
                          <a:effectLst/>
                        </a:rPr>
                        <a:t>i,j</a:t>
                      </a:r>
                      <a:r>
                        <a:rPr lang="en-US" sz="2400" kern="900" dirty="0">
                          <a:effectLst/>
                        </a:rPr>
                        <a:t>] := c[</a:t>
                      </a:r>
                      <a:r>
                        <a:rPr lang="en-US" sz="2400" kern="900" dirty="0" err="1">
                          <a:effectLst/>
                        </a:rPr>
                        <a:t>i,j</a:t>
                      </a:r>
                      <a:r>
                        <a:rPr lang="en-US" sz="2400" kern="900" dirty="0">
                          <a:effectLst/>
                        </a:rPr>
                        <a:t>] + (a[</a:t>
                      </a:r>
                      <a:r>
                        <a:rPr lang="en-US" sz="2400" kern="900" dirty="0" err="1">
                          <a:effectLst/>
                        </a:rPr>
                        <a:t>i,k</a:t>
                      </a:r>
                      <a:r>
                        <a:rPr lang="en-US" sz="2400" kern="900" dirty="0">
                          <a:effectLst/>
                        </a:rPr>
                        <a:t>] * b[</a:t>
                      </a:r>
                      <a:r>
                        <a:rPr lang="en-US" sz="2400" kern="900" dirty="0" err="1">
                          <a:effectLst/>
                        </a:rPr>
                        <a:t>k,j</a:t>
                      </a:r>
                      <a:r>
                        <a:rPr lang="en-US" sz="2400" kern="900" dirty="0">
                          <a:effectLst/>
                        </a:rPr>
                        <a:t>]) ----------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 8.  return c[</a:t>
                      </a:r>
                      <a:r>
                        <a:rPr lang="en-US" sz="2400" kern="900" dirty="0" err="1">
                          <a:effectLst/>
                        </a:rPr>
                        <a:t>i,j</a:t>
                      </a:r>
                      <a:r>
                        <a:rPr lang="en-US" sz="2400" kern="900" dirty="0">
                          <a:effectLst/>
                        </a:rPr>
                        <a:t>]; ---------------------------------------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 9. }</a:t>
                      </a:r>
                      <a:endParaRPr lang="en-IN" sz="2400" kern="9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>
                          <a:effectLst/>
                        </a:rPr>
                        <a:t> </a:t>
                      </a:r>
                      <a:endParaRPr lang="en-IN" sz="24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>
                          <a:effectLst/>
                        </a:rPr>
                        <a:t> </a:t>
                      </a:r>
                      <a:endParaRPr lang="en-IN" sz="24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>
                          <a:effectLst/>
                        </a:rPr>
                        <a:t>n + 1</a:t>
                      </a:r>
                      <a:endParaRPr lang="en-IN" sz="24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>
                          <a:effectLst/>
                        </a:rPr>
                        <a:t>n(n+1)</a:t>
                      </a:r>
                      <a:endParaRPr lang="en-IN" sz="24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>
                          <a:effectLst/>
                        </a:rPr>
                        <a:t>n</a:t>
                      </a:r>
                      <a:r>
                        <a:rPr lang="en-US" sz="2400" kern="900" baseline="30000">
                          <a:effectLst/>
                        </a:rPr>
                        <a:t>2</a:t>
                      </a:r>
                      <a:endParaRPr lang="en-IN" sz="24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>
                          <a:effectLst/>
                        </a:rPr>
                        <a:t>n</a:t>
                      </a:r>
                      <a:r>
                        <a:rPr lang="en-US" sz="2400" kern="900" baseline="30000">
                          <a:effectLst/>
                        </a:rPr>
                        <a:t>2</a:t>
                      </a:r>
                      <a:r>
                        <a:rPr lang="en-US" sz="2400" kern="900">
                          <a:effectLst/>
                        </a:rPr>
                        <a:t>(n+1)</a:t>
                      </a:r>
                      <a:endParaRPr lang="en-IN" sz="24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>
                          <a:effectLst/>
                        </a:rPr>
                        <a:t>n</a:t>
                      </a:r>
                      <a:r>
                        <a:rPr lang="en-US" sz="2400" kern="900" baseline="30000">
                          <a:effectLst/>
                        </a:rPr>
                        <a:t>3</a:t>
                      </a:r>
                      <a:endParaRPr lang="en-IN" sz="24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>
                          <a:effectLst/>
                        </a:rPr>
                        <a:t>1</a:t>
                      </a:r>
                      <a:endParaRPr lang="en-IN" sz="2400" kern="9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 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 err="1">
                          <a:effectLst/>
                        </a:rPr>
                        <a:t>i</a:t>
                      </a:r>
                      <a:r>
                        <a:rPr lang="en-US" sz="2400" kern="900" dirty="0">
                          <a:effectLst/>
                        </a:rPr>
                        <a:t> ---- 1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j ---- 1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k --- 1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n ----1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a - - n</a:t>
                      </a:r>
                      <a:r>
                        <a:rPr lang="en-US" sz="2400" kern="900" baseline="30000" dirty="0">
                          <a:effectLst/>
                        </a:rPr>
                        <a:t>2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b - - n</a:t>
                      </a:r>
                      <a:r>
                        <a:rPr lang="en-US" sz="2400" kern="900" baseline="30000" dirty="0">
                          <a:effectLst/>
                        </a:rPr>
                        <a:t>2</a:t>
                      </a:r>
                      <a:endParaRPr lang="en-IN" sz="24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c - - n</a:t>
                      </a:r>
                      <a:r>
                        <a:rPr lang="en-US" sz="2400" kern="900" baseline="30000" dirty="0">
                          <a:effectLst/>
                        </a:rPr>
                        <a:t>2</a:t>
                      </a:r>
                      <a:endParaRPr lang="en-IN" sz="2400" kern="9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974318"/>
                  </a:ext>
                </a:extLst>
              </a:tr>
              <a:tr h="452594"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>
                          <a:effectLst/>
                        </a:rPr>
                        <a:t>Total</a:t>
                      </a:r>
                      <a:endParaRPr lang="en-IN" sz="2400" kern="9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>
                          <a:effectLst/>
                        </a:rPr>
                        <a:t>2n</a:t>
                      </a:r>
                      <a:r>
                        <a:rPr lang="en-US" sz="2400" kern="900" baseline="30000">
                          <a:effectLst/>
                        </a:rPr>
                        <a:t>3</a:t>
                      </a:r>
                      <a:r>
                        <a:rPr lang="en-US" sz="2400" kern="900">
                          <a:effectLst/>
                        </a:rPr>
                        <a:t>+3n</a:t>
                      </a:r>
                      <a:r>
                        <a:rPr lang="en-US" sz="2400" kern="900" baseline="30000">
                          <a:effectLst/>
                        </a:rPr>
                        <a:t>2</a:t>
                      </a:r>
                      <a:r>
                        <a:rPr lang="en-US" sz="2400" kern="900">
                          <a:effectLst/>
                        </a:rPr>
                        <a:t>+2n+2</a:t>
                      </a:r>
                      <a:endParaRPr lang="en-IN" sz="2400" kern="9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400" kern="900" dirty="0">
                          <a:effectLst/>
                        </a:rPr>
                        <a:t>S(P) = 4 + 3n</a:t>
                      </a:r>
                      <a:r>
                        <a:rPr lang="en-US" sz="2400" kern="900" baseline="30000" dirty="0">
                          <a:effectLst/>
                        </a:rPr>
                        <a:t>2</a:t>
                      </a:r>
                      <a:endParaRPr lang="en-IN" sz="2400" kern="9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0045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71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IN" sz="3200" b="1" dirty="0">
                <a:latin typeface="Arial" panose="020B0604020202020204" pitchFamily="34" charset="0"/>
                <a:ea typeface="Arial" panose="020B0604020202020204" pitchFamily="34" charset="0"/>
              </a:rPr>
              <a:t>Time complexity</a:t>
            </a: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09F687-C391-4199-AB2F-330FB9CDE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1588"/>
              </p:ext>
            </p:extLst>
          </p:nvPr>
        </p:nvGraphicFramePr>
        <p:xfrm>
          <a:off x="953693" y="1098708"/>
          <a:ext cx="10371666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61174">
                  <a:extLst>
                    <a:ext uri="{9D8B030D-6E8A-4147-A177-3AD203B41FA5}">
                      <a16:colId xmlns:a16="http://schemas.microsoft.com/office/drawing/2014/main" val="3104876353"/>
                    </a:ext>
                  </a:extLst>
                </a:gridCol>
                <a:gridCol w="1968150">
                  <a:extLst>
                    <a:ext uri="{9D8B030D-6E8A-4147-A177-3AD203B41FA5}">
                      <a16:colId xmlns:a16="http://schemas.microsoft.com/office/drawing/2014/main" val="4028472940"/>
                    </a:ext>
                  </a:extLst>
                </a:gridCol>
                <a:gridCol w="2342342">
                  <a:extLst>
                    <a:ext uri="{9D8B030D-6E8A-4147-A177-3AD203B41FA5}">
                      <a16:colId xmlns:a16="http://schemas.microsoft.com/office/drawing/2014/main" val="1095113221"/>
                    </a:ext>
                  </a:extLst>
                </a:gridCol>
              </a:tblGrid>
              <a:tr h="240500"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>
                          <a:effectLst/>
                        </a:rPr>
                        <a:t>Algorithm</a:t>
                      </a:r>
                      <a:endParaRPr lang="en-IN" sz="2000" kern="9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>
                          <a:effectLst/>
                        </a:rPr>
                        <a:t>Time Complexity</a:t>
                      </a:r>
                      <a:endParaRPr lang="en-IN" sz="2000" kern="9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Space Complexity</a:t>
                      </a:r>
                      <a:endParaRPr lang="en-IN" sz="2000" kern="9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3168644"/>
                  </a:ext>
                </a:extLst>
              </a:tr>
              <a:tr h="3607497"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1. Algorithm </a:t>
                      </a:r>
                      <a:r>
                        <a:rPr lang="en-US" sz="2000" kern="900" dirty="0" err="1">
                          <a:effectLst/>
                        </a:rPr>
                        <a:t>armstrong</a:t>
                      </a:r>
                      <a:r>
                        <a:rPr lang="en-US" sz="2000" kern="900" dirty="0">
                          <a:effectLst/>
                        </a:rPr>
                        <a:t>(n)</a:t>
                      </a:r>
                      <a:endParaRPr lang="en-IN" sz="20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2. {</a:t>
                      </a:r>
                      <a:endParaRPr lang="en-IN" sz="20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 3.  m:=n;                   ------------------------------------</a:t>
                      </a:r>
                      <a:endParaRPr lang="en-IN" sz="20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 4.   sum := 0;             ------------------------------------</a:t>
                      </a:r>
                      <a:endParaRPr lang="en-IN" sz="20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 5.   while(n&gt;0) do     ------------------------------------</a:t>
                      </a:r>
                      <a:endParaRPr lang="en-IN" sz="20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 6.         { </a:t>
                      </a:r>
                      <a:endParaRPr lang="en-IN" sz="20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 7.             n := n / 10;                       ------------------------------</a:t>
                      </a:r>
                      <a:endParaRPr lang="en-IN" sz="20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 8.              k := n % 10;                            -------------------------</a:t>
                      </a:r>
                      <a:endParaRPr lang="en-IN" sz="20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 9.              sum := sum + (k * k* k);              -------------------</a:t>
                      </a:r>
                      <a:endParaRPr lang="en-IN" sz="20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10.          }</a:t>
                      </a:r>
                      <a:endParaRPr lang="en-IN" sz="2000" kern="900" dirty="0">
                        <a:effectLst/>
                      </a:endParaRPr>
                    </a:p>
                    <a:p>
                      <a:pPr marL="457200" indent="-457200" algn="just">
                        <a:buAutoNum type="arabicPeriod" startAt="11"/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if(m = sum)-----------------------------------------</a:t>
                      </a:r>
                      <a:endParaRPr lang="en-IN" sz="2000" kern="900" dirty="0">
                        <a:effectLst/>
                      </a:endParaRPr>
                    </a:p>
                    <a:p>
                      <a:pPr marL="0" indent="0" algn="just">
                        <a:buNone/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12.        write “Given number is Armstrong”;----------</a:t>
                      </a:r>
                      <a:endParaRPr lang="en-IN" sz="20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13.           else</a:t>
                      </a:r>
                      <a:endParaRPr lang="en-IN" sz="20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14.          write “Given number is Not Armstrong”;----</a:t>
                      </a:r>
                      <a:endParaRPr lang="en-IN" sz="20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15.     }</a:t>
                      </a:r>
                      <a:endParaRPr lang="en-IN" sz="2000" kern="9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>
                          <a:effectLst/>
                        </a:rPr>
                        <a:t> </a:t>
                      </a:r>
                      <a:endParaRPr lang="en-IN" sz="20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>
                          <a:effectLst/>
                        </a:rPr>
                        <a:t> </a:t>
                      </a:r>
                      <a:endParaRPr lang="en-IN" sz="20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>
                          <a:effectLst/>
                        </a:rPr>
                        <a:t>1</a:t>
                      </a:r>
                      <a:endParaRPr lang="en-IN" sz="20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>
                          <a:effectLst/>
                        </a:rPr>
                        <a:t>1</a:t>
                      </a:r>
                      <a:endParaRPr lang="en-IN" sz="20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>
                          <a:effectLst/>
                        </a:rPr>
                        <a:t>n + 1</a:t>
                      </a:r>
                      <a:endParaRPr lang="en-IN" sz="20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>
                          <a:effectLst/>
                        </a:rPr>
                        <a:t> </a:t>
                      </a:r>
                      <a:endParaRPr lang="en-IN" sz="20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>
                          <a:effectLst/>
                        </a:rPr>
                        <a:t>n</a:t>
                      </a:r>
                      <a:endParaRPr lang="en-IN" sz="20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>
                          <a:effectLst/>
                        </a:rPr>
                        <a:t>n</a:t>
                      </a:r>
                      <a:endParaRPr lang="en-IN" sz="20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>
                          <a:effectLst/>
                        </a:rPr>
                        <a:t>n</a:t>
                      </a:r>
                      <a:endParaRPr lang="en-IN" sz="20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>
                          <a:effectLst/>
                        </a:rPr>
                        <a:t> </a:t>
                      </a:r>
                      <a:endParaRPr lang="en-IN" sz="20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>
                          <a:effectLst/>
                        </a:rPr>
                        <a:t>1</a:t>
                      </a:r>
                      <a:endParaRPr lang="en-IN" sz="20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>
                          <a:effectLst/>
                        </a:rPr>
                        <a:t>1</a:t>
                      </a:r>
                      <a:endParaRPr lang="en-IN" sz="20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>
                          <a:effectLst/>
                        </a:rPr>
                        <a:t> </a:t>
                      </a:r>
                      <a:endParaRPr lang="en-IN" sz="2000" kern="90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>
                          <a:effectLst/>
                        </a:rPr>
                        <a:t>0</a:t>
                      </a:r>
                      <a:endParaRPr lang="en-IN" sz="2000" kern="9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 </a:t>
                      </a:r>
                      <a:endParaRPr lang="en-IN" sz="20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 </a:t>
                      </a:r>
                      <a:endParaRPr lang="en-IN" sz="20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m - -       1</a:t>
                      </a:r>
                      <a:endParaRPr lang="en-IN" sz="20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n  - -       1</a:t>
                      </a:r>
                      <a:endParaRPr lang="en-IN" sz="20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sum -      1</a:t>
                      </a:r>
                      <a:endParaRPr lang="en-IN" sz="20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k - -        1</a:t>
                      </a:r>
                      <a:endParaRPr lang="en-IN" sz="2000" kern="900" dirty="0">
                        <a:effectLst/>
                      </a:endParaRPr>
                    </a:p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 </a:t>
                      </a:r>
                      <a:endParaRPr lang="en-IN" sz="2000" kern="9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9036730"/>
                  </a:ext>
                </a:extLst>
              </a:tr>
              <a:tr h="240500"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>
                          <a:effectLst/>
                        </a:rPr>
                        <a:t>Total</a:t>
                      </a:r>
                      <a:endParaRPr lang="en-IN" sz="2000" kern="9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>
                          <a:effectLst/>
                        </a:rPr>
                        <a:t>4n + 5</a:t>
                      </a:r>
                      <a:endParaRPr lang="en-IN" sz="2000" kern="9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143000" algn="l"/>
                        </a:tabLst>
                      </a:pPr>
                      <a:r>
                        <a:rPr lang="en-US" sz="2000" kern="900" dirty="0">
                          <a:effectLst/>
                        </a:rPr>
                        <a:t>S(P) = 4 + 0 = 4</a:t>
                      </a:r>
                      <a:endParaRPr lang="en-IN" sz="2000" kern="9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12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982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5F144-9B03-402D-B98E-DFA09E33DEC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2542" y="998806"/>
                <a:ext cx="5907258" cy="5514536"/>
              </a:xfrm>
            </p:spPr>
            <p:txBody>
              <a:bodyPr>
                <a:normAutofit fontScale="92500" lnSpcReduction="20000"/>
              </a:bodyPr>
              <a:lstStyle/>
              <a:p>
                <a:pPr marL="190500" indent="0">
                  <a:spcBef>
                    <a:spcPts val="30"/>
                  </a:spcBef>
                  <a:spcAft>
                    <a:spcPts val="0"/>
                  </a:spcAft>
                  <a:buNone/>
                </a:pPr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for (</a:t>
                </a:r>
                <a:r>
                  <a:rPr lang="en-IN" dirty="0" err="1"/>
                  <a:t>i</a:t>
                </a:r>
                <a:r>
                  <a:rPr lang="en-IN" dirty="0"/>
                  <a:t>=1;i&lt;</a:t>
                </a:r>
                <a:r>
                  <a:rPr lang="en-IN" dirty="0" err="1"/>
                  <a:t>n;i</a:t>
                </a:r>
                <a:r>
                  <a:rPr lang="en-IN" dirty="0"/>
                  <a:t>=</a:t>
                </a:r>
                <a:r>
                  <a:rPr lang="en-IN" dirty="0" err="1"/>
                  <a:t>i</a:t>
                </a:r>
                <a:r>
                  <a:rPr lang="en-IN" dirty="0"/>
                  <a:t>*2) </a:t>
                </a:r>
              </a:p>
              <a:p>
                <a:pPr marL="0" indent="0">
                  <a:buNone/>
                </a:pPr>
                <a:r>
                  <a:rPr lang="en-IN" dirty="0"/>
                  <a:t>   { </a:t>
                </a:r>
              </a:p>
              <a:p>
                <a:pPr marL="0" indent="0">
                  <a:buNone/>
                </a:pPr>
                <a:r>
                  <a:rPr lang="en-IN" dirty="0"/>
                  <a:t>    statement;</a:t>
                </a:r>
              </a:p>
              <a:p>
                <a:pPr marL="0" indent="0">
                  <a:buNone/>
                </a:pPr>
                <a:r>
                  <a:rPr lang="en-IN" dirty="0"/>
                  <a:t>   }</a:t>
                </a:r>
              </a:p>
              <a:p>
                <a:pPr marL="0" indent="0">
                  <a:buNone/>
                </a:pPr>
                <a:r>
                  <a:rPr lang="en-IN" dirty="0" err="1"/>
                  <a:t>i</a:t>
                </a:r>
                <a:r>
                  <a:rPr lang="en-IN" dirty="0"/>
                  <a:t>=1,1*2=2,2*2=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*2=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/>
                  <a:t>,……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Assume that </a:t>
                </a:r>
                <a:r>
                  <a:rPr lang="en-IN" dirty="0" err="1"/>
                  <a:t>i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⇒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N" dirty="0"/>
                  <a:t>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/>
                  <a:t> k=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IN" dirty="0"/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k=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If n=8, </a:t>
                </a:r>
                <a:r>
                  <a:rPr lang="en-IN" dirty="0" err="1"/>
                  <a:t>i</a:t>
                </a:r>
                <a:r>
                  <a:rPr lang="en-IN" dirty="0"/>
                  <a:t>=1,2,4  </a:t>
                </a:r>
                <a:r>
                  <a:rPr lang="en-IN" dirty="0" err="1"/>
                  <a:t>i.e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m:rPr>
                                <m:sty m:val="p"/>
                              </m:rPr>
                              <a:rPr lang="en-I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8=3</m:t>
                        </m:r>
                      </m:e>
                    </m:func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If n=10, </a:t>
                </a:r>
                <a:r>
                  <a:rPr lang="en-IN" dirty="0" err="1"/>
                  <a:t>i</a:t>
                </a:r>
                <a:r>
                  <a:rPr lang="en-IN" dirty="0"/>
                  <a:t>=1,2,4,8 i.e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m:rPr>
                                <m:sty m:val="p"/>
                              </m:rPr>
                              <a:rPr lang="en-I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10=3.2</m:t>
                        </m:r>
                      </m:e>
                    </m:func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            = ceiling of (3.2)=4</a:t>
                </a:r>
              </a:p>
              <a:p>
                <a:pPr marL="0" indent="0">
                  <a:buNone/>
                </a:pPr>
                <a:r>
                  <a:rPr lang="en-IN" dirty="0"/>
                  <a:t>Time complexity = O(</a:t>
                </a:r>
                <a:r>
                  <a:rPr lang="en-IN" dirty="0" err="1"/>
                  <a:t>logn</a:t>
                </a:r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5F144-9B03-402D-B98E-DFA09E33D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2542" y="998806"/>
                <a:ext cx="5907258" cy="5514536"/>
              </a:xfrm>
              <a:blipFill>
                <a:blip r:embed="rId2"/>
                <a:stretch>
                  <a:fillRect l="-1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6D90F9-6F4D-45F7-9873-2A12DA7F270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998805"/>
                <a:ext cx="5639972" cy="57114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dirty="0"/>
                  <a:t>for (</a:t>
                </a:r>
                <a:r>
                  <a:rPr lang="en-IN" dirty="0" err="1"/>
                  <a:t>i</a:t>
                </a:r>
                <a:r>
                  <a:rPr lang="en-IN" dirty="0"/>
                  <a:t>=</a:t>
                </a:r>
                <a:r>
                  <a:rPr lang="en-IN" dirty="0" err="1"/>
                  <a:t>n;i</a:t>
                </a:r>
                <a:r>
                  <a:rPr lang="en-IN" dirty="0"/>
                  <a:t>&gt;1;i=</a:t>
                </a:r>
                <a:r>
                  <a:rPr lang="en-IN" dirty="0" err="1"/>
                  <a:t>i</a:t>
                </a:r>
                <a:r>
                  <a:rPr lang="en-IN" dirty="0"/>
                  <a:t>/2) </a:t>
                </a:r>
              </a:p>
              <a:p>
                <a:pPr marL="0" indent="0">
                  <a:buNone/>
                </a:pPr>
                <a:r>
                  <a:rPr lang="en-IN" dirty="0"/>
                  <a:t>   { </a:t>
                </a:r>
              </a:p>
              <a:p>
                <a:pPr marL="0" indent="0">
                  <a:buNone/>
                </a:pPr>
                <a:r>
                  <a:rPr lang="en-IN" dirty="0"/>
                  <a:t>    statement;</a:t>
                </a:r>
              </a:p>
              <a:p>
                <a:pPr marL="0" indent="0">
                  <a:buNone/>
                </a:pPr>
                <a:r>
                  <a:rPr lang="en-IN" dirty="0"/>
                  <a:t>   }</a:t>
                </a:r>
              </a:p>
              <a:p>
                <a:pPr marL="0" indent="0">
                  <a:buNone/>
                </a:pPr>
                <a:r>
                  <a:rPr lang="en-IN" dirty="0" err="1"/>
                  <a:t>i</a:t>
                </a:r>
                <a:r>
                  <a:rPr lang="en-IN" dirty="0"/>
                  <a:t>=n, (n/2),n/2*2=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*2)=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/>
                  <a:t>,…… 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r>
                  <a:rPr lang="en-IN" dirty="0"/>
                  <a:t>Assume that </a:t>
                </a:r>
                <a:r>
                  <a:rPr lang="en-IN" dirty="0" err="1"/>
                  <a:t>i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⇒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/>
                  <a:t>n=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k=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IN" dirty="0"/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k=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If n=8, </a:t>
                </a:r>
                <a:r>
                  <a:rPr lang="en-IN" dirty="0" err="1"/>
                  <a:t>i</a:t>
                </a:r>
                <a:r>
                  <a:rPr lang="en-IN" dirty="0"/>
                  <a:t>=8,4,2  </a:t>
                </a:r>
                <a:r>
                  <a:rPr lang="en-IN" dirty="0" err="1"/>
                  <a:t>i.e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m:rPr>
                                <m:sty m:val="p"/>
                              </m:rPr>
                              <a:rPr lang="en-I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8=3</m:t>
                        </m:r>
                      </m:e>
                    </m:func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If n=10, </a:t>
                </a:r>
                <a:r>
                  <a:rPr lang="en-IN" dirty="0" err="1"/>
                  <a:t>i</a:t>
                </a:r>
                <a:r>
                  <a:rPr lang="en-IN" dirty="0"/>
                  <a:t>=10,5,2.5,1.25 i.e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m:rPr>
                                <m:sty m:val="p"/>
                              </m:rPr>
                              <a:rPr lang="en-I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10=3.2</m:t>
                        </m:r>
                      </m:e>
                    </m:func>
                  </m:oMath>
                </a14:m>
                <a:r>
                  <a:rPr lang="en-IN" dirty="0"/>
                  <a:t> = ceiling of (3.2)=4</a:t>
                </a:r>
              </a:p>
              <a:p>
                <a:pPr marL="0" indent="0">
                  <a:buNone/>
                </a:pPr>
                <a:r>
                  <a:rPr lang="en-IN" dirty="0"/>
                  <a:t>Time complexity = O(</a:t>
                </a:r>
                <a:r>
                  <a:rPr lang="en-IN" dirty="0" err="1"/>
                  <a:t>logn</a:t>
                </a:r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          </a:t>
                </a:r>
              </a:p>
              <a:p>
                <a:pPr marL="647700" indent="-457200">
                  <a:spcBef>
                    <a:spcPts val="30"/>
                  </a:spcBef>
                  <a:spcAft>
                    <a:spcPts val="0"/>
                  </a:spcAft>
                  <a:buAutoNum type="arabicPeriod"/>
                </a:pPr>
                <a:endParaRPr lang="en-IN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6D90F9-6F4D-45F7-9873-2A12DA7F2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998805"/>
                <a:ext cx="5639972" cy="5711483"/>
              </a:xfrm>
              <a:blipFill>
                <a:blip r:embed="rId3"/>
                <a:stretch>
                  <a:fillRect l="-1946" t="-26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D5D0872C-4739-48F3-88D7-208F61DB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1971338" cy="914399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372524" algn="ctr">
              <a:spcBef>
                <a:spcPts val="7"/>
              </a:spcBef>
            </a:pP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 Complexity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>
            <a:extLst>
              <a:ext uri="{FF2B5EF4-FFF2-40B4-BE49-F238E27FC236}">
                <a16:creationId xmlns:a16="http://schemas.microsoft.com/office/drawing/2014/main" id="{2C38702F-F2BA-43F4-9F6E-6849A03EC69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3320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7577-7124-4A86-8C39-F41CA685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852033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3DDB-6873-41D2-BCA2-349A6BB94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6287" y="914400"/>
            <a:ext cx="5773513" cy="580707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Ex: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   ______ n+1         </a:t>
            </a:r>
          </a:p>
          <a:p>
            <a:pPr marL="0" indent="0">
              <a:buNone/>
            </a:pPr>
            <a:r>
              <a:rPr lang="en-IN" dirty="0"/>
              <a:t>     {</a:t>
            </a:r>
          </a:p>
          <a:p>
            <a:pPr marL="457200" lvl="1" indent="0">
              <a:buNone/>
            </a:pPr>
            <a:r>
              <a:rPr lang="en-IN" dirty="0"/>
              <a:t>  For(j=1;j&lt;</a:t>
            </a:r>
            <a:r>
              <a:rPr lang="en-IN" dirty="0" err="1"/>
              <a:t>n;j</a:t>
            </a:r>
            <a:r>
              <a:rPr lang="en-IN" dirty="0"/>
              <a:t>=j*2) ______n * log n</a:t>
            </a:r>
          </a:p>
          <a:p>
            <a:pPr marL="457200" lvl="1" indent="0">
              <a:buNone/>
            </a:pPr>
            <a:r>
              <a:rPr lang="en-IN" dirty="0"/>
              <a:t>    {</a:t>
            </a:r>
          </a:p>
          <a:p>
            <a:pPr marL="457200" lvl="1" indent="0">
              <a:buNone/>
            </a:pPr>
            <a:r>
              <a:rPr lang="en-IN" dirty="0"/>
              <a:t>        statement;   ________n*log n</a:t>
            </a:r>
          </a:p>
          <a:p>
            <a:pPr marL="457200" lvl="1" indent="0">
              <a:buNone/>
            </a:pPr>
            <a:r>
              <a:rPr lang="en-IN" dirty="0"/>
              <a:t>    }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/>
              <a:t>Time complexity = 2n </a:t>
            </a:r>
            <a:r>
              <a:rPr lang="en-IN" dirty="0" err="1"/>
              <a:t>logn</a:t>
            </a:r>
            <a:r>
              <a:rPr lang="en-IN" dirty="0"/>
              <a:t> + n+1 = O(n)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48DDEE2-F79D-444B-B0C5-43AB2F771AF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914400"/>
                <a:ext cx="5883812" cy="5807075"/>
              </a:xfrm>
            </p:spPr>
            <p:txBody>
              <a:bodyPr/>
              <a:lstStyle/>
              <a:p>
                <a:r>
                  <a:rPr lang="en-IN" dirty="0"/>
                  <a:t>for(</a:t>
                </a:r>
                <a:r>
                  <a:rPr lang="en-IN" dirty="0" err="1"/>
                  <a:t>i</a:t>
                </a:r>
                <a:r>
                  <a:rPr lang="en-IN" dirty="0"/>
                  <a:t>=0;i&lt;</a:t>
                </a:r>
                <a:r>
                  <a:rPr lang="en-IN" dirty="0" err="1"/>
                  <a:t>n;i</a:t>
                </a:r>
                <a:r>
                  <a:rPr lang="en-IN" dirty="0"/>
                  <a:t>++)          ____O(n)</a:t>
                </a:r>
              </a:p>
              <a:p>
                <a:r>
                  <a:rPr lang="en-IN" dirty="0"/>
                  <a:t>for(</a:t>
                </a:r>
                <a:r>
                  <a:rPr lang="en-IN" dirty="0" err="1"/>
                  <a:t>i</a:t>
                </a:r>
                <a:r>
                  <a:rPr lang="en-IN" dirty="0"/>
                  <a:t>=0;i&lt;</a:t>
                </a:r>
                <a:r>
                  <a:rPr lang="en-IN" dirty="0" err="1"/>
                  <a:t>n;i</a:t>
                </a:r>
                <a:r>
                  <a:rPr lang="en-IN" dirty="0"/>
                  <a:t>=i+2) _____n/2= O(n)</a:t>
                </a:r>
              </a:p>
              <a:p>
                <a:r>
                  <a:rPr lang="en-IN" dirty="0"/>
                  <a:t>for(</a:t>
                </a:r>
                <a:r>
                  <a:rPr lang="en-IN" dirty="0" err="1"/>
                  <a:t>i</a:t>
                </a:r>
                <a:r>
                  <a:rPr lang="en-IN" dirty="0"/>
                  <a:t>=0;i&lt;</a:t>
                </a:r>
                <a:r>
                  <a:rPr lang="en-IN" dirty="0" err="1"/>
                  <a:t>n;i</a:t>
                </a:r>
                <a:r>
                  <a:rPr lang="en-IN" dirty="0"/>
                  <a:t>--)  ______O(n)</a:t>
                </a:r>
              </a:p>
              <a:p>
                <a:r>
                  <a:rPr lang="en-IN" dirty="0"/>
                  <a:t>for(</a:t>
                </a:r>
                <a:r>
                  <a:rPr lang="en-IN" dirty="0" err="1"/>
                  <a:t>i</a:t>
                </a:r>
                <a:r>
                  <a:rPr lang="en-IN" dirty="0"/>
                  <a:t>=0;i&lt;</a:t>
                </a:r>
                <a:r>
                  <a:rPr lang="en-IN" dirty="0" err="1"/>
                  <a:t>n;i</a:t>
                </a:r>
                <a:r>
                  <a:rPr lang="en-IN" dirty="0"/>
                  <a:t>=</a:t>
                </a:r>
                <a:r>
                  <a:rPr lang="en-IN" dirty="0" err="1"/>
                  <a:t>i</a:t>
                </a:r>
                <a:r>
                  <a:rPr lang="en-IN" dirty="0"/>
                  <a:t>*2)_____O(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for(</a:t>
                </a:r>
                <a:r>
                  <a:rPr lang="en-IN" dirty="0" err="1"/>
                  <a:t>i</a:t>
                </a:r>
                <a:r>
                  <a:rPr lang="en-IN" dirty="0"/>
                  <a:t>=0;i&lt;</a:t>
                </a:r>
                <a:r>
                  <a:rPr lang="en-IN" dirty="0" err="1"/>
                  <a:t>n;i</a:t>
                </a:r>
                <a:r>
                  <a:rPr lang="en-IN" dirty="0"/>
                  <a:t>=</a:t>
                </a:r>
                <a:r>
                  <a:rPr lang="en-IN" dirty="0" err="1"/>
                  <a:t>i</a:t>
                </a:r>
                <a:r>
                  <a:rPr lang="en-IN" dirty="0"/>
                  <a:t>*3)_____O(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for(</a:t>
                </a:r>
                <a:r>
                  <a:rPr lang="en-IN" dirty="0" err="1"/>
                  <a:t>i</a:t>
                </a:r>
                <a:r>
                  <a:rPr lang="en-IN" dirty="0"/>
                  <a:t>=0;i&lt;</a:t>
                </a:r>
                <a:r>
                  <a:rPr lang="en-IN" dirty="0" err="1"/>
                  <a:t>n;i</a:t>
                </a:r>
                <a:r>
                  <a:rPr lang="en-IN" dirty="0"/>
                  <a:t>=</a:t>
                </a:r>
                <a:r>
                  <a:rPr lang="en-IN" dirty="0" err="1"/>
                  <a:t>i</a:t>
                </a:r>
                <a:r>
                  <a:rPr lang="en-IN" dirty="0"/>
                  <a:t>/2)_____O(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IN" dirty="0"/>
                  <a:t>)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48DDEE2-F79D-444B-B0C5-43AB2F771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914400"/>
                <a:ext cx="5883812" cy="5807075"/>
              </a:xfrm>
              <a:blipFill>
                <a:blip r:embed="rId2"/>
                <a:stretch>
                  <a:fillRect l="-1865" t="-16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852034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u="sng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endParaRPr lang="en-IN" sz="32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0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IN" sz="3200" b="1" dirty="0">
                <a:latin typeface="Arial" panose="020B0604020202020204" pitchFamily="34" charset="0"/>
                <a:ea typeface="Arial" panose="020B0604020202020204" pitchFamily="34" charset="0"/>
              </a:rPr>
              <a:t>Module - I</a:t>
            </a: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134" y="794858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365760" y="1098708"/>
            <a:ext cx="11690773" cy="533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711835">
              <a:lnSpc>
                <a:spcPct val="145800"/>
              </a:lnSpc>
              <a:spcBef>
                <a:spcPts val="10"/>
              </a:spcBef>
              <a:tabLst>
                <a:tab pos="137795" algn="l"/>
              </a:tabLst>
            </a:pPr>
            <a:r>
              <a:rPr lang="en-US" b="1" dirty="0">
                <a:latin typeface="Cambria"/>
                <a:cs typeface="Cambria"/>
              </a:rPr>
              <a:t>4.</a:t>
            </a:r>
            <a:r>
              <a:rPr lang="en-US" sz="1800" b="1" dirty="0">
                <a:latin typeface="Cambria"/>
                <a:cs typeface="Cambria"/>
              </a:rPr>
              <a:t> </a:t>
            </a:r>
            <a:r>
              <a:rPr lang="en-US" sz="1800" b="1" spc="-5" dirty="0">
                <a:latin typeface="Cambria"/>
                <a:cs typeface="Cambria"/>
              </a:rPr>
              <a:t>Finiteness </a:t>
            </a:r>
            <a:r>
              <a:rPr lang="en-US" sz="1800" b="1" dirty="0">
                <a:latin typeface="Cambria"/>
                <a:cs typeface="Cambria"/>
              </a:rPr>
              <a:t>: </a:t>
            </a:r>
            <a:r>
              <a:rPr lang="en-US" sz="1800" spc="-5" dirty="0">
                <a:latin typeface="Cambria"/>
                <a:cs typeface="Cambria"/>
              </a:rPr>
              <a:t>If we trace out the instructions of </a:t>
            </a:r>
            <a:r>
              <a:rPr lang="en-US" sz="1800" dirty="0">
                <a:latin typeface="Cambria"/>
                <a:cs typeface="Cambria"/>
              </a:rPr>
              <a:t>an </a:t>
            </a:r>
            <a:r>
              <a:rPr lang="en-US" sz="1800" spc="-5" dirty="0">
                <a:latin typeface="Cambria"/>
                <a:cs typeface="Cambria"/>
              </a:rPr>
              <a:t>algorithm, then for all </a:t>
            </a:r>
            <a:r>
              <a:rPr lang="en-US" sz="1800" dirty="0">
                <a:latin typeface="Cambria"/>
                <a:cs typeface="Cambria"/>
              </a:rPr>
              <a:t>cases, </a:t>
            </a:r>
            <a:r>
              <a:rPr lang="en-US" sz="1800" spc="-5" dirty="0">
                <a:latin typeface="Cambria"/>
                <a:cs typeface="Cambria"/>
              </a:rPr>
              <a:t>the algorithm </a:t>
            </a:r>
            <a:r>
              <a:rPr lang="en-US" sz="1800" spc="-25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terminates</a:t>
            </a:r>
            <a:r>
              <a:rPr lang="en-US" sz="1800" spc="-2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after</a:t>
            </a:r>
            <a:r>
              <a:rPr lang="en-US" sz="1800" spc="2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a</a:t>
            </a:r>
            <a:r>
              <a:rPr lang="en-US" sz="1800" spc="-1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finite</a:t>
            </a:r>
            <a:r>
              <a:rPr lang="en-US" sz="1800" spc="-2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number of</a:t>
            </a:r>
            <a:r>
              <a:rPr lang="en-US" sz="1800" spc="-2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steps.</a:t>
            </a:r>
          </a:p>
          <a:p>
            <a:pPr marL="12700" marR="289560">
              <a:lnSpc>
                <a:spcPct val="146800"/>
              </a:lnSpc>
              <a:spcBef>
                <a:spcPts val="10"/>
              </a:spcBef>
              <a:tabLst>
                <a:tab pos="137795" algn="l"/>
              </a:tabLst>
            </a:pPr>
            <a:r>
              <a:rPr lang="en-US" sz="1800" b="1" dirty="0">
                <a:latin typeface="Cambria"/>
                <a:cs typeface="Cambria"/>
              </a:rPr>
              <a:t>5.  </a:t>
            </a:r>
            <a:r>
              <a:rPr lang="en-US" sz="1800" b="1" spc="-5" dirty="0">
                <a:latin typeface="Cambria"/>
                <a:cs typeface="Cambria"/>
              </a:rPr>
              <a:t>Effectiveness </a:t>
            </a:r>
            <a:r>
              <a:rPr lang="en-US" sz="1800" b="1" dirty="0">
                <a:latin typeface="Cambria"/>
                <a:cs typeface="Cambria"/>
              </a:rPr>
              <a:t>: </a:t>
            </a:r>
            <a:r>
              <a:rPr lang="en-US" sz="1800" spc="-5" dirty="0">
                <a:latin typeface="Cambria"/>
                <a:cs typeface="Cambria"/>
              </a:rPr>
              <a:t>Every </a:t>
            </a:r>
            <a:r>
              <a:rPr lang="en-US" sz="1800" dirty="0">
                <a:latin typeface="Cambria"/>
                <a:cs typeface="Cambria"/>
              </a:rPr>
              <a:t>step </a:t>
            </a:r>
            <a:r>
              <a:rPr lang="en-US" sz="1800" spc="-5" dirty="0">
                <a:latin typeface="Cambria"/>
                <a:cs typeface="Cambria"/>
              </a:rPr>
              <a:t>of algorithm should </a:t>
            </a:r>
            <a:r>
              <a:rPr lang="en-US" sz="1800" dirty="0">
                <a:latin typeface="Cambria"/>
                <a:cs typeface="Cambria"/>
              </a:rPr>
              <a:t>be </a:t>
            </a:r>
            <a:r>
              <a:rPr lang="en-US" sz="1800" spc="-5" dirty="0">
                <a:latin typeface="Cambria"/>
                <a:cs typeface="Cambria"/>
              </a:rPr>
              <a:t>effective. Every operation </a:t>
            </a:r>
            <a:r>
              <a:rPr lang="en-US" sz="1800" dirty="0">
                <a:latin typeface="Cambria"/>
                <a:cs typeface="Cambria"/>
              </a:rPr>
              <a:t>can </a:t>
            </a:r>
            <a:r>
              <a:rPr lang="en-US" sz="1800" spc="-5" dirty="0">
                <a:latin typeface="Cambria"/>
                <a:cs typeface="Cambria"/>
              </a:rPr>
              <a:t>be roughly </a:t>
            </a:r>
            <a:r>
              <a:rPr lang="en-US" sz="1800" dirty="0">
                <a:latin typeface="Cambria"/>
                <a:cs typeface="Cambria"/>
              </a:rPr>
              <a:t>by pen </a:t>
            </a:r>
            <a:r>
              <a:rPr lang="en-US" sz="1800" spc="-25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and</a:t>
            </a:r>
            <a:r>
              <a:rPr lang="en-US" sz="1800" spc="-15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paper.</a:t>
            </a:r>
            <a:r>
              <a:rPr lang="en-US" sz="1800" spc="-5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So</a:t>
            </a:r>
            <a:r>
              <a:rPr lang="en-US" sz="1800" spc="-5" dirty="0">
                <a:latin typeface="Cambria"/>
                <a:cs typeface="Cambria"/>
              </a:rPr>
              <a:t> tracing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of</a:t>
            </a:r>
            <a:r>
              <a:rPr lang="en-US" sz="1800" spc="-5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each</a:t>
            </a:r>
            <a:r>
              <a:rPr lang="en-US" sz="1800" spc="-5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step of </a:t>
            </a:r>
            <a:r>
              <a:rPr lang="en-US" sz="1800" spc="-5" dirty="0">
                <a:latin typeface="Cambria"/>
                <a:cs typeface="Cambria"/>
              </a:rPr>
              <a:t>algorithm should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be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done</a:t>
            </a:r>
            <a:endParaRPr lang="en-US" sz="1800" b="1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1800" b="1" dirty="0">
                <a:solidFill>
                  <a:srgbClr val="FF0000"/>
                </a:solidFill>
                <a:latin typeface="Cambria"/>
                <a:cs typeface="Cambria"/>
              </a:rPr>
              <a:t>Issues</a:t>
            </a:r>
            <a:r>
              <a:rPr lang="en-US" sz="1800" b="1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mbria"/>
                <a:cs typeface="Cambria"/>
              </a:rPr>
              <a:t>(</a:t>
            </a:r>
            <a:r>
              <a:rPr lang="en-US" sz="1800" b="1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mbria"/>
                <a:cs typeface="Cambria"/>
              </a:rPr>
              <a:t>or</a:t>
            </a:r>
            <a:r>
              <a:rPr lang="en-US" sz="1800" b="1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mbria"/>
                <a:cs typeface="Cambria"/>
              </a:rPr>
              <a:t>)</a:t>
            </a:r>
            <a:r>
              <a:rPr lang="en-US" sz="1800" b="1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b="1" spc="-5" dirty="0">
                <a:solidFill>
                  <a:srgbClr val="FF0000"/>
                </a:solidFill>
                <a:latin typeface="Cambria"/>
                <a:cs typeface="Cambria"/>
              </a:rPr>
              <a:t>Design</a:t>
            </a:r>
            <a:r>
              <a:rPr lang="en-US" sz="1800" b="1" spc="-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lang="en-US" sz="1800" b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b="1" spc="-5" dirty="0">
                <a:solidFill>
                  <a:srgbClr val="FF0000"/>
                </a:solidFill>
                <a:latin typeface="Cambria"/>
                <a:cs typeface="Cambria"/>
              </a:rPr>
              <a:t>Algorithm</a:t>
            </a:r>
            <a:endParaRPr lang="en-US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1800" b="1" spc="-5" dirty="0">
                <a:solidFill>
                  <a:srgbClr val="FF0000"/>
                </a:solidFill>
                <a:latin typeface="Cambria"/>
                <a:cs typeface="Cambria"/>
              </a:rPr>
              <a:t>There</a:t>
            </a:r>
            <a:r>
              <a:rPr lang="en-US" sz="1800" b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b="1" spc="-5" dirty="0">
                <a:solidFill>
                  <a:srgbClr val="FF0000"/>
                </a:solidFill>
                <a:latin typeface="Cambria"/>
                <a:cs typeface="Cambria"/>
              </a:rPr>
              <a:t>are</a:t>
            </a:r>
            <a:r>
              <a:rPr lang="en-US" sz="1800" b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b="1" spc="-5" dirty="0">
                <a:solidFill>
                  <a:srgbClr val="FF0000"/>
                </a:solidFill>
                <a:latin typeface="Cambria"/>
                <a:cs typeface="Cambria"/>
              </a:rPr>
              <a:t>various</a:t>
            </a:r>
            <a:r>
              <a:rPr lang="en-US" sz="1800" b="1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b="1" spc="-5" dirty="0">
                <a:solidFill>
                  <a:srgbClr val="FF0000"/>
                </a:solidFill>
                <a:latin typeface="Cambria"/>
                <a:cs typeface="Cambria"/>
              </a:rPr>
              <a:t>steps</a:t>
            </a:r>
            <a:r>
              <a:rPr lang="en-US" sz="1800" b="1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b="1" spc="-5" dirty="0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lang="en-US" sz="1800" b="1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b="1" spc="-5" dirty="0">
                <a:solidFill>
                  <a:srgbClr val="FF0000"/>
                </a:solidFill>
                <a:latin typeface="Cambria"/>
                <a:cs typeface="Cambria"/>
              </a:rPr>
              <a:t>algorithm</a:t>
            </a:r>
            <a:r>
              <a:rPr lang="en-US" sz="1800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b="1" spc="-5" dirty="0">
                <a:solidFill>
                  <a:srgbClr val="FF0000"/>
                </a:solidFill>
                <a:latin typeface="Cambria"/>
                <a:cs typeface="Cambria"/>
              </a:rPr>
              <a:t>design.</a:t>
            </a:r>
            <a:endParaRPr lang="en-US" b="1" spc="-5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1800" dirty="0">
                <a:latin typeface="Cambria"/>
                <a:cs typeface="Cambria"/>
              </a:rPr>
              <a:t>1</a:t>
            </a:r>
            <a:r>
              <a:rPr lang="en-US" sz="1800" spc="-2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:</a:t>
            </a:r>
            <a:r>
              <a:rPr lang="en-US" sz="1800" spc="-1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Understanding</a:t>
            </a:r>
            <a:r>
              <a:rPr lang="en-US" sz="1800" spc="-2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the</a:t>
            </a:r>
            <a:r>
              <a:rPr lang="en-US" sz="1800" spc="-15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problem. </a:t>
            </a:r>
            <a:r>
              <a:rPr lang="en-US" sz="1800" spc="-250" dirty="0">
                <a:latin typeface="Cambria"/>
                <a:cs typeface="Cambria"/>
              </a:rPr>
              <a:t>                                  </a:t>
            </a:r>
            <a:r>
              <a:rPr lang="en-US" sz="1800" dirty="0">
                <a:latin typeface="Cambria"/>
                <a:cs typeface="Cambria"/>
              </a:rPr>
              <a:t>2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: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Decision </a:t>
            </a:r>
            <a:r>
              <a:rPr lang="en-US" sz="1800" spc="-5" dirty="0">
                <a:latin typeface="Cambria"/>
                <a:cs typeface="Cambria"/>
              </a:rPr>
              <a:t>making.</a:t>
            </a:r>
            <a:endParaRPr lang="en-US" spc="-5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1800" dirty="0">
                <a:latin typeface="Cambria"/>
                <a:cs typeface="Cambria"/>
              </a:rPr>
              <a:t>3 : </a:t>
            </a:r>
            <a:r>
              <a:rPr lang="en-US" sz="1800" spc="-5" dirty="0">
                <a:latin typeface="Cambria"/>
                <a:cs typeface="Cambria"/>
              </a:rPr>
              <a:t>Specification </a:t>
            </a:r>
            <a:r>
              <a:rPr lang="en-US" sz="1800" dirty="0">
                <a:latin typeface="Cambria"/>
                <a:cs typeface="Cambria"/>
              </a:rPr>
              <a:t>of </a:t>
            </a:r>
            <a:r>
              <a:rPr lang="en-US" sz="1800" spc="-5" dirty="0">
                <a:latin typeface="Cambria"/>
                <a:cs typeface="Cambria"/>
              </a:rPr>
              <a:t>algorithm. </a:t>
            </a:r>
            <a:r>
              <a:rPr lang="en-US" sz="1800" spc="-250" dirty="0">
                <a:latin typeface="Cambria"/>
                <a:cs typeface="Cambria"/>
              </a:rPr>
              <a:t>                                           </a:t>
            </a:r>
            <a:r>
              <a:rPr lang="en-US" sz="1800" dirty="0">
                <a:latin typeface="Cambria"/>
                <a:cs typeface="Cambria"/>
              </a:rPr>
              <a:t>4 :</a:t>
            </a:r>
            <a:r>
              <a:rPr lang="en-US" sz="1800" spc="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Verification</a:t>
            </a:r>
            <a:r>
              <a:rPr lang="en-US" sz="1800" spc="1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of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algorithm. </a:t>
            </a:r>
            <a:r>
              <a:rPr lang="en-US" sz="1800" dirty="0">
                <a:latin typeface="Cambria"/>
                <a:cs typeface="Cambria"/>
              </a:rPr>
              <a:t> </a:t>
            </a:r>
            <a:endParaRPr lang="en-US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1800" dirty="0">
                <a:latin typeface="Cambria"/>
                <a:cs typeface="Cambria"/>
              </a:rPr>
              <a:t>5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: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Analysis</a:t>
            </a:r>
            <a:r>
              <a:rPr lang="en-US" sz="1800" spc="-1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of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algorithm.</a:t>
            </a:r>
            <a:r>
              <a:rPr lang="en-US" spc="-5" dirty="0">
                <a:latin typeface="Cambria"/>
                <a:cs typeface="Cambria"/>
              </a:rPr>
              <a:t>                          </a:t>
            </a:r>
            <a:r>
              <a:rPr lang="en-US" sz="1800" dirty="0">
                <a:latin typeface="Cambria"/>
                <a:cs typeface="Cambria"/>
              </a:rPr>
              <a:t>6</a:t>
            </a:r>
            <a:r>
              <a:rPr lang="en-US" sz="1800" spc="-2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:</a:t>
            </a:r>
            <a:r>
              <a:rPr lang="en-US" sz="1800" spc="-2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Implementation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or</a:t>
            </a:r>
            <a:r>
              <a:rPr lang="en-US" sz="1800" spc="-1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coding</a:t>
            </a:r>
            <a:r>
              <a:rPr lang="en-US" sz="1800" spc="-1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of</a:t>
            </a:r>
            <a:r>
              <a:rPr lang="en-US" sz="1800" spc="-2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algorithm. </a:t>
            </a:r>
            <a:r>
              <a:rPr lang="en-US" sz="1800" spc="-250" dirty="0">
                <a:latin typeface="Cambria"/>
                <a:cs typeface="Cambria"/>
              </a:rPr>
              <a:t>                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1800" spc="-250" dirty="0">
                <a:latin typeface="Cambria"/>
                <a:cs typeface="Cambria"/>
              </a:rPr>
              <a:t>  </a:t>
            </a:r>
            <a:r>
              <a:rPr lang="en-US" sz="1800" dirty="0">
                <a:latin typeface="Cambria"/>
                <a:cs typeface="Cambria"/>
              </a:rPr>
              <a:t>7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:</a:t>
            </a:r>
            <a:r>
              <a:rPr lang="en-US" sz="1800" spc="-5" dirty="0">
                <a:latin typeface="Cambria"/>
                <a:cs typeface="Cambria"/>
              </a:rPr>
              <a:t> Testing </a:t>
            </a:r>
            <a:r>
              <a:rPr lang="en-US" sz="1800" dirty="0">
                <a:latin typeface="Cambria"/>
                <a:cs typeface="Cambria"/>
              </a:rPr>
              <a:t>a</a:t>
            </a:r>
            <a:r>
              <a:rPr lang="en-US" sz="1800" spc="-2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program.</a:t>
            </a:r>
            <a:endParaRPr lang="en-US" sz="1800" dirty="0">
              <a:latin typeface="Cambria"/>
              <a:cs typeface="Cambria"/>
            </a:endParaRPr>
          </a:p>
          <a:p>
            <a:pPr marL="12700" marR="5080" algn="just">
              <a:lnSpc>
                <a:spcPct val="146700"/>
              </a:lnSpc>
            </a:pPr>
            <a:r>
              <a:rPr lang="en-US" sz="1800" b="1" dirty="0">
                <a:solidFill>
                  <a:srgbClr val="FF0000"/>
                </a:solidFill>
                <a:latin typeface="Cambria"/>
                <a:cs typeface="Cambria"/>
              </a:rPr>
              <a:t>1 : </a:t>
            </a:r>
            <a:r>
              <a:rPr lang="en-US" sz="1800" b="1" spc="-5" dirty="0">
                <a:solidFill>
                  <a:srgbClr val="FF0000"/>
                </a:solidFill>
                <a:latin typeface="Cambria"/>
                <a:cs typeface="Cambria"/>
              </a:rPr>
              <a:t>Understanding </a:t>
            </a:r>
            <a:r>
              <a:rPr lang="en-US" sz="1800" b="1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lang="en-US" sz="1800" b="1" spc="-5" dirty="0">
                <a:solidFill>
                  <a:srgbClr val="FF0000"/>
                </a:solidFill>
                <a:latin typeface="Cambria"/>
                <a:cs typeface="Cambria"/>
              </a:rPr>
              <a:t>problem: </a:t>
            </a:r>
            <a:r>
              <a:rPr lang="en-US" sz="1800" spc="-5" dirty="0">
                <a:latin typeface="Cambria"/>
                <a:cs typeface="Cambria"/>
              </a:rPr>
              <a:t>The first thing you need to do before designing an algorithm </a:t>
            </a:r>
            <a:r>
              <a:rPr lang="en-US" sz="1800" dirty="0">
                <a:latin typeface="Cambria"/>
                <a:cs typeface="Cambria"/>
              </a:rPr>
              <a:t>is </a:t>
            </a:r>
            <a:r>
              <a:rPr lang="en-US" sz="1800" spc="-5" dirty="0">
                <a:latin typeface="Cambria"/>
                <a:cs typeface="Cambria"/>
              </a:rPr>
              <a:t>to </a:t>
            </a:r>
            <a:r>
              <a:rPr lang="en-US" sz="180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understand problem completely. This </a:t>
            </a:r>
            <a:r>
              <a:rPr lang="en-US" sz="1800" dirty="0">
                <a:latin typeface="Cambria"/>
                <a:cs typeface="Cambria"/>
              </a:rPr>
              <a:t>is a </a:t>
            </a:r>
            <a:r>
              <a:rPr lang="en-US" sz="1800" spc="-5" dirty="0">
                <a:latin typeface="Cambria"/>
                <a:cs typeface="Cambria"/>
              </a:rPr>
              <a:t>crucial </a:t>
            </a:r>
            <a:r>
              <a:rPr lang="en-US" sz="1800" dirty="0">
                <a:latin typeface="Cambria"/>
                <a:cs typeface="Cambria"/>
              </a:rPr>
              <a:t>phase, so </a:t>
            </a:r>
            <a:r>
              <a:rPr lang="en-US" sz="1800" spc="-5" dirty="0">
                <a:latin typeface="Cambria"/>
                <a:cs typeface="Cambria"/>
              </a:rPr>
              <a:t>we should </a:t>
            </a:r>
            <a:r>
              <a:rPr lang="en-US" sz="1800" dirty="0">
                <a:latin typeface="Cambria"/>
                <a:cs typeface="Cambria"/>
              </a:rPr>
              <a:t>be </a:t>
            </a:r>
            <a:r>
              <a:rPr lang="en-US" sz="1800" spc="-5" dirty="0">
                <a:latin typeface="Cambria"/>
                <a:cs typeface="Cambria"/>
              </a:rPr>
              <a:t>very careful. </a:t>
            </a:r>
            <a:r>
              <a:rPr lang="en-US" sz="1800" dirty="0">
                <a:latin typeface="Cambria"/>
                <a:cs typeface="Cambria"/>
              </a:rPr>
              <a:t>If </a:t>
            </a:r>
            <a:r>
              <a:rPr lang="en-US" sz="1800" spc="-5" dirty="0">
                <a:latin typeface="Cambria"/>
                <a:cs typeface="Cambria"/>
              </a:rPr>
              <a:t>we did any </a:t>
            </a:r>
            <a:r>
              <a:rPr lang="en-US" sz="180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mistake </a:t>
            </a:r>
            <a:r>
              <a:rPr lang="en-US" sz="1800" dirty="0">
                <a:latin typeface="Cambria"/>
                <a:cs typeface="Cambria"/>
              </a:rPr>
              <a:t>in </a:t>
            </a:r>
            <a:r>
              <a:rPr lang="en-US" sz="1800" spc="-5" dirty="0">
                <a:latin typeface="Cambria"/>
                <a:cs typeface="Cambria"/>
              </a:rPr>
              <a:t>this </a:t>
            </a:r>
            <a:r>
              <a:rPr lang="en-US" sz="1800" dirty="0">
                <a:latin typeface="Cambria"/>
                <a:cs typeface="Cambria"/>
              </a:rPr>
              <a:t>step </a:t>
            </a:r>
            <a:r>
              <a:rPr lang="en-US" sz="1800" spc="-10" dirty="0">
                <a:latin typeface="Cambria"/>
                <a:cs typeface="Cambria"/>
              </a:rPr>
              <a:t>the </a:t>
            </a:r>
            <a:r>
              <a:rPr lang="en-US" sz="1800" spc="-5" dirty="0">
                <a:latin typeface="Cambria"/>
                <a:cs typeface="Cambria"/>
              </a:rPr>
              <a:t>entire algorithm </a:t>
            </a:r>
            <a:r>
              <a:rPr lang="en-US" sz="1800" dirty="0">
                <a:latin typeface="Cambria"/>
                <a:cs typeface="Cambria"/>
              </a:rPr>
              <a:t>becomes </a:t>
            </a:r>
            <a:r>
              <a:rPr lang="en-US" sz="1800" spc="-5" dirty="0">
                <a:latin typeface="Cambria"/>
                <a:cs typeface="Cambria"/>
              </a:rPr>
              <a:t>wrong. </a:t>
            </a:r>
            <a:r>
              <a:rPr lang="en-US" sz="1800" dirty="0">
                <a:latin typeface="Cambria"/>
                <a:cs typeface="Cambria"/>
              </a:rPr>
              <a:t>Ask </a:t>
            </a:r>
            <a:r>
              <a:rPr lang="en-US" sz="1800" spc="-5" dirty="0">
                <a:latin typeface="Cambria"/>
                <a:cs typeface="Cambria"/>
              </a:rPr>
              <a:t>questions </a:t>
            </a:r>
            <a:r>
              <a:rPr lang="en-US" sz="1800" dirty="0">
                <a:latin typeface="Cambria"/>
                <a:cs typeface="Cambria"/>
              </a:rPr>
              <a:t>if </a:t>
            </a:r>
            <a:r>
              <a:rPr lang="en-US" sz="1800" spc="-5" dirty="0">
                <a:latin typeface="Cambria"/>
                <a:cs typeface="Cambria"/>
              </a:rPr>
              <a:t>you have doubts about the </a:t>
            </a:r>
            <a:r>
              <a:rPr lang="en-US" sz="180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problem </a:t>
            </a:r>
            <a:r>
              <a:rPr lang="en-US" sz="1800" dirty="0">
                <a:latin typeface="Cambria"/>
                <a:cs typeface="Cambria"/>
              </a:rPr>
              <a:t>and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think</a:t>
            </a:r>
            <a:r>
              <a:rPr lang="en-US" sz="1800" spc="-1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about</a:t>
            </a:r>
            <a:r>
              <a:rPr lang="en-US" sz="1800" dirty="0">
                <a:latin typeface="Cambria"/>
                <a:cs typeface="Cambria"/>
              </a:rPr>
              <a:t> special cases.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HelveticaNeue-Ligh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6438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u="sng" kern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sz="3200" b="1" u="sng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function</a:t>
            </a:r>
            <a:endParaRPr lang="en-IN" sz="32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/>
              <p:nvPr/>
            </p:nvSpPr>
            <p:spPr>
              <a:xfrm>
                <a:off x="490328" y="1098708"/>
                <a:ext cx="11298397" cy="4159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1143000" algn="l"/>
                  </a:tabLst>
                </a:pPr>
                <a:r>
                  <a:rPr lang="en-IN" sz="2400" kern="900" dirty="0">
                    <a:effectLst/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(1)  = constant</a:t>
                </a:r>
                <a:r>
                  <a:rPr lang="en-IN" sz="2400" kern="900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O (log n) = </a:t>
                </a:r>
                <a:r>
                  <a:rPr lang="en-IN" sz="2400" kern="900" dirty="0" err="1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Logarthemic</a:t>
                </a:r>
                <a:r>
                  <a:rPr lang="en-IN" sz="2400" kern="900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O ( n )  = Linear</a:t>
                </a:r>
              </a:p>
              <a:p>
                <a:pPr algn="just">
                  <a:tabLst>
                    <a:tab pos="1143000" algn="l"/>
                  </a:tabLst>
                </a:pPr>
                <a:r>
                  <a:rPr lang="en-IN" sz="2400" kern="900" dirty="0">
                    <a:effectLst/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kern="9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9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kern="9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kern="9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400" b="0" i="1" kern="9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𝑄𝑢𝑎𝑑𝑟𝑎𝑡𝑖𝑐</m:t>
                    </m:r>
                    <m:r>
                      <a:rPr lang="en-US" sz="2400" b="0" i="0" kern="9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</m:oMath>
                </a14:m>
                <a:r>
                  <a:rPr lang="en-IN" sz="2400" kern="900" dirty="0">
                    <a:effectLst/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kern="9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9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kern="9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sz="2400" kern="900" dirty="0">
                    <a:effectLst/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 =  Cubic</a:t>
                </a:r>
              </a:p>
              <a:p>
                <a:pPr algn="just">
                  <a:tabLst>
                    <a:tab pos="1143000" algn="l"/>
                  </a:tabLst>
                </a:pPr>
                <a:r>
                  <a:rPr lang="en-IN" sz="2400" kern="900" dirty="0">
                    <a:effectLst/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kern="9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9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kern="9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400" kern="900" dirty="0">
                    <a:effectLst/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 =  Exponential , </a:t>
                </a:r>
                <a:r>
                  <a:rPr lang="en-IN" sz="2400" kern="900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kern="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9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i="1" kern="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400" kern="900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 =  Exponential,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kern="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9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400" i="1" kern="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400" kern="900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 =  Exponential ……. </a:t>
                </a:r>
              </a:p>
              <a:p>
                <a:pPr algn="just">
                  <a:tabLst>
                    <a:tab pos="1143000" algn="l"/>
                  </a:tabLst>
                </a:pPr>
                <a:r>
                  <a:rPr lang="en-IN" sz="2400" kern="900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kern="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9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kern="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400" kern="900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 =  Exponential </a:t>
                </a:r>
              </a:p>
              <a:p>
                <a:pPr algn="just">
                  <a:tabLst>
                    <a:tab pos="1143000" algn="l"/>
                  </a:tabLst>
                </a:pPr>
                <a:endParaRPr lang="en-IN" sz="2400" kern="900" dirty="0">
                  <a:latin typeface="Garamond" panose="020204040303010108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1143000" algn="l"/>
                  </a:tabLst>
                </a:pPr>
                <a:r>
                  <a:rPr lang="en-IN" sz="2400" kern="900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 &lt; log n 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 kern="9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kern="9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IN" sz="2400" kern="900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&lt; n &lt; n log 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kern="9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9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kern="9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kern="900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kern="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kern="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kern="9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sz="2400" kern="900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…….&lt;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kern="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9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kern="9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400" kern="900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kern="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9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i="1" kern="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400" kern="900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&lt; ……..&lt;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kern="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9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kern="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sz="2400" kern="900" dirty="0">
                  <a:latin typeface="Garamond" panose="020204040303010108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1143000" algn="l"/>
                  </a:tabLst>
                </a:pPr>
                <a:endParaRPr lang="en-IN" sz="2400" kern="900" dirty="0">
                  <a:latin typeface="Garamond" panose="020204040303010108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1143000" algn="l"/>
                  </a:tabLst>
                </a:pPr>
                <a:endParaRPr lang="en-IN" sz="2400" kern="900" dirty="0">
                  <a:latin typeface="Garamond" panose="020204040303010108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1143000" algn="l"/>
                  </a:tabLst>
                </a:pPr>
                <a:r>
                  <a:rPr lang="en-IN" sz="2400" kern="900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tabLst>
                    <a:tab pos="1143000" algn="l"/>
                  </a:tabLst>
                </a:pPr>
                <a:r>
                  <a:rPr lang="en-IN" sz="2400" kern="900" dirty="0">
                    <a:effectLst/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tabLst>
                    <a:tab pos="1143000" algn="l"/>
                  </a:tabLst>
                </a:pPr>
                <a:endParaRPr lang="en-IN" sz="2400" kern="900" dirty="0">
                  <a:effectLst/>
                  <a:latin typeface="Garamond" panose="020204040303010108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8" y="1098708"/>
                <a:ext cx="11298397" cy="4159087"/>
              </a:xfrm>
              <a:prstGeom prst="rect">
                <a:avLst/>
              </a:prstGeom>
              <a:blipFill>
                <a:blip r:embed="rId3"/>
                <a:stretch>
                  <a:fillRect l="-809" t="-1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2DB4835C-C50B-4B5D-B271-FC28526B7B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887795"/>
                  </p:ext>
                </p:extLst>
              </p:nvPr>
            </p:nvGraphicFramePr>
            <p:xfrm>
              <a:off x="403277" y="3756244"/>
              <a:ext cx="5125326" cy="23843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5178">
                      <a:extLst>
                        <a:ext uri="{9D8B030D-6E8A-4147-A177-3AD203B41FA5}">
                          <a16:colId xmlns:a16="http://schemas.microsoft.com/office/drawing/2014/main" val="886759193"/>
                        </a:ext>
                      </a:extLst>
                    </a:gridCol>
                    <a:gridCol w="872197">
                      <a:extLst>
                        <a:ext uri="{9D8B030D-6E8A-4147-A177-3AD203B41FA5}">
                          <a16:colId xmlns:a16="http://schemas.microsoft.com/office/drawing/2014/main" val="3522216082"/>
                        </a:ext>
                      </a:extLst>
                    </a:gridCol>
                    <a:gridCol w="999822">
                      <a:extLst>
                        <a:ext uri="{9D8B030D-6E8A-4147-A177-3AD203B41FA5}">
                          <a16:colId xmlns:a16="http://schemas.microsoft.com/office/drawing/2014/main" val="4136961877"/>
                        </a:ext>
                      </a:extLst>
                    </a:gridCol>
                    <a:gridCol w="1068129">
                      <a:extLst>
                        <a:ext uri="{9D8B030D-6E8A-4147-A177-3AD203B41FA5}">
                          <a16:colId xmlns:a16="http://schemas.microsoft.com/office/drawing/2014/main" val="35858158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Log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i="1" kern="9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kern="9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kern="9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2000" kern="900" dirty="0">
                              <a:latin typeface="Garamond" panose="02020404030301010803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i="1" kern="9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kern="9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b="0" i="1" kern="9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2000" kern="900" dirty="0">
                              <a:latin typeface="Garamond" panose="02020404030301010803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060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n=1, log1=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56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n=2, log 2 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0746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n=4, log 4=2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5303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n=8, log 8=3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256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0537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n=9, log 9=3.1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512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88097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2DB4835C-C50B-4B5D-B271-FC28526B7B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887795"/>
                  </p:ext>
                </p:extLst>
              </p:nvPr>
            </p:nvGraphicFramePr>
            <p:xfrm>
              <a:off x="403277" y="3756244"/>
              <a:ext cx="5125326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5178">
                      <a:extLst>
                        <a:ext uri="{9D8B030D-6E8A-4147-A177-3AD203B41FA5}">
                          <a16:colId xmlns:a16="http://schemas.microsoft.com/office/drawing/2014/main" val="886759193"/>
                        </a:ext>
                      </a:extLst>
                    </a:gridCol>
                    <a:gridCol w="872197">
                      <a:extLst>
                        <a:ext uri="{9D8B030D-6E8A-4147-A177-3AD203B41FA5}">
                          <a16:colId xmlns:a16="http://schemas.microsoft.com/office/drawing/2014/main" val="3522216082"/>
                        </a:ext>
                      </a:extLst>
                    </a:gridCol>
                    <a:gridCol w="999822">
                      <a:extLst>
                        <a:ext uri="{9D8B030D-6E8A-4147-A177-3AD203B41FA5}">
                          <a16:colId xmlns:a16="http://schemas.microsoft.com/office/drawing/2014/main" val="4136961877"/>
                        </a:ext>
                      </a:extLst>
                    </a:gridCol>
                    <a:gridCol w="1068129">
                      <a:extLst>
                        <a:ext uri="{9D8B030D-6E8A-4147-A177-3AD203B41FA5}">
                          <a16:colId xmlns:a16="http://schemas.microsoft.com/office/drawing/2014/main" val="358581584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Log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707" t="-7692" r="-109756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1143" t="-7692" r="-2857" b="-5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6053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n=1, log1=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563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n=2, log 2 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07463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n=4, log 4=2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53031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n=8, log 8=3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256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05373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n=9, log 9=3.1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512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88097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001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u="sng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Asymptotic notations</a:t>
            </a:r>
            <a:endParaRPr lang="en-IN" sz="32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490328" y="1098708"/>
            <a:ext cx="1129839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114300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Asymptotic notations are used to express time complexities of algorithms in worst, best and average cases. The following are different types of asymptotic notations which are used.</a:t>
            </a:r>
            <a:endParaRPr lang="en-IN" sz="24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buFont typeface="+mj-lt"/>
              <a:buAutoNum type="arabicPeriod"/>
              <a:tabLst>
                <a:tab pos="457200" algn="l"/>
                <a:tab pos="114300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 – Oh Notation ( Upper bound)</a:t>
            </a:r>
            <a:endParaRPr lang="en-IN" sz="24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buFont typeface="+mj-lt"/>
              <a:buAutoNum type="arabicPeriod"/>
              <a:tabLst>
                <a:tab pos="457200" algn="l"/>
                <a:tab pos="114300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Big Omega Notation ( lower bound)</a:t>
            </a:r>
            <a:endParaRPr lang="en-IN" sz="24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buFont typeface="+mj-lt"/>
              <a:buAutoNum type="arabicPeriod"/>
              <a:tabLst>
                <a:tab pos="457200" algn="l"/>
                <a:tab pos="114300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Theta Notation (Average bound)</a:t>
            </a:r>
            <a:endParaRPr lang="en-IN" sz="24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buFont typeface="+mj-lt"/>
              <a:buAutoNum type="arabicPeriod"/>
              <a:tabLst>
                <a:tab pos="457200" algn="l"/>
                <a:tab pos="114300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 Oh Notation</a:t>
            </a:r>
            <a:endParaRPr lang="en-IN" sz="24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buFont typeface="+mj-lt"/>
              <a:buAutoNum type="arabicPeriod"/>
              <a:tabLst>
                <a:tab pos="457200" algn="l"/>
                <a:tab pos="114300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 Omega Notation</a:t>
            </a:r>
            <a:endParaRPr lang="en-IN" sz="24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8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90500" algn="ctr">
              <a:spcBef>
                <a:spcPts val="405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ASYMPTOTIC</a:t>
            </a:r>
            <a:r>
              <a:rPr lang="en-US" sz="2400" b="1" spc="-5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NOTATIONS</a:t>
            </a:r>
            <a:endParaRPr lang="en-IN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/>
              <p:nvPr/>
            </p:nvSpPr>
            <p:spPr>
              <a:xfrm>
                <a:off x="246287" y="1083566"/>
                <a:ext cx="11795658" cy="5909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spcBef>
                    <a:spcPts val="15"/>
                  </a:spcBef>
                  <a:spcAft>
                    <a:spcPts val="0"/>
                  </a:spcAft>
                  <a:tabLst>
                    <a:tab pos="304165" algn="l"/>
                  </a:tabLst>
                </a:pPr>
                <a:r>
                  <a:rPr lang="en-US" sz="2000" b="1" spc="-5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1. </a:t>
                </a:r>
                <a:r>
                  <a:rPr lang="en-US" sz="2000" b="1" spc="-5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Big</a:t>
                </a:r>
                <a:r>
                  <a:rPr lang="en-US" sz="2000" b="1" spc="-5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Oh</a:t>
                </a:r>
                <a:r>
                  <a:rPr lang="en-US" sz="2000" b="1" spc="-10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Notation</a:t>
                </a:r>
                <a:r>
                  <a:rPr lang="en-US" sz="2000" b="1" spc="235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</a:t>
                </a:r>
                <a:r>
                  <a:rPr lang="en-US" sz="2000" b="1" spc="-10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</a:t>
                </a:r>
                <a:r>
                  <a:rPr lang="en-US" sz="2000" b="1" spc="-5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</a:t>
                </a:r>
                <a:r>
                  <a:rPr lang="en-US" sz="2000" b="1" spc="-20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</a:t>
                </a:r>
                <a:r>
                  <a:rPr lang="en-US" sz="2000" b="1" spc="-15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)</a:t>
                </a:r>
                <a:r>
                  <a:rPr lang="en-US" sz="2000" b="1" spc="225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: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Let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and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g(n)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be two non-negative functions. f(n) is said to be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O(g(n))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if and</a:t>
                </a:r>
                <a:r>
                  <a:rPr lang="en-US" sz="2000" spc="26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only</a:t>
                </a:r>
                <a:r>
                  <a:rPr lang="en-US" sz="2000" spc="26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if</a:t>
                </a:r>
                <a:r>
                  <a:rPr lang="en-US" sz="20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there exists positive constants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‘c’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and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‘n0’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such that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 ≤ c * g(n)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 all non- negative values of  </a:t>
                </a:r>
                <a:r>
                  <a:rPr lang="en-US" sz="20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n.</a:t>
                </a:r>
                <a:r>
                  <a:rPr lang="en-US" sz="20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where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2000" b="1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≥</a:t>
                </a:r>
                <a:r>
                  <a:rPr lang="en-US" sz="2000" b="1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n0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.</a:t>
                </a:r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spcBef>
                    <a:spcPts val="45"/>
                  </a:spcBef>
                </a:pPr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algn="l"/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      The</a:t>
                </a:r>
                <a:r>
                  <a:rPr lang="en-US" sz="20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following</a:t>
                </a:r>
                <a:r>
                  <a:rPr lang="en-US" sz="2000" b="1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graph</a:t>
                </a:r>
                <a:r>
                  <a:rPr lang="en-US" sz="20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the</a:t>
                </a:r>
                <a:r>
                  <a:rPr lang="en-US" sz="20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curve</a:t>
                </a:r>
                <a:r>
                  <a:rPr lang="en-US" sz="2000" b="1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</a:t>
                </a:r>
                <a:r>
                  <a:rPr lang="en-US" sz="20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Big</a:t>
                </a:r>
                <a:r>
                  <a:rPr lang="en-US" sz="20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Oh</a:t>
                </a:r>
                <a:r>
                  <a:rPr lang="en-US" sz="20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Notation</a:t>
                </a:r>
              </a:p>
              <a:p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                                                                                            f(n)</a:t>
                </a:r>
                <a:r>
                  <a:rPr lang="en-US" sz="2000" b="1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20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O(g(n))</a:t>
                </a:r>
              </a:p>
              <a:p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This</a:t>
                </a:r>
                <a:r>
                  <a:rPr lang="en-US" sz="20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notation</a:t>
                </a:r>
                <a:r>
                  <a:rPr lang="en-US" sz="2000" spc="-4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provides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an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upper</a:t>
                </a:r>
                <a:r>
                  <a:rPr lang="en-US" sz="20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bound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of an algorithm</a:t>
                </a:r>
              </a:p>
              <a:p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Running time. It is the measure of longest amount of time </a:t>
                </a:r>
              </a:p>
              <a:p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 the algorithm to complete. </a:t>
                </a:r>
              </a:p>
              <a:p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Ex:  f(n) = 2n +3 </a:t>
                </a:r>
              </a:p>
              <a:p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2n +3 </a:t>
                </a:r>
                <a14:m>
                  <m:oMath xmlns:m="http://schemas.openxmlformats.org/officeDocument/2006/math">
                    <m:r>
                      <a:rPr lang="en-US" sz="200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≥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10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𝑛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    ∀ 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𝑛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≥1  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h𝑒𝑟𝑒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 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=10,  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pc="-1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=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, here f(n) = O(n)</a:t>
                </a:r>
              </a:p>
              <a:p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</a:t>
                </a:r>
              </a:p>
              <a:p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2n +3 </a:t>
                </a:r>
                <a14:m>
                  <m:oMath xmlns:m="http://schemas.openxmlformats.org/officeDocument/2006/math">
                    <m:r>
                      <a:rPr lang="en-US" sz="200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≥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2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𝑛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+3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𝑛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=5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𝑛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,    ∀ 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𝑛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≥1  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h𝑒𝑟𝑒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 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=5,  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pc="-1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=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𝑛</m:t>
                    </m:r>
                  </m:oMath>
                </a14:m>
                <a:r>
                  <a:rPr lang="en-IN" sz="2000" kern="900" dirty="0">
                    <a:effectLst/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here f(n) = O(n) </a:t>
                </a:r>
                <a:r>
                  <a:rPr lang="en-IN" sz="2000" kern="900" dirty="0">
                    <a:effectLst/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closest function</a:t>
                </a:r>
              </a:p>
              <a:p>
                <a:endParaRPr lang="en-IN" sz="2000" kern="900" dirty="0">
                  <a:effectLst/>
                  <a:latin typeface="Garamond" panose="020204040303010108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2n +3 </a:t>
                </a:r>
                <a14:m>
                  <m:oMath xmlns:m="http://schemas.openxmlformats.org/officeDocument/2006/math">
                    <m:r>
                      <a:rPr lang="en-US" sz="200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i="1" spc="-1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pc="-1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pc="-1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pc="-1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 spc="-15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pc="-1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 spc="-15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spc="-15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pc="-15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pc="-1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 spc="-15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spc="-15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∀ 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𝑛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≥1  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h𝑒𝑟𝑒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 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=5,  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pc="-1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pc="-15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pc="-15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spc="-15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000" kern="900" dirty="0">
                    <a:effectLst/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here f(n)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pc="-15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pc="-15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pc="-15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)  similarly  f(n)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pc="-15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pc="-15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pc="-15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)  , here f(n) = O(log n) , </a:t>
                </a:r>
                <a:r>
                  <a:rPr lang="en-US" sz="2000" kern="9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But we are consider closest function</a:t>
                </a:r>
                <a:endParaRPr lang="en-IN" sz="2000" kern="900" dirty="0">
                  <a:effectLst/>
                  <a:latin typeface="Garamond" panose="020204040303010108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87" y="1083566"/>
                <a:ext cx="11795658" cy="5909310"/>
              </a:xfrm>
              <a:prstGeom prst="rect">
                <a:avLst/>
              </a:prstGeom>
              <a:blipFill>
                <a:blip r:embed="rId3"/>
                <a:stretch>
                  <a:fillRect l="-517" t="-619" r="-5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8">
            <a:extLst>
              <a:ext uri="{FF2B5EF4-FFF2-40B4-BE49-F238E27FC236}">
                <a16:creationId xmlns:a16="http://schemas.microsoft.com/office/drawing/2014/main" id="{3A4E6FEF-94FD-437B-A058-09A06D546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1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40F7C0-9474-4869-BD32-43A202EE7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28" y="1871002"/>
            <a:ext cx="4496972" cy="34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75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AEA4-7F4C-40D6-8742-A496FC20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2" y="1"/>
            <a:ext cx="10875498" cy="85203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FF1F-C821-456D-A267-4BB561E84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6287" y="1026942"/>
            <a:ext cx="5773513" cy="5694533"/>
          </a:xfrm>
        </p:spPr>
        <p:txBody>
          <a:bodyPr>
            <a:normAutofit/>
          </a:bodyPr>
          <a:lstStyle/>
          <a:p>
            <a:pPr marL="342900" lvl="0" indent="-342900" algn="just">
              <a:buFont typeface="+mj-lt"/>
              <a:buAutoNum type="alphaLcParenR"/>
              <a:tabLst>
                <a:tab pos="514350" algn="l"/>
              </a:tabLst>
            </a:pP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 Big-Oh notation for </a:t>
            </a: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kern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f(n) = 3n+2</a:t>
            </a:r>
            <a:endParaRPr lang="en-IN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Ans: Given f(n) = 3n+2</a:t>
            </a:r>
            <a:endParaRPr lang="en-IN" sz="28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0" algn="just">
              <a:buNone/>
              <a:tabLst>
                <a:tab pos="514350" algn="l"/>
              </a:tabLst>
            </a:pP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f(n) ≤ c * g(n)</a:t>
            </a:r>
            <a:endParaRPr lang="en-IN" sz="28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0" algn="just">
              <a:buNone/>
              <a:tabLst>
                <a:tab pos="514350" algn="l"/>
              </a:tabLst>
            </a:pP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3n+2 ≤ 3n + n	for n ≥ 2</a:t>
            </a:r>
            <a:endParaRPr lang="en-IN" sz="28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514350" algn="l"/>
              </a:tabLst>
            </a:pPr>
            <a:r>
              <a:rPr lang="en-US" kern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3n+2 ≤ 4n	where c = 4, g(n) = n and n</a:t>
            </a:r>
            <a:r>
              <a:rPr lang="en-US" sz="28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en-IN" sz="28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514350" algn="l"/>
              </a:tabLst>
            </a:pP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Hence f(n) = O(n)</a:t>
            </a:r>
            <a:endParaRPr lang="en-IN" sz="28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8F1974-9E11-43C9-95BC-E63ECCE4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6942"/>
            <a:ext cx="6019800" cy="5694533"/>
          </a:xfrm>
        </p:spPr>
        <p:txBody>
          <a:bodyPr>
            <a:normAutofit/>
          </a:bodyPr>
          <a:lstStyle/>
          <a:p>
            <a:pPr marL="0" lvl="0" indent="0" algn="just">
              <a:buNone/>
              <a:tabLst>
                <a:tab pos="514350" algn="l"/>
              </a:tabLst>
            </a:pPr>
            <a:r>
              <a:rPr lang="en-US" kern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 Big-Oh notation for </a:t>
            </a: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f(n) = 10n</a:t>
            </a:r>
            <a:r>
              <a:rPr lang="en-US" sz="2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+4n+2</a:t>
            </a:r>
            <a:endParaRPr lang="en-IN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Ans: Given f(n)= 10n</a:t>
            </a:r>
            <a:r>
              <a:rPr lang="en-US" sz="2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+4n+2</a:t>
            </a:r>
            <a:endParaRPr lang="en-IN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f(n) ≤ c * g(n)</a:t>
            </a:r>
            <a:endParaRPr lang="en-IN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10n</a:t>
            </a:r>
            <a:r>
              <a:rPr lang="en-US" sz="2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+4n+2 ≤ 10n</a:t>
            </a:r>
            <a:r>
              <a:rPr lang="en-US" sz="2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+4n+n 	for n ≥ 2</a:t>
            </a:r>
            <a:endParaRPr lang="en-IN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10n</a:t>
            </a:r>
            <a:r>
              <a:rPr lang="en-US" sz="2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+4n+2 ≤ 10n</a:t>
            </a:r>
            <a:r>
              <a:rPr lang="en-US" sz="2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+5n</a:t>
            </a:r>
            <a:endParaRPr lang="en-IN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10n</a:t>
            </a:r>
            <a:r>
              <a:rPr lang="en-US" sz="2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+4n+2 ≤ 10n</a:t>
            </a:r>
            <a:r>
              <a:rPr lang="en-US" sz="2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+n</a:t>
            </a:r>
            <a:r>
              <a:rPr lang="en-US" sz="2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n ≥5 </a:t>
            </a: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10n</a:t>
            </a:r>
            <a:r>
              <a:rPr lang="en-US" sz="2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+4n+2 ≤ 11n</a:t>
            </a:r>
            <a:r>
              <a:rPr lang="en-US" sz="2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	 </a:t>
            </a: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                       c = 11,       g(n) = n</a:t>
            </a:r>
            <a:r>
              <a:rPr lang="en-US" sz="2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n</a:t>
            </a:r>
            <a:r>
              <a:rPr lang="en-US" sz="28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endParaRPr lang="en-IN" sz="28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algn="just">
              <a:tabLst>
                <a:tab pos="514350" algn="l"/>
              </a:tabLst>
            </a:pP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Hence f(n) = O(n</a:t>
            </a:r>
            <a:r>
              <a:rPr lang="en-US" sz="2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8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Big</a:t>
            </a:r>
            <a:r>
              <a:rPr lang="en-US" sz="3200" b="1" spc="-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Oh</a:t>
            </a:r>
            <a:r>
              <a:rPr lang="en-US" sz="3200" b="1" spc="-1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Notation</a:t>
            </a:r>
            <a:r>
              <a:rPr lang="en-US" sz="3200" b="1" spc="23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213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AEA4-7F4C-40D6-8742-A496FC20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2" y="1"/>
            <a:ext cx="10875498" cy="85203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FF1F-C821-456D-A267-4BB561E84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6287" y="1026942"/>
            <a:ext cx="5773513" cy="5694533"/>
          </a:xfrm>
        </p:spPr>
        <p:txBody>
          <a:bodyPr>
            <a:normAutofit/>
          </a:bodyPr>
          <a:lstStyle/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)Compute Big-Oh notation for</a:t>
            </a: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f(n) = 1000n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+100n-6</a:t>
            </a:r>
            <a:endParaRPr lang="en-IN" sz="24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0" algn="just">
              <a:buNone/>
              <a:tabLst>
                <a:tab pos="51435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Ans: Given f(n) = 1000n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+100n-6</a:t>
            </a:r>
            <a:endParaRPr lang="en-IN" sz="24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0" algn="just">
              <a:buNone/>
              <a:tabLst>
                <a:tab pos="514350" algn="l"/>
              </a:tabLst>
            </a:pPr>
            <a:r>
              <a:rPr lang="en-US" sz="2400" kern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f(n) ≤ c * g(n)</a:t>
            </a:r>
            <a:endParaRPr lang="en-IN" sz="2400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0" algn="just">
              <a:buNone/>
              <a:tabLst>
                <a:tab pos="514350" algn="l"/>
              </a:tabLst>
            </a:pPr>
            <a:r>
              <a:rPr lang="en-US" sz="2400" kern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1000n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+100n-6 ≤ 1000 n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+100n for all values of n</a:t>
            </a:r>
            <a:endParaRPr lang="en-IN" sz="2400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0" algn="just">
              <a:buNone/>
              <a:tabLst>
                <a:tab pos="51435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1000n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+100n - 6 ≤ 1000 n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+n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kern="9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n ≥ 100</a:t>
            </a:r>
            <a:endParaRPr lang="en-IN" sz="2400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0" algn="just">
              <a:buNone/>
              <a:tabLst>
                <a:tab pos="51435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1000n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+100n - 6 ≤ 1001 n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85750" indent="0" algn="just">
              <a:buNone/>
              <a:tabLst>
                <a:tab pos="51435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	                                 </a:t>
            </a:r>
          </a:p>
          <a:p>
            <a:pPr marL="285750" indent="0" algn="just">
              <a:buNone/>
              <a:tabLst>
                <a:tab pos="51435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 = 1001,  g(n) = n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 n</a:t>
            </a:r>
            <a:r>
              <a:rPr lang="en-US" sz="24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100</a:t>
            </a:r>
            <a:endParaRPr lang="en-IN" sz="24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algn="just">
              <a:tabLst>
                <a:tab pos="51435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Hence f(n)=O(n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8F1974-9E11-43C9-95BC-E63ECCE4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6942"/>
            <a:ext cx="6019800" cy="5694533"/>
          </a:xfrm>
        </p:spPr>
        <p:txBody>
          <a:bodyPr>
            <a:normAutofit/>
          </a:bodyPr>
          <a:lstStyle/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) Compute Big-Oh notation for f(n) = 6*2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+n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400" kern="900" baseline="300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Ans: Given f(n) = 6*2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+n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400" kern="900" baseline="300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0" algn="just">
              <a:buNone/>
              <a:tabLst>
                <a:tab pos="51435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f(n) ≤ c * g(n)</a:t>
            </a:r>
            <a:endParaRPr lang="en-IN" sz="24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0" algn="just">
              <a:buNone/>
              <a:tabLst>
                <a:tab pos="51435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6*2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+n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≤  6*2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+ 2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 n ≥ 4</a:t>
            </a:r>
            <a:endParaRPr lang="en-IN" sz="24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0" algn="just">
              <a:buNone/>
              <a:tabLst>
                <a:tab pos="51435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6*2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+n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≤ 7*2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kern="9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 = 7, g(n)=2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0" algn="just">
              <a:buNone/>
              <a:tabLst>
                <a:tab pos="51435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n</a:t>
            </a:r>
            <a:r>
              <a:rPr lang="en-US" sz="24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algn="just">
              <a:tabLst>
                <a:tab pos="514350" algn="l"/>
              </a:tabLst>
            </a:pP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Hence f(n)=O(2</a:t>
            </a:r>
            <a:r>
              <a:rPr lang="en-US" sz="24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Big</a:t>
            </a:r>
            <a:r>
              <a:rPr lang="en-US" sz="3200" b="1" spc="-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Oh</a:t>
            </a:r>
            <a:r>
              <a:rPr lang="en-US" sz="3200" b="1" spc="-1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Notation</a:t>
            </a:r>
            <a:r>
              <a:rPr lang="en-US" sz="3200" b="1" spc="23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1325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Big</a:t>
            </a:r>
            <a:r>
              <a:rPr lang="en-US" sz="3200" b="1" spc="-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Oh</a:t>
            </a:r>
            <a:r>
              <a:rPr lang="en-US" sz="3200" b="1" spc="-1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Notation</a:t>
            </a:r>
            <a:r>
              <a:rPr lang="en-US" sz="3200" b="1" spc="23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3200" b="1" spc="-1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‘</a:t>
            </a:r>
            <a:r>
              <a:rPr lang="en-US" sz="3200" b="1" spc="-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</a:t>
            </a:r>
            <a:r>
              <a:rPr lang="en-US" sz="3200" b="1" spc="-2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‘</a:t>
            </a:r>
            <a:r>
              <a:rPr lang="en-US" sz="3200" b="1" spc="-1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134" y="808567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/>
              <p:nvPr/>
            </p:nvSpPr>
            <p:spPr>
              <a:xfrm>
                <a:off x="0" y="1098708"/>
                <a:ext cx="11859065" cy="5952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90500">
                  <a:spcBef>
                    <a:spcPts val="405"/>
                  </a:spcBef>
                  <a:spcAft>
                    <a:spcPts val="0"/>
                  </a:spcAft>
                </a:pP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Ex : Show</a:t>
                </a:r>
                <a:r>
                  <a:rPr lang="en-US" sz="2000" b="1" spc="-10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that f(n) =</a:t>
                </a:r>
                <a:r>
                  <a:rPr lang="en-US" sz="2000" b="1" spc="-25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8n</a:t>
                </a:r>
                <a:r>
                  <a:rPr lang="en-US" sz="2000" b="1" spc="5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2000" b="1" spc="-10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US" sz="2000" b="1" spc="-10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2000" b="1" spc="-25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</a:t>
                </a:r>
                <a:r>
                  <a:rPr lang="en-US" sz="2000" b="1" spc="-15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).</a:t>
                </a:r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spcBef>
                    <a:spcPts val="5"/>
                  </a:spcBef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To</a:t>
                </a:r>
                <a:r>
                  <a:rPr lang="en-US" sz="2000" b="1" spc="-4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Prove.</a:t>
                </a:r>
                <a:r>
                  <a:rPr lang="en-IN" sz="2000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8n</a:t>
                </a:r>
                <a:r>
                  <a:rPr lang="en-US" sz="20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)</a:t>
                </a:r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 marR="248285"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Proof</a:t>
                </a:r>
                <a:r>
                  <a:rPr lang="en-US" sz="20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:</a:t>
                </a:r>
                <a:r>
                  <a:rPr lang="en-US" sz="2000" b="1" spc="2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If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</a:t>
                </a:r>
                <a:r>
                  <a:rPr lang="en-US" sz="20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O(g(n)). We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have</a:t>
                </a:r>
                <a:r>
                  <a:rPr lang="en-US" sz="20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there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exists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positive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constants</a:t>
                </a:r>
                <a:r>
                  <a:rPr lang="en-US" sz="2000" spc="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‘c’</a:t>
                </a:r>
                <a:r>
                  <a:rPr lang="en-US" sz="20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and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’</a:t>
                </a:r>
                <a:r>
                  <a:rPr lang="en-US" sz="20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such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that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</a:t>
                </a:r>
                <a:r>
                  <a:rPr lang="en-US" sz="20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20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</a:t>
                </a:r>
                <a:r>
                  <a:rPr lang="en-US" sz="20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* g(n)</a:t>
                </a:r>
                <a:r>
                  <a:rPr lang="en-US" sz="2000" b="1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</a:t>
                </a:r>
                <a:r>
                  <a:rPr lang="en-US" sz="2000" spc="-25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all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non-negative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values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of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n.</a:t>
                </a:r>
                <a:r>
                  <a:rPr lang="en-US" sz="20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where</a:t>
                </a:r>
                <a:r>
                  <a:rPr lang="en-US" sz="20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2000" b="1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≥</a:t>
                </a:r>
                <a:r>
                  <a:rPr lang="en-US" sz="20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.</a:t>
                </a:r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spcBef>
                    <a:spcPts val="5"/>
                  </a:spcBef>
                </a:pP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 </a:t>
                </a:r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342900"/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Given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problem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in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the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form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of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20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O(g(n)).</a:t>
                </a:r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spcBef>
                    <a:spcPts val="5"/>
                  </a:spcBef>
                  <a:spcAft>
                    <a:spcPts val="0"/>
                  </a:spcAft>
                </a:pPr>
                <a:endParaRPr lang="en-US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spcBef>
                    <a:spcPts val="5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Here</a:t>
                </a: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8n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2000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IN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    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g(n)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20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spcBef>
                    <a:spcPts val="50"/>
                  </a:spcBef>
                </a:pP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 </a:t>
                </a:r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/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8n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2000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20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3*</a:t>
                </a:r>
                <a:r>
                  <a:rPr lang="en-US" sz="2000" b="1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/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20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20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20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1.</a:t>
                </a:r>
                <a:r>
                  <a:rPr lang="en-IN" sz="2000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8.1 + 128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 3*1 ( false)           </a:t>
                </a:r>
                <a:r>
                  <a:rPr lang="en-US" sz="2000" b="1" spc="-2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20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take</a:t>
                </a:r>
                <a:r>
                  <a:rPr lang="en-US" sz="20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spc="-1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=2</a:t>
                </a:r>
                <a:r>
                  <a:rPr lang="en-IN" sz="2000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8.2 + 128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≤3*4   (false)</a:t>
                </a:r>
                <a:r>
                  <a:rPr lang="en-US" sz="2000" b="1" spc="-2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</a:p>
              <a:p>
                <a:pPr marL="190500"/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20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take</a:t>
                </a:r>
                <a:r>
                  <a:rPr lang="en-US" sz="20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spc="-1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=3</a:t>
                </a:r>
                <a:r>
                  <a:rPr lang="en-IN" sz="2000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8.3 + 128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 3*9 ( false)</a:t>
                </a:r>
                <a:r>
                  <a:rPr lang="en-US" sz="2000" b="1" spc="-2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             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20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take</a:t>
                </a:r>
                <a:r>
                  <a:rPr lang="en-US" sz="20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spc="-1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=4</a:t>
                </a:r>
                <a:r>
                  <a:rPr lang="en-IN" sz="2000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8.4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US" sz="20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20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3*16</a:t>
                </a:r>
                <a:r>
                  <a:rPr lang="en-US" sz="2000" b="1" spc="-3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</a:t>
                </a:r>
                <a:r>
                  <a:rPr lang="en-US" sz="2000" b="1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false)</a:t>
                </a:r>
                <a:r>
                  <a:rPr lang="en-US" sz="2000" b="1" spc="-2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</a:p>
              <a:p>
                <a:pPr marL="190500"/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20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take</a:t>
                </a:r>
                <a:r>
                  <a:rPr lang="en-US" sz="20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spc="-1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=5</a:t>
                </a:r>
                <a:r>
                  <a:rPr lang="en-IN" sz="2000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8.5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US" sz="20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20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3*25</a:t>
                </a:r>
                <a:r>
                  <a:rPr lang="en-US" sz="2000" b="1" spc="-3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</a:t>
                </a:r>
                <a:r>
                  <a:rPr lang="en-US" sz="2000" b="1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false)        </a:t>
                </a:r>
                <a:r>
                  <a:rPr lang="en-US" sz="2000" b="1" spc="-2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20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take</a:t>
                </a:r>
                <a:r>
                  <a:rPr lang="en-US" sz="20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spc="-1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=6</a:t>
                </a:r>
                <a:r>
                  <a:rPr lang="en-IN" sz="2000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8.6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US" sz="20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20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3*36</a:t>
                </a:r>
                <a:r>
                  <a:rPr lang="en-US" sz="2000" b="1" spc="-3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</a:t>
                </a:r>
                <a:r>
                  <a:rPr lang="en-US" sz="2000" b="1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false)</a:t>
                </a:r>
              </a:p>
              <a:p>
                <a:pPr marL="190500"/>
                <a:r>
                  <a:rPr lang="en-US" sz="2000" b="1" spc="-2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20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take</a:t>
                </a:r>
                <a:r>
                  <a:rPr lang="en-US" sz="20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spc="-1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=7</a:t>
                </a:r>
                <a:r>
                  <a:rPr lang="en-IN" sz="2000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8.7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US" sz="20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20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3*49</a:t>
                </a:r>
                <a:r>
                  <a:rPr lang="en-US" sz="2000" b="1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</a:t>
                </a:r>
                <a:r>
                  <a:rPr lang="en-US" sz="20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false)        </a:t>
                </a:r>
                <a:r>
                  <a:rPr lang="en-US" sz="2000" b="1" spc="-2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20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take</a:t>
                </a:r>
                <a:r>
                  <a:rPr lang="en-US" sz="20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spc="-1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=8</a:t>
                </a:r>
                <a:r>
                  <a:rPr lang="en-IN" sz="2000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8.8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+ 128</a:t>
                </a:r>
                <a:r>
                  <a:rPr lang="en-US" sz="20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2000" b="1" spc="-3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3*64</a:t>
                </a:r>
                <a:r>
                  <a:rPr lang="en-US" sz="2000" b="1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</a:t>
                </a:r>
                <a:r>
                  <a:rPr lang="en-US" sz="20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true)</a:t>
                </a:r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spcBef>
                    <a:spcPts val="35"/>
                  </a:spcBef>
                </a:pP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 </a:t>
                </a:r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/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There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exists two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positive</a:t>
                </a:r>
                <a:r>
                  <a:rPr lang="en-US" sz="2000" spc="-3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constants c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2000" spc="-3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3,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2000" b="1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</a:t>
                </a:r>
                <a:r>
                  <a:rPr lang="en-US" sz="20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such</a:t>
                </a:r>
                <a:r>
                  <a:rPr lang="en-US" sz="20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that</a:t>
                </a:r>
                <a:r>
                  <a:rPr lang="en-US" sz="2000" spc="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8n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20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US" sz="20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20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</a:t>
                </a:r>
                <a:r>
                  <a:rPr lang="en-US" sz="20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for</a:t>
                </a:r>
                <a:r>
                  <a:rPr lang="en-US" sz="20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all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n&gt; = 8.</a:t>
                </a:r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spcBef>
                    <a:spcPts val="15"/>
                  </a:spcBef>
                </a:pP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 </a:t>
                </a:r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2021205"/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Therefore</a:t>
                </a:r>
                <a:r>
                  <a:rPr lang="en-US" sz="2000" spc="2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8n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US" sz="2000" spc="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)</a:t>
                </a:r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algn="l"/>
                <a:r>
                  <a:rPr lang="en-US" sz="2000" b="0" i="0" dirty="0">
                    <a:solidFill>
                      <a:srgbClr val="3B3835"/>
                    </a:solidFill>
                    <a:effectLst/>
                    <a:latin typeface="HelveticaNeue-Light"/>
                  </a:rPr>
                  <a:t>	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8708"/>
                <a:ext cx="11859065" cy="5952912"/>
              </a:xfrm>
              <a:prstGeom prst="rect">
                <a:avLst/>
              </a:prstGeom>
              <a:blipFill>
                <a:blip r:embed="rId4"/>
                <a:stretch>
                  <a:fillRect t="-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53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Big</a:t>
            </a:r>
            <a:r>
              <a:rPr lang="en-US" sz="3200" b="1" spc="-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Oh</a:t>
            </a:r>
            <a:r>
              <a:rPr lang="en-US" sz="3200" b="1" spc="-1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Notation</a:t>
            </a:r>
            <a:r>
              <a:rPr lang="en-US" sz="3200" b="1" spc="23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3200" b="1" spc="-1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‘</a:t>
            </a:r>
            <a:r>
              <a:rPr lang="en-US" sz="3200" b="1" spc="-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</a:t>
            </a:r>
            <a:r>
              <a:rPr lang="en-US" sz="3200" b="1" spc="-2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‘</a:t>
            </a:r>
            <a:r>
              <a:rPr lang="en-US" sz="3200" b="1" spc="-1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746201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/>
              <p:nvPr/>
            </p:nvSpPr>
            <p:spPr>
              <a:xfrm>
                <a:off x="490329" y="1098708"/>
                <a:ext cx="11074400" cy="5593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4616450" lvl="0" indent="-342900">
                  <a:lnSpc>
                    <a:spcPct val="200000"/>
                  </a:lnSpc>
                  <a:spcBef>
                    <a:spcPts val="400"/>
                  </a:spcBef>
                  <a:spcAft>
                    <a:spcPts val="0"/>
                  </a:spcAft>
                  <a:buAutoNum type="arabicPeriod" startAt="2"/>
                  <a:tabLst>
                    <a:tab pos="305435" algn="l"/>
                  </a:tabLst>
                </a:pP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Show that f(n) = 12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+ 6n = 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)</a:t>
                </a:r>
                <a:r>
                  <a:rPr lang="en-US" sz="1800" b="1" spc="-2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</a:p>
              <a:p>
                <a:pPr marR="4616450" lvl="0">
                  <a:lnSpc>
                    <a:spcPct val="200000"/>
                  </a:lnSpc>
                  <a:spcBef>
                    <a:spcPts val="400"/>
                  </a:spcBef>
                  <a:spcAft>
                    <a:spcPts val="0"/>
                  </a:spcAft>
                  <a:tabLst>
                    <a:tab pos="305435" algn="l"/>
                  </a:tabLst>
                </a:pP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To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Prove.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281940">
                  <a:spcBef>
                    <a:spcPts val="5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</a:t>
                </a:r>
                <a:r>
                  <a:rPr lang="en-US" sz="1800" b="1" dirty="0">
                    <a:effectLst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6n</a:t>
                </a:r>
                <a:r>
                  <a:rPr lang="en-US" sz="18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)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 marR="225425">
                  <a:lnSpc>
                    <a:spcPct val="147000"/>
                  </a:lnSpc>
                </a:pP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Proof</a:t>
                </a:r>
                <a:r>
                  <a:rPr lang="en-US" sz="18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:</a:t>
                </a:r>
                <a:r>
                  <a:rPr lang="en-US" sz="1800" b="1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If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O(g(n)).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We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have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there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exists</a:t>
                </a:r>
                <a:r>
                  <a:rPr lang="en-US" sz="1800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positive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constants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‘c’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and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.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’</a:t>
                </a:r>
                <a:r>
                  <a:rPr lang="en-US" sz="18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such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that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</a:t>
                </a:r>
                <a:r>
                  <a:rPr lang="en-US" sz="18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</a:t>
                </a:r>
                <a:r>
                  <a:rPr lang="en-US" sz="18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*</a:t>
                </a:r>
                <a:r>
                  <a:rPr lang="en-US" sz="1800" b="1" spc="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g(n)</a:t>
                </a:r>
                <a:r>
                  <a:rPr lang="en-US" sz="18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</a:t>
                </a:r>
                <a:r>
                  <a:rPr lang="en-US" sz="1800" spc="-25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all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non-negative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values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of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n.</a:t>
                </a:r>
                <a:r>
                  <a:rPr lang="en-US" sz="18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where</a:t>
                </a:r>
                <a:r>
                  <a:rPr lang="en-US" sz="18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1800" b="1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≥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.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342900"/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Given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problem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in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the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form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of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O(g(n)).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spcBef>
                    <a:spcPts val="45"/>
                  </a:spcBef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 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/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Here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</a:t>
                </a: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    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(n)</a:t>
                </a:r>
                <a:r>
                  <a:rPr lang="en-US" sz="1800" spc="-4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spc="-5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</a:t>
                </a:r>
                <a:r>
                  <a:rPr lang="en-US" sz="1800" b="1" dirty="0">
                    <a:effectLst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spc="-3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6n</a:t>
                </a:r>
                <a:r>
                  <a:rPr lang="en-US" sz="1800" spc="-2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                 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g(n)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spcBef>
                    <a:spcPts val="25"/>
                  </a:spcBef>
                </a:pP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lnSpc>
                    <a:spcPts val="1285"/>
                  </a:lnSpc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</a:t>
                </a:r>
                <a:r>
                  <a:rPr lang="en-US" sz="1800" b="1" dirty="0">
                    <a:effectLst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6n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4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*</a:t>
                </a:r>
                <a:r>
                  <a:rPr lang="en-US" sz="1800" b="1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spcBef>
                    <a:spcPts val="25"/>
                  </a:spcBef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 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/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 </a:t>
                </a:r>
                <a:r>
                  <a:rPr lang="en-US" sz="1800" b="1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b="1" spc="-2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1.</a:t>
                </a:r>
                <a:r>
                  <a:rPr lang="en-IN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12.1</a:t>
                </a:r>
                <a:r>
                  <a:rPr lang="en-US" sz="1800" spc="-1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6.1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4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*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(false)     </a:t>
                </a:r>
                <a:r>
                  <a:rPr lang="en-US" sz="1800" b="1" spc="-2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b="1" spc="-1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2.</a:t>
                </a:r>
                <a:r>
                  <a:rPr lang="en-IN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12.2</a:t>
                </a:r>
                <a:r>
                  <a:rPr lang="en-US" sz="1800" spc="-1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6.2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4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*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(false)</a:t>
                </a:r>
                <a:r>
                  <a:rPr lang="en-US" sz="1800" b="1" spc="-2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</a:p>
              <a:p>
                <a:pPr marL="190500"/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b="1" spc="-1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3.</a:t>
                </a:r>
                <a:r>
                  <a:rPr lang="en-IN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12.3</a:t>
                </a:r>
                <a:r>
                  <a:rPr lang="en-US" sz="1800" spc="-1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1800" spc="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6.3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4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*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27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(True)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/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There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exists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two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positive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constants</a:t>
                </a:r>
                <a:r>
                  <a:rPr lang="en-US" sz="18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4</a:t>
                </a:r>
                <a:r>
                  <a:rPr lang="en-US" b="1" dirty="0">
                    <a:ea typeface="Cambria" panose="02040503050406030204" pitchFamily="18" charset="0"/>
                  </a:rPr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b="1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</a:t>
                </a:r>
                <a:r>
                  <a:rPr lang="en-US" sz="1800" b="1" spc="-3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such</a:t>
                </a:r>
                <a:r>
                  <a:rPr lang="en-US" sz="18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that</a:t>
                </a:r>
                <a:r>
                  <a:rPr lang="en-US" sz="1800" spc="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</a:t>
                </a:r>
                <a:r>
                  <a:rPr lang="en-US" sz="1800" b="1" dirty="0">
                    <a:effectLst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6n</a:t>
                </a:r>
                <a:r>
                  <a:rPr lang="en-US" sz="1800" spc="2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4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*</a:t>
                </a:r>
                <a:r>
                  <a:rPr lang="en-US" sz="1800" b="1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800" spc="7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 all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n&gt;=3.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spcBef>
                    <a:spcPts val="40"/>
                  </a:spcBef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 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105535">
                  <a:spcBef>
                    <a:spcPts val="5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Therefore</a:t>
                </a:r>
                <a:r>
                  <a:rPr lang="en-US" sz="1800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</a:t>
                </a:r>
                <a:r>
                  <a:rPr lang="en-US" sz="1800" b="1" dirty="0">
                    <a:effectLst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+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6n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)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algn="l"/>
                <a:r>
                  <a:rPr lang="en-US" b="0" i="0" dirty="0">
                    <a:solidFill>
                      <a:srgbClr val="3B3835"/>
                    </a:solidFill>
                    <a:effectLst/>
                    <a:latin typeface="HelveticaNeue-Light"/>
                  </a:rPr>
                  <a:t>	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9" y="1098708"/>
                <a:ext cx="11074400" cy="5593967"/>
              </a:xfrm>
              <a:prstGeom prst="rect">
                <a:avLst/>
              </a:prstGeom>
              <a:blipFill>
                <a:blip r:embed="rId4"/>
                <a:stretch>
                  <a:fillRect l="-4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225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Big</a:t>
            </a:r>
            <a:r>
              <a:rPr lang="en-US" sz="3200" b="1" spc="-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Oh</a:t>
            </a:r>
            <a:r>
              <a:rPr lang="en-US" sz="3200" b="1" spc="-1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Notation</a:t>
            </a:r>
            <a:r>
              <a:rPr lang="en-US" sz="3200" b="1" spc="23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3200" b="1" spc="-1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‘</a:t>
            </a:r>
            <a:r>
              <a:rPr lang="en-US" sz="3200" b="1" spc="-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</a:t>
            </a:r>
            <a:r>
              <a:rPr lang="en-US" sz="3200" b="1" spc="-2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‘</a:t>
            </a:r>
            <a:r>
              <a:rPr lang="en-US" sz="3200" b="1" spc="-15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334" y="796377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/>
              <p:nvPr/>
            </p:nvSpPr>
            <p:spPr>
              <a:xfrm>
                <a:off x="490329" y="1098708"/>
                <a:ext cx="11074400" cy="4503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tabLst>
                    <a:tab pos="304165" algn="l"/>
                  </a:tabLst>
                </a:pP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3. 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onsider</a:t>
                </a:r>
                <a:r>
                  <a:rPr lang="en-US" sz="1800" b="1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function f(n)</a:t>
                </a:r>
                <a:r>
                  <a:rPr lang="en-US" sz="18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b="1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2n +</a:t>
                </a:r>
                <a:r>
                  <a:rPr lang="en-US" sz="18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and</a:t>
                </a:r>
                <a:r>
                  <a:rPr lang="en-US" sz="18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g(n)</a:t>
                </a:r>
                <a:r>
                  <a:rPr lang="en-US" sz="1800" b="1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.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spcBef>
                    <a:spcPts val="45"/>
                  </a:spcBef>
                </a:pP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 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 marR="382905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Proof :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If f(n) = O(g(n)). We have there exists positive constants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‘c’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and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’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such that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 ≤ c * g(n)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 all non-</a:t>
                </a:r>
                <a:r>
                  <a:rPr lang="en-US" sz="1800" spc="-2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negative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values of n.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where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 ≥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.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 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/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Given,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648335" marR="5772150">
                  <a:lnSpc>
                    <a:spcPct val="198000"/>
                  </a:lnSpc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</a:t>
                </a:r>
                <a:r>
                  <a:rPr lang="en-US" sz="1800" spc="-4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spc="-5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2n</a:t>
                </a:r>
                <a:r>
                  <a:rPr lang="en-US" sz="1800" spc="-3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1800" spc="-5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2,           </a:t>
                </a:r>
                <a:r>
                  <a:rPr lang="en-US" sz="1800" spc="-2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g(n)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lnSpc>
                    <a:spcPts val="1280"/>
                  </a:lnSpc>
                </a:pPr>
                <a:endParaRPr lang="en-US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lnSpc>
                    <a:spcPts val="1280"/>
                  </a:lnSpc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2n</a:t>
                </a:r>
                <a:r>
                  <a:rPr lang="en-US" sz="1800" spc="-9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</a:t>
                </a:r>
                <a:r>
                  <a:rPr lang="en-US" sz="1800" b="1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>
                  <a:spcBef>
                    <a:spcPts val="405"/>
                  </a:spcBef>
                  <a:spcAft>
                    <a:spcPts val="0"/>
                  </a:spcAft>
                </a:pPr>
                <a:b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</a:b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1800" b="1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Take</a:t>
                </a:r>
                <a:r>
                  <a:rPr lang="en-US" sz="1800" b="1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18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1.</a:t>
                </a:r>
                <a:r>
                  <a:rPr lang="en-IN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2.1 +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</a:t>
                </a:r>
                <a:r>
                  <a:rPr lang="en-US" sz="1800" spc="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</a:t>
                </a:r>
                <a:r>
                  <a:rPr lang="en-US" sz="1800" b="1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*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 false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)    </a:t>
                </a:r>
                <a:r>
                  <a:rPr lang="en-US" sz="1800" b="1" spc="-2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Take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b="1" spc="-1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2.</a:t>
                </a:r>
                <a:r>
                  <a:rPr lang="en-IN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2.2 +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</a:t>
                </a:r>
                <a:r>
                  <a:rPr lang="en-US" sz="1800" spc="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*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4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 True</a:t>
                </a:r>
                <a:r>
                  <a:rPr lang="en-US" sz="18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).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spcBef>
                    <a:spcPts val="20"/>
                  </a:spcBef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 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/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There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exists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two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positive</a:t>
                </a:r>
                <a:r>
                  <a:rPr lang="en-US" sz="1800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constants</a:t>
                </a:r>
                <a:r>
                  <a:rPr lang="en-US" sz="18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2,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 2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such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that</a:t>
                </a:r>
                <a:r>
                  <a:rPr lang="en-US" sz="1800" spc="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2n</a:t>
                </a:r>
                <a:r>
                  <a:rPr lang="en-US" sz="1800" spc="-9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</a:t>
                </a:r>
                <a:r>
                  <a:rPr lang="en-US" sz="1800" spc="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</a:t>
                </a:r>
                <a:r>
                  <a:rPr lang="en-US" sz="1800" spc="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all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 &gt; = 2.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algn="l"/>
                <a:r>
                  <a:rPr lang="en-US" b="0" i="0" dirty="0">
                    <a:solidFill>
                      <a:srgbClr val="3B3835"/>
                    </a:solidFill>
                    <a:effectLst/>
                    <a:latin typeface="HelveticaNeue-Light"/>
                  </a:rPr>
                  <a:t>	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9" y="1098708"/>
                <a:ext cx="11074400" cy="4503412"/>
              </a:xfrm>
              <a:prstGeom prst="rect">
                <a:avLst/>
              </a:prstGeom>
              <a:blipFill>
                <a:blip r:embed="rId4"/>
                <a:stretch>
                  <a:fillRect l="-440" t="-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372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Big</a:t>
            </a:r>
            <a:r>
              <a:rPr lang="en-US" sz="3200" b="1" spc="-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Oh</a:t>
            </a:r>
            <a:r>
              <a:rPr lang="en-US" sz="3200" b="1" spc="-1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Notation</a:t>
            </a:r>
            <a:r>
              <a:rPr lang="en-US" sz="3200" b="1" spc="23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3200" b="1" spc="-1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‘</a:t>
            </a:r>
            <a:r>
              <a:rPr lang="en-US" sz="3200" b="1" spc="-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</a:t>
            </a:r>
            <a:r>
              <a:rPr lang="en-US" sz="3200" b="1" spc="-2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‘</a:t>
            </a:r>
            <a:r>
              <a:rPr lang="en-US" sz="3200" b="1" spc="-1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334" y="796377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452967" y="914400"/>
            <a:ext cx="11074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514350" algn="l"/>
              </a:tabLst>
            </a:pPr>
            <a:r>
              <a:rPr lang="en-US" sz="1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Compute Big-Oh notation for f(n) = 1000n</a:t>
            </a:r>
            <a:r>
              <a:rPr lang="en-US" sz="1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+100n-6</a:t>
            </a:r>
            <a:endParaRPr lang="en-IN" sz="18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algn="just">
              <a:tabLst>
                <a:tab pos="514350" algn="l"/>
              </a:tabLst>
            </a:pPr>
            <a:r>
              <a:rPr lang="en-US" sz="1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Ans: Given f(n) = 1000n</a:t>
            </a:r>
            <a:r>
              <a:rPr lang="en-US" sz="1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+ 100n - 6</a:t>
            </a:r>
            <a:endParaRPr lang="en-IN" sz="18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algn="just">
              <a:tabLst>
                <a:tab pos="514350" algn="l"/>
              </a:tabLst>
            </a:pPr>
            <a:r>
              <a:rPr lang="en-US" sz="1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f(n) ≤ c * g(n)</a:t>
            </a:r>
            <a:endParaRPr lang="en-IN" sz="18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algn="just">
              <a:tabLst>
                <a:tab pos="514350" algn="l"/>
              </a:tabLst>
            </a:pPr>
            <a:r>
              <a:rPr lang="en-US" sz="1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1000n</a:t>
            </a:r>
            <a:r>
              <a:rPr lang="en-US" sz="1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+ 100n  -6  ≤  1000 n</a:t>
            </a:r>
            <a:r>
              <a:rPr lang="en-US" sz="1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+ 100n for all values of n</a:t>
            </a:r>
            <a:endParaRPr lang="en-IN" sz="18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algn="just">
              <a:tabLst>
                <a:tab pos="514350" algn="l"/>
              </a:tabLst>
            </a:pPr>
            <a:r>
              <a:rPr lang="en-US" sz="1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1000n</a:t>
            </a:r>
            <a:r>
              <a:rPr lang="en-US" sz="1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+ 100n - 6 ≤ 1000 n</a:t>
            </a:r>
            <a:r>
              <a:rPr lang="en-US" sz="1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n</a:t>
            </a:r>
            <a:r>
              <a:rPr lang="en-US" sz="1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n ≥ 100</a:t>
            </a:r>
            <a:endParaRPr lang="en-IN" sz="18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algn="just">
              <a:tabLst>
                <a:tab pos="514350" algn="l"/>
              </a:tabLst>
            </a:pPr>
            <a:r>
              <a:rPr lang="en-US" sz="1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1000n</a:t>
            </a:r>
            <a:r>
              <a:rPr lang="en-US" sz="1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+100n-6 ≤ 1001 n</a:t>
            </a:r>
            <a:r>
              <a:rPr lang="en-US" sz="1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	where c =1001, g(n) = n</a:t>
            </a:r>
            <a:r>
              <a:rPr lang="en-US" sz="1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n</a:t>
            </a:r>
            <a:r>
              <a:rPr lang="en-US" sz="18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endParaRPr lang="en-IN" sz="18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algn="just">
              <a:tabLst>
                <a:tab pos="514350" algn="l"/>
              </a:tabLst>
            </a:pPr>
            <a:r>
              <a:rPr lang="en-US" sz="1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Hence f(n)=O(n</a:t>
            </a:r>
            <a:r>
              <a:rPr lang="en-US" sz="18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tabLst>
                <a:tab pos="304165" algn="l"/>
              </a:tabLst>
            </a:pPr>
            <a:endParaRPr lang="en-US" b="0" i="0" dirty="0">
              <a:solidFill>
                <a:srgbClr val="3B3835"/>
              </a:solidFill>
              <a:effectLst/>
              <a:latin typeface="HelveticaNeue-Light"/>
            </a:endParaRPr>
          </a:p>
        </p:txBody>
      </p:sp>
    </p:spTree>
    <p:extLst>
      <p:ext uri="{BB962C8B-B14F-4D97-AF65-F5344CB8AC3E}">
        <p14:creationId xmlns:p14="http://schemas.microsoft.com/office/powerpoint/2010/main" val="2568464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1045"/>
              </a:spcBef>
              <a:spcAft>
                <a:spcPts val="0"/>
              </a:spcAft>
              <a:tabLst>
                <a:tab pos="316230" algn="l"/>
              </a:tabLst>
            </a:pPr>
            <a:r>
              <a:rPr lang="en-US" sz="28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Omega</a:t>
            </a:r>
            <a:r>
              <a:rPr lang="en-US" sz="2800" b="1" spc="-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Notation</a:t>
            </a:r>
            <a:r>
              <a:rPr lang="en-US" sz="2800" b="1" spc="-2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2800" b="1" spc="-3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Ω</a:t>
            </a:r>
            <a:r>
              <a:rPr lang="en-US" sz="2800" b="1" spc="-2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sz="2800" b="1" spc="-2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IN" sz="1800" b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0" y="900720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/>
              <p:nvPr/>
            </p:nvSpPr>
            <p:spPr>
              <a:xfrm>
                <a:off x="246288" y="1098708"/>
                <a:ext cx="11680770" cy="5512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Definition :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Let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and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g(n)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be two non-negative functions. f(n) is said to be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Ω(g(n))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if and</a:t>
                </a:r>
                <a:r>
                  <a:rPr lang="en-US" sz="2000" spc="-2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only if there </a:t>
                </a:r>
              </a:p>
              <a:p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exists positive constants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‘c’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and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’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such that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 ≥ c * g(n)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 all non-negative</a:t>
                </a:r>
                <a:r>
                  <a:rPr lang="en-US" sz="2000" spc="-2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values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of</a:t>
                </a:r>
                <a:r>
                  <a:rPr lang="en-US" sz="20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n.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where</a:t>
                </a:r>
                <a:r>
                  <a:rPr lang="en-US" sz="2000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 ≥</a:t>
                </a:r>
                <a:r>
                  <a:rPr lang="en-US" sz="20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.</a:t>
                </a:r>
                <a:endParaRPr lang="en-US" sz="2000" b="1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Ex:  let f(n) = 2n+3</a:t>
                </a:r>
              </a:p>
              <a:p>
                <a:endParaRPr lang="en-US" sz="2000" spc="-15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2n +3 </a:t>
                </a:r>
                <a14:m>
                  <m:oMath xmlns:m="http://schemas.openxmlformats.org/officeDocument/2006/math">
                    <m:r>
                      <a:rPr lang="en-US" sz="200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≥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2 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𝑛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    ∀ 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𝑛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≥1  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h𝑒𝑟𝑒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 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𝑐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=2,  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pc="-1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=</m:t>
                    </m:r>
                    <m:r>
                      <a:rPr lang="en-US" sz="2000" b="0" i="1" spc="-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, here f(n)  =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pc="-15" smtClean="0"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(n)</a:t>
                </a:r>
              </a:p>
              <a:p>
                <a:endParaRPr lang="en-US" sz="2000" b="1" spc="-15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r>
                  <a:rPr lang="en-US" sz="2000" b="1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Similarly f(n)=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pc="-15" smtClean="0"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(log n)</a:t>
                </a:r>
                <a:r>
                  <a:rPr lang="en-US" sz="2000" b="1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, f(n)=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pc="-15"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pc="-15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pc="-15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)</a:t>
                </a:r>
                <a:r>
                  <a:rPr lang="en-US" sz="2000" b="1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</a:p>
              <a:p>
                <a:endParaRPr lang="en-US" sz="2000" b="1" spc="-15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r>
                  <a:rPr lang="en-US" sz="2000" b="1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but we consider the closest function</a:t>
                </a:r>
              </a:p>
              <a:p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</a:p>
              <a:p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so  f(n)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pc="-15" smtClean="0"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(n)</a:t>
                </a:r>
              </a:p>
              <a:p>
                <a:endParaRPr lang="en-US" sz="2000" spc="-15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But here f(n)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pc="-15" smtClean="0"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pc="-15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pc="-15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pc="-15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spc="-1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) which is not considered</a:t>
                </a:r>
              </a:p>
              <a:p>
                <a:endParaRPr lang="en-US" sz="1800" spc="-15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endParaRPr lang="en-US" b="1" spc="-15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endParaRPr lang="en-US" b="1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endParaRPr lang="en-US" b="1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endParaRPr lang="en-US" sz="2000" b="0" i="0" dirty="0">
                  <a:solidFill>
                    <a:srgbClr val="3B3835"/>
                  </a:solidFill>
                  <a:effectLst/>
                  <a:latin typeface="HelveticaNeue-Ligh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88" y="1098708"/>
                <a:ext cx="11680770" cy="5512663"/>
              </a:xfrm>
              <a:prstGeom prst="rect">
                <a:avLst/>
              </a:prstGeom>
              <a:blipFill>
                <a:blip r:embed="rId4"/>
                <a:stretch>
                  <a:fillRect l="-522" t="-5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63D661B-3B75-4189-A1BD-A516C12B68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36" y="1907273"/>
            <a:ext cx="4848664" cy="385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4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spc="-5" dirty="0">
                <a:solidFill>
                  <a:schemeClr val="bg1"/>
                </a:solidFill>
                <a:latin typeface="Cambria"/>
                <a:cs typeface="Cambria"/>
              </a:rPr>
              <a:t>Design</a:t>
            </a:r>
            <a:r>
              <a:rPr lang="en-US" sz="3200" b="1" spc="-3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ambria"/>
                <a:cs typeface="Cambria"/>
              </a:rPr>
              <a:t>of</a:t>
            </a:r>
            <a:r>
              <a:rPr lang="en-US" sz="3200" b="1" spc="-1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3200" b="1" spc="-5" dirty="0">
                <a:solidFill>
                  <a:schemeClr val="bg1"/>
                </a:solidFill>
                <a:latin typeface="Cambria"/>
                <a:cs typeface="Cambria"/>
              </a:rPr>
              <a:t>Algorithm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84" y="749301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490329" y="1098708"/>
            <a:ext cx="11074400" cy="5485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r>
              <a:rPr lang="en-US" sz="1800" b="1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mbria"/>
                <a:cs typeface="Cambria"/>
              </a:rPr>
              <a:t>:</a:t>
            </a:r>
            <a:r>
              <a:rPr lang="en-US" sz="1800" b="1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b="1" spc="-5" dirty="0">
                <a:solidFill>
                  <a:srgbClr val="FF0000"/>
                </a:solidFill>
                <a:latin typeface="Cambria"/>
                <a:cs typeface="Cambria"/>
              </a:rPr>
              <a:t>Decision Making</a:t>
            </a:r>
            <a:r>
              <a:rPr lang="en-US" sz="1800" b="1" dirty="0">
                <a:solidFill>
                  <a:srgbClr val="FF0000"/>
                </a:solidFill>
                <a:latin typeface="Cambria"/>
                <a:cs typeface="Cambria"/>
              </a:rPr>
              <a:t> :</a:t>
            </a:r>
            <a:r>
              <a:rPr lang="en-US" sz="1800" b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After</a:t>
            </a:r>
            <a:r>
              <a:rPr lang="en-US" sz="1800" spc="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finding the required</a:t>
            </a:r>
            <a:r>
              <a:rPr lang="en-US" sz="1800" dirty="0">
                <a:latin typeface="Cambria"/>
                <a:cs typeface="Cambria"/>
              </a:rPr>
              <a:t> input</a:t>
            </a:r>
            <a:r>
              <a:rPr lang="en-US" sz="1800" spc="-5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set</a:t>
            </a:r>
            <a:r>
              <a:rPr lang="en-US" sz="1800" spc="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for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the</a:t>
            </a:r>
            <a:r>
              <a:rPr lang="en-US" sz="180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given</a:t>
            </a:r>
            <a:r>
              <a:rPr lang="en-US" sz="1800" spc="2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problem</a:t>
            </a:r>
            <a:r>
              <a:rPr lang="en-US" sz="1800" spc="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we</a:t>
            </a:r>
            <a:r>
              <a:rPr lang="en-US" sz="1800" spc="5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have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8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lang="en-US" sz="1800" dirty="0">
                <a:latin typeface="Cambria"/>
                <a:cs typeface="Cambria"/>
              </a:rPr>
              <a:t>to</a:t>
            </a:r>
            <a:r>
              <a:rPr lang="en-US" sz="1800" spc="-5" dirty="0">
                <a:latin typeface="Cambria"/>
                <a:cs typeface="Cambria"/>
              </a:rPr>
              <a:t> analyze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the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input</a:t>
            </a:r>
            <a:r>
              <a:rPr lang="en-US" sz="180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and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need </a:t>
            </a:r>
            <a:r>
              <a:rPr lang="en-US" sz="1800" dirty="0">
                <a:latin typeface="Cambria"/>
                <a:cs typeface="Cambria"/>
              </a:rPr>
              <a:t>to</a:t>
            </a:r>
            <a:r>
              <a:rPr lang="en-US" sz="1800" spc="1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decide</a:t>
            </a:r>
            <a:r>
              <a:rPr lang="en-US" sz="1800" spc="-1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certain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issues </a:t>
            </a:r>
            <a:r>
              <a:rPr lang="en-US" sz="1800" spc="-5" dirty="0">
                <a:latin typeface="Cambria"/>
                <a:cs typeface="Cambria"/>
              </a:rPr>
              <a:t>such </a:t>
            </a:r>
            <a:r>
              <a:rPr lang="en-US" sz="1800" dirty="0">
                <a:latin typeface="Cambria"/>
                <a:cs typeface="Cambria"/>
              </a:rPr>
              <a:t>as</a:t>
            </a:r>
          </a:p>
          <a:p>
            <a:pPr marL="12700" marR="300990" algn="just">
              <a:lnSpc>
                <a:spcPct val="145400"/>
              </a:lnSpc>
              <a:spcBef>
                <a:spcPts val="725"/>
              </a:spcBef>
            </a:pPr>
            <a:r>
              <a:rPr lang="en-US" sz="1800" b="1" dirty="0">
                <a:solidFill>
                  <a:srgbClr val="FF0000"/>
                </a:solidFill>
                <a:latin typeface="Cambria"/>
                <a:cs typeface="Cambria"/>
              </a:rPr>
              <a:t>A ) </a:t>
            </a:r>
            <a:r>
              <a:rPr lang="en-US" sz="1800" b="1" spc="-5" dirty="0">
                <a:solidFill>
                  <a:srgbClr val="FF0000"/>
                </a:solidFill>
                <a:latin typeface="Cambria"/>
                <a:cs typeface="Cambria"/>
              </a:rPr>
              <a:t>Capability of </a:t>
            </a:r>
            <a:r>
              <a:rPr lang="en-US" sz="1800" b="1" spc="-10" dirty="0">
                <a:solidFill>
                  <a:srgbClr val="FF0000"/>
                </a:solidFill>
                <a:latin typeface="Cambria"/>
                <a:cs typeface="Cambria"/>
              </a:rPr>
              <a:t>computational </a:t>
            </a:r>
            <a:r>
              <a:rPr lang="en-US" sz="1800" b="1" spc="-5" dirty="0">
                <a:solidFill>
                  <a:srgbClr val="FF0000"/>
                </a:solidFill>
                <a:latin typeface="Cambria"/>
                <a:cs typeface="Cambria"/>
              </a:rPr>
              <a:t>devices </a:t>
            </a:r>
            <a:r>
              <a:rPr lang="en-US" sz="1800" b="1" dirty="0">
                <a:solidFill>
                  <a:srgbClr val="FF0000"/>
                </a:solidFill>
                <a:latin typeface="Cambria"/>
                <a:cs typeface="Cambria"/>
              </a:rPr>
              <a:t>: </a:t>
            </a:r>
            <a:r>
              <a:rPr lang="en-US" sz="1800" spc="-5" dirty="0">
                <a:latin typeface="Cambria"/>
                <a:cs typeface="Cambria"/>
              </a:rPr>
              <a:t>It is necessary to know </a:t>
            </a:r>
            <a:r>
              <a:rPr lang="en-US" sz="1800" spc="-10" dirty="0">
                <a:latin typeface="Cambria"/>
                <a:cs typeface="Cambria"/>
              </a:rPr>
              <a:t>the </a:t>
            </a:r>
            <a:r>
              <a:rPr lang="en-US" sz="1800" spc="-5" dirty="0">
                <a:latin typeface="Cambria"/>
                <a:cs typeface="Cambria"/>
              </a:rPr>
              <a:t>computational capabilities </a:t>
            </a:r>
            <a:r>
              <a:rPr lang="en-US" sz="1800" dirty="0">
                <a:latin typeface="Cambria"/>
                <a:cs typeface="Cambria"/>
              </a:rPr>
              <a:t>of </a:t>
            </a:r>
            <a:r>
              <a:rPr lang="en-US" sz="1800" spc="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devices </a:t>
            </a:r>
            <a:r>
              <a:rPr lang="en-US" sz="1800" dirty="0">
                <a:latin typeface="Cambria"/>
                <a:cs typeface="Cambria"/>
              </a:rPr>
              <a:t>on </a:t>
            </a:r>
            <a:r>
              <a:rPr lang="en-US" sz="1800" spc="-5" dirty="0">
                <a:latin typeface="Cambria"/>
                <a:cs typeface="Cambria"/>
              </a:rPr>
              <a:t>which the algorithm will </a:t>
            </a:r>
            <a:r>
              <a:rPr lang="en-US" sz="1800" dirty="0">
                <a:latin typeface="Cambria"/>
                <a:cs typeface="Cambria"/>
              </a:rPr>
              <a:t>be </a:t>
            </a:r>
            <a:r>
              <a:rPr lang="en-US" sz="1800" spc="-5" dirty="0">
                <a:latin typeface="Cambria"/>
                <a:cs typeface="Cambria"/>
              </a:rPr>
              <a:t>running. Globally we </a:t>
            </a:r>
            <a:r>
              <a:rPr lang="en-US" sz="1800" dirty="0">
                <a:latin typeface="Cambria"/>
                <a:cs typeface="Cambria"/>
              </a:rPr>
              <a:t>can </a:t>
            </a:r>
            <a:r>
              <a:rPr lang="en-US" sz="1800" spc="-5" dirty="0">
                <a:latin typeface="Cambria"/>
                <a:cs typeface="Cambria"/>
              </a:rPr>
              <a:t>classify an algorithm from </a:t>
            </a:r>
            <a:r>
              <a:rPr lang="en-US" sz="1800" dirty="0">
                <a:latin typeface="Cambria"/>
                <a:cs typeface="Cambria"/>
              </a:rPr>
              <a:t>execution </a:t>
            </a:r>
            <a:r>
              <a:rPr lang="en-US" sz="1800" spc="5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point</a:t>
            </a:r>
            <a:r>
              <a:rPr lang="en-US" sz="1800" spc="-5" dirty="0">
                <a:latin typeface="Cambria"/>
                <a:cs typeface="Cambria"/>
              </a:rPr>
              <a:t> of view </a:t>
            </a:r>
            <a:r>
              <a:rPr lang="en-US" sz="1800" dirty="0">
                <a:latin typeface="Cambria"/>
                <a:cs typeface="Cambria"/>
              </a:rPr>
              <a:t>as</a:t>
            </a:r>
            <a:r>
              <a:rPr lang="en-US" sz="1800" spc="-1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sequential algorithm</a:t>
            </a:r>
            <a:r>
              <a:rPr lang="en-US" sz="1800" dirty="0">
                <a:latin typeface="Cambria"/>
                <a:cs typeface="Cambria"/>
              </a:rPr>
              <a:t> and</a:t>
            </a:r>
            <a:r>
              <a:rPr lang="en-US" sz="1800" spc="-3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parallel</a:t>
            </a:r>
            <a:r>
              <a:rPr lang="en-US" sz="180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algorithm.</a:t>
            </a:r>
            <a:endParaRPr lang="en-US" sz="3200" dirty="0">
              <a:latin typeface="Cambria"/>
              <a:cs typeface="Cambria"/>
            </a:endParaRPr>
          </a:p>
          <a:p>
            <a:pPr marL="12700" marR="71120" algn="just">
              <a:lnSpc>
                <a:spcPts val="1390"/>
              </a:lnSpc>
            </a:pPr>
            <a:endParaRPr lang="en-US" sz="1800" b="1" spc="-5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2700" marR="71120" algn="just">
              <a:lnSpc>
                <a:spcPts val="1390"/>
              </a:lnSpc>
            </a:pPr>
            <a:r>
              <a:rPr lang="en-US" sz="1800" b="1" spc="-5" dirty="0">
                <a:solidFill>
                  <a:srgbClr val="FF0000"/>
                </a:solidFill>
                <a:latin typeface="Cambria"/>
                <a:cs typeface="Cambria"/>
              </a:rPr>
              <a:t>Sequential algorithm </a:t>
            </a:r>
            <a:r>
              <a:rPr lang="en-US" sz="1800" dirty="0">
                <a:latin typeface="Cambria"/>
                <a:cs typeface="Cambria"/>
              </a:rPr>
              <a:t>: </a:t>
            </a:r>
            <a:r>
              <a:rPr lang="en-US" sz="1800" spc="-5" dirty="0">
                <a:latin typeface="Cambria"/>
                <a:cs typeface="Cambria"/>
              </a:rPr>
              <a:t>specifically runs on the machine </a:t>
            </a:r>
            <a:r>
              <a:rPr lang="en-US" sz="1800" dirty="0">
                <a:latin typeface="Cambria"/>
                <a:cs typeface="Cambria"/>
              </a:rPr>
              <a:t>in </a:t>
            </a:r>
            <a:r>
              <a:rPr lang="en-US" sz="1800" spc="-5" dirty="0">
                <a:latin typeface="Cambria"/>
                <a:cs typeface="Cambria"/>
              </a:rPr>
              <a:t>which the instruction are </a:t>
            </a:r>
            <a:r>
              <a:rPr lang="en-US" sz="1800" dirty="0">
                <a:latin typeface="Cambria"/>
                <a:cs typeface="Cambria"/>
              </a:rPr>
              <a:t>executed one </a:t>
            </a:r>
            <a:r>
              <a:rPr lang="en-US" sz="1800" spc="-5" dirty="0">
                <a:latin typeface="Cambria"/>
                <a:cs typeface="Cambria"/>
              </a:rPr>
              <a:t>after </a:t>
            </a:r>
            <a:r>
              <a:rPr lang="en-US" sz="1800" dirty="0">
                <a:latin typeface="Cambria"/>
                <a:cs typeface="Cambria"/>
              </a:rPr>
              <a:t> </a:t>
            </a:r>
          </a:p>
          <a:p>
            <a:pPr marL="12700" marR="71120" algn="just">
              <a:lnSpc>
                <a:spcPts val="1390"/>
              </a:lnSpc>
            </a:pPr>
            <a:endParaRPr lang="en-US" spc="-5" dirty="0">
              <a:latin typeface="Cambria"/>
              <a:cs typeface="Cambria"/>
            </a:endParaRPr>
          </a:p>
          <a:p>
            <a:pPr marL="12700" marR="71120" algn="just">
              <a:lnSpc>
                <a:spcPts val="1390"/>
              </a:lnSpc>
            </a:pPr>
            <a:r>
              <a:rPr lang="en-US" sz="1800" spc="-5" dirty="0">
                <a:latin typeface="Cambria"/>
                <a:cs typeface="Cambria"/>
              </a:rPr>
              <a:t>another.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Such</a:t>
            </a:r>
            <a:r>
              <a:rPr lang="en-US" sz="1800" spc="-3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machine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is</a:t>
            </a:r>
            <a:r>
              <a:rPr lang="en-US" sz="1800" spc="-15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called</a:t>
            </a:r>
            <a:r>
              <a:rPr lang="en-US" sz="1800" spc="-5" dirty="0">
                <a:latin typeface="Cambria"/>
                <a:cs typeface="Cambria"/>
              </a:rPr>
              <a:t> as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Random</a:t>
            </a:r>
            <a:r>
              <a:rPr lang="en-US" sz="1800" spc="5" dirty="0">
                <a:latin typeface="Cambria"/>
                <a:cs typeface="Cambria"/>
              </a:rPr>
              <a:t> </a:t>
            </a:r>
            <a:r>
              <a:rPr lang="en-US" sz="1800" spc="-5" dirty="0" err="1">
                <a:latin typeface="Cambria"/>
                <a:cs typeface="Cambria"/>
              </a:rPr>
              <a:t>Acess</a:t>
            </a:r>
            <a:r>
              <a:rPr lang="en-US" sz="1800" spc="-2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Machine (RAM</a:t>
            </a:r>
            <a:r>
              <a:rPr lang="en-US" sz="1800" dirty="0">
                <a:latin typeface="Cambria"/>
                <a:cs typeface="Cambria"/>
              </a:rPr>
              <a:t> ).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18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lang="en-US" sz="1800" b="1" spc="-5" dirty="0">
                <a:solidFill>
                  <a:srgbClr val="FF0000"/>
                </a:solidFill>
                <a:latin typeface="Cambria"/>
                <a:cs typeface="Cambria"/>
              </a:rPr>
              <a:t>Parallel</a:t>
            </a:r>
            <a:r>
              <a:rPr lang="en-US" sz="1800" b="1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b="1" spc="-5" dirty="0">
                <a:solidFill>
                  <a:srgbClr val="FF0000"/>
                </a:solidFill>
                <a:latin typeface="Cambria"/>
                <a:cs typeface="Cambria"/>
              </a:rPr>
              <a:t>algorithm</a:t>
            </a:r>
            <a:r>
              <a:rPr lang="en-US" sz="1800" b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:</a:t>
            </a:r>
            <a:r>
              <a:rPr lang="en-US" sz="1800" spc="-15" dirty="0">
                <a:latin typeface="Cambria"/>
                <a:cs typeface="Cambria"/>
              </a:rPr>
              <a:t> </a:t>
            </a:r>
            <a:r>
              <a:rPr lang="en-US" sz="1800" spc="-10" dirty="0">
                <a:latin typeface="Cambria"/>
                <a:cs typeface="Cambria"/>
              </a:rPr>
              <a:t>are</a:t>
            </a:r>
            <a:r>
              <a:rPr lang="en-US" sz="1800" spc="-5" dirty="0">
                <a:latin typeface="Cambria"/>
                <a:cs typeface="Cambria"/>
              </a:rPr>
              <a:t> run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on the</a:t>
            </a:r>
            <a:r>
              <a:rPr lang="en-US" sz="1800" spc="-2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machine </a:t>
            </a:r>
            <a:r>
              <a:rPr lang="en-US" sz="1800" dirty="0">
                <a:latin typeface="Cambria"/>
                <a:cs typeface="Cambria"/>
              </a:rPr>
              <a:t>in</a:t>
            </a:r>
            <a:r>
              <a:rPr lang="en-US" sz="1800" spc="-3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which</a:t>
            </a:r>
            <a:r>
              <a:rPr lang="en-US" sz="180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the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instruction are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executed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in</a:t>
            </a:r>
            <a:r>
              <a:rPr lang="en-US" sz="1800" spc="26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parallel.</a:t>
            </a:r>
            <a:endParaRPr lang="en-US" sz="1800" dirty="0">
              <a:latin typeface="Cambria"/>
              <a:cs typeface="Cambria"/>
            </a:endParaRPr>
          </a:p>
          <a:p>
            <a:pPr marL="12700" marR="5080" algn="just">
              <a:lnSpc>
                <a:spcPct val="146700"/>
              </a:lnSpc>
              <a:spcBef>
                <a:spcPts val="700"/>
              </a:spcBef>
            </a:pPr>
            <a:r>
              <a:rPr lang="en-US" sz="1800" b="1" dirty="0">
                <a:solidFill>
                  <a:srgbClr val="FF0000"/>
                </a:solidFill>
                <a:latin typeface="Cambria"/>
                <a:cs typeface="Cambria"/>
              </a:rPr>
              <a:t>B ) </a:t>
            </a:r>
            <a:r>
              <a:rPr lang="en-US" sz="1800" b="1" spc="-5" dirty="0">
                <a:solidFill>
                  <a:srgbClr val="FF0000"/>
                </a:solidFill>
                <a:latin typeface="Cambria"/>
                <a:cs typeface="Cambria"/>
              </a:rPr>
              <a:t>Choice for either exact or approximate problem solving method </a:t>
            </a:r>
            <a:r>
              <a:rPr lang="en-US" sz="1800" b="1" dirty="0">
                <a:solidFill>
                  <a:srgbClr val="FF0000"/>
                </a:solidFill>
                <a:latin typeface="Cambria"/>
                <a:cs typeface="Cambria"/>
              </a:rPr>
              <a:t>:</a:t>
            </a:r>
            <a:r>
              <a:rPr lang="en-US" sz="1800" b="1" spc="2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The next important decision </a:t>
            </a:r>
            <a:r>
              <a:rPr lang="en-US" sz="1800" dirty="0">
                <a:latin typeface="Cambria"/>
                <a:cs typeface="Cambria"/>
              </a:rPr>
              <a:t>is </a:t>
            </a:r>
            <a:r>
              <a:rPr lang="en-US" sz="1800" spc="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to decide whether the</a:t>
            </a:r>
            <a:r>
              <a:rPr lang="en-US" sz="1800" spc="25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problem </a:t>
            </a:r>
            <a:r>
              <a:rPr lang="en-US" sz="1800" dirty="0">
                <a:latin typeface="Cambria"/>
                <a:cs typeface="Cambria"/>
              </a:rPr>
              <a:t>is </a:t>
            </a:r>
            <a:r>
              <a:rPr lang="en-US" sz="1800" spc="-5" dirty="0">
                <a:latin typeface="Cambria"/>
                <a:cs typeface="Cambria"/>
              </a:rPr>
              <a:t>to </a:t>
            </a:r>
            <a:r>
              <a:rPr lang="en-US" sz="1800" dirty="0">
                <a:latin typeface="Cambria"/>
                <a:cs typeface="Cambria"/>
              </a:rPr>
              <a:t>be </a:t>
            </a:r>
            <a:r>
              <a:rPr lang="en-US" sz="1800" spc="-5" dirty="0">
                <a:latin typeface="Cambria"/>
                <a:cs typeface="Cambria"/>
              </a:rPr>
              <a:t>solved </a:t>
            </a:r>
            <a:r>
              <a:rPr lang="en-US" sz="1800" dirty="0">
                <a:latin typeface="Cambria"/>
                <a:cs typeface="Cambria"/>
              </a:rPr>
              <a:t>exactly or</a:t>
            </a:r>
            <a:r>
              <a:rPr lang="en-US" sz="1800" spc="27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approximately.</a:t>
            </a:r>
            <a:r>
              <a:rPr lang="en-US" sz="1800" spc="254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If the problem needs to </a:t>
            </a:r>
            <a:r>
              <a:rPr lang="en-US" sz="1800" dirty="0">
                <a:latin typeface="Cambria"/>
                <a:cs typeface="Cambria"/>
              </a:rPr>
              <a:t>be </a:t>
            </a:r>
            <a:r>
              <a:rPr lang="en-US" sz="1800" spc="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solved correctly then </a:t>
            </a:r>
            <a:r>
              <a:rPr lang="en-US" sz="1800" dirty="0">
                <a:latin typeface="Cambria"/>
                <a:cs typeface="Cambria"/>
              </a:rPr>
              <a:t>we </a:t>
            </a:r>
            <a:r>
              <a:rPr lang="en-US" sz="1800" spc="-5" dirty="0">
                <a:latin typeface="Cambria"/>
                <a:cs typeface="Cambria"/>
              </a:rPr>
              <a:t>need </a:t>
            </a:r>
            <a:r>
              <a:rPr lang="en-US" sz="1800" dirty="0">
                <a:latin typeface="Cambria"/>
                <a:cs typeface="Cambria"/>
              </a:rPr>
              <a:t>exact </a:t>
            </a:r>
            <a:r>
              <a:rPr lang="en-US" sz="1800" spc="-5" dirty="0">
                <a:latin typeface="Cambria"/>
                <a:cs typeface="Cambria"/>
              </a:rPr>
              <a:t>algorithm. Otherwise </a:t>
            </a:r>
            <a:r>
              <a:rPr lang="en-US" sz="1800" dirty="0">
                <a:latin typeface="Cambria"/>
                <a:cs typeface="Cambria"/>
              </a:rPr>
              <a:t>if </a:t>
            </a:r>
            <a:r>
              <a:rPr lang="en-US" sz="1800" spc="-5" dirty="0">
                <a:latin typeface="Cambria"/>
                <a:cs typeface="Cambria"/>
              </a:rPr>
              <a:t>the </a:t>
            </a:r>
            <a:r>
              <a:rPr lang="en-US" sz="1800" dirty="0">
                <a:latin typeface="Cambria"/>
                <a:cs typeface="Cambria"/>
              </a:rPr>
              <a:t>problem is so </a:t>
            </a:r>
            <a:r>
              <a:rPr lang="en-US" sz="1800" spc="-5" dirty="0">
                <a:latin typeface="Cambria"/>
                <a:cs typeface="Cambria"/>
              </a:rPr>
              <a:t>complex that </a:t>
            </a:r>
            <a:r>
              <a:rPr lang="en-US" sz="1800" dirty="0">
                <a:latin typeface="Cambria"/>
                <a:cs typeface="Cambria"/>
              </a:rPr>
              <a:t>we </a:t>
            </a:r>
            <a:r>
              <a:rPr lang="en-US" sz="1800" spc="-5" dirty="0">
                <a:latin typeface="Cambria"/>
                <a:cs typeface="Cambria"/>
              </a:rPr>
              <a:t>won’t get </a:t>
            </a:r>
            <a:r>
              <a:rPr lang="en-US" sz="180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the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exact </a:t>
            </a:r>
            <a:r>
              <a:rPr lang="en-US" sz="1800" spc="-5" dirty="0">
                <a:latin typeface="Cambria"/>
                <a:cs typeface="Cambria"/>
              </a:rPr>
              <a:t>solution</a:t>
            </a:r>
            <a:r>
              <a:rPr lang="en-US" sz="1800" spc="-1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then</a:t>
            </a:r>
            <a:r>
              <a:rPr lang="en-US" sz="1800" spc="-2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we</a:t>
            </a:r>
            <a:r>
              <a:rPr lang="en-US" sz="1800" spc="-1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need to</a:t>
            </a:r>
            <a:r>
              <a:rPr lang="en-US" sz="1800" spc="40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choose</a:t>
            </a:r>
            <a:r>
              <a:rPr lang="en-US" sz="1800" spc="-1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approximation</a:t>
            </a:r>
            <a:r>
              <a:rPr lang="en-US" sz="1800" spc="5" dirty="0">
                <a:latin typeface="Cambria"/>
                <a:cs typeface="Cambria"/>
              </a:rPr>
              <a:t> </a:t>
            </a:r>
            <a:r>
              <a:rPr lang="en-US" sz="1800" spc="-5" dirty="0">
                <a:latin typeface="Cambria"/>
                <a:cs typeface="Cambria"/>
              </a:rPr>
              <a:t>algorithm.</a:t>
            </a:r>
            <a:endParaRPr lang="en-US" sz="1800" dirty="0">
              <a:latin typeface="Cambria"/>
              <a:cs typeface="Cambria"/>
            </a:endParaRPr>
          </a:p>
          <a:p>
            <a:pPr algn="l"/>
            <a:endParaRPr lang="en-US" b="0" i="0" dirty="0">
              <a:solidFill>
                <a:srgbClr val="3B3835"/>
              </a:solidFill>
              <a:effectLst/>
              <a:latin typeface="HelveticaNeue-Light"/>
            </a:endParaRPr>
          </a:p>
        </p:txBody>
      </p:sp>
    </p:spTree>
    <p:extLst>
      <p:ext uri="{BB962C8B-B14F-4D97-AF65-F5344CB8AC3E}">
        <p14:creationId xmlns:p14="http://schemas.microsoft.com/office/powerpoint/2010/main" val="1693895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AEA4-7F4C-40D6-8742-A496FC20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2" y="1"/>
            <a:ext cx="10875498" cy="85203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FF1F-C821-456D-A267-4BB561E84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6287" y="1026942"/>
            <a:ext cx="5773513" cy="5694533"/>
          </a:xfrm>
        </p:spPr>
        <p:txBody>
          <a:bodyPr>
            <a:normAutofit/>
          </a:bodyPr>
          <a:lstStyle/>
          <a:p>
            <a:pPr marL="342900" lvl="0" indent="-342900" algn="just">
              <a:buFont typeface="+mj-lt"/>
              <a:buAutoNum type="alphaLcParenR"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 omega notation for f(n)=3n+2</a:t>
            </a:r>
            <a:endParaRPr lang="en-IN" sz="2000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Ans: Given f(n)=3n+2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f(n) ≥ c * g(n)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3n+2≥3n	for all values of n (n≥0)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 =3, g(n)=n and n</a:t>
            </a:r>
            <a:r>
              <a:rPr lang="en-US" sz="20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Hence f(n) = Ω(n)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000" kern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 omega notation for f(n)= 10n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+4n+2</a:t>
            </a:r>
            <a:endParaRPr lang="en-IN" sz="2000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Ans: Given f(n)= 10n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+4n+2</a:t>
            </a:r>
            <a:endParaRPr lang="en-IN" sz="2000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IN" sz="2000" kern="9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f(n) ≥ c * g(n)</a:t>
            </a:r>
            <a:endParaRPr lang="en-IN" sz="2000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IN" sz="2000" kern="9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+4n+2 ≥ 10n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all values of n (n≥0)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c=10, g(n)=n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n</a:t>
            </a:r>
            <a:r>
              <a:rPr lang="en-US" sz="20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0" algn="just">
              <a:buNone/>
              <a:tabLst>
                <a:tab pos="514350" algn="l"/>
              </a:tabLst>
            </a:pPr>
            <a:r>
              <a:rPr lang="en-US" sz="2000" kern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Hence f(n) = Ω(n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8F1974-9E11-43C9-95BC-E63ECCE4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6942"/>
            <a:ext cx="6019800" cy="5694533"/>
          </a:xfrm>
        </p:spPr>
        <p:txBody>
          <a:bodyPr>
            <a:normAutofit/>
          </a:bodyPr>
          <a:lstStyle/>
          <a:p>
            <a:pPr marL="342900" lvl="0" indent="-342900" algn="just">
              <a:buFont typeface="+mj-lt"/>
              <a:buAutoNum type="alphaLcParenR"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 omega notation for f(n)= 4n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+2n+3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Ans: Given f(n)= 4n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+ 2n + 3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f(n) ≥  c * g(n)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+2n+3 ≥ 4n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all values of n (n≥0)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 = 4, g(n) = 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n</a:t>
            </a:r>
            <a:r>
              <a:rPr lang="en-US" sz="20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Omega</a:t>
            </a:r>
            <a:r>
              <a:rPr lang="en-US" sz="3200" b="1" spc="-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Notation</a:t>
            </a:r>
            <a:r>
              <a:rPr lang="en-US" sz="3200" b="1" spc="-2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3200" b="1" spc="-3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Ω</a:t>
            </a:r>
            <a:r>
              <a:rPr lang="en-US" sz="3200" b="1" spc="-2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7402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2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Theta</a:t>
            </a:r>
            <a:r>
              <a:rPr lang="en-US" sz="2800" b="1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Notation</a:t>
            </a:r>
            <a:r>
              <a:rPr lang="en-US" sz="2800" b="1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 θ</a:t>
            </a:r>
            <a:r>
              <a:rPr lang="en-US" sz="2800" b="1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sz="2800" b="1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IN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/>
              <p:nvPr/>
            </p:nvSpPr>
            <p:spPr>
              <a:xfrm>
                <a:off x="490329" y="1098708"/>
                <a:ext cx="11074400" cy="3754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Definition :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Let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and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g(n)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be two non-negative functions.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is said to be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θ(g(n))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if and</a:t>
                </a:r>
                <a:r>
                  <a:rPr lang="en-US" sz="2000" spc="-2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only if there exists positive constants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’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’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and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’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* g(n) ≤ f(n)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* g(n)</a:t>
                </a:r>
                <a:r>
                  <a:rPr lang="en-US" sz="2000" b="1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</a:t>
                </a:r>
                <a:r>
                  <a:rPr lang="en-US" sz="20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all</a:t>
                </a:r>
                <a:r>
                  <a:rPr lang="en-US" sz="2000" spc="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non-negative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values of n.</a:t>
                </a:r>
                <a:r>
                  <a:rPr lang="en-US" sz="20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where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2000" b="1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≥</a:t>
                </a:r>
                <a:r>
                  <a:rPr lang="en-US" sz="20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.</a:t>
                </a:r>
              </a:p>
              <a:p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Ex: if f(n) = 2n + 3</a:t>
                </a:r>
              </a:p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</a:t>
                </a:r>
              </a:p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1* 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+3≤5∗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h𝑒𝑟𝑒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 1, g(n) = g (n)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 5</a:t>
                </a:r>
              </a:p>
              <a:p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</a:p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 =Θ (n),   </a:t>
                </a:r>
              </a:p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but f(n) =Θ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),   f(n) =Θ (log n) are not correct</a:t>
                </a:r>
              </a:p>
              <a:p>
                <a:endParaRPr lang="en-US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endParaRPr lang="en-US" b="0" i="0" dirty="0">
                  <a:solidFill>
                    <a:srgbClr val="3B3835"/>
                  </a:solidFill>
                  <a:effectLst/>
                  <a:latin typeface="HelveticaNeue-Ligh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9" y="1098708"/>
                <a:ext cx="11074400" cy="3754874"/>
              </a:xfrm>
              <a:prstGeom prst="rect">
                <a:avLst/>
              </a:prstGeom>
              <a:blipFill>
                <a:blip r:embed="rId3"/>
                <a:stretch>
                  <a:fillRect l="-550" t="-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709DBBF-D39C-48CB-9CEB-C8EA7ED9F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2" y="2011680"/>
            <a:ext cx="5678657" cy="42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993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AEA4-7F4C-40D6-8742-A496FC20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2" y="1"/>
            <a:ext cx="10875498" cy="85203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FF1F-C821-456D-A267-4BB561E84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6287" y="1026942"/>
            <a:ext cx="5773513" cy="5694533"/>
          </a:xfrm>
        </p:spPr>
        <p:txBody>
          <a:bodyPr>
            <a:normAutofit/>
          </a:bodyPr>
          <a:lstStyle/>
          <a:p>
            <a:pPr marL="342900" lvl="0" indent="-342900" algn="just">
              <a:buFont typeface="+mj-lt"/>
              <a:buAutoNum type="alphaLcParenR"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 theta notation for f(n)=3n+2</a:t>
            </a:r>
            <a:endParaRPr lang="en-IN" sz="2000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IN" sz="2000" kern="9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Ans: Given f(n)=3n+2</a:t>
            </a:r>
            <a:endParaRPr lang="en-IN" sz="2000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IN" sz="2000" kern="9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g(n)  ≤  f(n)  ≤  c</a:t>
            </a:r>
            <a:r>
              <a:rPr lang="en-US" sz="20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*g(n)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Compute f(n)  ≤  c</a:t>
            </a:r>
            <a:r>
              <a:rPr lang="en-US" sz="20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*g(n)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3n + 2 ≤ 3n+n	for n≥2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3n+2 ≤ 4n      where c</a:t>
            </a:r>
            <a:r>
              <a:rPr lang="en-US" sz="20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 and g(n)=n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 c</a:t>
            </a:r>
            <a:r>
              <a:rPr lang="en-US" sz="20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g(n) ≤ f(n)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3n ≤ 3n+2	for all values of n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Where c</a:t>
            </a:r>
            <a:r>
              <a:rPr lang="en-US" sz="20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=3, g(n)=n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lang="en-US" sz="2000" kern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f(n)= ө(n)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8F1974-9E11-43C9-95BC-E63ECCE4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70672"/>
            <a:ext cx="5489917" cy="5750804"/>
          </a:xfrm>
        </p:spPr>
        <p:txBody>
          <a:bodyPr>
            <a:normAutofit/>
          </a:bodyPr>
          <a:lstStyle/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Compute theta notation for f(n) = 10n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+ 4n + 2</a:t>
            </a:r>
            <a:endParaRPr lang="en-IN" sz="2000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IN" sz="2000" kern="9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Ans: Given f(n) =10n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+ 4n + 2</a:t>
            </a: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g(n)  ≤  f(n)  ≤  c</a:t>
            </a:r>
            <a:r>
              <a:rPr lang="en-US" sz="20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*g(n)</a:t>
            </a: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 f(n)  ≤  c</a:t>
            </a:r>
            <a:r>
              <a:rPr lang="en-US" sz="20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*g(n)</a:t>
            </a: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+4n+2   ≤  10n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+ 4n + n	for n≥2</a:t>
            </a: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+4n+2   ≤   10n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+ 5n	</a:t>
            </a:r>
            <a:endParaRPr lang="en-IN" sz="2000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+4n+2   ≤   10n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	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n≥5</a:t>
            </a:r>
            <a:endParaRPr lang="en-IN" sz="2000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+4n+2   ≤  11n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</a:t>
            </a:r>
            <a:r>
              <a:rPr lang="en-US" sz="20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=11 and g(n) = 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000" kern="900" baseline="300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 c</a:t>
            </a:r>
            <a:r>
              <a:rPr lang="en-US" sz="20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g(n) ≤ f(n)</a:t>
            </a:r>
            <a:endParaRPr lang="en-IN" sz="2000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≤ 10n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+ 4n + 2  for all values of n</a:t>
            </a:r>
            <a:endParaRPr lang="en-IN" sz="2000" kern="9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</a:t>
            </a:r>
            <a:r>
              <a:rPr lang="en-US" sz="2000" kern="9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=10, g(n)=n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000" kern="900" baseline="300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514350" algn="l"/>
              </a:tabLst>
            </a:pP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lang="en-IN" sz="2000" kern="900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f(n) = ө(n</a:t>
            </a:r>
            <a:r>
              <a:rPr lang="en-US" sz="2000" kern="9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kern="9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Theta</a:t>
            </a:r>
            <a:r>
              <a:rPr lang="en-US" sz="3200" b="1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Notation</a:t>
            </a:r>
            <a:r>
              <a:rPr lang="en-US" sz="3200" b="1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IN" sz="32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80284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Theta</a:t>
            </a:r>
            <a:r>
              <a:rPr lang="en-US" sz="3200" b="1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Notation</a:t>
            </a:r>
            <a:r>
              <a:rPr lang="en-US" sz="3200" b="1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IN" sz="32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/>
              <p:nvPr/>
            </p:nvSpPr>
            <p:spPr>
              <a:xfrm>
                <a:off x="490329" y="1098708"/>
                <a:ext cx="11074400" cy="5923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Ex: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Show that f(n) = 8n + 128 = θ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).</a:t>
                </a:r>
                <a:r>
                  <a:rPr lang="en-US" sz="1800" b="1" spc="-2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</a:p>
              <a:p>
                <a:pPr marL="190500"/>
                <a:endParaRPr lang="en-US" sz="1800" b="1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/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Proof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:</a:t>
                </a:r>
                <a:r>
                  <a:rPr lang="en-IN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If</a:t>
                </a:r>
                <a:r>
                  <a:rPr lang="en-US" sz="1800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spc="-3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O(g(n)).</a:t>
                </a:r>
                <a:r>
                  <a:rPr lang="en-US" sz="1800" spc="-3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We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have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there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exists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positive</a:t>
                </a:r>
                <a:r>
                  <a:rPr lang="en-US" sz="1800" spc="-3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constants</a:t>
                </a:r>
                <a:r>
                  <a:rPr lang="en-US" sz="1800" spc="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’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’</a:t>
                </a:r>
                <a:r>
                  <a:rPr lang="en-US" sz="1800" b="1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and</a:t>
                </a:r>
                <a:r>
                  <a:rPr lang="en-US" sz="18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’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spcBef>
                    <a:spcPts val="40"/>
                  </a:spcBef>
                </a:pP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 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/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such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that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effectLst/>
                            <a:latin typeface="Cambria Math" panose="02000000000000000000" pitchFamily="2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g(n)</a:t>
                </a:r>
                <a:r>
                  <a:rPr lang="en-US" sz="18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g(n)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all</a:t>
                </a:r>
                <a:r>
                  <a:rPr lang="en-US" sz="1800" spc="-3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non-negative</a:t>
                </a:r>
                <a:r>
                  <a:rPr lang="en-US" sz="1800" spc="-4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values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of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n.</a:t>
                </a:r>
                <a:r>
                  <a:rPr lang="en-US" sz="18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where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&gt;_</a:t>
                </a:r>
                <a:r>
                  <a:rPr lang="en-US" sz="1800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.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spcBef>
                    <a:spcPts val="15"/>
                  </a:spcBef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 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342900"/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Given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problem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in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the</a:t>
                </a:r>
                <a:r>
                  <a:rPr lang="en-US" sz="1800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form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of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θ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(g(n)).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spcBef>
                    <a:spcPts val="45"/>
                  </a:spcBef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 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/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Here</a:t>
                </a: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spc="2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8n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,     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g(n)</a:t>
                </a:r>
                <a:r>
                  <a:rPr lang="en-US" sz="1800" spc="-4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spc="-3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spc="-14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          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Now,       1*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spc="8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8n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18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2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 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220980"/>
                <a:endParaRPr lang="en-US" sz="1800" b="1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220980"/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18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Take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b="1" spc="-1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18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</a:t>
                </a:r>
                <a:r>
                  <a:rPr lang="en-IN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1*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8.1</a:t>
                </a:r>
                <a:r>
                  <a:rPr lang="en-US" sz="18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18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2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3*</a:t>
                </a:r>
                <a:r>
                  <a:rPr lang="en-US" sz="1800" b="1" spc="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</a:t>
                </a:r>
                <a:r>
                  <a:rPr lang="en-US" sz="1800" b="1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False)</a:t>
                </a:r>
                <a:r>
                  <a:rPr lang="en-US" sz="1800" b="1" spc="-2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18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Take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b="1" spc="-1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</a:t>
                </a:r>
                <a:r>
                  <a:rPr lang="en-IN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1*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4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8.2 +</a:t>
                </a:r>
                <a:r>
                  <a:rPr lang="en-US" sz="18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2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3*</a:t>
                </a:r>
                <a:r>
                  <a:rPr lang="en-US" sz="1800" b="1" spc="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4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</a:t>
                </a:r>
                <a:r>
                  <a:rPr lang="en-US" sz="1800" b="1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False)</a:t>
                </a:r>
                <a:r>
                  <a:rPr lang="en-US" sz="1800" b="1" spc="-2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</a:p>
              <a:p>
                <a:pPr marL="220980"/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18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Take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b="1" spc="-1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 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</a:t>
                </a:r>
                <a:r>
                  <a:rPr lang="en-IN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1*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9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8.3</a:t>
                </a:r>
                <a:r>
                  <a:rPr lang="en-US" sz="18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18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2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3*</a:t>
                </a:r>
                <a:r>
                  <a:rPr lang="en-US" sz="1800" b="1" spc="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9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</a:t>
                </a:r>
                <a:r>
                  <a:rPr lang="en-US" sz="1800" b="1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False)</a:t>
                </a:r>
                <a:r>
                  <a:rPr lang="en-US" sz="1800" b="1" spc="-2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18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Take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b="1" spc="-1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4</a:t>
                </a:r>
                <a:r>
                  <a:rPr lang="en-IN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1*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16</a:t>
                </a:r>
                <a:r>
                  <a:rPr lang="en-US" sz="1800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8.4 +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 3*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16</a:t>
                </a:r>
                <a:r>
                  <a:rPr lang="en-US" sz="1800" spc="-3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 False)</a:t>
                </a:r>
                <a:r>
                  <a:rPr lang="en-US" sz="1800" b="1" spc="-2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18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Take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b="1" spc="-1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5</a:t>
                </a:r>
                <a:r>
                  <a:rPr lang="en-IN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1*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25</a:t>
                </a:r>
                <a:r>
                  <a:rPr lang="en-US" sz="1800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8.5 +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 3*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25</a:t>
                </a:r>
                <a:r>
                  <a:rPr lang="en-US" sz="1800" spc="-3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 False)</a:t>
                </a:r>
                <a:r>
                  <a:rPr lang="en-US" sz="1800" b="1" spc="-2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18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Take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b="1" spc="-1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6</a:t>
                </a:r>
                <a:r>
                  <a:rPr lang="en-IN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1*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6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8.6</a:t>
                </a:r>
                <a:r>
                  <a:rPr lang="en-US" sz="1800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2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3*</a:t>
                </a:r>
                <a:r>
                  <a:rPr lang="en-US" sz="1800" b="1" spc="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36</a:t>
                </a:r>
                <a:r>
                  <a:rPr lang="en-US" sz="1800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 False)</a:t>
                </a:r>
                <a:b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</a:b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1800" b="1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Take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b="1" spc="-10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1800" b="1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1800" b="1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7</a:t>
                </a:r>
                <a:r>
                  <a:rPr lang="en-IN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 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1*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49</a:t>
                </a:r>
                <a:r>
                  <a:rPr lang="en-US" sz="1800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8.7 +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3*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49</a:t>
                </a:r>
                <a:r>
                  <a:rPr lang="en-US" sz="1800" spc="-4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 False)</a:t>
                </a:r>
                <a:r>
                  <a:rPr lang="en-IN" b="1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Now</a:t>
                </a:r>
                <a:r>
                  <a:rPr lang="en-US" sz="1800" spc="-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Take</a:t>
                </a:r>
                <a:r>
                  <a:rPr lang="en-US" sz="1800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pc="-25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=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</a:t>
                </a: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</a:t>
                </a:r>
                <a:r>
                  <a:rPr lang="en-US" sz="18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*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64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64</a:t>
                </a:r>
                <a:r>
                  <a:rPr lang="en-US" sz="1800" b="1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+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128</a:t>
                </a:r>
                <a:r>
                  <a:rPr lang="en-US" sz="1800" b="1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</a:t>
                </a:r>
                <a:r>
                  <a:rPr lang="en-US" sz="1800" b="1" spc="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3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*</a:t>
                </a:r>
                <a:r>
                  <a:rPr lang="en-US" sz="1800" b="1" spc="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64</a:t>
                </a:r>
                <a:r>
                  <a:rPr lang="en-US" sz="1800" b="1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(true).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spcBef>
                    <a:spcPts val="10"/>
                  </a:spcBef>
                </a:pP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 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190500" marR="1423035" indent="457200">
                  <a:lnSpc>
                    <a:spcPct val="198000"/>
                  </a:lnSpc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There exists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=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= 3,</a:t>
                </a:r>
                <a:r>
                  <a:rPr lang="en-US" b="1" dirty="0"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 8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such that 1*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8n + 128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≤ 3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spc="-14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for</a:t>
                </a:r>
                <a:r>
                  <a:rPr lang="en-US" sz="1800" spc="-1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all</a:t>
                </a:r>
                <a:r>
                  <a:rPr lang="en-US" sz="1800" spc="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sz="18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≥</a:t>
                </a:r>
                <a:r>
                  <a:rPr lang="en-US" sz="1800" b="1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8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algn="l"/>
                <a:r>
                  <a:rPr lang="en-US" b="0" i="0" dirty="0">
                    <a:solidFill>
                      <a:srgbClr val="3B3835"/>
                    </a:solidFill>
                    <a:effectLst/>
                    <a:latin typeface="HelveticaNeue-Light"/>
                  </a:rPr>
                  <a:t>	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9" y="1098708"/>
                <a:ext cx="11074400" cy="5923032"/>
              </a:xfrm>
              <a:prstGeom prst="rect">
                <a:avLst/>
              </a:prstGeom>
              <a:blipFill>
                <a:blip r:embed="rId3"/>
                <a:stretch>
                  <a:fillRect l="-440" t="-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59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Little</a:t>
            </a:r>
            <a:r>
              <a:rPr lang="en-US" sz="2400" b="1" spc="-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Oh</a:t>
            </a:r>
            <a:r>
              <a:rPr lang="en-US" sz="2400" b="1" spc="-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Notation</a:t>
            </a:r>
            <a:r>
              <a:rPr lang="en-US" sz="2400" b="1" spc="-2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IN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/>
              <p:nvPr/>
            </p:nvSpPr>
            <p:spPr>
              <a:xfrm>
                <a:off x="140676" y="1098708"/>
                <a:ext cx="12051323" cy="5133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10"/>
                  </a:spcBef>
                  <a:spcAft>
                    <a:spcPts val="0"/>
                  </a:spcAft>
                  <a:tabLst>
                    <a:tab pos="316230" algn="l"/>
                  </a:tabLst>
                </a:pP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Def : The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Little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Oh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Notation</a:t>
                </a:r>
                <a:r>
                  <a:rPr lang="en-US" sz="2000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is denoted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by</a:t>
                </a:r>
                <a:r>
                  <a:rPr lang="en-US" sz="2000" spc="-2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</a:t>
                </a:r>
                <a:r>
                  <a:rPr lang="en-US" sz="20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‘.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The</a:t>
                </a:r>
                <a:r>
                  <a:rPr lang="en-US" sz="2000" spc="-3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function</a:t>
                </a:r>
                <a:r>
                  <a:rPr lang="en-US" sz="2000" spc="-2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f(n)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sz="2000" spc="-35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o(g(n))</a:t>
                </a:r>
                <a:r>
                  <a:rPr lang="en-US" sz="2000" spc="-1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iff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" panose="02040503050406030204" pitchFamily="18" charset="0"/>
                              </a:rPr>
                              <m:t>→</m:t>
                            </m:r>
                            <m:r>
                              <a:rPr lang="en-US" sz="2000" i="1" smtClean="0">
                                <a:effectLst/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𝑓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IN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= 0</a:t>
                </a:r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228600" algn="just">
                  <a:tabLst>
                    <a:tab pos="1143000" algn="l"/>
                  </a:tabLst>
                </a:pPr>
                <a:r>
                  <a:rPr lang="en-US" sz="2000" b="1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Examples:</a:t>
                </a:r>
              </a:p>
              <a:p>
                <a:pPr marL="228600" algn="just">
                  <a:tabLst>
                    <a:tab pos="1143000" algn="l"/>
                  </a:tabLst>
                </a:pPr>
                <a:endParaRPr lang="en-IN" sz="2000" kern="900" dirty="0">
                  <a:effectLst/>
                  <a:latin typeface="Garamond" panose="020204040303010108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+mj-lt"/>
                  <a:buAutoNum type="alphaLcParenR"/>
                  <a:tabLst>
                    <a:tab pos="514350" algn="l"/>
                  </a:tabLst>
                </a:pPr>
                <a:r>
                  <a:rPr lang="en-US" sz="2000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Compute theta notation for f(n)=3n+2</a:t>
                </a:r>
                <a:endParaRPr lang="en-IN" sz="2000" kern="900" dirty="0">
                  <a:effectLst/>
                  <a:latin typeface="Garamond" panose="020204040303010108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514350" algn="l"/>
                  </a:tabLst>
                </a:pPr>
                <a:endParaRPr lang="en-US" sz="2000" kern="9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514350" algn="l"/>
                  </a:tabLst>
                </a:pPr>
                <a:r>
                  <a:rPr lang="en-US" sz="2000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Let g(n) = 1,     Then 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kern="9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kern="9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kern="9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2000" i="1" kern="900" smtClean="0">
                                <a:effectLst/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b="1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1" kern="9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∞ </a:t>
                </a:r>
                <a:endParaRPr lang="en-IN" sz="2000" kern="900" dirty="0">
                  <a:latin typeface="Garamond" panose="020204040303010108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514350" algn="l"/>
                  </a:tabLst>
                </a:pPr>
                <a:endParaRPr lang="en-US" sz="2000" b="1" kern="9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514350" algn="l"/>
                  </a:tabLst>
                </a:pPr>
                <a:r>
                  <a:rPr lang="en-US" sz="2000" b="1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2000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g(n) = n,    Then 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kern="9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kern="9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kern="9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2000" i="1" kern="900" smtClean="0">
                                <a:effectLst/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IN" sz="2000" kern="900" dirty="0">
                    <a:effectLst/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= 3</a:t>
                </a:r>
              </a:p>
              <a:p>
                <a:pPr algn="just">
                  <a:tabLst>
                    <a:tab pos="514350" algn="l"/>
                  </a:tabLst>
                </a:pPr>
                <a:endParaRPr lang="en-US" sz="2000" kern="9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514350" algn="l"/>
                  </a:tabLst>
                </a:pPr>
                <a:r>
                  <a:rPr lang="en-US" sz="2000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Let g(n)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90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kern="90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kern="90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kern="90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</m:oMath>
                </a14:m>
                <a:r>
                  <a:rPr lang="en-US" sz="2000" kern="9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Then 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kern="9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kern="9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kern="9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 kern="9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 kern="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2000" i="1" kern="90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 kern="9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kern="9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2000" i="1" kern="9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i="1" kern="9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 kern="9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i="1" kern="9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sz="2000" i="1" kern="9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i="1" kern="9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 kern="9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IN" sz="2000" kern="900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= 0</a:t>
                </a:r>
              </a:p>
              <a:p>
                <a:pPr algn="just">
                  <a:tabLst>
                    <a:tab pos="514350" algn="l"/>
                  </a:tabLst>
                </a:pPr>
                <a:endParaRPr lang="en-US" sz="2000" kern="900" baseline="30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514350" algn="l"/>
                  </a:tabLst>
                </a:pPr>
                <a:endParaRPr lang="en-US" sz="2000" kern="900" baseline="30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algn="just">
                  <a:tabLst>
                    <a:tab pos="1143000" algn="l"/>
                  </a:tabLst>
                </a:pPr>
                <a:r>
                  <a:rPr lang="en-US" sz="2000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Hence f(n) = o(n</a:t>
                </a:r>
                <a:r>
                  <a:rPr lang="en-US" sz="2000" kern="9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N" sz="2000" kern="900" dirty="0">
                  <a:effectLst/>
                  <a:latin typeface="Garamond" panose="020204040303010108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1597660" lvl="0">
                  <a:lnSpc>
                    <a:spcPct val="198000"/>
                  </a:lnSpc>
                  <a:spcBef>
                    <a:spcPts val="30"/>
                  </a:spcBef>
                  <a:spcAft>
                    <a:spcPts val="0"/>
                  </a:spcAft>
                  <a:buSzPts val="1100"/>
                  <a:tabLst>
                    <a:tab pos="305435" algn="l"/>
                  </a:tabLst>
                </a:pPr>
                <a:endParaRPr lang="en-IN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6" y="1098708"/>
                <a:ext cx="12051323" cy="5133841"/>
              </a:xfrm>
              <a:prstGeom prst="rect">
                <a:avLst/>
              </a:prstGeom>
              <a:blipFill>
                <a:blip r:embed="rId3"/>
                <a:stretch>
                  <a:fillRect l="-4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6281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kern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 Omega Notation (ω)</a:t>
            </a:r>
            <a:endParaRPr lang="en-IN" sz="32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/>
              <p:nvPr/>
            </p:nvSpPr>
            <p:spPr>
              <a:xfrm>
                <a:off x="391856" y="1154979"/>
                <a:ext cx="11074400" cy="3196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algn="just">
                  <a:tabLst>
                    <a:tab pos="1143000" algn="l"/>
                  </a:tabLst>
                </a:pPr>
                <a:r>
                  <a:rPr lang="en-US" sz="2000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f(n), g(n) are two non-negative functions, then we can say that f(n) = ω(g(n) </a:t>
                </a:r>
                <a:r>
                  <a:rPr lang="en-US" sz="2000" kern="9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sz="2000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" panose="02040503050406030204" pitchFamily="18" charset="0"/>
                              </a:rPr>
                              <m:t>→</m:t>
                            </m:r>
                            <m:r>
                              <a:rPr lang="en-US" sz="2000" i="1" smtClean="0">
                                <a:effectLst/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𝑓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US" sz="2000" b="1" kern="9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sz="2000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28600" algn="just">
                  <a:tabLst>
                    <a:tab pos="1143000" algn="l"/>
                  </a:tabLst>
                </a:pPr>
                <a:r>
                  <a:rPr lang="en-US" sz="2000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Examples: </a:t>
                </a:r>
                <a:endParaRPr lang="en-IN" sz="2000" kern="900" dirty="0">
                  <a:effectLst/>
                  <a:latin typeface="Garamond" panose="020204040303010108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tabLst>
                    <a:tab pos="514350" algn="l"/>
                  </a:tabLst>
                </a:pPr>
                <a:r>
                  <a:rPr lang="en-US" sz="2000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Compute Small Omega notation for f(n)  =  3n+2	</a:t>
                </a:r>
              </a:p>
              <a:p>
                <a:pPr lvl="0" algn="just">
                  <a:tabLst>
                    <a:tab pos="514350" algn="l"/>
                  </a:tabLst>
                </a:pPr>
                <a:r>
                  <a:rPr lang="en-US" sz="2000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algn="just">
                  <a:tabLst>
                    <a:tab pos="514350" algn="l"/>
                  </a:tabLst>
                </a:pPr>
                <a:r>
                  <a:rPr lang="en-US" sz="2000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Let g(n) = 1,     Then 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kern="9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kern="9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kern="9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2000" i="1" kern="900" smtClean="0">
                                <a:effectLst/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kern="9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b="1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1" kern="9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∞ </a:t>
                </a:r>
              </a:p>
              <a:p>
                <a:pPr algn="just">
                  <a:tabLst>
                    <a:tab pos="514350" algn="l"/>
                  </a:tabLst>
                </a:pPr>
                <a:endParaRPr lang="en-US" sz="2000" b="1" kern="9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514350" algn="l"/>
                  </a:tabLst>
                </a:pPr>
                <a:r>
                  <a:rPr lang="en-US" sz="2000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Hence,  f( n ) = </a:t>
                </a:r>
                <a:r>
                  <a:rPr lang="en-US" sz="2000" b="1" kern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ω( 1 )</a:t>
                </a:r>
                <a:endParaRPr lang="en-IN" sz="2000" kern="900" dirty="0">
                  <a:effectLst/>
                  <a:latin typeface="Garamond" panose="020204040303010108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514350" algn="l"/>
                  </a:tabLst>
                </a:pPr>
                <a:endParaRPr lang="en-IN" sz="2000" kern="900" dirty="0">
                  <a:latin typeface="Garamond" panose="020204040303010108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2000" b="0" i="0" dirty="0">
                  <a:solidFill>
                    <a:srgbClr val="3B3835"/>
                  </a:solidFill>
                  <a:effectLst/>
                  <a:latin typeface="HelveticaNeue-Ligh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FBE5F-EF14-4D9C-A4EA-30DDA8C28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6" y="1154979"/>
                <a:ext cx="11074400" cy="3196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802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spcBef>
                <a:spcPts val="10"/>
              </a:spcBef>
              <a:spcAft>
                <a:spcPts val="0"/>
              </a:spcAft>
              <a:tabLst>
                <a:tab pos="316230" algn="l"/>
              </a:tabLst>
            </a:pPr>
            <a:endParaRPr lang="en-US" sz="3200" b="1" kern="0" dirty="0"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lvl="0" algn="ctr">
              <a:spcBef>
                <a:spcPts val="10"/>
              </a:spcBef>
              <a:spcAft>
                <a:spcPts val="0"/>
              </a:spcAft>
              <a:tabLst>
                <a:tab pos="316230" algn="l"/>
              </a:tabLst>
            </a:pPr>
            <a:r>
              <a:rPr lang="en-US" sz="3200" b="1" kern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Average</a:t>
            </a:r>
            <a:r>
              <a:rPr lang="en-US" sz="3200" b="1" kern="0" spc="-3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3200" b="1" kern="0" spc="-3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Best</a:t>
            </a:r>
            <a:r>
              <a:rPr lang="en-US" sz="3200" b="1" kern="0" spc="-2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Case,</a:t>
            </a:r>
            <a:r>
              <a:rPr lang="en-US" sz="3200" b="1" kern="0" spc="-4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Worst</a:t>
            </a:r>
            <a:r>
              <a:rPr lang="en-US" sz="3200" b="1" kern="0" spc="-2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Case,</a:t>
            </a:r>
            <a:r>
              <a:rPr lang="en-US" sz="3200" b="1" kern="0" spc="-3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Average</a:t>
            </a:r>
            <a:r>
              <a:rPr lang="en-US" sz="3200" b="1" kern="0" spc="-1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Case</a:t>
            </a:r>
          </a:p>
          <a:p>
            <a:pPr lvl="0">
              <a:spcBef>
                <a:spcPts val="10"/>
              </a:spcBef>
              <a:spcAft>
                <a:spcPts val="0"/>
              </a:spcAft>
              <a:tabLst>
                <a:tab pos="316230" algn="l"/>
              </a:tabLst>
            </a:pPr>
            <a:endParaRPr lang="en-IN" sz="3200" b="1" kern="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84" y="749301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5599A-B5BF-4B96-A09A-85993B7A8074}"/>
              </a:ext>
            </a:extLst>
          </p:cNvPr>
          <p:cNvSpPr txBox="1"/>
          <p:nvPr/>
        </p:nvSpPr>
        <p:spPr>
          <a:xfrm>
            <a:off x="474036" y="1087173"/>
            <a:ext cx="11366696" cy="3371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"/>
              </a:spcBef>
              <a:spcAft>
                <a:spcPts val="0"/>
              </a:spcAft>
              <a:buAutoNum type="arabicPeriod"/>
              <a:tabLst>
                <a:tab pos="316230" algn="l"/>
              </a:tabLst>
            </a:pP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Best Case :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If the algorithm takes the minimum amount of time to run to completion for a</a:t>
            </a:r>
            <a:r>
              <a:rPr lang="en-US" sz="2000" spc="-2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specifi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set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pPr lvl="0">
              <a:spcBef>
                <a:spcPts val="10"/>
              </a:spcBef>
              <a:spcAft>
                <a:spcPts val="0"/>
              </a:spcAft>
              <a:tabLst>
                <a:tab pos="316230" algn="l"/>
              </a:tabLst>
            </a:pPr>
            <a:endParaRPr lang="en-US" sz="2000" spc="-5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lvl="0">
              <a:spcBef>
                <a:spcPts val="10"/>
              </a:spcBef>
              <a:spcAft>
                <a:spcPts val="0"/>
              </a:spcAft>
              <a:tabLst>
                <a:tab pos="31623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inputs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called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Best</a:t>
            </a:r>
            <a:r>
              <a:rPr lang="en-US" sz="2000" spc="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Case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Complexity.</a:t>
            </a:r>
          </a:p>
          <a:p>
            <a:pPr lvl="0">
              <a:spcBef>
                <a:spcPts val="10"/>
              </a:spcBef>
              <a:spcAft>
                <a:spcPts val="0"/>
              </a:spcAft>
              <a:tabLst>
                <a:tab pos="316230" algn="l"/>
              </a:tabLst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lvl="0">
              <a:spcBef>
                <a:spcPts val="10"/>
              </a:spcBef>
              <a:spcAft>
                <a:spcPts val="0"/>
              </a:spcAft>
              <a:tabLst>
                <a:tab pos="316230" algn="l"/>
              </a:tabLst>
            </a:pPr>
            <a:r>
              <a:rPr lang="en-US" sz="2000" b="1" spc="-25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2.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Worst</a:t>
            </a:r>
            <a:r>
              <a:rPr lang="en-US" sz="2000" b="1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Case</a:t>
            </a:r>
            <a:r>
              <a:rPr lang="en-US" sz="2000" b="1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b="1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If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takes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maximum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amount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run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completion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2000" spc="-2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specific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set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pPr lvl="0">
              <a:spcBef>
                <a:spcPts val="10"/>
              </a:spcBef>
              <a:spcAft>
                <a:spcPts val="0"/>
              </a:spcAft>
              <a:tabLst>
                <a:tab pos="316230" algn="l"/>
              </a:tabLst>
            </a:pPr>
            <a:endParaRPr lang="en-US" sz="2000" spc="-15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lvl="0">
              <a:spcBef>
                <a:spcPts val="10"/>
              </a:spcBef>
              <a:spcAft>
                <a:spcPts val="0"/>
              </a:spcAft>
              <a:tabLst>
                <a:tab pos="31623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inputs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 called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Worst</a:t>
            </a:r>
            <a:r>
              <a:rPr lang="en-US" sz="2000" spc="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Case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Complexity.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1595755" lvl="0">
              <a:lnSpc>
                <a:spcPct val="198000"/>
              </a:lnSpc>
              <a:spcBef>
                <a:spcPts val="25"/>
              </a:spcBef>
              <a:spcAft>
                <a:spcPts val="0"/>
              </a:spcAft>
              <a:buSzPts val="1100"/>
              <a:tabLst>
                <a:tab pos="305435" algn="l"/>
              </a:tabLst>
            </a:pPr>
            <a:r>
              <a:rPr lang="en-US" sz="2000" b="1" spc="-25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2000" b="1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 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Average</a:t>
            </a:r>
            <a:r>
              <a:rPr lang="en-US" sz="2000" b="1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Case</a:t>
            </a:r>
            <a:r>
              <a:rPr lang="en-US" sz="2000" b="1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b="1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If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takes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average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amount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run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completion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2000" spc="-2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specific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set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 inputs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called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Average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Case.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35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spc="-5" dirty="0">
                <a:solidFill>
                  <a:schemeClr val="bg1"/>
                </a:solidFill>
                <a:latin typeface="Cambria"/>
                <a:cs typeface="Cambria"/>
              </a:rPr>
              <a:t>Design</a:t>
            </a:r>
            <a:r>
              <a:rPr lang="en-US" sz="3200" b="1" spc="-3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ambria"/>
                <a:cs typeface="Cambria"/>
              </a:rPr>
              <a:t>of</a:t>
            </a:r>
            <a:r>
              <a:rPr lang="en-US" sz="3200" b="1" spc="-1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3200" b="1" spc="-5" dirty="0">
                <a:solidFill>
                  <a:schemeClr val="bg1"/>
                </a:solidFill>
                <a:latin typeface="Cambria"/>
                <a:cs typeface="Cambria"/>
              </a:rPr>
              <a:t>Algorithm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490329" y="1098708"/>
            <a:ext cx="11074400" cy="4895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50"/>
              </a:spcBef>
            </a:pPr>
            <a:r>
              <a:rPr lang="en-US" b="1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lang="en-US" b="1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/>
                <a:cs typeface="Cambria"/>
              </a:rPr>
              <a:t>)</a:t>
            </a:r>
            <a:r>
              <a:rPr lang="en-US" b="1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spc="-5" dirty="0">
                <a:solidFill>
                  <a:srgbClr val="FF0000"/>
                </a:solidFill>
                <a:latin typeface="Cambria"/>
                <a:cs typeface="Cambria"/>
              </a:rPr>
              <a:t>Algorithm</a:t>
            </a:r>
            <a:r>
              <a:rPr lang="en-US" b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spc="-5" dirty="0">
                <a:solidFill>
                  <a:srgbClr val="FF0000"/>
                </a:solidFill>
                <a:latin typeface="Cambria"/>
                <a:cs typeface="Cambria"/>
              </a:rPr>
              <a:t>Design Techniques</a:t>
            </a:r>
            <a:r>
              <a:rPr lang="en-US" b="1" dirty="0">
                <a:solidFill>
                  <a:srgbClr val="FF0000"/>
                </a:solidFill>
                <a:latin typeface="Cambria"/>
                <a:cs typeface="Cambria"/>
              </a:rPr>
              <a:t> :</a:t>
            </a:r>
            <a:r>
              <a:rPr lang="en-US" b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In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this we</a:t>
            </a:r>
            <a:r>
              <a:rPr lang="en-US" spc="-4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will</a:t>
            </a:r>
            <a:r>
              <a:rPr lang="en-US" spc="-3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use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different design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techniques.</a:t>
            </a:r>
            <a:endParaRPr lang="en-US" dirty="0">
              <a:latin typeface="Cambria"/>
              <a:cs typeface="Cambria"/>
            </a:endParaRPr>
          </a:p>
          <a:p>
            <a:pPr marL="1842770" marR="2396490" indent="-459105" algn="just">
              <a:lnSpc>
                <a:spcPct val="195800"/>
              </a:lnSpc>
              <a:spcBef>
                <a:spcPts val="10"/>
              </a:spcBef>
            </a:pPr>
            <a:r>
              <a:rPr lang="en-US" spc="-5" dirty="0">
                <a:latin typeface="Cambria"/>
                <a:cs typeface="Cambria"/>
              </a:rPr>
              <a:t>Different types of algorithm design techniques </a:t>
            </a:r>
            <a:r>
              <a:rPr lang="en-US" dirty="0">
                <a:latin typeface="Cambria"/>
                <a:cs typeface="Cambria"/>
              </a:rPr>
              <a:t>: </a:t>
            </a:r>
          </a:p>
          <a:p>
            <a:pPr marL="1842770" marR="2396490" indent="-459105" algn="just">
              <a:lnSpc>
                <a:spcPct val="195800"/>
              </a:lnSpc>
              <a:spcBef>
                <a:spcPts val="10"/>
              </a:spcBef>
            </a:pPr>
            <a:r>
              <a:rPr lang="en-US" spc="-250" dirty="0">
                <a:latin typeface="Cambria"/>
                <a:cs typeface="Cambria"/>
              </a:rPr>
              <a:t>                   </a:t>
            </a:r>
            <a:r>
              <a:rPr lang="en-US" dirty="0">
                <a:latin typeface="Cambria"/>
                <a:cs typeface="Cambria"/>
              </a:rPr>
              <a:t>1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:</a:t>
            </a:r>
            <a:r>
              <a:rPr lang="en-US" spc="-5" dirty="0">
                <a:latin typeface="Cambria"/>
                <a:cs typeface="Cambria"/>
              </a:rPr>
              <a:t> Brute</a:t>
            </a:r>
            <a:r>
              <a:rPr lang="en-US" dirty="0">
                <a:latin typeface="Cambria"/>
                <a:cs typeface="Cambria"/>
              </a:rPr>
              <a:t> –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force.</a:t>
            </a:r>
            <a:endParaRPr lang="en-US" dirty="0">
              <a:latin typeface="Cambria"/>
              <a:cs typeface="Cambria"/>
            </a:endParaRPr>
          </a:p>
          <a:p>
            <a:pPr marL="1960245" indent="-119380">
              <a:lnSpc>
                <a:spcPct val="100000"/>
              </a:lnSpc>
              <a:buAutoNum type="arabicPlain" startAt="2"/>
              <a:tabLst>
                <a:tab pos="1960880" algn="l"/>
              </a:tabLst>
            </a:pPr>
            <a:r>
              <a:rPr lang="en-US" dirty="0">
                <a:latin typeface="Cambria"/>
                <a:cs typeface="Cambria"/>
              </a:rPr>
              <a:t>:</a:t>
            </a:r>
            <a:r>
              <a:rPr lang="en-US" spc="-3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Divide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and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Conquer.</a:t>
            </a:r>
            <a:endParaRPr lang="en-US" dirty="0">
              <a:latin typeface="Cambria"/>
              <a:cs typeface="Cambria"/>
            </a:endParaRPr>
          </a:p>
          <a:p>
            <a:pPr marL="1842770" marR="3282950">
              <a:lnSpc>
                <a:spcPts val="2830"/>
              </a:lnSpc>
              <a:spcBef>
                <a:spcPts val="320"/>
              </a:spcBef>
              <a:buAutoNum type="arabicPlain" startAt="2"/>
              <a:tabLst>
                <a:tab pos="1962150" algn="l"/>
              </a:tabLst>
            </a:pPr>
            <a:r>
              <a:rPr lang="en-US" dirty="0">
                <a:latin typeface="Cambria"/>
                <a:cs typeface="Cambria"/>
              </a:rPr>
              <a:t>:</a:t>
            </a:r>
            <a:r>
              <a:rPr lang="en-US" spc="-4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Dynamic</a:t>
            </a:r>
            <a:r>
              <a:rPr lang="en-US" spc="-4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programming. </a:t>
            </a:r>
            <a:r>
              <a:rPr lang="en-US" spc="-250" dirty="0">
                <a:latin typeface="Cambria"/>
                <a:cs typeface="Cambria"/>
              </a:rPr>
              <a:t> </a:t>
            </a:r>
          </a:p>
          <a:p>
            <a:pPr marL="1842770" marR="3282950">
              <a:lnSpc>
                <a:spcPts val="2830"/>
              </a:lnSpc>
              <a:spcBef>
                <a:spcPts val="320"/>
              </a:spcBef>
              <a:tabLst>
                <a:tab pos="1962150" algn="l"/>
              </a:tabLst>
            </a:pPr>
            <a:r>
              <a:rPr lang="en-US" dirty="0">
                <a:latin typeface="Cambria"/>
                <a:cs typeface="Cambria"/>
              </a:rPr>
              <a:t>4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: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Greedy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technique.</a:t>
            </a:r>
            <a:endParaRPr lang="en-US" dirty="0">
              <a:latin typeface="Cambria"/>
              <a:cs typeface="Cambria"/>
            </a:endParaRPr>
          </a:p>
          <a:p>
            <a:pPr marL="1960245" indent="-119380">
              <a:lnSpc>
                <a:spcPct val="100000"/>
              </a:lnSpc>
              <a:spcBef>
                <a:spcPts val="1030"/>
              </a:spcBef>
              <a:buAutoNum type="arabicPlain" startAt="5"/>
              <a:tabLst>
                <a:tab pos="1960880" algn="l"/>
              </a:tabLst>
            </a:pPr>
            <a:r>
              <a:rPr lang="en-US" dirty="0">
                <a:latin typeface="Cambria"/>
                <a:cs typeface="Cambria"/>
              </a:rPr>
              <a:t>:</a:t>
            </a:r>
            <a:r>
              <a:rPr lang="en-US" spc="-4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Back</a:t>
            </a:r>
            <a:r>
              <a:rPr lang="en-US" spc="-4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tracking.</a:t>
            </a:r>
            <a:endParaRPr lang="en-US" dirty="0">
              <a:latin typeface="Cambria"/>
              <a:cs typeface="Cambria"/>
            </a:endParaRPr>
          </a:p>
          <a:p>
            <a:pPr marL="1960245" indent="-119380">
              <a:lnSpc>
                <a:spcPct val="100000"/>
              </a:lnSpc>
              <a:buAutoNum type="arabicPlain" startAt="5"/>
              <a:tabLst>
                <a:tab pos="1960880" algn="l"/>
              </a:tabLst>
            </a:pPr>
            <a:r>
              <a:rPr lang="en-US" dirty="0">
                <a:latin typeface="Cambria"/>
                <a:cs typeface="Cambria"/>
              </a:rPr>
              <a:t>:</a:t>
            </a:r>
            <a:r>
              <a:rPr lang="en-US" spc="-5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Branch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and</a:t>
            </a:r>
            <a:r>
              <a:rPr lang="en-US" spc="-4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Bound</a:t>
            </a:r>
            <a:endParaRPr lang="en-US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b="1" dirty="0">
                <a:solidFill>
                  <a:srgbClr val="FF0000"/>
                </a:solidFill>
                <a:latin typeface="Cambria"/>
                <a:cs typeface="Cambria"/>
              </a:rPr>
              <a:t>3</a:t>
            </a:r>
            <a:r>
              <a:rPr lang="en-US" b="1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/>
                <a:cs typeface="Cambria"/>
              </a:rPr>
              <a:t>:</a:t>
            </a:r>
            <a:r>
              <a:rPr lang="en-US" b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spc="-5" dirty="0">
                <a:solidFill>
                  <a:srgbClr val="FF0000"/>
                </a:solidFill>
                <a:latin typeface="Cambria"/>
                <a:cs typeface="Cambria"/>
              </a:rPr>
              <a:t>Specification</a:t>
            </a:r>
            <a:r>
              <a:rPr lang="en-US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/>
                <a:cs typeface="Cambria"/>
              </a:rPr>
              <a:t>of </a:t>
            </a:r>
            <a:r>
              <a:rPr lang="en-US" b="1" spc="-5" dirty="0">
                <a:solidFill>
                  <a:srgbClr val="FF0000"/>
                </a:solidFill>
                <a:latin typeface="Cambria"/>
                <a:cs typeface="Cambria"/>
              </a:rPr>
              <a:t>algorithm</a:t>
            </a:r>
            <a:r>
              <a:rPr lang="en-US" b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:</a:t>
            </a:r>
            <a:r>
              <a:rPr lang="en-US" spc="229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There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are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various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ways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we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can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specify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an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algorithm.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mbria"/>
                <a:cs typeface="Cambria"/>
              </a:rPr>
              <a:t>1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: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Natural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language.                   </a:t>
            </a:r>
            <a:r>
              <a:rPr lang="en-US" spc="-25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2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: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Pseudo code.                      </a:t>
            </a:r>
            <a:r>
              <a:rPr lang="en-US" dirty="0">
                <a:latin typeface="Cambria"/>
                <a:cs typeface="Cambria"/>
              </a:rPr>
              <a:t>3</a:t>
            </a:r>
            <a:r>
              <a:rPr lang="en-US" spc="-3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:</a:t>
            </a:r>
            <a:r>
              <a:rPr lang="en-US" spc="-4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Flowchart.</a:t>
            </a:r>
            <a:endParaRPr lang="en-US" dirty="0">
              <a:latin typeface="Cambria"/>
              <a:cs typeface="Cambria"/>
            </a:endParaRPr>
          </a:p>
          <a:p>
            <a:pPr marL="12700" marR="15875">
              <a:lnSpc>
                <a:spcPct val="146600"/>
              </a:lnSpc>
              <a:spcBef>
                <a:spcPts val="720"/>
              </a:spcBef>
            </a:pPr>
            <a:r>
              <a:rPr lang="en-US" b="1" dirty="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r>
              <a:rPr lang="en-US" b="1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/>
                <a:cs typeface="Cambria"/>
              </a:rPr>
              <a:t>:</a:t>
            </a:r>
            <a:r>
              <a:rPr lang="en-US" b="1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spc="-5" dirty="0">
                <a:solidFill>
                  <a:srgbClr val="FF0000"/>
                </a:solidFill>
                <a:latin typeface="Cambria"/>
                <a:cs typeface="Cambria"/>
              </a:rPr>
              <a:t>Natural</a:t>
            </a:r>
            <a:r>
              <a:rPr lang="en-US" b="1" spc="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spc="-5" dirty="0">
                <a:solidFill>
                  <a:srgbClr val="FF0000"/>
                </a:solidFill>
                <a:latin typeface="Cambria"/>
                <a:cs typeface="Cambria"/>
              </a:rPr>
              <a:t>language</a:t>
            </a:r>
            <a:r>
              <a:rPr lang="en-US" b="1" spc="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/>
                <a:cs typeface="Cambria"/>
              </a:rPr>
              <a:t>:</a:t>
            </a:r>
            <a:r>
              <a:rPr lang="en-US" b="1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It</a:t>
            </a:r>
            <a:r>
              <a:rPr lang="en-US" spc="7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is</a:t>
            </a:r>
            <a:r>
              <a:rPr lang="en-US" spc="7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very</a:t>
            </a:r>
            <a:r>
              <a:rPr lang="en-US" spc="6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simple</a:t>
            </a:r>
            <a:r>
              <a:rPr lang="en-US" spc="7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to</a:t>
            </a:r>
            <a:r>
              <a:rPr lang="en-US" spc="7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specify</a:t>
            </a:r>
            <a:r>
              <a:rPr lang="en-US" spc="7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an</a:t>
            </a:r>
            <a:r>
              <a:rPr lang="en-US" spc="7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algorithm</a:t>
            </a:r>
            <a:r>
              <a:rPr lang="en-US" spc="7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using</a:t>
            </a:r>
            <a:r>
              <a:rPr lang="en-US" spc="7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natural</a:t>
            </a:r>
            <a:r>
              <a:rPr lang="en-US" spc="7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language.</a:t>
            </a:r>
            <a:r>
              <a:rPr lang="en-US" spc="8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But</a:t>
            </a:r>
            <a:r>
              <a:rPr lang="en-US" spc="7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many</a:t>
            </a:r>
            <a:r>
              <a:rPr lang="en-US" spc="6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times </a:t>
            </a:r>
            <a:r>
              <a:rPr lang="en-US" spc="-25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specification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of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algorithm</a:t>
            </a:r>
            <a:r>
              <a:rPr lang="en-US" dirty="0">
                <a:latin typeface="Cambria"/>
                <a:cs typeface="Cambria"/>
              </a:rPr>
              <a:t> by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using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natural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language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is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not </a:t>
            </a:r>
            <a:r>
              <a:rPr lang="en-US" dirty="0">
                <a:latin typeface="Cambria"/>
                <a:cs typeface="Cambria"/>
              </a:rPr>
              <a:t>clear,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and there </a:t>
            </a:r>
            <a:r>
              <a:rPr lang="en-US" dirty="0">
                <a:latin typeface="Cambria"/>
                <a:cs typeface="Cambria"/>
              </a:rPr>
              <a:t>by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we get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brief</a:t>
            </a:r>
            <a:r>
              <a:rPr lang="en-US" spc="1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specification.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0878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spc="-5" dirty="0">
                <a:solidFill>
                  <a:schemeClr val="bg1"/>
                </a:solidFill>
                <a:latin typeface="Cambria"/>
                <a:cs typeface="Cambria"/>
              </a:rPr>
              <a:t>Design</a:t>
            </a:r>
            <a:r>
              <a:rPr lang="en-US" sz="3200" b="1" spc="-3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ambria"/>
                <a:cs typeface="Cambria"/>
              </a:rPr>
              <a:t>of</a:t>
            </a:r>
            <a:r>
              <a:rPr lang="en-US" sz="3200" b="1" spc="-1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3200" b="1" spc="-5" dirty="0">
                <a:solidFill>
                  <a:schemeClr val="bg1"/>
                </a:solidFill>
                <a:latin typeface="Cambria"/>
                <a:cs typeface="Cambria"/>
              </a:rPr>
              <a:t>Algorithm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746201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246288" y="1098708"/>
            <a:ext cx="11869512" cy="5732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>
              <a:spcBef>
                <a:spcPts val="405"/>
              </a:spcBef>
            </a:pPr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</a:t>
            </a:r>
            <a:r>
              <a:rPr lang="en-US" sz="1800" b="1" spc="-3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1800" b="1" spc="-2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Write</a:t>
            </a:r>
            <a:r>
              <a:rPr lang="en-US" sz="1800" b="1" spc="-2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z="1800" b="1" spc="-4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1800" b="1" spc="-1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b="1" spc="-4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perform</a:t>
            </a:r>
            <a:r>
              <a:rPr lang="en-US" sz="1800" b="1" spc="-1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addition</a:t>
            </a:r>
            <a:r>
              <a:rPr lang="en-US" sz="1800" b="1" spc="-3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b="1" spc="-3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two</a:t>
            </a:r>
            <a:r>
              <a:rPr lang="en-US" sz="1800" b="1" spc="-1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numbers.</a:t>
            </a:r>
            <a:endParaRPr lang="en-IN" sz="1800" b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55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 marR="4385945">
              <a:lnSpc>
                <a:spcPct val="2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Step 1 : Read the first number say a.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pPr marL="190500" marR="4385945">
              <a:lnSpc>
                <a:spcPct val="2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Step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Read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second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number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say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 marR="2558415">
              <a:lnSpc>
                <a:spcPct val="2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Step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Add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two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numbers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store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result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variable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c.</a:t>
            </a:r>
            <a:r>
              <a:rPr lang="en-US" sz="1800" spc="-2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pPr marL="190500" marR="2558415">
              <a:lnSpc>
                <a:spcPct val="2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Step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Display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result.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 indent="536575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Such</a:t>
            </a:r>
            <a:r>
              <a:rPr lang="en-US" sz="18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18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specification</a:t>
            </a:r>
            <a:r>
              <a:rPr lang="en-US" sz="18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creates</a:t>
            </a:r>
            <a:r>
              <a:rPr lang="en-US" sz="18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difficulty</a:t>
            </a:r>
            <a:r>
              <a:rPr lang="en-US" sz="18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while</a:t>
            </a:r>
            <a:r>
              <a:rPr lang="en-US" sz="18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actually</a:t>
            </a:r>
            <a:r>
              <a:rPr lang="en-US" sz="18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implementing</a:t>
            </a:r>
            <a:r>
              <a:rPr lang="en-US" sz="1800" spc="7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it.</a:t>
            </a:r>
            <a:r>
              <a:rPr lang="en-US" sz="18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Hence</a:t>
            </a:r>
            <a:r>
              <a:rPr lang="en-US" sz="18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many</a:t>
            </a:r>
            <a:r>
              <a:rPr lang="en-US" sz="18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programmers</a:t>
            </a:r>
            <a:r>
              <a:rPr lang="en-US" sz="1800" spc="-2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prefer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have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specification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alogorithm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means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pseudo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code.</a:t>
            </a:r>
          </a:p>
          <a:p>
            <a:pPr marL="533400" indent="-34290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AutoNum type="arabicPeriod" startAt="2"/>
            </a:pPr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pseudo</a:t>
            </a:r>
            <a:r>
              <a:rPr lang="en-US" sz="1800" b="1" spc="-3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code</a:t>
            </a:r>
            <a:r>
              <a:rPr lang="en-US" sz="1800" b="1" spc="-1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1800" b="1" spc="-2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pseudo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code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nothing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but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combination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natural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language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programming</a:t>
            </a:r>
            <a:r>
              <a:rPr lang="en-US" sz="1800" spc="-2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language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constructs.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pseudo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code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usually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more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precise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than a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natural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language.</a:t>
            </a:r>
          </a:p>
          <a:p>
            <a:pPr marL="19050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 indent="536575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 indent="536575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9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ED7B-5CA3-4472-B01C-99CB7689D1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744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72524" algn="ctr">
              <a:spcBef>
                <a:spcPts val="7"/>
              </a:spcBef>
            </a:pPr>
            <a:r>
              <a:rPr lang="en-US" sz="3200" b="1" spc="-5" dirty="0">
                <a:solidFill>
                  <a:schemeClr val="bg1"/>
                </a:solidFill>
                <a:latin typeface="Cambria"/>
                <a:cs typeface="Cambria"/>
              </a:rPr>
              <a:t>Design</a:t>
            </a:r>
            <a:r>
              <a:rPr lang="en-US" sz="3200" b="1" spc="-3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ambria"/>
                <a:cs typeface="Cambria"/>
              </a:rPr>
              <a:t>of</a:t>
            </a:r>
            <a:r>
              <a:rPr lang="en-US" sz="3200" b="1" spc="-1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3200" b="1" spc="-5" dirty="0">
                <a:solidFill>
                  <a:schemeClr val="bg1"/>
                </a:solidFill>
                <a:latin typeface="Cambria"/>
                <a:cs typeface="Cambria"/>
              </a:rPr>
              <a:t>Algorithm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6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400" y="0"/>
            <a:ext cx="111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CEF8C1C-E603-462B-89E4-FEB355E7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055" name="image128.png">
            <a:extLst>
              <a:ext uri="{FF2B5EF4-FFF2-40B4-BE49-F238E27FC236}">
                <a16:creationId xmlns:a16="http://schemas.microsoft.com/office/drawing/2014/main" id="{F37A113D-191B-4A04-AF01-766A414A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84" y="749301"/>
            <a:ext cx="152400" cy="1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0595A171-8EDC-4C38-AA73-3E098B6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523803"/>
            <a:ext cx="123815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6600" algn="l"/>
                <a:tab pos="3673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tabLst>
                <a:tab pos="982109" algn="l"/>
                <a:tab pos="4897844" algn="l"/>
              </a:tabLst>
            </a:pPr>
            <a:r>
              <a:rPr lang="en-US" altLang="en-US" sz="1333" i="1" dirty="0"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lang="en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BE5F-EF14-4D9C-A4EA-30DDA8C28AF3}"/>
              </a:ext>
            </a:extLst>
          </p:cNvPr>
          <p:cNvSpPr txBox="1"/>
          <p:nvPr/>
        </p:nvSpPr>
        <p:spPr>
          <a:xfrm>
            <a:off x="246287" y="1098708"/>
            <a:ext cx="11669048" cy="4620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/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</a:t>
            </a:r>
            <a:r>
              <a:rPr lang="en-US" sz="2000" b="1" spc="-3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b="1" spc="-2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Write</a:t>
            </a:r>
            <a:r>
              <a:rPr lang="en-US" sz="2000" b="1" spc="-2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z="2000" b="1" spc="-4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2000" b="1" spc="-1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2000" b="1" spc="-4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perform</a:t>
            </a:r>
            <a:r>
              <a:rPr lang="en-US" sz="2000" b="1" spc="-1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addition</a:t>
            </a:r>
            <a:r>
              <a:rPr lang="en-US" sz="2000" b="1" spc="-3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b="1" spc="-3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two</a:t>
            </a:r>
            <a:r>
              <a:rPr lang="en-US" sz="2000" b="1" spc="-1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numbers.</a:t>
            </a:r>
            <a:endParaRPr lang="en-IN" sz="2000" b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50"/>
              </a:spcBef>
            </a:pP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>
              <a:lnSpc>
                <a:spcPts val="1400"/>
              </a:lnSpc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sum(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a,b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</a:p>
          <a:p>
            <a:pPr marL="190500">
              <a:lnSpc>
                <a:spcPts val="1400"/>
              </a:lnSpc>
            </a:pP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>
              <a:lnSpc>
                <a:spcPts val="1400"/>
              </a:lnSpc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{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58140">
              <a:spcBef>
                <a:spcPts val="1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//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Problem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description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This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performs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addition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two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integers.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25120">
              <a:spcBef>
                <a:spcPts val="1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//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Input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Two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integers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25120">
              <a:spcBef>
                <a:spcPts val="1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//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Output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addition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two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integers.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5"/>
              </a:spcBef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25120" marR="6183630">
              <a:lnSpc>
                <a:spcPct val="98000"/>
              </a:lnSpc>
              <a:spcAft>
                <a:spcPts val="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 &lt;- a + b;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write</a:t>
            </a:r>
            <a:r>
              <a:rPr lang="en-US" sz="2000" spc="-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2000" spc="-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);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0500">
              <a:spcBef>
                <a:spcPts val="15"/>
              </a:spcBef>
              <a:spcAft>
                <a:spcPts val="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50"/>
              </a:spcBef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57810"/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This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specification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more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useful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from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implementation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point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view.</a:t>
            </a:r>
          </a:p>
          <a:p>
            <a:pPr marL="257810"/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57810"/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3:</a:t>
            </a:r>
            <a:r>
              <a:rPr lang="en-US" sz="2000" b="1" spc="-3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Flowchart</a:t>
            </a:r>
            <a:r>
              <a:rPr lang="en-US" sz="2000" b="1" spc="-2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b="1" spc="-1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flowchart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graphical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representation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l"/>
            <a:endParaRPr lang="en-US" b="0" i="0" dirty="0">
              <a:solidFill>
                <a:srgbClr val="3B3835"/>
              </a:solidFill>
              <a:effectLst/>
              <a:latin typeface="HelveticaNeue-Light"/>
            </a:endParaRPr>
          </a:p>
        </p:txBody>
      </p:sp>
    </p:spTree>
    <p:extLst>
      <p:ext uri="{BB962C8B-B14F-4D97-AF65-F5344CB8AC3E}">
        <p14:creationId xmlns:p14="http://schemas.microsoft.com/office/powerpoint/2010/main" val="15228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7429" y="1028700"/>
            <a:ext cx="444211" cy="51955"/>
          </a:xfrm>
          <a:custGeom>
            <a:avLst/>
            <a:gdLst/>
            <a:ahLst/>
            <a:cxnLst/>
            <a:rect l="l" t="t" r="r" b="b"/>
            <a:pathLst>
              <a:path w="651510" h="76200">
                <a:moveTo>
                  <a:pt x="575309" y="0"/>
                </a:moveTo>
                <a:lnTo>
                  <a:pt x="575309" y="76200"/>
                </a:lnTo>
                <a:lnTo>
                  <a:pt x="638809" y="44450"/>
                </a:lnTo>
                <a:lnTo>
                  <a:pt x="588009" y="44450"/>
                </a:lnTo>
                <a:lnTo>
                  <a:pt x="588009" y="31750"/>
                </a:lnTo>
                <a:lnTo>
                  <a:pt x="638809" y="31750"/>
                </a:lnTo>
                <a:lnTo>
                  <a:pt x="575309" y="0"/>
                </a:lnTo>
                <a:close/>
              </a:path>
              <a:path w="651510" h="76200">
                <a:moveTo>
                  <a:pt x="0" y="31115"/>
                </a:moveTo>
                <a:lnTo>
                  <a:pt x="0" y="43815"/>
                </a:lnTo>
                <a:lnTo>
                  <a:pt x="575309" y="44450"/>
                </a:lnTo>
                <a:lnTo>
                  <a:pt x="575309" y="31750"/>
                </a:lnTo>
                <a:lnTo>
                  <a:pt x="0" y="31115"/>
                </a:lnTo>
                <a:close/>
              </a:path>
              <a:path w="651510" h="76200">
                <a:moveTo>
                  <a:pt x="638809" y="31750"/>
                </a:moveTo>
                <a:lnTo>
                  <a:pt x="588009" y="31750"/>
                </a:lnTo>
                <a:lnTo>
                  <a:pt x="588009" y="44450"/>
                </a:lnTo>
                <a:lnTo>
                  <a:pt x="638809" y="44450"/>
                </a:lnTo>
                <a:lnTo>
                  <a:pt x="651509" y="38100"/>
                </a:lnTo>
                <a:lnTo>
                  <a:pt x="63880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6680921" y="1054245"/>
            <a:ext cx="51955" cy="233795"/>
          </a:xfrm>
          <a:custGeom>
            <a:avLst/>
            <a:gdLst/>
            <a:ahLst/>
            <a:cxnLst/>
            <a:rect l="l" t="t" r="r" b="b"/>
            <a:pathLst>
              <a:path w="76200" h="342900">
                <a:moveTo>
                  <a:pt x="31750" y="266700"/>
                </a:moveTo>
                <a:lnTo>
                  <a:pt x="0" y="267334"/>
                </a:lnTo>
                <a:lnTo>
                  <a:pt x="38100" y="342900"/>
                </a:lnTo>
                <a:lnTo>
                  <a:pt x="69850" y="279400"/>
                </a:lnTo>
                <a:lnTo>
                  <a:pt x="31750" y="279400"/>
                </a:lnTo>
                <a:lnTo>
                  <a:pt x="31750" y="266700"/>
                </a:lnTo>
                <a:close/>
              </a:path>
              <a:path w="76200" h="342900">
                <a:moveTo>
                  <a:pt x="43814" y="0"/>
                </a:moveTo>
                <a:lnTo>
                  <a:pt x="31114" y="0"/>
                </a:lnTo>
                <a:lnTo>
                  <a:pt x="31750" y="266700"/>
                </a:lnTo>
                <a:lnTo>
                  <a:pt x="31750" y="279400"/>
                </a:lnTo>
                <a:lnTo>
                  <a:pt x="44450" y="279400"/>
                </a:lnTo>
                <a:lnTo>
                  <a:pt x="44450" y="266700"/>
                </a:lnTo>
                <a:lnTo>
                  <a:pt x="43814" y="0"/>
                </a:lnTo>
                <a:close/>
              </a:path>
              <a:path w="76200" h="342900">
                <a:moveTo>
                  <a:pt x="76200" y="266700"/>
                </a:moveTo>
                <a:lnTo>
                  <a:pt x="44450" y="266700"/>
                </a:lnTo>
                <a:lnTo>
                  <a:pt x="44450" y="279400"/>
                </a:lnTo>
                <a:lnTo>
                  <a:pt x="69850" y="279400"/>
                </a:lnTo>
                <a:lnTo>
                  <a:pt x="762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7307406" y="1054245"/>
            <a:ext cx="51955" cy="233795"/>
          </a:xfrm>
          <a:custGeom>
            <a:avLst/>
            <a:gdLst/>
            <a:ahLst/>
            <a:cxnLst/>
            <a:rect l="l" t="t" r="r" b="b"/>
            <a:pathLst>
              <a:path w="76200" h="342900">
                <a:moveTo>
                  <a:pt x="44450" y="63500"/>
                </a:moveTo>
                <a:lnTo>
                  <a:pt x="31750" y="63500"/>
                </a:lnTo>
                <a:lnTo>
                  <a:pt x="31748" y="76834"/>
                </a:lnTo>
                <a:lnTo>
                  <a:pt x="31115" y="342900"/>
                </a:lnTo>
                <a:lnTo>
                  <a:pt x="43815" y="342900"/>
                </a:lnTo>
                <a:lnTo>
                  <a:pt x="44448" y="76834"/>
                </a:lnTo>
                <a:lnTo>
                  <a:pt x="44450" y="63500"/>
                </a:lnTo>
                <a:close/>
              </a:path>
              <a:path w="76200" h="3429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834"/>
                </a:lnTo>
                <a:lnTo>
                  <a:pt x="69850" y="63500"/>
                </a:lnTo>
                <a:close/>
              </a:path>
              <a:path w="76200" h="3429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6784398" y="1262495"/>
            <a:ext cx="444211" cy="51955"/>
          </a:xfrm>
          <a:custGeom>
            <a:avLst/>
            <a:gdLst/>
            <a:ahLst/>
            <a:cxnLst/>
            <a:rect l="l" t="t" r="r" b="b"/>
            <a:pathLst>
              <a:path w="65151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5151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51510" h="76200">
                <a:moveTo>
                  <a:pt x="651510" y="31115"/>
                </a:moveTo>
                <a:lnTo>
                  <a:pt x="76200" y="31750"/>
                </a:lnTo>
                <a:lnTo>
                  <a:pt x="76200" y="44450"/>
                </a:lnTo>
                <a:lnTo>
                  <a:pt x="651510" y="43815"/>
                </a:lnTo>
                <a:lnTo>
                  <a:pt x="651510" y="31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grpSp>
        <p:nvGrpSpPr>
          <p:cNvPr id="6" name="object 6"/>
          <p:cNvGrpSpPr/>
          <p:nvPr/>
        </p:nvGrpSpPr>
        <p:grpSpPr>
          <a:xfrm>
            <a:off x="6631348" y="1635053"/>
            <a:ext cx="475384" cy="393556"/>
            <a:chOff x="4671377" y="2398077"/>
            <a:chExt cx="697230" cy="5772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5370" y="2748279"/>
              <a:ext cx="76200" cy="2266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76140" y="2402839"/>
              <a:ext cx="687705" cy="345440"/>
            </a:xfrm>
            <a:custGeom>
              <a:avLst/>
              <a:gdLst/>
              <a:ahLst/>
              <a:cxnLst/>
              <a:rect l="l" t="t" r="r" b="b"/>
              <a:pathLst>
                <a:path w="687704" h="345439">
                  <a:moveTo>
                    <a:pt x="57785" y="0"/>
                  </a:moveTo>
                  <a:lnTo>
                    <a:pt x="34925" y="4444"/>
                  </a:lnTo>
                  <a:lnTo>
                    <a:pt x="17145" y="17144"/>
                  </a:lnTo>
                  <a:lnTo>
                    <a:pt x="4445" y="34925"/>
                  </a:lnTo>
                  <a:lnTo>
                    <a:pt x="0" y="57784"/>
                  </a:lnTo>
                  <a:lnTo>
                    <a:pt x="0" y="287654"/>
                  </a:lnTo>
                  <a:lnTo>
                    <a:pt x="4445" y="310514"/>
                  </a:lnTo>
                  <a:lnTo>
                    <a:pt x="17145" y="328294"/>
                  </a:lnTo>
                  <a:lnTo>
                    <a:pt x="34925" y="340994"/>
                  </a:lnTo>
                  <a:lnTo>
                    <a:pt x="57785" y="345439"/>
                  </a:lnTo>
                  <a:lnTo>
                    <a:pt x="629920" y="345439"/>
                  </a:lnTo>
                  <a:lnTo>
                    <a:pt x="652780" y="340994"/>
                  </a:lnTo>
                  <a:lnTo>
                    <a:pt x="670560" y="328294"/>
                  </a:lnTo>
                  <a:lnTo>
                    <a:pt x="683260" y="310514"/>
                  </a:lnTo>
                  <a:lnTo>
                    <a:pt x="687705" y="287654"/>
                  </a:lnTo>
                  <a:lnTo>
                    <a:pt x="687705" y="57784"/>
                  </a:lnTo>
                  <a:lnTo>
                    <a:pt x="683260" y="34925"/>
                  </a:lnTo>
                  <a:lnTo>
                    <a:pt x="670560" y="17144"/>
                  </a:lnTo>
                  <a:lnTo>
                    <a:pt x="652780" y="4444"/>
                  </a:lnTo>
                  <a:lnTo>
                    <a:pt x="629920" y="0"/>
                  </a:lnTo>
                  <a:lnTo>
                    <a:pt x="5778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173840" y="1638299"/>
            <a:ext cx="496166" cy="393123"/>
            <a:chOff x="5467032" y="2402839"/>
            <a:chExt cx="727710" cy="576580"/>
          </a:xfrm>
        </p:grpSpPr>
        <p:sp>
          <p:nvSpPr>
            <p:cNvPr id="10" name="object 10"/>
            <p:cNvSpPr/>
            <p:nvPr/>
          </p:nvSpPr>
          <p:spPr>
            <a:xfrm>
              <a:off x="5471795" y="2631439"/>
              <a:ext cx="718185" cy="342900"/>
            </a:xfrm>
            <a:custGeom>
              <a:avLst/>
              <a:gdLst/>
              <a:ahLst/>
              <a:cxnLst/>
              <a:rect l="l" t="t" r="r" b="b"/>
              <a:pathLst>
                <a:path w="718185" h="342900">
                  <a:moveTo>
                    <a:pt x="57150" y="0"/>
                  </a:moveTo>
                  <a:lnTo>
                    <a:pt x="34925" y="4444"/>
                  </a:lnTo>
                  <a:lnTo>
                    <a:pt x="16509" y="16509"/>
                  </a:lnTo>
                  <a:lnTo>
                    <a:pt x="4444" y="34925"/>
                  </a:lnTo>
                  <a:lnTo>
                    <a:pt x="0" y="57150"/>
                  </a:lnTo>
                  <a:lnTo>
                    <a:pt x="0" y="285750"/>
                  </a:lnTo>
                  <a:lnTo>
                    <a:pt x="4444" y="307975"/>
                  </a:lnTo>
                  <a:lnTo>
                    <a:pt x="16509" y="326389"/>
                  </a:lnTo>
                  <a:lnTo>
                    <a:pt x="34925" y="338454"/>
                  </a:lnTo>
                  <a:lnTo>
                    <a:pt x="57150" y="342900"/>
                  </a:lnTo>
                  <a:lnTo>
                    <a:pt x="661034" y="342900"/>
                  </a:lnTo>
                  <a:lnTo>
                    <a:pt x="683259" y="338454"/>
                  </a:lnTo>
                  <a:lnTo>
                    <a:pt x="701675" y="326389"/>
                  </a:lnTo>
                  <a:lnTo>
                    <a:pt x="713739" y="307975"/>
                  </a:lnTo>
                  <a:lnTo>
                    <a:pt x="718184" y="285750"/>
                  </a:lnTo>
                  <a:lnTo>
                    <a:pt x="718184" y="57150"/>
                  </a:lnTo>
                  <a:lnTo>
                    <a:pt x="713739" y="34925"/>
                  </a:lnTo>
                  <a:lnTo>
                    <a:pt x="701675" y="16509"/>
                  </a:lnTo>
                  <a:lnTo>
                    <a:pt x="683259" y="4444"/>
                  </a:lnTo>
                  <a:lnTo>
                    <a:pt x="661034" y="0"/>
                  </a:lnTo>
                  <a:lnTo>
                    <a:pt x="571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6595" y="2402839"/>
              <a:ext cx="76200" cy="228600"/>
            </a:xfrm>
            <a:prstGeom prst="rect">
              <a:avLst/>
            </a:prstGeom>
          </p:spPr>
        </p:pic>
      </p:grp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52558"/>
              </p:ext>
            </p:extLst>
          </p:nvPr>
        </p:nvGraphicFramePr>
        <p:xfrm>
          <a:off x="25704" y="221525"/>
          <a:ext cx="9006058" cy="6559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39">
                <a:tc>
                  <a:txBody>
                    <a:bodyPr/>
                    <a:lstStyle/>
                    <a:p>
                      <a:pPr marL="5715" algn="ctr">
                        <a:lnSpc>
                          <a:spcPts val="1180"/>
                        </a:lnSpc>
                      </a:pPr>
                      <a:endParaRPr lang="en-IN" sz="1600" b="1" spc="-5" dirty="0">
                        <a:latin typeface="Cambria"/>
                        <a:cs typeface="Cambria"/>
                      </a:endParaRPr>
                    </a:p>
                    <a:p>
                      <a:pPr marL="5715" algn="ctr">
                        <a:lnSpc>
                          <a:spcPts val="1180"/>
                        </a:lnSpc>
                      </a:pPr>
                      <a:endParaRPr lang="en-US" sz="1600" b="1" spc="-5" dirty="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600" b="1" spc="-5" dirty="0">
                          <a:latin typeface="Cambria"/>
                          <a:cs typeface="Cambria"/>
                        </a:rPr>
                        <a:t>Description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80"/>
                        </a:lnSpc>
                      </a:pPr>
                      <a:r>
                        <a:rPr sz="700" b="1" spc="-5" dirty="0">
                          <a:latin typeface="Cambria"/>
                          <a:cs typeface="Cambria"/>
                        </a:rPr>
                        <a:t>Symbols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2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algn="just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mbria"/>
                          <a:cs typeface="Cambria"/>
                        </a:rPr>
                        <a:t>Flowlines</a:t>
                      </a:r>
                      <a:r>
                        <a:rPr sz="1600" b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dirty="0">
                          <a:latin typeface="Cambria"/>
                          <a:cs typeface="Cambria"/>
                        </a:rPr>
                        <a:t>:</a:t>
                      </a:r>
                      <a:r>
                        <a:rPr sz="1600" b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These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are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left to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right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or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lang="en-US" sz="16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 err="1">
                          <a:latin typeface="Cambria"/>
                          <a:cs typeface="Cambria"/>
                        </a:rPr>
                        <a:t>to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bottom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lines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connection symbols. These </a:t>
                      </a:r>
                      <a:r>
                        <a:rPr sz="1600" spc="-22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lines shows the flow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control through the </a:t>
                      </a:r>
                      <a:r>
                        <a:rPr sz="1600" spc="-22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program.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06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300"/>
                        </a:lnSpc>
                      </a:pPr>
                      <a:r>
                        <a:rPr sz="1600" b="1" spc="-5" dirty="0">
                          <a:latin typeface="Cambria"/>
                          <a:cs typeface="Cambria"/>
                        </a:rPr>
                        <a:t>Terminal</a:t>
                      </a:r>
                      <a:r>
                        <a:rPr sz="1600" b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-5" dirty="0">
                          <a:latin typeface="Cambria"/>
                          <a:cs typeface="Cambria"/>
                        </a:rPr>
                        <a:t>Symbol </a:t>
                      </a:r>
                      <a:r>
                        <a:rPr sz="1600" b="1" dirty="0">
                          <a:latin typeface="Cambria"/>
                          <a:cs typeface="Cambria"/>
                        </a:rPr>
                        <a:t>: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oval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shaped</a:t>
                      </a:r>
                      <a:r>
                        <a:rPr lang="en-US" sz="16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symbol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always begins and ends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 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flowchart.</a:t>
                      </a:r>
                      <a:r>
                        <a:rPr sz="16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Every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flow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chart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starting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lang="en-US" sz="16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ending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symbol</a:t>
                      </a:r>
                      <a:r>
                        <a:rPr sz="16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terminal</a:t>
                      </a:r>
                      <a:r>
                        <a:rPr sz="16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symbol.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78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endParaRPr sz="700" dirty="0">
                        <a:latin typeface="Cambria"/>
                        <a:cs typeface="Cambria"/>
                      </a:endParaRPr>
                    </a:p>
                  </a:txBody>
                  <a:tcPr marL="0" marR="0" marT="770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3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Cambria"/>
                          <a:cs typeface="Cambria"/>
                        </a:rPr>
                        <a:t>Input</a:t>
                      </a:r>
                      <a:r>
                        <a:rPr sz="1600" b="1" dirty="0">
                          <a:latin typeface="Cambria"/>
                          <a:cs typeface="Cambria"/>
                        </a:rPr>
                        <a:t> /</a:t>
                      </a:r>
                      <a:r>
                        <a:rPr sz="1600" b="1" spc="-5" dirty="0">
                          <a:latin typeface="Cambria"/>
                          <a:cs typeface="Cambria"/>
                        </a:rPr>
                        <a:t> Output</a:t>
                      </a:r>
                      <a:r>
                        <a:rPr sz="1600" b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-5" dirty="0">
                          <a:latin typeface="Cambria"/>
                          <a:cs typeface="Cambria"/>
                        </a:rPr>
                        <a:t>symbol</a:t>
                      </a:r>
                      <a:r>
                        <a:rPr sz="1600" b="1" dirty="0">
                          <a:latin typeface="Cambria"/>
                          <a:cs typeface="Cambria"/>
                        </a:rPr>
                        <a:t> :</a:t>
                      </a:r>
                      <a:r>
                        <a:rPr sz="1600" b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parallelogram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  <a:p>
                      <a:pPr marL="71120" marR="161925">
                        <a:lnSpc>
                          <a:spcPct val="14610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is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used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both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input (Read) and Output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 (Write) is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called I/O symbol. This symbol is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 used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denote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any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function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an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I/O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device </a:t>
                      </a:r>
                      <a:r>
                        <a:rPr sz="1600" spc="-2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program.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415"/>
                        </a:lnSpc>
                      </a:pPr>
                      <a:r>
                        <a:rPr sz="1600" b="1" spc="-5" dirty="0">
                          <a:latin typeface="Cambria"/>
                          <a:cs typeface="Cambria"/>
                        </a:rPr>
                        <a:t>Process</a:t>
                      </a:r>
                      <a:r>
                        <a:rPr sz="1600" b="1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-5" dirty="0">
                          <a:latin typeface="Cambria"/>
                          <a:cs typeface="Cambria"/>
                        </a:rPr>
                        <a:t>Symbol</a:t>
                      </a:r>
                      <a:r>
                        <a:rPr sz="1600" b="1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dirty="0">
                          <a:latin typeface="Cambria"/>
                          <a:cs typeface="Cambria"/>
                        </a:rPr>
                        <a:t>:</a:t>
                      </a:r>
                      <a:r>
                        <a:rPr sz="1600" b="1" spc="1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rectangle</a:t>
                      </a:r>
                      <a:r>
                        <a:rPr sz="1600" spc="1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symbol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  <a:p>
                      <a:pPr marL="71120" marR="133350">
                        <a:lnSpc>
                          <a:spcPts val="2100"/>
                        </a:lnSpc>
                        <a:spcBef>
                          <a:spcPts val="16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is called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process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symbol.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It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used for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calculations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and initialization</a:t>
                      </a:r>
                      <a:r>
                        <a:rPr sz="16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6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memory</a:t>
                      </a:r>
                      <a:r>
                        <a:rPr lang="en-US" sz="1600" spc="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locations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0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algn="just">
                        <a:lnSpc>
                          <a:spcPts val="1415"/>
                        </a:lnSpc>
                      </a:pPr>
                      <a:r>
                        <a:rPr sz="1600" b="1" spc="-5" dirty="0">
                          <a:latin typeface="Cambria"/>
                          <a:cs typeface="Cambria"/>
                        </a:rPr>
                        <a:t>Decision</a:t>
                      </a:r>
                      <a:r>
                        <a:rPr sz="1600" b="1" spc="1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dirty="0">
                          <a:latin typeface="Cambria"/>
                          <a:cs typeface="Cambria"/>
                        </a:rPr>
                        <a:t>symbol</a:t>
                      </a:r>
                      <a:r>
                        <a:rPr sz="1600" b="1" spc="1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dirty="0">
                          <a:latin typeface="Cambria"/>
                          <a:cs typeface="Cambria"/>
                        </a:rPr>
                        <a:t>:</a:t>
                      </a:r>
                      <a:r>
                        <a:rPr sz="1600" b="1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1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diamond</a:t>
                      </a:r>
                      <a:r>
                        <a:rPr sz="1600" spc="1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shaped</a:t>
                      </a:r>
                    </a:p>
                    <a:p>
                      <a:pPr marL="71120" marR="59690" algn="just">
                        <a:lnSpc>
                          <a:spcPts val="211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Cambria"/>
                          <a:cs typeface="Cambria"/>
                        </a:rPr>
                        <a:t>symbol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 is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called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decision</a:t>
                      </a:r>
                      <a:r>
                        <a:rPr sz="1600" spc="2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symbol.</a:t>
                      </a:r>
                      <a:r>
                        <a:rPr sz="1600" spc="25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This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 box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used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 for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decision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making.</a:t>
                      </a:r>
                      <a:r>
                        <a:rPr sz="1600" spc="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There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will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be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always two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exists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from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decision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symbol</a:t>
                      </a:r>
                      <a:r>
                        <a:rPr sz="1600" spc="20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one</a:t>
                      </a:r>
                      <a:r>
                        <a:rPr sz="1600" spc="20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6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labeled</a:t>
                      </a:r>
                      <a:r>
                        <a:rPr sz="16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YES</a:t>
                      </a:r>
                      <a:r>
                        <a:rPr sz="1600" spc="2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600" spc="20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other</a:t>
                      </a:r>
                      <a:r>
                        <a:rPr lang="en-US" sz="160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labeled</a:t>
                      </a:r>
                      <a:r>
                        <a:rPr sz="1600" spc="20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NO.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3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algn="just">
                        <a:lnSpc>
                          <a:spcPts val="1420"/>
                        </a:lnSpc>
                      </a:pPr>
                      <a:r>
                        <a:rPr sz="1600" b="1" spc="-5" dirty="0">
                          <a:latin typeface="Cambria"/>
                          <a:cs typeface="Cambria"/>
                        </a:rPr>
                        <a:t>Connectors</a:t>
                      </a:r>
                      <a:r>
                        <a:rPr sz="1600" b="1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dirty="0">
                          <a:latin typeface="Cambria"/>
                          <a:cs typeface="Cambria"/>
                        </a:rPr>
                        <a:t>:</a:t>
                      </a:r>
                      <a:r>
                        <a:rPr sz="1600" b="1" spc="3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3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connector</a:t>
                      </a:r>
                      <a:r>
                        <a:rPr sz="1600" spc="3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symbol</a:t>
                      </a:r>
                      <a:r>
                        <a:rPr sz="1600" spc="3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lang="en-US" sz="16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represented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 by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circle.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Whenever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 a 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complex flowchart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morethan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one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page,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in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such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situation, the connector symbols </a:t>
                      </a:r>
                      <a:r>
                        <a:rPr sz="16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are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used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connect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flowchart.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6707737" y="6174623"/>
            <a:ext cx="467591" cy="233795"/>
          </a:xfrm>
          <a:custGeom>
            <a:avLst/>
            <a:gdLst/>
            <a:ahLst/>
            <a:cxnLst/>
            <a:rect l="l" t="t" r="r" b="b"/>
            <a:pathLst>
              <a:path w="685800" h="342900">
                <a:moveTo>
                  <a:pt x="342900" y="0"/>
                </a:moveTo>
                <a:lnTo>
                  <a:pt x="280670" y="2539"/>
                </a:lnTo>
                <a:lnTo>
                  <a:pt x="222885" y="10159"/>
                </a:lnTo>
                <a:lnTo>
                  <a:pt x="169545" y="22859"/>
                </a:lnTo>
                <a:lnTo>
                  <a:pt x="121920" y="40004"/>
                </a:lnTo>
                <a:lnTo>
                  <a:pt x="80645" y="60959"/>
                </a:lnTo>
                <a:lnTo>
                  <a:pt x="46355" y="84454"/>
                </a:lnTo>
                <a:lnTo>
                  <a:pt x="5080" y="140334"/>
                </a:lnTo>
                <a:lnTo>
                  <a:pt x="0" y="171449"/>
                </a:lnTo>
                <a:lnTo>
                  <a:pt x="5080" y="201929"/>
                </a:lnTo>
                <a:lnTo>
                  <a:pt x="46355" y="257809"/>
                </a:lnTo>
                <a:lnTo>
                  <a:pt x="80645" y="281304"/>
                </a:lnTo>
                <a:lnTo>
                  <a:pt x="121920" y="302259"/>
                </a:lnTo>
                <a:lnTo>
                  <a:pt x="169545" y="319404"/>
                </a:lnTo>
                <a:lnTo>
                  <a:pt x="222885" y="332104"/>
                </a:lnTo>
                <a:lnTo>
                  <a:pt x="280670" y="339724"/>
                </a:lnTo>
                <a:lnTo>
                  <a:pt x="342900" y="342899"/>
                </a:lnTo>
                <a:lnTo>
                  <a:pt x="404495" y="339724"/>
                </a:lnTo>
                <a:lnTo>
                  <a:pt x="462280" y="332104"/>
                </a:lnTo>
                <a:lnTo>
                  <a:pt x="515620" y="319404"/>
                </a:lnTo>
                <a:lnTo>
                  <a:pt x="563245" y="302259"/>
                </a:lnTo>
                <a:lnTo>
                  <a:pt x="604520" y="281304"/>
                </a:lnTo>
                <a:lnTo>
                  <a:pt x="638810" y="257809"/>
                </a:lnTo>
                <a:lnTo>
                  <a:pt x="680085" y="201929"/>
                </a:lnTo>
                <a:lnTo>
                  <a:pt x="685800" y="171449"/>
                </a:lnTo>
                <a:lnTo>
                  <a:pt x="680085" y="140334"/>
                </a:lnTo>
                <a:lnTo>
                  <a:pt x="638810" y="84454"/>
                </a:lnTo>
                <a:lnTo>
                  <a:pt x="604520" y="60959"/>
                </a:lnTo>
                <a:lnTo>
                  <a:pt x="563245" y="40004"/>
                </a:lnTo>
                <a:lnTo>
                  <a:pt x="515620" y="22859"/>
                </a:lnTo>
                <a:lnTo>
                  <a:pt x="462280" y="10159"/>
                </a:lnTo>
                <a:lnTo>
                  <a:pt x="404495" y="2539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grpSp>
        <p:nvGrpSpPr>
          <p:cNvPr id="15" name="object 15"/>
          <p:cNvGrpSpPr/>
          <p:nvPr/>
        </p:nvGrpSpPr>
        <p:grpSpPr>
          <a:xfrm>
            <a:off x="6831961" y="4956931"/>
            <a:ext cx="657658" cy="547255"/>
            <a:chOff x="5048567" y="5778182"/>
            <a:chExt cx="964565" cy="802640"/>
          </a:xfrm>
        </p:grpSpPr>
        <p:sp>
          <p:nvSpPr>
            <p:cNvPr id="16" name="object 16"/>
            <p:cNvSpPr/>
            <p:nvPr/>
          </p:nvSpPr>
          <p:spPr>
            <a:xfrm>
              <a:off x="5053329" y="5782945"/>
              <a:ext cx="342900" cy="571500"/>
            </a:xfrm>
            <a:custGeom>
              <a:avLst/>
              <a:gdLst/>
              <a:ahLst/>
              <a:cxnLst/>
              <a:rect l="l" t="t" r="r" b="b"/>
              <a:pathLst>
                <a:path w="342900" h="571500">
                  <a:moveTo>
                    <a:pt x="171450" y="0"/>
                  </a:moveTo>
                  <a:lnTo>
                    <a:pt x="0" y="285750"/>
                  </a:lnTo>
                  <a:lnTo>
                    <a:pt x="171450" y="571500"/>
                  </a:lnTo>
                  <a:lnTo>
                    <a:pt x="342900" y="285750"/>
                  </a:lnTo>
                  <a:lnTo>
                    <a:pt x="1714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9219" y="6354445"/>
              <a:ext cx="76200" cy="2260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361304" y="6012815"/>
              <a:ext cx="651510" cy="76200"/>
            </a:xfrm>
            <a:custGeom>
              <a:avLst/>
              <a:gdLst/>
              <a:ahLst/>
              <a:cxnLst/>
              <a:rect l="l" t="t" r="r" b="b"/>
              <a:pathLst>
                <a:path w="651510" h="76200">
                  <a:moveTo>
                    <a:pt x="575310" y="44450"/>
                  </a:moveTo>
                  <a:lnTo>
                    <a:pt x="575310" y="76200"/>
                  </a:lnTo>
                  <a:lnTo>
                    <a:pt x="638175" y="45085"/>
                  </a:lnTo>
                  <a:lnTo>
                    <a:pt x="588010" y="45085"/>
                  </a:lnTo>
                  <a:lnTo>
                    <a:pt x="575310" y="44450"/>
                  </a:lnTo>
                  <a:close/>
                </a:path>
                <a:path w="651510" h="76200">
                  <a:moveTo>
                    <a:pt x="575310" y="0"/>
                  </a:moveTo>
                  <a:lnTo>
                    <a:pt x="575310" y="31750"/>
                  </a:lnTo>
                  <a:lnTo>
                    <a:pt x="588010" y="32385"/>
                  </a:lnTo>
                  <a:lnTo>
                    <a:pt x="588010" y="44578"/>
                  </a:lnTo>
                  <a:lnTo>
                    <a:pt x="638175" y="45085"/>
                  </a:lnTo>
                  <a:lnTo>
                    <a:pt x="651510" y="38735"/>
                  </a:lnTo>
                  <a:lnTo>
                    <a:pt x="575310" y="0"/>
                  </a:lnTo>
                  <a:close/>
                </a:path>
                <a:path w="651510" h="76200">
                  <a:moveTo>
                    <a:pt x="575310" y="31750"/>
                  </a:moveTo>
                  <a:lnTo>
                    <a:pt x="575310" y="44450"/>
                  </a:lnTo>
                  <a:lnTo>
                    <a:pt x="588010" y="44578"/>
                  </a:lnTo>
                  <a:lnTo>
                    <a:pt x="588010" y="32385"/>
                  </a:lnTo>
                  <a:lnTo>
                    <a:pt x="575310" y="31750"/>
                  </a:lnTo>
                  <a:close/>
                </a:path>
                <a:path w="651510" h="76200">
                  <a:moveTo>
                    <a:pt x="57531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75310" y="44450"/>
                  </a:lnTo>
                  <a:lnTo>
                    <a:pt x="57531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19" name="object 19"/>
          <p:cNvSpPr/>
          <p:nvPr/>
        </p:nvSpPr>
        <p:spPr>
          <a:xfrm>
            <a:off x="6725082" y="4038970"/>
            <a:ext cx="779318" cy="311727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6611649" y="2876115"/>
            <a:ext cx="1233920" cy="389659"/>
          </a:xfrm>
          <a:custGeom>
            <a:avLst/>
            <a:gdLst/>
            <a:ahLst/>
            <a:cxnLst/>
            <a:rect l="l" t="t" r="r" b="b"/>
            <a:pathLst>
              <a:path w="1809750" h="571500">
                <a:moveTo>
                  <a:pt x="452120" y="0"/>
                </a:moveTo>
                <a:lnTo>
                  <a:pt x="0" y="571500"/>
                </a:lnTo>
                <a:lnTo>
                  <a:pt x="1356995" y="571500"/>
                </a:lnTo>
                <a:lnTo>
                  <a:pt x="1809750" y="0"/>
                </a:lnTo>
                <a:lnTo>
                  <a:pt x="45212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object 22"/>
          <p:cNvSpPr txBox="1"/>
          <p:nvPr/>
        </p:nvSpPr>
        <p:spPr>
          <a:xfrm>
            <a:off x="8240510" y="6311922"/>
            <a:ext cx="149802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77">
              <a:lnSpc>
                <a:spcPts val="784"/>
              </a:lnSpc>
            </a:pPr>
            <a:fld id="{81D60167-4931-47E6-BA6A-407CBD079E47}" type="slidenum">
              <a:rPr sz="750" dirty="0">
                <a:latin typeface="Calibri"/>
                <a:cs typeface="Calibri"/>
              </a:rPr>
              <a:pPr marL="25977">
                <a:lnSpc>
                  <a:spcPts val="784"/>
                </a:lnSpc>
              </a:pPr>
              <a:t>9</a:t>
            </a:fld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8939</Words>
  <Application>Microsoft Office PowerPoint</Application>
  <PresentationFormat>Widescreen</PresentationFormat>
  <Paragraphs>1236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</vt:lpstr>
      <vt:lpstr>Time Complexity</vt:lpstr>
      <vt:lpstr>PowerPoint Presentation</vt:lpstr>
      <vt:lpstr>Time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PROGRAMME</dc:title>
  <dc:creator>s Rohan</dc:creator>
  <cp:lastModifiedBy>Unknown User</cp:lastModifiedBy>
  <cp:revision>111</cp:revision>
  <dcterms:created xsi:type="dcterms:W3CDTF">2022-01-13T10:27:04Z</dcterms:created>
  <dcterms:modified xsi:type="dcterms:W3CDTF">2022-01-27T12:42:13Z</dcterms:modified>
</cp:coreProperties>
</file>