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notesSlides/notesSlide216.xml" ContentType="application/vnd.openxmlformats-officedocument.presentationml.notesSlide+xml"/>
  <Override PartName="/ppt/notesSlides/notesSlide217.xml" ContentType="application/vnd.openxmlformats-officedocument.presentationml.notesSlide+xml"/>
  <Override PartName="/ppt/notesSlides/notesSlide218.xml" ContentType="application/vnd.openxmlformats-officedocument.presentationml.notesSlide+xml"/>
  <Override PartName="/ppt/notesSlides/notesSlide219.xml" ContentType="application/vnd.openxmlformats-officedocument.presentationml.notesSlide+xml"/>
  <Override PartName="/ppt/notesSlides/notesSlide220.xml" ContentType="application/vnd.openxmlformats-officedocument.presentationml.notesSlide+xml"/>
  <Override PartName="/ppt/notesSlides/notesSlide221.xml" ContentType="application/vnd.openxmlformats-officedocument.presentationml.notesSlide+xml"/>
  <Override PartName="/ppt/notesSlides/notesSlide222.xml" ContentType="application/vnd.openxmlformats-officedocument.presentationml.notesSlide+xml"/>
  <Override PartName="/ppt/notesSlides/notesSlide223.xml" ContentType="application/vnd.openxmlformats-officedocument.presentationml.notesSlide+xml"/>
  <Override PartName="/ppt/notesSlides/notesSlide224.xml" ContentType="application/vnd.openxmlformats-officedocument.presentationml.notesSlide+xml"/>
  <Override PartName="/ppt/notesSlides/notesSlide225.xml" ContentType="application/vnd.openxmlformats-officedocument.presentationml.notesSlide+xml"/>
  <Override PartName="/ppt/notesSlides/notesSlide226.xml" ContentType="application/vnd.openxmlformats-officedocument.presentationml.notesSlide+xml"/>
  <Override PartName="/ppt/notesSlides/notesSlide227.xml" ContentType="application/vnd.openxmlformats-officedocument.presentationml.notesSlide+xml"/>
  <Override PartName="/ppt/notesSlides/notesSlide228.xml" ContentType="application/vnd.openxmlformats-officedocument.presentationml.notesSlide+xml"/>
  <Override PartName="/ppt/notesSlides/notesSlide229.xml" ContentType="application/vnd.openxmlformats-officedocument.presentationml.notesSlide+xml"/>
  <Override PartName="/ppt/notesSlides/notesSlide230.xml" ContentType="application/vnd.openxmlformats-officedocument.presentationml.notesSlide+xml"/>
  <Override PartName="/ppt/notesSlides/notesSlide231.xml" ContentType="application/vnd.openxmlformats-officedocument.presentationml.notesSlide+xml"/>
  <Override PartName="/ppt/notesSlides/notesSlide232.xml" ContentType="application/vnd.openxmlformats-officedocument.presentationml.notesSlide+xml"/>
  <Override PartName="/ppt/notesSlides/notesSlide233.xml" ContentType="application/vnd.openxmlformats-officedocument.presentationml.notesSlide+xml"/>
  <Override PartName="/ppt/notesSlides/notesSlide234.xml" ContentType="application/vnd.openxmlformats-officedocument.presentationml.notesSlide+xml"/>
  <Override PartName="/ppt/notesSlides/notesSlide235.xml" ContentType="application/vnd.openxmlformats-officedocument.presentationml.notesSlide+xml"/>
  <Override PartName="/ppt/notesSlides/notesSlide236.xml" ContentType="application/vnd.openxmlformats-officedocument.presentationml.notesSlide+xml"/>
  <Override PartName="/ppt/notesSlides/notesSlide237.xml" ContentType="application/vnd.openxmlformats-officedocument.presentationml.notesSlide+xml"/>
  <Override PartName="/ppt/notesSlides/notesSlide238.xml" ContentType="application/vnd.openxmlformats-officedocument.presentationml.notesSlide+xml"/>
  <Override PartName="/ppt/notesSlides/notesSlide239.xml" ContentType="application/vnd.openxmlformats-officedocument.presentationml.notesSlide+xml"/>
  <Override PartName="/ppt/notesSlides/notesSlide240.xml" ContentType="application/vnd.openxmlformats-officedocument.presentationml.notesSlide+xml"/>
  <Override PartName="/ppt/notesSlides/notesSlide241.xml" ContentType="application/vnd.openxmlformats-officedocument.presentationml.notesSlide+xml"/>
  <Override PartName="/ppt/notesSlides/notesSlide242.xml" ContentType="application/vnd.openxmlformats-officedocument.presentationml.notesSlide+xml"/>
  <Override PartName="/ppt/notesSlides/notesSlide243.xml" ContentType="application/vnd.openxmlformats-officedocument.presentationml.notesSlide+xml"/>
  <Override PartName="/ppt/notesSlides/notesSlide244.xml" ContentType="application/vnd.openxmlformats-officedocument.presentationml.notesSlide+xml"/>
  <Override PartName="/ppt/notesSlides/notesSlide245.xml" ContentType="application/vnd.openxmlformats-officedocument.presentationml.notesSlide+xml"/>
  <Override PartName="/ppt/notesSlides/notesSlide246.xml" ContentType="application/vnd.openxmlformats-officedocument.presentationml.notesSlide+xml"/>
  <Override PartName="/ppt/notesSlides/notesSlide247.xml" ContentType="application/vnd.openxmlformats-officedocument.presentationml.notesSlide+xml"/>
  <Override PartName="/ppt/notesSlides/notesSlide248.xml" ContentType="application/vnd.openxmlformats-officedocument.presentationml.notesSlide+xml"/>
  <Override PartName="/ppt/notesSlides/notesSlide249.xml" ContentType="application/vnd.openxmlformats-officedocument.presentationml.notesSlide+xml"/>
  <Override PartName="/ppt/notesSlides/notesSlide250.xml" ContentType="application/vnd.openxmlformats-officedocument.presentationml.notesSlide+xml"/>
  <Override PartName="/ppt/notesSlides/notesSlide251.xml" ContentType="application/vnd.openxmlformats-officedocument.presentationml.notesSlide+xml"/>
  <Override PartName="/ppt/notesSlides/notesSlide252.xml" ContentType="application/vnd.openxmlformats-officedocument.presentationml.notesSlide+xml"/>
  <Override PartName="/ppt/notesSlides/notesSlide253.xml" ContentType="application/vnd.openxmlformats-officedocument.presentationml.notesSlide+xml"/>
  <Override PartName="/ppt/notesSlides/notesSlide254.xml" ContentType="application/vnd.openxmlformats-officedocument.presentationml.notesSlide+xml"/>
  <Override PartName="/ppt/notesSlides/notesSlide255.xml" ContentType="application/vnd.openxmlformats-officedocument.presentationml.notesSlide+xml"/>
  <Override PartName="/ppt/notesSlides/notesSlide256.xml" ContentType="application/vnd.openxmlformats-officedocument.presentationml.notesSlide+xml"/>
  <Override PartName="/ppt/notesSlides/notesSlide257.xml" ContentType="application/vnd.openxmlformats-officedocument.presentationml.notesSlide+xml"/>
  <Override PartName="/ppt/notesSlides/notesSlide258.xml" ContentType="application/vnd.openxmlformats-officedocument.presentationml.notesSlide+xml"/>
  <Override PartName="/ppt/notesSlides/notesSlide259.xml" ContentType="application/vnd.openxmlformats-officedocument.presentationml.notesSlide+xml"/>
  <Override PartName="/ppt/notesSlides/notesSlide260.xml" ContentType="application/vnd.openxmlformats-officedocument.presentationml.notesSlide+xml"/>
  <Override PartName="/ppt/notesSlides/notesSlide261.xml" ContentType="application/vnd.openxmlformats-officedocument.presentationml.notesSlide+xml"/>
  <Override PartName="/ppt/notesSlides/notesSlide2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1"/>
  </p:notesMasterIdLst>
  <p:sldIdLst>
    <p:sldId id="1155" r:id="rId2"/>
    <p:sldId id="1156" r:id="rId3"/>
    <p:sldId id="1157" r:id="rId4"/>
    <p:sldId id="1158" r:id="rId5"/>
    <p:sldId id="1176" r:id="rId6"/>
    <p:sldId id="1174" r:id="rId7"/>
    <p:sldId id="1175" r:id="rId8"/>
    <p:sldId id="1159" r:id="rId9"/>
    <p:sldId id="1160" r:id="rId10"/>
    <p:sldId id="1161" r:id="rId11"/>
    <p:sldId id="1164" r:id="rId12"/>
    <p:sldId id="1162" r:id="rId13"/>
    <p:sldId id="1177" r:id="rId14"/>
    <p:sldId id="1163" r:id="rId15"/>
    <p:sldId id="1165" r:id="rId16"/>
    <p:sldId id="1166" r:id="rId17"/>
    <p:sldId id="1167" r:id="rId18"/>
    <p:sldId id="1170" r:id="rId19"/>
    <p:sldId id="1171" r:id="rId20"/>
    <p:sldId id="1172" r:id="rId21"/>
    <p:sldId id="1188" r:id="rId22"/>
    <p:sldId id="1187" r:id="rId23"/>
    <p:sldId id="1178" r:id="rId24"/>
    <p:sldId id="1179" r:id="rId25"/>
    <p:sldId id="1180" r:id="rId26"/>
    <p:sldId id="1181" r:id="rId27"/>
    <p:sldId id="1182" r:id="rId28"/>
    <p:sldId id="1183" r:id="rId29"/>
    <p:sldId id="1184" r:id="rId30"/>
    <p:sldId id="1186" r:id="rId31"/>
    <p:sldId id="1185" r:id="rId32"/>
    <p:sldId id="1189" r:id="rId33"/>
    <p:sldId id="1190" r:id="rId34"/>
    <p:sldId id="1191" r:id="rId35"/>
    <p:sldId id="1192" r:id="rId36"/>
    <p:sldId id="1193" r:id="rId37"/>
    <p:sldId id="1195" r:id="rId38"/>
    <p:sldId id="1237" r:id="rId39"/>
    <p:sldId id="1196" r:id="rId40"/>
    <p:sldId id="1238" r:id="rId41"/>
    <p:sldId id="1239" r:id="rId42"/>
    <p:sldId id="1240" r:id="rId43"/>
    <p:sldId id="1194" r:id="rId44"/>
    <p:sldId id="1197" r:id="rId45"/>
    <p:sldId id="1198" r:id="rId46"/>
    <p:sldId id="1199" r:id="rId47"/>
    <p:sldId id="1200" r:id="rId48"/>
    <p:sldId id="1201" r:id="rId49"/>
    <p:sldId id="1203" r:id="rId50"/>
    <p:sldId id="1204" r:id="rId51"/>
    <p:sldId id="1206" r:id="rId52"/>
    <p:sldId id="1208" r:id="rId53"/>
    <p:sldId id="1207" r:id="rId54"/>
    <p:sldId id="1209" r:id="rId55"/>
    <p:sldId id="1210" r:id="rId56"/>
    <p:sldId id="1212" r:id="rId57"/>
    <p:sldId id="1211" r:id="rId58"/>
    <p:sldId id="1213" r:id="rId59"/>
    <p:sldId id="1214" r:id="rId60"/>
    <p:sldId id="1216" r:id="rId61"/>
    <p:sldId id="1221" r:id="rId62"/>
    <p:sldId id="1219" r:id="rId63"/>
    <p:sldId id="1279" r:id="rId64"/>
    <p:sldId id="1217" r:id="rId65"/>
    <p:sldId id="1218" r:id="rId66"/>
    <p:sldId id="1220" r:id="rId67"/>
    <p:sldId id="1366" r:id="rId68"/>
    <p:sldId id="1365" r:id="rId69"/>
    <p:sldId id="1215" r:id="rId70"/>
    <p:sldId id="1222" r:id="rId71"/>
    <p:sldId id="1367" r:id="rId72"/>
    <p:sldId id="1368" r:id="rId73"/>
    <p:sldId id="1223" r:id="rId74"/>
    <p:sldId id="1369" r:id="rId75"/>
    <p:sldId id="1370" r:id="rId76"/>
    <p:sldId id="1224" r:id="rId77"/>
    <p:sldId id="1225" r:id="rId78"/>
    <p:sldId id="1371" r:id="rId79"/>
    <p:sldId id="1372" r:id="rId80"/>
    <p:sldId id="1226" r:id="rId81"/>
    <p:sldId id="1227" r:id="rId82"/>
    <p:sldId id="1228" r:id="rId83"/>
    <p:sldId id="1229" r:id="rId84"/>
    <p:sldId id="1230" r:id="rId85"/>
    <p:sldId id="1373" r:id="rId86"/>
    <p:sldId id="1231" r:id="rId87"/>
    <p:sldId id="1232" r:id="rId88"/>
    <p:sldId id="1374" r:id="rId89"/>
    <p:sldId id="1233" r:id="rId90"/>
    <p:sldId id="1234" r:id="rId91"/>
    <p:sldId id="1235" r:id="rId92"/>
    <p:sldId id="1236" r:id="rId93"/>
    <p:sldId id="1241" r:id="rId94"/>
    <p:sldId id="1242" r:id="rId95"/>
    <p:sldId id="1243" r:id="rId96"/>
    <p:sldId id="1244" r:id="rId97"/>
    <p:sldId id="1245" r:id="rId98"/>
    <p:sldId id="1246" r:id="rId99"/>
    <p:sldId id="1247" r:id="rId100"/>
    <p:sldId id="1248" r:id="rId101"/>
    <p:sldId id="1249" r:id="rId102"/>
    <p:sldId id="1250" r:id="rId103"/>
    <p:sldId id="1251" r:id="rId104"/>
    <p:sldId id="1252" r:id="rId105"/>
    <p:sldId id="1253" r:id="rId106"/>
    <p:sldId id="1254" r:id="rId107"/>
    <p:sldId id="1255" r:id="rId108"/>
    <p:sldId id="1256" r:id="rId109"/>
    <p:sldId id="1257" r:id="rId110"/>
    <p:sldId id="1258" r:id="rId111"/>
    <p:sldId id="1259" r:id="rId112"/>
    <p:sldId id="1260" r:id="rId113"/>
    <p:sldId id="1261" r:id="rId114"/>
    <p:sldId id="1263" r:id="rId115"/>
    <p:sldId id="1262" r:id="rId116"/>
    <p:sldId id="1264" r:id="rId117"/>
    <p:sldId id="1265" r:id="rId118"/>
    <p:sldId id="1266" r:id="rId119"/>
    <p:sldId id="1267" r:id="rId120"/>
    <p:sldId id="1268" r:id="rId121"/>
    <p:sldId id="1269" r:id="rId122"/>
    <p:sldId id="1270" r:id="rId123"/>
    <p:sldId id="1291" r:id="rId124"/>
    <p:sldId id="1271" r:id="rId125"/>
    <p:sldId id="1292" r:id="rId126"/>
    <p:sldId id="1293" r:id="rId127"/>
    <p:sldId id="1273" r:id="rId128"/>
    <p:sldId id="1272" r:id="rId129"/>
    <p:sldId id="1274" r:id="rId130"/>
    <p:sldId id="1275" r:id="rId131"/>
    <p:sldId id="1276" r:id="rId132"/>
    <p:sldId id="1277" r:id="rId133"/>
    <p:sldId id="1278" r:id="rId134"/>
    <p:sldId id="1375" r:id="rId135"/>
    <p:sldId id="1280" r:id="rId136"/>
    <p:sldId id="1294" r:id="rId137"/>
    <p:sldId id="1295" r:id="rId138"/>
    <p:sldId id="1296" r:id="rId139"/>
    <p:sldId id="1283" r:id="rId140"/>
    <p:sldId id="1284" r:id="rId141"/>
    <p:sldId id="1376" r:id="rId142"/>
    <p:sldId id="1285" r:id="rId143"/>
    <p:sldId id="1287" r:id="rId144"/>
    <p:sldId id="1288" r:id="rId145"/>
    <p:sldId id="1377" r:id="rId146"/>
    <p:sldId id="1290" r:id="rId147"/>
    <p:sldId id="1289" r:id="rId148"/>
    <p:sldId id="1378" r:id="rId149"/>
    <p:sldId id="1307" r:id="rId150"/>
    <p:sldId id="1308" r:id="rId151"/>
    <p:sldId id="1379" r:id="rId152"/>
    <p:sldId id="1297" r:id="rId153"/>
    <p:sldId id="1309" r:id="rId154"/>
    <p:sldId id="1310" r:id="rId155"/>
    <p:sldId id="1383" r:id="rId156"/>
    <p:sldId id="1384" r:id="rId157"/>
    <p:sldId id="1311" r:id="rId158"/>
    <p:sldId id="1329" r:id="rId159"/>
    <p:sldId id="1330" r:id="rId160"/>
    <p:sldId id="1313" r:id="rId161"/>
    <p:sldId id="1314" r:id="rId162"/>
    <p:sldId id="1315" r:id="rId163"/>
    <p:sldId id="1316" r:id="rId164"/>
    <p:sldId id="1331" r:id="rId165"/>
    <p:sldId id="1332" r:id="rId166"/>
    <p:sldId id="1333" r:id="rId167"/>
    <p:sldId id="1321" r:id="rId168"/>
    <p:sldId id="1322" r:id="rId169"/>
    <p:sldId id="1327" r:id="rId170"/>
    <p:sldId id="1323" r:id="rId171"/>
    <p:sldId id="1324" r:id="rId172"/>
    <p:sldId id="1318" r:id="rId173"/>
    <p:sldId id="1385" r:id="rId174"/>
    <p:sldId id="1386" r:id="rId175"/>
    <p:sldId id="1319" r:id="rId176"/>
    <p:sldId id="1320" r:id="rId177"/>
    <p:sldId id="1325" r:id="rId178"/>
    <p:sldId id="1326" r:id="rId179"/>
    <p:sldId id="1334" r:id="rId180"/>
    <p:sldId id="1335" r:id="rId181"/>
    <p:sldId id="1336" r:id="rId182"/>
    <p:sldId id="1337" r:id="rId183"/>
    <p:sldId id="1338" r:id="rId184"/>
    <p:sldId id="1339" r:id="rId185"/>
    <p:sldId id="1340" r:id="rId186"/>
    <p:sldId id="1341" r:id="rId187"/>
    <p:sldId id="1342" r:id="rId188"/>
    <p:sldId id="1343" r:id="rId189"/>
    <p:sldId id="1344" r:id="rId190"/>
    <p:sldId id="1345" r:id="rId191"/>
    <p:sldId id="1346" r:id="rId192"/>
    <p:sldId id="1347" r:id="rId193"/>
    <p:sldId id="1348" r:id="rId194"/>
    <p:sldId id="1349" r:id="rId195"/>
    <p:sldId id="1380" r:id="rId196"/>
    <p:sldId id="1381" r:id="rId197"/>
    <p:sldId id="1382" r:id="rId198"/>
    <p:sldId id="1350" r:id="rId199"/>
    <p:sldId id="1351" r:id="rId200"/>
    <p:sldId id="1352" r:id="rId201"/>
    <p:sldId id="1353" r:id="rId202"/>
    <p:sldId id="1354" r:id="rId203"/>
    <p:sldId id="1355" r:id="rId204"/>
    <p:sldId id="1356" r:id="rId205"/>
    <p:sldId id="1358" r:id="rId206"/>
    <p:sldId id="1359" r:id="rId207"/>
    <p:sldId id="1387" r:id="rId208"/>
    <p:sldId id="1360" r:id="rId209"/>
    <p:sldId id="1361" r:id="rId210"/>
    <p:sldId id="1362" r:id="rId211"/>
    <p:sldId id="1363" r:id="rId212"/>
    <p:sldId id="1364" r:id="rId213"/>
    <p:sldId id="1388" r:id="rId214"/>
    <p:sldId id="1391" r:id="rId215"/>
    <p:sldId id="1392" r:id="rId216"/>
    <p:sldId id="1393" r:id="rId217"/>
    <p:sldId id="1394" r:id="rId218"/>
    <p:sldId id="1395" r:id="rId219"/>
    <p:sldId id="1389" r:id="rId220"/>
    <p:sldId id="1390" r:id="rId221"/>
    <p:sldId id="1396" r:id="rId222"/>
    <p:sldId id="1397" r:id="rId223"/>
    <p:sldId id="1398" r:id="rId224"/>
    <p:sldId id="1399" r:id="rId225"/>
    <p:sldId id="1400" r:id="rId226"/>
    <p:sldId id="1401" r:id="rId227"/>
    <p:sldId id="1402" r:id="rId228"/>
    <p:sldId id="1404" r:id="rId229"/>
    <p:sldId id="1405" r:id="rId230"/>
    <p:sldId id="1406" r:id="rId231"/>
    <p:sldId id="1407" r:id="rId232"/>
    <p:sldId id="1408" r:id="rId233"/>
    <p:sldId id="1403" r:id="rId234"/>
    <p:sldId id="1409" r:id="rId235"/>
    <p:sldId id="1410" r:id="rId236"/>
    <p:sldId id="1411" r:id="rId237"/>
    <p:sldId id="1412" r:id="rId238"/>
    <p:sldId id="1413" r:id="rId239"/>
    <p:sldId id="1414" r:id="rId240"/>
    <p:sldId id="1415" r:id="rId241"/>
    <p:sldId id="1416" r:id="rId242"/>
    <p:sldId id="1417" r:id="rId243"/>
    <p:sldId id="1419" r:id="rId244"/>
    <p:sldId id="1420" r:id="rId245"/>
    <p:sldId id="1431" r:id="rId246"/>
    <p:sldId id="1432" r:id="rId247"/>
    <p:sldId id="1433" r:id="rId248"/>
    <p:sldId id="1434" r:id="rId249"/>
    <p:sldId id="1436" r:id="rId250"/>
    <p:sldId id="1437" r:id="rId251"/>
    <p:sldId id="1424" r:id="rId252"/>
    <p:sldId id="1425" r:id="rId253"/>
    <p:sldId id="1426" r:id="rId254"/>
    <p:sldId id="1442" r:id="rId255"/>
    <p:sldId id="1443" r:id="rId256"/>
    <p:sldId id="1444" r:id="rId257"/>
    <p:sldId id="1445" r:id="rId258"/>
    <p:sldId id="1446" r:id="rId259"/>
    <p:sldId id="1427" r:id="rId260"/>
    <p:sldId id="1428" r:id="rId261"/>
    <p:sldId id="1429" r:id="rId262"/>
    <p:sldId id="1430" r:id="rId263"/>
    <p:sldId id="1438" r:id="rId264"/>
    <p:sldId id="1439" r:id="rId265"/>
    <p:sldId id="1440" r:id="rId266"/>
    <p:sldId id="1441" r:id="rId267"/>
    <p:sldId id="1449" r:id="rId268"/>
    <p:sldId id="1450" r:id="rId269"/>
    <p:sldId id="1451" r:id="rId270"/>
    <p:sldId id="1452" r:id="rId271"/>
    <p:sldId id="1453" r:id="rId272"/>
    <p:sldId id="1454" r:id="rId273"/>
    <p:sldId id="1455" r:id="rId274"/>
    <p:sldId id="1456" r:id="rId275"/>
    <p:sldId id="1457" r:id="rId276"/>
    <p:sldId id="1458" r:id="rId277"/>
    <p:sldId id="1459" r:id="rId278"/>
    <p:sldId id="1460" r:id="rId279"/>
    <p:sldId id="1461" r:id="rId28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3957" autoAdjust="0"/>
  </p:normalViewPr>
  <p:slideViewPr>
    <p:cSldViewPr>
      <p:cViewPr varScale="1">
        <p:scale>
          <a:sx n="86" d="100"/>
          <a:sy n="86" d="100"/>
        </p:scale>
        <p:origin x="876" y="78"/>
      </p:cViewPr>
      <p:guideLst>
        <p:guide orient="horz" pos="1620"/>
        <p:guide pos="2880"/>
      </p:guideLst>
    </p:cSldViewPr>
  </p:slid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notesMaster" Target="notesMasters/notesMaster1.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presProps" Target="presProps.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viewProps" Target="viewProps.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7-15T13:37:02.229"/>
    </inkml:context>
    <inkml:brush xml:id="br0">
      <inkml:brushProperty name="width" value="0.1" units="cm"/>
      <inkml:brushProperty name="height" value="0.6" units="cm"/>
      <inkml:brushProperty name="color" value="#849398"/>
      <inkml:brushProperty name="ignorePressure" value="1"/>
      <inkml:brushProperty name="inkEffects" value="pencil"/>
    </inkml:brush>
  </inkml:definitions>
  <inkml:trace contextRef="#ctx0" brushRef="#br0">451 1126,'0'-5,"6"-3,6 1,8 2,6 0,3 3,2 1,8 0,7 1,2 0,-8 6,1 2,4-1,0 5,3-1,4-2,-1-2,-3-2,-5-3,-4-1,-4-1,-7 5,-3 2,0 5,1 0,1-1,2-3,1-3,1-2,1-2,1 0,-1-1,6-1,2 0,-1 1,-1 0,-2-1,-1 1,-2 0,5 0,2 0,-1 0,4 0,5 0,6 0,5 0,-3 0,-5 0,-6 0,-5 0,-3 0,-4 0,-1 0,0 0,26-5,31-8,17-1,23 1,55 4,84 2,84 3,59 3,35 5,8 9,-18 2,-51 4,-86-2,-87-3,-75-5,-50-3,-29-3,-7-2,26-6,54-3,65 1,59 0,41 3,36 1,11 1,-15 2,-30 0,-55 0,-58 0,-50 1,-42-1,-31 0,-21 0,-12 0,0 0,6 0,3 0,5 0,2 0,3 0,5 0,4 0,9 0,21 0,17 6,12 1,15 5,6 1,3 3,-8 0,-3-4,-2-4,-17-2,-22-4,-20-1,-17-1,-22 0,-21-1,-24-5,-13-12,-9-10,-2-4,0-3,1 5,7 2,4 5,1 7,5 1,-4 3,1-2,6-4,1 0,-3-1,-3 2,-3-1,4-4,4-3,2 3,3 0,3-3,-1-2,1-1,-3 3,1 1,3-1,-3 3,1 1,3-2,-3-3,1-2,-4 4,-4 0,-4 4,1 1,4-3,1 3,2-1,-1 3,-3 4,-5 4,3-1,-1 1,3-4,5-5,-1 1,3-2,3-4,-3 2,1 0,-3 2,1 0,-3 3,1-1,-2 2,-4 3,-3 5,1-3,1 1,-3 1,-2 3,-2 1,4-3,1-1,-1-4,-2-1,-2 3,-1 2,-6 3,-20 2,-16 2,-17 1,-22 0,-30-5,-29-7,-13-1,2 1,22 3,32 2,32 4,27 6,19 4,13 5,7 1,3 4,0-1,0 2,-2-2,-2 2,0-2,-7-4,-2-4,5 2,-2 0,-6-3,-8 4,-5 0,-4-3,-9-1,-4-3,5-2,9-1,8-1,13 5,7 2,4-1,0-1,-1-1,-1-2,-1-1,-1 0,-2-1,0 0,0-1,0 7,-1 1,1 0,-6-2,-7-1,-1-1,1-2,-2 0,-10-1,-6-1,-3 7,-2 0,6 1,2-2,6-1,7-2,11 5,6 1,3-1,1-1,-1-2,-2-2,0-1,-2-1,0 0,-7 0,-7-1,-12 1,-19 0,-7 0,-6 0,-10 0,-9 0,2 0,8 0,10 0,15 0,14 0,11 0,9 0,6 0,-4 0,1 0,-1 0,2 0,1 0,0 0,1 0,-10 0,-3 0,0 0,-3 0,2 0,-8 0,0 0,4 0,0 0,3 0,4 0,4 0,4 5,2 2,-4 0,-7 4,0 0,-10-2,-1-2,-1-3,-3-1,-6-2,-10-1,-7 0,-12-1,-7 1,-1-1,0 1,12 0,16 0,15 0,12 0,10 0,5 0,-3 0,-5 0,-14 0,-18 0,-8 0,-6 0,0 0,4 0,16-6,14-1,6 1,-7 0,-4 2,-9-4,-4 0,5 1,2 1,7 2,2 2,-6 1,-3 1,-3 0,6 0,7 1,8-1,0 0,-8 1,-23-1,-25 0,-6 0,-1 0,-15 0,-9 0,-3 0,11 0,16 0,14 0,30 0,26 5,19 8,13 6,8 6,4 4,1 3,-6 1,-3 1,-1-1,0 1,1-1,1-1,1 1,0-1,1 0,0 0,0 0,0 1,5-7,3-1,4-5,1-1,4-3,-2 1,3-3,-2 2,1-1,4-4,-2 2,2-1,2-3,-3 3,1-1,2 3,4 5,1-1,-3-9,-1-12,1-4,2-8,2 0,-5-4,-5 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5T13:37:17.893"/>
    </inkml:context>
    <inkml:brush xml:id="br0">
      <inkml:brushProperty name="width" value="0.05" units="cm"/>
      <inkml:brushProperty name="height" value="0.05" units="cm"/>
      <inkml:brushProperty name="color" value="#FFC114"/>
    </inkml:brush>
  </inkml:definitions>
  <inkml:trace contextRef="#ctx0" brushRef="#br0">1 1 24575,'0'5'0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5T13:37:16.815"/>
    </inkml:context>
    <inkml:brush xml:id="br0">
      <inkml:brushProperty name="width" value="0.05" units="cm"/>
      <inkml:brushProperty name="height" value="0.05" units="cm"/>
      <inkml:brushProperty name="color" value="#FFC114"/>
    </inkml:brush>
  </inkml:definitions>
  <inkml:trace contextRef="#ctx0" brushRef="#br0">608 904 24575,'7'2'0,"1"-1"0,-1 1 0,0 1 0,1 0 0,-1 0 0,0 0 0,-1 1 0,1-1 0,0 2 0,-1-1 0,11 11 0,21 12 0,32 16 0,-45-26 0,1-1 0,1-1 0,0-1 0,34 11 0,627 161 0,-406-117 0,-241-60 0,1-2 0,0-2 0,0-1 0,0-3 0,0-1 0,1-2 0,-1-2 0,55-13 0,-2 0 0,99-23 0,-104 19 0,-50 13 0,74-26 0,-94 28 0,0 1 0,0 1 0,0 0 0,1 2 0,35-1 0,-26 2 0,52-9 0,157-29 0,-205 33 0,68-3 0,8-1 0,7-4 0,1 6 0,210 12 0,-141 11 0,74 3 0,2229-19 0,-2150-15 0,-86 2 0,-145 13 0,-38 1 0,0-3 0,97-16 0,-104 11 0,-1 2 0,1 3 0,75 6 0,-20-1 0,-17-4 0,108-16 0,-48 5 0,245 10 0,-202 6 0,561-2 0,-743 0 0,1 1 0,44 11 0,-43-7 0,1-1 0,32 1 0,162 19 0,-183-19 0,25 9 0,13 2 0,-69-16 0,-1-1 0,1 0 0,-1 0 0,1 0 0,0-1 0,-1 0 0,1 0 0,-1 0 0,0-1 0,1 1 0,6-5 0,-10 5 0,0-1 0,0 1 0,0-1 0,0 0 0,0 0 0,-1 0 0,1 0 0,-1 0 0,1 0 0,-1 0 0,0 0 0,0-1 0,0 1 0,0 0 0,0-1 0,-1 1 0,1-1 0,-1 1 0,1-1 0,-1 1 0,0-5 0,-4-63 0,1 46 0,-4-443 0,9 286 0,-2 173 0,0 1 0,0 0 0,-1-1 0,0 1 0,0 0 0,-1-1 0,0 1 0,0 0 0,-1 0 0,0 1 0,0-1 0,0 0 0,-1 1 0,0 0 0,0 0 0,-1 0 0,0 0 0,0 1 0,0 0 0,0 0 0,-1 0 0,0 1 0,0-1 0,-13-5 0,-3-5 0,1 0 0,-37-36 0,37 31 0,-44-31 0,56 46 0,1 0 0,-1 0 0,0 1 0,-1 0 0,1 0 0,-1 1 0,0 0 0,0 1 0,-12-1 0,-261 0 0,145 6 0,127-3 0,-39-1 0,0 2 0,0 3 0,-59 12 0,66-10 0,0 0 0,0-3 0,-44-2 0,35-1 0,-75 9 0,-20 8 0,-38 6 0,115-14 0,-1-3 0,-128-7 0,80-1 0,68 2 0,-71 0 0,-168-20 0,169 8 0,-229 8 0,177 7 0,-4094-3 0,3936-16 0,27 0 0,-711 15 0,481 2 0,476 3 0,0 1 0,-71 17 0,-50 5 0,69-17 0,-407 19 0,502-29 0,0 1 0,1 1 0,-1 0 0,-28 7 0,37-7 0,1 0 0,-1 0 0,1 0 0,0 0 0,-1 1 0,1 0 0,0 0 0,1 1 0,-1-1 0,0 1 0,1 0 0,0 0 0,0 0 0,0 1 0,-3 5 0,-5 16 0,0 2 0,2-1 0,1 1 0,-6 34 0,6-26 0,-25 67 0,28-90 0,1 0 0,0 0 0,1 1 0,-3 20 0,6-29 0,1 0 0,-1 1 0,1-1 0,1 1 0,-1-1 0,1 0 0,0 0 0,0 1 0,0-1 0,1 0 0,0 0 0,0 0 0,0 0 0,5 8 0,0-2 0,0 0 0,0-1 0,1 0 0,0 0 0,1-1 0,0 0 0,0 0 0,1-1 0,0 0 0,1-1 0,0 0 0,15 7 0,183 102 0,-139-73 0,2-3 0,83 32 0,-84-41-4,-51-21-268,0-1 0,0-1-1,1-1 1,37 8 0,-31-12-6554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5T13:37:19.637"/>
    </inkml:context>
    <inkml:brush xml:id="br0">
      <inkml:brushProperty name="width" value="0.05" units="cm"/>
      <inkml:brushProperty name="height" value="0.05" units="cm"/>
      <inkml:brushProperty name="color" value="#FFC114"/>
    </inkml:brush>
  </inkml:definitions>
  <inkml:trace contextRef="#ctx0" brushRef="#br0">1 0 24575,'7'11'0,"0"0"0,0-1 0,2 0 0,-1 0 0,1-1 0,0 0 0,15 10 0,4 5 0,169 154 0,315 216 0,-419-336 4,3-3-1,1-5 1,4-4-1,153 48 1,441 81-1200,-259-95 517,1063 105-1702,8-97 2496,-1440-85-154,260 1-148,-318-4 187,-1 0 0,1 0 0,0-1 0,-1-1 0,10-2 0,-18 4 3,0 0 0,1 0 0,-1-1 0,0 1 0,0 0 0,1 0 0,-1 0 0,0 0 0,0-1 0,1 1 0,-1 0 0,0 0 0,0-1 1,0 1-1,1 0 0,-1-1 0,0 1 0,0 0 0,0 0 0,0-1 0,0 1 0,0 0 0,0-1 0,1 1 0,-1 0 0,0-1 0,0 1 0,0 0 1,0-1-1,0 1 0,-1 0 0,1-1 0,0 1 0,0 0 0,0-1 0,0 1 0,0 0 0,0 0 0,0-1 0,-1 1 0,1 0 0,0-1 0,0 1 1,0 0-1,-1 0 0,1 0 0,0-1 0,0 1 0,-1 0 0,1 0 0,0 0 0,0-1 0,-1 1 0,1 0 0,0 0 0,-1 0 0,1 0 0,0 0 1,-1 0-1,1 0 0,0 0 0,-1 0 0,1 0 0,-1 0 0,-15-7 52,-1 1 0,1 0 0,-1 2 0,-22-4 0,36 8-173,-62-12-4080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5T13:37:20.481"/>
    </inkml:context>
    <inkml:brush xml:id="br0">
      <inkml:brushProperty name="width" value="0.05" units="cm"/>
      <inkml:brushProperty name="height" value="0.05" units="cm"/>
      <inkml:brushProperty name="color" value="#FFC114"/>
    </inkml:brush>
  </inkml:definitions>
  <inkml:trace contextRef="#ctx0" brushRef="#br0">0 1 24575,'6'0'0,"7"0"0,6 0 0,6 0 0,4 0 0,-2 0-8191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7-15T13:41:21.329"/>
    </inkml:context>
    <inkml:brush xml:id="br0">
      <inkml:brushProperty name="width" value="0.1" units="cm"/>
      <inkml:brushProperty name="height" value="0.1" units="cm"/>
    </inkml:brush>
  </inkml:definitions>
  <inkml:trace contextRef="#ctx0" brushRef="#br0">1 1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9CBE88-74B6-3346-B4B3-8D7D0330E510}" type="datetimeFigureOut">
              <a:rPr lang="en-US" smtClean="0"/>
              <a:pPr/>
              <a:t>8/4/2023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FB2E70-0453-E64D-A8F2-507FB12CCBBD}" type="slidenum">
              <a:rPr lang="en-US" smtClean="0"/>
              <a:pPr/>
              <a:t>‹#›</a:t>
            </a:fld>
            <a:endParaRPr lang="en-US"/>
          </a:p>
        </p:txBody>
      </p:sp>
    </p:spTree>
    <p:extLst>
      <p:ext uri="{BB962C8B-B14F-4D97-AF65-F5344CB8AC3E}">
        <p14:creationId xmlns:p14="http://schemas.microsoft.com/office/powerpoint/2010/main" val="522251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216.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217.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218.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219.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0.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221.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222.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223.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24.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25.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26.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27.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28.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29.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0.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31.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32.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33.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234.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235.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236.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237.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238.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239.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0.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241.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242.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243.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244.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245.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246.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247.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248.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249.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0.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251.xml.rels><?xml version="1.0" encoding="UTF-8" standalone="yes"?>
<Relationships xmlns="http://schemas.openxmlformats.org/package/2006/relationships"><Relationship Id="rId2" Type="http://schemas.openxmlformats.org/officeDocument/2006/relationships/slide" Target="../slides/slide268.xml"/><Relationship Id="rId1" Type="http://schemas.openxmlformats.org/officeDocument/2006/relationships/notesMaster" Target="../notesMasters/notesMaster1.xml"/></Relationships>
</file>

<file path=ppt/notesSlides/_rels/notesSlide252.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253.xml.rels><?xml version="1.0" encoding="UTF-8" standalone="yes"?>
<Relationships xmlns="http://schemas.openxmlformats.org/package/2006/relationships"><Relationship Id="rId2" Type="http://schemas.openxmlformats.org/officeDocument/2006/relationships/slide" Target="../slides/slide270.xml"/><Relationship Id="rId1" Type="http://schemas.openxmlformats.org/officeDocument/2006/relationships/notesMaster" Target="../notesMasters/notesMaster1.xml"/></Relationships>
</file>

<file path=ppt/notesSlides/_rels/notesSlide254.xml.rels><?xml version="1.0" encoding="UTF-8" standalone="yes"?>
<Relationships xmlns="http://schemas.openxmlformats.org/package/2006/relationships"><Relationship Id="rId2" Type="http://schemas.openxmlformats.org/officeDocument/2006/relationships/slide" Target="../slides/slide271.xml"/><Relationship Id="rId1" Type="http://schemas.openxmlformats.org/officeDocument/2006/relationships/notesMaster" Target="../notesMasters/notesMaster1.xml"/></Relationships>
</file>

<file path=ppt/notesSlides/_rels/notesSlide255.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256.xml.rels><?xml version="1.0" encoding="UTF-8" standalone="yes"?>
<Relationships xmlns="http://schemas.openxmlformats.org/package/2006/relationships"><Relationship Id="rId2" Type="http://schemas.openxmlformats.org/officeDocument/2006/relationships/slide" Target="../slides/slide273.xml"/><Relationship Id="rId1" Type="http://schemas.openxmlformats.org/officeDocument/2006/relationships/notesMaster" Target="../notesMasters/notesMaster1.xml"/></Relationships>
</file>

<file path=ppt/notesSlides/_rels/notesSlide257.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_rels/notesSlide258.xml.rels><?xml version="1.0" encoding="UTF-8" standalone="yes"?>
<Relationships xmlns="http://schemas.openxmlformats.org/package/2006/relationships"><Relationship Id="rId2" Type="http://schemas.openxmlformats.org/officeDocument/2006/relationships/slide" Target="../slides/slide275.xml"/><Relationship Id="rId1" Type="http://schemas.openxmlformats.org/officeDocument/2006/relationships/notesMaster" Target="../notesMasters/notesMaster1.xml"/></Relationships>
</file>

<file path=ppt/notesSlides/_rels/notesSlide259.xml.rels><?xml version="1.0" encoding="UTF-8" standalone="yes"?>
<Relationships xmlns="http://schemas.openxmlformats.org/package/2006/relationships"><Relationship Id="rId2" Type="http://schemas.openxmlformats.org/officeDocument/2006/relationships/slide" Target="../slides/slide27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0.xml.rels><?xml version="1.0" encoding="UTF-8" standalone="yes"?>
<Relationships xmlns="http://schemas.openxmlformats.org/package/2006/relationships"><Relationship Id="rId2" Type="http://schemas.openxmlformats.org/officeDocument/2006/relationships/slide" Target="../slides/slide277.xml"/><Relationship Id="rId1" Type="http://schemas.openxmlformats.org/officeDocument/2006/relationships/notesMaster" Target="../notesMasters/notesMaster1.xml"/></Relationships>
</file>

<file path=ppt/notesSlides/_rels/notesSlide261.xml.rels><?xml version="1.0" encoding="UTF-8" standalone="yes"?>
<Relationships xmlns="http://schemas.openxmlformats.org/package/2006/relationships"><Relationship Id="rId2" Type="http://schemas.openxmlformats.org/officeDocument/2006/relationships/slide" Target="../slides/slide278.xml"/><Relationship Id="rId1" Type="http://schemas.openxmlformats.org/officeDocument/2006/relationships/notesMaster" Target="../notesMasters/notesMaster1.xml"/></Relationships>
</file>

<file path=ppt/notesSlides/_rels/notesSlide262.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a:t>
            </a:fld>
            <a:endParaRPr lang="en-US"/>
          </a:p>
        </p:txBody>
      </p:sp>
    </p:spTree>
    <p:extLst>
      <p:ext uri="{BB962C8B-B14F-4D97-AF65-F5344CB8AC3E}">
        <p14:creationId xmlns:p14="http://schemas.microsoft.com/office/powerpoint/2010/main" val="30458347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27</a:t>
            </a:fld>
            <a:endParaRPr lang="en-US"/>
          </a:p>
        </p:txBody>
      </p:sp>
    </p:spTree>
    <p:extLst>
      <p:ext uri="{BB962C8B-B14F-4D97-AF65-F5344CB8AC3E}">
        <p14:creationId xmlns:p14="http://schemas.microsoft.com/office/powerpoint/2010/main" val="3862833071"/>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117</a:t>
            </a:fld>
            <a:endParaRPr lang="en-US"/>
          </a:p>
        </p:txBody>
      </p:sp>
    </p:spTree>
    <p:extLst>
      <p:ext uri="{BB962C8B-B14F-4D97-AF65-F5344CB8AC3E}">
        <p14:creationId xmlns:p14="http://schemas.microsoft.com/office/powerpoint/2010/main" val="422647114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118</a:t>
            </a:fld>
            <a:endParaRPr lang="en-US"/>
          </a:p>
        </p:txBody>
      </p:sp>
    </p:spTree>
    <p:extLst>
      <p:ext uri="{BB962C8B-B14F-4D97-AF65-F5344CB8AC3E}">
        <p14:creationId xmlns:p14="http://schemas.microsoft.com/office/powerpoint/2010/main" val="10401698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119</a:t>
            </a:fld>
            <a:endParaRPr lang="en-US"/>
          </a:p>
        </p:txBody>
      </p:sp>
    </p:spTree>
    <p:extLst>
      <p:ext uri="{BB962C8B-B14F-4D97-AF65-F5344CB8AC3E}">
        <p14:creationId xmlns:p14="http://schemas.microsoft.com/office/powerpoint/2010/main" val="286998898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120</a:t>
            </a:fld>
            <a:endParaRPr lang="en-US"/>
          </a:p>
        </p:txBody>
      </p:sp>
    </p:spTree>
    <p:extLst>
      <p:ext uri="{BB962C8B-B14F-4D97-AF65-F5344CB8AC3E}">
        <p14:creationId xmlns:p14="http://schemas.microsoft.com/office/powerpoint/2010/main" val="1105288841"/>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121</a:t>
            </a:fld>
            <a:endParaRPr lang="en-US"/>
          </a:p>
        </p:txBody>
      </p:sp>
    </p:spTree>
    <p:extLst>
      <p:ext uri="{BB962C8B-B14F-4D97-AF65-F5344CB8AC3E}">
        <p14:creationId xmlns:p14="http://schemas.microsoft.com/office/powerpoint/2010/main" val="2521274186"/>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122</a:t>
            </a:fld>
            <a:endParaRPr lang="en-US"/>
          </a:p>
        </p:txBody>
      </p:sp>
    </p:spTree>
    <p:extLst>
      <p:ext uri="{BB962C8B-B14F-4D97-AF65-F5344CB8AC3E}">
        <p14:creationId xmlns:p14="http://schemas.microsoft.com/office/powerpoint/2010/main" val="3709345586"/>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123</a:t>
            </a:fld>
            <a:endParaRPr lang="en-US"/>
          </a:p>
        </p:txBody>
      </p:sp>
    </p:spTree>
    <p:extLst>
      <p:ext uri="{BB962C8B-B14F-4D97-AF65-F5344CB8AC3E}">
        <p14:creationId xmlns:p14="http://schemas.microsoft.com/office/powerpoint/2010/main" val="184423504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124</a:t>
            </a:fld>
            <a:endParaRPr lang="en-US"/>
          </a:p>
        </p:txBody>
      </p:sp>
    </p:spTree>
    <p:extLst>
      <p:ext uri="{BB962C8B-B14F-4D97-AF65-F5344CB8AC3E}">
        <p14:creationId xmlns:p14="http://schemas.microsoft.com/office/powerpoint/2010/main" val="34439427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125</a:t>
            </a:fld>
            <a:endParaRPr lang="en-US"/>
          </a:p>
        </p:txBody>
      </p:sp>
    </p:spTree>
    <p:extLst>
      <p:ext uri="{BB962C8B-B14F-4D97-AF65-F5344CB8AC3E}">
        <p14:creationId xmlns:p14="http://schemas.microsoft.com/office/powerpoint/2010/main" val="2923352299"/>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126</a:t>
            </a:fld>
            <a:endParaRPr lang="en-US"/>
          </a:p>
        </p:txBody>
      </p:sp>
    </p:spTree>
    <p:extLst>
      <p:ext uri="{BB962C8B-B14F-4D97-AF65-F5344CB8AC3E}">
        <p14:creationId xmlns:p14="http://schemas.microsoft.com/office/powerpoint/2010/main" val="4281035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28</a:t>
            </a:fld>
            <a:endParaRPr lang="en-US"/>
          </a:p>
        </p:txBody>
      </p:sp>
    </p:spTree>
    <p:extLst>
      <p:ext uri="{BB962C8B-B14F-4D97-AF65-F5344CB8AC3E}">
        <p14:creationId xmlns:p14="http://schemas.microsoft.com/office/powerpoint/2010/main" val="777997498"/>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127</a:t>
            </a:fld>
            <a:endParaRPr lang="en-US"/>
          </a:p>
        </p:txBody>
      </p:sp>
    </p:spTree>
    <p:extLst>
      <p:ext uri="{BB962C8B-B14F-4D97-AF65-F5344CB8AC3E}">
        <p14:creationId xmlns:p14="http://schemas.microsoft.com/office/powerpoint/2010/main" val="273848457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128</a:t>
            </a:fld>
            <a:endParaRPr lang="en-US"/>
          </a:p>
        </p:txBody>
      </p:sp>
    </p:spTree>
    <p:extLst>
      <p:ext uri="{BB962C8B-B14F-4D97-AF65-F5344CB8AC3E}">
        <p14:creationId xmlns:p14="http://schemas.microsoft.com/office/powerpoint/2010/main" val="300417916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129</a:t>
            </a:fld>
            <a:endParaRPr lang="en-US"/>
          </a:p>
        </p:txBody>
      </p:sp>
    </p:spTree>
    <p:extLst>
      <p:ext uri="{BB962C8B-B14F-4D97-AF65-F5344CB8AC3E}">
        <p14:creationId xmlns:p14="http://schemas.microsoft.com/office/powerpoint/2010/main" val="3127305504"/>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130</a:t>
            </a:fld>
            <a:endParaRPr lang="en-US"/>
          </a:p>
        </p:txBody>
      </p:sp>
    </p:spTree>
    <p:extLst>
      <p:ext uri="{BB962C8B-B14F-4D97-AF65-F5344CB8AC3E}">
        <p14:creationId xmlns:p14="http://schemas.microsoft.com/office/powerpoint/2010/main" val="3182962155"/>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131</a:t>
            </a:fld>
            <a:endParaRPr lang="en-US"/>
          </a:p>
        </p:txBody>
      </p:sp>
    </p:spTree>
    <p:extLst>
      <p:ext uri="{BB962C8B-B14F-4D97-AF65-F5344CB8AC3E}">
        <p14:creationId xmlns:p14="http://schemas.microsoft.com/office/powerpoint/2010/main" val="237279820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132</a:t>
            </a:fld>
            <a:endParaRPr lang="en-US"/>
          </a:p>
        </p:txBody>
      </p:sp>
    </p:spTree>
    <p:extLst>
      <p:ext uri="{BB962C8B-B14F-4D97-AF65-F5344CB8AC3E}">
        <p14:creationId xmlns:p14="http://schemas.microsoft.com/office/powerpoint/2010/main" val="397601799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133</a:t>
            </a:fld>
            <a:endParaRPr lang="en-US"/>
          </a:p>
        </p:txBody>
      </p:sp>
    </p:spTree>
    <p:extLst>
      <p:ext uri="{BB962C8B-B14F-4D97-AF65-F5344CB8AC3E}">
        <p14:creationId xmlns:p14="http://schemas.microsoft.com/office/powerpoint/2010/main" val="2496344532"/>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134</a:t>
            </a:fld>
            <a:endParaRPr lang="en-US"/>
          </a:p>
        </p:txBody>
      </p:sp>
    </p:spTree>
    <p:extLst>
      <p:ext uri="{BB962C8B-B14F-4D97-AF65-F5344CB8AC3E}">
        <p14:creationId xmlns:p14="http://schemas.microsoft.com/office/powerpoint/2010/main" val="291240254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135</a:t>
            </a:fld>
            <a:endParaRPr lang="en-US"/>
          </a:p>
        </p:txBody>
      </p:sp>
    </p:spTree>
    <p:extLst>
      <p:ext uri="{BB962C8B-B14F-4D97-AF65-F5344CB8AC3E}">
        <p14:creationId xmlns:p14="http://schemas.microsoft.com/office/powerpoint/2010/main" val="127900489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136</a:t>
            </a:fld>
            <a:endParaRPr lang="en-US"/>
          </a:p>
        </p:txBody>
      </p:sp>
    </p:spTree>
    <p:extLst>
      <p:ext uri="{BB962C8B-B14F-4D97-AF65-F5344CB8AC3E}">
        <p14:creationId xmlns:p14="http://schemas.microsoft.com/office/powerpoint/2010/main" val="6589653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29</a:t>
            </a:fld>
            <a:endParaRPr lang="en-US"/>
          </a:p>
        </p:txBody>
      </p:sp>
    </p:spTree>
    <p:extLst>
      <p:ext uri="{BB962C8B-B14F-4D97-AF65-F5344CB8AC3E}">
        <p14:creationId xmlns:p14="http://schemas.microsoft.com/office/powerpoint/2010/main" val="186942765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137</a:t>
            </a:fld>
            <a:endParaRPr lang="en-US"/>
          </a:p>
        </p:txBody>
      </p:sp>
    </p:spTree>
    <p:extLst>
      <p:ext uri="{BB962C8B-B14F-4D97-AF65-F5344CB8AC3E}">
        <p14:creationId xmlns:p14="http://schemas.microsoft.com/office/powerpoint/2010/main" val="378741510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138</a:t>
            </a:fld>
            <a:endParaRPr lang="en-US"/>
          </a:p>
        </p:txBody>
      </p:sp>
    </p:spTree>
    <p:extLst>
      <p:ext uri="{BB962C8B-B14F-4D97-AF65-F5344CB8AC3E}">
        <p14:creationId xmlns:p14="http://schemas.microsoft.com/office/powerpoint/2010/main" val="2385804465"/>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139</a:t>
            </a:fld>
            <a:endParaRPr lang="en-US"/>
          </a:p>
        </p:txBody>
      </p:sp>
    </p:spTree>
    <p:extLst>
      <p:ext uri="{BB962C8B-B14F-4D97-AF65-F5344CB8AC3E}">
        <p14:creationId xmlns:p14="http://schemas.microsoft.com/office/powerpoint/2010/main" val="383909231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140</a:t>
            </a:fld>
            <a:endParaRPr lang="en-US"/>
          </a:p>
        </p:txBody>
      </p:sp>
    </p:spTree>
    <p:extLst>
      <p:ext uri="{BB962C8B-B14F-4D97-AF65-F5344CB8AC3E}">
        <p14:creationId xmlns:p14="http://schemas.microsoft.com/office/powerpoint/2010/main" val="166298006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141</a:t>
            </a:fld>
            <a:endParaRPr lang="en-US"/>
          </a:p>
        </p:txBody>
      </p:sp>
    </p:spTree>
    <p:extLst>
      <p:ext uri="{BB962C8B-B14F-4D97-AF65-F5344CB8AC3E}">
        <p14:creationId xmlns:p14="http://schemas.microsoft.com/office/powerpoint/2010/main" val="102446920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142</a:t>
            </a:fld>
            <a:endParaRPr lang="en-US"/>
          </a:p>
        </p:txBody>
      </p:sp>
    </p:spTree>
    <p:extLst>
      <p:ext uri="{BB962C8B-B14F-4D97-AF65-F5344CB8AC3E}">
        <p14:creationId xmlns:p14="http://schemas.microsoft.com/office/powerpoint/2010/main" val="3351225030"/>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143</a:t>
            </a:fld>
            <a:endParaRPr lang="en-US"/>
          </a:p>
        </p:txBody>
      </p:sp>
    </p:spTree>
    <p:extLst>
      <p:ext uri="{BB962C8B-B14F-4D97-AF65-F5344CB8AC3E}">
        <p14:creationId xmlns:p14="http://schemas.microsoft.com/office/powerpoint/2010/main" val="389995802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144</a:t>
            </a:fld>
            <a:endParaRPr lang="en-US"/>
          </a:p>
        </p:txBody>
      </p:sp>
    </p:spTree>
    <p:extLst>
      <p:ext uri="{BB962C8B-B14F-4D97-AF65-F5344CB8AC3E}">
        <p14:creationId xmlns:p14="http://schemas.microsoft.com/office/powerpoint/2010/main" val="3943758760"/>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145</a:t>
            </a:fld>
            <a:endParaRPr lang="en-US"/>
          </a:p>
        </p:txBody>
      </p:sp>
    </p:spTree>
    <p:extLst>
      <p:ext uri="{BB962C8B-B14F-4D97-AF65-F5344CB8AC3E}">
        <p14:creationId xmlns:p14="http://schemas.microsoft.com/office/powerpoint/2010/main" val="158517979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146</a:t>
            </a:fld>
            <a:endParaRPr lang="en-US"/>
          </a:p>
        </p:txBody>
      </p:sp>
    </p:spTree>
    <p:extLst>
      <p:ext uri="{BB962C8B-B14F-4D97-AF65-F5344CB8AC3E}">
        <p14:creationId xmlns:p14="http://schemas.microsoft.com/office/powerpoint/2010/main" val="2630813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30</a:t>
            </a:fld>
            <a:endParaRPr lang="en-US"/>
          </a:p>
        </p:txBody>
      </p:sp>
    </p:spTree>
    <p:extLst>
      <p:ext uri="{BB962C8B-B14F-4D97-AF65-F5344CB8AC3E}">
        <p14:creationId xmlns:p14="http://schemas.microsoft.com/office/powerpoint/2010/main" val="1084253082"/>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147</a:t>
            </a:fld>
            <a:endParaRPr lang="en-US"/>
          </a:p>
        </p:txBody>
      </p:sp>
    </p:spTree>
    <p:extLst>
      <p:ext uri="{BB962C8B-B14F-4D97-AF65-F5344CB8AC3E}">
        <p14:creationId xmlns:p14="http://schemas.microsoft.com/office/powerpoint/2010/main" val="129136887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148</a:t>
            </a:fld>
            <a:endParaRPr lang="en-US"/>
          </a:p>
        </p:txBody>
      </p:sp>
    </p:spTree>
    <p:extLst>
      <p:ext uri="{BB962C8B-B14F-4D97-AF65-F5344CB8AC3E}">
        <p14:creationId xmlns:p14="http://schemas.microsoft.com/office/powerpoint/2010/main" val="118654778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149</a:t>
            </a:fld>
            <a:endParaRPr lang="en-US"/>
          </a:p>
        </p:txBody>
      </p:sp>
    </p:spTree>
    <p:extLst>
      <p:ext uri="{BB962C8B-B14F-4D97-AF65-F5344CB8AC3E}">
        <p14:creationId xmlns:p14="http://schemas.microsoft.com/office/powerpoint/2010/main" val="366351120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150</a:t>
            </a:fld>
            <a:endParaRPr lang="en-US"/>
          </a:p>
        </p:txBody>
      </p:sp>
    </p:spTree>
    <p:extLst>
      <p:ext uri="{BB962C8B-B14F-4D97-AF65-F5344CB8AC3E}">
        <p14:creationId xmlns:p14="http://schemas.microsoft.com/office/powerpoint/2010/main" val="4198781684"/>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151</a:t>
            </a:fld>
            <a:endParaRPr lang="en-US"/>
          </a:p>
        </p:txBody>
      </p:sp>
    </p:spTree>
    <p:extLst>
      <p:ext uri="{BB962C8B-B14F-4D97-AF65-F5344CB8AC3E}">
        <p14:creationId xmlns:p14="http://schemas.microsoft.com/office/powerpoint/2010/main" val="648545419"/>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152</a:t>
            </a:fld>
            <a:endParaRPr lang="en-US"/>
          </a:p>
        </p:txBody>
      </p:sp>
    </p:spTree>
    <p:extLst>
      <p:ext uri="{BB962C8B-B14F-4D97-AF65-F5344CB8AC3E}">
        <p14:creationId xmlns:p14="http://schemas.microsoft.com/office/powerpoint/2010/main" val="13714080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153</a:t>
            </a:fld>
            <a:endParaRPr lang="en-US"/>
          </a:p>
        </p:txBody>
      </p:sp>
    </p:spTree>
    <p:extLst>
      <p:ext uri="{BB962C8B-B14F-4D97-AF65-F5344CB8AC3E}">
        <p14:creationId xmlns:p14="http://schemas.microsoft.com/office/powerpoint/2010/main" val="4264370832"/>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154</a:t>
            </a:fld>
            <a:endParaRPr lang="en-US"/>
          </a:p>
        </p:txBody>
      </p:sp>
    </p:spTree>
    <p:extLst>
      <p:ext uri="{BB962C8B-B14F-4D97-AF65-F5344CB8AC3E}">
        <p14:creationId xmlns:p14="http://schemas.microsoft.com/office/powerpoint/2010/main" val="162046467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155</a:t>
            </a:fld>
            <a:endParaRPr lang="en-US"/>
          </a:p>
        </p:txBody>
      </p:sp>
    </p:spTree>
    <p:extLst>
      <p:ext uri="{BB962C8B-B14F-4D97-AF65-F5344CB8AC3E}">
        <p14:creationId xmlns:p14="http://schemas.microsoft.com/office/powerpoint/2010/main" val="3183883105"/>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156</a:t>
            </a:fld>
            <a:endParaRPr lang="en-US"/>
          </a:p>
        </p:txBody>
      </p:sp>
    </p:spTree>
    <p:extLst>
      <p:ext uri="{BB962C8B-B14F-4D97-AF65-F5344CB8AC3E}">
        <p14:creationId xmlns:p14="http://schemas.microsoft.com/office/powerpoint/2010/main" val="3283459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31</a:t>
            </a:fld>
            <a:endParaRPr lang="en-US"/>
          </a:p>
        </p:txBody>
      </p:sp>
    </p:spTree>
    <p:extLst>
      <p:ext uri="{BB962C8B-B14F-4D97-AF65-F5344CB8AC3E}">
        <p14:creationId xmlns:p14="http://schemas.microsoft.com/office/powerpoint/2010/main" val="3652809050"/>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157</a:t>
            </a:fld>
            <a:endParaRPr lang="en-US"/>
          </a:p>
        </p:txBody>
      </p:sp>
    </p:spTree>
    <p:extLst>
      <p:ext uri="{BB962C8B-B14F-4D97-AF65-F5344CB8AC3E}">
        <p14:creationId xmlns:p14="http://schemas.microsoft.com/office/powerpoint/2010/main" val="182393683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158</a:t>
            </a:fld>
            <a:endParaRPr lang="en-US"/>
          </a:p>
        </p:txBody>
      </p:sp>
    </p:spTree>
    <p:extLst>
      <p:ext uri="{BB962C8B-B14F-4D97-AF65-F5344CB8AC3E}">
        <p14:creationId xmlns:p14="http://schemas.microsoft.com/office/powerpoint/2010/main" val="4007224915"/>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159</a:t>
            </a:fld>
            <a:endParaRPr lang="en-US"/>
          </a:p>
        </p:txBody>
      </p:sp>
    </p:spTree>
    <p:extLst>
      <p:ext uri="{BB962C8B-B14F-4D97-AF65-F5344CB8AC3E}">
        <p14:creationId xmlns:p14="http://schemas.microsoft.com/office/powerpoint/2010/main" val="385843690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160</a:t>
            </a:fld>
            <a:endParaRPr lang="en-US"/>
          </a:p>
        </p:txBody>
      </p:sp>
    </p:spTree>
    <p:extLst>
      <p:ext uri="{BB962C8B-B14F-4D97-AF65-F5344CB8AC3E}">
        <p14:creationId xmlns:p14="http://schemas.microsoft.com/office/powerpoint/2010/main" val="67639039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161</a:t>
            </a:fld>
            <a:endParaRPr lang="en-US"/>
          </a:p>
        </p:txBody>
      </p:sp>
    </p:spTree>
    <p:extLst>
      <p:ext uri="{BB962C8B-B14F-4D97-AF65-F5344CB8AC3E}">
        <p14:creationId xmlns:p14="http://schemas.microsoft.com/office/powerpoint/2010/main" val="237671996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162</a:t>
            </a:fld>
            <a:endParaRPr lang="en-US"/>
          </a:p>
        </p:txBody>
      </p:sp>
    </p:spTree>
    <p:extLst>
      <p:ext uri="{BB962C8B-B14F-4D97-AF65-F5344CB8AC3E}">
        <p14:creationId xmlns:p14="http://schemas.microsoft.com/office/powerpoint/2010/main" val="2242885488"/>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163</a:t>
            </a:fld>
            <a:endParaRPr lang="en-US"/>
          </a:p>
        </p:txBody>
      </p:sp>
    </p:spTree>
    <p:extLst>
      <p:ext uri="{BB962C8B-B14F-4D97-AF65-F5344CB8AC3E}">
        <p14:creationId xmlns:p14="http://schemas.microsoft.com/office/powerpoint/2010/main" val="444597965"/>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164</a:t>
            </a:fld>
            <a:endParaRPr lang="en-US"/>
          </a:p>
        </p:txBody>
      </p:sp>
    </p:spTree>
    <p:extLst>
      <p:ext uri="{BB962C8B-B14F-4D97-AF65-F5344CB8AC3E}">
        <p14:creationId xmlns:p14="http://schemas.microsoft.com/office/powerpoint/2010/main" val="2759274711"/>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165</a:t>
            </a:fld>
            <a:endParaRPr lang="en-US"/>
          </a:p>
        </p:txBody>
      </p:sp>
    </p:spTree>
    <p:extLst>
      <p:ext uri="{BB962C8B-B14F-4D97-AF65-F5344CB8AC3E}">
        <p14:creationId xmlns:p14="http://schemas.microsoft.com/office/powerpoint/2010/main" val="1941209501"/>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166</a:t>
            </a:fld>
            <a:endParaRPr lang="en-US"/>
          </a:p>
        </p:txBody>
      </p:sp>
    </p:spTree>
    <p:extLst>
      <p:ext uri="{BB962C8B-B14F-4D97-AF65-F5344CB8AC3E}">
        <p14:creationId xmlns:p14="http://schemas.microsoft.com/office/powerpoint/2010/main" val="3723886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32</a:t>
            </a:fld>
            <a:endParaRPr lang="en-US"/>
          </a:p>
        </p:txBody>
      </p:sp>
    </p:spTree>
    <p:extLst>
      <p:ext uri="{BB962C8B-B14F-4D97-AF65-F5344CB8AC3E}">
        <p14:creationId xmlns:p14="http://schemas.microsoft.com/office/powerpoint/2010/main" val="3978396007"/>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167</a:t>
            </a:fld>
            <a:endParaRPr lang="en-US"/>
          </a:p>
        </p:txBody>
      </p:sp>
    </p:spTree>
    <p:extLst>
      <p:ext uri="{BB962C8B-B14F-4D97-AF65-F5344CB8AC3E}">
        <p14:creationId xmlns:p14="http://schemas.microsoft.com/office/powerpoint/2010/main" val="215810121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168</a:t>
            </a:fld>
            <a:endParaRPr lang="en-US"/>
          </a:p>
        </p:txBody>
      </p:sp>
    </p:spTree>
    <p:extLst>
      <p:ext uri="{BB962C8B-B14F-4D97-AF65-F5344CB8AC3E}">
        <p14:creationId xmlns:p14="http://schemas.microsoft.com/office/powerpoint/2010/main" val="349865668"/>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169</a:t>
            </a:fld>
            <a:endParaRPr lang="en-US"/>
          </a:p>
        </p:txBody>
      </p:sp>
    </p:spTree>
    <p:extLst>
      <p:ext uri="{BB962C8B-B14F-4D97-AF65-F5344CB8AC3E}">
        <p14:creationId xmlns:p14="http://schemas.microsoft.com/office/powerpoint/2010/main" val="301624280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170</a:t>
            </a:fld>
            <a:endParaRPr lang="en-US"/>
          </a:p>
        </p:txBody>
      </p:sp>
    </p:spTree>
    <p:extLst>
      <p:ext uri="{BB962C8B-B14F-4D97-AF65-F5344CB8AC3E}">
        <p14:creationId xmlns:p14="http://schemas.microsoft.com/office/powerpoint/2010/main" val="2376151038"/>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171</a:t>
            </a:fld>
            <a:endParaRPr lang="en-US"/>
          </a:p>
        </p:txBody>
      </p:sp>
    </p:spTree>
    <p:extLst>
      <p:ext uri="{BB962C8B-B14F-4D97-AF65-F5344CB8AC3E}">
        <p14:creationId xmlns:p14="http://schemas.microsoft.com/office/powerpoint/2010/main" val="1920088379"/>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172</a:t>
            </a:fld>
            <a:endParaRPr lang="en-US"/>
          </a:p>
        </p:txBody>
      </p:sp>
    </p:spTree>
    <p:extLst>
      <p:ext uri="{BB962C8B-B14F-4D97-AF65-F5344CB8AC3E}">
        <p14:creationId xmlns:p14="http://schemas.microsoft.com/office/powerpoint/2010/main" val="2430493175"/>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173</a:t>
            </a:fld>
            <a:endParaRPr lang="en-US"/>
          </a:p>
        </p:txBody>
      </p:sp>
    </p:spTree>
    <p:extLst>
      <p:ext uri="{BB962C8B-B14F-4D97-AF65-F5344CB8AC3E}">
        <p14:creationId xmlns:p14="http://schemas.microsoft.com/office/powerpoint/2010/main" val="216627644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174</a:t>
            </a:fld>
            <a:endParaRPr lang="en-US"/>
          </a:p>
        </p:txBody>
      </p:sp>
    </p:spTree>
    <p:extLst>
      <p:ext uri="{BB962C8B-B14F-4D97-AF65-F5344CB8AC3E}">
        <p14:creationId xmlns:p14="http://schemas.microsoft.com/office/powerpoint/2010/main" val="373133304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175</a:t>
            </a:fld>
            <a:endParaRPr lang="en-US"/>
          </a:p>
        </p:txBody>
      </p:sp>
    </p:spTree>
    <p:extLst>
      <p:ext uri="{BB962C8B-B14F-4D97-AF65-F5344CB8AC3E}">
        <p14:creationId xmlns:p14="http://schemas.microsoft.com/office/powerpoint/2010/main" val="1466205941"/>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176</a:t>
            </a:fld>
            <a:endParaRPr lang="en-US"/>
          </a:p>
        </p:txBody>
      </p:sp>
    </p:spTree>
    <p:extLst>
      <p:ext uri="{BB962C8B-B14F-4D97-AF65-F5344CB8AC3E}">
        <p14:creationId xmlns:p14="http://schemas.microsoft.com/office/powerpoint/2010/main" val="2424789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33</a:t>
            </a:fld>
            <a:endParaRPr lang="en-US"/>
          </a:p>
        </p:txBody>
      </p:sp>
    </p:spTree>
    <p:extLst>
      <p:ext uri="{BB962C8B-B14F-4D97-AF65-F5344CB8AC3E}">
        <p14:creationId xmlns:p14="http://schemas.microsoft.com/office/powerpoint/2010/main" val="1692660794"/>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177</a:t>
            </a:fld>
            <a:endParaRPr lang="en-US"/>
          </a:p>
        </p:txBody>
      </p:sp>
    </p:spTree>
    <p:extLst>
      <p:ext uri="{BB962C8B-B14F-4D97-AF65-F5344CB8AC3E}">
        <p14:creationId xmlns:p14="http://schemas.microsoft.com/office/powerpoint/2010/main" val="1920928547"/>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178</a:t>
            </a:fld>
            <a:endParaRPr lang="en-US"/>
          </a:p>
        </p:txBody>
      </p:sp>
    </p:spTree>
    <p:extLst>
      <p:ext uri="{BB962C8B-B14F-4D97-AF65-F5344CB8AC3E}">
        <p14:creationId xmlns:p14="http://schemas.microsoft.com/office/powerpoint/2010/main" val="47107395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179</a:t>
            </a:fld>
            <a:endParaRPr lang="en-US"/>
          </a:p>
        </p:txBody>
      </p:sp>
    </p:spTree>
    <p:extLst>
      <p:ext uri="{BB962C8B-B14F-4D97-AF65-F5344CB8AC3E}">
        <p14:creationId xmlns:p14="http://schemas.microsoft.com/office/powerpoint/2010/main" val="167045181"/>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180</a:t>
            </a:fld>
            <a:endParaRPr lang="en-US"/>
          </a:p>
        </p:txBody>
      </p:sp>
    </p:spTree>
    <p:extLst>
      <p:ext uri="{BB962C8B-B14F-4D97-AF65-F5344CB8AC3E}">
        <p14:creationId xmlns:p14="http://schemas.microsoft.com/office/powerpoint/2010/main" val="206142209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181</a:t>
            </a:fld>
            <a:endParaRPr lang="en-US"/>
          </a:p>
        </p:txBody>
      </p:sp>
    </p:spTree>
    <p:extLst>
      <p:ext uri="{BB962C8B-B14F-4D97-AF65-F5344CB8AC3E}">
        <p14:creationId xmlns:p14="http://schemas.microsoft.com/office/powerpoint/2010/main" val="898966275"/>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182</a:t>
            </a:fld>
            <a:endParaRPr lang="en-US"/>
          </a:p>
        </p:txBody>
      </p:sp>
    </p:spTree>
    <p:extLst>
      <p:ext uri="{BB962C8B-B14F-4D97-AF65-F5344CB8AC3E}">
        <p14:creationId xmlns:p14="http://schemas.microsoft.com/office/powerpoint/2010/main" val="352109308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183</a:t>
            </a:fld>
            <a:endParaRPr lang="en-US"/>
          </a:p>
        </p:txBody>
      </p:sp>
    </p:spTree>
    <p:extLst>
      <p:ext uri="{BB962C8B-B14F-4D97-AF65-F5344CB8AC3E}">
        <p14:creationId xmlns:p14="http://schemas.microsoft.com/office/powerpoint/2010/main" val="90182250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184</a:t>
            </a:fld>
            <a:endParaRPr lang="en-US"/>
          </a:p>
        </p:txBody>
      </p:sp>
    </p:spTree>
    <p:extLst>
      <p:ext uri="{BB962C8B-B14F-4D97-AF65-F5344CB8AC3E}">
        <p14:creationId xmlns:p14="http://schemas.microsoft.com/office/powerpoint/2010/main" val="2384624025"/>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185</a:t>
            </a:fld>
            <a:endParaRPr lang="en-US"/>
          </a:p>
        </p:txBody>
      </p:sp>
    </p:spTree>
    <p:extLst>
      <p:ext uri="{BB962C8B-B14F-4D97-AF65-F5344CB8AC3E}">
        <p14:creationId xmlns:p14="http://schemas.microsoft.com/office/powerpoint/2010/main" val="79950398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186</a:t>
            </a:fld>
            <a:endParaRPr lang="en-US"/>
          </a:p>
        </p:txBody>
      </p:sp>
    </p:spTree>
    <p:extLst>
      <p:ext uri="{BB962C8B-B14F-4D97-AF65-F5344CB8AC3E}">
        <p14:creationId xmlns:p14="http://schemas.microsoft.com/office/powerpoint/2010/main" val="1261029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34</a:t>
            </a:fld>
            <a:endParaRPr lang="en-US"/>
          </a:p>
        </p:txBody>
      </p:sp>
    </p:spTree>
    <p:extLst>
      <p:ext uri="{BB962C8B-B14F-4D97-AF65-F5344CB8AC3E}">
        <p14:creationId xmlns:p14="http://schemas.microsoft.com/office/powerpoint/2010/main" val="1489910094"/>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187</a:t>
            </a:fld>
            <a:endParaRPr lang="en-US"/>
          </a:p>
        </p:txBody>
      </p:sp>
    </p:spTree>
    <p:extLst>
      <p:ext uri="{BB962C8B-B14F-4D97-AF65-F5344CB8AC3E}">
        <p14:creationId xmlns:p14="http://schemas.microsoft.com/office/powerpoint/2010/main" val="36767737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188</a:t>
            </a:fld>
            <a:endParaRPr lang="en-US"/>
          </a:p>
        </p:txBody>
      </p:sp>
    </p:spTree>
    <p:extLst>
      <p:ext uri="{BB962C8B-B14F-4D97-AF65-F5344CB8AC3E}">
        <p14:creationId xmlns:p14="http://schemas.microsoft.com/office/powerpoint/2010/main" val="3213658504"/>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189</a:t>
            </a:fld>
            <a:endParaRPr lang="en-US"/>
          </a:p>
        </p:txBody>
      </p:sp>
    </p:spTree>
    <p:extLst>
      <p:ext uri="{BB962C8B-B14F-4D97-AF65-F5344CB8AC3E}">
        <p14:creationId xmlns:p14="http://schemas.microsoft.com/office/powerpoint/2010/main" val="221139548"/>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190</a:t>
            </a:fld>
            <a:endParaRPr lang="en-US"/>
          </a:p>
        </p:txBody>
      </p:sp>
    </p:spTree>
    <p:extLst>
      <p:ext uri="{BB962C8B-B14F-4D97-AF65-F5344CB8AC3E}">
        <p14:creationId xmlns:p14="http://schemas.microsoft.com/office/powerpoint/2010/main" val="264884297"/>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191</a:t>
            </a:fld>
            <a:endParaRPr lang="en-US"/>
          </a:p>
        </p:txBody>
      </p:sp>
    </p:spTree>
    <p:extLst>
      <p:ext uri="{BB962C8B-B14F-4D97-AF65-F5344CB8AC3E}">
        <p14:creationId xmlns:p14="http://schemas.microsoft.com/office/powerpoint/2010/main" val="2674615858"/>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192</a:t>
            </a:fld>
            <a:endParaRPr lang="en-US"/>
          </a:p>
        </p:txBody>
      </p:sp>
    </p:spTree>
    <p:extLst>
      <p:ext uri="{BB962C8B-B14F-4D97-AF65-F5344CB8AC3E}">
        <p14:creationId xmlns:p14="http://schemas.microsoft.com/office/powerpoint/2010/main" val="2055739917"/>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193</a:t>
            </a:fld>
            <a:endParaRPr lang="en-US"/>
          </a:p>
        </p:txBody>
      </p:sp>
    </p:spTree>
    <p:extLst>
      <p:ext uri="{BB962C8B-B14F-4D97-AF65-F5344CB8AC3E}">
        <p14:creationId xmlns:p14="http://schemas.microsoft.com/office/powerpoint/2010/main" val="155410334"/>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194</a:t>
            </a:fld>
            <a:endParaRPr lang="en-US"/>
          </a:p>
        </p:txBody>
      </p:sp>
    </p:spTree>
    <p:extLst>
      <p:ext uri="{BB962C8B-B14F-4D97-AF65-F5344CB8AC3E}">
        <p14:creationId xmlns:p14="http://schemas.microsoft.com/office/powerpoint/2010/main" val="34349487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195</a:t>
            </a:fld>
            <a:endParaRPr lang="en-US"/>
          </a:p>
        </p:txBody>
      </p:sp>
    </p:spTree>
    <p:extLst>
      <p:ext uri="{BB962C8B-B14F-4D97-AF65-F5344CB8AC3E}">
        <p14:creationId xmlns:p14="http://schemas.microsoft.com/office/powerpoint/2010/main" val="2580775887"/>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196</a:t>
            </a:fld>
            <a:endParaRPr lang="en-US"/>
          </a:p>
        </p:txBody>
      </p:sp>
    </p:spTree>
    <p:extLst>
      <p:ext uri="{BB962C8B-B14F-4D97-AF65-F5344CB8AC3E}">
        <p14:creationId xmlns:p14="http://schemas.microsoft.com/office/powerpoint/2010/main" val="2780588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35</a:t>
            </a:fld>
            <a:endParaRPr lang="en-US"/>
          </a:p>
        </p:txBody>
      </p:sp>
    </p:spTree>
    <p:extLst>
      <p:ext uri="{BB962C8B-B14F-4D97-AF65-F5344CB8AC3E}">
        <p14:creationId xmlns:p14="http://schemas.microsoft.com/office/powerpoint/2010/main" val="640651789"/>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197</a:t>
            </a:fld>
            <a:endParaRPr lang="en-US"/>
          </a:p>
        </p:txBody>
      </p:sp>
    </p:spTree>
    <p:extLst>
      <p:ext uri="{BB962C8B-B14F-4D97-AF65-F5344CB8AC3E}">
        <p14:creationId xmlns:p14="http://schemas.microsoft.com/office/powerpoint/2010/main" val="3659893250"/>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198</a:t>
            </a:fld>
            <a:endParaRPr lang="en-US"/>
          </a:p>
        </p:txBody>
      </p:sp>
    </p:spTree>
    <p:extLst>
      <p:ext uri="{BB962C8B-B14F-4D97-AF65-F5344CB8AC3E}">
        <p14:creationId xmlns:p14="http://schemas.microsoft.com/office/powerpoint/2010/main" val="3758394674"/>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199</a:t>
            </a:fld>
            <a:endParaRPr lang="en-US"/>
          </a:p>
        </p:txBody>
      </p:sp>
    </p:spTree>
    <p:extLst>
      <p:ext uri="{BB962C8B-B14F-4D97-AF65-F5344CB8AC3E}">
        <p14:creationId xmlns:p14="http://schemas.microsoft.com/office/powerpoint/2010/main" val="2112598776"/>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200</a:t>
            </a:fld>
            <a:endParaRPr lang="en-US"/>
          </a:p>
        </p:txBody>
      </p:sp>
    </p:spTree>
    <p:extLst>
      <p:ext uri="{BB962C8B-B14F-4D97-AF65-F5344CB8AC3E}">
        <p14:creationId xmlns:p14="http://schemas.microsoft.com/office/powerpoint/2010/main" val="2266267310"/>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201</a:t>
            </a:fld>
            <a:endParaRPr lang="en-US"/>
          </a:p>
        </p:txBody>
      </p:sp>
    </p:spTree>
    <p:extLst>
      <p:ext uri="{BB962C8B-B14F-4D97-AF65-F5344CB8AC3E}">
        <p14:creationId xmlns:p14="http://schemas.microsoft.com/office/powerpoint/2010/main" val="1878793565"/>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202</a:t>
            </a:fld>
            <a:endParaRPr lang="en-US"/>
          </a:p>
        </p:txBody>
      </p:sp>
    </p:spTree>
    <p:extLst>
      <p:ext uri="{BB962C8B-B14F-4D97-AF65-F5344CB8AC3E}">
        <p14:creationId xmlns:p14="http://schemas.microsoft.com/office/powerpoint/2010/main" val="2499074106"/>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203</a:t>
            </a:fld>
            <a:endParaRPr lang="en-US"/>
          </a:p>
        </p:txBody>
      </p:sp>
    </p:spTree>
    <p:extLst>
      <p:ext uri="{BB962C8B-B14F-4D97-AF65-F5344CB8AC3E}">
        <p14:creationId xmlns:p14="http://schemas.microsoft.com/office/powerpoint/2010/main" val="2658752248"/>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204</a:t>
            </a:fld>
            <a:endParaRPr lang="en-US"/>
          </a:p>
        </p:txBody>
      </p:sp>
    </p:spTree>
    <p:extLst>
      <p:ext uri="{BB962C8B-B14F-4D97-AF65-F5344CB8AC3E}">
        <p14:creationId xmlns:p14="http://schemas.microsoft.com/office/powerpoint/2010/main" val="3142915048"/>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205</a:t>
            </a:fld>
            <a:endParaRPr lang="en-US"/>
          </a:p>
        </p:txBody>
      </p:sp>
    </p:spTree>
    <p:extLst>
      <p:ext uri="{BB962C8B-B14F-4D97-AF65-F5344CB8AC3E}">
        <p14:creationId xmlns:p14="http://schemas.microsoft.com/office/powerpoint/2010/main" val="1742309825"/>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206</a:t>
            </a:fld>
            <a:endParaRPr lang="en-US"/>
          </a:p>
        </p:txBody>
      </p:sp>
    </p:spTree>
    <p:extLst>
      <p:ext uri="{BB962C8B-B14F-4D97-AF65-F5344CB8AC3E}">
        <p14:creationId xmlns:p14="http://schemas.microsoft.com/office/powerpoint/2010/main" val="1211619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36</a:t>
            </a:fld>
            <a:endParaRPr lang="en-US"/>
          </a:p>
        </p:txBody>
      </p:sp>
    </p:spTree>
    <p:extLst>
      <p:ext uri="{BB962C8B-B14F-4D97-AF65-F5344CB8AC3E}">
        <p14:creationId xmlns:p14="http://schemas.microsoft.com/office/powerpoint/2010/main" val="230165267"/>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207</a:t>
            </a:fld>
            <a:endParaRPr lang="en-US"/>
          </a:p>
        </p:txBody>
      </p:sp>
    </p:spTree>
    <p:extLst>
      <p:ext uri="{BB962C8B-B14F-4D97-AF65-F5344CB8AC3E}">
        <p14:creationId xmlns:p14="http://schemas.microsoft.com/office/powerpoint/2010/main" val="3157792861"/>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208</a:t>
            </a:fld>
            <a:endParaRPr lang="en-US"/>
          </a:p>
        </p:txBody>
      </p:sp>
    </p:spTree>
    <p:extLst>
      <p:ext uri="{BB962C8B-B14F-4D97-AF65-F5344CB8AC3E}">
        <p14:creationId xmlns:p14="http://schemas.microsoft.com/office/powerpoint/2010/main" val="909299"/>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209</a:t>
            </a:fld>
            <a:endParaRPr lang="en-US"/>
          </a:p>
        </p:txBody>
      </p:sp>
    </p:spTree>
    <p:extLst>
      <p:ext uri="{BB962C8B-B14F-4D97-AF65-F5344CB8AC3E}">
        <p14:creationId xmlns:p14="http://schemas.microsoft.com/office/powerpoint/2010/main" val="1208683208"/>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210</a:t>
            </a:fld>
            <a:endParaRPr lang="en-US"/>
          </a:p>
        </p:txBody>
      </p:sp>
    </p:spTree>
    <p:extLst>
      <p:ext uri="{BB962C8B-B14F-4D97-AF65-F5344CB8AC3E}">
        <p14:creationId xmlns:p14="http://schemas.microsoft.com/office/powerpoint/2010/main" val="2169334375"/>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211</a:t>
            </a:fld>
            <a:endParaRPr lang="en-US"/>
          </a:p>
        </p:txBody>
      </p:sp>
    </p:spTree>
    <p:extLst>
      <p:ext uri="{BB962C8B-B14F-4D97-AF65-F5344CB8AC3E}">
        <p14:creationId xmlns:p14="http://schemas.microsoft.com/office/powerpoint/2010/main" val="1750605754"/>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212</a:t>
            </a:fld>
            <a:endParaRPr lang="en-US"/>
          </a:p>
        </p:txBody>
      </p:sp>
    </p:spTree>
    <p:extLst>
      <p:ext uri="{BB962C8B-B14F-4D97-AF65-F5344CB8AC3E}">
        <p14:creationId xmlns:p14="http://schemas.microsoft.com/office/powerpoint/2010/main" val="3341174504"/>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213</a:t>
            </a:fld>
            <a:endParaRPr lang="en-US"/>
          </a:p>
        </p:txBody>
      </p:sp>
    </p:spTree>
    <p:extLst>
      <p:ext uri="{BB962C8B-B14F-4D97-AF65-F5344CB8AC3E}">
        <p14:creationId xmlns:p14="http://schemas.microsoft.com/office/powerpoint/2010/main" val="234373928"/>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214</a:t>
            </a:fld>
            <a:endParaRPr lang="en-US"/>
          </a:p>
        </p:txBody>
      </p:sp>
    </p:spTree>
    <p:extLst>
      <p:ext uri="{BB962C8B-B14F-4D97-AF65-F5344CB8AC3E}">
        <p14:creationId xmlns:p14="http://schemas.microsoft.com/office/powerpoint/2010/main" val="420523016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215</a:t>
            </a:fld>
            <a:endParaRPr lang="en-US"/>
          </a:p>
        </p:txBody>
      </p:sp>
    </p:spTree>
    <p:extLst>
      <p:ext uri="{BB962C8B-B14F-4D97-AF65-F5344CB8AC3E}">
        <p14:creationId xmlns:p14="http://schemas.microsoft.com/office/powerpoint/2010/main" val="1234727094"/>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216</a:t>
            </a:fld>
            <a:endParaRPr lang="en-US"/>
          </a:p>
        </p:txBody>
      </p:sp>
    </p:spTree>
    <p:extLst>
      <p:ext uri="{BB962C8B-B14F-4D97-AF65-F5344CB8AC3E}">
        <p14:creationId xmlns:p14="http://schemas.microsoft.com/office/powerpoint/2010/main" val="5522122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a:t>
            </a:fld>
            <a:endParaRPr lang="en-US"/>
          </a:p>
        </p:txBody>
      </p:sp>
    </p:spTree>
    <p:extLst>
      <p:ext uri="{BB962C8B-B14F-4D97-AF65-F5344CB8AC3E}">
        <p14:creationId xmlns:p14="http://schemas.microsoft.com/office/powerpoint/2010/main" val="37756907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37</a:t>
            </a:fld>
            <a:endParaRPr lang="en-US"/>
          </a:p>
        </p:txBody>
      </p:sp>
    </p:spTree>
    <p:extLst>
      <p:ext uri="{BB962C8B-B14F-4D97-AF65-F5344CB8AC3E}">
        <p14:creationId xmlns:p14="http://schemas.microsoft.com/office/powerpoint/2010/main" val="2480350555"/>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217</a:t>
            </a:fld>
            <a:endParaRPr lang="en-US"/>
          </a:p>
        </p:txBody>
      </p:sp>
    </p:spTree>
    <p:extLst>
      <p:ext uri="{BB962C8B-B14F-4D97-AF65-F5344CB8AC3E}">
        <p14:creationId xmlns:p14="http://schemas.microsoft.com/office/powerpoint/2010/main" val="3155270608"/>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218</a:t>
            </a:fld>
            <a:endParaRPr lang="en-US"/>
          </a:p>
        </p:txBody>
      </p:sp>
    </p:spTree>
    <p:extLst>
      <p:ext uri="{BB962C8B-B14F-4D97-AF65-F5344CB8AC3E}">
        <p14:creationId xmlns:p14="http://schemas.microsoft.com/office/powerpoint/2010/main" val="1333561120"/>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219</a:t>
            </a:fld>
            <a:endParaRPr lang="en-US"/>
          </a:p>
        </p:txBody>
      </p:sp>
    </p:spTree>
    <p:extLst>
      <p:ext uri="{BB962C8B-B14F-4D97-AF65-F5344CB8AC3E}">
        <p14:creationId xmlns:p14="http://schemas.microsoft.com/office/powerpoint/2010/main" val="1749268292"/>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220</a:t>
            </a:fld>
            <a:endParaRPr lang="en-US"/>
          </a:p>
        </p:txBody>
      </p:sp>
    </p:spTree>
    <p:extLst>
      <p:ext uri="{BB962C8B-B14F-4D97-AF65-F5344CB8AC3E}">
        <p14:creationId xmlns:p14="http://schemas.microsoft.com/office/powerpoint/2010/main" val="1015054536"/>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221</a:t>
            </a:fld>
            <a:endParaRPr lang="en-US"/>
          </a:p>
        </p:txBody>
      </p:sp>
    </p:spTree>
    <p:extLst>
      <p:ext uri="{BB962C8B-B14F-4D97-AF65-F5344CB8AC3E}">
        <p14:creationId xmlns:p14="http://schemas.microsoft.com/office/powerpoint/2010/main" val="1755066102"/>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222</a:t>
            </a:fld>
            <a:endParaRPr lang="en-US"/>
          </a:p>
        </p:txBody>
      </p:sp>
    </p:spTree>
    <p:extLst>
      <p:ext uri="{BB962C8B-B14F-4D97-AF65-F5344CB8AC3E}">
        <p14:creationId xmlns:p14="http://schemas.microsoft.com/office/powerpoint/2010/main" val="2424582589"/>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223</a:t>
            </a:fld>
            <a:endParaRPr lang="en-US"/>
          </a:p>
        </p:txBody>
      </p:sp>
    </p:spTree>
    <p:extLst>
      <p:ext uri="{BB962C8B-B14F-4D97-AF65-F5344CB8AC3E}">
        <p14:creationId xmlns:p14="http://schemas.microsoft.com/office/powerpoint/2010/main" val="2001352554"/>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224</a:t>
            </a:fld>
            <a:endParaRPr lang="en-US"/>
          </a:p>
        </p:txBody>
      </p:sp>
    </p:spTree>
    <p:extLst>
      <p:ext uri="{BB962C8B-B14F-4D97-AF65-F5344CB8AC3E}">
        <p14:creationId xmlns:p14="http://schemas.microsoft.com/office/powerpoint/2010/main" val="3290953277"/>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225</a:t>
            </a:fld>
            <a:endParaRPr lang="en-US"/>
          </a:p>
        </p:txBody>
      </p:sp>
    </p:spTree>
    <p:extLst>
      <p:ext uri="{BB962C8B-B14F-4D97-AF65-F5344CB8AC3E}">
        <p14:creationId xmlns:p14="http://schemas.microsoft.com/office/powerpoint/2010/main" val="2430806487"/>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226</a:t>
            </a:fld>
            <a:endParaRPr lang="en-US"/>
          </a:p>
        </p:txBody>
      </p:sp>
    </p:spTree>
    <p:extLst>
      <p:ext uri="{BB962C8B-B14F-4D97-AF65-F5344CB8AC3E}">
        <p14:creationId xmlns:p14="http://schemas.microsoft.com/office/powerpoint/2010/main" val="167076280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38</a:t>
            </a:fld>
            <a:endParaRPr lang="en-US"/>
          </a:p>
        </p:txBody>
      </p:sp>
    </p:spTree>
    <p:extLst>
      <p:ext uri="{BB962C8B-B14F-4D97-AF65-F5344CB8AC3E}">
        <p14:creationId xmlns:p14="http://schemas.microsoft.com/office/powerpoint/2010/main" val="3480039036"/>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227</a:t>
            </a:fld>
            <a:endParaRPr lang="en-US"/>
          </a:p>
        </p:txBody>
      </p:sp>
    </p:spTree>
    <p:extLst>
      <p:ext uri="{BB962C8B-B14F-4D97-AF65-F5344CB8AC3E}">
        <p14:creationId xmlns:p14="http://schemas.microsoft.com/office/powerpoint/2010/main" val="1489503631"/>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228</a:t>
            </a:fld>
            <a:endParaRPr lang="en-US"/>
          </a:p>
        </p:txBody>
      </p:sp>
    </p:spTree>
    <p:extLst>
      <p:ext uri="{BB962C8B-B14F-4D97-AF65-F5344CB8AC3E}">
        <p14:creationId xmlns:p14="http://schemas.microsoft.com/office/powerpoint/2010/main" val="2210247302"/>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229</a:t>
            </a:fld>
            <a:endParaRPr lang="en-US"/>
          </a:p>
        </p:txBody>
      </p:sp>
    </p:spTree>
    <p:extLst>
      <p:ext uri="{BB962C8B-B14F-4D97-AF65-F5344CB8AC3E}">
        <p14:creationId xmlns:p14="http://schemas.microsoft.com/office/powerpoint/2010/main" val="2700020876"/>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230</a:t>
            </a:fld>
            <a:endParaRPr lang="en-US"/>
          </a:p>
        </p:txBody>
      </p:sp>
    </p:spTree>
    <p:extLst>
      <p:ext uri="{BB962C8B-B14F-4D97-AF65-F5344CB8AC3E}">
        <p14:creationId xmlns:p14="http://schemas.microsoft.com/office/powerpoint/2010/main" val="156351773"/>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231</a:t>
            </a:fld>
            <a:endParaRPr lang="en-US"/>
          </a:p>
        </p:txBody>
      </p:sp>
    </p:spTree>
    <p:extLst>
      <p:ext uri="{BB962C8B-B14F-4D97-AF65-F5344CB8AC3E}">
        <p14:creationId xmlns:p14="http://schemas.microsoft.com/office/powerpoint/2010/main" val="3770002648"/>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232</a:t>
            </a:fld>
            <a:endParaRPr lang="en-US"/>
          </a:p>
        </p:txBody>
      </p:sp>
    </p:spTree>
    <p:extLst>
      <p:ext uri="{BB962C8B-B14F-4D97-AF65-F5344CB8AC3E}">
        <p14:creationId xmlns:p14="http://schemas.microsoft.com/office/powerpoint/2010/main" val="2210650499"/>
      </p:ext>
    </p:extLst>
  </p:cSld>
  <p:clrMapOvr>
    <a:masterClrMapping/>
  </p:clrMapOvr>
</p:notes>
</file>

<file path=ppt/notesSlides/notesSlide2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233</a:t>
            </a:fld>
            <a:endParaRPr lang="en-US"/>
          </a:p>
        </p:txBody>
      </p:sp>
    </p:spTree>
    <p:extLst>
      <p:ext uri="{BB962C8B-B14F-4D97-AF65-F5344CB8AC3E}">
        <p14:creationId xmlns:p14="http://schemas.microsoft.com/office/powerpoint/2010/main" val="2932482963"/>
      </p:ext>
    </p:extLst>
  </p:cSld>
  <p:clrMapOvr>
    <a:masterClrMapping/>
  </p:clrMapOvr>
</p:notes>
</file>

<file path=ppt/notesSlides/notesSlide2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234</a:t>
            </a:fld>
            <a:endParaRPr lang="en-US"/>
          </a:p>
        </p:txBody>
      </p:sp>
    </p:spTree>
    <p:extLst>
      <p:ext uri="{BB962C8B-B14F-4D97-AF65-F5344CB8AC3E}">
        <p14:creationId xmlns:p14="http://schemas.microsoft.com/office/powerpoint/2010/main" val="3535985392"/>
      </p:ext>
    </p:extLst>
  </p:cSld>
  <p:clrMapOvr>
    <a:masterClrMapping/>
  </p:clrMapOvr>
</p:notes>
</file>

<file path=ppt/notesSlides/notesSlide2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235</a:t>
            </a:fld>
            <a:endParaRPr lang="en-US"/>
          </a:p>
        </p:txBody>
      </p:sp>
    </p:spTree>
    <p:extLst>
      <p:ext uri="{BB962C8B-B14F-4D97-AF65-F5344CB8AC3E}">
        <p14:creationId xmlns:p14="http://schemas.microsoft.com/office/powerpoint/2010/main" val="4228853751"/>
      </p:ext>
    </p:extLst>
  </p:cSld>
  <p:clrMapOvr>
    <a:masterClrMapping/>
  </p:clrMapOvr>
</p:notes>
</file>

<file path=ppt/notesSlides/notesSlide2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236</a:t>
            </a:fld>
            <a:endParaRPr lang="en-US"/>
          </a:p>
        </p:txBody>
      </p:sp>
    </p:spTree>
    <p:extLst>
      <p:ext uri="{BB962C8B-B14F-4D97-AF65-F5344CB8AC3E}">
        <p14:creationId xmlns:p14="http://schemas.microsoft.com/office/powerpoint/2010/main" val="19138267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39</a:t>
            </a:fld>
            <a:endParaRPr lang="en-US"/>
          </a:p>
        </p:txBody>
      </p:sp>
    </p:spTree>
    <p:extLst>
      <p:ext uri="{BB962C8B-B14F-4D97-AF65-F5344CB8AC3E}">
        <p14:creationId xmlns:p14="http://schemas.microsoft.com/office/powerpoint/2010/main" val="2424615954"/>
      </p:ext>
    </p:extLst>
  </p:cSld>
  <p:clrMapOvr>
    <a:masterClrMapping/>
  </p:clrMapOvr>
</p:notes>
</file>

<file path=ppt/notesSlides/notesSlide2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237</a:t>
            </a:fld>
            <a:endParaRPr lang="en-US"/>
          </a:p>
        </p:txBody>
      </p:sp>
    </p:spTree>
    <p:extLst>
      <p:ext uri="{BB962C8B-B14F-4D97-AF65-F5344CB8AC3E}">
        <p14:creationId xmlns:p14="http://schemas.microsoft.com/office/powerpoint/2010/main" val="3110124603"/>
      </p:ext>
    </p:extLst>
  </p:cSld>
  <p:clrMapOvr>
    <a:masterClrMapping/>
  </p:clrMapOvr>
</p:notes>
</file>

<file path=ppt/notesSlides/notesSlide2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238</a:t>
            </a:fld>
            <a:endParaRPr lang="en-US"/>
          </a:p>
        </p:txBody>
      </p:sp>
    </p:spTree>
    <p:extLst>
      <p:ext uri="{BB962C8B-B14F-4D97-AF65-F5344CB8AC3E}">
        <p14:creationId xmlns:p14="http://schemas.microsoft.com/office/powerpoint/2010/main" val="173487748"/>
      </p:ext>
    </p:extLst>
  </p:cSld>
  <p:clrMapOvr>
    <a:masterClrMapping/>
  </p:clrMapOvr>
</p:notes>
</file>

<file path=ppt/notesSlides/notesSlide2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239</a:t>
            </a:fld>
            <a:endParaRPr lang="en-US"/>
          </a:p>
        </p:txBody>
      </p:sp>
    </p:spTree>
    <p:extLst>
      <p:ext uri="{BB962C8B-B14F-4D97-AF65-F5344CB8AC3E}">
        <p14:creationId xmlns:p14="http://schemas.microsoft.com/office/powerpoint/2010/main" val="3866184589"/>
      </p:ext>
    </p:extLst>
  </p:cSld>
  <p:clrMapOvr>
    <a:masterClrMapping/>
  </p:clrMapOvr>
</p:notes>
</file>

<file path=ppt/notesSlides/notesSlide2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240</a:t>
            </a:fld>
            <a:endParaRPr lang="en-US"/>
          </a:p>
        </p:txBody>
      </p:sp>
    </p:spTree>
    <p:extLst>
      <p:ext uri="{BB962C8B-B14F-4D97-AF65-F5344CB8AC3E}">
        <p14:creationId xmlns:p14="http://schemas.microsoft.com/office/powerpoint/2010/main" val="3375153579"/>
      </p:ext>
    </p:extLst>
  </p:cSld>
  <p:clrMapOvr>
    <a:masterClrMapping/>
  </p:clrMapOvr>
</p:notes>
</file>

<file path=ppt/notesSlides/notesSlide2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241</a:t>
            </a:fld>
            <a:endParaRPr lang="en-US"/>
          </a:p>
        </p:txBody>
      </p:sp>
    </p:spTree>
    <p:extLst>
      <p:ext uri="{BB962C8B-B14F-4D97-AF65-F5344CB8AC3E}">
        <p14:creationId xmlns:p14="http://schemas.microsoft.com/office/powerpoint/2010/main" val="3942464904"/>
      </p:ext>
    </p:extLst>
  </p:cSld>
  <p:clrMapOvr>
    <a:masterClrMapping/>
  </p:clrMapOvr>
</p:notes>
</file>

<file path=ppt/notesSlides/notesSlide2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242</a:t>
            </a:fld>
            <a:endParaRPr lang="en-US"/>
          </a:p>
        </p:txBody>
      </p:sp>
    </p:spTree>
    <p:extLst>
      <p:ext uri="{BB962C8B-B14F-4D97-AF65-F5344CB8AC3E}">
        <p14:creationId xmlns:p14="http://schemas.microsoft.com/office/powerpoint/2010/main" val="1251203802"/>
      </p:ext>
    </p:extLst>
  </p:cSld>
  <p:clrMapOvr>
    <a:masterClrMapping/>
  </p:clrMapOvr>
</p:notes>
</file>

<file path=ppt/notesSlides/notesSlide2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243</a:t>
            </a:fld>
            <a:endParaRPr lang="en-US"/>
          </a:p>
        </p:txBody>
      </p:sp>
    </p:spTree>
    <p:extLst>
      <p:ext uri="{BB962C8B-B14F-4D97-AF65-F5344CB8AC3E}">
        <p14:creationId xmlns:p14="http://schemas.microsoft.com/office/powerpoint/2010/main" val="1307708341"/>
      </p:ext>
    </p:extLst>
  </p:cSld>
  <p:clrMapOvr>
    <a:masterClrMapping/>
  </p:clrMapOvr>
</p:notes>
</file>

<file path=ppt/notesSlides/notesSlide2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244</a:t>
            </a:fld>
            <a:endParaRPr lang="en-US"/>
          </a:p>
        </p:txBody>
      </p:sp>
    </p:spTree>
    <p:extLst>
      <p:ext uri="{BB962C8B-B14F-4D97-AF65-F5344CB8AC3E}">
        <p14:creationId xmlns:p14="http://schemas.microsoft.com/office/powerpoint/2010/main" val="1603738249"/>
      </p:ext>
    </p:extLst>
  </p:cSld>
  <p:clrMapOvr>
    <a:masterClrMapping/>
  </p:clrMapOvr>
</p:notes>
</file>

<file path=ppt/notesSlides/notesSlide2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245</a:t>
            </a:fld>
            <a:endParaRPr lang="en-US"/>
          </a:p>
        </p:txBody>
      </p:sp>
    </p:spTree>
    <p:extLst>
      <p:ext uri="{BB962C8B-B14F-4D97-AF65-F5344CB8AC3E}">
        <p14:creationId xmlns:p14="http://schemas.microsoft.com/office/powerpoint/2010/main" val="2827579283"/>
      </p:ext>
    </p:extLst>
  </p:cSld>
  <p:clrMapOvr>
    <a:masterClrMapping/>
  </p:clrMapOvr>
</p:notes>
</file>

<file path=ppt/notesSlides/notesSlide2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246</a:t>
            </a:fld>
            <a:endParaRPr lang="en-US"/>
          </a:p>
        </p:txBody>
      </p:sp>
    </p:spTree>
    <p:extLst>
      <p:ext uri="{BB962C8B-B14F-4D97-AF65-F5344CB8AC3E}">
        <p14:creationId xmlns:p14="http://schemas.microsoft.com/office/powerpoint/2010/main" val="42580902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40</a:t>
            </a:fld>
            <a:endParaRPr lang="en-US"/>
          </a:p>
        </p:txBody>
      </p:sp>
    </p:spTree>
    <p:extLst>
      <p:ext uri="{BB962C8B-B14F-4D97-AF65-F5344CB8AC3E}">
        <p14:creationId xmlns:p14="http://schemas.microsoft.com/office/powerpoint/2010/main" val="3494803703"/>
      </p:ext>
    </p:extLst>
  </p:cSld>
  <p:clrMapOvr>
    <a:masterClrMapping/>
  </p:clrMapOvr>
</p:notes>
</file>

<file path=ppt/notesSlides/notesSlide2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247</a:t>
            </a:fld>
            <a:endParaRPr lang="en-US"/>
          </a:p>
        </p:txBody>
      </p:sp>
    </p:spTree>
    <p:extLst>
      <p:ext uri="{BB962C8B-B14F-4D97-AF65-F5344CB8AC3E}">
        <p14:creationId xmlns:p14="http://schemas.microsoft.com/office/powerpoint/2010/main" val="3897129811"/>
      </p:ext>
    </p:extLst>
  </p:cSld>
  <p:clrMapOvr>
    <a:masterClrMapping/>
  </p:clrMapOvr>
</p:notes>
</file>

<file path=ppt/notesSlides/notesSlide2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248</a:t>
            </a:fld>
            <a:endParaRPr lang="en-US"/>
          </a:p>
        </p:txBody>
      </p:sp>
    </p:spTree>
    <p:extLst>
      <p:ext uri="{BB962C8B-B14F-4D97-AF65-F5344CB8AC3E}">
        <p14:creationId xmlns:p14="http://schemas.microsoft.com/office/powerpoint/2010/main" val="1556238022"/>
      </p:ext>
    </p:extLst>
  </p:cSld>
  <p:clrMapOvr>
    <a:masterClrMapping/>
  </p:clrMapOvr>
</p:notes>
</file>

<file path=ppt/notesSlides/notesSlide2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249</a:t>
            </a:fld>
            <a:endParaRPr lang="en-US"/>
          </a:p>
        </p:txBody>
      </p:sp>
    </p:spTree>
    <p:extLst>
      <p:ext uri="{BB962C8B-B14F-4D97-AF65-F5344CB8AC3E}">
        <p14:creationId xmlns:p14="http://schemas.microsoft.com/office/powerpoint/2010/main" val="318855042"/>
      </p:ext>
    </p:extLst>
  </p:cSld>
  <p:clrMapOvr>
    <a:masterClrMapping/>
  </p:clrMapOvr>
</p:notes>
</file>

<file path=ppt/notesSlides/notesSlide2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250</a:t>
            </a:fld>
            <a:endParaRPr lang="en-US"/>
          </a:p>
        </p:txBody>
      </p:sp>
    </p:spTree>
    <p:extLst>
      <p:ext uri="{BB962C8B-B14F-4D97-AF65-F5344CB8AC3E}">
        <p14:creationId xmlns:p14="http://schemas.microsoft.com/office/powerpoint/2010/main" val="2834606844"/>
      </p:ext>
    </p:extLst>
  </p:cSld>
  <p:clrMapOvr>
    <a:masterClrMapping/>
  </p:clrMapOvr>
</p:notes>
</file>

<file path=ppt/notesSlides/notesSlide2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251</a:t>
            </a:fld>
            <a:endParaRPr lang="en-US"/>
          </a:p>
        </p:txBody>
      </p:sp>
    </p:spTree>
    <p:extLst>
      <p:ext uri="{BB962C8B-B14F-4D97-AF65-F5344CB8AC3E}">
        <p14:creationId xmlns:p14="http://schemas.microsoft.com/office/powerpoint/2010/main" val="1727177490"/>
      </p:ext>
    </p:extLst>
  </p:cSld>
  <p:clrMapOvr>
    <a:masterClrMapping/>
  </p:clrMapOvr>
</p:notes>
</file>

<file path=ppt/notesSlides/notesSlide2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252</a:t>
            </a:fld>
            <a:endParaRPr lang="en-US"/>
          </a:p>
        </p:txBody>
      </p:sp>
    </p:spTree>
    <p:extLst>
      <p:ext uri="{BB962C8B-B14F-4D97-AF65-F5344CB8AC3E}">
        <p14:creationId xmlns:p14="http://schemas.microsoft.com/office/powerpoint/2010/main" val="1667837143"/>
      </p:ext>
    </p:extLst>
  </p:cSld>
  <p:clrMapOvr>
    <a:masterClrMapping/>
  </p:clrMapOvr>
</p:notes>
</file>

<file path=ppt/notesSlides/notesSlide2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253</a:t>
            </a:fld>
            <a:endParaRPr lang="en-US"/>
          </a:p>
        </p:txBody>
      </p:sp>
    </p:spTree>
    <p:extLst>
      <p:ext uri="{BB962C8B-B14F-4D97-AF65-F5344CB8AC3E}">
        <p14:creationId xmlns:p14="http://schemas.microsoft.com/office/powerpoint/2010/main" val="144644269"/>
      </p:ext>
    </p:extLst>
  </p:cSld>
  <p:clrMapOvr>
    <a:masterClrMapping/>
  </p:clrMapOvr>
</p:notes>
</file>

<file path=ppt/notesSlides/notesSlide2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254</a:t>
            </a:fld>
            <a:endParaRPr lang="en-US"/>
          </a:p>
        </p:txBody>
      </p:sp>
    </p:spTree>
    <p:extLst>
      <p:ext uri="{BB962C8B-B14F-4D97-AF65-F5344CB8AC3E}">
        <p14:creationId xmlns:p14="http://schemas.microsoft.com/office/powerpoint/2010/main" val="1706892583"/>
      </p:ext>
    </p:extLst>
  </p:cSld>
  <p:clrMapOvr>
    <a:masterClrMapping/>
  </p:clrMapOvr>
</p:notes>
</file>

<file path=ppt/notesSlides/notesSlide2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255</a:t>
            </a:fld>
            <a:endParaRPr lang="en-US"/>
          </a:p>
        </p:txBody>
      </p:sp>
    </p:spTree>
    <p:extLst>
      <p:ext uri="{BB962C8B-B14F-4D97-AF65-F5344CB8AC3E}">
        <p14:creationId xmlns:p14="http://schemas.microsoft.com/office/powerpoint/2010/main" val="768455050"/>
      </p:ext>
    </p:extLst>
  </p:cSld>
  <p:clrMapOvr>
    <a:masterClrMapping/>
  </p:clrMapOvr>
</p:notes>
</file>

<file path=ppt/notesSlides/notesSlide2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256</a:t>
            </a:fld>
            <a:endParaRPr lang="en-US"/>
          </a:p>
        </p:txBody>
      </p:sp>
    </p:spTree>
    <p:extLst>
      <p:ext uri="{BB962C8B-B14F-4D97-AF65-F5344CB8AC3E}">
        <p14:creationId xmlns:p14="http://schemas.microsoft.com/office/powerpoint/2010/main" val="9547134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41</a:t>
            </a:fld>
            <a:endParaRPr lang="en-US"/>
          </a:p>
        </p:txBody>
      </p:sp>
    </p:spTree>
    <p:extLst>
      <p:ext uri="{BB962C8B-B14F-4D97-AF65-F5344CB8AC3E}">
        <p14:creationId xmlns:p14="http://schemas.microsoft.com/office/powerpoint/2010/main" val="3857998997"/>
      </p:ext>
    </p:extLst>
  </p:cSld>
  <p:clrMapOvr>
    <a:masterClrMapping/>
  </p:clrMapOvr>
</p:notes>
</file>

<file path=ppt/notesSlides/notesSlide2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257</a:t>
            </a:fld>
            <a:endParaRPr lang="en-US"/>
          </a:p>
        </p:txBody>
      </p:sp>
    </p:spTree>
    <p:extLst>
      <p:ext uri="{BB962C8B-B14F-4D97-AF65-F5344CB8AC3E}">
        <p14:creationId xmlns:p14="http://schemas.microsoft.com/office/powerpoint/2010/main" val="1050535550"/>
      </p:ext>
    </p:extLst>
  </p:cSld>
  <p:clrMapOvr>
    <a:masterClrMapping/>
  </p:clrMapOvr>
</p:notes>
</file>

<file path=ppt/notesSlides/notesSlide2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258</a:t>
            </a:fld>
            <a:endParaRPr lang="en-US"/>
          </a:p>
        </p:txBody>
      </p:sp>
    </p:spTree>
    <p:extLst>
      <p:ext uri="{BB962C8B-B14F-4D97-AF65-F5344CB8AC3E}">
        <p14:creationId xmlns:p14="http://schemas.microsoft.com/office/powerpoint/2010/main" val="1890196902"/>
      </p:ext>
    </p:extLst>
  </p:cSld>
  <p:clrMapOvr>
    <a:masterClrMapping/>
  </p:clrMapOvr>
</p:notes>
</file>

<file path=ppt/notesSlides/notesSlide2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259</a:t>
            </a:fld>
            <a:endParaRPr lang="en-US"/>
          </a:p>
        </p:txBody>
      </p:sp>
    </p:spTree>
    <p:extLst>
      <p:ext uri="{BB962C8B-B14F-4D97-AF65-F5344CB8AC3E}">
        <p14:creationId xmlns:p14="http://schemas.microsoft.com/office/powerpoint/2010/main" val="1606679994"/>
      </p:ext>
    </p:extLst>
  </p:cSld>
  <p:clrMapOvr>
    <a:masterClrMapping/>
  </p:clrMapOvr>
</p:notes>
</file>

<file path=ppt/notesSlides/notesSlide2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260</a:t>
            </a:fld>
            <a:endParaRPr lang="en-US"/>
          </a:p>
        </p:txBody>
      </p:sp>
    </p:spTree>
    <p:extLst>
      <p:ext uri="{BB962C8B-B14F-4D97-AF65-F5344CB8AC3E}">
        <p14:creationId xmlns:p14="http://schemas.microsoft.com/office/powerpoint/2010/main" val="3961458619"/>
      </p:ext>
    </p:extLst>
  </p:cSld>
  <p:clrMapOvr>
    <a:masterClrMapping/>
  </p:clrMapOvr>
</p:notes>
</file>

<file path=ppt/notesSlides/notesSlide2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261</a:t>
            </a:fld>
            <a:endParaRPr lang="en-US"/>
          </a:p>
        </p:txBody>
      </p:sp>
    </p:spTree>
    <p:extLst>
      <p:ext uri="{BB962C8B-B14F-4D97-AF65-F5344CB8AC3E}">
        <p14:creationId xmlns:p14="http://schemas.microsoft.com/office/powerpoint/2010/main" val="2011253652"/>
      </p:ext>
    </p:extLst>
  </p:cSld>
  <p:clrMapOvr>
    <a:masterClrMapping/>
  </p:clrMapOvr>
</p:notes>
</file>

<file path=ppt/notesSlides/notesSlide2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262</a:t>
            </a:fld>
            <a:endParaRPr lang="en-US"/>
          </a:p>
        </p:txBody>
      </p:sp>
    </p:spTree>
    <p:extLst>
      <p:ext uri="{BB962C8B-B14F-4D97-AF65-F5344CB8AC3E}">
        <p14:creationId xmlns:p14="http://schemas.microsoft.com/office/powerpoint/2010/main" val="747687980"/>
      </p:ext>
    </p:extLst>
  </p:cSld>
  <p:clrMapOvr>
    <a:masterClrMapping/>
  </p:clrMapOvr>
</p:notes>
</file>

<file path=ppt/notesSlides/notesSlide2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263</a:t>
            </a:fld>
            <a:endParaRPr lang="en-US"/>
          </a:p>
        </p:txBody>
      </p:sp>
    </p:spTree>
    <p:extLst>
      <p:ext uri="{BB962C8B-B14F-4D97-AF65-F5344CB8AC3E}">
        <p14:creationId xmlns:p14="http://schemas.microsoft.com/office/powerpoint/2010/main" val="1019571950"/>
      </p:ext>
    </p:extLst>
  </p:cSld>
  <p:clrMapOvr>
    <a:masterClrMapping/>
  </p:clrMapOvr>
</p:notes>
</file>

<file path=ppt/notesSlides/notesSlide2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264</a:t>
            </a:fld>
            <a:endParaRPr lang="en-US"/>
          </a:p>
        </p:txBody>
      </p:sp>
    </p:spTree>
    <p:extLst>
      <p:ext uri="{BB962C8B-B14F-4D97-AF65-F5344CB8AC3E}">
        <p14:creationId xmlns:p14="http://schemas.microsoft.com/office/powerpoint/2010/main" val="4292918388"/>
      </p:ext>
    </p:extLst>
  </p:cSld>
  <p:clrMapOvr>
    <a:masterClrMapping/>
  </p:clrMapOvr>
</p:notes>
</file>

<file path=ppt/notesSlides/notesSlide2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265</a:t>
            </a:fld>
            <a:endParaRPr lang="en-US"/>
          </a:p>
        </p:txBody>
      </p:sp>
    </p:spTree>
    <p:extLst>
      <p:ext uri="{BB962C8B-B14F-4D97-AF65-F5344CB8AC3E}">
        <p14:creationId xmlns:p14="http://schemas.microsoft.com/office/powerpoint/2010/main" val="3448294308"/>
      </p:ext>
    </p:extLst>
  </p:cSld>
  <p:clrMapOvr>
    <a:masterClrMapping/>
  </p:clrMapOvr>
</p:notes>
</file>

<file path=ppt/notesSlides/notesSlide2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266</a:t>
            </a:fld>
            <a:endParaRPr lang="en-US"/>
          </a:p>
        </p:txBody>
      </p:sp>
    </p:spTree>
    <p:extLst>
      <p:ext uri="{BB962C8B-B14F-4D97-AF65-F5344CB8AC3E}">
        <p14:creationId xmlns:p14="http://schemas.microsoft.com/office/powerpoint/2010/main" val="26869887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42</a:t>
            </a:fld>
            <a:endParaRPr lang="en-US"/>
          </a:p>
        </p:txBody>
      </p:sp>
    </p:spTree>
    <p:extLst>
      <p:ext uri="{BB962C8B-B14F-4D97-AF65-F5344CB8AC3E}">
        <p14:creationId xmlns:p14="http://schemas.microsoft.com/office/powerpoint/2010/main" val="2466563437"/>
      </p:ext>
    </p:extLst>
  </p:cSld>
  <p:clrMapOvr>
    <a:masterClrMapping/>
  </p:clrMapOvr>
</p:notes>
</file>

<file path=ppt/notesSlides/notesSlide2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267</a:t>
            </a:fld>
            <a:endParaRPr lang="en-US"/>
          </a:p>
        </p:txBody>
      </p:sp>
    </p:spTree>
    <p:extLst>
      <p:ext uri="{BB962C8B-B14F-4D97-AF65-F5344CB8AC3E}">
        <p14:creationId xmlns:p14="http://schemas.microsoft.com/office/powerpoint/2010/main" val="1850081813"/>
      </p:ext>
    </p:extLst>
  </p:cSld>
  <p:clrMapOvr>
    <a:masterClrMapping/>
  </p:clrMapOvr>
</p:notes>
</file>

<file path=ppt/notesSlides/notesSlide2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268</a:t>
            </a:fld>
            <a:endParaRPr lang="en-US"/>
          </a:p>
        </p:txBody>
      </p:sp>
    </p:spTree>
    <p:extLst>
      <p:ext uri="{BB962C8B-B14F-4D97-AF65-F5344CB8AC3E}">
        <p14:creationId xmlns:p14="http://schemas.microsoft.com/office/powerpoint/2010/main" val="2774929278"/>
      </p:ext>
    </p:extLst>
  </p:cSld>
  <p:clrMapOvr>
    <a:masterClrMapping/>
  </p:clrMapOvr>
</p:notes>
</file>

<file path=ppt/notesSlides/notesSlide2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269</a:t>
            </a:fld>
            <a:endParaRPr lang="en-US"/>
          </a:p>
        </p:txBody>
      </p:sp>
    </p:spTree>
    <p:extLst>
      <p:ext uri="{BB962C8B-B14F-4D97-AF65-F5344CB8AC3E}">
        <p14:creationId xmlns:p14="http://schemas.microsoft.com/office/powerpoint/2010/main" val="410339741"/>
      </p:ext>
    </p:extLst>
  </p:cSld>
  <p:clrMapOvr>
    <a:masterClrMapping/>
  </p:clrMapOvr>
</p:notes>
</file>

<file path=ppt/notesSlides/notesSlide2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270</a:t>
            </a:fld>
            <a:endParaRPr lang="en-US"/>
          </a:p>
        </p:txBody>
      </p:sp>
    </p:spTree>
    <p:extLst>
      <p:ext uri="{BB962C8B-B14F-4D97-AF65-F5344CB8AC3E}">
        <p14:creationId xmlns:p14="http://schemas.microsoft.com/office/powerpoint/2010/main" val="1443102093"/>
      </p:ext>
    </p:extLst>
  </p:cSld>
  <p:clrMapOvr>
    <a:masterClrMapping/>
  </p:clrMapOvr>
</p:notes>
</file>

<file path=ppt/notesSlides/notesSlide2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271</a:t>
            </a:fld>
            <a:endParaRPr lang="en-US"/>
          </a:p>
        </p:txBody>
      </p:sp>
    </p:spTree>
    <p:extLst>
      <p:ext uri="{BB962C8B-B14F-4D97-AF65-F5344CB8AC3E}">
        <p14:creationId xmlns:p14="http://schemas.microsoft.com/office/powerpoint/2010/main" val="2305001323"/>
      </p:ext>
    </p:extLst>
  </p:cSld>
  <p:clrMapOvr>
    <a:masterClrMapping/>
  </p:clrMapOvr>
</p:notes>
</file>

<file path=ppt/notesSlides/notesSlide2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272</a:t>
            </a:fld>
            <a:endParaRPr lang="en-US"/>
          </a:p>
        </p:txBody>
      </p:sp>
    </p:spTree>
    <p:extLst>
      <p:ext uri="{BB962C8B-B14F-4D97-AF65-F5344CB8AC3E}">
        <p14:creationId xmlns:p14="http://schemas.microsoft.com/office/powerpoint/2010/main" val="4014180435"/>
      </p:ext>
    </p:extLst>
  </p:cSld>
  <p:clrMapOvr>
    <a:masterClrMapping/>
  </p:clrMapOvr>
</p:notes>
</file>

<file path=ppt/notesSlides/notesSlide2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273</a:t>
            </a:fld>
            <a:endParaRPr lang="en-US"/>
          </a:p>
        </p:txBody>
      </p:sp>
    </p:spTree>
    <p:extLst>
      <p:ext uri="{BB962C8B-B14F-4D97-AF65-F5344CB8AC3E}">
        <p14:creationId xmlns:p14="http://schemas.microsoft.com/office/powerpoint/2010/main" val="1689503628"/>
      </p:ext>
    </p:extLst>
  </p:cSld>
  <p:clrMapOvr>
    <a:masterClrMapping/>
  </p:clrMapOvr>
</p:notes>
</file>

<file path=ppt/notesSlides/notesSlide2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274</a:t>
            </a:fld>
            <a:endParaRPr lang="en-US"/>
          </a:p>
        </p:txBody>
      </p:sp>
    </p:spTree>
    <p:extLst>
      <p:ext uri="{BB962C8B-B14F-4D97-AF65-F5344CB8AC3E}">
        <p14:creationId xmlns:p14="http://schemas.microsoft.com/office/powerpoint/2010/main" val="1915763242"/>
      </p:ext>
    </p:extLst>
  </p:cSld>
  <p:clrMapOvr>
    <a:masterClrMapping/>
  </p:clrMapOvr>
</p:notes>
</file>

<file path=ppt/notesSlides/notesSlide2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275</a:t>
            </a:fld>
            <a:endParaRPr lang="en-US"/>
          </a:p>
        </p:txBody>
      </p:sp>
    </p:spTree>
    <p:extLst>
      <p:ext uri="{BB962C8B-B14F-4D97-AF65-F5344CB8AC3E}">
        <p14:creationId xmlns:p14="http://schemas.microsoft.com/office/powerpoint/2010/main" val="2432713518"/>
      </p:ext>
    </p:extLst>
  </p:cSld>
  <p:clrMapOvr>
    <a:masterClrMapping/>
  </p:clrMapOvr>
</p:notes>
</file>

<file path=ppt/notesSlides/notesSlide2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276</a:t>
            </a:fld>
            <a:endParaRPr lang="en-US"/>
          </a:p>
        </p:txBody>
      </p:sp>
    </p:spTree>
    <p:extLst>
      <p:ext uri="{BB962C8B-B14F-4D97-AF65-F5344CB8AC3E}">
        <p14:creationId xmlns:p14="http://schemas.microsoft.com/office/powerpoint/2010/main" val="9784372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43</a:t>
            </a:fld>
            <a:endParaRPr lang="en-US"/>
          </a:p>
        </p:txBody>
      </p:sp>
    </p:spTree>
    <p:extLst>
      <p:ext uri="{BB962C8B-B14F-4D97-AF65-F5344CB8AC3E}">
        <p14:creationId xmlns:p14="http://schemas.microsoft.com/office/powerpoint/2010/main" val="2625344205"/>
      </p:ext>
    </p:extLst>
  </p:cSld>
  <p:clrMapOvr>
    <a:masterClrMapping/>
  </p:clrMapOvr>
</p:notes>
</file>

<file path=ppt/notesSlides/notesSlide2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277</a:t>
            </a:fld>
            <a:endParaRPr lang="en-US"/>
          </a:p>
        </p:txBody>
      </p:sp>
    </p:spTree>
    <p:extLst>
      <p:ext uri="{BB962C8B-B14F-4D97-AF65-F5344CB8AC3E}">
        <p14:creationId xmlns:p14="http://schemas.microsoft.com/office/powerpoint/2010/main" val="1767949246"/>
      </p:ext>
    </p:extLst>
  </p:cSld>
  <p:clrMapOvr>
    <a:masterClrMapping/>
  </p:clrMapOvr>
</p:notes>
</file>

<file path=ppt/notesSlides/notesSlide2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278</a:t>
            </a:fld>
            <a:endParaRPr lang="en-US"/>
          </a:p>
        </p:txBody>
      </p:sp>
    </p:spTree>
    <p:extLst>
      <p:ext uri="{BB962C8B-B14F-4D97-AF65-F5344CB8AC3E}">
        <p14:creationId xmlns:p14="http://schemas.microsoft.com/office/powerpoint/2010/main" val="2562645615"/>
      </p:ext>
    </p:extLst>
  </p:cSld>
  <p:clrMapOvr>
    <a:masterClrMapping/>
  </p:clrMapOvr>
</p:notes>
</file>

<file path=ppt/notesSlides/notesSlide2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279</a:t>
            </a:fld>
            <a:endParaRPr lang="en-US"/>
          </a:p>
        </p:txBody>
      </p:sp>
    </p:spTree>
    <p:extLst>
      <p:ext uri="{BB962C8B-B14F-4D97-AF65-F5344CB8AC3E}">
        <p14:creationId xmlns:p14="http://schemas.microsoft.com/office/powerpoint/2010/main" val="27471503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44</a:t>
            </a:fld>
            <a:endParaRPr lang="en-US"/>
          </a:p>
        </p:txBody>
      </p:sp>
    </p:spTree>
    <p:extLst>
      <p:ext uri="{BB962C8B-B14F-4D97-AF65-F5344CB8AC3E}">
        <p14:creationId xmlns:p14="http://schemas.microsoft.com/office/powerpoint/2010/main" val="32036999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45</a:t>
            </a:fld>
            <a:endParaRPr lang="en-US"/>
          </a:p>
        </p:txBody>
      </p:sp>
    </p:spTree>
    <p:extLst>
      <p:ext uri="{BB962C8B-B14F-4D97-AF65-F5344CB8AC3E}">
        <p14:creationId xmlns:p14="http://schemas.microsoft.com/office/powerpoint/2010/main" val="1826475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46</a:t>
            </a:fld>
            <a:endParaRPr lang="en-US"/>
          </a:p>
        </p:txBody>
      </p:sp>
    </p:spTree>
    <p:extLst>
      <p:ext uri="{BB962C8B-B14F-4D97-AF65-F5344CB8AC3E}">
        <p14:creationId xmlns:p14="http://schemas.microsoft.com/office/powerpoint/2010/main" val="413873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17</a:t>
            </a:fld>
            <a:endParaRPr lang="en-US"/>
          </a:p>
        </p:txBody>
      </p:sp>
    </p:spTree>
    <p:extLst>
      <p:ext uri="{BB962C8B-B14F-4D97-AF65-F5344CB8AC3E}">
        <p14:creationId xmlns:p14="http://schemas.microsoft.com/office/powerpoint/2010/main" val="3619037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47</a:t>
            </a:fld>
            <a:endParaRPr lang="en-US"/>
          </a:p>
        </p:txBody>
      </p:sp>
    </p:spTree>
    <p:extLst>
      <p:ext uri="{BB962C8B-B14F-4D97-AF65-F5344CB8AC3E}">
        <p14:creationId xmlns:p14="http://schemas.microsoft.com/office/powerpoint/2010/main" val="38182863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48</a:t>
            </a:fld>
            <a:endParaRPr lang="en-US"/>
          </a:p>
        </p:txBody>
      </p:sp>
    </p:spTree>
    <p:extLst>
      <p:ext uri="{BB962C8B-B14F-4D97-AF65-F5344CB8AC3E}">
        <p14:creationId xmlns:p14="http://schemas.microsoft.com/office/powerpoint/2010/main" val="42567505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49</a:t>
            </a:fld>
            <a:endParaRPr lang="en-US"/>
          </a:p>
        </p:txBody>
      </p:sp>
    </p:spTree>
    <p:extLst>
      <p:ext uri="{BB962C8B-B14F-4D97-AF65-F5344CB8AC3E}">
        <p14:creationId xmlns:p14="http://schemas.microsoft.com/office/powerpoint/2010/main" val="255313034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50</a:t>
            </a:fld>
            <a:endParaRPr lang="en-US"/>
          </a:p>
        </p:txBody>
      </p:sp>
    </p:spTree>
    <p:extLst>
      <p:ext uri="{BB962C8B-B14F-4D97-AF65-F5344CB8AC3E}">
        <p14:creationId xmlns:p14="http://schemas.microsoft.com/office/powerpoint/2010/main" val="31704516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51</a:t>
            </a:fld>
            <a:endParaRPr lang="en-US"/>
          </a:p>
        </p:txBody>
      </p:sp>
    </p:spTree>
    <p:extLst>
      <p:ext uri="{BB962C8B-B14F-4D97-AF65-F5344CB8AC3E}">
        <p14:creationId xmlns:p14="http://schemas.microsoft.com/office/powerpoint/2010/main" val="56164682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52</a:t>
            </a:fld>
            <a:endParaRPr lang="en-US"/>
          </a:p>
        </p:txBody>
      </p:sp>
    </p:spTree>
    <p:extLst>
      <p:ext uri="{BB962C8B-B14F-4D97-AF65-F5344CB8AC3E}">
        <p14:creationId xmlns:p14="http://schemas.microsoft.com/office/powerpoint/2010/main" val="38834076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53</a:t>
            </a:fld>
            <a:endParaRPr lang="en-US"/>
          </a:p>
        </p:txBody>
      </p:sp>
    </p:spTree>
    <p:extLst>
      <p:ext uri="{BB962C8B-B14F-4D97-AF65-F5344CB8AC3E}">
        <p14:creationId xmlns:p14="http://schemas.microsoft.com/office/powerpoint/2010/main" val="354684494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54</a:t>
            </a:fld>
            <a:endParaRPr lang="en-US"/>
          </a:p>
        </p:txBody>
      </p:sp>
    </p:spTree>
    <p:extLst>
      <p:ext uri="{BB962C8B-B14F-4D97-AF65-F5344CB8AC3E}">
        <p14:creationId xmlns:p14="http://schemas.microsoft.com/office/powerpoint/2010/main" val="397967248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55</a:t>
            </a:fld>
            <a:endParaRPr lang="en-US"/>
          </a:p>
        </p:txBody>
      </p:sp>
    </p:spTree>
    <p:extLst>
      <p:ext uri="{BB962C8B-B14F-4D97-AF65-F5344CB8AC3E}">
        <p14:creationId xmlns:p14="http://schemas.microsoft.com/office/powerpoint/2010/main" val="135497452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56</a:t>
            </a:fld>
            <a:endParaRPr lang="en-US"/>
          </a:p>
        </p:txBody>
      </p:sp>
    </p:spTree>
    <p:extLst>
      <p:ext uri="{BB962C8B-B14F-4D97-AF65-F5344CB8AC3E}">
        <p14:creationId xmlns:p14="http://schemas.microsoft.com/office/powerpoint/2010/main" val="497660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21</a:t>
            </a:fld>
            <a:endParaRPr lang="en-US"/>
          </a:p>
        </p:txBody>
      </p:sp>
    </p:spTree>
    <p:extLst>
      <p:ext uri="{BB962C8B-B14F-4D97-AF65-F5344CB8AC3E}">
        <p14:creationId xmlns:p14="http://schemas.microsoft.com/office/powerpoint/2010/main" val="137483287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57</a:t>
            </a:fld>
            <a:endParaRPr lang="en-US"/>
          </a:p>
        </p:txBody>
      </p:sp>
    </p:spTree>
    <p:extLst>
      <p:ext uri="{BB962C8B-B14F-4D97-AF65-F5344CB8AC3E}">
        <p14:creationId xmlns:p14="http://schemas.microsoft.com/office/powerpoint/2010/main" val="19020569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58</a:t>
            </a:fld>
            <a:endParaRPr lang="en-US"/>
          </a:p>
        </p:txBody>
      </p:sp>
    </p:spTree>
    <p:extLst>
      <p:ext uri="{BB962C8B-B14F-4D97-AF65-F5344CB8AC3E}">
        <p14:creationId xmlns:p14="http://schemas.microsoft.com/office/powerpoint/2010/main" val="1602527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59</a:t>
            </a:fld>
            <a:endParaRPr lang="en-US"/>
          </a:p>
        </p:txBody>
      </p:sp>
    </p:spTree>
    <p:extLst>
      <p:ext uri="{BB962C8B-B14F-4D97-AF65-F5344CB8AC3E}">
        <p14:creationId xmlns:p14="http://schemas.microsoft.com/office/powerpoint/2010/main" val="10171295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60</a:t>
            </a:fld>
            <a:endParaRPr lang="en-US"/>
          </a:p>
        </p:txBody>
      </p:sp>
    </p:spTree>
    <p:extLst>
      <p:ext uri="{BB962C8B-B14F-4D97-AF65-F5344CB8AC3E}">
        <p14:creationId xmlns:p14="http://schemas.microsoft.com/office/powerpoint/2010/main" val="49287658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61</a:t>
            </a:fld>
            <a:endParaRPr lang="en-US"/>
          </a:p>
        </p:txBody>
      </p:sp>
    </p:spTree>
    <p:extLst>
      <p:ext uri="{BB962C8B-B14F-4D97-AF65-F5344CB8AC3E}">
        <p14:creationId xmlns:p14="http://schemas.microsoft.com/office/powerpoint/2010/main" val="428718660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62</a:t>
            </a:fld>
            <a:endParaRPr lang="en-US"/>
          </a:p>
        </p:txBody>
      </p:sp>
    </p:spTree>
    <p:extLst>
      <p:ext uri="{BB962C8B-B14F-4D97-AF65-F5344CB8AC3E}">
        <p14:creationId xmlns:p14="http://schemas.microsoft.com/office/powerpoint/2010/main" val="22169429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63</a:t>
            </a:fld>
            <a:endParaRPr lang="en-US"/>
          </a:p>
        </p:txBody>
      </p:sp>
    </p:spTree>
    <p:extLst>
      <p:ext uri="{BB962C8B-B14F-4D97-AF65-F5344CB8AC3E}">
        <p14:creationId xmlns:p14="http://schemas.microsoft.com/office/powerpoint/2010/main" val="15373587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64</a:t>
            </a:fld>
            <a:endParaRPr lang="en-US"/>
          </a:p>
        </p:txBody>
      </p:sp>
    </p:spTree>
    <p:extLst>
      <p:ext uri="{BB962C8B-B14F-4D97-AF65-F5344CB8AC3E}">
        <p14:creationId xmlns:p14="http://schemas.microsoft.com/office/powerpoint/2010/main" val="23525361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65</a:t>
            </a:fld>
            <a:endParaRPr lang="en-US"/>
          </a:p>
        </p:txBody>
      </p:sp>
    </p:spTree>
    <p:extLst>
      <p:ext uri="{BB962C8B-B14F-4D97-AF65-F5344CB8AC3E}">
        <p14:creationId xmlns:p14="http://schemas.microsoft.com/office/powerpoint/2010/main" val="127258912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66</a:t>
            </a:fld>
            <a:endParaRPr lang="en-US"/>
          </a:p>
        </p:txBody>
      </p:sp>
    </p:spTree>
    <p:extLst>
      <p:ext uri="{BB962C8B-B14F-4D97-AF65-F5344CB8AC3E}">
        <p14:creationId xmlns:p14="http://schemas.microsoft.com/office/powerpoint/2010/main" val="16537729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22</a:t>
            </a:fld>
            <a:endParaRPr lang="en-US"/>
          </a:p>
        </p:txBody>
      </p:sp>
    </p:spTree>
    <p:extLst>
      <p:ext uri="{BB962C8B-B14F-4D97-AF65-F5344CB8AC3E}">
        <p14:creationId xmlns:p14="http://schemas.microsoft.com/office/powerpoint/2010/main" val="403281090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67</a:t>
            </a:fld>
            <a:endParaRPr lang="en-US"/>
          </a:p>
        </p:txBody>
      </p:sp>
    </p:spTree>
    <p:extLst>
      <p:ext uri="{BB962C8B-B14F-4D97-AF65-F5344CB8AC3E}">
        <p14:creationId xmlns:p14="http://schemas.microsoft.com/office/powerpoint/2010/main" val="324970906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68</a:t>
            </a:fld>
            <a:endParaRPr lang="en-US"/>
          </a:p>
        </p:txBody>
      </p:sp>
    </p:spTree>
    <p:extLst>
      <p:ext uri="{BB962C8B-B14F-4D97-AF65-F5344CB8AC3E}">
        <p14:creationId xmlns:p14="http://schemas.microsoft.com/office/powerpoint/2010/main" val="280511502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69</a:t>
            </a:fld>
            <a:endParaRPr lang="en-US"/>
          </a:p>
        </p:txBody>
      </p:sp>
    </p:spTree>
    <p:extLst>
      <p:ext uri="{BB962C8B-B14F-4D97-AF65-F5344CB8AC3E}">
        <p14:creationId xmlns:p14="http://schemas.microsoft.com/office/powerpoint/2010/main" val="183462069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70</a:t>
            </a:fld>
            <a:endParaRPr lang="en-US"/>
          </a:p>
        </p:txBody>
      </p:sp>
    </p:spTree>
    <p:extLst>
      <p:ext uri="{BB962C8B-B14F-4D97-AF65-F5344CB8AC3E}">
        <p14:creationId xmlns:p14="http://schemas.microsoft.com/office/powerpoint/2010/main" val="247306191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71</a:t>
            </a:fld>
            <a:endParaRPr lang="en-US"/>
          </a:p>
        </p:txBody>
      </p:sp>
    </p:spTree>
    <p:extLst>
      <p:ext uri="{BB962C8B-B14F-4D97-AF65-F5344CB8AC3E}">
        <p14:creationId xmlns:p14="http://schemas.microsoft.com/office/powerpoint/2010/main" val="367210690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72</a:t>
            </a:fld>
            <a:endParaRPr lang="en-US"/>
          </a:p>
        </p:txBody>
      </p:sp>
    </p:spTree>
    <p:extLst>
      <p:ext uri="{BB962C8B-B14F-4D97-AF65-F5344CB8AC3E}">
        <p14:creationId xmlns:p14="http://schemas.microsoft.com/office/powerpoint/2010/main" val="91640475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73</a:t>
            </a:fld>
            <a:endParaRPr lang="en-US"/>
          </a:p>
        </p:txBody>
      </p:sp>
    </p:spTree>
    <p:extLst>
      <p:ext uri="{BB962C8B-B14F-4D97-AF65-F5344CB8AC3E}">
        <p14:creationId xmlns:p14="http://schemas.microsoft.com/office/powerpoint/2010/main" val="10472175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74</a:t>
            </a:fld>
            <a:endParaRPr lang="en-US"/>
          </a:p>
        </p:txBody>
      </p:sp>
    </p:spTree>
    <p:extLst>
      <p:ext uri="{BB962C8B-B14F-4D97-AF65-F5344CB8AC3E}">
        <p14:creationId xmlns:p14="http://schemas.microsoft.com/office/powerpoint/2010/main" val="273380584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75</a:t>
            </a:fld>
            <a:endParaRPr lang="en-US"/>
          </a:p>
        </p:txBody>
      </p:sp>
    </p:spTree>
    <p:extLst>
      <p:ext uri="{BB962C8B-B14F-4D97-AF65-F5344CB8AC3E}">
        <p14:creationId xmlns:p14="http://schemas.microsoft.com/office/powerpoint/2010/main" val="394986419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76</a:t>
            </a:fld>
            <a:endParaRPr lang="en-US"/>
          </a:p>
        </p:txBody>
      </p:sp>
    </p:spTree>
    <p:extLst>
      <p:ext uri="{BB962C8B-B14F-4D97-AF65-F5344CB8AC3E}">
        <p14:creationId xmlns:p14="http://schemas.microsoft.com/office/powerpoint/2010/main" val="38656478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23</a:t>
            </a:fld>
            <a:endParaRPr lang="en-US"/>
          </a:p>
        </p:txBody>
      </p:sp>
    </p:spTree>
    <p:extLst>
      <p:ext uri="{BB962C8B-B14F-4D97-AF65-F5344CB8AC3E}">
        <p14:creationId xmlns:p14="http://schemas.microsoft.com/office/powerpoint/2010/main" val="36641244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77</a:t>
            </a:fld>
            <a:endParaRPr lang="en-US"/>
          </a:p>
        </p:txBody>
      </p:sp>
    </p:spTree>
    <p:extLst>
      <p:ext uri="{BB962C8B-B14F-4D97-AF65-F5344CB8AC3E}">
        <p14:creationId xmlns:p14="http://schemas.microsoft.com/office/powerpoint/2010/main" val="2024560471"/>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78</a:t>
            </a:fld>
            <a:endParaRPr lang="en-US"/>
          </a:p>
        </p:txBody>
      </p:sp>
    </p:spTree>
    <p:extLst>
      <p:ext uri="{BB962C8B-B14F-4D97-AF65-F5344CB8AC3E}">
        <p14:creationId xmlns:p14="http://schemas.microsoft.com/office/powerpoint/2010/main" val="52767848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79</a:t>
            </a:fld>
            <a:endParaRPr lang="en-US"/>
          </a:p>
        </p:txBody>
      </p:sp>
    </p:spTree>
    <p:extLst>
      <p:ext uri="{BB962C8B-B14F-4D97-AF65-F5344CB8AC3E}">
        <p14:creationId xmlns:p14="http://schemas.microsoft.com/office/powerpoint/2010/main" val="111095083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80</a:t>
            </a:fld>
            <a:endParaRPr lang="en-US"/>
          </a:p>
        </p:txBody>
      </p:sp>
    </p:spTree>
    <p:extLst>
      <p:ext uri="{BB962C8B-B14F-4D97-AF65-F5344CB8AC3E}">
        <p14:creationId xmlns:p14="http://schemas.microsoft.com/office/powerpoint/2010/main" val="72123112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81</a:t>
            </a:fld>
            <a:endParaRPr lang="en-US"/>
          </a:p>
        </p:txBody>
      </p:sp>
    </p:spTree>
    <p:extLst>
      <p:ext uri="{BB962C8B-B14F-4D97-AF65-F5344CB8AC3E}">
        <p14:creationId xmlns:p14="http://schemas.microsoft.com/office/powerpoint/2010/main" val="253834215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82</a:t>
            </a:fld>
            <a:endParaRPr lang="en-US"/>
          </a:p>
        </p:txBody>
      </p:sp>
    </p:spTree>
    <p:extLst>
      <p:ext uri="{BB962C8B-B14F-4D97-AF65-F5344CB8AC3E}">
        <p14:creationId xmlns:p14="http://schemas.microsoft.com/office/powerpoint/2010/main" val="135895456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83</a:t>
            </a:fld>
            <a:endParaRPr lang="en-US"/>
          </a:p>
        </p:txBody>
      </p:sp>
    </p:spTree>
    <p:extLst>
      <p:ext uri="{BB962C8B-B14F-4D97-AF65-F5344CB8AC3E}">
        <p14:creationId xmlns:p14="http://schemas.microsoft.com/office/powerpoint/2010/main" val="349677674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84</a:t>
            </a:fld>
            <a:endParaRPr lang="en-US"/>
          </a:p>
        </p:txBody>
      </p:sp>
    </p:spTree>
    <p:extLst>
      <p:ext uri="{BB962C8B-B14F-4D97-AF65-F5344CB8AC3E}">
        <p14:creationId xmlns:p14="http://schemas.microsoft.com/office/powerpoint/2010/main" val="377115558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85</a:t>
            </a:fld>
            <a:endParaRPr lang="en-US"/>
          </a:p>
        </p:txBody>
      </p:sp>
    </p:spTree>
    <p:extLst>
      <p:ext uri="{BB962C8B-B14F-4D97-AF65-F5344CB8AC3E}">
        <p14:creationId xmlns:p14="http://schemas.microsoft.com/office/powerpoint/2010/main" val="100245568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86</a:t>
            </a:fld>
            <a:endParaRPr lang="en-US"/>
          </a:p>
        </p:txBody>
      </p:sp>
    </p:spTree>
    <p:extLst>
      <p:ext uri="{BB962C8B-B14F-4D97-AF65-F5344CB8AC3E}">
        <p14:creationId xmlns:p14="http://schemas.microsoft.com/office/powerpoint/2010/main" val="3964423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24</a:t>
            </a:fld>
            <a:endParaRPr lang="en-US"/>
          </a:p>
        </p:txBody>
      </p:sp>
    </p:spTree>
    <p:extLst>
      <p:ext uri="{BB962C8B-B14F-4D97-AF65-F5344CB8AC3E}">
        <p14:creationId xmlns:p14="http://schemas.microsoft.com/office/powerpoint/2010/main" val="187965584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87</a:t>
            </a:fld>
            <a:endParaRPr lang="en-US"/>
          </a:p>
        </p:txBody>
      </p:sp>
    </p:spTree>
    <p:extLst>
      <p:ext uri="{BB962C8B-B14F-4D97-AF65-F5344CB8AC3E}">
        <p14:creationId xmlns:p14="http://schemas.microsoft.com/office/powerpoint/2010/main" val="280465999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88</a:t>
            </a:fld>
            <a:endParaRPr lang="en-US"/>
          </a:p>
        </p:txBody>
      </p:sp>
    </p:spTree>
    <p:extLst>
      <p:ext uri="{BB962C8B-B14F-4D97-AF65-F5344CB8AC3E}">
        <p14:creationId xmlns:p14="http://schemas.microsoft.com/office/powerpoint/2010/main" val="3165286181"/>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89</a:t>
            </a:fld>
            <a:endParaRPr lang="en-US"/>
          </a:p>
        </p:txBody>
      </p:sp>
    </p:spTree>
    <p:extLst>
      <p:ext uri="{BB962C8B-B14F-4D97-AF65-F5344CB8AC3E}">
        <p14:creationId xmlns:p14="http://schemas.microsoft.com/office/powerpoint/2010/main" val="159554180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90</a:t>
            </a:fld>
            <a:endParaRPr lang="en-US"/>
          </a:p>
        </p:txBody>
      </p:sp>
    </p:spTree>
    <p:extLst>
      <p:ext uri="{BB962C8B-B14F-4D97-AF65-F5344CB8AC3E}">
        <p14:creationId xmlns:p14="http://schemas.microsoft.com/office/powerpoint/2010/main" val="78397774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91</a:t>
            </a:fld>
            <a:endParaRPr lang="en-US"/>
          </a:p>
        </p:txBody>
      </p:sp>
    </p:spTree>
    <p:extLst>
      <p:ext uri="{BB962C8B-B14F-4D97-AF65-F5344CB8AC3E}">
        <p14:creationId xmlns:p14="http://schemas.microsoft.com/office/powerpoint/2010/main" val="531803802"/>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92</a:t>
            </a:fld>
            <a:endParaRPr lang="en-US"/>
          </a:p>
        </p:txBody>
      </p:sp>
    </p:spTree>
    <p:extLst>
      <p:ext uri="{BB962C8B-B14F-4D97-AF65-F5344CB8AC3E}">
        <p14:creationId xmlns:p14="http://schemas.microsoft.com/office/powerpoint/2010/main" val="409513361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93</a:t>
            </a:fld>
            <a:endParaRPr lang="en-US"/>
          </a:p>
        </p:txBody>
      </p:sp>
    </p:spTree>
    <p:extLst>
      <p:ext uri="{BB962C8B-B14F-4D97-AF65-F5344CB8AC3E}">
        <p14:creationId xmlns:p14="http://schemas.microsoft.com/office/powerpoint/2010/main" val="175062437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94</a:t>
            </a:fld>
            <a:endParaRPr lang="en-US"/>
          </a:p>
        </p:txBody>
      </p:sp>
    </p:spTree>
    <p:extLst>
      <p:ext uri="{BB962C8B-B14F-4D97-AF65-F5344CB8AC3E}">
        <p14:creationId xmlns:p14="http://schemas.microsoft.com/office/powerpoint/2010/main" val="40370514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95</a:t>
            </a:fld>
            <a:endParaRPr lang="en-US"/>
          </a:p>
        </p:txBody>
      </p:sp>
    </p:spTree>
    <p:extLst>
      <p:ext uri="{BB962C8B-B14F-4D97-AF65-F5344CB8AC3E}">
        <p14:creationId xmlns:p14="http://schemas.microsoft.com/office/powerpoint/2010/main" val="98836920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96</a:t>
            </a:fld>
            <a:endParaRPr lang="en-US"/>
          </a:p>
        </p:txBody>
      </p:sp>
    </p:spTree>
    <p:extLst>
      <p:ext uri="{BB962C8B-B14F-4D97-AF65-F5344CB8AC3E}">
        <p14:creationId xmlns:p14="http://schemas.microsoft.com/office/powerpoint/2010/main" val="16522184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25</a:t>
            </a:fld>
            <a:endParaRPr lang="en-US"/>
          </a:p>
        </p:txBody>
      </p:sp>
    </p:spTree>
    <p:extLst>
      <p:ext uri="{BB962C8B-B14F-4D97-AF65-F5344CB8AC3E}">
        <p14:creationId xmlns:p14="http://schemas.microsoft.com/office/powerpoint/2010/main" val="411795929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97</a:t>
            </a:fld>
            <a:endParaRPr lang="en-US"/>
          </a:p>
        </p:txBody>
      </p:sp>
    </p:spTree>
    <p:extLst>
      <p:ext uri="{BB962C8B-B14F-4D97-AF65-F5344CB8AC3E}">
        <p14:creationId xmlns:p14="http://schemas.microsoft.com/office/powerpoint/2010/main" val="556643803"/>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98</a:t>
            </a:fld>
            <a:endParaRPr lang="en-US"/>
          </a:p>
        </p:txBody>
      </p:sp>
    </p:spTree>
    <p:extLst>
      <p:ext uri="{BB962C8B-B14F-4D97-AF65-F5344CB8AC3E}">
        <p14:creationId xmlns:p14="http://schemas.microsoft.com/office/powerpoint/2010/main" val="39271343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99</a:t>
            </a:fld>
            <a:endParaRPr lang="en-US"/>
          </a:p>
        </p:txBody>
      </p:sp>
    </p:spTree>
    <p:extLst>
      <p:ext uri="{BB962C8B-B14F-4D97-AF65-F5344CB8AC3E}">
        <p14:creationId xmlns:p14="http://schemas.microsoft.com/office/powerpoint/2010/main" val="227803590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100</a:t>
            </a:fld>
            <a:endParaRPr lang="en-US"/>
          </a:p>
        </p:txBody>
      </p:sp>
    </p:spTree>
    <p:extLst>
      <p:ext uri="{BB962C8B-B14F-4D97-AF65-F5344CB8AC3E}">
        <p14:creationId xmlns:p14="http://schemas.microsoft.com/office/powerpoint/2010/main" val="1219230388"/>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101</a:t>
            </a:fld>
            <a:endParaRPr lang="en-US"/>
          </a:p>
        </p:txBody>
      </p:sp>
    </p:spTree>
    <p:extLst>
      <p:ext uri="{BB962C8B-B14F-4D97-AF65-F5344CB8AC3E}">
        <p14:creationId xmlns:p14="http://schemas.microsoft.com/office/powerpoint/2010/main" val="3438395784"/>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102</a:t>
            </a:fld>
            <a:endParaRPr lang="en-US"/>
          </a:p>
        </p:txBody>
      </p:sp>
    </p:spTree>
    <p:extLst>
      <p:ext uri="{BB962C8B-B14F-4D97-AF65-F5344CB8AC3E}">
        <p14:creationId xmlns:p14="http://schemas.microsoft.com/office/powerpoint/2010/main" val="299171735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103</a:t>
            </a:fld>
            <a:endParaRPr lang="en-US"/>
          </a:p>
        </p:txBody>
      </p:sp>
    </p:spTree>
    <p:extLst>
      <p:ext uri="{BB962C8B-B14F-4D97-AF65-F5344CB8AC3E}">
        <p14:creationId xmlns:p14="http://schemas.microsoft.com/office/powerpoint/2010/main" val="394953366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104</a:t>
            </a:fld>
            <a:endParaRPr lang="en-US"/>
          </a:p>
        </p:txBody>
      </p:sp>
    </p:spTree>
    <p:extLst>
      <p:ext uri="{BB962C8B-B14F-4D97-AF65-F5344CB8AC3E}">
        <p14:creationId xmlns:p14="http://schemas.microsoft.com/office/powerpoint/2010/main" val="2866905783"/>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105</a:t>
            </a:fld>
            <a:endParaRPr lang="en-US"/>
          </a:p>
        </p:txBody>
      </p:sp>
    </p:spTree>
    <p:extLst>
      <p:ext uri="{BB962C8B-B14F-4D97-AF65-F5344CB8AC3E}">
        <p14:creationId xmlns:p14="http://schemas.microsoft.com/office/powerpoint/2010/main" val="251219421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106</a:t>
            </a:fld>
            <a:endParaRPr lang="en-US"/>
          </a:p>
        </p:txBody>
      </p:sp>
    </p:spTree>
    <p:extLst>
      <p:ext uri="{BB962C8B-B14F-4D97-AF65-F5344CB8AC3E}">
        <p14:creationId xmlns:p14="http://schemas.microsoft.com/office/powerpoint/2010/main" val="257015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26</a:t>
            </a:fld>
            <a:endParaRPr lang="en-US"/>
          </a:p>
        </p:txBody>
      </p:sp>
    </p:spTree>
    <p:extLst>
      <p:ext uri="{BB962C8B-B14F-4D97-AF65-F5344CB8AC3E}">
        <p14:creationId xmlns:p14="http://schemas.microsoft.com/office/powerpoint/2010/main" val="403769062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107</a:t>
            </a:fld>
            <a:endParaRPr lang="en-US"/>
          </a:p>
        </p:txBody>
      </p:sp>
    </p:spTree>
    <p:extLst>
      <p:ext uri="{BB962C8B-B14F-4D97-AF65-F5344CB8AC3E}">
        <p14:creationId xmlns:p14="http://schemas.microsoft.com/office/powerpoint/2010/main" val="2846795678"/>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108</a:t>
            </a:fld>
            <a:endParaRPr lang="en-US"/>
          </a:p>
        </p:txBody>
      </p:sp>
    </p:spTree>
    <p:extLst>
      <p:ext uri="{BB962C8B-B14F-4D97-AF65-F5344CB8AC3E}">
        <p14:creationId xmlns:p14="http://schemas.microsoft.com/office/powerpoint/2010/main" val="3070562310"/>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109</a:t>
            </a:fld>
            <a:endParaRPr lang="en-US"/>
          </a:p>
        </p:txBody>
      </p:sp>
    </p:spTree>
    <p:extLst>
      <p:ext uri="{BB962C8B-B14F-4D97-AF65-F5344CB8AC3E}">
        <p14:creationId xmlns:p14="http://schemas.microsoft.com/office/powerpoint/2010/main" val="4076516778"/>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110</a:t>
            </a:fld>
            <a:endParaRPr lang="en-US"/>
          </a:p>
        </p:txBody>
      </p:sp>
    </p:spTree>
    <p:extLst>
      <p:ext uri="{BB962C8B-B14F-4D97-AF65-F5344CB8AC3E}">
        <p14:creationId xmlns:p14="http://schemas.microsoft.com/office/powerpoint/2010/main" val="26548901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111</a:t>
            </a:fld>
            <a:endParaRPr lang="en-US"/>
          </a:p>
        </p:txBody>
      </p:sp>
    </p:spTree>
    <p:extLst>
      <p:ext uri="{BB962C8B-B14F-4D97-AF65-F5344CB8AC3E}">
        <p14:creationId xmlns:p14="http://schemas.microsoft.com/office/powerpoint/2010/main" val="3239645380"/>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112</a:t>
            </a:fld>
            <a:endParaRPr lang="en-US"/>
          </a:p>
        </p:txBody>
      </p:sp>
    </p:spTree>
    <p:extLst>
      <p:ext uri="{BB962C8B-B14F-4D97-AF65-F5344CB8AC3E}">
        <p14:creationId xmlns:p14="http://schemas.microsoft.com/office/powerpoint/2010/main" val="645842197"/>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113</a:t>
            </a:fld>
            <a:endParaRPr lang="en-US"/>
          </a:p>
        </p:txBody>
      </p:sp>
    </p:spTree>
    <p:extLst>
      <p:ext uri="{BB962C8B-B14F-4D97-AF65-F5344CB8AC3E}">
        <p14:creationId xmlns:p14="http://schemas.microsoft.com/office/powerpoint/2010/main" val="155753448"/>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114</a:t>
            </a:fld>
            <a:endParaRPr lang="en-US"/>
          </a:p>
        </p:txBody>
      </p:sp>
    </p:spTree>
    <p:extLst>
      <p:ext uri="{BB962C8B-B14F-4D97-AF65-F5344CB8AC3E}">
        <p14:creationId xmlns:p14="http://schemas.microsoft.com/office/powerpoint/2010/main" val="2538111137"/>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115</a:t>
            </a:fld>
            <a:endParaRPr lang="en-US"/>
          </a:p>
        </p:txBody>
      </p:sp>
    </p:spTree>
    <p:extLst>
      <p:ext uri="{BB962C8B-B14F-4D97-AF65-F5344CB8AC3E}">
        <p14:creationId xmlns:p14="http://schemas.microsoft.com/office/powerpoint/2010/main" val="4291975236"/>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8FB2E70-0453-E64D-A8F2-507FB12CCBBD}" type="slidenum">
              <a:rPr lang="en-US" smtClean="0"/>
              <a:pPr/>
              <a:t>116</a:t>
            </a:fld>
            <a:endParaRPr lang="en-US"/>
          </a:p>
        </p:txBody>
      </p:sp>
    </p:spTree>
    <p:extLst>
      <p:ext uri="{BB962C8B-B14F-4D97-AF65-F5344CB8AC3E}">
        <p14:creationId xmlns:p14="http://schemas.microsoft.com/office/powerpoint/2010/main" val="1088808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Freeform 2"/>
          <p:cNvSpPr>
            <a:spLocks/>
          </p:cNvSpPr>
          <p:nvPr/>
        </p:nvSpPr>
        <p:spPr bwMode="auto">
          <a:xfrm>
            <a:off x="0" y="3563542"/>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9" name="Title 8"/>
          <p:cNvSpPr>
            <a:spLocks noGrp="1"/>
          </p:cNvSpPr>
          <p:nvPr>
            <p:ph type="ctrTitle"/>
          </p:nvPr>
        </p:nvSpPr>
        <p:spPr>
          <a:xfrm>
            <a:off x="457200" y="1314450"/>
            <a:ext cx="6629400" cy="1943100"/>
          </a:xfrm>
        </p:spPr>
        <p:txBody>
          <a:bodyPr anchor="t"/>
          <a:lstStyle>
            <a:lvl1pPr algn="ctr">
              <a:defRPr lang="en-US" b="1" cap="all" baseline="0" dirty="0">
                <a:ln w="5000" cmpd="sng">
                  <a:solidFill>
                    <a:schemeClr val="accent1">
                      <a:tint val="80000"/>
                      <a:shade val="99000"/>
                      <a:satMod val="500000"/>
                    </a:schemeClr>
                  </a:solidFill>
                  <a:prstDash val="solid"/>
                </a:ln>
                <a:gradFill>
                  <a:gsLst>
                    <a:gs pos="0">
                      <a:schemeClr val="accent1">
                        <a:tint val="63000"/>
                        <a:satMod val="255000"/>
                      </a:schemeClr>
                    </a:gs>
                    <a:gs pos="9000">
                      <a:schemeClr val="accent1">
                        <a:tint val="63000"/>
                        <a:satMod val="255000"/>
                      </a:schemeClr>
                    </a:gs>
                    <a:gs pos="53000">
                      <a:schemeClr val="accent1">
                        <a:shade val="60000"/>
                        <a:satMod val="100000"/>
                      </a:schemeClr>
                    </a:gs>
                    <a:gs pos="90000">
                      <a:schemeClr val="accent1">
                        <a:tint val="63000"/>
                        <a:satMod val="255000"/>
                      </a:schemeClr>
                    </a:gs>
                    <a:gs pos="100000">
                      <a:schemeClr val="accent1">
                        <a:tint val="63000"/>
                        <a:satMod val="255000"/>
                      </a:schemeClr>
                    </a:gs>
                  </a:gsLst>
                  <a:lin ang="5400000"/>
                </a:gradFill>
                <a:effectLst>
                  <a:outerShdw blurRad="50800" dist="38100" dir="5400000" algn="t" rotWithShape="0">
                    <a:prstClr val="black">
                      <a:alpha val="50000"/>
                    </a:prstClr>
                  </a:outerShdw>
                </a:effectLst>
              </a:defRPr>
            </a:lvl1pPr>
          </a:lstStyle>
          <a:p>
            <a:r>
              <a:rPr lang="en-US"/>
              <a:t>Click to edit Master title style</a:t>
            </a:r>
          </a:p>
        </p:txBody>
      </p:sp>
      <p:sp>
        <p:nvSpPr>
          <p:cNvPr id="5" name="Date Placeholder 29"/>
          <p:cNvSpPr>
            <a:spLocks noGrp="1"/>
          </p:cNvSpPr>
          <p:nvPr>
            <p:ph type="dt" sz="half" idx="10"/>
          </p:nvPr>
        </p:nvSpPr>
        <p:spPr/>
        <p:txBody>
          <a:bodyPr/>
          <a:lstStyle>
            <a:lvl1pPr>
              <a:defRPr b="1">
                <a:solidFill>
                  <a:schemeClr val="tx1"/>
                </a:solidFill>
              </a:defRPr>
            </a:lvl1pPr>
          </a:lstStyle>
          <a:p>
            <a:pPr>
              <a:defRPr/>
            </a:pPr>
            <a:fld id="{DB7E87BE-ECB9-4915-A9FB-AC5A32E7C64D}" type="datetime4">
              <a:rPr lang="en-US"/>
              <a:pPr>
                <a:defRPr/>
              </a:pPr>
              <a:t>August 4, 2023</a:t>
            </a:fld>
            <a:endParaRPr lang="en-US"/>
          </a:p>
        </p:txBody>
      </p:sp>
      <p:sp>
        <p:nvSpPr>
          <p:cNvPr id="6" name="Footer Placeholder 18"/>
          <p:cNvSpPr>
            <a:spLocks noGrp="1"/>
          </p:cNvSpPr>
          <p:nvPr>
            <p:ph type="ftr" sz="quarter" idx="11"/>
          </p:nvPr>
        </p:nvSpPr>
        <p:spPr/>
        <p:txBody>
          <a:bodyPr/>
          <a:lstStyle>
            <a:lvl1pPr>
              <a:defRPr b="1">
                <a:solidFill>
                  <a:schemeClr val="tx1"/>
                </a:solidFill>
              </a:defRPr>
            </a:lvl1pPr>
          </a:lstStyle>
          <a:p>
            <a:pPr>
              <a:defRPr/>
            </a:pPr>
            <a:r>
              <a:rPr lang="en-US"/>
              <a:t>MSRIT, Bangalore - 54</a:t>
            </a:r>
          </a:p>
        </p:txBody>
      </p:sp>
      <p:sp>
        <p:nvSpPr>
          <p:cNvPr id="7" name="Slide Number Placeholder 26"/>
          <p:cNvSpPr>
            <a:spLocks noGrp="1"/>
          </p:cNvSpPr>
          <p:nvPr>
            <p:ph type="sldNum" sz="quarter" idx="12"/>
          </p:nvPr>
        </p:nvSpPr>
        <p:spPr/>
        <p:txBody>
          <a:bodyPr/>
          <a:lstStyle>
            <a:lvl1pPr>
              <a:defRPr b="1">
                <a:solidFill>
                  <a:schemeClr val="tx1"/>
                </a:solidFill>
              </a:defRPr>
            </a:lvl1pPr>
          </a:lstStyle>
          <a:p>
            <a:pPr>
              <a:defRPr/>
            </a:pPr>
            <a:fld id="{7B992530-92A3-44B4-96DF-B2605C41FE76}"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46E299F9-016B-44F3-9982-C9355A2155B3}" type="datetime4">
              <a:rPr lang="en-US"/>
              <a:pPr>
                <a:defRPr/>
              </a:pPr>
              <a:t>August 4,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3026275E-019F-4DBF-9570-2B2CFE581BE3}"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235DA6DD-3B24-4DF3-9704-5628DCCB3A4F}" type="datetime4">
              <a:rPr lang="en-US"/>
              <a:pPr>
                <a:defRPr/>
              </a:pPr>
              <a:t>August 4, 2023</a:t>
            </a:fld>
            <a:endParaRPr lang="en-US"/>
          </a:p>
        </p:txBody>
      </p:sp>
      <p:sp>
        <p:nvSpPr>
          <p:cNvPr id="5" name="Footer Placeholder 21"/>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17"/>
          <p:cNvSpPr>
            <a:spLocks noGrp="1"/>
          </p:cNvSpPr>
          <p:nvPr>
            <p:ph type="sldNum" sz="quarter" idx="12"/>
          </p:nvPr>
        </p:nvSpPr>
        <p:spPr/>
        <p:txBody>
          <a:bodyPr/>
          <a:lstStyle>
            <a:lvl1pPr>
              <a:defRPr/>
            </a:lvl1pPr>
          </a:lstStyle>
          <a:p>
            <a:pPr>
              <a:defRPr/>
            </a:pPr>
            <a:fld id="{614E3C3C-488C-4C21-8865-BBB9440A05BB}"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6"/>
            <a:ext cx="7772400" cy="1125140"/>
          </a:xfrm>
        </p:spPr>
        <p:txBody>
          <a:bodyPr anchor="b"/>
          <a:lstStyle>
            <a:lvl1pPr marL="0" indent="0">
              <a:buNone/>
              <a:defRPr sz="2000" b="1">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D24EE324-7AFF-46B2-A17A-120FCC0BF172}" type="datetime4">
              <a:rPr lang="en-US"/>
              <a:pPr>
                <a:defRPr/>
              </a:pPr>
              <a:t>August 4,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B9E0CA6-51E5-4909-A9E7-74F83F1586A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14300"/>
            <a:ext cx="7696200" cy="742950"/>
          </a:xfrm>
        </p:spPr>
        <p:txBody>
          <a:bodyPr/>
          <a:lstStyle>
            <a:lvl1pPr algn="l">
              <a:defRPr/>
            </a:lvl1pPr>
          </a:lstStyle>
          <a:p>
            <a:r>
              <a:rPr lang="en-US"/>
              <a:t>Click to edit Master title style</a:t>
            </a:r>
          </a:p>
        </p:txBody>
      </p:sp>
      <p:sp>
        <p:nvSpPr>
          <p:cNvPr id="3" name="Content Placeholder 2"/>
          <p:cNvSpPr>
            <a:spLocks noGrp="1"/>
          </p:cNvSpPr>
          <p:nvPr>
            <p:ph idx="1"/>
          </p:nvPr>
        </p:nvSpPr>
        <p:spPr>
          <a:xfrm>
            <a:off x="228600" y="1028701"/>
            <a:ext cx="8610600" cy="3508772"/>
          </a:xfrm>
        </p:spPr>
        <p:txBody>
          <a:bodyPr/>
          <a:lstStyle>
            <a:lvl1pPr>
              <a:defRPr b="1"/>
            </a:lvl1pPr>
            <a:lvl2pPr>
              <a:defRPr b="1"/>
            </a:lvl2pPr>
            <a:lvl3pPr>
              <a:defRPr b="1"/>
            </a:lvl3pPr>
            <a:lvl4pPr>
              <a:defRPr b="1"/>
            </a:lvl4pPr>
            <a:lvl5pPr>
              <a:defRPr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001000" y="0"/>
            <a:ext cx="1143000" cy="171450"/>
          </a:xfrm>
        </p:spPr>
        <p:txBody>
          <a:bodyPr anchor="t"/>
          <a:lstStyle>
            <a:lvl1pPr>
              <a:defRPr/>
            </a:lvl1pPr>
          </a:lstStyle>
          <a:p>
            <a:pPr>
              <a:defRPr/>
            </a:pPr>
            <a:fld id="{BCA20BF4-46A4-4C62-9717-542F3E07C11D}" type="datetime4">
              <a:rPr lang="en-US"/>
              <a:pPr>
                <a:defRPr/>
              </a:pPr>
              <a:t>August 4, 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MSRIT, Bangalore - 54</a:t>
            </a:r>
          </a:p>
        </p:txBody>
      </p:sp>
      <p:sp>
        <p:nvSpPr>
          <p:cNvPr id="6" name="Slide Number Placeholder 5"/>
          <p:cNvSpPr>
            <a:spLocks noGrp="1"/>
          </p:cNvSpPr>
          <p:nvPr>
            <p:ph type="sldNum" sz="quarter" idx="12"/>
          </p:nvPr>
        </p:nvSpPr>
        <p:spPr/>
        <p:txBody>
          <a:bodyPr/>
          <a:lstStyle>
            <a:lvl1pPr>
              <a:defRPr/>
            </a:lvl1pPr>
          </a:lstStyle>
          <a:p>
            <a:pPr>
              <a:defRPr/>
            </a:pPr>
            <a:fld id="{FAB6ED7B-5CA3-4472-B01C-99CB7689D1EA}"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Freeform 2"/>
          <p:cNvSpPr>
            <a:spLocks/>
          </p:cNvSpPr>
          <p:nvPr/>
        </p:nvSpPr>
        <p:spPr bwMode="auto">
          <a:xfrm>
            <a:off x="0" y="3563542"/>
            <a:ext cx="9144000" cy="1584722"/>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 name="Freeform 3"/>
          <p:cNvSpPr>
            <a:spLocks/>
          </p:cNvSpPr>
          <p:nvPr/>
        </p:nvSpPr>
        <p:spPr bwMode="auto">
          <a:xfrm>
            <a:off x="6105526" y="0"/>
            <a:ext cx="3038475" cy="5143500"/>
          </a:xfrm>
          <a:custGeom>
            <a:avLst/>
            <a:gdLst>
              <a:gd name="connsiteX0" fmla="*/ 1914 w 1914"/>
              <a:gd name="connsiteY0" fmla="*/ 9 h 4329"/>
              <a:gd name="connsiteX1" fmla="*/ 1914 w 1914"/>
              <a:gd name="connsiteY1" fmla="*/ 4329 h 4329"/>
              <a:gd name="connsiteX2" fmla="*/ 204 w 1914"/>
              <a:gd name="connsiteY2" fmla="*/ 4327 h 4329"/>
              <a:gd name="connsiteX3" fmla="*/ 0 w 1914"/>
              <a:gd name="connsiteY3" fmla="*/ 0 h 4329"/>
              <a:gd name="connsiteX4" fmla="*/ 1914 w 1914"/>
              <a:gd name="connsiteY4" fmla="*/ 9 h 4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4" h="4329">
                <a:moveTo>
                  <a:pt x="1914" y="9"/>
                </a:moveTo>
                <a:lnTo>
                  <a:pt x="1914" y="4329"/>
                </a:lnTo>
                <a:lnTo>
                  <a:pt x="204" y="4327"/>
                </a:lnTo>
                <a:cubicBezTo>
                  <a:pt x="1288" y="3574"/>
                  <a:pt x="1608" y="1590"/>
                  <a:pt x="0" y="0"/>
                </a:cubicBezTo>
                <a:lnTo>
                  <a:pt x="1914" y="9"/>
                </a:lnTo>
                <a:close/>
              </a:path>
            </a:pathLst>
          </a:custGeom>
          <a:solidFill>
            <a:schemeClr val="bg1">
              <a:tint val="90000"/>
              <a:satMod val="350000"/>
              <a:alpha val="40000"/>
            </a:schemeClr>
          </a:solidFill>
          <a:ln w="9525" cap="flat" cmpd="sng" algn="ctr">
            <a:noFill/>
            <a:prstDash val="solid"/>
            <a:round/>
            <a:headEnd type="none" w="med" len="med"/>
            <a:tailEnd type="none" w="med" len="med"/>
          </a:ln>
          <a:effectLst>
            <a:outerShdw blurRad="50800" dist="50800" dir="10800000" algn="ctr" rotWithShape="0">
              <a:prstClr val="black">
                <a:alpha val="45000"/>
              </a:prstClr>
            </a:outerShdw>
          </a:effectLst>
        </p:spPr>
        <p:txBody>
          <a:bodyPr/>
          <a:lstStyle/>
          <a:p>
            <a:pPr fontAlgn="auto">
              <a:spcBef>
                <a:spcPts val="0"/>
              </a:spcBef>
              <a:spcAft>
                <a:spcPts val="0"/>
              </a:spcAft>
              <a:defRPr/>
            </a:pPr>
            <a:endParaRPr lang="en-US">
              <a:latin typeface="+mn-lt"/>
              <a:cs typeface="+mn-cs"/>
            </a:endParaRPr>
          </a:p>
        </p:txBody>
      </p:sp>
      <p:sp>
        <p:nvSpPr>
          <p:cNvPr id="2" name="Title 1"/>
          <p:cNvSpPr>
            <a:spLocks noGrp="1"/>
          </p:cNvSpPr>
          <p:nvPr>
            <p:ph type="title"/>
          </p:nvPr>
        </p:nvSpPr>
        <p:spPr>
          <a:xfrm>
            <a:off x="609600" y="1600201"/>
            <a:ext cx="6629400" cy="1369772"/>
          </a:xfrm>
        </p:spPr>
        <p:txBody>
          <a:bodyPr tIns="0" bIns="0" anchor="t">
            <a:noAutofit/>
          </a:bodyPr>
          <a:lstStyle>
            <a:lvl1pPr algn="l">
              <a:buNone/>
              <a:defRPr sz="6600" b="1" cap="none" spc="0" baseline="0">
                <a:ln w="18415" cmpd="sng">
                  <a:solidFill>
                    <a:srgbClr val="FFFFFF"/>
                  </a:solidFill>
                  <a:prstDash val="solid"/>
                </a:ln>
                <a:solidFill>
                  <a:srgbClr val="FFFFFF"/>
                </a:solidFill>
                <a:effectLst>
                  <a:outerShdw blurRad="63500" dir="3600000" algn="tl" rotWithShape="0">
                    <a:srgbClr val="000000">
                      <a:alpha val="70000"/>
                    </a:srgbClr>
                  </a:outerShdw>
                </a:effectLst>
                <a:latin typeface="Brush Script MT" pitchFamily="66" charset="0"/>
              </a:defRPr>
            </a:lvl1pPr>
          </a:lstStyle>
          <a:p>
            <a:r>
              <a:rPr lang="en-US" dirty="0"/>
              <a:t>Click to edit Master title style</a:t>
            </a:r>
          </a:p>
        </p:txBody>
      </p:sp>
      <p:sp>
        <p:nvSpPr>
          <p:cNvPr id="5" name="Date Placeholder 3"/>
          <p:cNvSpPr>
            <a:spLocks noGrp="1"/>
          </p:cNvSpPr>
          <p:nvPr>
            <p:ph type="dt" sz="half" idx="10"/>
          </p:nvPr>
        </p:nvSpPr>
        <p:spPr>
          <a:xfrm>
            <a:off x="7924800" y="1"/>
            <a:ext cx="1219200" cy="213122"/>
          </a:xfrm>
        </p:spPr>
        <p:txBody>
          <a:bodyPr anchor="t"/>
          <a:lstStyle>
            <a:lvl1pPr>
              <a:defRPr/>
            </a:lvl1pPr>
          </a:lstStyle>
          <a:p>
            <a:pPr>
              <a:defRPr/>
            </a:pPr>
            <a:fld id="{8AD5B4E8-8B51-4882-8119-31F6314D291B}" type="datetime4">
              <a:rPr lang="en-US"/>
              <a:pPr>
                <a:defRPr/>
              </a:pPr>
              <a:t>August 4, 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5"/>
          <p:cNvSpPr>
            <a:spLocks noGrp="1"/>
          </p:cNvSpPr>
          <p:nvPr>
            <p:ph type="sldNum" sz="quarter" idx="12"/>
          </p:nvPr>
        </p:nvSpPr>
        <p:spPr/>
        <p:txBody>
          <a:bodyPr/>
          <a:lstStyle>
            <a:lvl1pPr>
              <a:defRPr/>
            </a:lvl1pPr>
          </a:lstStyle>
          <a:p>
            <a:pPr>
              <a:defRPr/>
            </a:pPr>
            <a:fld id="{A1B217A7-E8DB-44FD-ABFD-9152337CD6C9}" type="slidenum">
              <a:rPr lang="en-US"/>
              <a:pPr>
                <a:defRPr/>
              </a:pPr>
              <a:t>‹#›</a:t>
            </a:fld>
            <a:endParaRPr lang="en-US"/>
          </a:p>
        </p:txBody>
      </p:sp>
    </p:spTree>
  </p:cSld>
  <p:clrMapOvr>
    <a:overrideClrMapping bg1="dk1" tx1="lt1" bg2="dk2" tx2="lt2" accent1="accent1" accent2="accent2" accent3="accent3" accent4="accent4" accent5="accent5" accent6="accent6" hlink="hlink" folHlink="folHlink"/>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467600" cy="857250"/>
          </a:xfrm>
        </p:spPr>
        <p:txBody>
          <a:bodyPr/>
          <a:lstStyle/>
          <a:p>
            <a:r>
              <a:rPr lang="en-US"/>
              <a:t>Click to edit Master title style</a:t>
            </a:r>
          </a:p>
        </p:txBody>
      </p:sp>
      <p:sp>
        <p:nvSpPr>
          <p:cNvPr id="3" name="Content Placeholder 2"/>
          <p:cNvSpPr>
            <a:spLocks noGrp="1"/>
          </p:cNvSpPr>
          <p:nvPr>
            <p:ph sz="half" idx="1"/>
          </p:nvPr>
        </p:nvSpPr>
        <p:spPr>
          <a:xfrm>
            <a:off x="457200" y="1200151"/>
            <a:ext cx="3657600" cy="3394472"/>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267200" y="1200151"/>
            <a:ext cx="3657600" cy="3394472"/>
          </a:xfrm>
        </p:spPr>
        <p:txBody>
          <a:bodyPr/>
          <a:lstStyle>
            <a:lvl1pPr>
              <a:defRPr sz="2600" b="1"/>
            </a:lvl1pPr>
            <a:lvl2pPr>
              <a:defRPr sz="2200" b="1"/>
            </a:lvl2pPr>
            <a:lvl3pPr>
              <a:defRPr sz="2000" b="1"/>
            </a:lvl3pPr>
            <a:lvl4pPr>
              <a:defRPr sz="1800" b="1"/>
            </a:lvl4pPr>
            <a:lvl5pPr>
              <a:defRPr sz="18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001000" y="1"/>
            <a:ext cx="1143000" cy="273844"/>
          </a:xfrm>
        </p:spPr>
        <p:txBody>
          <a:bodyPr anchor="t"/>
          <a:lstStyle>
            <a:lvl1pPr>
              <a:defRPr/>
            </a:lvl1pPr>
          </a:lstStyle>
          <a:p>
            <a:pPr>
              <a:defRPr/>
            </a:pPr>
            <a:fld id="{B4147ACC-92FB-429D-8ACA-A583ECABA249}" type="datetime4">
              <a:rPr lang="en-US"/>
              <a:pPr>
                <a:defRPr/>
              </a:pPr>
              <a:t>August 4,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p:txBody>
          <a:bodyPr/>
          <a:lstStyle>
            <a:lvl1pPr>
              <a:defRPr/>
            </a:lvl1pPr>
          </a:lstStyle>
          <a:p>
            <a:pPr>
              <a:defRPr/>
            </a:pPr>
            <a:fld id="{BACC7008-F5ED-4269-A898-E084C9C899C3}"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1" y="4114800"/>
            <a:ext cx="4040188" cy="62865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dirty="0"/>
              <a:t>Click to edit Master text styles</a:t>
            </a:r>
          </a:p>
        </p:txBody>
      </p:sp>
      <p:sp>
        <p:nvSpPr>
          <p:cNvPr id="4" name="Text Placeholder 3"/>
          <p:cNvSpPr>
            <a:spLocks noGrp="1"/>
          </p:cNvSpPr>
          <p:nvPr>
            <p:ph type="body" sz="half" idx="3"/>
          </p:nvPr>
        </p:nvSpPr>
        <p:spPr>
          <a:xfrm>
            <a:off x="4645027" y="4114800"/>
            <a:ext cx="4041775" cy="628650"/>
          </a:xfrm>
        </p:spPr>
        <p:txBody>
          <a:bodyPr/>
          <a:lstStyle>
            <a:lvl1pPr marL="0" indent="0">
              <a:buNone/>
              <a:defRPr sz="2400" b="1">
                <a:solidFill>
                  <a:schemeClr val="accent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457201" y="1137685"/>
            <a:ext cx="4040188" cy="2956322"/>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7" y="1137685"/>
            <a:ext cx="4041775" cy="2956322"/>
          </a:xfrm>
        </p:spPr>
        <p:txBody>
          <a:bodyPr/>
          <a:lstStyle>
            <a:lvl1pPr>
              <a:defRPr sz="2400" b="1"/>
            </a:lvl1pPr>
            <a:lvl2pPr>
              <a:defRPr sz="2000" b="1"/>
            </a:lvl2pPr>
            <a:lvl3pPr>
              <a:defRPr sz="1800" b="1"/>
            </a:lvl3pPr>
            <a:lvl4pPr>
              <a:defRPr sz="1600" b="1"/>
            </a:lvl4pPr>
            <a:lvl5pPr>
              <a:defRPr sz="16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001000" y="1"/>
            <a:ext cx="1143000" cy="273844"/>
          </a:xfrm>
        </p:spPr>
        <p:txBody>
          <a:bodyPr anchor="t"/>
          <a:lstStyle>
            <a:lvl1pPr>
              <a:defRPr/>
            </a:lvl1pPr>
          </a:lstStyle>
          <a:p>
            <a:pPr>
              <a:defRPr/>
            </a:pPr>
            <a:fld id="{272CADEB-BF3F-40FE-A6E1-8FB498EBFF75}" type="datetime4">
              <a:rPr lang="en-US"/>
              <a:pPr>
                <a:defRPr/>
              </a:pPr>
              <a:t>August 4, 2023</a:t>
            </a:fld>
            <a:endParaRPr lang="en-US" dirty="0"/>
          </a:p>
        </p:txBody>
      </p:sp>
      <p:sp>
        <p:nvSpPr>
          <p:cNvPr id="8" name="Footer Placeholder 7"/>
          <p:cNvSpPr>
            <a:spLocks noGrp="1"/>
          </p:cNvSpPr>
          <p:nvPr>
            <p:ph type="ftr" sz="quarter" idx="11"/>
          </p:nvPr>
        </p:nvSpPr>
        <p:spPr/>
        <p:txBody>
          <a:bodyPr/>
          <a:lstStyle>
            <a:lvl1pPr>
              <a:defRPr/>
            </a:lvl1pPr>
          </a:lstStyle>
          <a:p>
            <a:pPr>
              <a:defRPr/>
            </a:pPr>
            <a:r>
              <a:rPr lang="en-US"/>
              <a:t>MSRIT, Bangalore - 54</a:t>
            </a:r>
          </a:p>
        </p:txBody>
      </p:sp>
      <p:sp>
        <p:nvSpPr>
          <p:cNvPr id="9" name="Slide Number Placeholder 8"/>
          <p:cNvSpPr>
            <a:spLocks noGrp="1"/>
          </p:cNvSpPr>
          <p:nvPr>
            <p:ph type="sldNum" sz="quarter" idx="12"/>
          </p:nvPr>
        </p:nvSpPr>
        <p:spPr/>
        <p:txBody>
          <a:bodyPr/>
          <a:lstStyle>
            <a:lvl1pPr>
              <a:defRPr/>
            </a:lvl1pPr>
          </a:lstStyle>
          <a:p>
            <a:pPr>
              <a:defRPr/>
            </a:pPr>
            <a:fld id="{A246BB36-18C6-4FE9-B805-A8C3DE15B00B}"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
            <a:ext cx="7470648" cy="857250"/>
          </a:xfrm>
        </p:spPr>
        <p:txBody>
          <a:bodyPr/>
          <a:lstStyle>
            <a:lvl1pPr algn="l">
              <a:defRPr sz="4600"/>
            </a:lvl1pPr>
          </a:lstStyle>
          <a:p>
            <a:r>
              <a:rPr lang="en-US"/>
              <a:t>Click to edit Master title style</a:t>
            </a:r>
          </a:p>
        </p:txBody>
      </p:sp>
      <p:sp>
        <p:nvSpPr>
          <p:cNvPr id="3" name="Date Placeholder 9"/>
          <p:cNvSpPr>
            <a:spLocks noGrp="1"/>
          </p:cNvSpPr>
          <p:nvPr>
            <p:ph type="dt" sz="half" idx="10"/>
          </p:nvPr>
        </p:nvSpPr>
        <p:spPr/>
        <p:txBody>
          <a:bodyPr/>
          <a:lstStyle>
            <a:lvl1pPr>
              <a:defRPr/>
            </a:lvl1pPr>
          </a:lstStyle>
          <a:p>
            <a:pPr>
              <a:defRPr/>
            </a:pPr>
            <a:fld id="{83A8CC13-011D-4FF1-A91B-6F32563F3107}" type="datetime4">
              <a:rPr lang="en-US"/>
              <a:pPr>
                <a:defRPr/>
              </a:pPr>
              <a:t>August 4, 2023</a:t>
            </a:fld>
            <a:endParaRPr lang="en-US"/>
          </a:p>
        </p:txBody>
      </p:sp>
      <p:sp>
        <p:nvSpPr>
          <p:cNvPr id="4" name="Footer Placeholder 21"/>
          <p:cNvSpPr>
            <a:spLocks noGrp="1"/>
          </p:cNvSpPr>
          <p:nvPr>
            <p:ph type="ftr" sz="quarter" idx="11"/>
          </p:nvPr>
        </p:nvSpPr>
        <p:spPr/>
        <p:txBody>
          <a:bodyPr/>
          <a:lstStyle>
            <a:lvl1pPr>
              <a:defRPr/>
            </a:lvl1pPr>
          </a:lstStyle>
          <a:p>
            <a:pPr>
              <a:defRPr/>
            </a:pPr>
            <a:r>
              <a:rPr lang="en-US"/>
              <a:t>MSRIT, Bangalore - 54</a:t>
            </a:r>
          </a:p>
        </p:txBody>
      </p:sp>
      <p:sp>
        <p:nvSpPr>
          <p:cNvPr id="5" name="Slide Number Placeholder 17"/>
          <p:cNvSpPr>
            <a:spLocks noGrp="1"/>
          </p:cNvSpPr>
          <p:nvPr>
            <p:ph type="sldNum" sz="quarter" idx="12"/>
          </p:nvPr>
        </p:nvSpPr>
        <p:spPr/>
        <p:txBody>
          <a:bodyPr/>
          <a:lstStyle>
            <a:lvl1pPr>
              <a:defRPr/>
            </a:lvl1pPr>
          </a:lstStyle>
          <a:p>
            <a:pPr>
              <a:defRPr/>
            </a:pPr>
            <a:fld id="{408C28FB-DE10-4C5E-A921-43ECF992E87A}"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01994FAC-2DE5-41E9-9A24-8A1E7CF1B5A0}" type="datetime4">
              <a:rPr lang="en-US"/>
              <a:pPr>
                <a:defRPr/>
              </a:pPr>
              <a:t>August 4, 2023</a:t>
            </a:fld>
            <a:endParaRPr lang="en-US"/>
          </a:p>
        </p:txBody>
      </p:sp>
      <p:sp>
        <p:nvSpPr>
          <p:cNvPr id="3" name="Footer Placeholder 21"/>
          <p:cNvSpPr>
            <a:spLocks noGrp="1"/>
          </p:cNvSpPr>
          <p:nvPr>
            <p:ph type="ftr" sz="quarter" idx="11"/>
          </p:nvPr>
        </p:nvSpPr>
        <p:spPr/>
        <p:txBody>
          <a:bodyPr/>
          <a:lstStyle>
            <a:lvl1pPr>
              <a:defRPr/>
            </a:lvl1pPr>
          </a:lstStyle>
          <a:p>
            <a:pPr>
              <a:defRPr/>
            </a:pPr>
            <a:r>
              <a:rPr lang="en-US"/>
              <a:t>MSRIT, Bangalore - 54</a:t>
            </a:r>
          </a:p>
        </p:txBody>
      </p:sp>
      <p:sp>
        <p:nvSpPr>
          <p:cNvPr id="4" name="Slide Number Placeholder 17"/>
          <p:cNvSpPr>
            <a:spLocks noGrp="1"/>
          </p:cNvSpPr>
          <p:nvPr>
            <p:ph type="sldNum" sz="quarter" idx="12"/>
          </p:nvPr>
        </p:nvSpPr>
        <p:spPr/>
        <p:txBody>
          <a:bodyPr/>
          <a:lstStyle>
            <a:lvl1pPr>
              <a:defRPr/>
            </a:lvl1pPr>
          </a:lstStyle>
          <a:p>
            <a:pPr>
              <a:defRPr/>
            </a:pPr>
            <a:fld id="{2AABB723-660E-4467-8A37-055799D186E4}"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889147"/>
            <a:ext cx="3200400" cy="547688"/>
          </a:xfrm>
        </p:spPr>
        <p:txBody>
          <a:bodyPr tIns="0" bIns="0" anchor="t"/>
          <a:lstStyle>
            <a:lvl1pPr algn="l">
              <a:buNone/>
              <a:defRPr sz="1800" b="1">
                <a:solidFill>
                  <a:schemeClr val="accent1"/>
                </a:solidFill>
              </a:defRPr>
            </a:lvl1pPr>
          </a:lstStyle>
          <a:p>
            <a:r>
              <a:rPr lang="en-US"/>
              <a:t>Click to edit Master title style</a:t>
            </a:r>
          </a:p>
        </p:txBody>
      </p:sp>
      <p:sp>
        <p:nvSpPr>
          <p:cNvPr id="3" name="Text Placeholder 2"/>
          <p:cNvSpPr>
            <a:spLocks noGrp="1"/>
          </p:cNvSpPr>
          <p:nvPr>
            <p:ph type="body" idx="2"/>
          </p:nvPr>
        </p:nvSpPr>
        <p:spPr>
          <a:xfrm>
            <a:off x="457200" y="160818"/>
            <a:ext cx="2743200" cy="685800"/>
          </a:xfrm>
        </p:spPr>
        <p:txBody>
          <a:bodyPr lIns="45720" tIns="0" rIns="45720" bIns="0" anchor="b"/>
          <a:lstStyle>
            <a:lvl1pPr marL="0" indent="0" algn="l">
              <a:buNone/>
              <a:defRPr sz="1400" b="1"/>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457200" y="1485900"/>
            <a:ext cx="7086600" cy="2857500"/>
          </a:xfrm>
        </p:spPr>
        <p:txBody>
          <a:bodyPr/>
          <a:lstStyle>
            <a:lvl1pPr>
              <a:defRPr sz="2800" b="1"/>
            </a:lvl1pPr>
            <a:lvl2pPr>
              <a:defRPr sz="2400" b="1"/>
            </a:lvl2pPr>
            <a:lvl3pPr>
              <a:defRPr sz="2200" b="1"/>
            </a:lvl3pPr>
            <a:lvl4pPr>
              <a:defRPr sz="2000" b="1"/>
            </a:lvl4pPr>
            <a:lvl5pPr>
              <a:defRPr sz="20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6BDFC0E5-92B9-4058-9E1A-1150FD45C641}" type="datetime4">
              <a:rPr lang="en-US"/>
              <a:pPr>
                <a:defRPr/>
              </a:pPr>
              <a:t>August 4, 2023</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6"/>
          <p:cNvSpPr>
            <a:spLocks noGrp="1"/>
          </p:cNvSpPr>
          <p:nvPr>
            <p:ph type="sldNum" sz="quarter" idx="12"/>
          </p:nvPr>
        </p:nvSpPr>
        <p:spPr>
          <a:xfrm>
            <a:off x="8156575" y="4816080"/>
            <a:ext cx="762000" cy="273844"/>
          </a:xfrm>
        </p:spPr>
        <p:txBody>
          <a:bodyPr/>
          <a:lstStyle>
            <a:lvl1pPr>
              <a:defRPr/>
            </a:lvl1pPr>
          </a:lstStyle>
          <a:p>
            <a:pPr>
              <a:defRPr/>
            </a:pPr>
            <a:fld id="{10998E90-0A32-499E-B1BB-FF45A4E227C1}"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62601" y="914400"/>
            <a:ext cx="3053868" cy="940356"/>
          </a:xfrm>
        </p:spPr>
        <p:txBody>
          <a:bodyPr anchor="b"/>
          <a:lstStyle>
            <a:lvl1pPr algn="l">
              <a:buNone/>
              <a:defRPr sz="2200" b="1">
                <a:solidFill>
                  <a:srgbClr val="FFD03B"/>
                </a:solidFill>
              </a:defRPr>
            </a:lvl1pPr>
          </a:lstStyle>
          <a:p>
            <a:r>
              <a:rPr lang="en-US"/>
              <a:t>Click to edit Master title style</a:t>
            </a:r>
          </a:p>
        </p:txBody>
      </p:sp>
      <p:sp>
        <p:nvSpPr>
          <p:cNvPr id="3" name="Picture Placeholder 2"/>
          <p:cNvSpPr>
            <a:spLocks noGrp="1"/>
          </p:cNvSpPr>
          <p:nvPr>
            <p:ph type="pic" idx="1"/>
          </p:nvPr>
        </p:nvSpPr>
        <p:spPr>
          <a:xfrm>
            <a:off x="1065628" y="764930"/>
            <a:ext cx="4114800" cy="3086100"/>
          </a:xfrm>
          <a:prstGeom prst="ellipse">
            <a:avLst/>
          </a:prstGeom>
          <a:solidFill>
            <a:schemeClr val="bg2">
              <a:shade val="50000"/>
            </a:schemeClr>
          </a:solidFill>
          <a:ln w="50800" cap="flat">
            <a:solidFill>
              <a:schemeClr val="bg2"/>
            </a:solidFill>
            <a:miter lim="800000"/>
          </a:ln>
          <a:effectLst>
            <a:outerShdw blurRad="152000" dist="345000" dir="5400000" sx="-80000" sy="-18000" rotWithShape="0">
              <a:srgbClr val="000000">
                <a:alpha val="25000"/>
              </a:srgbClr>
            </a:outerShdw>
          </a:effectLst>
          <a:scene3d>
            <a:camera prst="orthographicFront"/>
            <a:lightRig rig="contrasting" dir="t">
              <a:rot lat="0" lon="0" rev="2400000"/>
            </a:lightRig>
          </a:scene3d>
          <a:sp3d contourW="7620">
            <a:bevelT w="63500" h="63500"/>
            <a:contourClr>
              <a:schemeClr val="bg2">
                <a:shade val="50000"/>
              </a:schemeClr>
            </a:contourClr>
          </a:sp3d>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5562601" y="2057400"/>
            <a:ext cx="3053867" cy="1997612"/>
          </a:xfrm>
        </p:spPr>
        <p:txBody>
          <a:bodyPr lIns="45720" rIns="45720"/>
          <a:lstStyle>
            <a:lvl1pPr marL="0" indent="0">
              <a:buFontTx/>
              <a:buNone/>
              <a:defRPr sz="1200" b="1"/>
            </a:lvl1pPr>
            <a:lvl2pPr>
              <a:buFontTx/>
              <a:buNone/>
              <a:defRPr sz="1200"/>
            </a:lvl2pPr>
            <a:lvl3pPr>
              <a:buFontTx/>
              <a:buNone/>
              <a:defRPr sz="1000"/>
            </a:lvl3pPr>
            <a:lvl4pPr>
              <a:buFontTx/>
              <a:buNone/>
              <a:defRPr sz="900"/>
            </a:lvl4pPr>
            <a:lvl5pPr>
              <a:buFontTx/>
              <a:buNone/>
              <a:defRPr sz="900"/>
            </a:lvl5pPr>
          </a:lstStyle>
          <a:p>
            <a:pPr lvl="0"/>
            <a:r>
              <a:rPr lang="en-US"/>
              <a:t>Click to edit Master text styles</a:t>
            </a:r>
          </a:p>
        </p:txBody>
      </p:sp>
      <p:sp>
        <p:nvSpPr>
          <p:cNvPr id="5" name="Date Placeholder 9"/>
          <p:cNvSpPr>
            <a:spLocks noGrp="1"/>
          </p:cNvSpPr>
          <p:nvPr>
            <p:ph type="dt" sz="half" idx="10"/>
          </p:nvPr>
        </p:nvSpPr>
        <p:spPr/>
        <p:txBody>
          <a:bodyPr/>
          <a:lstStyle>
            <a:lvl1pPr>
              <a:defRPr/>
            </a:lvl1pPr>
          </a:lstStyle>
          <a:p>
            <a:pPr>
              <a:defRPr/>
            </a:pPr>
            <a:fld id="{2FF0269C-98B0-431C-9C3C-6AD045396D3C}" type="datetime4">
              <a:rPr lang="en-US"/>
              <a:pPr>
                <a:defRPr/>
              </a:pPr>
              <a:t>August 4, 2023</a:t>
            </a:fld>
            <a:endParaRPr lang="en-US"/>
          </a:p>
        </p:txBody>
      </p:sp>
      <p:sp>
        <p:nvSpPr>
          <p:cNvPr id="6" name="Footer Placeholder 21"/>
          <p:cNvSpPr>
            <a:spLocks noGrp="1"/>
          </p:cNvSpPr>
          <p:nvPr>
            <p:ph type="ftr" sz="quarter" idx="11"/>
          </p:nvPr>
        </p:nvSpPr>
        <p:spPr/>
        <p:txBody>
          <a:bodyPr/>
          <a:lstStyle>
            <a:lvl1pPr>
              <a:defRPr/>
            </a:lvl1pPr>
          </a:lstStyle>
          <a:p>
            <a:pPr>
              <a:defRPr/>
            </a:pPr>
            <a:r>
              <a:rPr lang="en-US"/>
              <a:t>MSRIT, Bangalore - 54</a:t>
            </a:r>
          </a:p>
        </p:txBody>
      </p:sp>
      <p:sp>
        <p:nvSpPr>
          <p:cNvPr id="7" name="Slide Number Placeholder 17"/>
          <p:cNvSpPr>
            <a:spLocks noGrp="1"/>
          </p:cNvSpPr>
          <p:nvPr>
            <p:ph type="sldNum" sz="quarter" idx="12"/>
          </p:nvPr>
        </p:nvSpPr>
        <p:spPr/>
        <p:txBody>
          <a:bodyPr/>
          <a:lstStyle>
            <a:lvl1pPr>
              <a:defRPr/>
            </a:lvl1pPr>
          </a:lstStyle>
          <a:p>
            <a:pPr>
              <a:defRPr/>
            </a:pPr>
            <a:fld id="{E766B00E-CF0F-496B-9F75-F8C31B645E5F}"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2" name="Freeform 11"/>
          <p:cNvSpPr>
            <a:spLocks/>
          </p:cNvSpPr>
          <p:nvPr/>
        </p:nvSpPr>
        <p:spPr bwMode="auto">
          <a:xfrm>
            <a:off x="0" y="4057651"/>
            <a:ext cx="9144000" cy="1090613"/>
          </a:xfrm>
          <a:custGeom>
            <a:avLst>
              <a:gd name="A1" fmla="val 0"/>
              <a:gd name="A2" fmla="val 0"/>
              <a:gd name="A3" fmla="val 0"/>
              <a:gd name="A4" fmla="val 0"/>
              <a:gd name="A5" fmla="val 0"/>
              <a:gd name="A6" fmla="val 0"/>
              <a:gd name="A7" fmla="val 0"/>
              <a:gd name="A8" fmla="val 0"/>
            </a:avLst>
            <a:gdLst/>
            <a:ahLst/>
            <a:cxnLst>
              <a:cxn ang="0">
                <a:pos x="0" y="1066"/>
              </a:cxn>
              <a:cxn ang="0">
                <a:pos x="0" y="1331"/>
              </a:cxn>
              <a:cxn ang="0">
                <a:pos x="5760" y="1331"/>
              </a:cxn>
              <a:cxn ang="0">
                <a:pos x="5760" y="0"/>
              </a:cxn>
              <a:cxn ang="0">
                <a:pos x="0" y="1066"/>
              </a:cxn>
            </a:cxnLst>
            <a:rect l="0" t="0" r="0" b="0"/>
            <a:pathLst>
              <a:path w="5760" h="1331">
                <a:moveTo>
                  <a:pt x="0" y="1066"/>
                </a:moveTo>
                <a:lnTo>
                  <a:pt x="0" y="1331"/>
                </a:lnTo>
                <a:lnTo>
                  <a:pt x="5760" y="1331"/>
                </a:lnTo>
                <a:lnTo>
                  <a:pt x="5760" y="0"/>
                </a:lnTo>
                <a:cubicBezTo>
                  <a:pt x="3220" y="1206"/>
                  <a:pt x="2250" y="1146"/>
                  <a:pt x="0" y="1066"/>
                </a:cubicBezTo>
                <a:close/>
              </a:path>
            </a:pathLst>
          </a:custGeom>
          <a:solidFill>
            <a:schemeClr val="bg1">
              <a:tint val="80000"/>
              <a:satMod val="200000"/>
              <a:alpha val="45000"/>
            </a:schemeClr>
          </a:solidFill>
          <a:ln w="9525" cap="flat" cmpd="sng" algn="ctr">
            <a:noFill/>
            <a:prstDash val="solid"/>
            <a:round/>
            <a:headEnd type="none" w="med" len="med"/>
            <a:tailEnd type="none" w="med" len="med"/>
          </a:ln>
          <a:effectLst>
            <a:outerShdw blurRad="50800" dist="44450" dir="16200000" algn="ctr" rotWithShape="0">
              <a:prstClr val="black">
                <a:alpha val="35000"/>
              </a:prstClr>
            </a:outerShdw>
          </a:effectLst>
        </p:spPr>
        <p:txBody>
          <a:bodyPr/>
          <a:lstStyle/>
          <a:p>
            <a:pPr fontAlgn="auto">
              <a:spcBef>
                <a:spcPts val="0"/>
              </a:spcBef>
              <a:spcAft>
                <a:spcPts val="0"/>
              </a:spcAft>
              <a:defRPr/>
            </a:pPr>
            <a:endParaRPr lang="en-US">
              <a:latin typeface="+mn-lt"/>
              <a:cs typeface="+mn-cs"/>
            </a:endParaRPr>
          </a:p>
        </p:txBody>
      </p:sp>
      <p:sp>
        <p:nvSpPr>
          <p:cNvPr id="4099" name="Title Placeholder 8"/>
          <p:cNvSpPr>
            <a:spLocks noGrp="1"/>
          </p:cNvSpPr>
          <p:nvPr>
            <p:ph type="title"/>
          </p:nvPr>
        </p:nvSpPr>
        <p:spPr bwMode="auto">
          <a:xfrm>
            <a:off x="304800" y="114300"/>
            <a:ext cx="7620000" cy="742950"/>
          </a:xfrm>
          <a:prstGeom prst="rect">
            <a:avLst/>
          </a:prstGeom>
          <a:noFill/>
          <a:ln w="9525">
            <a:noFill/>
            <a:miter lim="800000"/>
            <a:headEnd/>
            <a:tailEnd/>
          </a:ln>
        </p:spPr>
        <p:txBody>
          <a:bodyPr vert="horz" wrap="square" lIns="45720" tIns="45720" rIns="45720" bIns="45720" numCol="1" anchor="ctr" anchorCtr="0" compatLnSpc="1">
            <a:prstTxWarp prst="textNoShape">
              <a:avLst/>
            </a:prstTxWarp>
          </a:bodyPr>
          <a:lstStyle/>
          <a:p>
            <a:pPr lvl="0"/>
            <a:r>
              <a:rPr lang="en-US"/>
              <a:t>Click to edit Master title style</a:t>
            </a:r>
          </a:p>
        </p:txBody>
      </p:sp>
      <p:sp>
        <p:nvSpPr>
          <p:cNvPr id="4100" name="Text Placeholder 29"/>
          <p:cNvSpPr>
            <a:spLocks noGrp="1"/>
          </p:cNvSpPr>
          <p:nvPr>
            <p:ph type="body" idx="1"/>
          </p:nvPr>
        </p:nvSpPr>
        <p:spPr bwMode="auto">
          <a:xfrm>
            <a:off x="304800" y="1028701"/>
            <a:ext cx="7620000" cy="35087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457200" y="4816080"/>
            <a:ext cx="2133600" cy="273844"/>
          </a:xfrm>
          <a:prstGeom prst="rect">
            <a:avLst/>
          </a:prstGeom>
        </p:spPr>
        <p:txBody>
          <a:bodyPr vert="horz" bIns="0" anchor="b"/>
          <a:lstStyle>
            <a:lvl1pPr algn="l" eaLnBrk="1" fontAlgn="auto" latinLnBrk="0" hangingPunct="1">
              <a:spcBef>
                <a:spcPts val="0"/>
              </a:spcBef>
              <a:spcAft>
                <a:spcPts val="0"/>
              </a:spcAft>
              <a:defRPr kumimoji="0" sz="1000" b="1">
                <a:solidFill>
                  <a:schemeClr val="tx1"/>
                </a:solidFill>
                <a:latin typeface="+mn-lt"/>
                <a:cs typeface="+mn-cs"/>
              </a:defRPr>
            </a:lvl1pPr>
          </a:lstStyle>
          <a:p>
            <a:pPr>
              <a:defRPr/>
            </a:pPr>
            <a:fld id="{509370FD-357F-4AB4-A167-B810DFE2EDE9}" type="datetime4">
              <a:rPr lang="en-US"/>
              <a:pPr>
                <a:defRPr/>
              </a:pPr>
              <a:t>August 4, 2023</a:t>
            </a:fld>
            <a:endParaRPr lang="en-US"/>
          </a:p>
        </p:txBody>
      </p:sp>
      <p:sp>
        <p:nvSpPr>
          <p:cNvPr id="22" name="Footer Placeholder 21"/>
          <p:cNvSpPr>
            <a:spLocks noGrp="1"/>
          </p:cNvSpPr>
          <p:nvPr>
            <p:ph type="ftr" sz="quarter" idx="3"/>
          </p:nvPr>
        </p:nvSpPr>
        <p:spPr>
          <a:xfrm>
            <a:off x="3124200" y="4816080"/>
            <a:ext cx="2895600" cy="273844"/>
          </a:xfrm>
          <a:prstGeom prst="rect">
            <a:avLst/>
          </a:prstGeom>
        </p:spPr>
        <p:txBody>
          <a:bodyPr vert="horz" lIns="0" rIns="0" bIns="0" anchor="b"/>
          <a:lstStyle>
            <a:lvl1pPr algn="ctr" eaLnBrk="1" fontAlgn="auto" latinLnBrk="0" hangingPunct="1">
              <a:spcBef>
                <a:spcPts val="0"/>
              </a:spcBef>
              <a:spcAft>
                <a:spcPts val="0"/>
              </a:spcAft>
              <a:defRPr kumimoji="0" sz="1000" b="1">
                <a:solidFill>
                  <a:schemeClr val="tx1"/>
                </a:solidFill>
                <a:latin typeface="+mn-lt"/>
                <a:cs typeface="+mn-cs"/>
              </a:defRPr>
            </a:lvl1pPr>
          </a:lstStyle>
          <a:p>
            <a:pPr>
              <a:defRPr/>
            </a:pPr>
            <a:r>
              <a:rPr lang="en-US"/>
              <a:t>MSRIT, Bangalore - 54</a:t>
            </a:r>
          </a:p>
        </p:txBody>
      </p:sp>
      <p:sp>
        <p:nvSpPr>
          <p:cNvPr id="18" name="Slide Number Placeholder 17"/>
          <p:cNvSpPr>
            <a:spLocks noGrp="1"/>
          </p:cNvSpPr>
          <p:nvPr>
            <p:ph type="sldNum" sz="quarter" idx="4"/>
          </p:nvPr>
        </p:nvSpPr>
        <p:spPr>
          <a:xfrm>
            <a:off x="8153400" y="4816080"/>
            <a:ext cx="762000" cy="273844"/>
          </a:xfrm>
          <a:prstGeom prst="rect">
            <a:avLst/>
          </a:prstGeom>
        </p:spPr>
        <p:txBody>
          <a:bodyPr vert="horz" lIns="0" tIns="0" rIns="0" bIns="0" anchor="b"/>
          <a:lstStyle>
            <a:lvl1pPr algn="r" eaLnBrk="1" fontAlgn="auto" latinLnBrk="0" hangingPunct="1">
              <a:spcBef>
                <a:spcPts val="0"/>
              </a:spcBef>
              <a:spcAft>
                <a:spcPts val="0"/>
              </a:spcAft>
              <a:defRPr kumimoji="0" sz="1000" b="1">
                <a:solidFill>
                  <a:schemeClr val="tx1"/>
                </a:solidFill>
                <a:latin typeface="+mn-lt"/>
                <a:cs typeface="+mn-cs"/>
              </a:defRPr>
            </a:lvl1pPr>
          </a:lstStyle>
          <a:p>
            <a:pPr>
              <a:defRPr/>
            </a:pPr>
            <a:fld id="{7F2A4EA7-F13F-43F3-A75F-8AA8F92E94B8}" type="slidenum">
              <a:rPr lang="en-US"/>
              <a:pPr>
                <a:defRPr/>
              </a:pPr>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hf hdr="0" ftr="0" dt="0"/>
  <p:txStyles>
    <p:titleStyle>
      <a:lvl1pPr algn="l" rtl="0" eaLnBrk="0" fontAlgn="base" hangingPunct="0">
        <a:spcBef>
          <a:spcPct val="0"/>
        </a:spcBef>
        <a:spcAft>
          <a:spcPct val="0"/>
        </a:spcAft>
        <a:defRPr sz="4600" b="1" kern="1200">
          <a:solidFill>
            <a:srgbClr val="FFD03B"/>
          </a:solidFill>
          <a:latin typeface="+mj-lt"/>
          <a:ea typeface="+mj-ea"/>
          <a:cs typeface="+mj-cs"/>
        </a:defRPr>
      </a:lvl1pPr>
      <a:lvl2pPr algn="l" rtl="0" eaLnBrk="0" fontAlgn="base" hangingPunct="0">
        <a:spcBef>
          <a:spcPct val="0"/>
        </a:spcBef>
        <a:spcAft>
          <a:spcPct val="0"/>
        </a:spcAft>
        <a:defRPr sz="4600" b="1">
          <a:solidFill>
            <a:srgbClr val="FFD03B"/>
          </a:solidFill>
          <a:latin typeface="Franklin Gothic Book" pitchFamily="34" charset="0"/>
        </a:defRPr>
      </a:lvl2pPr>
      <a:lvl3pPr algn="l" rtl="0" eaLnBrk="0" fontAlgn="base" hangingPunct="0">
        <a:spcBef>
          <a:spcPct val="0"/>
        </a:spcBef>
        <a:spcAft>
          <a:spcPct val="0"/>
        </a:spcAft>
        <a:defRPr sz="4600" b="1">
          <a:solidFill>
            <a:srgbClr val="FFD03B"/>
          </a:solidFill>
          <a:latin typeface="Franklin Gothic Book" pitchFamily="34" charset="0"/>
        </a:defRPr>
      </a:lvl3pPr>
      <a:lvl4pPr algn="l" rtl="0" eaLnBrk="0" fontAlgn="base" hangingPunct="0">
        <a:spcBef>
          <a:spcPct val="0"/>
        </a:spcBef>
        <a:spcAft>
          <a:spcPct val="0"/>
        </a:spcAft>
        <a:defRPr sz="4600" b="1">
          <a:solidFill>
            <a:srgbClr val="FFD03B"/>
          </a:solidFill>
          <a:latin typeface="Franklin Gothic Book" pitchFamily="34" charset="0"/>
        </a:defRPr>
      </a:lvl4pPr>
      <a:lvl5pPr algn="l" rtl="0" eaLnBrk="0" fontAlgn="base" hangingPunct="0">
        <a:spcBef>
          <a:spcPct val="0"/>
        </a:spcBef>
        <a:spcAft>
          <a:spcPct val="0"/>
        </a:spcAft>
        <a:defRPr sz="4600" b="1">
          <a:solidFill>
            <a:srgbClr val="FFD03B"/>
          </a:solidFill>
          <a:latin typeface="Franklin Gothic Book" pitchFamily="34" charset="0"/>
        </a:defRPr>
      </a:lvl5pPr>
      <a:lvl6pPr marL="457200" algn="l" rtl="0" fontAlgn="base">
        <a:spcBef>
          <a:spcPct val="0"/>
        </a:spcBef>
        <a:spcAft>
          <a:spcPct val="0"/>
        </a:spcAft>
        <a:defRPr sz="4600">
          <a:solidFill>
            <a:srgbClr val="FFD03B"/>
          </a:solidFill>
          <a:latin typeface="Franklin Gothic Book" pitchFamily="34" charset="0"/>
        </a:defRPr>
      </a:lvl6pPr>
      <a:lvl7pPr marL="914400" algn="l" rtl="0" fontAlgn="base">
        <a:spcBef>
          <a:spcPct val="0"/>
        </a:spcBef>
        <a:spcAft>
          <a:spcPct val="0"/>
        </a:spcAft>
        <a:defRPr sz="4600">
          <a:solidFill>
            <a:srgbClr val="FFD03B"/>
          </a:solidFill>
          <a:latin typeface="Franklin Gothic Book" pitchFamily="34" charset="0"/>
        </a:defRPr>
      </a:lvl7pPr>
      <a:lvl8pPr marL="1371600" algn="l" rtl="0" fontAlgn="base">
        <a:spcBef>
          <a:spcPct val="0"/>
        </a:spcBef>
        <a:spcAft>
          <a:spcPct val="0"/>
        </a:spcAft>
        <a:defRPr sz="4600">
          <a:solidFill>
            <a:srgbClr val="FFD03B"/>
          </a:solidFill>
          <a:latin typeface="Franklin Gothic Book" pitchFamily="34" charset="0"/>
        </a:defRPr>
      </a:lvl8pPr>
      <a:lvl9pPr marL="1828800" algn="l" rtl="0" fontAlgn="base">
        <a:spcBef>
          <a:spcPct val="0"/>
        </a:spcBef>
        <a:spcAft>
          <a:spcPct val="0"/>
        </a:spcAft>
        <a:defRPr sz="4600">
          <a:solidFill>
            <a:srgbClr val="FFD03B"/>
          </a:solidFill>
          <a:latin typeface="Franklin Gothic Book" pitchFamily="34" charset="0"/>
        </a:defRPr>
      </a:lvl9pPr>
    </p:titleStyle>
    <p:bodyStyle>
      <a:lvl1pPr marL="419100" indent="-382588" algn="l" rtl="0" eaLnBrk="0" fontAlgn="base" hangingPunct="0">
        <a:spcBef>
          <a:spcPct val="20000"/>
        </a:spcBef>
        <a:spcAft>
          <a:spcPct val="0"/>
        </a:spcAft>
        <a:buClr>
          <a:schemeClr val="accent1"/>
        </a:buClr>
        <a:buSzPct val="80000"/>
        <a:buFont typeface="Wingdings 2" pitchFamily="18" charset="2"/>
        <a:buChar char=""/>
        <a:defRPr sz="3000" kern="1200">
          <a:solidFill>
            <a:schemeClr val="tx1"/>
          </a:solidFill>
          <a:latin typeface="+mn-lt"/>
          <a:ea typeface="+mn-ea"/>
          <a:cs typeface="+mn-cs"/>
        </a:defRPr>
      </a:lvl1pPr>
      <a:lvl2pPr marL="722313" indent="-273050" algn="l" rtl="0" eaLnBrk="0" fontAlgn="base" hangingPunct="0">
        <a:spcBef>
          <a:spcPct val="20000"/>
        </a:spcBef>
        <a:spcAft>
          <a:spcPct val="0"/>
        </a:spcAft>
        <a:buClr>
          <a:schemeClr val="accent1"/>
        </a:buClr>
        <a:buSzPct val="90000"/>
        <a:buFont typeface="Wingdings 2" pitchFamily="18" charset="2"/>
        <a:buChar char=""/>
        <a:defRPr sz="2600" kern="1200">
          <a:solidFill>
            <a:schemeClr val="tx1"/>
          </a:solidFill>
          <a:latin typeface="+mn-lt"/>
          <a:ea typeface="+mn-ea"/>
          <a:cs typeface="+mn-cs"/>
        </a:defRPr>
      </a:lvl2pPr>
      <a:lvl3pPr marL="1004888" indent="-255588" algn="l" rtl="0" eaLnBrk="0" fontAlgn="base" hangingPunct="0">
        <a:spcBef>
          <a:spcPct val="20000"/>
        </a:spcBef>
        <a:spcAft>
          <a:spcPct val="0"/>
        </a:spcAft>
        <a:buClr>
          <a:schemeClr val="accent2"/>
        </a:buClr>
        <a:buSzPct val="85000"/>
        <a:buFont typeface="Arial" pitchFamily="34" charset="0"/>
        <a:buChar char="○"/>
        <a:defRPr sz="2400" kern="1200">
          <a:solidFill>
            <a:schemeClr val="tx1"/>
          </a:solidFill>
          <a:latin typeface="+mn-lt"/>
          <a:ea typeface="+mn-ea"/>
          <a:cs typeface="+mn-cs"/>
        </a:defRPr>
      </a:lvl3pPr>
      <a:lvl4pPr marL="1279525" indent="-236538" algn="l" rtl="0" eaLnBrk="0" fontAlgn="base" hangingPunct="0">
        <a:spcBef>
          <a:spcPct val="20000"/>
        </a:spcBef>
        <a:spcAft>
          <a:spcPct val="0"/>
        </a:spcAft>
        <a:buClr>
          <a:srgbClr val="8D89A4"/>
        </a:buClr>
        <a:buSzPct val="90000"/>
        <a:buFont typeface="Wingdings 2" pitchFamily="18" charset="2"/>
        <a:buChar char=""/>
        <a:defRPr sz="2000" kern="1200">
          <a:solidFill>
            <a:schemeClr val="tx1"/>
          </a:solidFill>
          <a:latin typeface="+mn-lt"/>
          <a:ea typeface="+mn-ea"/>
          <a:cs typeface="+mn-cs"/>
        </a:defRPr>
      </a:lvl4pPr>
      <a:lvl5pPr marL="1489075" indent="-182563" algn="l" rtl="0" eaLnBrk="0" fontAlgn="base" hangingPunct="0">
        <a:spcBef>
          <a:spcPct val="20000"/>
        </a:spcBef>
        <a:spcAft>
          <a:spcPct val="0"/>
        </a:spcAft>
        <a:buClr>
          <a:srgbClr val="748560"/>
        </a:buClr>
        <a:buSzPct val="100000"/>
        <a:buFont typeface="Arial" pitchFamily="34" charset="0"/>
        <a:buChar char="-"/>
        <a:defRPr sz="2000" kern="1200">
          <a:solidFill>
            <a:schemeClr val="tx1"/>
          </a:solidFill>
          <a:latin typeface="+mn-lt"/>
          <a:ea typeface="+mn-ea"/>
          <a:cs typeface="+mn-cs"/>
        </a:defRPr>
      </a:lvl5pPr>
      <a:lvl6pPr marL="1700784" indent="-182880" algn="l" rtl="0" eaLnBrk="1" latinLnBrk="0" hangingPunct="1">
        <a:spcBef>
          <a:spcPct val="20000"/>
        </a:spcBef>
        <a:buClr>
          <a:schemeClr val="accent5"/>
        </a:buClr>
        <a:buFont typeface="Arial"/>
        <a:buChar char="-"/>
        <a:defRPr kumimoji="0" sz="2000" kern="1200" baseline="0">
          <a:solidFill>
            <a:schemeClr val="tx1"/>
          </a:solidFill>
          <a:latin typeface="+mn-lt"/>
          <a:ea typeface="+mn-ea"/>
          <a:cs typeface="+mn-cs"/>
        </a:defRPr>
      </a:lvl6pPr>
      <a:lvl7pPr marL="1920240" indent="-182880" algn="l" rtl="0" eaLnBrk="1" latinLnBrk="0" hangingPunct="1">
        <a:spcBef>
          <a:spcPct val="20000"/>
        </a:spcBef>
        <a:buClr>
          <a:schemeClr val="accent6"/>
        </a:buClr>
        <a:buSzPct val="100000"/>
        <a:buFont typeface="Arial"/>
        <a:buChar char="•"/>
        <a:defRPr kumimoji="0" sz="1800" kern="1200" baseline="0">
          <a:solidFill>
            <a:schemeClr val="tx1"/>
          </a:solidFill>
          <a:latin typeface="+mn-lt"/>
          <a:ea typeface="+mn-ea"/>
          <a:cs typeface="+mn-cs"/>
        </a:defRPr>
      </a:lvl7pPr>
      <a:lvl8pPr marL="2139696"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8pPr>
      <a:lvl9pPr marL="2331720" indent="-182880" algn="l" rtl="0" eaLnBrk="1" latinLnBrk="0" hangingPunct="1">
        <a:spcBef>
          <a:spcPct val="20000"/>
        </a:spcBef>
        <a:buClr>
          <a:schemeClr val="accent6"/>
        </a:buClr>
        <a:buFont typeface="Arial"/>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7.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9.xml"/><Relationship Id="rId1" Type="http://schemas.openxmlformats.org/officeDocument/2006/relationships/slideLayout" Target="../slideLayouts/slideLayout7.xml"/><Relationship Id="rId4" Type="http://schemas.openxmlformats.org/officeDocument/2006/relationships/image" Target="../media/image49.png"/></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2.xml"/><Relationship Id="rId1" Type="http://schemas.openxmlformats.org/officeDocument/2006/relationships/slideLayout" Target="../slideLayouts/slideLayout7.xml"/><Relationship Id="rId4" Type="http://schemas.openxmlformats.org/officeDocument/2006/relationships/image" Target="../media/image50.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5.xml"/><Relationship Id="rId1" Type="http://schemas.openxmlformats.org/officeDocument/2006/relationships/slideLayout" Target="../slideLayouts/slideLayout7.xml"/><Relationship Id="rId4" Type="http://schemas.openxmlformats.org/officeDocument/2006/relationships/image" Target="../media/image51.png"/></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9.xml"/><Relationship Id="rId1" Type="http://schemas.openxmlformats.org/officeDocument/2006/relationships/slideLayout" Target="../slideLayouts/slideLayout7.xml"/><Relationship Id="rId4" Type="http://schemas.openxmlformats.org/officeDocument/2006/relationships/image" Target="../media/image52.png"/></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7.xml"/><Relationship Id="rId4" Type="http://schemas.openxmlformats.org/officeDocument/2006/relationships/image" Target="../media/image53.png"/></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2.xml"/><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3.xml"/><Relationship Id="rId1" Type="http://schemas.openxmlformats.org/officeDocument/2006/relationships/slideLayout" Target="../slideLayouts/slideLayout7.xml"/><Relationship Id="rId4" Type="http://schemas.openxmlformats.org/officeDocument/2006/relationships/image" Target="../media/image56.png"/></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4.xml"/><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5.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6.xml"/><Relationship Id="rId1" Type="http://schemas.openxmlformats.org/officeDocument/2006/relationships/slideLayout" Target="../slideLayouts/slideLayout7.xml"/><Relationship Id="rId4" Type="http://schemas.openxmlformats.org/officeDocument/2006/relationships/image" Target="../media/image58.png"/></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8.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9.xml"/><Relationship Id="rId1" Type="http://schemas.openxmlformats.org/officeDocument/2006/relationships/slideLayout" Target="../slideLayouts/slideLayout7.xml"/><Relationship Id="rId5" Type="http://schemas.openxmlformats.org/officeDocument/2006/relationships/image" Target="../media/image61.png"/><Relationship Id="rId4" Type="http://schemas.openxmlformats.org/officeDocument/2006/relationships/image" Target="../media/image60.png"/></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2.xml"/><Relationship Id="rId1" Type="http://schemas.openxmlformats.org/officeDocument/2006/relationships/slideLayout" Target="../slideLayouts/slideLayout7.xml"/><Relationship Id="rId4" Type="http://schemas.openxmlformats.org/officeDocument/2006/relationships/image" Target="../media/image62.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3.xml"/><Relationship Id="rId1" Type="http://schemas.openxmlformats.org/officeDocument/2006/relationships/slideLayout" Target="../slideLayouts/slideLayout7.xml"/><Relationship Id="rId5" Type="http://schemas.openxmlformats.org/officeDocument/2006/relationships/image" Target="../media/image64.png"/><Relationship Id="rId4" Type="http://schemas.openxmlformats.org/officeDocument/2006/relationships/image" Target="../media/image63.png"/></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4.xml"/><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1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5.xml"/><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1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6.xml"/><Relationship Id="rId1" Type="http://schemas.openxmlformats.org/officeDocument/2006/relationships/slideLayout" Target="../slideLayouts/slideLayout7.xml"/><Relationship Id="rId4" Type="http://schemas.openxmlformats.org/officeDocument/2006/relationships/image" Target="../media/image65.png"/></Relationships>
</file>

<file path=ppt/slides/_rels/slide1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1.xml"/><Relationship Id="rId1" Type="http://schemas.openxmlformats.org/officeDocument/2006/relationships/slideLayout" Target="../slideLayouts/slideLayout7.xml"/><Relationship Id="rId4" Type="http://schemas.openxmlformats.org/officeDocument/2006/relationships/image" Target="../media/image66.png"/></Relationships>
</file>

<file path=ppt/slides/_rels/slide1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3.xml"/><Relationship Id="rId1" Type="http://schemas.openxmlformats.org/officeDocument/2006/relationships/slideLayout" Target="../slideLayouts/slideLayout7.xml"/><Relationship Id="rId5" Type="http://schemas.openxmlformats.org/officeDocument/2006/relationships/image" Target="../media/image68.png"/><Relationship Id="rId4" Type="http://schemas.openxmlformats.org/officeDocument/2006/relationships/image" Target="../media/image67.png"/></Relationships>
</file>

<file path=ppt/slides/_rels/slide1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7.xml"/><Relationship Id="rId1" Type="http://schemas.openxmlformats.org/officeDocument/2006/relationships/slideLayout" Target="../slideLayouts/slideLayout7.xml"/><Relationship Id="rId5" Type="http://schemas.openxmlformats.org/officeDocument/2006/relationships/image" Target="../media/image70.png"/><Relationship Id="rId4" Type="http://schemas.openxmlformats.org/officeDocument/2006/relationships/image" Target="../media/image69.png"/></Relationships>
</file>

<file path=ppt/slides/_rels/slide1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0.xml"/><Relationship Id="rId1" Type="http://schemas.openxmlformats.org/officeDocument/2006/relationships/slideLayout" Target="../slideLayouts/slideLayout7.xml"/><Relationship Id="rId5" Type="http://schemas.openxmlformats.org/officeDocument/2006/relationships/image" Target="../media/image72.png"/><Relationship Id="rId4" Type="http://schemas.openxmlformats.org/officeDocument/2006/relationships/image" Target="../media/image71.png"/></Relationships>
</file>

<file path=ppt/slides/_rels/slide1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3.xml"/><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2.png"/></Relationships>
</file>

<file path=ppt/slides/_rels/slide1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8.xml"/><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1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9.xml"/><Relationship Id="rId1" Type="http://schemas.openxmlformats.org/officeDocument/2006/relationships/slideLayout" Target="../slideLayouts/slideLayout7.xml"/><Relationship Id="rId4" Type="http://schemas.openxmlformats.org/officeDocument/2006/relationships/image" Target="../media/image75.png"/></Relationships>
</file>

<file path=ppt/slides/_rels/slide1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2.xml"/><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5.xml"/><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1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8.xml"/><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1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9.xml"/><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1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1.xml"/><Relationship Id="rId1" Type="http://schemas.openxmlformats.org/officeDocument/2006/relationships/slideLayout" Target="../slideLayouts/slideLayout7.xml"/><Relationship Id="rId4" Type="http://schemas.openxmlformats.org/officeDocument/2006/relationships/image" Target="../media/image79.png"/></Relationships>
</file>

<file path=ppt/slides/_rels/slide1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4.xml"/><Relationship Id="rId1" Type="http://schemas.openxmlformats.org/officeDocument/2006/relationships/slideLayout" Target="../slideLayouts/slideLayout7.xml"/><Relationship Id="rId4" Type="http://schemas.openxmlformats.org/officeDocument/2006/relationships/image" Target="../media/image80.png"/></Relationships>
</file>

<file path=ppt/slides/_rels/slide1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5.xml"/><Relationship Id="rId1" Type="http://schemas.openxmlformats.org/officeDocument/2006/relationships/slideLayout" Target="../slideLayouts/slideLayout7.xml"/><Relationship Id="rId5" Type="http://schemas.openxmlformats.org/officeDocument/2006/relationships/image" Target="../media/image82.png"/><Relationship Id="rId4" Type="http://schemas.openxmlformats.org/officeDocument/2006/relationships/image" Target="../media/image81.png"/></Relationships>
</file>

<file path=ppt/slides/_rels/slide1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6.xml"/><Relationship Id="rId1" Type="http://schemas.openxmlformats.org/officeDocument/2006/relationships/slideLayout" Target="../slideLayouts/slideLayout7.xml"/><Relationship Id="rId4" Type="http://schemas.openxmlformats.org/officeDocument/2006/relationships/image" Target="../media/image83.png"/></Relationships>
</file>

<file path=ppt/slides/_rels/slide1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0.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1.xml"/><Relationship Id="rId1"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image" Target="../media/image84.png"/></Relationships>
</file>

<file path=ppt/slides/_rels/slide1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3.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4.xml"/><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1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5.xml"/><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1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6.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7.xml"/><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1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8.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9.xml"/><Relationship Id="rId1" Type="http://schemas.openxmlformats.org/officeDocument/2006/relationships/slideLayout" Target="../slideLayouts/slideLayout7.xml"/><Relationship Id="rId4" Type="http://schemas.openxmlformats.org/officeDocument/2006/relationships/image" Target="../media/image89.png"/></Relationships>
</file>

<file path=ppt/slides/_rels/slide1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0.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1.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2.xml"/><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3.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4.xml"/><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19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75.xml"/><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76.xml"/><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77.xml"/><Relationship Id="rId1" Type="http://schemas.openxmlformats.org/officeDocument/2006/relationships/slideLayout" Target="../slideLayouts/slideLayout7.xml"/><Relationship Id="rId4" Type="http://schemas.openxmlformats.org/officeDocument/2006/relationships/image" Target="../media/image92.png"/></Relationships>
</file>

<file path=ppt/slides/_rels/slide1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8.xml"/><Relationship Id="rId1" Type="http://schemas.openxmlformats.org/officeDocument/2006/relationships/slideLayout" Target="../slideLayouts/slideLayout7.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1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9.xml"/><Relationship Id="rId1" Type="http://schemas.openxmlformats.org/officeDocument/2006/relationships/slideLayout" Target="../slideLayouts/slideLayout7.xml"/><Relationship Id="rId4" Type="http://schemas.openxmlformats.org/officeDocument/2006/relationships/image" Target="../media/image96.png"/></Relationships>
</file>

<file path=ppt/slides/_rels/slide1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0.xml"/><Relationship Id="rId1" Type="http://schemas.openxmlformats.org/officeDocument/2006/relationships/slideLayout" Target="../slideLayouts/slideLayout7.xml"/><Relationship Id="rId5" Type="http://schemas.openxmlformats.org/officeDocument/2006/relationships/image" Target="../media/image98.png"/><Relationship Id="rId4" Type="http://schemas.openxmlformats.org/officeDocument/2006/relationships/image" Target="../media/image97.png"/></Relationships>
</file>

<file path=ppt/slides/_rels/slide19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81.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8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20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83.xml"/><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0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84.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85.xml"/><Relationship Id="rId1" Type="http://schemas.openxmlformats.org/officeDocument/2006/relationships/slideLayout" Target="../slideLayouts/slideLayout7.xml"/><Relationship Id="rId4" Type="http://schemas.openxmlformats.org/officeDocument/2006/relationships/image" Target="../media/image100.png"/></Relationships>
</file>

<file path=ppt/slides/_rels/slide20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86.xml"/><Relationship Id="rId1" Type="http://schemas.openxmlformats.org/officeDocument/2006/relationships/slideLayout" Target="../slideLayouts/slideLayout7.xml"/><Relationship Id="rId4" Type="http://schemas.openxmlformats.org/officeDocument/2006/relationships/image" Target="../media/image101.png"/></Relationships>
</file>

<file path=ppt/slides/_rels/slide20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87.xml"/><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88.xml"/><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20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89.xml"/><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90.xml"/><Relationship Id="rId1" Type="http://schemas.openxmlformats.org/officeDocument/2006/relationships/slideLayout" Target="../slideLayouts/slideLayout7.xml"/><Relationship Id="rId5" Type="http://schemas.openxmlformats.org/officeDocument/2006/relationships/image" Target="../media/image104.png"/><Relationship Id="rId4" Type="http://schemas.openxmlformats.org/officeDocument/2006/relationships/image" Target="../media/image103.png"/></Relationships>
</file>

<file path=ppt/slides/_rels/slide20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91.xml"/><Relationship Id="rId1" Type="http://schemas.openxmlformats.org/officeDocument/2006/relationships/slideLayout" Target="../slideLayouts/slideLayout7.xml"/><Relationship Id="rId5" Type="http://schemas.openxmlformats.org/officeDocument/2006/relationships/image" Target="../media/image106.png"/><Relationship Id="rId4" Type="http://schemas.openxmlformats.org/officeDocument/2006/relationships/image" Target="../media/image105.png"/></Relationships>
</file>

<file path=ppt/slides/_rels/slide20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92.xml"/><Relationship Id="rId1" Type="http://schemas.openxmlformats.org/officeDocument/2006/relationships/slideLayout" Target="../slideLayouts/slideLayout7.xml"/><Relationship Id="rId5" Type="http://schemas.openxmlformats.org/officeDocument/2006/relationships/image" Target="../media/image108.png"/><Relationship Id="rId4" Type="http://schemas.openxmlformats.org/officeDocument/2006/relationships/image" Target="../media/image107.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93.xml"/><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94.xml"/><Relationship Id="rId1" Type="http://schemas.openxmlformats.org/officeDocument/2006/relationships/slideLayout" Target="../slideLayouts/slideLayout7.xml"/><Relationship Id="rId4" Type="http://schemas.openxmlformats.org/officeDocument/2006/relationships/image" Target="../media/image109.png"/></Relationships>
</file>

<file path=ppt/slides/_rels/slide212.xml.rels><?xml version="1.0" encoding="UTF-8" standalone="yes"?>
<Relationships xmlns="http://schemas.openxmlformats.org/package/2006/relationships"><Relationship Id="rId8" Type="http://schemas.openxmlformats.org/officeDocument/2006/relationships/customXml" Target="../ink/ink2.xml"/><Relationship Id="rId13" Type="http://schemas.openxmlformats.org/officeDocument/2006/relationships/image" Target="../media/image114.png"/><Relationship Id="rId3" Type="http://schemas.openxmlformats.org/officeDocument/2006/relationships/image" Target="../media/image91.png"/><Relationship Id="rId7" Type="http://schemas.openxmlformats.org/officeDocument/2006/relationships/image" Target="../media/image111.png"/><Relationship Id="rId12" Type="http://schemas.openxmlformats.org/officeDocument/2006/relationships/customXml" Target="../ink/ink4.xml"/><Relationship Id="rId17" Type="http://schemas.openxmlformats.org/officeDocument/2006/relationships/image" Target="../media/image116.png"/><Relationship Id="rId2" Type="http://schemas.openxmlformats.org/officeDocument/2006/relationships/notesSlide" Target="../notesSlides/notesSlide195.xml"/><Relationship Id="rId16" Type="http://schemas.openxmlformats.org/officeDocument/2006/relationships/customXml" Target="../ink/ink6.xml"/><Relationship Id="rId1" Type="http://schemas.openxmlformats.org/officeDocument/2006/relationships/slideLayout" Target="../slideLayouts/slideLayout7.xml"/><Relationship Id="rId6" Type="http://schemas.openxmlformats.org/officeDocument/2006/relationships/customXml" Target="../ink/ink1.xml"/><Relationship Id="rId11" Type="http://schemas.openxmlformats.org/officeDocument/2006/relationships/image" Target="../media/image113.png"/><Relationship Id="rId5" Type="http://schemas.openxmlformats.org/officeDocument/2006/relationships/image" Target="../media/image110.png"/><Relationship Id="rId15" Type="http://schemas.openxmlformats.org/officeDocument/2006/relationships/image" Target="../media/image115.png"/><Relationship Id="rId10" Type="http://schemas.openxmlformats.org/officeDocument/2006/relationships/customXml" Target="../ink/ink3.xml"/><Relationship Id="rId4" Type="http://schemas.openxmlformats.org/officeDocument/2006/relationships/hyperlink" Target="https://www.geeksforgeeks.org/reactjs-setting-development-environment/" TargetMode="External"/><Relationship Id="rId9" Type="http://schemas.openxmlformats.org/officeDocument/2006/relationships/image" Target="../media/image112.png"/><Relationship Id="rId14" Type="http://schemas.openxmlformats.org/officeDocument/2006/relationships/customXml" Target="../ink/ink5.xml"/></Relationships>
</file>

<file path=ppt/slides/_rels/slide21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96.xml"/><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97.xml"/><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98.xml"/><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199.xml"/><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00.xml"/><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01.xml"/><Relationship Id="rId1" Type="http://schemas.openxmlformats.org/officeDocument/2006/relationships/slideLayout" Target="../slideLayouts/slideLayout7.xml"/><Relationship Id="rId4" Type="http://schemas.openxmlformats.org/officeDocument/2006/relationships/image" Target="../media/image117.png"/></Relationships>
</file>

<file path=ppt/slides/_rels/slide21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0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2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03.xml"/><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04.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05.xml"/><Relationship Id="rId1" Type="http://schemas.openxmlformats.org/officeDocument/2006/relationships/slideLayout" Target="../slideLayouts/slideLayout7.xml"/><Relationship Id="rId4" Type="http://schemas.openxmlformats.org/officeDocument/2006/relationships/image" Target="../media/image118.png"/></Relationships>
</file>

<file path=ppt/slides/_rels/slide22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06.xml"/><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07.xml"/><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08.xml"/><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09.xml"/><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0.xml"/><Relationship Id="rId1" Type="http://schemas.openxmlformats.org/officeDocument/2006/relationships/slideLayout" Target="../slideLayouts/slideLayout7.xml"/><Relationship Id="rId4" Type="http://schemas.openxmlformats.org/officeDocument/2006/relationships/image" Target="../media/image119.png"/></Relationships>
</file>

<file path=ppt/slides/_rels/slide22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1.xml"/><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3.xml"/><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4.xml"/><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5.xml"/><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6.xml"/><Relationship Id="rId1" Type="http://schemas.openxmlformats.org/officeDocument/2006/relationships/slideLayout" Target="../slideLayouts/slideLayout7.xml"/><Relationship Id="rId4" Type="http://schemas.openxmlformats.org/officeDocument/2006/relationships/image" Target="../media/image120.png"/></Relationships>
</file>

<file path=ppt/slides/_rels/slide23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7.xml"/><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8.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19.xml"/><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0.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1.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3.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4.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5.xml"/><Relationship Id="rId1" Type="http://schemas.openxmlformats.org/officeDocument/2006/relationships/slideLayout" Target="../slideLayouts/slideLayout7.xml"/><Relationship Id="rId4" Type="http://schemas.openxmlformats.org/officeDocument/2006/relationships/image" Target="../media/image121.png"/></Relationships>
</file>

<file path=ppt/slides/_rels/slide24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6.xml"/><Relationship Id="rId1" Type="http://schemas.openxmlformats.org/officeDocument/2006/relationships/slideLayout" Target="../slideLayouts/slideLayout7.xml"/><Relationship Id="rId4" Type="http://schemas.openxmlformats.org/officeDocument/2006/relationships/image" Target="../media/image122.png"/></Relationships>
</file>

<file path=ppt/slides/_rels/slide24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7.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8.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29.xml"/><Relationship Id="rId1" Type="http://schemas.openxmlformats.org/officeDocument/2006/relationships/slideLayout" Target="../slideLayouts/slideLayout7.xml"/><Relationship Id="rId4" Type="http://schemas.openxmlformats.org/officeDocument/2006/relationships/image" Target="../media/image123.png"/></Relationships>
</file>

<file path=ppt/slides/_rels/slide24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0.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1.xml"/><Relationship Id="rId1" Type="http://schemas.openxmlformats.org/officeDocument/2006/relationships/slideLayout" Target="../slideLayouts/slideLayout7.xml"/><Relationship Id="rId4" Type="http://schemas.openxmlformats.org/officeDocument/2006/relationships/image" Target="../media/image124.png"/></Relationships>
</file>

<file path=ppt/slides/_rels/slide24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3.xml"/><Relationship Id="rId1" Type="http://schemas.openxmlformats.org/officeDocument/2006/relationships/slideLayout" Target="../slideLayouts/slideLayout7.xml"/><Relationship Id="rId4" Type="http://schemas.openxmlformats.org/officeDocument/2006/relationships/image" Target="../media/image125.png"/></Relationships>
</file>

<file path=ppt/slides/_rels/slide25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4.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5.xml"/><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6.xml"/><Relationship Id="rId1" Type="http://schemas.openxmlformats.org/officeDocument/2006/relationships/slideLayout" Target="../slideLayouts/slideLayout7.xml"/><Relationship Id="rId4" Type="http://schemas.openxmlformats.org/officeDocument/2006/relationships/image" Target="../media/image126.png"/></Relationships>
</file>

<file path=ppt/slides/_rels/slide25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7.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8.xml"/><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39.xml"/><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40.xml"/><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41.xml"/><Relationship Id="rId1" Type="http://schemas.openxmlformats.org/officeDocument/2006/relationships/slideLayout" Target="../slideLayouts/slideLayout7.xml"/><Relationship Id="rId4" Type="http://schemas.openxmlformats.org/officeDocument/2006/relationships/image" Target="../media/image127.png"/></Relationships>
</file>

<file path=ppt/slides/_rels/slide25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4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43.xml"/><Relationship Id="rId1" Type="http://schemas.openxmlformats.org/officeDocument/2006/relationships/slideLayout" Target="../slideLayouts/slideLayout7.xml"/><Relationship Id="rId4" Type="http://schemas.openxmlformats.org/officeDocument/2006/relationships/image" Target="../media/image128.png"/></Relationships>
</file>

<file path=ppt/slides/_rels/slide26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44.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45.xml"/><Relationship Id="rId1" Type="http://schemas.openxmlformats.org/officeDocument/2006/relationships/slideLayout" Target="../slideLayouts/slideLayout7.xml"/><Relationship Id="rId4" Type="http://schemas.openxmlformats.org/officeDocument/2006/relationships/image" Target="../media/image129.png"/></Relationships>
</file>

<file path=ppt/slides/_rels/slide26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46.xm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47.xm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48.xml"/><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26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49.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50.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51.xml"/><Relationship Id="rId1" Type="http://schemas.openxmlformats.org/officeDocument/2006/relationships/slideLayout" Target="../slideLayouts/slideLayout7.xml"/><Relationship Id="rId4" Type="http://schemas.openxmlformats.org/officeDocument/2006/relationships/image" Target="../media/image131.png"/></Relationships>
</file>

<file path=ppt/slides/_rels/slide26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5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53.xml"/><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54.xml"/><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55.xm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56.xml"/><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57.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58.xml"/><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59.xml"/><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60.xml"/><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61.xml"/><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26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7.xml"/><Relationship Id="rId5" Type="http://schemas.openxmlformats.org/officeDocument/2006/relationships/image" Target="../media/image34.png"/><Relationship Id="rId4" Type="http://schemas.openxmlformats.org/officeDocument/2006/relationships/image" Target="../media/image33.png"/></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3.xml"/><Relationship Id="rId1" Type="http://schemas.openxmlformats.org/officeDocument/2006/relationships/slideLayout" Target="../slideLayouts/slideLayout7.xml"/><Relationship Id="rId4" Type="http://schemas.openxmlformats.org/officeDocument/2006/relationships/image" Target="../media/image35.png"/></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6.xml"/><Relationship Id="rId1" Type="http://schemas.openxmlformats.org/officeDocument/2006/relationships/slideLayout" Target="../slideLayouts/slideLayout7.xml"/><Relationship Id="rId4" Type="http://schemas.openxmlformats.org/officeDocument/2006/relationships/image" Target="../media/image36.png"/></Relationships>
</file>

<file path=ppt/slides/_rels/slide7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9.xml"/><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4.xml"/><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6.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7.xml"/><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9.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5.xml"/><Relationship Id="rId1" Type="http://schemas.openxmlformats.org/officeDocument/2006/relationships/slideLayout" Target="../slideLayouts/slideLayout7.xml"/><Relationship Id="rId4" Type="http://schemas.openxmlformats.org/officeDocument/2006/relationships/image" Target="../media/image42.png"/></Relationships>
</file>

<file path=ppt/slides/_rels/slide9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6.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7.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0.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46.png"/></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Module4</a:t>
            </a:r>
            <a:endParaRPr lang="en-IN" sz="2100" b="1" dirty="0">
              <a:solidFill>
                <a:srgbClr val="7030A0"/>
              </a:solidFill>
              <a:latin typeface="Arial" panose="020B0604020202020204" pitchFamily="34" charset="0"/>
              <a:ea typeface="Arial" panose="020B0604020202020204" pitchFamily="34" charset="0"/>
            </a:endParaRPr>
          </a:p>
        </p:txBody>
      </p:sp>
      <p:graphicFrame>
        <p:nvGraphicFramePr>
          <p:cNvPr id="12" name="Table 11">
            <a:extLst>
              <a:ext uri="{FF2B5EF4-FFF2-40B4-BE49-F238E27FC236}">
                <a16:creationId xmlns:a16="http://schemas.microsoft.com/office/drawing/2014/main" id="{0AC4D6CD-D007-7C68-25DF-A6D7FA22B0DC}"/>
              </a:ext>
            </a:extLst>
          </p:cNvPr>
          <p:cNvGraphicFramePr>
            <a:graphicFrameLocks noGrp="1"/>
          </p:cNvGraphicFramePr>
          <p:nvPr>
            <p:extLst>
              <p:ext uri="{D42A27DB-BD31-4B8C-83A1-F6EECF244321}">
                <p14:modId xmlns:p14="http://schemas.microsoft.com/office/powerpoint/2010/main" val="3537542419"/>
              </p:ext>
            </p:extLst>
          </p:nvPr>
        </p:nvGraphicFramePr>
        <p:xfrm>
          <a:off x="214315" y="971550"/>
          <a:ext cx="8624885" cy="2316480"/>
        </p:xfrm>
        <a:graphic>
          <a:graphicData uri="http://schemas.openxmlformats.org/drawingml/2006/table">
            <a:tbl>
              <a:tblPr/>
              <a:tblGrid>
                <a:gridCol w="8624885">
                  <a:extLst>
                    <a:ext uri="{9D8B030D-6E8A-4147-A177-3AD203B41FA5}">
                      <a16:colId xmlns:a16="http://schemas.microsoft.com/office/drawing/2014/main" val="452946976"/>
                    </a:ext>
                  </a:extLst>
                </a:gridCol>
              </a:tblGrid>
              <a:tr h="1780857">
                <a:tc>
                  <a:txBody>
                    <a:bodyPr/>
                    <a:lstStyle/>
                    <a:p>
                      <a:r>
                        <a:rPr kumimoji="0" lang="en-IN" sz="1800" b="0" i="0" u="none" strike="noStrike" kern="1200" baseline="0" dirty="0">
                          <a:solidFill>
                            <a:schemeClr val="bg1"/>
                          </a:solidFill>
                          <a:latin typeface="+mn-lt"/>
                          <a:ea typeface="+mn-ea"/>
                          <a:cs typeface="+mn-cs"/>
                        </a:rPr>
                        <a:t>. 	</a:t>
                      </a:r>
                    </a:p>
                    <a:p>
                      <a:r>
                        <a:rPr kumimoji="0" lang="en-US" sz="1800" b="0" i="0" u="none" strike="noStrike" kern="1200" baseline="0" dirty="0">
                          <a:solidFill>
                            <a:schemeClr val="bg1"/>
                          </a:solidFill>
                          <a:latin typeface="+mn-lt"/>
                          <a:ea typeface="+mn-ea"/>
                          <a:cs typeface="+mn-cs"/>
                        </a:rPr>
                        <a:t> </a:t>
                      </a:r>
                      <a:endParaRPr kumimoji="0" lang="en-IN" sz="1800" b="0" i="0" u="none" strike="noStrike" kern="1200" baseline="0" dirty="0">
                        <a:solidFill>
                          <a:schemeClr val="bg1"/>
                        </a:solidFill>
                        <a:latin typeface="+mn-lt"/>
                        <a:ea typeface="+mn-ea"/>
                        <a:cs typeface="+mn-cs"/>
                      </a:endParaRPr>
                    </a:p>
                    <a:p>
                      <a:r>
                        <a:rPr kumimoji="0" lang="en-US" sz="1800" b="0" i="0" u="none" strike="noStrike" kern="1200" baseline="0" dirty="0">
                          <a:solidFill>
                            <a:schemeClr val="bg1"/>
                          </a:solidFill>
                          <a:latin typeface="+mn-lt"/>
                          <a:ea typeface="+mn-ea"/>
                          <a:cs typeface="+mn-cs"/>
                        </a:rPr>
                        <a:t> </a:t>
                      </a:r>
                      <a:r>
                        <a:rPr kumimoji="0" lang="en-US" sz="1800" b="0" i="0" u="none" strike="noStrike" kern="1200" baseline="0" dirty="0">
                          <a:solidFill>
                            <a:srgbClr val="FF0000"/>
                          </a:solidFill>
                          <a:latin typeface="+mn-lt"/>
                          <a:ea typeface="+mn-ea"/>
                          <a:cs typeface="+mn-cs"/>
                        </a:rPr>
                        <a:t>UI BINDING LIBRARY FOR REACT (09) </a:t>
                      </a:r>
                    </a:p>
                    <a:p>
                      <a:r>
                        <a:rPr kumimoji="0" lang="en-US" sz="1800" b="0" i="0" u="none" strike="noStrike" kern="1200" baseline="0" dirty="0">
                          <a:solidFill>
                            <a:schemeClr val="bg1"/>
                          </a:solidFill>
                          <a:latin typeface="+mn-lt"/>
                          <a:ea typeface="+mn-ea"/>
                          <a:cs typeface="+mn-cs"/>
                        </a:rPr>
                        <a:t>Introduction to client-side routing using React Router, global state management and transitions using REDUX, server side rendering and testing using Jest, Enzyme and more. Web Development Using REACT is delivered both in a blended learning and self-paced mode. 	</a:t>
                      </a:r>
                    </a:p>
                    <a:p>
                      <a:endParaRPr lang="en-IN" sz="2000" dirty="0">
                        <a:solidFill>
                          <a:schemeClr val="bg1"/>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115205"/>
                  </a:ext>
                </a:extLst>
              </a:tr>
            </a:tbl>
          </a:graphicData>
        </a:graphic>
      </p:graphicFrame>
    </p:spTree>
    <p:extLst>
      <p:ext uri="{BB962C8B-B14F-4D97-AF65-F5344CB8AC3E}">
        <p14:creationId xmlns:p14="http://schemas.microsoft.com/office/powerpoint/2010/main" val="424103941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Creating html element using react</a:t>
            </a:r>
            <a:endParaRPr lang="en-IN" sz="2100" b="1" dirty="0">
              <a:solidFill>
                <a:srgbClr val="7030A0"/>
              </a:solidFill>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3693319"/>
          </a:xfrm>
          <a:prstGeom prst="rect">
            <a:avLst/>
          </a:prstGeom>
          <a:noFill/>
        </p:spPr>
        <p:txBody>
          <a:bodyPr wrap="square">
            <a:spAutoFit/>
          </a:bodyPr>
          <a:lstStyle/>
          <a:p>
            <a:r>
              <a:rPr lang="en-US" b="0" dirty="0">
                <a:solidFill>
                  <a:srgbClr val="FF0000"/>
                </a:solidFill>
                <a:effectLst/>
                <a:latin typeface="Consolas" panose="020B0609020204030204" pitchFamily="49" charset="0"/>
              </a:rPr>
              <a:t>Basic.js</a:t>
            </a:r>
          </a:p>
          <a:p>
            <a:endParaRPr lang="en-US" b="0" dirty="0">
              <a:solidFill>
                <a:srgbClr val="FF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heading=</a:t>
            </a:r>
            <a:r>
              <a:rPr lang="en-IN" b="0" dirty="0" err="1">
                <a:solidFill>
                  <a:srgbClr val="000000"/>
                </a:solidFill>
                <a:effectLst/>
                <a:latin typeface="Consolas" panose="020B0609020204030204" pitchFamily="49" charset="0"/>
              </a:rPr>
              <a:t>React.createElement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"this is react </a:t>
            </a:r>
            <a:r>
              <a:rPr lang="en-IN" b="0" dirty="0" err="1">
                <a:solidFill>
                  <a:srgbClr val="A31515"/>
                </a:solidFill>
                <a:effectLst/>
                <a:latin typeface="Consolas" panose="020B0609020204030204" pitchFamily="49" charset="0"/>
              </a:rPr>
              <a:t>js</a:t>
            </a:r>
            <a:r>
              <a:rPr lang="en-IN" b="0" dirty="0">
                <a:solidFill>
                  <a:srgbClr val="A31515"/>
                </a:solidFill>
                <a:effectLst/>
                <a:latin typeface="Consolas" panose="020B0609020204030204" pitchFamily="49" charset="0"/>
              </a:rPr>
              <a:t> demo"</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(heading);</a:t>
            </a:r>
          </a:p>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pic>
        <p:nvPicPr>
          <p:cNvPr id="4" name="Picture 3">
            <a:extLst>
              <a:ext uri="{FF2B5EF4-FFF2-40B4-BE49-F238E27FC236}">
                <a16:creationId xmlns:a16="http://schemas.microsoft.com/office/drawing/2014/main" id="{1A17281D-FEEF-E669-22A4-C9A0AEC661A8}"/>
              </a:ext>
            </a:extLst>
          </p:cNvPr>
          <p:cNvPicPr>
            <a:picLocks noChangeAspect="1"/>
          </p:cNvPicPr>
          <p:nvPr/>
        </p:nvPicPr>
        <p:blipFill>
          <a:blip r:embed="rId3"/>
          <a:stretch>
            <a:fillRect/>
          </a:stretch>
        </p:blipFill>
        <p:spPr>
          <a:xfrm>
            <a:off x="5181600" y="1657350"/>
            <a:ext cx="3333750" cy="809625"/>
          </a:xfrm>
          <a:prstGeom prst="rect">
            <a:avLst/>
          </a:prstGeom>
        </p:spPr>
      </p:pic>
    </p:spTree>
    <p:extLst>
      <p:ext uri="{BB962C8B-B14F-4D97-AF65-F5344CB8AC3E}">
        <p14:creationId xmlns:p14="http://schemas.microsoft.com/office/powerpoint/2010/main" val="1047765270"/>
      </p:ext>
    </p:extLst>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52400" y="666750"/>
            <a:ext cx="6535543" cy="4524315"/>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r>
              <a:rPr lang="en-US" b="0" dirty="0">
                <a:solidFill>
                  <a:srgbClr val="FF0000"/>
                </a:solidFill>
                <a:effectLst/>
                <a:latin typeface="Consolas" panose="020B0609020204030204" pitchFamily="49" charset="0"/>
              </a:rPr>
              <a:t>App.js</a:t>
            </a:r>
          </a:p>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User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'./User'</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App(){</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&lt;User</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'john'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age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'15'</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&lt;User</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'ale'</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age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'17'</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App</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573601857"/>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52400" y="734848"/>
            <a:ext cx="8382000"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277BE8EC-1CCC-8E65-A1A9-9FD3245CF869}"/>
              </a:ext>
            </a:extLst>
          </p:cNvPr>
          <p:cNvPicPr>
            <a:picLocks noChangeAspect="1"/>
          </p:cNvPicPr>
          <p:nvPr/>
        </p:nvPicPr>
        <p:blipFill>
          <a:blip r:embed="rId4"/>
          <a:stretch>
            <a:fillRect/>
          </a:stretch>
        </p:blipFill>
        <p:spPr>
          <a:xfrm>
            <a:off x="6705600" y="2457450"/>
            <a:ext cx="3238500" cy="2686050"/>
          </a:xfrm>
          <a:prstGeom prst="rect">
            <a:avLst/>
          </a:prstGeom>
        </p:spPr>
      </p:pic>
    </p:spTree>
    <p:extLst>
      <p:ext uri="{BB962C8B-B14F-4D97-AF65-F5344CB8AC3E}">
        <p14:creationId xmlns:p14="http://schemas.microsoft.com/office/powerpoint/2010/main" val="2509077364"/>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24522" y="734001"/>
            <a:ext cx="8382000" cy="6186309"/>
          </a:xfrm>
          <a:prstGeom prst="rect">
            <a:avLst/>
          </a:prstGeom>
          <a:noFill/>
        </p:spPr>
        <p:txBody>
          <a:bodyPr wrap="square">
            <a:spAutoFit/>
          </a:bodyPr>
          <a:lstStyle/>
          <a:p>
            <a:r>
              <a:rPr lang="en-IN" b="0" dirty="0">
                <a:solidFill>
                  <a:srgbClr val="FF0000"/>
                </a:solidFill>
                <a:effectLst/>
                <a:latin typeface="Consolas" panose="020B0609020204030204" pitchFamily="49" charset="0"/>
              </a:rPr>
              <a:t>Props in class components</a:t>
            </a:r>
          </a:p>
          <a:p>
            <a:r>
              <a:rPr lang="en-IN" dirty="0">
                <a:solidFill>
                  <a:srgbClr val="FF0000"/>
                </a:solidFill>
                <a:latin typeface="Consolas" panose="020B0609020204030204" pitchFamily="49" charset="0"/>
              </a:rPr>
              <a:t>User.js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User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React.Component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(props){</a:t>
            </a:r>
          </a:p>
          <a:p>
            <a:r>
              <a:rPr lang="en-IN" b="0" dirty="0">
                <a:solidFill>
                  <a:srgbClr val="0000FF"/>
                </a:solidFill>
                <a:effectLst/>
                <a:latin typeface="Consolas" panose="020B0609020204030204" pitchFamily="49" charset="0"/>
              </a:rPr>
              <a:t>super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render()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name:</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.props.name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.props.age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User</a:t>
            </a:r>
          </a:p>
          <a:p>
            <a:endParaRPr lang="en-IN"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59056997"/>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24522" y="734001"/>
            <a:ext cx="8382000" cy="4801314"/>
          </a:xfrm>
          <a:prstGeom prst="rect">
            <a:avLst/>
          </a:prstGeom>
          <a:noFill/>
        </p:spPr>
        <p:txBody>
          <a:bodyPr wrap="square">
            <a:spAutoFit/>
          </a:bodyPr>
          <a:lstStyle/>
          <a:p>
            <a:r>
              <a:rPr lang="en-IN" dirty="0">
                <a:solidFill>
                  <a:srgbClr val="FF0000"/>
                </a:solidFill>
                <a:latin typeface="Consolas" panose="020B0609020204030204" pitchFamily="49" charset="0"/>
              </a:rPr>
              <a:t>App.js</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User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'./User'</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App(){</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&lt;User</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'john'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age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'15'</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&lt;User</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'ale'</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age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'17'</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App</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31475962"/>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24522" y="734001"/>
            <a:ext cx="8382000" cy="3970318"/>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05FA1F99-66C4-BC55-7659-CC8ECCCBAF56}"/>
              </a:ext>
            </a:extLst>
          </p:cNvPr>
          <p:cNvPicPr>
            <a:picLocks noChangeAspect="1"/>
          </p:cNvPicPr>
          <p:nvPr/>
        </p:nvPicPr>
        <p:blipFill>
          <a:blip r:embed="rId4"/>
          <a:stretch>
            <a:fillRect/>
          </a:stretch>
        </p:blipFill>
        <p:spPr>
          <a:xfrm>
            <a:off x="5953590" y="2237576"/>
            <a:ext cx="2562225" cy="2438400"/>
          </a:xfrm>
          <a:prstGeom prst="rect">
            <a:avLst/>
          </a:prstGeom>
        </p:spPr>
      </p:pic>
    </p:spTree>
    <p:extLst>
      <p:ext uri="{BB962C8B-B14F-4D97-AF65-F5344CB8AC3E}">
        <p14:creationId xmlns:p14="http://schemas.microsoft.com/office/powerpoint/2010/main" val="3766371057"/>
      </p:ext>
    </p:extLst>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err="1">
                  <a:solidFill>
                    <a:srgbClr val="FF0000"/>
                  </a:solidFill>
                  <a:latin typeface="Arial" panose="020B0604020202020204" pitchFamily="34" charset="0"/>
                </a:rPr>
                <a:t>Mapmethod</a:t>
              </a:r>
              <a:r>
                <a:rPr lang="en-US" sz="1400" b="1" dirty="0">
                  <a:solidFill>
                    <a:srgbClr val="FF0000"/>
                  </a:solidFill>
                  <a:latin typeface="Arial" panose="020B0604020202020204" pitchFamily="34" charset="0"/>
                </a:rPr>
                <a:t>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24522" y="734001"/>
            <a:ext cx="8382000" cy="3831818"/>
          </a:xfrm>
          <a:prstGeom prst="rect">
            <a:avLst/>
          </a:prstGeom>
          <a:noFill/>
        </p:spPr>
        <p:txBody>
          <a:bodyPr wrap="square">
            <a:spAutoFit/>
          </a:bodyPr>
          <a:lstStyle/>
          <a:p>
            <a:r>
              <a:rPr lang="en-US" b="0" dirty="0">
                <a:solidFill>
                  <a:srgbClr val="FF0000"/>
                </a:solidFill>
                <a:effectLst/>
                <a:latin typeface="Consolas" panose="020B0609020204030204" pitchFamily="49" charset="0"/>
              </a:rPr>
              <a:t>Array Methods</a:t>
            </a:r>
          </a:p>
          <a:p>
            <a:pPr marL="285750" indent="-285750">
              <a:lnSpc>
                <a:spcPct val="150000"/>
              </a:lnSpc>
              <a:buFont typeface="Wingdings" panose="05000000000000000000" pitchFamily="2" charset="2"/>
              <a:buChar char="Ø"/>
            </a:pPr>
            <a:r>
              <a:rPr lang="en-US" b="0" dirty="0">
                <a:solidFill>
                  <a:schemeClr val="bg1"/>
                </a:solidFill>
                <a:effectLst/>
                <a:latin typeface="Consolas" panose="020B0609020204030204" pitchFamily="49" charset="0"/>
              </a:rPr>
              <a:t>There are many JavaScript array methods.</a:t>
            </a:r>
          </a:p>
          <a:p>
            <a:pPr marL="285750" indent="-285750">
              <a:lnSpc>
                <a:spcPct val="150000"/>
              </a:lnSpc>
              <a:buFont typeface="Wingdings" panose="05000000000000000000" pitchFamily="2" charset="2"/>
              <a:buChar char="Ø"/>
            </a:pPr>
            <a:r>
              <a:rPr lang="en-US" b="0" dirty="0">
                <a:solidFill>
                  <a:schemeClr val="bg1"/>
                </a:solidFill>
                <a:effectLst/>
                <a:latin typeface="Consolas" panose="020B0609020204030204" pitchFamily="49" charset="0"/>
              </a:rPr>
              <a:t>One of the most useful in React is the .map() array method.</a:t>
            </a:r>
          </a:p>
          <a:p>
            <a:pPr marL="285750" indent="-285750">
              <a:lnSpc>
                <a:spcPct val="150000"/>
              </a:lnSpc>
              <a:buFont typeface="Wingdings" panose="05000000000000000000" pitchFamily="2" charset="2"/>
              <a:buChar char="Ø"/>
            </a:pPr>
            <a:r>
              <a:rPr lang="en-US" b="0" dirty="0">
                <a:solidFill>
                  <a:schemeClr val="bg1"/>
                </a:solidFill>
                <a:effectLst/>
                <a:latin typeface="Consolas" panose="020B0609020204030204" pitchFamily="49" charset="0"/>
              </a:rPr>
              <a:t>The .map() method allows you to run a function on each item in the array, returning a new array as the result.</a:t>
            </a:r>
          </a:p>
          <a:p>
            <a:pPr marL="285750" indent="-285750">
              <a:lnSpc>
                <a:spcPct val="150000"/>
              </a:lnSpc>
              <a:buFont typeface="Wingdings" panose="05000000000000000000" pitchFamily="2" charset="2"/>
              <a:buChar char="Ø"/>
            </a:pPr>
            <a:r>
              <a:rPr lang="en-US" b="0" dirty="0">
                <a:solidFill>
                  <a:schemeClr val="bg1"/>
                </a:solidFill>
                <a:effectLst/>
                <a:latin typeface="Consolas" panose="020B0609020204030204" pitchFamily="49" charset="0"/>
              </a:rPr>
              <a:t>In React, map() can be used to generate lists.</a:t>
            </a:r>
          </a:p>
          <a:p>
            <a:pPr marL="285750" indent="-285750">
              <a:lnSpc>
                <a:spcPct val="150000"/>
              </a:lnSpc>
              <a:buFont typeface="Wingdings" panose="05000000000000000000" pitchFamily="2" charset="2"/>
              <a:buChar char="Ø"/>
            </a:pPr>
            <a:br>
              <a:rPr lang="en-US" b="0" dirty="0">
                <a:solidFill>
                  <a:schemeClr val="bg1"/>
                </a:solidFill>
                <a:effectLst/>
                <a:latin typeface="Consolas" panose="020B0609020204030204" pitchFamily="49" charset="0"/>
              </a:rPr>
            </a:br>
            <a:endParaRPr lang="en-US" b="0" dirty="0">
              <a:solidFill>
                <a:schemeClr val="bg1"/>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0073191"/>
      </p:ext>
    </p:extLst>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Map method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24522" y="734001"/>
            <a:ext cx="8382000" cy="3693319"/>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chemeClr val="bg1"/>
                </a:solidFill>
                <a:effectLst/>
                <a:latin typeface="Consolas" panose="020B0609020204030204" pitchFamily="49" charset="0"/>
              </a:rPr>
              <a:t>import React from 'react';</a:t>
            </a:r>
          </a:p>
          <a:p>
            <a:r>
              <a:rPr lang="en-IN" b="0" dirty="0">
                <a:solidFill>
                  <a:schemeClr val="bg1"/>
                </a:solidFill>
                <a:effectLst/>
                <a:latin typeface="Consolas" panose="020B0609020204030204" pitchFamily="49" charset="0"/>
              </a:rPr>
              <a:t>import </a:t>
            </a:r>
            <a:r>
              <a:rPr lang="en-IN" b="0" dirty="0" err="1">
                <a:solidFill>
                  <a:schemeClr val="bg1"/>
                </a:solidFill>
                <a:effectLst/>
                <a:latin typeface="Consolas" panose="020B0609020204030204" pitchFamily="49" charset="0"/>
              </a:rPr>
              <a:t>ReactDOM</a:t>
            </a:r>
            <a:r>
              <a:rPr lang="en-IN" b="0" dirty="0">
                <a:solidFill>
                  <a:schemeClr val="bg1"/>
                </a:solidFill>
                <a:effectLst/>
                <a:latin typeface="Consolas" panose="020B0609020204030204" pitchFamily="49" charset="0"/>
              </a:rPr>
              <a:t> from 'react-</a:t>
            </a:r>
            <a:r>
              <a:rPr lang="en-IN" b="0" dirty="0" err="1">
                <a:solidFill>
                  <a:schemeClr val="bg1"/>
                </a:solidFill>
                <a:effectLst/>
                <a:latin typeface="Consolas" panose="020B0609020204030204" pitchFamily="49" charset="0"/>
              </a:rPr>
              <a:t>dom</a:t>
            </a:r>
            <a:r>
              <a:rPr lang="en-IN" b="0" dirty="0">
                <a:solidFill>
                  <a:schemeClr val="bg1"/>
                </a:solidFill>
                <a:effectLst/>
                <a:latin typeface="Consolas" panose="020B0609020204030204" pitchFamily="49" charset="0"/>
              </a:rPr>
              <a:t>/client';</a:t>
            </a:r>
          </a:p>
          <a:p>
            <a:endParaRPr lang="en-IN" b="0" dirty="0">
              <a:solidFill>
                <a:schemeClr val="bg1"/>
              </a:solidFill>
              <a:effectLst/>
              <a:latin typeface="Consolas" panose="020B0609020204030204" pitchFamily="49" charset="0"/>
            </a:endParaRPr>
          </a:p>
          <a:p>
            <a:r>
              <a:rPr lang="en-IN" b="0" dirty="0" err="1">
                <a:solidFill>
                  <a:schemeClr val="bg1"/>
                </a:solidFill>
                <a:effectLst/>
                <a:latin typeface="Consolas" panose="020B0609020204030204" pitchFamily="49" charset="0"/>
              </a:rPr>
              <a:t>const</a:t>
            </a:r>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myArray</a:t>
            </a:r>
            <a:r>
              <a:rPr lang="en-IN" b="0" dirty="0">
                <a:solidFill>
                  <a:schemeClr val="bg1"/>
                </a:solidFill>
                <a:effectLst/>
                <a:latin typeface="Consolas" panose="020B0609020204030204" pitchFamily="49" charset="0"/>
              </a:rPr>
              <a:t> = ['apple', 'banana', 'orange'];</a:t>
            </a:r>
          </a:p>
          <a:p>
            <a:endParaRPr lang="en-IN" b="0" dirty="0">
              <a:solidFill>
                <a:schemeClr val="bg1"/>
              </a:solidFill>
              <a:effectLst/>
              <a:latin typeface="Consolas" panose="020B0609020204030204" pitchFamily="49" charset="0"/>
            </a:endParaRPr>
          </a:p>
          <a:p>
            <a:r>
              <a:rPr lang="en-IN" b="0" dirty="0" err="1">
                <a:solidFill>
                  <a:schemeClr val="bg1"/>
                </a:solidFill>
                <a:effectLst/>
                <a:latin typeface="Consolas" panose="020B0609020204030204" pitchFamily="49" charset="0"/>
              </a:rPr>
              <a:t>const</a:t>
            </a:r>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myList</a:t>
            </a:r>
            <a:r>
              <a:rPr lang="en-IN" b="0" dirty="0">
                <a:solidFill>
                  <a:schemeClr val="bg1"/>
                </a:solidFill>
                <a:effectLst/>
                <a:latin typeface="Consolas" panose="020B0609020204030204" pitchFamily="49" charset="0"/>
              </a:rPr>
              <a:t> = </a:t>
            </a:r>
            <a:r>
              <a:rPr lang="en-IN" b="0" dirty="0" err="1">
                <a:solidFill>
                  <a:schemeClr val="bg1"/>
                </a:solidFill>
                <a:effectLst/>
                <a:latin typeface="Consolas" panose="020B0609020204030204" pitchFamily="49" charset="0"/>
              </a:rPr>
              <a:t>myArray.map</a:t>
            </a:r>
            <a:r>
              <a:rPr lang="en-IN" b="0" dirty="0">
                <a:solidFill>
                  <a:schemeClr val="bg1"/>
                </a:solidFill>
                <a:effectLst/>
                <a:latin typeface="Consolas" panose="020B0609020204030204" pitchFamily="49" charset="0"/>
              </a:rPr>
              <a:t>((item) =&gt; &lt;p&gt;{item}&lt;/p&gt;)</a:t>
            </a:r>
          </a:p>
          <a:p>
            <a:endParaRPr lang="en-IN" b="0" dirty="0">
              <a:solidFill>
                <a:schemeClr val="bg1"/>
              </a:solidFill>
              <a:effectLst/>
              <a:latin typeface="Consolas" panose="020B0609020204030204" pitchFamily="49" charset="0"/>
            </a:endParaRPr>
          </a:p>
          <a:p>
            <a:r>
              <a:rPr lang="en-IN" b="0" dirty="0" err="1">
                <a:solidFill>
                  <a:schemeClr val="bg1"/>
                </a:solidFill>
                <a:effectLst/>
                <a:latin typeface="Consolas" panose="020B0609020204030204" pitchFamily="49" charset="0"/>
              </a:rPr>
              <a:t>const</a:t>
            </a:r>
            <a:r>
              <a:rPr lang="en-IN" b="0" dirty="0">
                <a:solidFill>
                  <a:schemeClr val="bg1"/>
                </a:solidFill>
                <a:effectLst/>
                <a:latin typeface="Consolas" panose="020B0609020204030204" pitchFamily="49" charset="0"/>
              </a:rPr>
              <a:t> container = </a:t>
            </a:r>
            <a:r>
              <a:rPr lang="en-IN" b="0" dirty="0" err="1">
                <a:solidFill>
                  <a:schemeClr val="bg1"/>
                </a:solidFill>
                <a:effectLst/>
                <a:latin typeface="Consolas" panose="020B0609020204030204" pitchFamily="49" charset="0"/>
              </a:rPr>
              <a:t>document.getElementById</a:t>
            </a:r>
            <a:r>
              <a:rPr lang="en-IN" b="0" dirty="0">
                <a:solidFill>
                  <a:schemeClr val="bg1"/>
                </a:solidFill>
                <a:effectLst/>
                <a:latin typeface="Consolas" panose="020B0609020204030204" pitchFamily="49" charset="0"/>
              </a:rPr>
              <a:t>('root');</a:t>
            </a:r>
          </a:p>
          <a:p>
            <a:r>
              <a:rPr lang="en-IN" b="0" dirty="0" err="1">
                <a:solidFill>
                  <a:schemeClr val="bg1"/>
                </a:solidFill>
                <a:effectLst/>
                <a:latin typeface="Consolas" panose="020B0609020204030204" pitchFamily="49" charset="0"/>
              </a:rPr>
              <a:t>const</a:t>
            </a:r>
            <a:r>
              <a:rPr lang="en-IN" b="0" dirty="0">
                <a:solidFill>
                  <a:schemeClr val="bg1"/>
                </a:solidFill>
                <a:effectLst/>
                <a:latin typeface="Consolas" panose="020B0609020204030204" pitchFamily="49" charset="0"/>
              </a:rPr>
              <a:t> root = </a:t>
            </a:r>
            <a:r>
              <a:rPr lang="en-IN" b="0" dirty="0" err="1">
                <a:solidFill>
                  <a:schemeClr val="bg1"/>
                </a:solidFill>
                <a:effectLst/>
                <a:latin typeface="Consolas" panose="020B0609020204030204" pitchFamily="49" charset="0"/>
              </a:rPr>
              <a:t>ReactDOM.createRoot</a:t>
            </a:r>
            <a:r>
              <a:rPr lang="en-IN" b="0" dirty="0">
                <a:solidFill>
                  <a:schemeClr val="bg1"/>
                </a:solidFill>
                <a:effectLst/>
                <a:latin typeface="Consolas" panose="020B0609020204030204" pitchFamily="49" charset="0"/>
              </a:rPr>
              <a:t>(container);</a:t>
            </a:r>
          </a:p>
          <a:p>
            <a:r>
              <a:rPr lang="en-IN" b="0" dirty="0" err="1">
                <a:solidFill>
                  <a:schemeClr val="bg1"/>
                </a:solidFill>
                <a:effectLst/>
                <a:latin typeface="Consolas" panose="020B0609020204030204" pitchFamily="49" charset="0"/>
              </a:rPr>
              <a:t>root.render</a:t>
            </a:r>
            <a:r>
              <a:rPr lang="en-IN" b="0" dirty="0">
                <a:solidFill>
                  <a:schemeClr val="bg1"/>
                </a:solidFill>
                <a:effectLst/>
                <a:latin typeface="Consolas" panose="020B0609020204030204" pitchFamily="49" charset="0"/>
              </a:rPr>
              <a:t>(</a:t>
            </a:r>
            <a:r>
              <a:rPr lang="en-IN" b="0" dirty="0" err="1">
                <a:solidFill>
                  <a:schemeClr val="bg1"/>
                </a:solidFill>
                <a:effectLst/>
                <a:latin typeface="Consolas" panose="020B0609020204030204" pitchFamily="49" charset="0"/>
              </a:rPr>
              <a:t>myList</a:t>
            </a:r>
            <a:r>
              <a:rPr lang="en-IN" b="0" dirty="0">
                <a:solidFill>
                  <a:schemeClr val="bg1"/>
                </a:solidFill>
                <a:effectLst/>
                <a:latin typeface="Consolas" panose="020B0609020204030204" pitchFamily="49" charset="0"/>
              </a:rPr>
              <a:t>);</a:t>
            </a:r>
          </a:p>
          <a:p>
            <a:endParaRPr lang="en-IN"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pic>
        <p:nvPicPr>
          <p:cNvPr id="12" name="Picture 11">
            <a:extLst>
              <a:ext uri="{FF2B5EF4-FFF2-40B4-BE49-F238E27FC236}">
                <a16:creationId xmlns:a16="http://schemas.microsoft.com/office/drawing/2014/main" id="{7EBEFF82-C42C-FDD0-5E22-935365443C65}"/>
              </a:ext>
            </a:extLst>
          </p:cNvPr>
          <p:cNvPicPr>
            <a:picLocks noChangeAspect="1"/>
          </p:cNvPicPr>
          <p:nvPr/>
        </p:nvPicPr>
        <p:blipFill>
          <a:blip r:embed="rId4"/>
          <a:stretch>
            <a:fillRect/>
          </a:stretch>
        </p:blipFill>
        <p:spPr>
          <a:xfrm>
            <a:off x="7439722" y="1479914"/>
            <a:ext cx="1143000" cy="1181100"/>
          </a:xfrm>
          <a:prstGeom prst="rect">
            <a:avLst/>
          </a:prstGeom>
        </p:spPr>
      </p:pic>
    </p:spTree>
    <p:extLst>
      <p:ext uri="{BB962C8B-B14F-4D97-AF65-F5344CB8AC3E}">
        <p14:creationId xmlns:p14="http://schemas.microsoft.com/office/powerpoint/2010/main" val="3992154181"/>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Map method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24522" y="734001"/>
            <a:ext cx="8382000" cy="6463308"/>
          </a:xfrm>
          <a:prstGeom prst="rect">
            <a:avLst/>
          </a:prstGeom>
          <a:noFill/>
        </p:spPr>
        <p:txBody>
          <a:bodyPr wrap="square">
            <a:spAutoFit/>
          </a:bodyPr>
          <a:lstStyle/>
          <a:p>
            <a:r>
              <a:rPr lang="en-IN" b="0" dirty="0">
                <a:solidFill>
                  <a:srgbClr val="FF0000"/>
                </a:solidFill>
                <a:effectLst/>
                <a:latin typeface="Consolas" panose="020B0609020204030204" pitchFamily="49" charset="0"/>
              </a:rPr>
              <a:t>User.js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User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React.Component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(props){</a:t>
            </a:r>
          </a:p>
          <a:p>
            <a:r>
              <a:rPr lang="en-IN" b="0" dirty="0">
                <a:solidFill>
                  <a:srgbClr val="0000FF"/>
                </a:solidFill>
                <a:effectLst/>
                <a:latin typeface="Consolas" panose="020B0609020204030204" pitchFamily="49" charset="0"/>
              </a:rPr>
              <a:t>super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render()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name:</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.props.name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age: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.props.age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User</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048115096"/>
      </p:ext>
    </p:extLst>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Map method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24522" y="734001"/>
            <a:ext cx="8382000" cy="5909310"/>
          </a:xfrm>
          <a:prstGeom prst="rect">
            <a:avLst/>
          </a:prstGeom>
          <a:noFill/>
        </p:spPr>
        <p:txBody>
          <a:bodyPr wrap="square">
            <a:spAutoFit/>
          </a:bodyPr>
          <a:lstStyle/>
          <a:p>
            <a:r>
              <a:rPr lang="en-IN" dirty="0">
                <a:solidFill>
                  <a:srgbClr val="FF0000"/>
                </a:solidFill>
                <a:latin typeface="Consolas" panose="020B0609020204030204" pitchFamily="49" charset="0"/>
              </a:rPr>
              <a:t>App</a:t>
            </a:r>
            <a:r>
              <a:rPr lang="en-IN" b="0" dirty="0">
                <a:solidFill>
                  <a:srgbClr val="FF0000"/>
                </a:solidFill>
                <a:effectLst/>
                <a:latin typeface="Consolas" panose="020B0609020204030204" pitchFamily="49" charset="0"/>
              </a:rPr>
              <a:t>.js</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User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'./User'</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&lt;User/&gt;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&lt;User/&gt;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2573064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Map method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24522" y="734001"/>
            <a:ext cx="8382000" cy="4247317"/>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6E23A32A-F108-866B-F401-EB0986B4A794}"/>
              </a:ext>
            </a:extLst>
          </p:cNvPr>
          <p:cNvPicPr>
            <a:picLocks noChangeAspect="1"/>
          </p:cNvPicPr>
          <p:nvPr/>
        </p:nvPicPr>
        <p:blipFill>
          <a:blip r:embed="rId4"/>
          <a:stretch>
            <a:fillRect/>
          </a:stretch>
        </p:blipFill>
        <p:spPr>
          <a:xfrm>
            <a:off x="7691786" y="1962150"/>
            <a:ext cx="2114550" cy="2895600"/>
          </a:xfrm>
          <a:prstGeom prst="rect">
            <a:avLst/>
          </a:prstGeom>
        </p:spPr>
      </p:pic>
    </p:spTree>
    <p:extLst>
      <p:ext uri="{BB962C8B-B14F-4D97-AF65-F5344CB8AC3E}">
        <p14:creationId xmlns:p14="http://schemas.microsoft.com/office/powerpoint/2010/main" val="173579002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738664"/>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Creating more than one html element using react</a:t>
            </a:r>
            <a:endParaRPr lang="en-IN" sz="2100" b="1" dirty="0">
              <a:solidFill>
                <a:srgbClr val="7030A0"/>
              </a:solidFill>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5078313"/>
          </a:xfrm>
          <a:prstGeom prst="rect">
            <a:avLst/>
          </a:prstGeom>
          <a:noFill/>
        </p:spPr>
        <p:txBody>
          <a:bodyPr wrap="square">
            <a:spAutoFit/>
          </a:bodyPr>
          <a:lstStyle/>
          <a:p>
            <a:r>
              <a:rPr lang="en-IN" b="0" dirty="0">
                <a:solidFill>
                  <a:srgbClr val="FF0000"/>
                </a:solidFill>
                <a:effectLst/>
                <a:latin typeface="Consolas" panose="020B0609020204030204" pitchFamily="49" charset="0"/>
              </a:rPr>
              <a:t>Basic.html</a:t>
            </a: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&lt;meta</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charset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"UTF-8"</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&lt;meta</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"viewport"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content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"width=</a:t>
            </a:r>
            <a:r>
              <a:rPr lang="en-IN" b="0" dirty="0">
                <a:solidFill>
                  <a:srgbClr val="CD3131"/>
                </a:solidFill>
                <a:effectLst/>
                <a:latin typeface="Consolas" panose="020B0609020204030204" pitchFamily="49" charset="0"/>
              </a:rPr>
              <a:t>&lt;</a:t>
            </a:r>
            <a:r>
              <a:rPr lang="en-IN" b="0" dirty="0">
                <a:solidFill>
                  <a:srgbClr val="0000FF"/>
                </a:solidFill>
                <a:effectLst/>
                <a:latin typeface="Consolas" panose="020B0609020204030204" pitchFamily="49" charset="0"/>
              </a:rPr>
              <a:t>device-width&gt;, initial-scale=1.0"</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&lt;title&gt;</a:t>
            </a:r>
            <a:r>
              <a:rPr lang="en-IN" b="0" dirty="0">
                <a:solidFill>
                  <a:srgbClr val="000000"/>
                </a:solidFill>
                <a:effectLst/>
                <a:latin typeface="Consolas" panose="020B0609020204030204" pitchFamily="49" charset="0"/>
              </a:rPr>
              <a:t>Document</a:t>
            </a:r>
            <a:r>
              <a:rPr lang="en-IN" b="0" dirty="0">
                <a:solidFill>
                  <a:srgbClr val="800000"/>
                </a:solidFill>
                <a:effectLst/>
                <a:latin typeface="Consolas" panose="020B0609020204030204" pitchFamily="49" charset="0"/>
              </a:rPr>
              <a:t>&lt;/title&gt;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crossorigin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"https://unpkg.com/react@18/</a:t>
            </a:r>
            <a:r>
              <a:rPr lang="en-IN" b="0" dirty="0" err="1">
                <a:solidFill>
                  <a:srgbClr val="0000FF"/>
                </a:solidFill>
                <a:effectLst/>
                <a:latin typeface="Consolas" panose="020B0609020204030204" pitchFamily="49" charset="0"/>
              </a:rPr>
              <a:t>umd</a:t>
            </a:r>
            <a:r>
              <a:rPr lang="en-IN" b="0" dirty="0">
                <a:solidFill>
                  <a:srgbClr val="0000FF"/>
                </a:solidFill>
                <a:effectLst/>
                <a:latin typeface="Consolas" panose="020B0609020204030204" pitchFamily="49" charset="0"/>
              </a:rPr>
              <a:t>/react.development.js"</a:t>
            </a:r>
            <a:r>
              <a:rPr lang="en-IN" b="0" dirty="0">
                <a:solidFill>
                  <a:srgbClr val="800000"/>
                </a:solidFill>
                <a:effectLst/>
                <a:latin typeface="Consolas" panose="020B0609020204030204" pitchFamily="49" charset="0"/>
              </a:rPr>
              <a:t>&gt;&lt;/script&gt;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&lt;script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crossorigin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"https://unpkg.com/react-dom@18/</a:t>
            </a:r>
            <a:r>
              <a:rPr lang="en-IN" b="0" dirty="0" err="1">
                <a:solidFill>
                  <a:srgbClr val="0000FF"/>
                </a:solidFill>
                <a:effectLst/>
                <a:latin typeface="Consolas" panose="020B0609020204030204" pitchFamily="49" charset="0"/>
              </a:rPr>
              <a:t>umd</a:t>
            </a:r>
            <a:r>
              <a:rPr lang="en-IN" b="0" dirty="0">
                <a:solidFill>
                  <a:srgbClr val="0000FF"/>
                </a:solidFill>
                <a:effectLst/>
                <a:latin typeface="Consolas" panose="020B0609020204030204" pitchFamily="49" charset="0"/>
              </a:rPr>
              <a:t>/react-dom.development.js"</a:t>
            </a:r>
            <a:r>
              <a:rPr lang="en-IN" b="0" dirty="0">
                <a:solidFill>
                  <a:srgbClr val="800000"/>
                </a:solidFill>
                <a:effectLst/>
                <a:latin typeface="Consolas" panose="020B0609020204030204" pitchFamily="49" charset="0"/>
              </a:rPr>
              <a:t>&gt;&lt;/script&gt;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"root"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"./basic.js"</a:t>
            </a:r>
            <a:r>
              <a:rPr lang="en-IN" b="0" dirty="0">
                <a:solidFill>
                  <a:srgbClr val="800000"/>
                </a:solidFill>
                <a:effectLst/>
                <a:latin typeface="Consolas" panose="020B0609020204030204" pitchFamily="49" charset="0"/>
              </a:rPr>
              <a:t>&gt;&lt;/script&gt;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7833010"/>
      </p:ext>
    </p:extLst>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Map method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37532" y="747475"/>
            <a:ext cx="8382000" cy="8402300"/>
          </a:xfrm>
          <a:prstGeom prst="rect">
            <a:avLst/>
          </a:prstGeom>
          <a:noFill/>
        </p:spPr>
        <p:txBody>
          <a:bodyPr wrap="square">
            <a:spAutoFit/>
          </a:bodyPr>
          <a:lstStyle/>
          <a:p>
            <a:r>
              <a:rPr lang="en-IN" dirty="0">
                <a:solidFill>
                  <a:srgbClr val="FF0000"/>
                </a:solidFill>
                <a:latin typeface="Consolas" panose="020B0609020204030204" pitchFamily="49" charset="0"/>
              </a:rPr>
              <a:t>users</a:t>
            </a:r>
            <a:r>
              <a:rPr lang="en-IN" b="0" dirty="0">
                <a:solidFill>
                  <a:srgbClr val="FF0000"/>
                </a:solidFill>
                <a:effectLst/>
                <a:latin typeface="Consolas" panose="020B0609020204030204" pitchFamily="49" charset="0"/>
              </a:rPr>
              <a:t>.js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User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React.Component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(props){</a:t>
            </a:r>
          </a:p>
          <a:p>
            <a:r>
              <a:rPr lang="en-IN" b="0" dirty="0">
                <a:solidFill>
                  <a:srgbClr val="0000FF"/>
                </a:solidFill>
                <a:effectLst/>
                <a:latin typeface="Consolas" panose="020B0609020204030204" pitchFamily="49" charset="0"/>
              </a:rPr>
              <a:t>super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render()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id:</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.props.id</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age: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.props.age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User</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54685455"/>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Map method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37532" y="747475"/>
            <a:ext cx="8382000" cy="8679299"/>
          </a:xfrm>
          <a:prstGeom prst="rect">
            <a:avLst/>
          </a:prstGeom>
          <a:noFill/>
        </p:spPr>
        <p:txBody>
          <a:bodyPr wrap="square">
            <a:spAutoFit/>
          </a:bodyPr>
          <a:lstStyle/>
          <a:p>
            <a:r>
              <a:rPr lang="en-IN" b="0" dirty="0">
                <a:solidFill>
                  <a:srgbClr val="FF0000"/>
                </a:solidFill>
                <a:effectLst/>
                <a:latin typeface="Consolas" panose="020B0609020204030204" pitchFamily="49" charset="0"/>
              </a:rPr>
              <a:t>App.js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User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'./User'</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users=[</a:t>
            </a:r>
            <a:r>
              <a:rPr lang="en-IN" b="0" dirty="0">
                <a:solidFill>
                  <a:srgbClr val="098658"/>
                </a:solidFill>
                <a:effectLst/>
                <a:latin typeface="Consolas" panose="020B0609020204030204" pitchFamily="49" charset="0"/>
              </a:rPr>
              <a:t>10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20</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users.map</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(u)</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&lt;User</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u</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707949909"/>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Map method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37532" y="747475"/>
            <a:ext cx="8382000" cy="6186309"/>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90A2B416-43F7-DD08-990C-810484BE2DEB}"/>
              </a:ext>
            </a:extLst>
          </p:cNvPr>
          <p:cNvPicPr>
            <a:picLocks noChangeAspect="1"/>
          </p:cNvPicPr>
          <p:nvPr/>
        </p:nvPicPr>
        <p:blipFill>
          <a:blip r:embed="rId4"/>
          <a:stretch>
            <a:fillRect/>
          </a:stretch>
        </p:blipFill>
        <p:spPr>
          <a:xfrm>
            <a:off x="7253868" y="1386195"/>
            <a:ext cx="2057400" cy="3090555"/>
          </a:xfrm>
          <a:prstGeom prst="rect">
            <a:avLst/>
          </a:prstGeom>
        </p:spPr>
      </p:pic>
    </p:spTree>
    <p:extLst>
      <p:ext uri="{BB962C8B-B14F-4D97-AF65-F5344CB8AC3E}">
        <p14:creationId xmlns:p14="http://schemas.microsoft.com/office/powerpoint/2010/main" val="4180290622"/>
      </p:ext>
    </p:extLst>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Map method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52400" y="586184"/>
            <a:ext cx="8382000" cy="10618291"/>
          </a:xfrm>
          <a:prstGeom prst="rect">
            <a:avLst/>
          </a:prstGeom>
          <a:noFill/>
        </p:spPr>
        <p:txBody>
          <a:bodyPr wrap="square">
            <a:spAutoFit/>
          </a:bodyPr>
          <a:lstStyle/>
          <a:p>
            <a:r>
              <a:rPr lang="en-IN" b="0" dirty="0">
                <a:solidFill>
                  <a:srgbClr val="FF0000"/>
                </a:solidFill>
                <a:effectLst/>
                <a:latin typeface="Consolas" panose="020B0609020204030204" pitchFamily="49" charset="0"/>
              </a:rPr>
              <a:t>User.js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User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React.Component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(props){</a:t>
            </a:r>
          </a:p>
          <a:p>
            <a:r>
              <a:rPr lang="en-IN" b="0" dirty="0">
                <a:solidFill>
                  <a:srgbClr val="0000FF"/>
                </a:solidFill>
                <a:effectLst/>
                <a:latin typeface="Consolas" panose="020B0609020204030204" pitchFamily="49" charset="0"/>
              </a:rPr>
              <a:t>super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render()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id:</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.props.id</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name:</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.props.name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age: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.props.age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User</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17489918"/>
      </p:ext>
    </p:extLst>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Map method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37532" y="747475"/>
            <a:ext cx="8382000"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App.js</a:t>
            </a: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User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'./User'</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users=[</a:t>
            </a:r>
          </a:p>
          <a:p>
            <a:r>
              <a:rPr lang="en-IN" b="0" dirty="0">
                <a:solidFill>
                  <a:srgbClr val="000000"/>
                </a:solidFill>
                <a:effectLst/>
                <a:latin typeface="Consolas" panose="020B0609020204030204" pitchFamily="49" charset="0"/>
              </a:rPr>
              <a:t>  {id:</a:t>
            </a:r>
            <a:r>
              <a:rPr lang="en-IN" b="0" dirty="0">
                <a:solidFill>
                  <a:srgbClr val="098658"/>
                </a:solidFill>
                <a:effectLst/>
                <a:latin typeface="Consolas" panose="020B0609020204030204" pitchFamily="49" charset="0"/>
              </a:rPr>
              <a:t>20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name:</a:t>
            </a:r>
            <a:r>
              <a:rPr lang="en-IN" b="0" dirty="0" err="1">
                <a:solidFill>
                  <a:srgbClr val="A31515"/>
                </a:solidFill>
                <a:effectLst/>
                <a:latin typeface="Consolas" panose="020B0609020204030204" pitchFamily="49" charset="0"/>
              </a:rPr>
              <a:t>'ale</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age:</a:t>
            </a:r>
            <a:r>
              <a:rPr lang="en-IN" b="0" dirty="0">
                <a:solidFill>
                  <a:srgbClr val="098658"/>
                </a:solidFill>
                <a:effectLst/>
                <a:latin typeface="Consolas" panose="020B0609020204030204" pitchFamily="49" charset="0"/>
              </a:rPr>
              <a:t>33</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{id:</a:t>
            </a:r>
            <a:r>
              <a:rPr lang="en-IN" b="0" dirty="0">
                <a:solidFill>
                  <a:srgbClr val="098658"/>
                </a:solidFill>
                <a:effectLst/>
                <a:latin typeface="Consolas" panose="020B0609020204030204" pitchFamily="49" charset="0"/>
              </a:rPr>
              <a:t>21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name:</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sri</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age:</a:t>
            </a:r>
            <a:r>
              <a:rPr lang="en-IN" b="0" dirty="0">
                <a:solidFill>
                  <a:srgbClr val="098658"/>
                </a:solidFill>
                <a:effectLst/>
                <a:latin typeface="Consolas" panose="020B0609020204030204" pitchFamily="49" charset="0"/>
              </a:rPr>
              <a:t>50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92806325"/>
      </p:ext>
    </p:extLst>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Map method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304800" y="1097624"/>
            <a:ext cx="8382000" cy="8402300"/>
          </a:xfrm>
          <a:prstGeom prst="rect">
            <a:avLst/>
          </a:prstGeom>
          <a:noFill/>
        </p:spPr>
        <p:txBody>
          <a:bodyPr wrap="square">
            <a:spAutoFit/>
          </a:bodyPr>
          <a:lstStyle/>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users.map</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(u)</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&lt;User </a:t>
            </a:r>
            <a:r>
              <a:rPr lang="en-IN" b="0" dirty="0">
                <a:solidFill>
                  <a:srgbClr val="E50000"/>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u.id</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u.id</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u.name</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age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u.age</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a:p>
            <a:br>
              <a:rPr lang="en-IN" b="0" i="1"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57592252"/>
      </p:ext>
    </p:extLst>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Map method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52400" y="747474"/>
            <a:ext cx="8534400" cy="6463308"/>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7CDBE840-6ADD-B8F3-63A8-8DABC285098B}"/>
              </a:ext>
            </a:extLst>
          </p:cNvPr>
          <p:cNvPicPr>
            <a:picLocks noChangeAspect="1"/>
          </p:cNvPicPr>
          <p:nvPr/>
        </p:nvPicPr>
        <p:blipFill>
          <a:blip r:embed="rId4"/>
          <a:stretch>
            <a:fillRect/>
          </a:stretch>
        </p:blipFill>
        <p:spPr>
          <a:xfrm>
            <a:off x="6753225" y="1275887"/>
            <a:ext cx="2085975" cy="2667464"/>
          </a:xfrm>
          <a:prstGeom prst="rect">
            <a:avLst/>
          </a:prstGeom>
        </p:spPr>
      </p:pic>
    </p:spTree>
    <p:extLst>
      <p:ext uri="{BB962C8B-B14F-4D97-AF65-F5344CB8AC3E}">
        <p14:creationId xmlns:p14="http://schemas.microsoft.com/office/powerpoint/2010/main" val="1454502064"/>
      </p:ext>
    </p:extLst>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Map method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52400" y="747474"/>
            <a:ext cx="8534400" cy="11172289"/>
          </a:xfrm>
          <a:prstGeom prst="rect">
            <a:avLst/>
          </a:prstGeom>
          <a:noFill/>
        </p:spPr>
        <p:txBody>
          <a:bodyPr wrap="square">
            <a:spAutoFit/>
          </a:bodyPr>
          <a:lstStyle/>
          <a:p>
            <a:r>
              <a:rPr lang="en-IN" b="0" dirty="0">
                <a:solidFill>
                  <a:srgbClr val="000000"/>
                </a:solidFill>
                <a:effectLst/>
                <a:latin typeface="Consolas" panose="020B0609020204030204" pitchFamily="49" charset="0"/>
              </a:rPr>
              <a:t>Appling border for every user using inline </a:t>
            </a:r>
            <a:r>
              <a:rPr lang="en-IN" b="0" dirty="0" err="1">
                <a:solidFill>
                  <a:srgbClr val="000000"/>
                </a:solidFill>
                <a:effectLst/>
                <a:latin typeface="Consolas" panose="020B0609020204030204" pitchFamily="49" charset="0"/>
              </a:rPr>
              <a:t>css</a:t>
            </a:r>
            <a:endParaRPr lang="en-IN" b="0" dirty="0">
              <a:solidFill>
                <a:srgbClr val="000000"/>
              </a:solidFill>
              <a:effectLst/>
              <a:latin typeface="Consolas" panose="020B0609020204030204" pitchFamily="49" charset="0"/>
            </a:endParaRPr>
          </a:p>
          <a:p>
            <a:r>
              <a:rPr lang="en-IN" b="0" dirty="0">
                <a:solidFill>
                  <a:srgbClr val="FF0000"/>
                </a:solidFill>
                <a:effectLst/>
                <a:latin typeface="Consolas" panose="020B0609020204030204" pitchFamily="49" charset="0"/>
              </a:rPr>
              <a:t>User.js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User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React.Component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(props){</a:t>
            </a:r>
          </a:p>
          <a:p>
            <a:r>
              <a:rPr lang="en-IN" b="0" dirty="0">
                <a:solidFill>
                  <a:srgbClr val="0000FF"/>
                </a:solidFill>
                <a:effectLst/>
                <a:latin typeface="Consolas" panose="020B0609020204030204" pitchFamily="49" charset="0"/>
              </a:rPr>
              <a:t>super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render()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{border:</a:t>
            </a:r>
            <a:r>
              <a:rPr lang="en-IN" b="0" dirty="0">
                <a:solidFill>
                  <a:srgbClr val="A31515"/>
                </a:solidFill>
                <a:effectLst/>
                <a:latin typeface="Consolas" panose="020B0609020204030204" pitchFamily="49" charset="0"/>
              </a:rPr>
              <a:t>'2px solid grey'</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id:</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.props.id</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name:</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.props.name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age: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.props.age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User</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pic>
        <p:nvPicPr>
          <p:cNvPr id="12" name="Picture 11">
            <a:extLst>
              <a:ext uri="{FF2B5EF4-FFF2-40B4-BE49-F238E27FC236}">
                <a16:creationId xmlns:a16="http://schemas.microsoft.com/office/drawing/2014/main" id="{18750CA2-3E1F-2BA5-6451-E978100994FA}"/>
              </a:ext>
            </a:extLst>
          </p:cNvPr>
          <p:cNvPicPr>
            <a:picLocks noChangeAspect="1"/>
          </p:cNvPicPr>
          <p:nvPr/>
        </p:nvPicPr>
        <p:blipFill>
          <a:blip r:embed="rId4"/>
          <a:stretch>
            <a:fillRect/>
          </a:stretch>
        </p:blipFill>
        <p:spPr>
          <a:xfrm>
            <a:off x="6205424" y="950832"/>
            <a:ext cx="4012762" cy="4038600"/>
          </a:xfrm>
          <a:prstGeom prst="rect">
            <a:avLst/>
          </a:prstGeom>
        </p:spPr>
      </p:pic>
    </p:spTree>
    <p:extLst>
      <p:ext uri="{BB962C8B-B14F-4D97-AF65-F5344CB8AC3E}">
        <p14:creationId xmlns:p14="http://schemas.microsoft.com/office/powerpoint/2010/main" val="2067334036"/>
      </p:ext>
    </p:extLst>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Child 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5355312"/>
          </a:xfrm>
          <a:prstGeom prst="rect">
            <a:avLst/>
          </a:prstGeom>
          <a:noFill/>
        </p:spPr>
        <p:txBody>
          <a:bodyPr wrap="square">
            <a:spAutoFit/>
          </a:bodyPr>
          <a:lstStyle/>
          <a:p>
            <a:r>
              <a:rPr lang="en-US" b="0" i="0" dirty="0">
                <a:solidFill>
                  <a:srgbClr val="273239"/>
                </a:solidFill>
                <a:effectLst/>
                <a:latin typeface="Nunito" pitchFamily="2" charset="0"/>
              </a:rPr>
              <a:t>The important thing to note here is that </a:t>
            </a:r>
            <a:r>
              <a:rPr lang="en-US" b="1" i="0" dirty="0">
                <a:solidFill>
                  <a:srgbClr val="273239"/>
                </a:solidFill>
                <a:effectLst/>
                <a:latin typeface="Nunito" pitchFamily="2" charset="0"/>
              </a:rPr>
              <a:t>children are a special prop that is used to pass the data from the parent component to the children component but this data must be enclosed within the parent’s opening and closing tag</a:t>
            </a:r>
            <a:r>
              <a:rPr lang="en-US" b="0" i="0" dirty="0">
                <a:solidFill>
                  <a:srgbClr val="273239"/>
                </a:solidFill>
                <a:effectLst/>
                <a:latin typeface="Nunito" pitchFamily="2" charset="0"/>
              </a:rPr>
              <a:t>. </a:t>
            </a:r>
          </a:p>
          <a:p>
            <a:r>
              <a:rPr lang="en-US" dirty="0">
                <a:solidFill>
                  <a:srgbClr val="FF0000"/>
                </a:solidFill>
                <a:latin typeface="Nunito" pitchFamily="2" charset="0"/>
              </a:rPr>
              <a:t>App.js</a:t>
            </a: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App(props){</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console.dir</a:t>
            </a:r>
            <a:r>
              <a:rPr lang="en-US" b="0" dirty="0">
                <a:solidFill>
                  <a:srgbClr val="000000"/>
                </a:solidFill>
                <a:effectLst/>
                <a:latin typeface="Consolas" panose="020B0609020204030204" pitchFamily="49" charset="0"/>
              </a:rPr>
              <a:t>(props)</a:t>
            </a:r>
          </a:p>
          <a:p>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this is heading</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this is paragraph</a:t>
            </a:r>
            <a:r>
              <a:rPr lang="en-US" b="0" dirty="0">
                <a:solidFill>
                  <a:srgbClr val="800000"/>
                </a:solidFill>
                <a:effectLst/>
                <a:latin typeface="Consolas" panose="020B0609020204030204" pitchFamily="49" charset="0"/>
              </a:rPr>
              <a:t>&lt;/p&gt;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App</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1953834211"/>
      </p:ext>
    </p:extLst>
  </p:cSld>
  <p:clrMapOvr>
    <a:masterClrMapping/>
  </p:clrMapOvr>
  <p:transition/>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Child 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3693319"/>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 name=</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abc</a:t>
            </a:r>
            <a:r>
              <a:rPr lang="en-IN" b="0" dirty="0">
                <a:solidFill>
                  <a:srgbClr val="A31515"/>
                </a:solidFill>
                <a:effectLst/>
                <a:latin typeface="Consolas" panose="020B0609020204030204" pitchFamily="49" charset="0"/>
              </a:rPr>
              <a:t>’&gt; </a:t>
            </a:r>
            <a:r>
              <a:rPr lang="en-IN" b="0" dirty="0">
                <a:solidFill>
                  <a:srgbClr val="000000"/>
                </a:solidFill>
                <a:effectLst/>
                <a:latin typeface="Consolas" panose="020B0609020204030204" pitchFamily="49" charset="0"/>
              </a:rPr>
              <a:t>this is prop </a:t>
            </a:r>
            <a:r>
              <a:rPr lang="en-IN" b="0" dirty="0" err="1">
                <a:solidFill>
                  <a:srgbClr val="000000"/>
                </a:solidFill>
                <a:effectLst/>
                <a:latin typeface="Consolas" panose="020B0609020204030204" pitchFamily="49" charset="0"/>
              </a:rPr>
              <a:t>chilren</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pic>
        <p:nvPicPr>
          <p:cNvPr id="13" name="Picture 12">
            <a:extLst>
              <a:ext uri="{FF2B5EF4-FFF2-40B4-BE49-F238E27FC236}">
                <a16:creationId xmlns:a16="http://schemas.microsoft.com/office/drawing/2014/main" id="{79EF80CF-8141-B060-5855-0C69C58B42ED}"/>
              </a:ext>
            </a:extLst>
          </p:cNvPr>
          <p:cNvPicPr>
            <a:picLocks noChangeAspect="1"/>
          </p:cNvPicPr>
          <p:nvPr/>
        </p:nvPicPr>
        <p:blipFill>
          <a:blip r:embed="rId4"/>
          <a:stretch>
            <a:fillRect/>
          </a:stretch>
        </p:blipFill>
        <p:spPr>
          <a:xfrm>
            <a:off x="4419600" y="2925673"/>
            <a:ext cx="2495550" cy="1162050"/>
          </a:xfrm>
          <a:prstGeom prst="rect">
            <a:avLst/>
          </a:prstGeom>
        </p:spPr>
      </p:pic>
      <p:pic>
        <p:nvPicPr>
          <p:cNvPr id="15" name="Picture 14">
            <a:extLst>
              <a:ext uri="{FF2B5EF4-FFF2-40B4-BE49-F238E27FC236}">
                <a16:creationId xmlns:a16="http://schemas.microsoft.com/office/drawing/2014/main" id="{1438624D-11BC-B6DF-2D6F-E3EEEEBD2E90}"/>
              </a:ext>
            </a:extLst>
          </p:cNvPr>
          <p:cNvPicPr>
            <a:picLocks noChangeAspect="1"/>
          </p:cNvPicPr>
          <p:nvPr/>
        </p:nvPicPr>
        <p:blipFill>
          <a:blip r:embed="rId5"/>
          <a:stretch>
            <a:fillRect/>
          </a:stretch>
        </p:blipFill>
        <p:spPr>
          <a:xfrm>
            <a:off x="7377112" y="2663735"/>
            <a:ext cx="3381375" cy="2847975"/>
          </a:xfrm>
          <a:prstGeom prst="rect">
            <a:avLst/>
          </a:prstGeom>
        </p:spPr>
      </p:pic>
    </p:spTree>
    <p:extLst>
      <p:ext uri="{BB962C8B-B14F-4D97-AF65-F5344CB8AC3E}">
        <p14:creationId xmlns:p14="http://schemas.microsoft.com/office/powerpoint/2010/main" val="192125717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738664"/>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Creating more than one html element using react</a:t>
            </a:r>
            <a:endParaRPr lang="en-IN" sz="2100" b="1" dirty="0">
              <a:solidFill>
                <a:srgbClr val="7030A0"/>
              </a:solidFill>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5078313"/>
          </a:xfrm>
          <a:prstGeom prst="rect">
            <a:avLst/>
          </a:prstGeom>
          <a:noFill/>
        </p:spPr>
        <p:txBody>
          <a:bodyPr wrap="square">
            <a:spAutoFit/>
          </a:bodyPr>
          <a:lstStyle/>
          <a:p>
            <a:r>
              <a:rPr lang="en-IN" b="0" dirty="0">
                <a:solidFill>
                  <a:srgbClr val="FF0000"/>
                </a:solidFill>
                <a:effectLst/>
                <a:latin typeface="Consolas" panose="020B0609020204030204" pitchFamily="49" charset="0"/>
              </a:rPr>
              <a:t>Basic.js</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heading=</a:t>
            </a:r>
            <a:r>
              <a:rPr lang="en-IN" b="0" dirty="0" err="1">
                <a:solidFill>
                  <a:srgbClr val="000000"/>
                </a:solidFill>
                <a:effectLst/>
                <a:latin typeface="Consolas" panose="020B0609020204030204" pitchFamily="49" charset="0"/>
              </a:rPr>
              <a:t>React.createElement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"this is react </a:t>
            </a:r>
            <a:r>
              <a:rPr lang="en-IN" b="0" dirty="0" err="1">
                <a:solidFill>
                  <a:srgbClr val="A31515"/>
                </a:solidFill>
                <a:effectLst/>
                <a:latin typeface="Consolas" panose="020B0609020204030204" pitchFamily="49" charset="0"/>
              </a:rPr>
              <a:t>js</a:t>
            </a:r>
            <a:r>
              <a:rPr lang="en-IN" b="0" dirty="0">
                <a:solidFill>
                  <a:srgbClr val="A31515"/>
                </a:solidFill>
                <a:effectLst/>
                <a:latin typeface="Consolas" panose="020B0609020204030204" pitchFamily="49" charset="0"/>
              </a:rPr>
              <a:t> demo"</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para=</a:t>
            </a:r>
            <a:r>
              <a:rPr lang="en-IN" b="0" dirty="0" err="1">
                <a:solidFill>
                  <a:srgbClr val="000000"/>
                </a:solidFill>
                <a:effectLst/>
                <a:latin typeface="Consolas" panose="020B0609020204030204" pitchFamily="49" charset="0"/>
              </a:rPr>
              <a:t>React.createElement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'p'</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"hello students"</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wrapper=</a:t>
            </a:r>
            <a:r>
              <a:rPr lang="en-IN" b="0" dirty="0" err="1">
                <a:solidFill>
                  <a:srgbClr val="000000"/>
                </a:solidFill>
                <a:effectLst/>
                <a:latin typeface="Consolas" panose="020B0609020204030204" pitchFamily="49" charset="0"/>
              </a:rPr>
              <a:t>React.createElement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'div'</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heading,para</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234688402"/>
      </p:ext>
    </p:extLst>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Child 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4524315"/>
          </a:xfrm>
          <a:prstGeom prst="rect">
            <a:avLst/>
          </a:prstGeom>
          <a:noFill/>
        </p:spPr>
        <p:txBody>
          <a:bodyPr wrap="square">
            <a:spAutoFit/>
          </a:bodyPr>
          <a:lstStyle/>
          <a:p>
            <a:r>
              <a:rPr lang="en-IN" b="0" dirty="0">
                <a:solidFill>
                  <a:srgbClr val="FF0000"/>
                </a:solidFill>
                <a:effectLst/>
                <a:latin typeface="Consolas" panose="020B0609020204030204" pitchFamily="49" charset="0"/>
              </a:rPr>
              <a:t>App.js</a:t>
            </a: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App(props){</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console.dir</a:t>
            </a:r>
            <a:r>
              <a:rPr lang="en-IN" b="0" dirty="0">
                <a:solidFill>
                  <a:srgbClr val="000000"/>
                </a:solidFill>
                <a:effectLst/>
                <a:latin typeface="Consolas" panose="020B0609020204030204" pitchFamily="49" charset="0"/>
              </a:rPr>
              <a:t>(props)</a:t>
            </a:r>
          </a:p>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this is heading</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this is paragraph</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props.children</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15" name="Picture 14">
            <a:extLst>
              <a:ext uri="{FF2B5EF4-FFF2-40B4-BE49-F238E27FC236}">
                <a16:creationId xmlns:a16="http://schemas.microsoft.com/office/drawing/2014/main" id="{4EE6A05A-2BEF-F026-88C2-0B19C9DF1B8F}"/>
              </a:ext>
            </a:extLst>
          </p:cNvPr>
          <p:cNvPicPr>
            <a:picLocks noChangeAspect="1"/>
          </p:cNvPicPr>
          <p:nvPr/>
        </p:nvPicPr>
        <p:blipFill>
          <a:blip r:embed="rId4"/>
          <a:stretch>
            <a:fillRect/>
          </a:stretch>
        </p:blipFill>
        <p:spPr>
          <a:xfrm>
            <a:off x="5261052" y="973241"/>
            <a:ext cx="3238500" cy="1704975"/>
          </a:xfrm>
          <a:prstGeom prst="rect">
            <a:avLst/>
          </a:prstGeom>
        </p:spPr>
      </p:pic>
    </p:spTree>
    <p:extLst>
      <p:ext uri="{BB962C8B-B14F-4D97-AF65-F5344CB8AC3E}">
        <p14:creationId xmlns:p14="http://schemas.microsoft.com/office/powerpoint/2010/main" val="305382487"/>
      </p:ext>
    </p:extLst>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Child 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4801314"/>
          </a:xfrm>
          <a:prstGeom prst="rect">
            <a:avLst/>
          </a:prstGeom>
          <a:noFill/>
        </p:spPr>
        <p:txBody>
          <a:bodyPr wrap="square">
            <a:spAutoFit/>
          </a:bodyPr>
          <a:lstStyle/>
          <a:p>
            <a:r>
              <a:rPr lang="en-IN" dirty="0">
                <a:solidFill>
                  <a:srgbClr val="FF0000"/>
                </a:solidFill>
                <a:latin typeface="Consolas" panose="020B0609020204030204" pitchFamily="49" charset="0"/>
              </a:rPr>
              <a:t>Index</a:t>
            </a:r>
            <a:r>
              <a:rPr lang="en-IN" b="0" dirty="0">
                <a:solidFill>
                  <a:srgbClr val="FF0000"/>
                </a:solidFill>
                <a:effectLst/>
                <a:latin typeface="Consolas" panose="020B0609020204030204" pitchFamily="49" charset="0"/>
              </a:rPr>
              <a:t>.js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abc</a:t>
            </a:r>
            <a:r>
              <a:rPr lang="en-IN" b="0" dirty="0">
                <a:solidFill>
                  <a:srgbClr val="A31515"/>
                </a:solidFill>
                <a:effectLst/>
                <a:latin typeface="Consolas" panose="020B0609020204030204" pitchFamily="49" charset="0"/>
              </a:rPr>
              <a:t>'</a:t>
            </a:r>
            <a:r>
              <a:rPr lang="en-IN" b="0" dirty="0">
                <a:solidFill>
                  <a:srgbClr val="800000"/>
                </a:solidFill>
                <a:effectLst/>
                <a:latin typeface="Consolas" panose="020B0609020204030204" pitchFamily="49" charset="0"/>
              </a:rPr>
              <a:t>&gt;&lt;button&gt;</a:t>
            </a:r>
            <a:r>
              <a:rPr lang="en-IN" b="0" dirty="0">
                <a:solidFill>
                  <a:srgbClr val="000000"/>
                </a:solidFill>
                <a:effectLst/>
                <a:latin typeface="Consolas" panose="020B0609020204030204" pitchFamily="49" charset="0"/>
              </a:rPr>
              <a:t>like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&lt;button&gt;</a:t>
            </a:r>
            <a:r>
              <a:rPr lang="en-IN" b="0" dirty="0">
                <a:solidFill>
                  <a:srgbClr val="000000"/>
                </a:solidFill>
                <a:effectLst/>
                <a:latin typeface="Consolas" panose="020B0609020204030204" pitchFamily="49" charset="0"/>
              </a:rPr>
              <a:t>share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&lt;button&gt;</a:t>
            </a:r>
            <a:r>
              <a:rPr lang="en-IN" b="0" dirty="0">
                <a:solidFill>
                  <a:srgbClr val="000000"/>
                </a:solidFill>
                <a:effectLst/>
                <a:latin typeface="Consolas" panose="020B0609020204030204" pitchFamily="49" charset="0"/>
              </a:rPr>
              <a:t>reset</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1E4C2EE9-1A0E-3279-1FB8-E3DB2C3519C8}"/>
              </a:ext>
            </a:extLst>
          </p:cNvPr>
          <p:cNvPicPr>
            <a:picLocks noChangeAspect="1"/>
          </p:cNvPicPr>
          <p:nvPr/>
        </p:nvPicPr>
        <p:blipFill>
          <a:blip r:embed="rId4"/>
          <a:stretch>
            <a:fillRect/>
          </a:stretch>
        </p:blipFill>
        <p:spPr>
          <a:xfrm>
            <a:off x="6155619" y="2961433"/>
            <a:ext cx="3009900" cy="1704975"/>
          </a:xfrm>
          <a:prstGeom prst="rect">
            <a:avLst/>
          </a:prstGeom>
        </p:spPr>
      </p:pic>
    </p:spTree>
    <p:extLst>
      <p:ext uri="{BB962C8B-B14F-4D97-AF65-F5344CB8AC3E}">
        <p14:creationId xmlns:p14="http://schemas.microsoft.com/office/powerpoint/2010/main" val="272496687"/>
      </p:ext>
    </p:extLst>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Child 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4801314"/>
          </a:xfrm>
          <a:prstGeom prst="rect">
            <a:avLst/>
          </a:prstGeom>
          <a:noFill/>
        </p:spPr>
        <p:txBody>
          <a:bodyPr wrap="square">
            <a:spAutoFit/>
          </a:bodyPr>
          <a:lstStyle/>
          <a:p>
            <a:r>
              <a:rPr lang="en-IN" dirty="0">
                <a:solidFill>
                  <a:srgbClr val="FF0000"/>
                </a:solidFill>
                <a:latin typeface="Consolas" panose="020B0609020204030204" pitchFamily="49" charset="0"/>
              </a:rPr>
              <a:t>App.js</a:t>
            </a: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App(props){</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console.dir</a:t>
            </a:r>
            <a:r>
              <a:rPr lang="en-IN" b="0" dirty="0">
                <a:solidFill>
                  <a:srgbClr val="000000"/>
                </a:solidFill>
                <a:effectLst/>
                <a:latin typeface="Consolas" panose="020B0609020204030204" pitchFamily="49" charset="0"/>
              </a:rPr>
              <a:t>(props)</a:t>
            </a:r>
          </a:p>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this is heading</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this is paragraph</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display:</a:t>
            </a:r>
            <a:r>
              <a:rPr lang="en-IN" b="0" dirty="0" err="1">
                <a:solidFill>
                  <a:srgbClr val="A31515"/>
                </a:solidFill>
                <a:effectLst/>
                <a:latin typeface="Consolas" panose="020B0609020204030204" pitchFamily="49" charset="0"/>
              </a:rPr>
              <a:t>'flex</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gap:</a:t>
            </a:r>
            <a:r>
              <a:rPr lang="en-IN" b="0" dirty="0">
                <a:solidFill>
                  <a:srgbClr val="A31515"/>
                </a:solidFill>
                <a:effectLst/>
                <a:latin typeface="Consolas" panose="020B0609020204030204" pitchFamily="49" charset="0"/>
              </a:rPr>
              <a:t>'20px'</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props.children</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15" name="Picture 14">
            <a:extLst>
              <a:ext uri="{FF2B5EF4-FFF2-40B4-BE49-F238E27FC236}">
                <a16:creationId xmlns:a16="http://schemas.microsoft.com/office/drawing/2014/main" id="{E1E2DAD0-1761-4678-FEB5-747414527756}"/>
              </a:ext>
            </a:extLst>
          </p:cNvPr>
          <p:cNvPicPr>
            <a:picLocks noChangeAspect="1"/>
          </p:cNvPicPr>
          <p:nvPr/>
        </p:nvPicPr>
        <p:blipFill>
          <a:blip r:embed="rId4"/>
          <a:stretch>
            <a:fillRect/>
          </a:stretch>
        </p:blipFill>
        <p:spPr>
          <a:xfrm>
            <a:off x="5772150" y="1421112"/>
            <a:ext cx="2914650" cy="1981200"/>
          </a:xfrm>
          <a:prstGeom prst="rect">
            <a:avLst/>
          </a:prstGeom>
        </p:spPr>
      </p:pic>
    </p:spTree>
    <p:extLst>
      <p:ext uri="{BB962C8B-B14F-4D97-AF65-F5344CB8AC3E}">
        <p14:creationId xmlns:p14="http://schemas.microsoft.com/office/powerpoint/2010/main" val="2561678301"/>
      </p:ext>
    </p:extLst>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Child 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4801314"/>
          </a:xfrm>
          <a:prstGeom prst="rect">
            <a:avLst/>
          </a:prstGeom>
          <a:noFill/>
        </p:spPr>
        <p:txBody>
          <a:bodyPr wrap="square">
            <a:spAutoFit/>
          </a:bodyPr>
          <a:lstStyle/>
          <a:p>
            <a:r>
              <a:rPr lang="en-IN" dirty="0">
                <a:solidFill>
                  <a:srgbClr val="FF0000"/>
                </a:solidFill>
                <a:latin typeface="Consolas" panose="020B0609020204030204" pitchFamily="49" charset="0"/>
              </a:rPr>
              <a:t>App.js</a:t>
            </a: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App(props){</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console.dir</a:t>
            </a:r>
            <a:r>
              <a:rPr lang="en-IN" b="0" dirty="0">
                <a:solidFill>
                  <a:srgbClr val="000000"/>
                </a:solidFill>
                <a:effectLst/>
                <a:latin typeface="Consolas" panose="020B0609020204030204" pitchFamily="49" charset="0"/>
              </a:rPr>
              <a:t>(props)</a:t>
            </a:r>
          </a:p>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this is heading</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this is paragraph</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display:</a:t>
            </a:r>
            <a:r>
              <a:rPr lang="en-IN" b="0" dirty="0" err="1">
                <a:solidFill>
                  <a:srgbClr val="A31515"/>
                </a:solidFill>
                <a:effectLst/>
                <a:latin typeface="Consolas" panose="020B0609020204030204" pitchFamily="49" charset="0"/>
              </a:rPr>
              <a:t>'flex</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gap:</a:t>
            </a:r>
            <a:r>
              <a:rPr lang="en-IN" b="0" dirty="0">
                <a:solidFill>
                  <a:srgbClr val="A31515"/>
                </a:solidFill>
                <a:effectLst/>
                <a:latin typeface="Consolas" panose="020B0609020204030204" pitchFamily="49" charset="0"/>
              </a:rPr>
              <a:t>'20px'</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props.children</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15" name="Picture 14">
            <a:extLst>
              <a:ext uri="{FF2B5EF4-FFF2-40B4-BE49-F238E27FC236}">
                <a16:creationId xmlns:a16="http://schemas.microsoft.com/office/drawing/2014/main" id="{E1E2DAD0-1761-4678-FEB5-747414527756}"/>
              </a:ext>
            </a:extLst>
          </p:cNvPr>
          <p:cNvPicPr>
            <a:picLocks noChangeAspect="1"/>
          </p:cNvPicPr>
          <p:nvPr/>
        </p:nvPicPr>
        <p:blipFill>
          <a:blip r:embed="rId4"/>
          <a:stretch>
            <a:fillRect/>
          </a:stretch>
        </p:blipFill>
        <p:spPr>
          <a:xfrm>
            <a:off x="5772150" y="1421112"/>
            <a:ext cx="2914650" cy="1981200"/>
          </a:xfrm>
          <a:prstGeom prst="rect">
            <a:avLst/>
          </a:prstGeom>
        </p:spPr>
      </p:pic>
    </p:spTree>
    <p:extLst>
      <p:ext uri="{BB962C8B-B14F-4D97-AF65-F5344CB8AC3E}">
        <p14:creationId xmlns:p14="http://schemas.microsoft.com/office/powerpoint/2010/main" val="2415714057"/>
      </p:ext>
    </p:extLst>
  </p:cSld>
  <p:clrMapOvr>
    <a:masterClrMapping/>
  </p:clrMapOvr>
  <p:transition/>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Child 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24EF0CC-5F26-452B-5346-2F48A0CBD9B1}"/>
              </a:ext>
            </a:extLst>
          </p:cNvPr>
          <p:cNvSpPr txBox="1"/>
          <p:nvPr/>
        </p:nvSpPr>
        <p:spPr>
          <a:xfrm>
            <a:off x="381000" y="621861"/>
            <a:ext cx="6306943" cy="4247317"/>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abc</a:t>
            </a:r>
            <a:r>
              <a:rPr lang="en-IN" b="0" dirty="0">
                <a:solidFill>
                  <a:srgbClr val="A31515"/>
                </a:solidFill>
                <a:effectLst/>
                <a:latin typeface="Consolas" panose="020B0609020204030204" pitchFamily="49" charset="0"/>
              </a:rPr>
              <a:t>'</a:t>
            </a:r>
            <a:r>
              <a:rPr lang="en-IN" b="0" dirty="0">
                <a:solidFill>
                  <a:srgbClr val="800000"/>
                </a:solidFill>
                <a:effectLst/>
                <a:latin typeface="Consolas" panose="020B0609020204030204" pitchFamily="49" charset="0"/>
              </a:rPr>
              <a:t>&gt;&lt;button&gt;</a:t>
            </a:r>
            <a:r>
              <a:rPr lang="en-IN" b="0" dirty="0">
                <a:solidFill>
                  <a:srgbClr val="000000"/>
                </a:solidFill>
                <a:effectLst/>
                <a:latin typeface="Consolas" panose="020B0609020204030204" pitchFamily="49" charset="0"/>
              </a:rPr>
              <a:t>like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&lt;button&gt;</a:t>
            </a:r>
            <a:r>
              <a:rPr lang="en-IN" b="0" dirty="0">
                <a:solidFill>
                  <a:srgbClr val="000000"/>
                </a:solidFill>
                <a:effectLst/>
                <a:latin typeface="Consolas" panose="020B0609020204030204" pitchFamily="49" charset="0"/>
              </a:rPr>
              <a:t>share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&lt;button&gt;</a:t>
            </a:r>
            <a:r>
              <a:rPr lang="en-IN" b="0" dirty="0">
                <a:solidFill>
                  <a:srgbClr val="000000"/>
                </a:solidFill>
                <a:effectLst/>
                <a:latin typeface="Consolas" panose="020B0609020204030204" pitchFamily="49" charset="0"/>
              </a:rPr>
              <a:t>reset</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93040995"/>
      </p:ext>
    </p:extLst>
  </p:cSld>
  <p:clrMapOvr>
    <a:masterClrMapping/>
  </p:clrMapOvr>
  <p:transition/>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Keys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24EF0CC-5F26-452B-5346-2F48A0CBD9B1}"/>
              </a:ext>
            </a:extLst>
          </p:cNvPr>
          <p:cNvSpPr txBox="1"/>
          <p:nvPr/>
        </p:nvSpPr>
        <p:spPr>
          <a:xfrm>
            <a:off x="381000" y="621861"/>
            <a:ext cx="7543800" cy="3693319"/>
          </a:xfrm>
          <a:prstGeom prst="rect">
            <a:avLst/>
          </a:prstGeom>
          <a:noFill/>
        </p:spPr>
        <p:txBody>
          <a:bodyPr wrap="square">
            <a:spAutoFit/>
          </a:bodyPr>
          <a:lstStyle/>
          <a:p>
            <a:pPr algn="just"/>
            <a:r>
              <a:rPr lang="en-US" b="0" i="0" dirty="0">
                <a:solidFill>
                  <a:srgbClr val="610B38"/>
                </a:solidFill>
                <a:effectLst/>
                <a:latin typeface="erdana"/>
              </a:rPr>
              <a:t>React Keys</a:t>
            </a:r>
          </a:p>
          <a:p>
            <a:pPr algn="just"/>
            <a:r>
              <a:rPr lang="en-US" b="0" i="0" dirty="0">
                <a:solidFill>
                  <a:srgbClr val="333333"/>
                </a:solidFill>
                <a:effectLst/>
                <a:latin typeface="inter-regular"/>
              </a:rPr>
              <a:t>A key is a unique identifier. In React, it is used to identify which items have changed, updated, or deleted from the Lists. It is useful when we dynamically created components or when the users alter the lists. It also helps to determine which components in a collection needs to be re-rendered instead of re-rendering the entire set of components every time.</a:t>
            </a:r>
          </a:p>
          <a:p>
            <a:pPr algn="just"/>
            <a:r>
              <a:rPr lang="en-US" b="0" i="0" dirty="0">
                <a:solidFill>
                  <a:srgbClr val="333333"/>
                </a:solidFill>
                <a:effectLst/>
                <a:latin typeface="inter-regular"/>
              </a:rPr>
              <a:t>Keys should be given inside the array to give the elements a stable identity. The best way to pick  a key as a string that uniquely identifies the items in the list. It can be understood with the below example.</a:t>
            </a:r>
          </a:p>
          <a:p>
            <a:pPr algn="just"/>
            <a:endParaRPr lang="en-US" b="0" i="0" dirty="0">
              <a:solidFill>
                <a:srgbClr val="333333"/>
              </a:solidFill>
              <a:effectLst/>
              <a:latin typeface="inter-regular"/>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14" name="Picture 13">
            <a:extLst>
              <a:ext uri="{FF2B5EF4-FFF2-40B4-BE49-F238E27FC236}">
                <a16:creationId xmlns:a16="http://schemas.microsoft.com/office/drawing/2014/main" id="{75C0F4CA-D4C9-866E-AB78-0E823291D91B}"/>
              </a:ext>
            </a:extLst>
          </p:cNvPr>
          <p:cNvPicPr>
            <a:picLocks noChangeAspect="1"/>
          </p:cNvPicPr>
          <p:nvPr/>
        </p:nvPicPr>
        <p:blipFill>
          <a:blip r:embed="rId4"/>
          <a:stretch>
            <a:fillRect/>
          </a:stretch>
        </p:blipFill>
        <p:spPr>
          <a:xfrm>
            <a:off x="3140695" y="3109629"/>
            <a:ext cx="4810125" cy="2390775"/>
          </a:xfrm>
          <a:prstGeom prst="rect">
            <a:avLst/>
          </a:prstGeom>
        </p:spPr>
      </p:pic>
    </p:spTree>
    <p:extLst>
      <p:ext uri="{BB962C8B-B14F-4D97-AF65-F5344CB8AC3E}">
        <p14:creationId xmlns:p14="http://schemas.microsoft.com/office/powerpoint/2010/main" val="3650197881"/>
      </p:ext>
    </p:extLst>
  </p:cSld>
  <p:clrMapOvr>
    <a:masterClrMapping/>
  </p:clrMapOvr>
  <p:transition/>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Keys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24EF0CC-5F26-452B-5346-2F48A0CBD9B1}"/>
              </a:ext>
            </a:extLst>
          </p:cNvPr>
          <p:cNvSpPr txBox="1"/>
          <p:nvPr/>
        </p:nvSpPr>
        <p:spPr>
          <a:xfrm>
            <a:off x="381000" y="621861"/>
            <a:ext cx="7543800" cy="2031325"/>
          </a:xfrm>
          <a:prstGeom prst="rect">
            <a:avLst/>
          </a:prstGeom>
          <a:noFill/>
        </p:spPr>
        <p:txBody>
          <a:bodyPr wrap="square">
            <a:spAutoFit/>
          </a:bodyPr>
          <a:lstStyle/>
          <a:p>
            <a:pPr algn="just"/>
            <a:r>
              <a:rPr lang="en-US" b="0" i="0" dirty="0">
                <a:solidFill>
                  <a:srgbClr val="333333"/>
                </a:solidFill>
                <a:effectLst/>
                <a:latin typeface="inter-regular"/>
              </a:rPr>
              <a:t>If there are no stable IDs for rendered items, you can assign the item </a:t>
            </a:r>
            <a:r>
              <a:rPr lang="en-US" b="1" i="0" dirty="0">
                <a:solidFill>
                  <a:srgbClr val="333333"/>
                </a:solidFill>
                <a:effectLst/>
                <a:latin typeface="inter-bold"/>
              </a:rPr>
              <a:t>index</a:t>
            </a:r>
            <a:r>
              <a:rPr lang="en-US" b="0" i="0" dirty="0">
                <a:solidFill>
                  <a:srgbClr val="333333"/>
                </a:solidFill>
                <a:effectLst/>
                <a:latin typeface="inter-regular"/>
              </a:rPr>
              <a:t> as a key to the lists. It can be shown in the below example.</a:t>
            </a:r>
          </a:p>
          <a:p>
            <a:pPr algn="just"/>
            <a:r>
              <a:rPr lang="en-US" b="0" i="0" dirty="0">
                <a:solidFill>
                  <a:srgbClr val="333333"/>
                </a:solidFill>
                <a:effectLst/>
                <a:latin typeface="inter-regular"/>
              </a:rPr>
              <a:t>.</a:t>
            </a:r>
          </a:p>
          <a:p>
            <a:pPr algn="just"/>
            <a:endParaRPr lang="en-US" b="0" i="0" dirty="0">
              <a:solidFill>
                <a:srgbClr val="333333"/>
              </a:solidFill>
              <a:effectLst/>
              <a:latin typeface="inter-regular"/>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15" name="Picture 14">
            <a:extLst>
              <a:ext uri="{FF2B5EF4-FFF2-40B4-BE49-F238E27FC236}">
                <a16:creationId xmlns:a16="http://schemas.microsoft.com/office/drawing/2014/main" id="{A5C05F2A-5751-DAFA-C0CB-D51E7A3563F9}"/>
              </a:ext>
            </a:extLst>
          </p:cNvPr>
          <p:cNvPicPr>
            <a:picLocks noChangeAspect="1"/>
          </p:cNvPicPr>
          <p:nvPr/>
        </p:nvPicPr>
        <p:blipFill>
          <a:blip r:embed="rId4"/>
          <a:stretch>
            <a:fillRect/>
          </a:stretch>
        </p:blipFill>
        <p:spPr>
          <a:xfrm>
            <a:off x="2147887" y="1362075"/>
            <a:ext cx="4848225" cy="2419350"/>
          </a:xfrm>
          <a:prstGeom prst="rect">
            <a:avLst/>
          </a:prstGeom>
        </p:spPr>
      </p:pic>
      <p:pic>
        <p:nvPicPr>
          <p:cNvPr id="17" name="Picture 16">
            <a:extLst>
              <a:ext uri="{FF2B5EF4-FFF2-40B4-BE49-F238E27FC236}">
                <a16:creationId xmlns:a16="http://schemas.microsoft.com/office/drawing/2014/main" id="{66FA1C48-40BC-3BDA-71B7-A82BDD75CCD7}"/>
              </a:ext>
            </a:extLst>
          </p:cNvPr>
          <p:cNvPicPr>
            <a:picLocks noChangeAspect="1"/>
          </p:cNvPicPr>
          <p:nvPr/>
        </p:nvPicPr>
        <p:blipFill>
          <a:blip r:embed="rId5"/>
          <a:stretch>
            <a:fillRect/>
          </a:stretch>
        </p:blipFill>
        <p:spPr>
          <a:xfrm>
            <a:off x="657225" y="3867613"/>
            <a:ext cx="6991350" cy="866775"/>
          </a:xfrm>
          <a:prstGeom prst="rect">
            <a:avLst/>
          </a:prstGeom>
        </p:spPr>
      </p:pic>
    </p:spTree>
    <p:extLst>
      <p:ext uri="{BB962C8B-B14F-4D97-AF65-F5344CB8AC3E}">
        <p14:creationId xmlns:p14="http://schemas.microsoft.com/office/powerpoint/2010/main" val="367852754"/>
      </p:ext>
    </p:extLst>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React fragments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24EF0CC-5F26-452B-5346-2F48A0CBD9B1}"/>
              </a:ext>
            </a:extLst>
          </p:cNvPr>
          <p:cNvSpPr txBox="1"/>
          <p:nvPr/>
        </p:nvSpPr>
        <p:spPr>
          <a:xfrm>
            <a:off x="381000" y="621861"/>
            <a:ext cx="7830805" cy="1200329"/>
          </a:xfrm>
          <a:prstGeom prst="rect">
            <a:avLst/>
          </a:prstGeom>
          <a:noFill/>
        </p:spPr>
        <p:txBody>
          <a:bodyPr wrap="square">
            <a:spAutoFit/>
          </a:bodyPr>
          <a:lstStyle/>
          <a:p>
            <a:r>
              <a:rPr lang="en-US" b="0" i="0">
                <a:solidFill>
                  <a:srgbClr val="202124"/>
                </a:solidFill>
                <a:effectLst/>
                <a:latin typeface="Google Sans"/>
              </a:rPr>
              <a:t>React Fragment is </a:t>
            </a:r>
            <a:r>
              <a:rPr lang="en-US" b="0" i="0">
                <a:solidFill>
                  <a:srgbClr val="040C28"/>
                </a:solidFill>
                <a:effectLst/>
                <a:latin typeface="Google Sans"/>
              </a:rPr>
              <a:t>a feature in React that allows you to return multiple elements from a React component by allowing you to group a list of children without adding extra nodes to the DOM</a:t>
            </a:r>
            <a:r>
              <a:rPr lang="en-US" b="0" i="0">
                <a:solidFill>
                  <a:srgbClr val="202124"/>
                </a:solidFill>
                <a:effectLst/>
                <a:latin typeface="Google Sans"/>
              </a:rPr>
              <a:t>. To return multiple elements from a React component, you'll need to wrap the element in a root element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13456855"/>
      </p:ext>
    </p:extLst>
  </p:cSld>
  <p:clrMapOvr>
    <a:masterClrMapping/>
  </p:clrMapOvr>
  <p:transition/>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React fragments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24EF0CC-5F26-452B-5346-2F48A0CBD9B1}"/>
              </a:ext>
            </a:extLst>
          </p:cNvPr>
          <p:cNvSpPr txBox="1"/>
          <p:nvPr/>
        </p:nvSpPr>
        <p:spPr>
          <a:xfrm>
            <a:off x="381000" y="621861"/>
            <a:ext cx="7830805" cy="7848302"/>
          </a:xfrm>
          <a:prstGeom prst="rect">
            <a:avLst/>
          </a:prstGeom>
          <a:noFill/>
        </p:spPr>
        <p:txBody>
          <a:bodyPr wrap="square">
            <a:spAutoFit/>
          </a:bodyPr>
          <a:lstStyle/>
          <a:p>
            <a:r>
              <a:rPr lang="en-US" b="0" dirty="0">
                <a:solidFill>
                  <a:srgbClr val="FF0000"/>
                </a:solidFill>
                <a:effectLst/>
                <a:latin typeface="Consolas" panose="020B0609020204030204" pitchFamily="49" charset="0"/>
              </a:rPr>
              <a:t>App.js</a:t>
            </a:r>
          </a:p>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React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App()</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style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display'</a:t>
            </a:r>
            <a:r>
              <a:rPr lang="en-US" b="0" dirty="0" err="1">
                <a:solidFill>
                  <a:srgbClr val="000000"/>
                </a:solidFill>
                <a:effectLst/>
                <a:latin typeface="Consolas" panose="020B0609020204030204" pitchFamily="49" charset="0"/>
              </a:rPr>
              <a:t>:</a:t>
            </a:r>
            <a:r>
              <a:rPr lang="en-US" b="0" dirty="0" err="1">
                <a:solidFill>
                  <a:srgbClr val="A31515"/>
                </a:solidFill>
                <a:effectLst/>
                <a:latin typeface="Consolas" panose="020B0609020204030204" pitchFamily="49" charset="0"/>
              </a:rPr>
              <a:t>'flex</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'gap'</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'20px'</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FlexItems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FlexItems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this is div1</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this is div2</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this is div3</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App</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059529393"/>
      </p:ext>
    </p:extLst>
  </p:cSld>
  <p:clrMapOvr>
    <a:masterClrMapping/>
  </p:clrMapOvr>
  <p:transition/>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React fragments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24EF0CC-5F26-452B-5346-2F48A0CBD9B1}"/>
              </a:ext>
            </a:extLst>
          </p:cNvPr>
          <p:cNvSpPr txBox="1"/>
          <p:nvPr/>
        </p:nvSpPr>
        <p:spPr>
          <a:xfrm>
            <a:off x="381000" y="621861"/>
            <a:ext cx="7830805" cy="4524315"/>
          </a:xfrm>
          <a:prstGeom prst="rect">
            <a:avLst/>
          </a:prstGeom>
          <a:noFill/>
        </p:spPr>
        <p:txBody>
          <a:bodyPr wrap="square">
            <a:spAutoFit/>
          </a:bodyPr>
          <a:lstStyle/>
          <a:p>
            <a:r>
              <a:rPr lang="en-US" dirty="0">
                <a:solidFill>
                  <a:srgbClr val="FF0000"/>
                </a:solidFill>
                <a:latin typeface="Consolas" panose="020B0609020204030204" pitchFamily="49" charset="0"/>
              </a:rPr>
              <a:t>index</a:t>
            </a:r>
            <a:r>
              <a:rPr lang="en-US" b="0" dirty="0">
                <a:solidFill>
                  <a:srgbClr val="FF0000"/>
                </a:solidFill>
                <a:effectLst/>
                <a:latin typeface="Consolas" panose="020B0609020204030204" pitchFamily="49" charset="0"/>
              </a:rPr>
              <a:t>.js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pic>
        <p:nvPicPr>
          <p:cNvPr id="14" name="Picture 13">
            <a:extLst>
              <a:ext uri="{FF2B5EF4-FFF2-40B4-BE49-F238E27FC236}">
                <a16:creationId xmlns:a16="http://schemas.microsoft.com/office/drawing/2014/main" id="{A6594D7C-647A-CA84-534B-CE9B5C8C2904}"/>
              </a:ext>
            </a:extLst>
          </p:cNvPr>
          <p:cNvPicPr>
            <a:picLocks noChangeAspect="1"/>
          </p:cNvPicPr>
          <p:nvPr/>
        </p:nvPicPr>
        <p:blipFill>
          <a:blip r:embed="rId4"/>
          <a:stretch>
            <a:fillRect/>
          </a:stretch>
        </p:blipFill>
        <p:spPr>
          <a:xfrm>
            <a:off x="6421490" y="1811156"/>
            <a:ext cx="2847975" cy="1247775"/>
          </a:xfrm>
          <a:prstGeom prst="rect">
            <a:avLst/>
          </a:prstGeom>
        </p:spPr>
      </p:pic>
    </p:spTree>
    <p:extLst>
      <p:ext uri="{BB962C8B-B14F-4D97-AF65-F5344CB8AC3E}">
        <p14:creationId xmlns:p14="http://schemas.microsoft.com/office/powerpoint/2010/main" val="6029130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738664"/>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Creating more than one html element using react</a:t>
            </a:r>
            <a:endParaRPr lang="en-IN" sz="2100" b="1" dirty="0">
              <a:solidFill>
                <a:srgbClr val="7030A0"/>
              </a:solidFill>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2031325"/>
          </a:xfrm>
          <a:prstGeom prst="rect">
            <a:avLst/>
          </a:prstGeom>
          <a:noFill/>
        </p:spPr>
        <p:txBody>
          <a:bodyPr wrap="square">
            <a:spAutoFit/>
          </a:bodyPr>
          <a:lstStyle/>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(wrapper)</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81362126"/>
      </p:ext>
    </p:extLst>
  </p:cSld>
  <p:clrMapOvr>
    <a:masterClrMapping/>
  </p:clrMapOvr>
  <p:transition/>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React fragments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024EF0CC-5F26-452B-5346-2F48A0CBD9B1}"/>
              </a:ext>
            </a:extLst>
          </p:cNvPr>
          <p:cNvSpPr txBox="1"/>
          <p:nvPr/>
        </p:nvSpPr>
        <p:spPr>
          <a:xfrm>
            <a:off x="381000" y="621861"/>
            <a:ext cx="7830805" cy="3416320"/>
          </a:xfrm>
          <a:prstGeom prst="rect">
            <a:avLst/>
          </a:prstGeom>
          <a:noFill/>
        </p:spPr>
        <p:txBody>
          <a:bodyPr wrap="square">
            <a:spAutoFit/>
          </a:bodyPr>
          <a:lstStyle/>
          <a:p>
            <a:r>
              <a:rPr lang="en-IN" b="0" dirty="0">
                <a:solidFill>
                  <a:srgbClr val="000000"/>
                </a:solidFill>
                <a:effectLst/>
                <a:latin typeface="Consolas" panose="020B0609020204030204" pitchFamily="49" charset="0"/>
              </a:rPr>
              <a:t>To avoid that problem fragments were introduced</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r>
              <a:rPr lang="en-IN" b="0" dirty="0" err="1">
                <a:solidFill>
                  <a:srgbClr val="FF0000"/>
                </a:solidFill>
                <a:effectLst/>
                <a:latin typeface="Consolas" panose="020B0609020204030204" pitchFamily="49" charset="0"/>
              </a:rPr>
              <a:t>Shorthandproperty</a:t>
            </a:r>
            <a:endParaRPr lang="en-IN" b="0" dirty="0">
              <a:solidFill>
                <a:srgbClr val="FF0000"/>
              </a:solidFill>
              <a:effectLst/>
              <a:latin typeface="Consolas" panose="020B0609020204030204" pitchFamily="49" charset="0"/>
            </a:endParaRPr>
          </a:p>
          <a:p>
            <a:r>
              <a:rPr lang="en-US" b="1" i="0" dirty="0">
                <a:solidFill>
                  <a:srgbClr val="273239"/>
                </a:solidFill>
                <a:effectLst/>
                <a:latin typeface="Nunito" pitchFamily="2" charset="0"/>
              </a:rPr>
              <a:t>Note: </a:t>
            </a:r>
            <a:r>
              <a:rPr lang="en-US" b="0" i="0" dirty="0">
                <a:solidFill>
                  <a:srgbClr val="273239"/>
                </a:solidFill>
                <a:effectLst/>
                <a:latin typeface="Nunito" pitchFamily="2" charset="0"/>
              </a:rPr>
              <a:t>The shorthand syntax does not accept key attributes in that case you have to use the &lt;</a:t>
            </a:r>
            <a:r>
              <a:rPr lang="en-US" b="0" i="0" dirty="0" err="1">
                <a:solidFill>
                  <a:srgbClr val="273239"/>
                </a:solidFill>
                <a:effectLst/>
                <a:latin typeface="Nunito" pitchFamily="2" charset="0"/>
              </a:rPr>
              <a:t>React.Fragments</a:t>
            </a:r>
            <a:r>
              <a:rPr lang="en-US" b="0" i="0" dirty="0">
                <a:solidFill>
                  <a:srgbClr val="273239"/>
                </a:solidFill>
                <a:effectLst/>
                <a:latin typeface="Nunito" pitchFamily="2" charset="0"/>
              </a:rPr>
              <a:t>&gt; tag.</a:t>
            </a:r>
            <a:endParaRPr lang="en-IN" b="0" dirty="0">
              <a:solidFill>
                <a:srgbClr val="FF0000"/>
              </a:solidFill>
              <a:effectLst/>
              <a:latin typeface="Consolas" panose="020B0609020204030204" pitchFamily="49" charset="0"/>
            </a:endParaRPr>
          </a:p>
        </p:txBody>
      </p:sp>
      <p:pic>
        <p:nvPicPr>
          <p:cNvPr id="16" name="Picture 15">
            <a:extLst>
              <a:ext uri="{FF2B5EF4-FFF2-40B4-BE49-F238E27FC236}">
                <a16:creationId xmlns:a16="http://schemas.microsoft.com/office/drawing/2014/main" id="{4E49FD8B-3224-CF1B-CB4F-B7AC1C7FDEA9}"/>
              </a:ext>
            </a:extLst>
          </p:cNvPr>
          <p:cNvPicPr>
            <a:picLocks noChangeAspect="1"/>
          </p:cNvPicPr>
          <p:nvPr/>
        </p:nvPicPr>
        <p:blipFill>
          <a:blip r:embed="rId4"/>
          <a:stretch>
            <a:fillRect/>
          </a:stretch>
        </p:blipFill>
        <p:spPr>
          <a:xfrm>
            <a:off x="1191252" y="897492"/>
            <a:ext cx="3105150" cy="2095500"/>
          </a:xfrm>
          <a:prstGeom prst="rect">
            <a:avLst/>
          </a:prstGeom>
        </p:spPr>
      </p:pic>
      <p:pic>
        <p:nvPicPr>
          <p:cNvPr id="18" name="Picture 17">
            <a:extLst>
              <a:ext uri="{FF2B5EF4-FFF2-40B4-BE49-F238E27FC236}">
                <a16:creationId xmlns:a16="http://schemas.microsoft.com/office/drawing/2014/main" id="{64DA48CC-0793-5269-D3A8-D6677E522D44}"/>
              </a:ext>
            </a:extLst>
          </p:cNvPr>
          <p:cNvPicPr>
            <a:picLocks noChangeAspect="1"/>
          </p:cNvPicPr>
          <p:nvPr/>
        </p:nvPicPr>
        <p:blipFill>
          <a:blip r:embed="rId5"/>
          <a:stretch>
            <a:fillRect/>
          </a:stretch>
        </p:blipFill>
        <p:spPr>
          <a:xfrm>
            <a:off x="6359448" y="2563190"/>
            <a:ext cx="2838450" cy="1857375"/>
          </a:xfrm>
          <a:prstGeom prst="rect">
            <a:avLst/>
          </a:prstGeom>
        </p:spPr>
      </p:pic>
    </p:spTree>
    <p:extLst>
      <p:ext uri="{BB962C8B-B14F-4D97-AF65-F5344CB8AC3E}">
        <p14:creationId xmlns:p14="http://schemas.microsoft.com/office/powerpoint/2010/main" val="3010921900"/>
      </p:ext>
    </p:extLst>
  </p:cSld>
  <p:clrMapOvr>
    <a:masterClrMapping/>
  </p:clrMapOvr>
  <p:transition/>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React fragments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8458200" cy="7294305"/>
          </a:xfrm>
          <a:prstGeom prst="rect">
            <a:avLst/>
          </a:prstGeom>
          <a:noFill/>
        </p:spPr>
        <p:txBody>
          <a:bodyPr wrap="square">
            <a:spAutoFit/>
          </a:bodyPr>
          <a:lstStyle/>
          <a:p>
            <a:r>
              <a:rPr lang="en-IN" b="0" i="0" dirty="0">
                <a:solidFill>
                  <a:srgbClr val="FF0000"/>
                </a:solidFill>
                <a:effectLst/>
                <a:latin typeface="Nunito" pitchFamily="2" charset="0"/>
              </a:rPr>
              <a:t> &lt;</a:t>
            </a:r>
            <a:r>
              <a:rPr lang="en-IN" b="0" i="0" dirty="0" err="1">
                <a:solidFill>
                  <a:srgbClr val="FF0000"/>
                </a:solidFill>
                <a:effectLst/>
                <a:latin typeface="Nunito" pitchFamily="2" charset="0"/>
              </a:rPr>
              <a:t>React.Fragment</a:t>
            </a:r>
            <a:r>
              <a:rPr lang="en-IN" b="0" i="0" dirty="0">
                <a:solidFill>
                  <a:srgbClr val="FF0000"/>
                </a:solidFill>
                <a:effectLst/>
                <a:latin typeface="Nunito" pitchFamily="2" charset="0"/>
              </a:rPr>
              <a:t>&gt; tag.</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display'</a:t>
            </a:r>
            <a:r>
              <a:rPr lang="en-IN" b="0" dirty="0" err="1">
                <a:solidFill>
                  <a:srgbClr val="000000"/>
                </a:solidFill>
                <a:effectLst/>
                <a:latin typeface="Consolas" panose="020B0609020204030204" pitchFamily="49" charset="0"/>
              </a:rPr>
              <a:t>:</a:t>
            </a:r>
            <a:r>
              <a:rPr lang="en-IN" b="0" dirty="0" err="1">
                <a:solidFill>
                  <a:srgbClr val="A31515"/>
                </a:solidFill>
                <a:effectLst/>
                <a:latin typeface="Consolas" panose="020B0609020204030204" pitchFamily="49" charset="0"/>
              </a:rPr>
              <a:t>'flex</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'gap'</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'20px'</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FlexItems</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FlexItems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React.Fragment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this is div1</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this is div2</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this is div3</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React.Fragment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17" name="Picture 16">
            <a:extLst>
              <a:ext uri="{FF2B5EF4-FFF2-40B4-BE49-F238E27FC236}">
                <a16:creationId xmlns:a16="http://schemas.microsoft.com/office/drawing/2014/main" id="{174BA4BE-3214-F179-7EA2-51B6CEAD750F}"/>
              </a:ext>
            </a:extLst>
          </p:cNvPr>
          <p:cNvPicPr>
            <a:picLocks noChangeAspect="1"/>
          </p:cNvPicPr>
          <p:nvPr/>
        </p:nvPicPr>
        <p:blipFill>
          <a:blip r:embed="rId4"/>
          <a:stretch>
            <a:fillRect/>
          </a:stretch>
        </p:blipFill>
        <p:spPr>
          <a:xfrm>
            <a:off x="6011915" y="3464540"/>
            <a:ext cx="3667125" cy="733425"/>
          </a:xfrm>
          <a:prstGeom prst="rect">
            <a:avLst/>
          </a:prstGeom>
        </p:spPr>
      </p:pic>
    </p:spTree>
    <p:extLst>
      <p:ext uri="{BB962C8B-B14F-4D97-AF65-F5344CB8AC3E}">
        <p14:creationId xmlns:p14="http://schemas.microsoft.com/office/powerpoint/2010/main" val="1180834960"/>
      </p:ext>
    </p:extLst>
  </p:cSld>
  <p:clrMapOvr>
    <a:masterClrMapping/>
  </p:clrMapOvr>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React fragments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1200329"/>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17" name="Picture 16">
            <a:extLst>
              <a:ext uri="{FF2B5EF4-FFF2-40B4-BE49-F238E27FC236}">
                <a16:creationId xmlns:a16="http://schemas.microsoft.com/office/drawing/2014/main" id="{174BA4BE-3214-F179-7EA2-51B6CEAD750F}"/>
              </a:ext>
            </a:extLst>
          </p:cNvPr>
          <p:cNvPicPr>
            <a:picLocks noChangeAspect="1"/>
          </p:cNvPicPr>
          <p:nvPr/>
        </p:nvPicPr>
        <p:blipFill>
          <a:blip r:embed="rId4"/>
          <a:stretch>
            <a:fillRect/>
          </a:stretch>
        </p:blipFill>
        <p:spPr>
          <a:xfrm>
            <a:off x="5451255" y="1044571"/>
            <a:ext cx="3667125" cy="733425"/>
          </a:xfrm>
          <a:prstGeom prst="rect">
            <a:avLst/>
          </a:prstGeom>
        </p:spPr>
      </p:pic>
      <p:sp>
        <p:nvSpPr>
          <p:cNvPr id="9" name="TextBox 8">
            <a:extLst>
              <a:ext uri="{FF2B5EF4-FFF2-40B4-BE49-F238E27FC236}">
                <a16:creationId xmlns:a16="http://schemas.microsoft.com/office/drawing/2014/main" id="{3CE24380-8DB0-6954-69BA-F2D261FEF713}"/>
              </a:ext>
            </a:extLst>
          </p:cNvPr>
          <p:cNvSpPr txBox="1"/>
          <p:nvPr/>
        </p:nvSpPr>
        <p:spPr>
          <a:xfrm>
            <a:off x="381000" y="621861"/>
            <a:ext cx="7391400" cy="3139321"/>
          </a:xfrm>
          <a:prstGeom prst="rect">
            <a:avLst/>
          </a:prstGeom>
          <a:noFill/>
        </p:spPr>
        <p:txBody>
          <a:bodyPr wrap="square">
            <a:spAutoFit/>
          </a:bodyPr>
          <a:lstStyle/>
          <a:p>
            <a:r>
              <a:rPr lang="en-US" b="0" dirty="0">
                <a:solidFill>
                  <a:srgbClr val="FF0000"/>
                </a:solidFill>
                <a:effectLst/>
                <a:latin typeface="Consolas" panose="020B0609020204030204" pitchFamily="49" charset="0"/>
              </a:rPr>
              <a:t>App.js</a:t>
            </a:r>
          </a:p>
          <a:p>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React </a:t>
            </a:r>
            <a:r>
              <a:rPr lang="en-US" b="0" dirty="0">
                <a:solidFill>
                  <a:srgbClr val="0000FF"/>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App()</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style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display'</a:t>
            </a:r>
            <a:r>
              <a:rPr lang="en-US" b="0" dirty="0" err="1">
                <a:solidFill>
                  <a:srgbClr val="000000"/>
                </a:solidFill>
                <a:effectLst/>
                <a:latin typeface="Consolas" panose="020B0609020204030204" pitchFamily="49" charset="0"/>
              </a:rPr>
              <a:t>:</a:t>
            </a:r>
            <a:r>
              <a:rPr lang="en-US" b="0" dirty="0" err="1">
                <a:solidFill>
                  <a:srgbClr val="A31515"/>
                </a:solidFill>
                <a:effectLst/>
                <a:latin typeface="Consolas" panose="020B0609020204030204" pitchFamily="49" charset="0"/>
              </a:rPr>
              <a:t>'flex</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'gap'</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'20px'</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FlexItems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87832098"/>
      </p:ext>
    </p:extLst>
  </p:cSld>
  <p:clrMapOvr>
    <a:masterClrMapping/>
  </p:clrMapOvr>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React fragments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1200329"/>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17" name="Picture 16">
            <a:extLst>
              <a:ext uri="{FF2B5EF4-FFF2-40B4-BE49-F238E27FC236}">
                <a16:creationId xmlns:a16="http://schemas.microsoft.com/office/drawing/2014/main" id="{174BA4BE-3214-F179-7EA2-51B6CEAD750F}"/>
              </a:ext>
            </a:extLst>
          </p:cNvPr>
          <p:cNvPicPr>
            <a:picLocks noChangeAspect="1"/>
          </p:cNvPicPr>
          <p:nvPr/>
        </p:nvPicPr>
        <p:blipFill>
          <a:blip r:embed="rId4"/>
          <a:stretch>
            <a:fillRect/>
          </a:stretch>
        </p:blipFill>
        <p:spPr>
          <a:xfrm>
            <a:off x="5248275" y="1717008"/>
            <a:ext cx="3667125" cy="733425"/>
          </a:xfrm>
          <a:prstGeom prst="rect">
            <a:avLst/>
          </a:prstGeom>
        </p:spPr>
      </p:pic>
      <p:sp>
        <p:nvSpPr>
          <p:cNvPr id="9" name="TextBox 8">
            <a:extLst>
              <a:ext uri="{FF2B5EF4-FFF2-40B4-BE49-F238E27FC236}">
                <a16:creationId xmlns:a16="http://schemas.microsoft.com/office/drawing/2014/main" id="{3CE24380-8DB0-6954-69BA-F2D261FEF713}"/>
              </a:ext>
            </a:extLst>
          </p:cNvPr>
          <p:cNvSpPr txBox="1"/>
          <p:nvPr/>
        </p:nvSpPr>
        <p:spPr>
          <a:xfrm>
            <a:off x="381000" y="621861"/>
            <a:ext cx="6306943" cy="4524315"/>
          </a:xfrm>
          <a:prstGeom prst="rect">
            <a:avLst/>
          </a:prstGeom>
          <a:noFill/>
        </p:spPr>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FlexItems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this is div1</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this is div2</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this is div3</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App</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644220605"/>
      </p:ext>
    </p:extLst>
  </p:cSld>
  <p:clrMapOvr>
    <a:masterClrMapping/>
  </p:clrMapOvr>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React fragments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1200329"/>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CE24380-8DB0-6954-69BA-F2D261FEF713}"/>
              </a:ext>
            </a:extLst>
          </p:cNvPr>
          <p:cNvSpPr txBox="1"/>
          <p:nvPr/>
        </p:nvSpPr>
        <p:spPr>
          <a:xfrm>
            <a:off x="381000" y="621861"/>
            <a:ext cx="6306943" cy="3693319"/>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64234805"/>
      </p:ext>
    </p:extLst>
  </p:cSld>
  <p:clrMapOvr>
    <a:masterClrMapping/>
  </p:clrMapOvr>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502445"/>
            </a:xfrm>
            <a:prstGeom prst="rect">
              <a:avLst/>
            </a:prstGeom>
            <a:noFill/>
          </p:spPr>
          <p:txBody>
            <a:bodyPr wrap="square">
              <a:spAutoFit/>
            </a:bodyPr>
            <a:lstStyle/>
            <a:p>
              <a:pPr algn="ctr">
                <a:lnSpc>
                  <a:spcPct val="150000"/>
                </a:lnSpc>
              </a:pPr>
              <a:r>
                <a:rPr lang="en-US" sz="1400" b="1" dirty="0">
                  <a:solidFill>
                    <a:srgbClr val="FF0000"/>
                  </a:solidFill>
                  <a:latin typeface="Arial" panose="020B0604020202020204" pitchFamily="34" charset="0"/>
                </a:rPr>
                <a:t>states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878830"/>
          </a:xfrm>
          <a:prstGeom prst="rect">
            <a:avLst/>
          </a:prstGeom>
          <a:noFill/>
        </p:spPr>
        <p:txBody>
          <a:bodyPr wrap="square">
            <a:spAutoFit/>
          </a:bodyPr>
          <a:lstStyle/>
          <a:p>
            <a:pPr>
              <a:lnSpc>
                <a:spcPct val="150000"/>
              </a:lnSpc>
            </a:pPr>
            <a:endParaRPr lang="en-US" b="0" dirty="0">
              <a:solidFill>
                <a:srgbClr val="FF0000"/>
              </a:solidFill>
              <a:effectLst/>
              <a:latin typeface="Consolas" panose="020B0609020204030204" pitchFamily="49" charset="0"/>
            </a:endParaRPr>
          </a:p>
          <a:p>
            <a:pPr>
              <a:lnSpc>
                <a:spcPct val="150000"/>
              </a:lnSpc>
            </a:pPr>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878830"/>
          </a:xfrm>
          <a:prstGeom prst="rect">
            <a:avLst/>
          </a:prstGeom>
          <a:noFill/>
        </p:spPr>
        <p:txBody>
          <a:bodyPr wrap="square">
            <a:spAutoFit/>
          </a:bodyPr>
          <a:lstStyle/>
          <a:p>
            <a:pPr>
              <a:lnSpc>
                <a:spcPct val="150000"/>
              </a:lnSpc>
            </a:pPr>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2529282"/>
          </a:xfrm>
          <a:prstGeom prst="rect">
            <a:avLst/>
          </a:prstGeom>
          <a:noFill/>
        </p:spPr>
        <p:txBody>
          <a:bodyPr wrap="square">
            <a:spAutoFit/>
          </a:bodyPr>
          <a:lstStyle/>
          <a:p>
            <a:pPr>
              <a:lnSpc>
                <a:spcPct val="150000"/>
              </a:lnSpc>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lnSpc>
                <a:spcPct val="150000"/>
              </a:lnSpc>
            </a:pPr>
            <a:endParaRPr lang="en-US" b="0" i="0" dirty="0">
              <a:solidFill>
                <a:srgbClr val="000000"/>
              </a:solidFill>
              <a:effectLst/>
              <a:latin typeface="Verdana" panose="020B0604030504040204" pitchFamily="34" charset="0"/>
            </a:endParaRPr>
          </a:p>
          <a:p>
            <a:pPr algn="l">
              <a:lnSpc>
                <a:spcPct val="150000"/>
              </a:lnSpc>
            </a:pPr>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956322"/>
          </a:xfrm>
          <a:prstGeom prst="rect">
            <a:avLst/>
          </a:prstGeom>
          <a:noFill/>
        </p:spPr>
        <p:txBody>
          <a:bodyPr wrap="square">
            <a:spAutoFit/>
          </a:bodyPr>
          <a:lstStyle/>
          <a:p>
            <a:pPr>
              <a:lnSpc>
                <a:spcPct val="150000"/>
              </a:lnSpc>
            </a:pPr>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endParaRPr lang="en-US" b="0" dirty="0">
              <a:solidFill>
                <a:srgbClr val="FF0000"/>
              </a:solidFill>
              <a:effectLst/>
              <a:latin typeface="Consolas" panose="020B0609020204030204" pitchFamily="49" charset="0"/>
            </a:endParaRPr>
          </a:p>
          <a:p>
            <a:pPr>
              <a:lnSpc>
                <a:spcPct val="150000"/>
              </a:lnSpc>
            </a:pP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a:lnSpc>
                <a:spcPct val="150000"/>
              </a:lnSpc>
            </a:pPr>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128173" y="668027"/>
            <a:ext cx="8477172" cy="503785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b="0" i="0" dirty="0">
                <a:solidFill>
                  <a:srgbClr val="000000"/>
                </a:solidFill>
                <a:effectLst/>
                <a:latin typeface="Poppins" panose="00000500000000000000" pitchFamily="2" charset="0"/>
              </a:rPr>
              <a:t>A state is an object that holds data and information related to a React component. It can be used to store, manage, and update data within the application, which in turn allows for dynamic changes to user interfaces. For example, if a button needs to change its text based on user input, then this would be done by updating the state with new values.</a:t>
            </a:r>
          </a:p>
          <a:p>
            <a:pPr marL="285750" indent="-285750">
              <a:lnSpc>
                <a:spcPct val="150000"/>
              </a:lnSpc>
              <a:buFont typeface="Wingdings" panose="05000000000000000000" pitchFamily="2" charset="2"/>
              <a:buChar char="Ø"/>
            </a:pPr>
            <a:r>
              <a:rPr lang="en-US" b="0" i="0" dirty="0">
                <a:solidFill>
                  <a:srgbClr val="000000"/>
                </a:solidFill>
                <a:effectLst/>
                <a:latin typeface="Poppins" panose="00000500000000000000" pitchFamily="2" charset="0"/>
              </a:rPr>
              <a:t>Additionally, components can also use their own state as well as that of other elements in order to show relevant information or respond accordingly when certain events occur. </a:t>
            </a:r>
            <a:br>
              <a:rPr lang="en-US" dirty="0"/>
            </a:br>
            <a:r>
              <a:rPr lang="en-US" b="0" i="0" dirty="0">
                <a:solidFill>
                  <a:srgbClr val="000000"/>
                </a:solidFill>
                <a:effectLst/>
                <a:latin typeface="Poppins" panose="00000500000000000000" pitchFamily="2" charset="0"/>
              </a:rPr>
              <a:t>A state can be used in functional and class components, but it is more commonly used in class components. Here is an example of a class component that has a state object: </a:t>
            </a: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CE24380-8DB0-6954-69BA-F2D261FEF713}"/>
              </a:ext>
            </a:extLst>
          </p:cNvPr>
          <p:cNvSpPr txBox="1"/>
          <p:nvPr/>
        </p:nvSpPr>
        <p:spPr>
          <a:xfrm>
            <a:off x="1418528" y="631666"/>
            <a:ext cx="6306943" cy="1709827"/>
          </a:xfrm>
          <a:prstGeom prst="rect">
            <a:avLst/>
          </a:prstGeom>
          <a:noFill/>
        </p:spPr>
        <p:txBody>
          <a:bodyPr wrap="square">
            <a:spAutoFit/>
          </a:bodyPr>
          <a:lstStyle/>
          <a:p>
            <a:pPr>
              <a:lnSpc>
                <a:spcPct val="150000"/>
              </a:lnSpc>
            </a:pPr>
            <a:r>
              <a:rPr lang="en-US" b="0" dirty="0">
                <a:solidFill>
                  <a:srgbClr val="000000"/>
                </a:solidFill>
                <a:effectLst/>
                <a:latin typeface="Consolas" panose="020B0609020204030204" pitchFamily="49" charset="0"/>
              </a:rPr>
              <a:t>  </a:t>
            </a:r>
          </a:p>
          <a:p>
            <a:pPr>
              <a:lnSpc>
                <a:spcPct val="150000"/>
              </a:lnSpc>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181508929"/>
      </p:ext>
    </p:extLst>
  </p:cSld>
  <p:clrMapOvr>
    <a:masterClrMapping/>
  </p:clrMapOvr>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502445"/>
            </a:xfrm>
            <a:prstGeom prst="rect">
              <a:avLst/>
            </a:prstGeom>
            <a:noFill/>
          </p:spPr>
          <p:txBody>
            <a:bodyPr wrap="square">
              <a:spAutoFit/>
            </a:bodyPr>
            <a:lstStyle/>
            <a:p>
              <a:pPr algn="ctr">
                <a:lnSpc>
                  <a:spcPct val="150000"/>
                </a:lnSpc>
              </a:pPr>
              <a:r>
                <a:rPr lang="en-US" sz="1400" b="1" dirty="0">
                  <a:solidFill>
                    <a:srgbClr val="FF0000"/>
                  </a:solidFill>
                  <a:latin typeface="Arial" panose="020B0604020202020204" pitchFamily="34" charset="0"/>
                </a:rPr>
                <a:t>states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878830"/>
          </a:xfrm>
          <a:prstGeom prst="rect">
            <a:avLst/>
          </a:prstGeom>
          <a:noFill/>
        </p:spPr>
        <p:txBody>
          <a:bodyPr wrap="square">
            <a:spAutoFit/>
          </a:bodyPr>
          <a:lstStyle/>
          <a:p>
            <a:pPr>
              <a:lnSpc>
                <a:spcPct val="150000"/>
              </a:lnSpc>
            </a:pPr>
            <a:endParaRPr lang="en-US" b="0" dirty="0">
              <a:solidFill>
                <a:srgbClr val="FF0000"/>
              </a:solidFill>
              <a:effectLst/>
              <a:latin typeface="Consolas" panose="020B0609020204030204" pitchFamily="49" charset="0"/>
            </a:endParaRPr>
          </a:p>
          <a:p>
            <a:pPr>
              <a:lnSpc>
                <a:spcPct val="150000"/>
              </a:lnSpc>
            </a:pPr>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878830"/>
          </a:xfrm>
          <a:prstGeom prst="rect">
            <a:avLst/>
          </a:prstGeom>
          <a:noFill/>
        </p:spPr>
        <p:txBody>
          <a:bodyPr wrap="square">
            <a:spAutoFit/>
          </a:bodyPr>
          <a:lstStyle/>
          <a:p>
            <a:pPr>
              <a:lnSpc>
                <a:spcPct val="150000"/>
              </a:lnSpc>
            </a:pPr>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2529282"/>
          </a:xfrm>
          <a:prstGeom prst="rect">
            <a:avLst/>
          </a:prstGeom>
          <a:noFill/>
        </p:spPr>
        <p:txBody>
          <a:bodyPr wrap="square">
            <a:spAutoFit/>
          </a:bodyPr>
          <a:lstStyle/>
          <a:p>
            <a:pPr>
              <a:lnSpc>
                <a:spcPct val="150000"/>
              </a:lnSpc>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lnSpc>
                <a:spcPct val="150000"/>
              </a:lnSpc>
            </a:pPr>
            <a:endParaRPr lang="en-US" b="0" i="0" dirty="0">
              <a:solidFill>
                <a:srgbClr val="000000"/>
              </a:solidFill>
              <a:effectLst/>
              <a:latin typeface="Verdana" panose="020B0604030504040204" pitchFamily="34" charset="0"/>
            </a:endParaRPr>
          </a:p>
          <a:p>
            <a:pPr algn="l">
              <a:lnSpc>
                <a:spcPct val="150000"/>
              </a:lnSpc>
            </a:pPr>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956322"/>
          </a:xfrm>
          <a:prstGeom prst="rect">
            <a:avLst/>
          </a:prstGeom>
          <a:noFill/>
        </p:spPr>
        <p:txBody>
          <a:bodyPr wrap="square">
            <a:spAutoFit/>
          </a:bodyPr>
          <a:lstStyle/>
          <a:p>
            <a:pPr>
              <a:lnSpc>
                <a:spcPct val="150000"/>
              </a:lnSpc>
            </a:pPr>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endParaRPr lang="en-US" b="0" dirty="0">
              <a:solidFill>
                <a:srgbClr val="FF0000"/>
              </a:solidFill>
              <a:effectLst/>
              <a:latin typeface="Consolas" panose="020B0609020204030204" pitchFamily="49" charset="0"/>
            </a:endParaRPr>
          </a:p>
          <a:p>
            <a:pPr>
              <a:lnSpc>
                <a:spcPct val="150000"/>
              </a:lnSpc>
            </a:pP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a:lnSpc>
                <a:spcPct val="150000"/>
              </a:lnSpc>
            </a:pPr>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128173" y="668027"/>
            <a:ext cx="8477172" cy="503381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b="0" dirty="0">
                <a:solidFill>
                  <a:srgbClr val="FF0000"/>
                </a:solidFill>
                <a:effectLst/>
                <a:latin typeface="Consolas" panose="020B0609020204030204" pitchFamily="49" charset="0"/>
              </a:rPr>
              <a:t>App.js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React.Component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super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product:</a:t>
            </a:r>
            <a:r>
              <a:rPr lang="en-IN" b="0" dirty="0" err="1">
                <a:solidFill>
                  <a:srgbClr val="A31515"/>
                </a:solidFill>
                <a:effectLst/>
                <a:latin typeface="Consolas" panose="020B0609020204030204" pitchFamily="49" charset="0"/>
              </a:rPr>
              <a:t>"real</a:t>
            </a:r>
            <a:r>
              <a:rPr lang="en-IN" b="0" dirty="0">
                <a:solidFill>
                  <a:srgbClr val="A31515"/>
                </a:solidFill>
                <a:effectLst/>
                <a:latin typeface="Consolas" panose="020B0609020204030204" pitchFamily="49" charset="0"/>
              </a:rPr>
              <a:t> me 8 pro"</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price:</a:t>
            </a:r>
            <a:r>
              <a:rPr lang="en-IN" b="0" dirty="0">
                <a:solidFill>
                  <a:srgbClr val="098658"/>
                </a:solidFill>
                <a:effectLst/>
                <a:latin typeface="Consolas" panose="020B0609020204030204" pitchFamily="49" charset="0"/>
              </a:rPr>
              <a:t>30000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render()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marL="285750" indent="-285750">
              <a:lnSpc>
                <a:spcPct val="150000"/>
              </a:lnSpc>
              <a:buFont typeface="Wingdings" panose="05000000000000000000" pitchFamily="2" charset="2"/>
              <a:buChar char="Ø"/>
            </a:pPr>
            <a:endParaRPr lang="en-IN" b="0" dirty="0">
              <a:solidFill>
                <a:srgbClr val="FF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CE24380-8DB0-6954-69BA-F2D261FEF713}"/>
              </a:ext>
            </a:extLst>
          </p:cNvPr>
          <p:cNvSpPr txBox="1"/>
          <p:nvPr/>
        </p:nvSpPr>
        <p:spPr>
          <a:xfrm>
            <a:off x="1418528" y="631666"/>
            <a:ext cx="6306943" cy="1709827"/>
          </a:xfrm>
          <a:prstGeom prst="rect">
            <a:avLst/>
          </a:prstGeom>
          <a:noFill/>
        </p:spPr>
        <p:txBody>
          <a:bodyPr wrap="square">
            <a:spAutoFit/>
          </a:bodyPr>
          <a:lstStyle/>
          <a:p>
            <a:pPr>
              <a:lnSpc>
                <a:spcPct val="150000"/>
              </a:lnSpc>
            </a:pPr>
            <a:r>
              <a:rPr lang="en-US" b="0" dirty="0">
                <a:solidFill>
                  <a:srgbClr val="000000"/>
                </a:solidFill>
                <a:effectLst/>
                <a:latin typeface="Consolas" panose="020B0609020204030204" pitchFamily="49" charset="0"/>
              </a:rPr>
              <a:t>  </a:t>
            </a:r>
          </a:p>
          <a:p>
            <a:pPr>
              <a:lnSpc>
                <a:spcPct val="150000"/>
              </a:lnSpc>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259806792"/>
      </p:ext>
    </p:extLst>
  </p:cSld>
  <p:clrMapOvr>
    <a:masterClrMapping/>
  </p:clrMapOvr>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502445"/>
            </a:xfrm>
            <a:prstGeom prst="rect">
              <a:avLst/>
            </a:prstGeom>
            <a:noFill/>
          </p:spPr>
          <p:txBody>
            <a:bodyPr wrap="square">
              <a:spAutoFit/>
            </a:bodyPr>
            <a:lstStyle/>
            <a:p>
              <a:pPr algn="ctr">
                <a:lnSpc>
                  <a:spcPct val="150000"/>
                </a:lnSpc>
              </a:pPr>
              <a:r>
                <a:rPr lang="en-US" sz="1400" b="1" dirty="0">
                  <a:solidFill>
                    <a:srgbClr val="FF0000"/>
                  </a:solidFill>
                  <a:latin typeface="Arial" panose="020B0604020202020204" pitchFamily="34" charset="0"/>
                </a:rPr>
                <a:t>states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878830"/>
          </a:xfrm>
          <a:prstGeom prst="rect">
            <a:avLst/>
          </a:prstGeom>
          <a:noFill/>
        </p:spPr>
        <p:txBody>
          <a:bodyPr wrap="square">
            <a:spAutoFit/>
          </a:bodyPr>
          <a:lstStyle/>
          <a:p>
            <a:pPr>
              <a:lnSpc>
                <a:spcPct val="150000"/>
              </a:lnSpc>
            </a:pPr>
            <a:endParaRPr lang="en-US" b="0" dirty="0">
              <a:solidFill>
                <a:srgbClr val="FF0000"/>
              </a:solidFill>
              <a:effectLst/>
              <a:latin typeface="Consolas" panose="020B0609020204030204" pitchFamily="49" charset="0"/>
            </a:endParaRPr>
          </a:p>
          <a:p>
            <a:pPr>
              <a:lnSpc>
                <a:spcPct val="150000"/>
              </a:lnSpc>
            </a:pPr>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878830"/>
          </a:xfrm>
          <a:prstGeom prst="rect">
            <a:avLst/>
          </a:prstGeom>
          <a:noFill/>
        </p:spPr>
        <p:txBody>
          <a:bodyPr wrap="square">
            <a:spAutoFit/>
          </a:bodyPr>
          <a:lstStyle/>
          <a:p>
            <a:pPr>
              <a:lnSpc>
                <a:spcPct val="150000"/>
              </a:lnSpc>
            </a:pPr>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2529282"/>
          </a:xfrm>
          <a:prstGeom prst="rect">
            <a:avLst/>
          </a:prstGeom>
          <a:noFill/>
        </p:spPr>
        <p:txBody>
          <a:bodyPr wrap="square">
            <a:spAutoFit/>
          </a:bodyPr>
          <a:lstStyle/>
          <a:p>
            <a:pPr>
              <a:lnSpc>
                <a:spcPct val="150000"/>
              </a:lnSpc>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lnSpc>
                <a:spcPct val="150000"/>
              </a:lnSpc>
            </a:pPr>
            <a:endParaRPr lang="en-US" b="0" i="0" dirty="0">
              <a:solidFill>
                <a:srgbClr val="000000"/>
              </a:solidFill>
              <a:effectLst/>
              <a:latin typeface="Verdana" panose="020B0604030504040204" pitchFamily="34" charset="0"/>
            </a:endParaRPr>
          </a:p>
          <a:p>
            <a:pPr algn="l">
              <a:lnSpc>
                <a:spcPct val="150000"/>
              </a:lnSpc>
            </a:pPr>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956322"/>
          </a:xfrm>
          <a:prstGeom prst="rect">
            <a:avLst/>
          </a:prstGeom>
          <a:noFill/>
        </p:spPr>
        <p:txBody>
          <a:bodyPr wrap="square">
            <a:spAutoFit/>
          </a:bodyPr>
          <a:lstStyle/>
          <a:p>
            <a:pPr>
              <a:lnSpc>
                <a:spcPct val="150000"/>
              </a:lnSpc>
            </a:pPr>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endParaRPr lang="en-US" b="0" dirty="0">
              <a:solidFill>
                <a:srgbClr val="FF0000"/>
              </a:solidFill>
              <a:effectLst/>
              <a:latin typeface="Consolas" panose="020B0609020204030204" pitchFamily="49" charset="0"/>
            </a:endParaRPr>
          </a:p>
          <a:p>
            <a:pPr>
              <a:lnSpc>
                <a:spcPct val="150000"/>
              </a:lnSpc>
            </a:pP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a:lnSpc>
                <a:spcPct val="150000"/>
              </a:lnSpc>
            </a:pPr>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128173" y="668027"/>
            <a:ext cx="8477172" cy="4618316"/>
          </a:xfrm>
          <a:prstGeom prst="rect">
            <a:avLst/>
          </a:prstGeom>
          <a:noFill/>
        </p:spPr>
        <p:txBody>
          <a:bodyPr wrap="square">
            <a:spAutoFit/>
          </a:bodyPr>
          <a:lstStyle/>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product: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.state.product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price: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.state.price</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location:</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.props.location</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 </a:t>
            </a: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marL="285750" indent="-285750">
              <a:lnSpc>
                <a:spcPct val="150000"/>
              </a:lnSpc>
              <a:buFont typeface="Wingdings" panose="05000000000000000000" pitchFamily="2" charset="2"/>
              <a:buChar char="Ø"/>
            </a:pPr>
            <a:endParaRPr lang="en-IN" b="0" dirty="0">
              <a:solidFill>
                <a:srgbClr val="FF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CE24380-8DB0-6954-69BA-F2D261FEF713}"/>
              </a:ext>
            </a:extLst>
          </p:cNvPr>
          <p:cNvSpPr txBox="1"/>
          <p:nvPr/>
        </p:nvSpPr>
        <p:spPr>
          <a:xfrm>
            <a:off x="1418528" y="631666"/>
            <a:ext cx="6306943" cy="1709827"/>
          </a:xfrm>
          <a:prstGeom prst="rect">
            <a:avLst/>
          </a:prstGeom>
          <a:noFill/>
        </p:spPr>
        <p:txBody>
          <a:bodyPr wrap="square">
            <a:spAutoFit/>
          </a:bodyPr>
          <a:lstStyle/>
          <a:p>
            <a:pPr>
              <a:lnSpc>
                <a:spcPct val="150000"/>
              </a:lnSpc>
            </a:pPr>
            <a:r>
              <a:rPr lang="en-US" b="0" dirty="0">
                <a:solidFill>
                  <a:srgbClr val="000000"/>
                </a:solidFill>
                <a:effectLst/>
                <a:latin typeface="Consolas" panose="020B0609020204030204" pitchFamily="49" charset="0"/>
              </a:rPr>
              <a:t>  </a:t>
            </a:r>
          </a:p>
          <a:p>
            <a:pPr>
              <a:lnSpc>
                <a:spcPct val="150000"/>
              </a:lnSpc>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22378484"/>
      </p:ext>
    </p:extLst>
  </p:cSld>
  <p:clrMapOvr>
    <a:masterClrMapping/>
  </p:clrMapOvr>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502445"/>
            </a:xfrm>
            <a:prstGeom prst="rect">
              <a:avLst/>
            </a:prstGeom>
            <a:noFill/>
          </p:spPr>
          <p:txBody>
            <a:bodyPr wrap="square">
              <a:spAutoFit/>
            </a:bodyPr>
            <a:lstStyle/>
            <a:p>
              <a:pPr algn="ctr">
                <a:lnSpc>
                  <a:spcPct val="150000"/>
                </a:lnSpc>
              </a:pPr>
              <a:r>
                <a:rPr lang="en-US" sz="1400" b="1" dirty="0">
                  <a:solidFill>
                    <a:srgbClr val="FF0000"/>
                  </a:solidFill>
                  <a:latin typeface="Arial" panose="020B0604020202020204" pitchFamily="34" charset="0"/>
                </a:rPr>
                <a:t>states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878830"/>
          </a:xfrm>
          <a:prstGeom prst="rect">
            <a:avLst/>
          </a:prstGeom>
          <a:noFill/>
        </p:spPr>
        <p:txBody>
          <a:bodyPr wrap="square">
            <a:spAutoFit/>
          </a:bodyPr>
          <a:lstStyle/>
          <a:p>
            <a:pPr>
              <a:lnSpc>
                <a:spcPct val="150000"/>
              </a:lnSpc>
            </a:pPr>
            <a:endParaRPr lang="en-US" b="0" dirty="0">
              <a:solidFill>
                <a:srgbClr val="FF0000"/>
              </a:solidFill>
              <a:effectLst/>
              <a:latin typeface="Consolas" panose="020B0609020204030204" pitchFamily="49" charset="0"/>
            </a:endParaRPr>
          </a:p>
          <a:p>
            <a:pPr>
              <a:lnSpc>
                <a:spcPct val="150000"/>
              </a:lnSpc>
            </a:pPr>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878830"/>
          </a:xfrm>
          <a:prstGeom prst="rect">
            <a:avLst/>
          </a:prstGeom>
          <a:noFill/>
        </p:spPr>
        <p:txBody>
          <a:bodyPr wrap="square">
            <a:spAutoFit/>
          </a:bodyPr>
          <a:lstStyle/>
          <a:p>
            <a:pPr>
              <a:lnSpc>
                <a:spcPct val="150000"/>
              </a:lnSpc>
            </a:pPr>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2529282"/>
          </a:xfrm>
          <a:prstGeom prst="rect">
            <a:avLst/>
          </a:prstGeom>
          <a:noFill/>
        </p:spPr>
        <p:txBody>
          <a:bodyPr wrap="square">
            <a:spAutoFit/>
          </a:bodyPr>
          <a:lstStyle/>
          <a:p>
            <a:pPr>
              <a:lnSpc>
                <a:spcPct val="150000"/>
              </a:lnSpc>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lnSpc>
                <a:spcPct val="150000"/>
              </a:lnSpc>
            </a:pPr>
            <a:endParaRPr lang="en-US" b="0" i="0" dirty="0">
              <a:solidFill>
                <a:srgbClr val="000000"/>
              </a:solidFill>
              <a:effectLst/>
              <a:latin typeface="Verdana" panose="020B0604030504040204" pitchFamily="34" charset="0"/>
            </a:endParaRPr>
          </a:p>
          <a:p>
            <a:pPr algn="l">
              <a:lnSpc>
                <a:spcPct val="150000"/>
              </a:lnSpc>
            </a:pPr>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956322"/>
          </a:xfrm>
          <a:prstGeom prst="rect">
            <a:avLst/>
          </a:prstGeom>
          <a:noFill/>
        </p:spPr>
        <p:txBody>
          <a:bodyPr wrap="square">
            <a:spAutoFit/>
          </a:bodyPr>
          <a:lstStyle/>
          <a:p>
            <a:pPr>
              <a:lnSpc>
                <a:spcPct val="150000"/>
              </a:lnSpc>
            </a:pPr>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endParaRPr lang="en-US" b="0" dirty="0">
              <a:solidFill>
                <a:srgbClr val="FF0000"/>
              </a:solidFill>
              <a:effectLst/>
              <a:latin typeface="Consolas" panose="020B0609020204030204" pitchFamily="49" charset="0"/>
            </a:endParaRPr>
          </a:p>
          <a:p>
            <a:pPr>
              <a:lnSpc>
                <a:spcPct val="150000"/>
              </a:lnSpc>
            </a:pP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a:lnSpc>
                <a:spcPct val="150000"/>
              </a:lnSpc>
            </a:pPr>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128173" y="668027"/>
            <a:ext cx="8477172" cy="5172313"/>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location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hyd</a:t>
            </a:r>
            <a:r>
              <a:rPr lang="en-IN" b="0" dirty="0">
                <a:solidFill>
                  <a:srgbClr val="A31515"/>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marL="285750" indent="-285750">
              <a:lnSpc>
                <a:spcPct val="150000"/>
              </a:lnSpc>
              <a:buFont typeface="Wingdings" panose="05000000000000000000" pitchFamily="2" charset="2"/>
              <a:buChar char="Ø"/>
            </a:pPr>
            <a:endParaRPr lang="en-IN" b="0" dirty="0">
              <a:solidFill>
                <a:srgbClr val="FF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CE24380-8DB0-6954-69BA-F2D261FEF713}"/>
              </a:ext>
            </a:extLst>
          </p:cNvPr>
          <p:cNvSpPr txBox="1"/>
          <p:nvPr/>
        </p:nvSpPr>
        <p:spPr>
          <a:xfrm>
            <a:off x="1418528" y="631666"/>
            <a:ext cx="6306943" cy="1709827"/>
          </a:xfrm>
          <a:prstGeom prst="rect">
            <a:avLst/>
          </a:prstGeom>
          <a:noFill/>
        </p:spPr>
        <p:txBody>
          <a:bodyPr wrap="square">
            <a:spAutoFit/>
          </a:bodyPr>
          <a:lstStyle/>
          <a:p>
            <a:pPr>
              <a:lnSpc>
                <a:spcPct val="150000"/>
              </a:lnSpc>
            </a:pPr>
            <a:r>
              <a:rPr lang="en-US" b="0" dirty="0">
                <a:solidFill>
                  <a:srgbClr val="000000"/>
                </a:solidFill>
                <a:effectLst/>
                <a:latin typeface="Consolas" panose="020B0609020204030204" pitchFamily="49" charset="0"/>
              </a:rPr>
              <a:t>  </a:t>
            </a:r>
          </a:p>
          <a:p>
            <a:pPr>
              <a:lnSpc>
                <a:spcPct val="150000"/>
              </a:lnSpc>
            </a:pPr>
            <a:br>
              <a:rPr lang="en-US" b="0" dirty="0">
                <a:solidFill>
                  <a:srgbClr val="000000"/>
                </a:solidFill>
                <a:effectLst/>
                <a:latin typeface="Consolas" panose="020B0609020204030204" pitchFamily="49" charset="0"/>
              </a:rPr>
            </a:b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pic>
        <p:nvPicPr>
          <p:cNvPr id="13" name="Picture 12">
            <a:extLst>
              <a:ext uri="{FF2B5EF4-FFF2-40B4-BE49-F238E27FC236}">
                <a16:creationId xmlns:a16="http://schemas.microsoft.com/office/drawing/2014/main" id="{F3079B1F-CF16-8328-5D96-F5F3AED0DECD}"/>
              </a:ext>
            </a:extLst>
          </p:cNvPr>
          <p:cNvPicPr>
            <a:picLocks noChangeAspect="1"/>
          </p:cNvPicPr>
          <p:nvPr/>
        </p:nvPicPr>
        <p:blipFill>
          <a:blip r:embed="rId4"/>
          <a:stretch>
            <a:fillRect/>
          </a:stretch>
        </p:blipFill>
        <p:spPr>
          <a:xfrm>
            <a:off x="5486400" y="2658325"/>
            <a:ext cx="2895600" cy="1361225"/>
          </a:xfrm>
          <a:prstGeom prst="rect">
            <a:avLst/>
          </a:prstGeom>
        </p:spPr>
      </p:pic>
    </p:spTree>
    <p:extLst>
      <p:ext uri="{BB962C8B-B14F-4D97-AF65-F5344CB8AC3E}">
        <p14:creationId xmlns:p14="http://schemas.microsoft.com/office/powerpoint/2010/main" val="36704999"/>
      </p:ext>
    </p:extLst>
  </p:cSld>
  <p:clrMapOvr>
    <a:masterClrMapping/>
  </p:clrMapOvr>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state</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1200329"/>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CE24380-8DB0-6954-69BA-F2D261FEF713}"/>
              </a:ext>
            </a:extLst>
          </p:cNvPr>
          <p:cNvSpPr txBox="1"/>
          <p:nvPr/>
        </p:nvSpPr>
        <p:spPr>
          <a:xfrm>
            <a:off x="381000" y="621861"/>
            <a:ext cx="6306943" cy="4524315"/>
          </a:xfrm>
          <a:prstGeom prst="rect">
            <a:avLst/>
          </a:prstGeom>
          <a:noFill/>
        </p:spPr>
        <p:txBody>
          <a:bodyPr wrap="square">
            <a:spAutoFit/>
          </a:bodyPr>
          <a:lstStyle/>
          <a:p>
            <a:r>
              <a:rPr lang="en-IN" b="0" dirty="0">
                <a:solidFill>
                  <a:srgbClr val="FF0000"/>
                </a:solidFill>
                <a:effectLst/>
                <a:latin typeface="Consolas" panose="020B0609020204030204" pitchFamily="49" charset="0"/>
              </a:rPr>
              <a:t>App.js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React.Component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state={</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product:</a:t>
            </a:r>
            <a:r>
              <a:rPr lang="en-IN" b="0" dirty="0" err="1">
                <a:solidFill>
                  <a:srgbClr val="A31515"/>
                </a:solidFill>
                <a:effectLst/>
                <a:latin typeface="Consolas" panose="020B0609020204030204" pitchFamily="49" charset="0"/>
              </a:rPr>
              <a:t>"real</a:t>
            </a:r>
            <a:r>
              <a:rPr lang="en-IN" b="0" dirty="0">
                <a:solidFill>
                  <a:srgbClr val="A31515"/>
                </a:solidFill>
                <a:effectLst/>
                <a:latin typeface="Consolas" panose="020B0609020204030204" pitchFamily="49" charset="0"/>
              </a:rPr>
              <a:t> me 8 pro"</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price:</a:t>
            </a:r>
            <a:r>
              <a:rPr lang="en-IN" b="0" dirty="0">
                <a:solidFill>
                  <a:srgbClr val="098658"/>
                </a:solidFill>
                <a:effectLst/>
                <a:latin typeface="Consolas" panose="020B0609020204030204" pitchFamily="49" charset="0"/>
              </a:rPr>
              <a:t>30000</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render()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product: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.state.product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price: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.state.price</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'price'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'number'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5677106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React Basics</a:t>
            </a:r>
            <a:endParaRPr lang="en-IN" sz="2100" b="1" dirty="0">
              <a:solidFill>
                <a:srgbClr val="7030A0"/>
              </a:solidFill>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327E1636-7DB6-7EFC-55F0-673D59945213}"/>
              </a:ext>
            </a:extLst>
          </p:cNvPr>
          <p:cNvSpPr txBox="1"/>
          <p:nvPr/>
        </p:nvSpPr>
        <p:spPr>
          <a:xfrm>
            <a:off x="381000" y="625365"/>
            <a:ext cx="6504878" cy="2957861"/>
          </a:xfrm>
          <a:prstGeom prst="rect">
            <a:avLst/>
          </a:prstGeom>
          <a:noFill/>
        </p:spPr>
        <p:txBody>
          <a:bodyPr wrap="square">
            <a:spAutoFit/>
          </a:bodyPr>
          <a:lstStyle/>
          <a:p>
            <a:pPr marL="285750" indent="-285750" algn="l" rtl="0">
              <a:lnSpc>
                <a:spcPct val="150000"/>
              </a:lnSpc>
              <a:buFont typeface="Wingdings" panose="05000000000000000000" pitchFamily="2" charset="2"/>
              <a:buChar char="Ø"/>
            </a:pPr>
            <a:r>
              <a:rPr lang="en-US" b="0" i="0" dirty="0">
                <a:solidFill>
                  <a:srgbClr val="5F6368"/>
                </a:solidFill>
                <a:effectLst/>
                <a:latin typeface="Google Sans"/>
              </a:rPr>
              <a:t>How to create React Application</a:t>
            </a:r>
          </a:p>
          <a:p>
            <a:pPr marL="285750" indent="-285750" algn="l" rtl="0">
              <a:lnSpc>
                <a:spcPct val="150000"/>
              </a:lnSpc>
              <a:buFont typeface="Wingdings" panose="05000000000000000000" pitchFamily="2" charset="2"/>
              <a:buChar char="Ø"/>
            </a:pPr>
            <a:r>
              <a:rPr lang="en-US" b="0" i="0" dirty="0">
                <a:solidFill>
                  <a:srgbClr val="5F6368"/>
                </a:solidFill>
                <a:effectLst/>
                <a:latin typeface="Google Sans"/>
              </a:rPr>
              <a:t>Application Folder Structure</a:t>
            </a:r>
          </a:p>
          <a:p>
            <a:pPr marL="285750" indent="-285750" algn="l" rtl="0">
              <a:lnSpc>
                <a:spcPct val="150000"/>
              </a:lnSpc>
              <a:buFont typeface="Wingdings" panose="05000000000000000000" pitchFamily="2" charset="2"/>
              <a:buChar char="Ø"/>
            </a:pPr>
            <a:r>
              <a:rPr lang="en-US" b="0" i="0" dirty="0">
                <a:solidFill>
                  <a:srgbClr val="5F6368"/>
                </a:solidFill>
                <a:effectLst/>
                <a:latin typeface="Google Sans"/>
              </a:rPr>
              <a:t> What is JSX</a:t>
            </a:r>
          </a:p>
          <a:p>
            <a:pPr marL="285750" indent="-285750" algn="l" rtl="0">
              <a:lnSpc>
                <a:spcPct val="150000"/>
              </a:lnSpc>
              <a:buFont typeface="Wingdings" panose="05000000000000000000" pitchFamily="2" charset="2"/>
              <a:buChar char="Ø"/>
            </a:pPr>
            <a:r>
              <a:rPr lang="en-US" b="0" i="0" dirty="0">
                <a:solidFill>
                  <a:srgbClr val="5F6368"/>
                </a:solidFill>
                <a:effectLst/>
                <a:latin typeface="Google Sans"/>
              </a:rPr>
              <a:t>Components (Functional &amp; Class)</a:t>
            </a:r>
          </a:p>
          <a:p>
            <a:pPr marL="285750" indent="-285750" algn="l" rtl="0">
              <a:lnSpc>
                <a:spcPct val="150000"/>
              </a:lnSpc>
              <a:buFont typeface="Wingdings" panose="05000000000000000000" pitchFamily="2" charset="2"/>
              <a:buChar char="Ø"/>
            </a:pPr>
            <a:r>
              <a:rPr lang="en-US" b="0" i="0" dirty="0">
                <a:solidFill>
                  <a:srgbClr val="5F6368"/>
                </a:solidFill>
                <a:effectLst/>
                <a:latin typeface="Google Sans"/>
              </a:rPr>
              <a:t>Ways to apply CSS</a:t>
            </a:r>
          </a:p>
          <a:p>
            <a:pPr marL="285750" indent="-285750" algn="l" rtl="0">
              <a:lnSpc>
                <a:spcPct val="150000"/>
              </a:lnSpc>
              <a:buFont typeface="Wingdings" panose="05000000000000000000" pitchFamily="2" charset="2"/>
              <a:buChar char="Ø"/>
            </a:pPr>
            <a:r>
              <a:rPr lang="en-US" b="0" i="0" dirty="0">
                <a:solidFill>
                  <a:srgbClr val="5F6368"/>
                </a:solidFill>
                <a:effectLst/>
                <a:latin typeface="Google Sans"/>
              </a:rPr>
              <a:t>Props</a:t>
            </a:r>
          </a:p>
          <a:p>
            <a:pPr marL="285750" indent="-285750" algn="l" rtl="0">
              <a:lnSpc>
                <a:spcPct val="150000"/>
              </a:lnSpc>
              <a:buFont typeface="Wingdings" panose="05000000000000000000" pitchFamily="2" charset="2"/>
              <a:buChar char="Ø"/>
            </a:pPr>
            <a:r>
              <a:rPr lang="en-US" dirty="0">
                <a:solidFill>
                  <a:srgbClr val="5F6368"/>
                </a:solidFill>
                <a:latin typeface="Google Sans"/>
              </a:rPr>
              <a:t>Conditional Rendering</a:t>
            </a:r>
            <a:endParaRPr lang="en-US" b="0" i="0" dirty="0">
              <a:solidFill>
                <a:srgbClr val="5F6368"/>
              </a:solidFill>
              <a:effectLst/>
              <a:latin typeface="Google Sans"/>
            </a:endParaRPr>
          </a:p>
        </p:txBody>
      </p:sp>
    </p:spTree>
    <p:extLst>
      <p:ext uri="{BB962C8B-B14F-4D97-AF65-F5344CB8AC3E}">
        <p14:creationId xmlns:p14="http://schemas.microsoft.com/office/powerpoint/2010/main" val="2348685659"/>
      </p:ext>
    </p:extLst>
  </p:cSld>
  <p:clrMapOvr>
    <a:masterClrMapping/>
  </p:clrMapOvr>
  <p:transition/>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state</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1200329"/>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CE24380-8DB0-6954-69BA-F2D261FEF713}"/>
              </a:ext>
            </a:extLst>
          </p:cNvPr>
          <p:cNvSpPr txBox="1"/>
          <p:nvPr/>
        </p:nvSpPr>
        <p:spPr>
          <a:xfrm>
            <a:off x="381000" y="621861"/>
            <a:ext cx="8001000" cy="8956298"/>
          </a:xfrm>
          <a:prstGeom prst="rect">
            <a:avLst/>
          </a:prstGeom>
          <a:noFill/>
        </p:spPr>
        <p:txBody>
          <a:bodyPr wrap="square">
            <a:spAutoFit/>
          </a:bodyPr>
          <a:lstStyle/>
          <a:p>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p=</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'price'</a:t>
            </a:r>
            <a:r>
              <a:rPr lang="en-IN" b="0" dirty="0">
                <a:solidFill>
                  <a:srgbClr val="000000"/>
                </a:solidFill>
                <a:effectLst/>
                <a:latin typeface="Consolas" panose="020B0609020204030204" pitchFamily="49" charset="0"/>
              </a:rPr>
              <a:t>).value;</a:t>
            </a:r>
          </a:p>
          <a:p>
            <a:r>
              <a:rPr lang="en-IN" b="0" dirty="0">
                <a:solidFill>
                  <a:srgbClr val="000000"/>
                </a:solidFill>
                <a:effectLst/>
                <a:latin typeface="Consolas" panose="020B0609020204030204" pitchFamily="49" charset="0"/>
              </a:rPr>
              <a:t>            console.log(p)</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.state.price</a:t>
            </a:r>
            <a:r>
              <a:rPr lang="en-IN" b="0" dirty="0">
                <a:solidFill>
                  <a:srgbClr val="000000"/>
                </a:solidFill>
                <a:effectLst/>
                <a:latin typeface="Consolas" panose="020B0609020204030204" pitchFamily="49" charset="0"/>
              </a:rPr>
              <a:t>=p;</a:t>
            </a:r>
          </a:p>
          <a:p>
            <a:r>
              <a:rPr lang="en-IN" b="0" dirty="0">
                <a:solidFill>
                  <a:srgbClr val="000000"/>
                </a:solidFill>
                <a:effectLst/>
                <a:latin typeface="Consolas" panose="020B0609020204030204" pitchFamily="49" charset="0"/>
              </a:rPr>
              <a:t>            console.log(</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update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FF0000"/>
                </a:solidFill>
                <a:effectLst/>
                <a:latin typeface="Consolas" panose="020B0609020204030204" pitchFamily="49" charset="0"/>
              </a:rPr>
            </a:br>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p:txBody>
      </p:sp>
      <p:pic>
        <p:nvPicPr>
          <p:cNvPr id="15" name="Picture 14">
            <a:extLst>
              <a:ext uri="{FF2B5EF4-FFF2-40B4-BE49-F238E27FC236}">
                <a16:creationId xmlns:a16="http://schemas.microsoft.com/office/drawing/2014/main" id="{9670ADF6-0909-BA2A-C84A-D28444641255}"/>
              </a:ext>
            </a:extLst>
          </p:cNvPr>
          <p:cNvPicPr>
            <a:picLocks noChangeAspect="1"/>
          </p:cNvPicPr>
          <p:nvPr/>
        </p:nvPicPr>
        <p:blipFill>
          <a:blip r:embed="rId4"/>
          <a:stretch>
            <a:fillRect/>
          </a:stretch>
        </p:blipFill>
        <p:spPr>
          <a:xfrm>
            <a:off x="5638800" y="1406569"/>
            <a:ext cx="3048000" cy="2162175"/>
          </a:xfrm>
          <a:prstGeom prst="rect">
            <a:avLst/>
          </a:prstGeom>
        </p:spPr>
      </p:pic>
      <p:pic>
        <p:nvPicPr>
          <p:cNvPr id="17" name="Picture 16">
            <a:extLst>
              <a:ext uri="{FF2B5EF4-FFF2-40B4-BE49-F238E27FC236}">
                <a16:creationId xmlns:a16="http://schemas.microsoft.com/office/drawing/2014/main" id="{D02C4150-AC3A-351F-F24A-404B05BA9396}"/>
              </a:ext>
            </a:extLst>
          </p:cNvPr>
          <p:cNvPicPr>
            <a:picLocks noChangeAspect="1"/>
          </p:cNvPicPr>
          <p:nvPr/>
        </p:nvPicPr>
        <p:blipFill>
          <a:blip r:embed="rId5"/>
          <a:stretch>
            <a:fillRect/>
          </a:stretch>
        </p:blipFill>
        <p:spPr>
          <a:xfrm>
            <a:off x="4178353" y="2874313"/>
            <a:ext cx="3667125" cy="2305050"/>
          </a:xfrm>
          <a:prstGeom prst="rect">
            <a:avLst/>
          </a:prstGeom>
        </p:spPr>
      </p:pic>
    </p:spTree>
    <p:extLst>
      <p:ext uri="{BB962C8B-B14F-4D97-AF65-F5344CB8AC3E}">
        <p14:creationId xmlns:p14="http://schemas.microsoft.com/office/powerpoint/2010/main" val="3217529149"/>
      </p:ext>
    </p:extLst>
  </p:cSld>
  <p:clrMapOvr>
    <a:masterClrMapping/>
  </p:clrMapOvr>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state</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1200329"/>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CE24380-8DB0-6954-69BA-F2D261FEF713}"/>
              </a:ext>
            </a:extLst>
          </p:cNvPr>
          <p:cNvSpPr txBox="1"/>
          <p:nvPr/>
        </p:nvSpPr>
        <p:spPr>
          <a:xfrm>
            <a:off x="381000" y="621861"/>
            <a:ext cx="8001000" cy="5078313"/>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FF0000"/>
                </a:solidFill>
                <a:effectLst/>
                <a:latin typeface="Consolas" panose="020B0609020204030204" pitchFamily="49" charset="0"/>
              </a:rPr>
            </a:br>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474D30F8-C64E-C015-84D3-5A0FAE918910}"/>
              </a:ext>
            </a:extLst>
          </p:cNvPr>
          <p:cNvSpPr txBox="1"/>
          <p:nvPr/>
        </p:nvSpPr>
        <p:spPr>
          <a:xfrm>
            <a:off x="533400" y="747475"/>
            <a:ext cx="6154543" cy="2585323"/>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439606293"/>
      </p:ext>
    </p:extLst>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92442"/>
            </a:xfrm>
            <a:prstGeom prst="rect">
              <a:avLst/>
            </a:prstGeom>
            <a:noFill/>
          </p:spPr>
          <p:txBody>
            <a:bodyPr wrap="square">
              <a:spAutoFit/>
            </a:bodyPr>
            <a:lstStyle/>
            <a:p>
              <a:pPr algn="ctr"/>
              <a:r>
                <a:rPr lang="en-US" b="1" dirty="0">
                  <a:solidFill>
                    <a:srgbClr val="FF0000"/>
                  </a:solidFill>
                  <a:latin typeface="Bookman Old Style" panose="02050604050505020204" pitchFamily="18" charset="0"/>
                </a:rPr>
                <a:t>state</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6459343"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1200329"/>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CE24380-8DB0-6954-69BA-F2D261FEF713}"/>
              </a:ext>
            </a:extLst>
          </p:cNvPr>
          <p:cNvSpPr txBox="1"/>
          <p:nvPr/>
        </p:nvSpPr>
        <p:spPr>
          <a:xfrm>
            <a:off x="381000" y="621861"/>
            <a:ext cx="8001000" cy="3365024"/>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dirty="0">
                <a:solidFill>
                  <a:schemeClr val="bg1"/>
                </a:solidFill>
              </a:rPr>
              <a:t>A state can be modified based on user action or network changes</a:t>
            </a:r>
          </a:p>
          <a:p>
            <a:pPr marL="285750" indent="-285750">
              <a:lnSpc>
                <a:spcPct val="150000"/>
              </a:lnSpc>
              <a:buFont typeface="Wingdings" panose="05000000000000000000" pitchFamily="2" charset="2"/>
              <a:buChar char="Ø"/>
            </a:pPr>
            <a:r>
              <a:rPr lang="en-US" dirty="0">
                <a:solidFill>
                  <a:schemeClr val="bg1"/>
                </a:solidFill>
              </a:rPr>
              <a:t>Every time the state of an object changes, React re-renders the component to the browser</a:t>
            </a:r>
          </a:p>
          <a:p>
            <a:pPr marL="285750" indent="-285750">
              <a:lnSpc>
                <a:spcPct val="150000"/>
              </a:lnSpc>
              <a:buFont typeface="Wingdings" panose="05000000000000000000" pitchFamily="2" charset="2"/>
              <a:buChar char="Ø"/>
            </a:pPr>
            <a:r>
              <a:rPr lang="en-US" dirty="0">
                <a:solidFill>
                  <a:schemeClr val="bg1"/>
                </a:solidFill>
              </a:rPr>
              <a:t>The state object is initialized in the constructor</a:t>
            </a:r>
          </a:p>
          <a:p>
            <a:pPr marL="285750" indent="-285750">
              <a:lnSpc>
                <a:spcPct val="150000"/>
              </a:lnSpc>
              <a:buFont typeface="Wingdings" panose="05000000000000000000" pitchFamily="2" charset="2"/>
              <a:buChar char="Ø"/>
            </a:pPr>
            <a:r>
              <a:rPr lang="en-US" dirty="0">
                <a:solidFill>
                  <a:schemeClr val="bg1"/>
                </a:solidFill>
              </a:rPr>
              <a:t>The state object can store multiple properties</a:t>
            </a:r>
          </a:p>
          <a:p>
            <a:pPr marL="285750" indent="-285750">
              <a:lnSpc>
                <a:spcPct val="150000"/>
              </a:lnSpc>
              <a:buFont typeface="Wingdings" panose="05000000000000000000" pitchFamily="2" charset="2"/>
              <a:buChar char="Ø"/>
            </a:pPr>
            <a:r>
              <a:rPr lang="en-US" dirty="0" err="1">
                <a:solidFill>
                  <a:srgbClr val="FF0000"/>
                </a:solidFill>
              </a:rPr>
              <a:t>this.setState</a:t>
            </a:r>
            <a:r>
              <a:rPr lang="en-US" dirty="0">
                <a:solidFill>
                  <a:srgbClr val="FF0000"/>
                </a:solidFill>
              </a:rPr>
              <a:t>() </a:t>
            </a:r>
            <a:r>
              <a:rPr lang="en-US" dirty="0">
                <a:solidFill>
                  <a:schemeClr val="bg1"/>
                </a:solidFill>
              </a:rPr>
              <a:t>is used to change the value of the state object</a:t>
            </a:r>
          </a:p>
          <a:p>
            <a:pPr marL="285750" indent="-285750">
              <a:lnSpc>
                <a:spcPct val="150000"/>
              </a:lnSpc>
              <a:buFont typeface="Wingdings" panose="05000000000000000000" pitchFamily="2" charset="2"/>
              <a:buChar char="Ø"/>
            </a:pPr>
            <a:r>
              <a:rPr lang="en-US" dirty="0" err="1">
                <a:solidFill>
                  <a:srgbClr val="FF0000"/>
                </a:solidFill>
              </a:rPr>
              <a:t>setState</a:t>
            </a:r>
            <a:r>
              <a:rPr lang="en-US" dirty="0">
                <a:solidFill>
                  <a:srgbClr val="FF0000"/>
                </a:solidFill>
              </a:rPr>
              <a:t>() </a:t>
            </a:r>
            <a:r>
              <a:rPr lang="en-US" dirty="0">
                <a:solidFill>
                  <a:schemeClr val="bg1"/>
                </a:solidFill>
              </a:rPr>
              <a:t>function performs a shallow merge between the new and the previous state.</a:t>
            </a:r>
          </a:p>
        </p:txBody>
      </p:sp>
    </p:spTree>
    <p:extLst>
      <p:ext uri="{BB962C8B-B14F-4D97-AF65-F5344CB8AC3E}">
        <p14:creationId xmlns:p14="http://schemas.microsoft.com/office/powerpoint/2010/main" val="861604184"/>
      </p:ext>
    </p:extLst>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err="1">
                  <a:solidFill>
                    <a:schemeClr val="bg1"/>
                  </a:solidFill>
                </a:rPr>
                <a:t>setState</a:t>
              </a:r>
              <a:r>
                <a:rPr lang="en-US" dirty="0">
                  <a:solidFill>
                    <a:schemeClr val="bg1"/>
                  </a:solidFill>
                </a:rPr>
                <a:t>() Method</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pPr algn="l"/>
            <a:endParaRPr lang="en-US" b="0" i="0" dirty="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br>
              <a:rPr lang="en-US" b="0" dirty="0">
                <a:solidFill>
                  <a:schemeClr val="bg1"/>
                </a:solidFill>
                <a:effectLst/>
                <a:latin typeface="Consolas" panose="020B0609020204030204" pitchFamily="49" charset="0"/>
              </a:rPr>
            </a:br>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8686800" cy="5996513"/>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React.Component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super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product:</a:t>
            </a:r>
            <a:r>
              <a:rPr lang="en-IN" b="0" dirty="0" err="1">
                <a:solidFill>
                  <a:srgbClr val="A31515"/>
                </a:solidFill>
                <a:effectLst/>
                <a:latin typeface="Consolas" panose="020B0609020204030204" pitchFamily="49" charset="0"/>
              </a:rPr>
              <a:t>"real</a:t>
            </a:r>
            <a:r>
              <a:rPr lang="en-IN" b="0" dirty="0">
                <a:solidFill>
                  <a:srgbClr val="A31515"/>
                </a:solidFill>
                <a:effectLst/>
                <a:latin typeface="Consolas" panose="020B0609020204030204" pitchFamily="49" charset="0"/>
              </a:rPr>
              <a:t> me 8 pro"</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price:</a:t>
            </a:r>
            <a:r>
              <a:rPr lang="en-IN" b="0" dirty="0">
                <a:solidFill>
                  <a:srgbClr val="098658"/>
                </a:solidFill>
                <a:effectLst/>
                <a:latin typeface="Consolas" panose="020B0609020204030204" pitchFamily="49" charset="0"/>
              </a:rPr>
              <a:t>30000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render()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product: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.state.product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price: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.state.price</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'price'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'number'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r>
              <a:rPr lang="en-US" dirty="0">
                <a:solidFill>
                  <a:schemeClr val="bg1"/>
                </a:solidFill>
              </a:rPr>
              <a:t>.</a:t>
            </a: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304800" y="537275"/>
            <a:ext cx="6230743" cy="1200329"/>
          </a:xfrm>
          <a:prstGeom prst="rect">
            <a:avLst/>
          </a:prstGeom>
          <a:noFill/>
        </p:spPr>
        <p:txBody>
          <a:bodyPr wrap="square">
            <a:spAutoFit/>
          </a:bodyPr>
          <a:lstStyle/>
          <a:p>
            <a:r>
              <a:rPr lang="en-IN" b="0" dirty="0">
                <a:solidFill>
                  <a:srgbClr val="FF0000"/>
                </a:solidFill>
                <a:effectLst/>
                <a:latin typeface="Consolas" panose="020B0609020204030204" pitchFamily="49" charset="0"/>
              </a:rPr>
              <a:t>  App.js</a:t>
            </a:r>
          </a:p>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2527171099"/>
      </p:ext>
    </p:extLst>
  </p:cSld>
  <p:clrMapOvr>
    <a:masterClrMapping/>
  </p:clrMapOvr>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err="1">
                  <a:solidFill>
                    <a:schemeClr val="bg1"/>
                  </a:solidFill>
                </a:rPr>
                <a:t>setState</a:t>
              </a:r>
              <a:r>
                <a:rPr lang="en-US" dirty="0">
                  <a:solidFill>
                    <a:schemeClr val="bg1"/>
                  </a:solidFill>
                </a:rPr>
                <a:t>() Method</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pPr algn="l"/>
            <a:endParaRPr lang="en-US" b="0" i="0" dirty="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br>
              <a:rPr lang="en-US" b="0" dirty="0">
                <a:solidFill>
                  <a:schemeClr val="bg1"/>
                </a:solidFill>
                <a:effectLst/>
                <a:latin typeface="Consolas" panose="020B0609020204030204" pitchFamily="49" charset="0"/>
              </a:rPr>
            </a:br>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8686800" cy="6273512"/>
          </a:xfrm>
          <a:prstGeom prst="rect">
            <a:avLst/>
          </a:prstGeom>
          <a:noFill/>
        </p:spPr>
        <p:txBody>
          <a:bodyPr wrap="square">
            <a:spAutoFit/>
          </a:bodyPr>
          <a:lstStyle/>
          <a:p>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p=</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'price'</a:t>
            </a:r>
            <a:r>
              <a:rPr lang="en-IN" b="0" dirty="0">
                <a:solidFill>
                  <a:srgbClr val="000000"/>
                </a:solidFill>
                <a:effectLst/>
                <a:latin typeface="Consolas" panose="020B0609020204030204" pitchFamily="49" charset="0"/>
              </a:rPr>
              <a:t>).value;</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.setState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price:p</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console.log(p)</a:t>
            </a:r>
          </a:p>
          <a:p>
            <a:r>
              <a:rPr lang="en-IN" b="0" dirty="0">
                <a:solidFill>
                  <a:srgbClr val="000000"/>
                </a:solidFill>
                <a:effectLst/>
                <a:latin typeface="Consolas" panose="020B0609020204030204" pitchFamily="49" charset="0"/>
              </a:rPr>
              <a:t>           console.log(</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update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        </a:t>
            </a: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FF0000"/>
                </a:solidFill>
                <a:effectLst/>
                <a:latin typeface="Consolas" panose="020B0609020204030204" pitchFamily="49" charset="0"/>
              </a:rPr>
              <a:t>Note: </a:t>
            </a:r>
            <a:r>
              <a:rPr lang="en-IN" dirty="0">
                <a:solidFill>
                  <a:srgbClr val="000000"/>
                </a:solidFill>
                <a:latin typeface="Consolas" panose="020B0609020204030204" pitchFamily="49" charset="0"/>
              </a:rPr>
              <a:t>H</a:t>
            </a:r>
            <a:r>
              <a:rPr lang="en-IN" b="0" dirty="0">
                <a:solidFill>
                  <a:srgbClr val="000000"/>
                </a:solidFill>
                <a:effectLst/>
                <a:latin typeface="Consolas" panose="020B0609020204030204" pitchFamily="49" charset="0"/>
              </a:rPr>
              <a:t>ere </a:t>
            </a:r>
            <a:r>
              <a:rPr lang="en-IN" b="0" dirty="0" err="1">
                <a:solidFill>
                  <a:srgbClr val="000000"/>
                </a:solidFill>
                <a:effectLst/>
                <a:latin typeface="Consolas" panose="020B0609020204030204" pitchFamily="49" charset="0"/>
              </a:rPr>
              <a:t>setState</a:t>
            </a:r>
            <a:r>
              <a:rPr lang="en-IN" b="0" dirty="0">
                <a:solidFill>
                  <a:srgbClr val="000000"/>
                </a:solidFill>
                <a:effectLst/>
                <a:latin typeface="Consolas" panose="020B0609020204030204" pitchFamily="49" charset="0"/>
              </a:rPr>
              <a:t>() method is asynchronous method so in our program before updating the price state object is printed in th</a:t>
            </a:r>
            <a:r>
              <a:rPr lang="en-IN" dirty="0">
                <a:solidFill>
                  <a:srgbClr val="000000"/>
                </a:solidFill>
                <a:latin typeface="Consolas" panose="020B0609020204030204" pitchFamily="49" charset="0"/>
              </a:rPr>
              <a:t>e console.so we are getting older price every time in the state OBJECT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r>
              <a:rPr lang="en-US" dirty="0">
                <a:solidFill>
                  <a:schemeClr val="bg1"/>
                </a:solidFill>
              </a:rPr>
              <a:t>.</a:t>
            </a: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1200329"/>
          </a:xfrm>
          <a:prstGeom prst="rect">
            <a:avLst/>
          </a:prstGeom>
          <a:noFill/>
        </p:spPr>
        <p:txBody>
          <a:bodyPr wrap="square">
            <a:spAutoFit/>
          </a:bodyPr>
          <a:lstStyle/>
          <a:p>
            <a:r>
              <a:rPr lang="en-IN" b="0" dirty="0">
                <a:solidFill>
                  <a:schemeClr val="bg1"/>
                </a:solidFill>
                <a:effectLst/>
                <a:latin typeface="Consolas" panose="020B0609020204030204" pitchFamily="49" charset="0"/>
              </a:rPr>
              <a:t>  </a:t>
            </a:r>
          </a:p>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23C42F4E-ED5A-C41E-FD52-2C99CCCEF203}"/>
              </a:ext>
            </a:extLst>
          </p:cNvPr>
          <p:cNvPicPr>
            <a:picLocks noChangeAspect="1"/>
          </p:cNvPicPr>
          <p:nvPr/>
        </p:nvPicPr>
        <p:blipFill>
          <a:blip r:embed="rId4"/>
          <a:stretch>
            <a:fillRect/>
          </a:stretch>
        </p:blipFill>
        <p:spPr>
          <a:xfrm>
            <a:off x="3810000" y="2423489"/>
            <a:ext cx="3328988" cy="1533525"/>
          </a:xfrm>
          <a:prstGeom prst="rect">
            <a:avLst/>
          </a:prstGeom>
        </p:spPr>
      </p:pic>
      <p:pic>
        <p:nvPicPr>
          <p:cNvPr id="16" name="Picture 15">
            <a:extLst>
              <a:ext uri="{FF2B5EF4-FFF2-40B4-BE49-F238E27FC236}">
                <a16:creationId xmlns:a16="http://schemas.microsoft.com/office/drawing/2014/main" id="{BAA0FAFE-2681-60FF-9BC6-8A51DD50DFE7}"/>
              </a:ext>
            </a:extLst>
          </p:cNvPr>
          <p:cNvPicPr>
            <a:picLocks noChangeAspect="1"/>
          </p:cNvPicPr>
          <p:nvPr/>
        </p:nvPicPr>
        <p:blipFill>
          <a:blip r:embed="rId5"/>
          <a:stretch>
            <a:fillRect/>
          </a:stretch>
        </p:blipFill>
        <p:spPr>
          <a:xfrm>
            <a:off x="5998282" y="1431913"/>
            <a:ext cx="3533775" cy="2057400"/>
          </a:xfrm>
          <a:prstGeom prst="rect">
            <a:avLst/>
          </a:prstGeom>
        </p:spPr>
      </p:pic>
    </p:spTree>
    <p:extLst>
      <p:ext uri="{BB962C8B-B14F-4D97-AF65-F5344CB8AC3E}">
        <p14:creationId xmlns:p14="http://schemas.microsoft.com/office/powerpoint/2010/main" val="2301544170"/>
      </p:ext>
    </p:extLst>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err="1">
                  <a:solidFill>
                    <a:schemeClr val="bg1"/>
                  </a:solidFill>
                </a:rPr>
                <a:t>setState</a:t>
              </a:r>
              <a:r>
                <a:rPr lang="en-US" dirty="0">
                  <a:solidFill>
                    <a:schemeClr val="bg1"/>
                  </a:solidFill>
                </a:rPr>
                <a:t>() Method</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pPr algn="l"/>
            <a:endParaRPr lang="en-US" b="0" i="0" dirty="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br>
              <a:rPr lang="en-US" b="0" dirty="0">
                <a:solidFill>
                  <a:schemeClr val="bg1"/>
                </a:solidFill>
                <a:effectLst/>
                <a:latin typeface="Consolas" panose="020B0609020204030204" pitchFamily="49" charset="0"/>
              </a:rPr>
            </a:br>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8686800" cy="1287532"/>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r>
              <a:rPr lang="en-US" dirty="0">
                <a:solidFill>
                  <a:schemeClr val="bg1"/>
                </a:solidFill>
              </a:rPr>
              <a:t>.</a:t>
            </a: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1200329"/>
          </a:xfrm>
          <a:prstGeom prst="rect">
            <a:avLst/>
          </a:prstGeom>
          <a:noFill/>
        </p:spPr>
        <p:txBody>
          <a:bodyPr wrap="square">
            <a:spAutoFit/>
          </a:bodyPr>
          <a:lstStyle/>
          <a:p>
            <a:r>
              <a:rPr lang="en-IN" b="0" dirty="0">
                <a:solidFill>
                  <a:schemeClr val="bg1"/>
                </a:solidFill>
                <a:effectLst/>
                <a:latin typeface="Consolas" panose="020B0609020204030204" pitchFamily="49" charset="0"/>
              </a:rPr>
              <a:t>  </a:t>
            </a:r>
          </a:p>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4EBB3814-9319-A10E-A47C-E425E1BE7D8F}"/>
              </a:ext>
            </a:extLst>
          </p:cNvPr>
          <p:cNvSpPr txBox="1"/>
          <p:nvPr/>
        </p:nvSpPr>
        <p:spPr>
          <a:xfrm>
            <a:off x="304800" y="625363"/>
            <a:ext cx="6383143" cy="2585323"/>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25292674"/>
      </p:ext>
    </p:extLst>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err="1">
                  <a:solidFill>
                    <a:schemeClr val="bg1"/>
                  </a:solidFill>
                </a:rPr>
                <a:t>setState</a:t>
              </a:r>
              <a:r>
                <a:rPr lang="en-US" dirty="0">
                  <a:solidFill>
                    <a:schemeClr val="bg1"/>
                  </a:solidFill>
                </a:rPr>
                <a:t>() Method</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pPr algn="l"/>
            <a:endParaRPr lang="en-US" b="0" i="0" dirty="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br>
              <a:rPr lang="en-US" b="0" dirty="0">
                <a:solidFill>
                  <a:schemeClr val="bg1"/>
                </a:solidFill>
                <a:effectLst/>
                <a:latin typeface="Consolas" panose="020B0609020204030204" pitchFamily="49" charset="0"/>
              </a:rPr>
            </a:br>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8686800" cy="5996513"/>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React.Component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super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product:</a:t>
            </a:r>
            <a:r>
              <a:rPr lang="en-IN" b="0" dirty="0" err="1">
                <a:solidFill>
                  <a:srgbClr val="A31515"/>
                </a:solidFill>
                <a:effectLst/>
                <a:latin typeface="Consolas" panose="020B0609020204030204" pitchFamily="49" charset="0"/>
              </a:rPr>
              <a:t>"real</a:t>
            </a:r>
            <a:r>
              <a:rPr lang="en-IN" b="0" dirty="0">
                <a:solidFill>
                  <a:srgbClr val="A31515"/>
                </a:solidFill>
                <a:effectLst/>
                <a:latin typeface="Consolas" panose="020B0609020204030204" pitchFamily="49" charset="0"/>
              </a:rPr>
              <a:t> me 8 pro"</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price:</a:t>
            </a:r>
            <a:r>
              <a:rPr lang="en-IN" b="0" dirty="0">
                <a:solidFill>
                  <a:srgbClr val="098658"/>
                </a:solidFill>
                <a:effectLst/>
                <a:latin typeface="Consolas" panose="020B0609020204030204" pitchFamily="49" charset="0"/>
              </a:rPr>
              <a:t>30000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render()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product: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.state.product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price: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.state.price</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'price'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'number'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r>
              <a:rPr lang="en-US" dirty="0">
                <a:solidFill>
                  <a:schemeClr val="bg1"/>
                </a:solidFill>
              </a:rPr>
              <a:t>.</a:t>
            </a: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340112" y="525780"/>
            <a:ext cx="8686800" cy="2308324"/>
          </a:xfrm>
          <a:prstGeom prst="rect">
            <a:avLst/>
          </a:prstGeom>
          <a:noFill/>
        </p:spPr>
        <p:txBody>
          <a:bodyPr wrap="square">
            <a:spAutoFit/>
          </a:bodyPr>
          <a:lstStyle/>
          <a:p>
            <a:r>
              <a:rPr lang="en-IN" b="0" dirty="0">
                <a:solidFill>
                  <a:srgbClr val="FF0000"/>
                </a:solidFill>
                <a:effectLst/>
                <a:latin typeface="Consolas" panose="020B0609020204030204" pitchFamily="49" charset="0"/>
              </a:rPr>
              <a:t>To overcome the problem we are using 2 arguments in </a:t>
            </a:r>
            <a:r>
              <a:rPr lang="en-IN" b="0" dirty="0" err="1">
                <a:solidFill>
                  <a:srgbClr val="FF0000"/>
                </a:solidFill>
                <a:effectLst/>
                <a:latin typeface="Consolas" panose="020B0609020204030204" pitchFamily="49" charset="0"/>
              </a:rPr>
              <a:t>setState</a:t>
            </a:r>
            <a:r>
              <a:rPr lang="en-IN" b="0" dirty="0">
                <a:solidFill>
                  <a:srgbClr val="FF0000"/>
                </a:solidFill>
                <a:effectLst/>
                <a:latin typeface="Consolas" panose="020B0609020204030204" pitchFamily="49" charset="0"/>
              </a:rPr>
              <a:t> method</a:t>
            </a:r>
          </a:p>
          <a:p>
            <a:r>
              <a:rPr lang="en-IN" b="0" dirty="0">
                <a:solidFill>
                  <a:srgbClr val="FF0000"/>
                </a:solidFill>
                <a:effectLst/>
                <a:latin typeface="Consolas" panose="020B0609020204030204" pitchFamily="49" charset="0"/>
              </a:rPr>
              <a:t>App.js</a:t>
            </a:r>
          </a:p>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a:p>
            <a:r>
              <a:rPr lang="en-IN" b="0" dirty="0">
                <a:solidFill>
                  <a:srgbClr val="FF0000"/>
                </a:solidFill>
                <a:effectLst/>
                <a:latin typeface="Consolas" panose="020B0609020204030204" pitchFamily="49" charset="0"/>
              </a:rPr>
              <a:t>  </a:t>
            </a:r>
          </a:p>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493183370"/>
      </p:ext>
    </p:extLst>
  </p:cSld>
  <p:clrMapOvr>
    <a:masterClrMapping/>
  </p:clrMapOvr>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err="1">
                  <a:solidFill>
                    <a:schemeClr val="bg1"/>
                  </a:solidFill>
                </a:rPr>
                <a:t>setState</a:t>
              </a:r>
              <a:r>
                <a:rPr lang="en-US" dirty="0">
                  <a:solidFill>
                    <a:schemeClr val="bg1"/>
                  </a:solidFill>
                </a:rPr>
                <a:t>() Method</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pPr algn="l"/>
            <a:endParaRPr lang="en-US" b="0" i="0" dirty="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br>
              <a:rPr lang="en-US" b="0" dirty="0">
                <a:solidFill>
                  <a:schemeClr val="bg1"/>
                </a:solidFill>
                <a:effectLst/>
                <a:latin typeface="Consolas" panose="020B0609020204030204" pitchFamily="49" charset="0"/>
              </a:rPr>
            </a:br>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8686800" cy="1287532"/>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r>
              <a:rPr lang="en-US" dirty="0">
                <a:solidFill>
                  <a:schemeClr val="bg1"/>
                </a:solidFill>
              </a:rPr>
              <a:t>.</a:t>
            </a: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186309"/>
          </a:xfrm>
          <a:prstGeom prst="rect">
            <a:avLst/>
          </a:prstGeom>
          <a:noFill/>
        </p:spPr>
        <p:txBody>
          <a:bodyPr wrap="square">
            <a:spAutoFit/>
          </a:bodyPr>
          <a:lstStyle/>
          <a:p>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p=</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'price'</a:t>
            </a:r>
            <a:r>
              <a:rPr lang="en-IN" b="0" dirty="0">
                <a:solidFill>
                  <a:srgbClr val="000000"/>
                </a:solidFill>
                <a:effectLst/>
                <a:latin typeface="Consolas" panose="020B0609020204030204" pitchFamily="49" charset="0"/>
              </a:rPr>
              <a:t>).value;</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.setState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price:p</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console.log(</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update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18" name="Picture 17">
            <a:extLst>
              <a:ext uri="{FF2B5EF4-FFF2-40B4-BE49-F238E27FC236}">
                <a16:creationId xmlns:a16="http://schemas.microsoft.com/office/drawing/2014/main" id="{F6D2E09B-A30E-9C95-85BE-ED0A2C639F69}"/>
              </a:ext>
            </a:extLst>
          </p:cNvPr>
          <p:cNvPicPr>
            <a:picLocks noChangeAspect="1"/>
          </p:cNvPicPr>
          <p:nvPr/>
        </p:nvPicPr>
        <p:blipFill>
          <a:blip r:embed="rId4"/>
          <a:stretch>
            <a:fillRect/>
          </a:stretch>
        </p:blipFill>
        <p:spPr>
          <a:xfrm>
            <a:off x="4068970" y="3123294"/>
            <a:ext cx="3343275" cy="1390650"/>
          </a:xfrm>
          <a:prstGeom prst="rect">
            <a:avLst/>
          </a:prstGeom>
        </p:spPr>
      </p:pic>
      <p:pic>
        <p:nvPicPr>
          <p:cNvPr id="20" name="Picture 19">
            <a:extLst>
              <a:ext uri="{FF2B5EF4-FFF2-40B4-BE49-F238E27FC236}">
                <a16:creationId xmlns:a16="http://schemas.microsoft.com/office/drawing/2014/main" id="{2CC8B5D7-BEC1-85F3-3ED0-016932C5E74B}"/>
              </a:ext>
            </a:extLst>
          </p:cNvPr>
          <p:cNvPicPr>
            <a:picLocks noChangeAspect="1"/>
          </p:cNvPicPr>
          <p:nvPr/>
        </p:nvPicPr>
        <p:blipFill>
          <a:blip r:embed="rId5"/>
          <a:stretch>
            <a:fillRect/>
          </a:stretch>
        </p:blipFill>
        <p:spPr>
          <a:xfrm>
            <a:off x="6045254" y="1790967"/>
            <a:ext cx="3600450" cy="971550"/>
          </a:xfrm>
          <a:prstGeom prst="rect">
            <a:avLst/>
          </a:prstGeom>
        </p:spPr>
      </p:pic>
    </p:spTree>
    <p:extLst>
      <p:ext uri="{BB962C8B-B14F-4D97-AF65-F5344CB8AC3E}">
        <p14:creationId xmlns:p14="http://schemas.microsoft.com/office/powerpoint/2010/main" val="2626424754"/>
      </p:ext>
    </p:extLst>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err="1">
                  <a:solidFill>
                    <a:schemeClr val="bg1"/>
                  </a:solidFill>
                </a:rPr>
                <a:t>setState</a:t>
              </a:r>
              <a:r>
                <a:rPr lang="en-US" dirty="0">
                  <a:solidFill>
                    <a:schemeClr val="bg1"/>
                  </a:solidFill>
                </a:rPr>
                <a:t>() Method</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pPr algn="l"/>
            <a:endParaRPr lang="en-US" b="0" i="0" dirty="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br>
              <a:rPr lang="en-US" b="0" dirty="0">
                <a:solidFill>
                  <a:schemeClr val="bg1"/>
                </a:solidFill>
                <a:effectLst/>
                <a:latin typeface="Consolas" panose="020B0609020204030204" pitchFamily="49" charset="0"/>
              </a:rPr>
            </a:br>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8686800" cy="1287532"/>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r>
              <a:rPr lang="en-US" dirty="0">
                <a:solidFill>
                  <a:schemeClr val="bg1"/>
                </a:solidFill>
              </a:rPr>
              <a:t>.</a:t>
            </a: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1200329"/>
          </a:xfrm>
          <a:prstGeom prst="rect">
            <a:avLst/>
          </a:prstGeom>
          <a:noFill/>
        </p:spPr>
        <p:txBody>
          <a:bodyPr wrap="square">
            <a:spAutoFit/>
          </a:bodyPr>
          <a:lstStyle/>
          <a:p>
            <a:r>
              <a:rPr lang="en-IN" b="0" dirty="0">
                <a:solidFill>
                  <a:schemeClr val="bg1"/>
                </a:solidFill>
                <a:effectLst/>
                <a:latin typeface="Consolas" panose="020B0609020204030204" pitchFamily="49" charset="0"/>
              </a:rPr>
              <a:t>  </a:t>
            </a:r>
          </a:p>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4EBB3814-9319-A10E-A47C-E425E1BE7D8F}"/>
              </a:ext>
            </a:extLst>
          </p:cNvPr>
          <p:cNvSpPr txBox="1"/>
          <p:nvPr/>
        </p:nvSpPr>
        <p:spPr>
          <a:xfrm>
            <a:off x="304800" y="625363"/>
            <a:ext cx="6383143" cy="2585323"/>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782660945"/>
      </p:ext>
    </p:extLst>
  </p:cSld>
  <p:clrMapOvr>
    <a:masterClrMapping/>
  </p:clrMapOvr>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err="1">
                  <a:solidFill>
                    <a:schemeClr val="bg1"/>
                  </a:solidFill>
                </a:rPr>
                <a:t>setState</a:t>
              </a:r>
              <a:r>
                <a:rPr lang="en-US" dirty="0">
                  <a:solidFill>
                    <a:schemeClr val="bg1"/>
                  </a:solidFill>
                </a:rPr>
                <a:t>() Method</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pPr algn="l"/>
            <a:endParaRPr lang="en-US" b="0" i="0" dirty="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br>
              <a:rPr lang="en-US" b="0" dirty="0">
                <a:solidFill>
                  <a:schemeClr val="bg1"/>
                </a:solidFill>
                <a:effectLst/>
                <a:latin typeface="Consolas" panose="020B0609020204030204" pitchFamily="49" charset="0"/>
              </a:rPr>
            </a:br>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8686800" cy="1287532"/>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r>
              <a:rPr lang="en-US" dirty="0">
                <a:solidFill>
                  <a:schemeClr val="bg1"/>
                </a:solidFill>
              </a:rPr>
              <a:t>.</a:t>
            </a: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CFAD5A5C-DA4F-5B09-9BA6-32F48B6D85B7}"/>
              </a:ext>
            </a:extLst>
          </p:cNvPr>
          <p:cNvSpPr txBox="1"/>
          <p:nvPr/>
        </p:nvSpPr>
        <p:spPr>
          <a:xfrm>
            <a:off x="304800" y="629556"/>
            <a:ext cx="8077200" cy="5355312"/>
          </a:xfrm>
          <a:prstGeom prst="rect">
            <a:avLst/>
          </a:prstGeom>
          <a:noFill/>
        </p:spPr>
        <p:txBody>
          <a:bodyPr wrap="square">
            <a:spAutoFit/>
          </a:bodyPr>
          <a:lstStyle/>
          <a:p>
            <a:r>
              <a:rPr lang="en-IN" b="0" dirty="0">
                <a:solidFill>
                  <a:srgbClr val="92D050"/>
                </a:solidFill>
                <a:effectLst/>
                <a:latin typeface="Consolas" panose="020B0609020204030204" pitchFamily="49" charset="0"/>
              </a:rPr>
              <a:t>App.js </a:t>
            </a:r>
          </a:p>
          <a:p>
            <a:r>
              <a:rPr lang="en-IN" b="0" dirty="0">
                <a:solidFill>
                  <a:srgbClr val="FF0000"/>
                </a:solidFill>
                <a:effectLst/>
                <a:latin typeface="Consolas" panose="020B0609020204030204" pitchFamily="49" charset="0"/>
              </a:rPr>
              <a:t>inside button tag for </a:t>
            </a:r>
            <a:r>
              <a:rPr lang="en-IN" b="0" dirty="0" err="1">
                <a:solidFill>
                  <a:srgbClr val="FF0000"/>
                </a:solidFill>
                <a:effectLst/>
                <a:latin typeface="Consolas" panose="020B0609020204030204" pitchFamily="49" charset="0"/>
              </a:rPr>
              <a:t>onClick</a:t>
            </a:r>
            <a:r>
              <a:rPr lang="en-IN" b="0" dirty="0">
                <a:solidFill>
                  <a:srgbClr val="FF0000"/>
                </a:solidFill>
                <a:effectLst/>
                <a:latin typeface="Consolas" panose="020B0609020204030204" pitchFamily="49" charset="0"/>
              </a:rPr>
              <a:t> event we passing normal method without passing arrow function</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React.Component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constructor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super</a:t>
            </a:r>
            <a:r>
              <a:rPr lang="en-IN" b="0" dirty="0">
                <a:solidFill>
                  <a:srgbClr val="000000"/>
                </a:solidFill>
                <a:effectLst/>
                <a:latin typeface="Consolas" panose="020B0609020204030204" pitchFamily="49" charset="0"/>
              </a:rPr>
              <a:t>(props);</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product:</a:t>
            </a:r>
            <a:r>
              <a:rPr lang="en-IN" b="0" dirty="0" err="1">
                <a:solidFill>
                  <a:srgbClr val="A31515"/>
                </a:solidFill>
                <a:effectLst/>
                <a:latin typeface="Consolas" panose="020B0609020204030204" pitchFamily="49" charset="0"/>
              </a:rPr>
              <a:t>"real</a:t>
            </a:r>
            <a:r>
              <a:rPr lang="en-IN" b="0" dirty="0">
                <a:solidFill>
                  <a:srgbClr val="A31515"/>
                </a:solidFill>
                <a:effectLst/>
                <a:latin typeface="Consolas" panose="020B0609020204030204" pitchFamily="49" charset="0"/>
              </a:rPr>
              <a:t> me 8 pro"</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price:</a:t>
            </a:r>
            <a:r>
              <a:rPr lang="en-IN" b="0" dirty="0">
                <a:solidFill>
                  <a:srgbClr val="098658"/>
                </a:solidFill>
                <a:effectLst/>
                <a:latin typeface="Consolas" panose="020B0609020204030204" pitchFamily="49" charset="0"/>
              </a:rPr>
              <a:t>30000</a:t>
            </a:r>
            <a:r>
              <a:rPr lang="en-IN" b="0" dirty="0">
                <a:solidFill>
                  <a:srgbClr val="000000"/>
                </a:solidFill>
                <a:effectLst/>
                <a:latin typeface="Consolas" panose="020B0609020204030204" pitchFamily="49" charset="0"/>
              </a:rPr>
              <a:t>}</a:t>
            </a:r>
          </a:p>
          <a:p>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.updatePrice</a:t>
            </a:r>
            <a:r>
              <a:rPr lang="en-IN" b="0" dirty="0">
                <a:solidFill>
                  <a:srgbClr val="000000"/>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.updatePrice.bind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render()</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product: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.state.product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price: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.state.price</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'price'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'number'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81317304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React </a:t>
            </a:r>
            <a:r>
              <a:rPr lang="en-US" sz="2100" b="1" dirty="0" err="1">
                <a:solidFill>
                  <a:srgbClr val="7030A0"/>
                </a:solidFill>
                <a:latin typeface="Arial" panose="020B0604020202020204" pitchFamily="34" charset="0"/>
                <a:ea typeface="Arial" panose="020B0604020202020204" pitchFamily="34" charset="0"/>
              </a:rPr>
              <a:t>js</a:t>
            </a:r>
            <a:r>
              <a:rPr lang="en-US" sz="2100" b="1" dirty="0">
                <a:solidFill>
                  <a:srgbClr val="7030A0"/>
                </a:solidFill>
                <a:latin typeface="Arial" panose="020B0604020202020204" pitchFamily="34" charset="0"/>
                <a:ea typeface="Arial" panose="020B0604020202020204" pitchFamily="34" charset="0"/>
              </a:rPr>
              <a:t> installation</a:t>
            </a:r>
            <a:endParaRPr lang="en-IN" sz="2100" b="1" dirty="0">
              <a:solidFill>
                <a:srgbClr val="7030A0"/>
              </a:solidFill>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2585323"/>
          </a:xfrm>
          <a:prstGeom prst="rect">
            <a:avLst/>
          </a:prstGeom>
          <a:noFill/>
        </p:spPr>
        <p:txBody>
          <a:bodyPr wrap="square">
            <a:spAutoFit/>
          </a:bodyPr>
          <a:lstStyle/>
          <a:p>
            <a:pPr algn="l" fontAlgn="base"/>
            <a:r>
              <a:rPr lang="en-US" b="1" i="0" dirty="0">
                <a:solidFill>
                  <a:srgbClr val="273239"/>
                </a:solidFill>
                <a:effectLst/>
                <a:latin typeface="Nunito" pitchFamily="2" charset="0"/>
              </a:rPr>
              <a:t>Installation </a:t>
            </a:r>
            <a:r>
              <a:rPr lang="en-US" b="1" i="0" dirty="0" err="1">
                <a:solidFill>
                  <a:srgbClr val="273239"/>
                </a:solidFill>
                <a:effectLst/>
                <a:latin typeface="Nunito" pitchFamily="2" charset="0"/>
              </a:rPr>
              <a:t>Reactjs</a:t>
            </a:r>
            <a:r>
              <a:rPr lang="en-US" b="1" i="0" dirty="0">
                <a:solidFill>
                  <a:srgbClr val="273239"/>
                </a:solidFill>
                <a:effectLst/>
                <a:latin typeface="Nunito" pitchFamily="2" charset="0"/>
              </a:rPr>
              <a:t> on Windows:</a:t>
            </a:r>
          </a:p>
          <a:p>
            <a:pPr algn="l" fontAlgn="base"/>
            <a:r>
              <a:rPr lang="en-US" b="1" i="0" dirty="0">
                <a:solidFill>
                  <a:srgbClr val="273239"/>
                </a:solidFill>
                <a:effectLst/>
                <a:latin typeface="Nunito" pitchFamily="2" charset="0"/>
              </a:rPr>
              <a:t>Step 1</a:t>
            </a:r>
            <a:r>
              <a:rPr lang="en-US" b="0" i="0" dirty="0">
                <a:solidFill>
                  <a:srgbClr val="273239"/>
                </a:solidFill>
                <a:effectLst/>
                <a:latin typeface="Nunito" pitchFamily="2" charset="0"/>
              </a:rPr>
              <a:t>: Install Node.js installer for windows. Click on this http</a:t>
            </a:r>
            <a:r>
              <a:rPr lang="en-US" b="0" i="0" dirty="0">
                <a:solidFill>
                  <a:srgbClr val="FF0000"/>
                </a:solidFill>
                <a:effectLst/>
                <a:latin typeface="Nunito" pitchFamily="2" charset="0"/>
              </a:rPr>
              <a:t>s://nodejs.org/en/download. </a:t>
            </a:r>
            <a:r>
              <a:rPr lang="en-US" b="0" i="0" dirty="0">
                <a:solidFill>
                  <a:srgbClr val="273239"/>
                </a:solidFill>
                <a:effectLst/>
                <a:latin typeface="Nunito" pitchFamily="2" charset="0"/>
              </a:rPr>
              <a:t>Here install the LTS version (the one present on the left). Once downloaded open NodeJS without disturbing other settings, click on the </a:t>
            </a:r>
            <a:r>
              <a:rPr lang="en-US" b="1" i="0" dirty="0">
                <a:solidFill>
                  <a:srgbClr val="273239"/>
                </a:solidFill>
                <a:effectLst/>
                <a:latin typeface="Nunito" pitchFamily="2" charset="0"/>
              </a:rPr>
              <a:t>Next </a:t>
            </a:r>
            <a:r>
              <a:rPr lang="en-US" b="0" i="0" dirty="0">
                <a:solidFill>
                  <a:srgbClr val="273239"/>
                </a:solidFill>
                <a:effectLst/>
                <a:latin typeface="Nunito" pitchFamily="2" charset="0"/>
              </a:rPr>
              <a:t>button until it’s completely installed.</a:t>
            </a:r>
          </a:p>
          <a:p>
            <a:pPr algn="l" fontAlgn="base"/>
            <a:endParaRPr lang="en-US" b="0" i="0" dirty="0">
              <a:solidFill>
                <a:srgbClr val="273239"/>
              </a:solidFill>
              <a:effectLst/>
              <a:latin typeface="Nunito" pitchFamily="2" charset="0"/>
            </a:endParaRPr>
          </a:p>
          <a:p>
            <a:pPr algn="l" fontAlgn="base"/>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a:t>
            </a:r>
          </a:p>
        </p:txBody>
      </p:sp>
      <p:pic>
        <p:nvPicPr>
          <p:cNvPr id="13" name="Picture 12">
            <a:extLst>
              <a:ext uri="{FF2B5EF4-FFF2-40B4-BE49-F238E27FC236}">
                <a16:creationId xmlns:a16="http://schemas.microsoft.com/office/drawing/2014/main" id="{F18BEC08-31FB-666E-14A9-6334791CE8A0}"/>
              </a:ext>
            </a:extLst>
          </p:cNvPr>
          <p:cNvPicPr>
            <a:picLocks noChangeAspect="1"/>
          </p:cNvPicPr>
          <p:nvPr/>
        </p:nvPicPr>
        <p:blipFill>
          <a:blip r:embed="rId3"/>
          <a:stretch>
            <a:fillRect/>
          </a:stretch>
        </p:blipFill>
        <p:spPr>
          <a:xfrm>
            <a:off x="1752600" y="2266950"/>
            <a:ext cx="5486400" cy="1828800"/>
          </a:xfrm>
          <a:prstGeom prst="rect">
            <a:avLst/>
          </a:prstGeom>
        </p:spPr>
      </p:pic>
    </p:spTree>
    <p:extLst>
      <p:ext uri="{BB962C8B-B14F-4D97-AF65-F5344CB8AC3E}">
        <p14:creationId xmlns:p14="http://schemas.microsoft.com/office/powerpoint/2010/main" val="3848441134"/>
      </p:ext>
    </p:extLst>
  </p:cSld>
  <p:clrMapOvr>
    <a:masterClrMapping/>
  </p:clrMapOvr>
  <p:transition/>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err="1">
                  <a:solidFill>
                    <a:schemeClr val="bg1"/>
                  </a:solidFill>
                </a:rPr>
                <a:t>setState</a:t>
              </a:r>
              <a:r>
                <a:rPr lang="en-US" dirty="0">
                  <a:solidFill>
                    <a:schemeClr val="bg1"/>
                  </a:solidFill>
                </a:rPr>
                <a:t>() Method</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pPr algn="l"/>
            <a:endParaRPr lang="en-US" b="0" i="0" dirty="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br>
              <a:rPr lang="en-US" b="0" dirty="0">
                <a:solidFill>
                  <a:schemeClr val="bg1"/>
                </a:solidFill>
                <a:effectLst/>
                <a:latin typeface="Consolas" panose="020B0609020204030204" pitchFamily="49" charset="0"/>
              </a:rPr>
            </a:br>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8686800" cy="1287532"/>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r>
              <a:rPr lang="en-US" dirty="0">
                <a:solidFill>
                  <a:schemeClr val="bg1"/>
                </a:solidFill>
              </a:rPr>
              <a:t>.</a:t>
            </a: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CFAD5A5C-DA4F-5B09-9BA6-32F48B6D85B7}"/>
              </a:ext>
            </a:extLst>
          </p:cNvPr>
          <p:cNvSpPr txBox="1"/>
          <p:nvPr/>
        </p:nvSpPr>
        <p:spPr>
          <a:xfrm>
            <a:off x="304800" y="525780"/>
            <a:ext cx="6383143" cy="5632311"/>
          </a:xfrm>
          <a:prstGeom prst="rect">
            <a:avLst/>
          </a:prstGeom>
          <a:noFill/>
        </p:spPr>
        <p:txBody>
          <a:bodyPr wrap="square">
            <a:spAutoFit/>
          </a:bodyPr>
          <a:lstStyle/>
          <a:p>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.updatePrice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update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updatePrice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p=</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'price'</a:t>
            </a:r>
            <a:r>
              <a:rPr lang="en-IN" b="0" dirty="0">
                <a:solidFill>
                  <a:srgbClr val="000000"/>
                </a:solidFill>
                <a:effectLst/>
                <a:latin typeface="Consolas" panose="020B0609020204030204" pitchFamily="49" charset="0"/>
              </a:rPr>
              <a:t>).value;</a:t>
            </a:r>
          </a:p>
          <a:p>
            <a:br>
              <a:rPr lang="en-IN" b="0" dirty="0">
                <a:solidFill>
                  <a:srgbClr val="000000"/>
                </a:solidFill>
                <a:effectLst/>
                <a:latin typeface="Consolas" panose="020B0609020204030204" pitchFamily="49" charset="0"/>
              </a:rPr>
            </a:b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.setState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price:p</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console.log(</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p:txBody>
      </p:sp>
      <p:pic>
        <p:nvPicPr>
          <p:cNvPr id="2" name="Picture 1">
            <a:extLst>
              <a:ext uri="{FF2B5EF4-FFF2-40B4-BE49-F238E27FC236}">
                <a16:creationId xmlns:a16="http://schemas.microsoft.com/office/drawing/2014/main" id="{15863E4E-E0CC-9E81-2A7F-00D7D1469A1B}"/>
              </a:ext>
            </a:extLst>
          </p:cNvPr>
          <p:cNvPicPr>
            <a:picLocks noChangeAspect="1"/>
          </p:cNvPicPr>
          <p:nvPr/>
        </p:nvPicPr>
        <p:blipFill>
          <a:blip r:embed="rId4"/>
          <a:stretch>
            <a:fillRect/>
          </a:stretch>
        </p:blipFill>
        <p:spPr>
          <a:xfrm>
            <a:off x="6045254" y="1790967"/>
            <a:ext cx="3600450" cy="971550"/>
          </a:xfrm>
          <a:prstGeom prst="rect">
            <a:avLst/>
          </a:prstGeom>
        </p:spPr>
      </p:pic>
      <p:pic>
        <p:nvPicPr>
          <p:cNvPr id="16" name="Picture 15">
            <a:extLst>
              <a:ext uri="{FF2B5EF4-FFF2-40B4-BE49-F238E27FC236}">
                <a16:creationId xmlns:a16="http://schemas.microsoft.com/office/drawing/2014/main" id="{540091A9-A7A1-F7CC-5E76-D0E9BDF86760}"/>
              </a:ext>
            </a:extLst>
          </p:cNvPr>
          <p:cNvPicPr>
            <a:picLocks noChangeAspect="1"/>
          </p:cNvPicPr>
          <p:nvPr/>
        </p:nvPicPr>
        <p:blipFill>
          <a:blip r:embed="rId5"/>
          <a:stretch>
            <a:fillRect/>
          </a:stretch>
        </p:blipFill>
        <p:spPr>
          <a:xfrm>
            <a:off x="4746702" y="3399544"/>
            <a:ext cx="3343275" cy="1390650"/>
          </a:xfrm>
          <a:prstGeom prst="rect">
            <a:avLst/>
          </a:prstGeom>
        </p:spPr>
      </p:pic>
    </p:spTree>
    <p:extLst>
      <p:ext uri="{BB962C8B-B14F-4D97-AF65-F5344CB8AC3E}">
        <p14:creationId xmlns:p14="http://schemas.microsoft.com/office/powerpoint/2010/main" val="1274975934"/>
      </p:ext>
    </p:extLst>
  </p:cSld>
  <p:clrMapOvr>
    <a:masterClrMapping/>
  </p:clrMapOvr>
  <p:transition/>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err="1">
                  <a:solidFill>
                    <a:schemeClr val="bg1"/>
                  </a:solidFill>
                </a:rPr>
                <a:t>setState</a:t>
              </a:r>
              <a:r>
                <a:rPr lang="en-US" dirty="0">
                  <a:solidFill>
                    <a:schemeClr val="bg1"/>
                  </a:solidFill>
                </a:rPr>
                <a:t>() Method</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pPr algn="l"/>
            <a:endParaRPr lang="en-US" b="0" i="0" dirty="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533400" y="775305"/>
            <a:ext cx="8534400" cy="2031325"/>
          </a:xfrm>
          <a:prstGeom prst="rect">
            <a:avLst/>
          </a:prstGeom>
          <a:noFill/>
        </p:spPr>
        <p:txBody>
          <a:bodyPr wrap="square">
            <a:spAutoFit/>
          </a:bodyPr>
          <a:lstStyle/>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endParaRPr lang="en-US" b="0" dirty="0">
              <a:solidFill>
                <a:schemeClr val="bg1"/>
              </a:solidFill>
              <a:effectLst/>
              <a:latin typeface="Consolas" panose="020B0609020204030204" pitchFamily="49" charset="0"/>
            </a:endParaRPr>
          </a:p>
          <a:p>
            <a:br>
              <a:rPr lang="en-US" b="0" dirty="0">
                <a:solidFill>
                  <a:schemeClr val="bg1"/>
                </a:solidFill>
                <a:effectLst/>
                <a:latin typeface="Consolas" panose="020B0609020204030204" pitchFamily="49" charset="0"/>
              </a:rPr>
            </a:br>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7779496-D320-D604-133C-0C02AF89763F}"/>
              </a:ext>
            </a:extLst>
          </p:cNvPr>
          <p:cNvSpPr txBox="1"/>
          <p:nvPr/>
        </p:nvSpPr>
        <p:spPr>
          <a:xfrm>
            <a:off x="228600" y="629556"/>
            <a:ext cx="8686800" cy="1287532"/>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nSpc>
                <a:spcPct val="150000"/>
              </a:lnSpc>
            </a:pPr>
            <a:r>
              <a:rPr lang="en-US" dirty="0">
                <a:solidFill>
                  <a:schemeClr val="bg1"/>
                </a:solidFill>
              </a:rPr>
              <a:t>.</a:t>
            </a: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1200329"/>
          </a:xfrm>
          <a:prstGeom prst="rect">
            <a:avLst/>
          </a:prstGeom>
          <a:noFill/>
        </p:spPr>
        <p:txBody>
          <a:bodyPr wrap="square">
            <a:spAutoFit/>
          </a:bodyPr>
          <a:lstStyle/>
          <a:p>
            <a:r>
              <a:rPr lang="en-IN" b="0" dirty="0">
                <a:solidFill>
                  <a:schemeClr val="bg1"/>
                </a:solidFill>
                <a:effectLst/>
                <a:latin typeface="Consolas" panose="020B0609020204030204" pitchFamily="49" charset="0"/>
              </a:rPr>
              <a:t>  </a:t>
            </a:r>
          </a:p>
          <a:p>
            <a:br>
              <a:rPr lang="en-IN" b="0" dirty="0">
                <a:solidFill>
                  <a:schemeClr val="bg1"/>
                </a:solidFill>
                <a:effectLst/>
                <a:latin typeface="Consolas" panose="020B0609020204030204" pitchFamily="49" charset="0"/>
              </a:rPr>
            </a:br>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4EBB3814-9319-A10E-A47C-E425E1BE7D8F}"/>
              </a:ext>
            </a:extLst>
          </p:cNvPr>
          <p:cNvSpPr txBox="1"/>
          <p:nvPr/>
        </p:nvSpPr>
        <p:spPr>
          <a:xfrm>
            <a:off x="304800" y="625363"/>
            <a:ext cx="6383143" cy="2585323"/>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914722567"/>
      </p:ext>
    </p:extLst>
  </p:cSld>
  <p:clrMapOvr>
    <a:masterClrMapping/>
  </p:clrMapOvr>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pPr algn="l"/>
            <a:endParaRPr lang="en-US" b="0" i="0" dirty="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3416320"/>
          </a:xfrm>
          <a:prstGeom prst="rect">
            <a:avLst/>
          </a:prstGeom>
          <a:noFill/>
        </p:spPr>
        <p:txBody>
          <a:bodyPr wrap="square">
            <a:spAutoFit/>
          </a:bodyPr>
          <a:lstStyle/>
          <a:p>
            <a:r>
              <a:rPr lang="en-US" b="0" i="0" dirty="0">
                <a:solidFill>
                  <a:srgbClr val="0A0A23"/>
                </a:solidFill>
                <a:effectLst/>
                <a:latin typeface="Lato" panose="020F0502020204030203" pitchFamily="34" charset="0"/>
              </a:rPr>
              <a:t>In React, components have a lifecycle that consists of different phases. Each phase has a set of lifecycle methods that are called at specific points in the component's lifecycle. These methods allow you to control the component's behavior and perform specific actions at different stages of its lifecycle.</a:t>
            </a:r>
          </a:p>
          <a:p>
            <a:r>
              <a:rPr lang="en-US" b="0" i="0" dirty="0">
                <a:solidFill>
                  <a:srgbClr val="0A0A23"/>
                </a:solidFill>
                <a:effectLst/>
                <a:latin typeface="Lato" panose="020F0502020204030203" pitchFamily="34" charset="0"/>
              </a:rPr>
              <a:t>A component's lifecycle has three main phases:</a:t>
            </a:r>
          </a:p>
          <a:p>
            <a:pPr marL="285750" indent="-285750">
              <a:buFont typeface="Wingdings" panose="05000000000000000000" pitchFamily="2" charset="2"/>
              <a:buChar char="Ø"/>
            </a:pPr>
            <a:r>
              <a:rPr lang="en-US" b="0" i="0" dirty="0">
                <a:solidFill>
                  <a:srgbClr val="0A0A23"/>
                </a:solidFill>
                <a:effectLst/>
                <a:latin typeface="Lato" panose="020F0502020204030203" pitchFamily="34" charset="0"/>
              </a:rPr>
              <a:t> </a:t>
            </a:r>
            <a:r>
              <a:rPr lang="en-US" b="0" i="0" dirty="0">
                <a:solidFill>
                  <a:srgbClr val="FF0000"/>
                </a:solidFill>
                <a:effectLst/>
                <a:latin typeface="Lato" panose="020F0502020204030203" pitchFamily="34" charset="0"/>
              </a:rPr>
              <a:t>Mounting Phase</a:t>
            </a:r>
          </a:p>
          <a:p>
            <a:pPr marL="285750" indent="-285750">
              <a:buFont typeface="Wingdings" panose="05000000000000000000" pitchFamily="2" charset="2"/>
              <a:buChar char="Ø"/>
            </a:pPr>
            <a:r>
              <a:rPr lang="en-US" b="0" i="0" dirty="0">
                <a:solidFill>
                  <a:srgbClr val="FF0000"/>
                </a:solidFill>
                <a:effectLst/>
                <a:latin typeface="Lato" panose="020F0502020204030203" pitchFamily="34" charset="0"/>
              </a:rPr>
              <a:t> Updating Phase</a:t>
            </a:r>
          </a:p>
          <a:p>
            <a:pPr marL="285750" indent="-285750">
              <a:buFont typeface="Wingdings" panose="05000000000000000000" pitchFamily="2" charset="2"/>
              <a:buChar char="Ø"/>
            </a:pPr>
            <a:r>
              <a:rPr lang="en-US" b="0" i="0" dirty="0">
                <a:solidFill>
                  <a:srgbClr val="FF0000"/>
                </a:solidFill>
                <a:effectLst/>
                <a:latin typeface="Lato" panose="020F0502020204030203" pitchFamily="34" charset="0"/>
              </a:rPr>
              <a:t> Unmounting Phas</a:t>
            </a:r>
            <a:r>
              <a:rPr lang="en-US" b="0" i="0" dirty="0">
                <a:solidFill>
                  <a:srgbClr val="0A0A23"/>
                </a:solidFill>
                <a:effectLst/>
                <a:latin typeface="Lato" panose="020F0502020204030203" pitchFamily="34" charset="0"/>
              </a:rPr>
              <a:t>e</a:t>
            </a:r>
          </a:p>
          <a:p>
            <a:r>
              <a:rPr lang="en-US" b="0" i="0" dirty="0">
                <a:solidFill>
                  <a:srgbClr val="0A0A23"/>
                </a:solidFill>
                <a:effectLst/>
                <a:latin typeface="Lato" panose="020F0502020204030203" pitchFamily="34" charset="0"/>
              </a:rPr>
              <a:t>The Mounting Phase begins when a component is first created and inserted into the DOM. The Updating Phase occurs when a component's state or props change. And the Unmounting Phase occurs when a component is removed from the DOM.</a:t>
            </a:r>
            <a:endParaRPr lang="en-IN" dirty="0"/>
          </a:p>
        </p:txBody>
      </p:sp>
    </p:spTree>
    <p:extLst>
      <p:ext uri="{BB962C8B-B14F-4D97-AF65-F5344CB8AC3E}">
        <p14:creationId xmlns:p14="http://schemas.microsoft.com/office/powerpoint/2010/main" val="2826527674"/>
      </p:ext>
    </p:extLst>
  </p:cSld>
  <p:clrMapOvr>
    <a:masterClrMapping/>
  </p:clrMapOvr>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381000" y="94287"/>
            <a:ext cx="7830805" cy="667597"/>
            <a:chOff x="2766060" y="125716"/>
            <a:chExt cx="9311640" cy="89012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3444850" y="154071"/>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a:p>
            <a:pPr algn="l"/>
            <a:endParaRPr lang="en-US" b="0" i="0" dirty="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6" name="TextBox 5">
            <a:extLst>
              <a:ext uri="{FF2B5EF4-FFF2-40B4-BE49-F238E27FC236}">
                <a16:creationId xmlns:a16="http://schemas.microsoft.com/office/drawing/2014/main" id="{8E906CB9-4E06-3118-E738-31ABE4DA155A}"/>
              </a:ext>
            </a:extLst>
          </p:cNvPr>
          <p:cNvSpPr txBox="1"/>
          <p:nvPr/>
        </p:nvSpPr>
        <p:spPr>
          <a:xfrm>
            <a:off x="76200" y="525779"/>
            <a:ext cx="8534400" cy="3416320"/>
          </a:xfrm>
          <a:prstGeom prst="rect">
            <a:avLst/>
          </a:prstGeom>
          <a:noFill/>
        </p:spPr>
        <p:txBody>
          <a:bodyPr wrap="square">
            <a:spAutoFit/>
          </a:bodyPr>
          <a:lstStyle/>
          <a:p>
            <a:pPr algn="l" rtl="0"/>
            <a:r>
              <a:rPr lang="en-US" b="0" i="0" dirty="0">
                <a:solidFill>
                  <a:srgbClr val="FF0000"/>
                </a:solidFill>
                <a:effectLst/>
                <a:latin typeface="Google Sans"/>
              </a:rPr>
              <a:t>Mounting phase</a:t>
            </a:r>
          </a:p>
          <a:p>
            <a:pPr algn="l"/>
            <a:r>
              <a:rPr lang="en-US" sz="2000" b="0" i="0" dirty="0">
                <a:solidFill>
                  <a:srgbClr val="000000"/>
                </a:solidFill>
                <a:effectLst/>
                <a:latin typeface="Verdana" panose="020B0604030504040204" pitchFamily="34" charset="0"/>
              </a:rPr>
              <a:t>Mounting means putting elements into the DOM.</a:t>
            </a:r>
          </a:p>
          <a:p>
            <a:pPr algn="l"/>
            <a:r>
              <a:rPr lang="en-US" sz="2000" b="0" i="0" dirty="0">
                <a:solidFill>
                  <a:srgbClr val="000000"/>
                </a:solidFill>
                <a:effectLst/>
                <a:latin typeface="Verdana" panose="020B0604030504040204" pitchFamily="34" charset="0"/>
              </a:rPr>
              <a:t>React has four built-in methods that gets called, in this order, when mounting a component:</a:t>
            </a:r>
          </a:p>
          <a:p>
            <a:pPr marL="285750" indent="-285750" algn="l" rtl="0">
              <a:lnSpc>
                <a:spcPct val="150000"/>
              </a:lnSpc>
              <a:buFont typeface="Wingdings" panose="05000000000000000000" pitchFamily="2" charset="2"/>
              <a:buChar char="Ø"/>
            </a:pPr>
            <a:r>
              <a:rPr lang="en-US" sz="2000" i="0" dirty="0">
                <a:solidFill>
                  <a:schemeClr val="bg1"/>
                </a:solidFill>
                <a:effectLst/>
                <a:latin typeface="Times New Roman" panose="02020603050405020304" pitchFamily="18" charset="0"/>
                <a:cs typeface="Times New Roman" panose="02020603050405020304" pitchFamily="18" charset="0"/>
              </a:rPr>
              <a:t>Constructor()</a:t>
            </a:r>
          </a:p>
          <a:p>
            <a:pPr marL="285750" indent="-285750" algn="l" rtl="0">
              <a:lnSpc>
                <a:spcPct val="150000"/>
              </a:lnSpc>
              <a:buFont typeface="Wingdings" panose="05000000000000000000" pitchFamily="2" charset="2"/>
              <a:buChar char="Ø"/>
            </a:pPr>
            <a:r>
              <a:rPr lang="en-US" sz="2000" i="0" dirty="0">
                <a:solidFill>
                  <a:schemeClr val="bg1"/>
                </a:solidFill>
                <a:effectLst/>
                <a:latin typeface="Times New Roman" panose="02020603050405020304" pitchFamily="18" charset="0"/>
                <a:cs typeface="Times New Roman" panose="02020603050405020304" pitchFamily="18" charset="0"/>
              </a:rPr>
              <a:t>get </a:t>
            </a:r>
            <a:r>
              <a:rPr lang="en-US" sz="2000" i="0" dirty="0" err="1">
                <a:solidFill>
                  <a:schemeClr val="bg1"/>
                </a:solidFill>
                <a:effectLst/>
                <a:latin typeface="Times New Roman" panose="02020603050405020304" pitchFamily="18" charset="0"/>
                <a:cs typeface="Times New Roman" panose="02020603050405020304" pitchFamily="18" charset="0"/>
              </a:rPr>
              <a:t>DerivedStateFromProps</a:t>
            </a:r>
            <a:r>
              <a:rPr lang="en-US" sz="2000" i="0" dirty="0">
                <a:solidFill>
                  <a:schemeClr val="bg1"/>
                </a:solidFill>
                <a:effectLst/>
                <a:latin typeface="Times New Roman" panose="02020603050405020304" pitchFamily="18" charset="0"/>
                <a:cs typeface="Times New Roman" panose="02020603050405020304" pitchFamily="18" charset="0"/>
              </a:rPr>
              <a:t>()</a:t>
            </a:r>
          </a:p>
          <a:p>
            <a:pPr marL="285750" indent="-285750" algn="l" rtl="0">
              <a:lnSpc>
                <a:spcPct val="150000"/>
              </a:lnSpc>
              <a:buFont typeface="Wingdings" panose="05000000000000000000" pitchFamily="2" charset="2"/>
              <a:buChar char="Ø"/>
            </a:pPr>
            <a:r>
              <a:rPr lang="en-US" sz="2000" i="0" dirty="0">
                <a:solidFill>
                  <a:schemeClr val="bg1"/>
                </a:solidFill>
                <a:effectLst/>
                <a:latin typeface="Times New Roman" panose="02020603050405020304" pitchFamily="18" charset="0"/>
                <a:cs typeface="Times New Roman" panose="02020603050405020304" pitchFamily="18" charset="0"/>
              </a:rPr>
              <a:t>render()</a:t>
            </a:r>
          </a:p>
          <a:p>
            <a:pPr marL="285750" indent="-285750" algn="l" rtl="0">
              <a:lnSpc>
                <a:spcPct val="150000"/>
              </a:lnSpc>
              <a:buFont typeface="Wingdings" panose="05000000000000000000" pitchFamily="2" charset="2"/>
              <a:buChar char="Ø"/>
            </a:pPr>
            <a:r>
              <a:rPr lang="en-US" sz="2000" i="0" dirty="0" err="1">
                <a:solidFill>
                  <a:schemeClr val="bg1"/>
                </a:solidFill>
                <a:effectLst/>
                <a:latin typeface="Times New Roman" panose="02020603050405020304" pitchFamily="18" charset="0"/>
                <a:cs typeface="Times New Roman" panose="02020603050405020304" pitchFamily="18" charset="0"/>
              </a:rPr>
              <a:t>componentDidMount</a:t>
            </a:r>
            <a:r>
              <a:rPr lang="en-US" sz="2000" i="0" dirty="0">
                <a:solidFill>
                  <a:schemeClr val="bg1"/>
                </a:solidFill>
                <a:effectLst/>
                <a:latin typeface="Times New Roman" panose="02020603050405020304" pitchFamily="18" charset="0"/>
                <a:cs typeface="Times New Roman" panose="02020603050405020304" pitchFamily="18" charset="0"/>
              </a:rPr>
              <a:t>()</a:t>
            </a:r>
          </a:p>
          <a:p>
            <a:pPr algn="l" fontAlgn="base"/>
            <a:endParaRPr lang="en-IN" b="1" i="0" dirty="0">
              <a:solidFill>
                <a:srgbClr val="FF0000"/>
              </a:solidFill>
              <a:effectLst/>
              <a:latin typeface="-apple-system"/>
            </a:endParaRPr>
          </a:p>
        </p:txBody>
      </p:sp>
    </p:spTree>
    <p:extLst>
      <p:ext uri="{BB962C8B-B14F-4D97-AF65-F5344CB8AC3E}">
        <p14:creationId xmlns:p14="http://schemas.microsoft.com/office/powerpoint/2010/main" val="1027187177"/>
      </p:ext>
    </p:extLst>
  </p:cSld>
  <p:clrMapOvr>
    <a:masterClrMapping/>
  </p:clrMapOvr>
  <p:transition/>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16" name="TextBox 15">
            <a:extLst>
              <a:ext uri="{FF2B5EF4-FFF2-40B4-BE49-F238E27FC236}">
                <a16:creationId xmlns:a16="http://schemas.microsoft.com/office/drawing/2014/main" id="{37CB0965-7CCF-356D-4558-752025C7285F}"/>
              </a:ext>
            </a:extLst>
          </p:cNvPr>
          <p:cNvSpPr txBox="1"/>
          <p:nvPr/>
        </p:nvSpPr>
        <p:spPr>
          <a:xfrm>
            <a:off x="228600" y="823451"/>
            <a:ext cx="7924800" cy="2031325"/>
          </a:xfrm>
          <a:prstGeom prst="rect">
            <a:avLst/>
          </a:prstGeom>
          <a:noFill/>
        </p:spPr>
        <p:txBody>
          <a:bodyPr wrap="square">
            <a:spAutoFit/>
          </a:bodyPr>
          <a:lstStyle/>
          <a:p>
            <a:r>
              <a:rPr lang="en-IN" dirty="0">
                <a:solidFill>
                  <a:srgbClr val="FF0000"/>
                </a:solidFill>
              </a:rPr>
              <a:t>The constructor() lifecycle method</a:t>
            </a:r>
          </a:p>
          <a:p>
            <a:r>
              <a:rPr lang="en-IN" dirty="0">
                <a:solidFill>
                  <a:schemeClr val="bg1"/>
                </a:solidFill>
              </a:rPr>
              <a:t>The constructor() method is called when the component is first created. You use it to initialize the component's state and bind methods to the component's instance. </a:t>
            </a:r>
          </a:p>
          <a:p>
            <a:r>
              <a:rPr lang="en-US" dirty="0">
                <a:solidFill>
                  <a:srgbClr val="FF0000"/>
                </a:solidFill>
              </a:rPr>
              <a:t>Render()</a:t>
            </a:r>
          </a:p>
          <a:p>
            <a:r>
              <a:rPr lang="en-US" dirty="0">
                <a:solidFill>
                  <a:schemeClr val="bg1"/>
                </a:solidFill>
              </a:rPr>
              <a:t>The render() method is required, and is the method that actually outputs the HTML to the DOM.</a:t>
            </a:r>
            <a:endParaRPr lang="en-IN" dirty="0">
              <a:solidFill>
                <a:schemeClr val="bg1"/>
              </a:solidFill>
            </a:endParaRPr>
          </a:p>
        </p:txBody>
      </p:sp>
    </p:spTree>
    <p:extLst>
      <p:ext uri="{BB962C8B-B14F-4D97-AF65-F5344CB8AC3E}">
        <p14:creationId xmlns:p14="http://schemas.microsoft.com/office/powerpoint/2010/main" val="2095234025"/>
      </p:ext>
    </p:extLst>
  </p:cSld>
  <p:clrMapOvr>
    <a:masterClrMapping/>
  </p:clrMapOvr>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16" name="TextBox 15">
            <a:extLst>
              <a:ext uri="{FF2B5EF4-FFF2-40B4-BE49-F238E27FC236}">
                <a16:creationId xmlns:a16="http://schemas.microsoft.com/office/drawing/2014/main" id="{37CB0965-7CCF-356D-4558-752025C7285F}"/>
              </a:ext>
            </a:extLst>
          </p:cNvPr>
          <p:cNvSpPr txBox="1"/>
          <p:nvPr/>
        </p:nvSpPr>
        <p:spPr>
          <a:xfrm>
            <a:off x="304800" y="525779"/>
            <a:ext cx="7848600" cy="5078313"/>
          </a:xfrm>
          <a:prstGeom prst="rect">
            <a:avLst/>
          </a:prstGeom>
          <a:noFill/>
        </p:spPr>
        <p:txBody>
          <a:bodyPr wrap="square">
            <a:spAutoFit/>
          </a:bodyPr>
          <a:lstStyle/>
          <a:p>
            <a:r>
              <a:rPr lang="en-US" dirty="0">
                <a:solidFill>
                  <a:srgbClr val="FF0000"/>
                </a:solidFill>
              </a:rPr>
              <a:t>Index.js(example for constructor())</a:t>
            </a:r>
          </a:p>
          <a:p>
            <a:r>
              <a:rPr lang="en-IN" dirty="0">
                <a:solidFill>
                  <a:schemeClr val="bg1"/>
                </a:solidFill>
              </a:rPr>
              <a:t>import React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r>
              <a:rPr lang="en-IN" dirty="0">
                <a:solidFill>
                  <a:schemeClr val="bg1"/>
                </a:solidFill>
              </a:rPr>
              <a:t>class Header extends </a:t>
            </a:r>
            <a:r>
              <a:rPr lang="en-IN" dirty="0" err="1">
                <a:solidFill>
                  <a:schemeClr val="bg1"/>
                </a:solidFill>
              </a:rPr>
              <a:t>React.Component</a:t>
            </a:r>
            <a:r>
              <a:rPr lang="en-IN" dirty="0">
                <a:solidFill>
                  <a:schemeClr val="bg1"/>
                </a:solidFill>
              </a:rPr>
              <a:t> {</a:t>
            </a:r>
          </a:p>
          <a:p>
            <a:r>
              <a:rPr lang="en-IN" dirty="0">
                <a:solidFill>
                  <a:schemeClr val="bg1"/>
                </a:solidFill>
              </a:rPr>
              <a:t>  constructor(props) {</a:t>
            </a:r>
          </a:p>
          <a:p>
            <a:r>
              <a:rPr lang="en-IN" dirty="0">
                <a:solidFill>
                  <a:schemeClr val="bg1"/>
                </a:solidFill>
              </a:rPr>
              <a:t>    super(props);</a:t>
            </a:r>
          </a:p>
          <a:p>
            <a:r>
              <a:rPr lang="en-IN" dirty="0">
                <a:solidFill>
                  <a:schemeClr val="bg1"/>
                </a:solidFill>
              </a:rPr>
              <a:t>    </a:t>
            </a:r>
            <a:r>
              <a:rPr lang="en-IN" dirty="0" err="1">
                <a:solidFill>
                  <a:schemeClr val="bg1"/>
                </a:solidFill>
              </a:rPr>
              <a:t>this.state</a:t>
            </a:r>
            <a:r>
              <a:rPr lang="en-IN" dirty="0">
                <a:solidFill>
                  <a:schemeClr val="bg1"/>
                </a:solidFill>
              </a:rPr>
              <a:t> = {</a:t>
            </a:r>
            <a:r>
              <a:rPr lang="en-IN" dirty="0" err="1">
                <a:solidFill>
                  <a:schemeClr val="bg1"/>
                </a:solidFill>
              </a:rPr>
              <a:t>favoritecolor</a:t>
            </a:r>
            <a:r>
              <a:rPr lang="en-IN" dirty="0">
                <a:solidFill>
                  <a:schemeClr val="bg1"/>
                </a:solidFill>
              </a:rPr>
              <a:t>: "red"};</a:t>
            </a:r>
          </a:p>
          <a:p>
            <a:r>
              <a:rPr lang="en-IN" dirty="0">
                <a:solidFill>
                  <a:schemeClr val="bg1"/>
                </a:solidFill>
              </a:rPr>
              <a:t>  }</a:t>
            </a:r>
          </a:p>
          <a:p>
            <a:r>
              <a:rPr lang="en-IN" dirty="0">
                <a:solidFill>
                  <a:schemeClr val="bg1"/>
                </a:solidFill>
              </a:rPr>
              <a:t>  render() {</a:t>
            </a:r>
          </a:p>
          <a:p>
            <a:r>
              <a:rPr lang="en-IN" dirty="0">
                <a:solidFill>
                  <a:schemeClr val="bg1"/>
                </a:solidFill>
              </a:rPr>
              <a:t>    return (</a:t>
            </a:r>
          </a:p>
          <a:p>
            <a:r>
              <a:rPr lang="en-IN" dirty="0">
                <a:solidFill>
                  <a:schemeClr val="bg1"/>
                </a:solidFill>
              </a:rPr>
              <a:t>      &lt;h1&gt;My </a:t>
            </a:r>
            <a:r>
              <a:rPr lang="en-IN" dirty="0" err="1">
                <a:solidFill>
                  <a:schemeClr val="bg1"/>
                </a:solidFill>
              </a:rPr>
              <a:t>Favorite</a:t>
            </a:r>
            <a:r>
              <a:rPr lang="en-IN" dirty="0">
                <a:solidFill>
                  <a:schemeClr val="bg1"/>
                </a:solidFill>
              </a:rPr>
              <a:t> </a:t>
            </a:r>
            <a:r>
              <a:rPr lang="en-IN" dirty="0" err="1">
                <a:solidFill>
                  <a:schemeClr val="bg1"/>
                </a:solidFill>
              </a:rPr>
              <a:t>Color</a:t>
            </a:r>
            <a:r>
              <a:rPr lang="en-IN" dirty="0">
                <a:solidFill>
                  <a:schemeClr val="bg1"/>
                </a:solidFill>
              </a:rPr>
              <a:t> is {</a:t>
            </a:r>
            <a:r>
              <a:rPr lang="en-IN" dirty="0" err="1">
                <a:solidFill>
                  <a:schemeClr val="bg1"/>
                </a:solidFill>
              </a:rPr>
              <a:t>this.state.favoritecolor</a:t>
            </a:r>
            <a:r>
              <a:rPr lang="en-IN" dirty="0">
                <a:solidFill>
                  <a:schemeClr val="bg1"/>
                </a:solidFill>
              </a:rPr>
              <a:t>}&lt;/h1&gt;</a:t>
            </a:r>
          </a:p>
          <a:p>
            <a:r>
              <a:rPr lang="en-IN" dirty="0">
                <a:solidFill>
                  <a:schemeClr val="bg1"/>
                </a:solidFill>
              </a:rPr>
              <a:t>    );</a:t>
            </a:r>
          </a:p>
          <a:p>
            <a:r>
              <a:rPr lang="en-IN" dirty="0">
                <a:solidFill>
                  <a:schemeClr val="bg1"/>
                </a:solidFill>
              </a:rPr>
              <a:t>  }</a:t>
            </a:r>
          </a:p>
          <a:p>
            <a:r>
              <a:rPr lang="en-IN" dirty="0">
                <a:solidFill>
                  <a:schemeClr val="bg1"/>
                </a:solidFill>
              </a:rPr>
              <a:t>}</a:t>
            </a: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(&lt;Header /&gt;);</a:t>
            </a:r>
          </a:p>
          <a:p>
            <a:endParaRPr lang="en-IN" dirty="0">
              <a:solidFill>
                <a:schemeClr val="bg1"/>
              </a:solidFill>
            </a:endParaRPr>
          </a:p>
          <a:p>
            <a:r>
              <a:rPr lang="en-IN" dirty="0">
                <a:solidFill>
                  <a:schemeClr val="bg1"/>
                </a:solidFill>
              </a:rPr>
              <a:t> </a:t>
            </a:r>
          </a:p>
        </p:txBody>
      </p:sp>
      <p:pic>
        <p:nvPicPr>
          <p:cNvPr id="9" name="Picture 8">
            <a:extLst>
              <a:ext uri="{FF2B5EF4-FFF2-40B4-BE49-F238E27FC236}">
                <a16:creationId xmlns:a16="http://schemas.microsoft.com/office/drawing/2014/main" id="{2EE3443A-65BD-5AFE-49CD-2B39D640A449}"/>
              </a:ext>
            </a:extLst>
          </p:cNvPr>
          <p:cNvPicPr>
            <a:picLocks noChangeAspect="1"/>
          </p:cNvPicPr>
          <p:nvPr/>
        </p:nvPicPr>
        <p:blipFill>
          <a:blip r:embed="rId4"/>
          <a:stretch>
            <a:fillRect/>
          </a:stretch>
        </p:blipFill>
        <p:spPr>
          <a:xfrm>
            <a:off x="5172370" y="1493388"/>
            <a:ext cx="3895430" cy="895350"/>
          </a:xfrm>
          <a:prstGeom prst="rect">
            <a:avLst/>
          </a:prstGeom>
        </p:spPr>
      </p:pic>
    </p:spTree>
    <p:extLst>
      <p:ext uri="{BB962C8B-B14F-4D97-AF65-F5344CB8AC3E}">
        <p14:creationId xmlns:p14="http://schemas.microsoft.com/office/powerpoint/2010/main" val="513578782"/>
      </p:ext>
    </p:extLst>
  </p:cSld>
  <p:clrMapOvr>
    <a:masterClrMapping/>
  </p:clrMapOvr>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12" name="TextBox 11">
            <a:extLst>
              <a:ext uri="{FF2B5EF4-FFF2-40B4-BE49-F238E27FC236}">
                <a16:creationId xmlns:a16="http://schemas.microsoft.com/office/drawing/2014/main" id="{BC049E79-B87B-56EE-7357-78612F890DE0}"/>
              </a:ext>
            </a:extLst>
          </p:cNvPr>
          <p:cNvSpPr txBox="1"/>
          <p:nvPr/>
        </p:nvSpPr>
        <p:spPr>
          <a:xfrm>
            <a:off x="381000" y="629556"/>
            <a:ext cx="6306943" cy="4247317"/>
          </a:xfrm>
          <a:prstGeom prst="rect">
            <a:avLst/>
          </a:prstGeom>
          <a:noFill/>
        </p:spPr>
        <p:txBody>
          <a:bodyPr wrap="square">
            <a:spAutoFit/>
          </a:bodyPr>
          <a:lstStyle/>
          <a:p>
            <a:r>
              <a:rPr lang="en-IN" dirty="0">
                <a:solidFill>
                  <a:srgbClr val="FF0000"/>
                </a:solidFill>
              </a:rPr>
              <a:t>Index.js(example for render())</a:t>
            </a:r>
          </a:p>
          <a:p>
            <a:r>
              <a:rPr lang="en-IN" dirty="0">
                <a:solidFill>
                  <a:schemeClr val="bg1"/>
                </a:solidFill>
              </a:rPr>
              <a:t>import React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endParaRPr lang="en-IN" dirty="0">
              <a:solidFill>
                <a:schemeClr val="bg1"/>
              </a:solidFill>
            </a:endParaRPr>
          </a:p>
          <a:p>
            <a:r>
              <a:rPr lang="en-IN" dirty="0">
                <a:solidFill>
                  <a:schemeClr val="bg1"/>
                </a:solidFill>
              </a:rPr>
              <a:t>class Header extends </a:t>
            </a:r>
            <a:r>
              <a:rPr lang="en-IN" dirty="0" err="1">
                <a:solidFill>
                  <a:schemeClr val="bg1"/>
                </a:solidFill>
              </a:rPr>
              <a:t>React.Component</a:t>
            </a:r>
            <a:r>
              <a:rPr lang="en-IN" dirty="0">
                <a:solidFill>
                  <a:schemeClr val="bg1"/>
                </a:solidFill>
              </a:rPr>
              <a:t> {</a:t>
            </a:r>
          </a:p>
          <a:p>
            <a:r>
              <a:rPr lang="en-IN" dirty="0">
                <a:solidFill>
                  <a:schemeClr val="bg1"/>
                </a:solidFill>
              </a:rPr>
              <a:t>  render() {</a:t>
            </a:r>
          </a:p>
          <a:p>
            <a:r>
              <a:rPr lang="en-IN" dirty="0">
                <a:solidFill>
                  <a:schemeClr val="bg1"/>
                </a:solidFill>
              </a:rPr>
              <a:t>    return (</a:t>
            </a:r>
          </a:p>
          <a:p>
            <a:r>
              <a:rPr lang="en-IN" dirty="0">
                <a:solidFill>
                  <a:schemeClr val="bg1"/>
                </a:solidFill>
              </a:rPr>
              <a:t>      &lt;h1&gt;This is the content of the Header component&lt;/h1&gt;</a:t>
            </a:r>
          </a:p>
          <a:p>
            <a:r>
              <a:rPr lang="en-IN" dirty="0">
                <a:solidFill>
                  <a:schemeClr val="bg1"/>
                </a:solidFill>
              </a:rPr>
              <a:t>    );</a:t>
            </a:r>
          </a:p>
          <a:p>
            <a:r>
              <a:rPr lang="en-IN" dirty="0">
                <a:solidFill>
                  <a:schemeClr val="bg1"/>
                </a:solidFill>
              </a:rPr>
              <a:t>  }</a:t>
            </a:r>
          </a:p>
          <a:p>
            <a:r>
              <a:rPr lang="en-IN" dirty="0">
                <a:solidFill>
                  <a:schemeClr val="bg1"/>
                </a:solidFill>
              </a:rPr>
              <a:t>}</a:t>
            </a:r>
          </a:p>
          <a:p>
            <a:endParaRPr lang="en-IN" dirty="0">
              <a:solidFill>
                <a:schemeClr val="bg1"/>
              </a:solidFill>
            </a:endParaRP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(&lt;Header /&gt;);</a:t>
            </a:r>
          </a:p>
        </p:txBody>
      </p:sp>
      <p:pic>
        <p:nvPicPr>
          <p:cNvPr id="18" name="Picture 17">
            <a:extLst>
              <a:ext uri="{FF2B5EF4-FFF2-40B4-BE49-F238E27FC236}">
                <a16:creationId xmlns:a16="http://schemas.microsoft.com/office/drawing/2014/main" id="{AC64C060-53D3-1A0E-80AB-4CF1ED443A85}"/>
              </a:ext>
            </a:extLst>
          </p:cNvPr>
          <p:cNvPicPr>
            <a:picLocks noChangeAspect="1"/>
          </p:cNvPicPr>
          <p:nvPr/>
        </p:nvPicPr>
        <p:blipFill>
          <a:blip r:embed="rId4"/>
          <a:stretch>
            <a:fillRect/>
          </a:stretch>
        </p:blipFill>
        <p:spPr>
          <a:xfrm>
            <a:off x="5760535" y="846716"/>
            <a:ext cx="2801743" cy="1609725"/>
          </a:xfrm>
          <a:prstGeom prst="rect">
            <a:avLst/>
          </a:prstGeom>
        </p:spPr>
      </p:pic>
    </p:spTree>
    <p:extLst>
      <p:ext uri="{BB962C8B-B14F-4D97-AF65-F5344CB8AC3E}">
        <p14:creationId xmlns:p14="http://schemas.microsoft.com/office/powerpoint/2010/main" val="434956332"/>
      </p:ext>
    </p:extLst>
  </p:cSld>
  <p:clrMapOvr>
    <a:masterClrMapping/>
  </p:clrMapOvr>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6" name="TextBox 5">
            <a:extLst>
              <a:ext uri="{FF2B5EF4-FFF2-40B4-BE49-F238E27FC236}">
                <a16:creationId xmlns:a16="http://schemas.microsoft.com/office/drawing/2014/main" id="{B5C0F7CE-B263-81D8-65FB-99649A696ED9}"/>
              </a:ext>
            </a:extLst>
          </p:cNvPr>
          <p:cNvSpPr txBox="1"/>
          <p:nvPr/>
        </p:nvSpPr>
        <p:spPr>
          <a:xfrm>
            <a:off x="0" y="734848"/>
            <a:ext cx="8153400" cy="2308324"/>
          </a:xfrm>
          <a:prstGeom prst="rect">
            <a:avLst/>
          </a:prstGeom>
          <a:noFill/>
        </p:spPr>
        <p:txBody>
          <a:bodyPr wrap="square">
            <a:spAutoFit/>
          </a:bodyPr>
          <a:lstStyle/>
          <a:p>
            <a:r>
              <a:rPr lang="en-IN" dirty="0">
                <a:solidFill>
                  <a:srgbClr val="FF0000"/>
                </a:solidFill>
              </a:rPr>
              <a:t>The </a:t>
            </a:r>
            <a:r>
              <a:rPr lang="en-IN" dirty="0" err="1">
                <a:solidFill>
                  <a:srgbClr val="FF0000"/>
                </a:solidFill>
              </a:rPr>
              <a:t>getDerivedStateFromProps</a:t>
            </a:r>
            <a:r>
              <a:rPr lang="en-IN" dirty="0">
                <a:solidFill>
                  <a:srgbClr val="FF0000"/>
                </a:solidFill>
              </a:rPr>
              <a:t>() lifecycle method</a:t>
            </a:r>
          </a:p>
          <a:p>
            <a:r>
              <a:rPr lang="en-US" dirty="0">
                <a:solidFill>
                  <a:schemeClr val="bg1"/>
                </a:solidFill>
              </a:rPr>
              <a:t>The </a:t>
            </a:r>
            <a:r>
              <a:rPr lang="en-US" dirty="0" err="1">
                <a:solidFill>
                  <a:schemeClr val="bg1"/>
                </a:solidFill>
              </a:rPr>
              <a:t>getDerivedStateFromProps</a:t>
            </a:r>
            <a:r>
              <a:rPr lang="en-US" dirty="0">
                <a:solidFill>
                  <a:schemeClr val="bg1"/>
                </a:solidFill>
              </a:rPr>
              <a:t>() method is called right before rendering the element(s) in the DOM.</a:t>
            </a:r>
          </a:p>
          <a:p>
            <a:endParaRPr lang="en-US" dirty="0">
              <a:solidFill>
                <a:schemeClr val="bg1"/>
              </a:solidFill>
            </a:endParaRPr>
          </a:p>
          <a:p>
            <a:r>
              <a:rPr lang="en-US" dirty="0">
                <a:solidFill>
                  <a:schemeClr val="bg1"/>
                </a:solidFill>
              </a:rPr>
              <a:t>This is the natural place to set the state object based on the initial props.</a:t>
            </a:r>
          </a:p>
          <a:p>
            <a:endParaRPr lang="en-US" dirty="0">
              <a:solidFill>
                <a:schemeClr val="bg1"/>
              </a:solidFill>
            </a:endParaRPr>
          </a:p>
          <a:p>
            <a:r>
              <a:rPr lang="en-US" dirty="0">
                <a:solidFill>
                  <a:schemeClr val="bg1"/>
                </a:solidFill>
              </a:rPr>
              <a:t>It takes state as an argument, and returns an object with changes to the state.</a:t>
            </a:r>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30426212"/>
      </p:ext>
    </p:extLst>
  </p:cSld>
  <p:clrMapOvr>
    <a:masterClrMapping/>
  </p:clrMapOvr>
  <p:transition/>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12" name="TextBox 11">
            <a:extLst>
              <a:ext uri="{FF2B5EF4-FFF2-40B4-BE49-F238E27FC236}">
                <a16:creationId xmlns:a16="http://schemas.microsoft.com/office/drawing/2014/main" id="{14324498-2A5F-D3A7-559B-14FF3FCB35AE}"/>
              </a:ext>
            </a:extLst>
          </p:cNvPr>
          <p:cNvSpPr txBox="1"/>
          <p:nvPr/>
        </p:nvSpPr>
        <p:spPr>
          <a:xfrm>
            <a:off x="381000" y="629556"/>
            <a:ext cx="6306943" cy="5355312"/>
          </a:xfrm>
          <a:prstGeom prst="rect">
            <a:avLst/>
          </a:prstGeom>
          <a:noFill/>
        </p:spPr>
        <p:txBody>
          <a:bodyPr wrap="square">
            <a:spAutoFit/>
          </a:bodyPr>
          <a:lstStyle/>
          <a:p>
            <a:r>
              <a:rPr lang="en-IN" dirty="0">
                <a:solidFill>
                  <a:srgbClr val="FF0000"/>
                </a:solidFill>
              </a:rPr>
              <a:t>Index.js</a:t>
            </a:r>
          </a:p>
          <a:p>
            <a:r>
              <a:rPr lang="en-IN" dirty="0">
                <a:solidFill>
                  <a:schemeClr val="bg1"/>
                </a:solidFill>
              </a:rPr>
              <a:t>import React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endParaRPr lang="en-IN" dirty="0">
              <a:solidFill>
                <a:schemeClr val="bg1"/>
              </a:solidFill>
            </a:endParaRPr>
          </a:p>
          <a:p>
            <a:r>
              <a:rPr lang="en-IN" dirty="0">
                <a:solidFill>
                  <a:schemeClr val="bg1"/>
                </a:solidFill>
              </a:rPr>
              <a:t>class Header extends </a:t>
            </a:r>
            <a:r>
              <a:rPr lang="en-IN" dirty="0" err="1">
                <a:solidFill>
                  <a:schemeClr val="bg1"/>
                </a:solidFill>
              </a:rPr>
              <a:t>React.Component</a:t>
            </a:r>
            <a:r>
              <a:rPr lang="en-IN" dirty="0">
                <a:solidFill>
                  <a:schemeClr val="bg1"/>
                </a:solidFill>
              </a:rPr>
              <a:t> {</a:t>
            </a:r>
          </a:p>
          <a:p>
            <a:r>
              <a:rPr lang="en-IN" dirty="0">
                <a:solidFill>
                  <a:schemeClr val="bg1"/>
                </a:solidFill>
              </a:rPr>
              <a:t>  constructor(props) {</a:t>
            </a:r>
          </a:p>
          <a:p>
            <a:r>
              <a:rPr lang="en-IN" dirty="0">
                <a:solidFill>
                  <a:schemeClr val="bg1"/>
                </a:solidFill>
              </a:rPr>
              <a:t>    super(props);</a:t>
            </a:r>
          </a:p>
          <a:p>
            <a:r>
              <a:rPr lang="en-IN" dirty="0">
                <a:solidFill>
                  <a:schemeClr val="bg1"/>
                </a:solidFill>
              </a:rPr>
              <a:t>    </a:t>
            </a:r>
            <a:r>
              <a:rPr lang="en-IN" dirty="0" err="1">
                <a:solidFill>
                  <a:schemeClr val="bg1"/>
                </a:solidFill>
              </a:rPr>
              <a:t>this.state</a:t>
            </a:r>
            <a:r>
              <a:rPr lang="en-IN" dirty="0">
                <a:solidFill>
                  <a:schemeClr val="bg1"/>
                </a:solidFill>
              </a:rPr>
              <a:t> = {</a:t>
            </a:r>
            <a:r>
              <a:rPr lang="en-IN" dirty="0" err="1">
                <a:solidFill>
                  <a:schemeClr val="bg1"/>
                </a:solidFill>
              </a:rPr>
              <a:t>favoritecolor</a:t>
            </a:r>
            <a:r>
              <a:rPr lang="en-IN" dirty="0">
                <a:solidFill>
                  <a:schemeClr val="bg1"/>
                </a:solidFill>
              </a:rPr>
              <a:t>: "red"};</a:t>
            </a:r>
          </a:p>
          <a:p>
            <a:r>
              <a:rPr lang="en-IN" dirty="0">
                <a:solidFill>
                  <a:schemeClr val="bg1"/>
                </a:solidFill>
              </a:rPr>
              <a:t>  }</a:t>
            </a:r>
          </a:p>
          <a:p>
            <a:r>
              <a:rPr lang="en-IN" dirty="0">
                <a:solidFill>
                  <a:schemeClr val="bg1"/>
                </a:solidFill>
              </a:rPr>
              <a:t>  static </a:t>
            </a:r>
            <a:r>
              <a:rPr lang="en-IN" dirty="0" err="1">
                <a:solidFill>
                  <a:schemeClr val="bg1"/>
                </a:solidFill>
              </a:rPr>
              <a:t>getDerivedStateFromProps</a:t>
            </a:r>
            <a:r>
              <a:rPr lang="en-IN" dirty="0">
                <a:solidFill>
                  <a:schemeClr val="bg1"/>
                </a:solidFill>
              </a:rPr>
              <a:t>(props, state) {</a:t>
            </a:r>
          </a:p>
          <a:p>
            <a:r>
              <a:rPr lang="en-IN" dirty="0">
                <a:solidFill>
                  <a:schemeClr val="bg1"/>
                </a:solidFill>
              </a:rPr>
              <a:t>    return {</a:t>
            </a:r>
            <a:r>
              <a:rPr lang="en-IN" dirty="0" err="1">
                <a:solidFill>
                  <a:schemeClr val="bg1"/>
                </a:solidFill>
              </a:rPr>
              <a:t>favoritecolor</a:t>
            </a:r>
            <a:r>
              <a:rPr lang="en-IN" dirty="0">
                <a:solidFill>
                  <a:schemeClr val="bg1"/>
                </a:solidFill>
              </a:rPr>
              <a:t>: </a:t>
            </a:r>
            <a:r>
              <a:rPr lang="en-IN" dirty="0" err="1">
                <a:solidFill>
                  <a:schemeClr val="bg1"/>
                </a:solidFill>
              </a:rPr>
              <a:t>props.favcol</a:t>
            </a:r>
            <a:r>
              <a:rPr lang="en-IN" dirty="0">
                <a:solidFill>
                  <a:schemeClr val="bg1"/>
                </a:solidFill>
              </a:rPr>
              <a:t> };</a:t>
            </a:r>
          </a:p>
          <a:p>
            <a:r>
              <a:rPr lang="en-IN" dirty="0">
                <a:solidFill>
                  <a:schemeClr val="bg1"/>
                </a:solidFill>
              </a:rPr>
              <a:t>  }</a:t>
            </a:r>
          </a:p>
          <a:p>
            <a:r>
              <a:rPr lang="en-IN" dirty="0">
                <a:solidFill>
                  <a:schemeClr val="bg1"/>
                </a:solidFill>
              </a:rPr>
              <a:t>  render() {</a:t>
            </a:r>
          </a:p>
          <a:p>
            <a:r>
              <a:rPr lang="en-IN" dirty="0">
                <a:solidFill>
                  <a:schemeClr val="bg1"/>
                </a:solidFill>
              </a:rPr>
              <a:t>    return (</a:t>
            </a:r>
          </a:p>
          <a:p>
            <a:r>
              <a:rPr lang="en-IN" dirty="0">
                <a:solidFill>
                  <a:schemeClr val="bg1"/>
                </a:solidFill>
              </a:rPr>
              <a:t>      &lt;h1&gt;My </a:t>
            </a:r>
            <a:r>
              <a:rPr lang="en-IN" dirty="0" err="1">
                <a:solidFill>
                  <a:schemeClr val="bg1"/>
                </a:solidFill>
              </a:rPr>
              <a:t>Favorite</a:t>
            </a:r>
            <a:r>
              <a:rPr lang="en-IN" dirty="0">
                <a:solidFill>
                  <a:schemeClr val="bg1"/>
                </a:solidFill>
              </a:rPr>
              <a:t> </a:t>
            </a:r>
            <a:r>
              <a:rPr lang="en-IN" dirty="0" err="1">
                <a:solidFill>
                  <a:schemeClr val="bg1"/>
                </a:solidFill>
              </a:rPr>
              <a:t>Color</a:t>
            </a:r>
            <a:r>
              <a:rPr lang="en-IN" dirty="0">
                <a:solidFill>
                  <a:schemeClr val="bg1"/>
                </a:solidFill>
              </a:rPr>
              <a:t> is {</a:t>
            </a:r>
            <a:r>
              <a:rPr lang="en-IN" dirty="0" err="1">
                <a:solidFill>
                  <a:schemeClr val="bg1"/>
                </a:solidFill>
              </a:rPr>
              <a:t>this.state.favoritecolor</a:t>
            </a:r>
            <a:r>
              <a:rPr lang="en-IN" dirty="0">
                <a:solidFill>
                  <a:schemeClr val="bg1"/>
                </a:solidFill>
              </a:rPr>
              <a:t>}&lt;/h1&gt;</a:t>
            </a:r>
          </a:p>
          <a:p>
            <a:r>
              <a:rPr lang="en-IN" dirty="0">
                <a:solidFill>
                  <a:schemeClr val="bg1"/>
                </a:solidFill>
              </a:rPr>
              <a:t>    );</a:t>
            </a:r>
          </a:p>
          <a:p>
            <a:r>
              <a:rPr lang="en-IN" dirty="0">
                <a:solidFill>
                  <a:schemeClr val="bg1"/>
                </a:solidFill>
              </a:rPr>
              <a:t>  }</a:t>
            </a:r>
          </a:p>
          <a:p>
            <a:r>
              <a:rPr lang="en-IN" dirty="0">
                <a:solidFill>
                  <a:schemeClr val="bg1"/>
                </a:solidFill>
              </a:rPr>
              <a:t>}</a:t>
            </a:r>
          </a:p>
          <a:p>
            <a:endParaRPr lang="en-IN" dirty="0">
              <a:solidFill>
                <a:schemeClr val="bg1"/>
              </a:solidFill>
            </a:endParaRPr>
          </a:p>
        </p:txBody>
      </p:sp>
    </p:spTree>
    <p:extLst>
      <p:ext uri="{BB962C8B-B14F-4D97-AF65-F5344CB8AC3E}">
        <p14:creationId xmlns:p14="http://schemas.microsoft.com/office/powerpoint/2010/main" val="4027721356"/>
      </p:ext>
    </p:extLst>
  </p:cSld>
  <p:clrMapOvr>
    <a:masterClrMapping/>
  </p:clrMapOvr>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12" name="TextBox 11">
            <a:extLst>
              <a:ext uri="{FF2B5EF4-FFF2-40B4-BE49-F238E27FC236}">
                <a16:creationId xmlns:a16="http://schemas.microsoft.com/office/drawing/2014/main" id="{14324498-2A5F-D3A7-559B-14FF3FCB35AE}"/>
              </a:ext>
            </a:extLst>
          </p:cNvPr>
          <p:cNvSpPr txBox="1"/>
          <p:nvPr/>
        </p:nvSpPr>
        <p:spPr>
          <a:xfrm>
            <a:off x="381000" y="629556"/>
            <a:ext cx="6306943" cy="1200329"/>
          </a:xfrm>
          <a:prstGeom prst="rect">
            <a:avLst/>
          </a:prstGeom>
          <a:noFill/>
        </p:spPr>
        <p:txBody>
          <a:bodyPr wrap="square">
            <a:spAutoFit/>
          </a:bodyPr>
          <a:lstStyle/>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(&lt;Header </a:t>
            </a:r>
            <a:r>
              <a:rPr lang="en-IN" dirty="0" err="1">
                <a:solidFill>
                  <a:schemeClr val="bg1"/>
                </a:solidFill>
              </a:rPr>
              <a:t>favcol</a:t>
            </a:r>
            <a:r>
              <a:rPr lang="en-IN" dirty="0">
                <a:solidFill>
                  <a:schemeClr val="bg1"/>
                </a:solidFill>
              </a:rPr>
              <a:t>="yellow"/&gt;);</a:t>
            </a:r>
          </a:p>
          <a:p>
            <a:endParaRPr lang="en-IN" dirty="0">
              <a:solidFill>
                <a:schemeClr val="bg1"/>
              </a:solidFill>
            </a:endParaRPr>
          </a:p>
        </p:txBody>
      </p:sp>
      <p:pic>
        <p:nvPicPr>
          <p:cNvPr id="4" name="Picture 3">
            <a:extLst>
              <a:ext uri="{FF2B5EF4-FFF2-40B4-BE49-F238E27FC236}">
                <a16:creationId xmlns:a16="http://schemas.microsoft.com/office/drawing/2014/main" id="{595A2449-AB72-3FA7-11F1-2C3B5D78BBF9}"/>
              </a:ext>
            </a:extLst>
          </p:cNvPr>
          <p:cNvPicPr>
            <a:picLocks noChangeAspect="1"/>
          </p:cNvPicPr>
          <p:nvPr/>
        </p:nvPicPr>
        <p:blipFill>
          <a:blip r:embed="rId4"/>
          <a:stretch>
            <a:fillRect/>
          </a:stretch>
        </p:blipFill>
        <p:spPr>
          <a:xfrm>
            <a:off x="4443761" y="2266950"/>
            <a:ext cx="5648325" cy="1314450"/>
          </a:xfrm>
          <a:prstGeom prst="rect">
            <a:avLst/>
          </a:prstGeom>
        </p:spPr>
      </p:pic>
    </p:spTree>
    <p:extLst>
      <p:ext uri="{BB962C8B-B14F-4D97-AF65-F5344CB8AC3E}">
        <p14:creationId xmlns:p14="http://schemas.microsoft.com/office/powerpoint/2010/main" val="123873389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React </a:t>
            </a:r>
            <a:r>
              <a:rPr lang="en-US" sz="2100" b="1" dirty="0" err="1">
                <a:solidFill>
                  <a:srgbClr val="7030A0"/>
                </a:solidFill>
                <a:latin typeface="Arial" panose="020B0604020202020204" pitchFamily="34" charset="0"/>
                <a:ea typeface="Arial" panose="020B0604020202020204" pitchFamily="34" charset="0"/>
              </a:rPr>
              <a:t>js</a:t>
            </a:r>
            <a:r>
              <a:rPr lang="en-US" sz="2100" b="1" dirty="0">
                <a:solidFill>
                  <a:srgbClr val="7030A0"/>
                </a:solidFill>
                <a:latin typeface="Arial" panose="020B0604020202020204" pitchFamily="34" charset="0"/>
                <a:ea typeface="Arial" panose="020B0604020202020204" pitchFamily="34" charset="0"/>
              </a:rPr>
              <a:t> installation</a:t>
            </a:r>
            <a:endParaRPr lang="en-IN" sz="2100" b="1" dirty="0">
              <a:solidFill>
                <a:srgbClr val="7030A0"/>
              </a:solidFill>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1754326"/>
          </a:xfrm>
          <a:prstGeom prst="rect">
            <a:avLst/>
          </a:prstGeom>
          <a:noFill/>
        </p:spPr>
        <p:txBody>
          <a:bodyPr wrap="square">
            <a:spAutoFit/>
          </a:bodyPr>
          <a:lstStyle/>
          <a:p>
            <a:pPr algn="l" fontAlgn="base"/>
            <a:r>
              <a:rPr lang="en-US" b="1" i="0" dirty="0">
                <a:solidFill>
                  <a:srgbClr val="273239"/>
                </a:solidFill>
                <a:effectLst/>
                <a:latin typeface="Nunito" pitchFamily="2" charset="0"/>
              </a:rPr>
              <a:t>Step 2</a:t>
            </a:r>
            <a:r>
              <a:rPr lang="en-US" b="0" i="0" dirty="0">
                <a:solidFill>
                  <a:srgbClr val="273239"/>
                </a:solidFill>
                <a:effectLst/>
                <a:latin typeface="Nunito" pitchFamily="2" charset="0"/>
              </a:rPr>
              <a:t>: Open command prompt  to check whether it is completely installed or not type the command –&gt; </a:t>
            </a:r>
          </a:p>
          <a:p>
            <a:pPr algn="l" fontAlgn="base"/>
            <a:endParaRPr lang="en-US" b="0" i="0" dirty="0">
              <a:solidFill>
                <a:srgbClr val="273239"/>
              </a:solidFill>
              <a:effectLst/>
              <a:latin typeface="Nunito" pitchFamily="2" charset="0"/>
            </a:endParaRPr>
          </a:p>
          <a:p>
            <a:pPr algn="l" fontAlgn="base"/>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a:t>
            </a:r>
          </a:p>
        </p:txBody>
      </p:sp>
      <p:pic>
        <p:nvPicPr>
          <p:cNvPr id="6" name="Picture 5">
            <a:extLst>
              <a:ext uri="{FF2B5EF4-FFF2-40B4-BE49-F238E27FC236}">
                <a16:creationId xmlns:a16="http://schemas.microsoft.com/office/drawing/2014/main" id="{FAA72270-8109-12BE-1893-92BA38C01A15}"/>
              </a:ext>
            </a:extLst>
          </p:cNvPr>
          <p:cNvPicPr>
            <a:picLocks noChangeAspect="1"/>
          </p:cNvPicPr>
          <p:nvPr/>
        </p:nvPicPr>
        <p:blipFill>
          <a:blip r:embed="rId3"/>
          <a:stretch>
            <a:fillRect/>
          </a:stretch>
        </p:blipFill>
        <p:spPr>
          <a:xfrm>
            <a:off x="3276600" y="1771650"/>
            <a:ext cx="2133600" cy="800100"/>
          </a:xfrm>
          <a:prstGeom prst="rect">
            <a:avLst/>
          </a:prstGeom>
        </p:spPr>
      </p:pic>
      <p:pic>
        <p:nvPicPr>
          <p:cNvPr id="14" name="Picture 13">
            <a:extLst>
              <a:ext uri="{FF2B5EF4-FFF2-40B4-BE49-F238E27FC236}">
                <a16:creationId xmlns:a16="http://schemas.microsoft.com/office/drawing/2014/main" id="{25A17EA9-F20A-1328-7175-1C809BD03E90}"/>
              </a:ext>
            </a:extLst>
          </p:cNvPr>
          <p:cNvPicPr>
            <a:picLocks noChangeAspect="1"/>
          </p:cNvPicPr>
          <p:nvPr/>
        </p:nvPicPr>
        <p:blipFill>
          <a:blip r:embed="rId4"/>
          <a:stretch>
            <a:fillRect/>
          </a:stretch>
        </p:blipFill>
        <p:spPr>
          <a:xfrm>
            <a:off x="2667000" y="2563045"/>
            <a:ext cx="4086225" cy="1552575"/>
          </a:xfrm>
          <a:prstGeom prst="rect">
            <a:avLst/>
          </a:prstGeom>
        </p:spPr>
      </p:pic>
    </p:spTree>
    <p:extLst>
      <p:ext uri="{BB962C8B-B14F-4D97-AF65-F5344CB8AC3E}">
        <p14:creationId xmlns:p14="http://schemas.microsoft.com/office/powerpoint/2010/main" val="245247469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9" name="TextBox 8">
            <a:extLst>
              <a:ext uri="{FF2B5EF4-FFF2-40B4-BE49-F238E27FC236}">
                <a16:creationId xmlns:a16="http://schemas.microsoft.com/office/drawing/2014/main" id="{DE373178-D14D-9149-0425-B7034E9AFB1B}"/>
              </a:ext>
            </a:extLst>
          </p:cNvPr>
          <p:cNvSpPr txBox="1"/>
          <p:nvPr/>
        </p:nvSpPr>
        <p:spPr>
          <a:xfrm>
            <a:off x="381000" y="663645"/>
            <a:ext cx="7543800" cy="1754326"/>
          </a:xfrm>
          <a:prstGeom prst="rect">
            <a:avLst/>
          </a:prstGeom>
          <a:noFill/>
        </p:spPr>
        <p:txBody>
          <a:bodyPr wrap="square">
            <a:spAutoFit/>
          </a:bodyPr>
          <a:lstStyle/>
          <a:p>
            <a:r>
              <a:rPr lang="en-IN" dirty="0">
                <a:solidFill>
                  <a:srgbClr val="FF0000"/>
                </a:solidFill>
              </a:rPr>
              <a:t>The </a:t>
            </a:r>
            <a:r>
              <a:rPr lang="en-IN" dirty="0" err="1">
                <a:solidFill>
                  <a:srgbClr val="FF0000"/>
                </a:solidFill>
              </a:rPr>
              <a:t>componentDidMount</a:t>
            </a:r>
            <a:r>
              <a:rPr lang="en-IN" dirty="0">
                <a:solidFill>
                  <a:srgbClr val="FF0000"/>
                </a:solidFill>
              </a:rPr>
              <a:t>() lifecycle method</a:t>
            </a:r>
          </a:p>
          <a:p>
            <a:r>
              <a:rPr lang="en-US" dirty="0">
                <a:solidFill>
                  <a:schemeClr val="bg1"/>
                </a:solidFill>
              </a:rPr>
              <a:t>The </a:t>
            </a:r>
            <a:r>
              <a:rPr lang="en-US" dirty="0" err="1">
                <a:solidFill>
                  <a:schemeClr val="bg1"/>
                </a:solidFill>
              </a:rPr>
              <a:t>componentDidMount</a:t>
            </a:r>
            <a:r>
              <a:rPr lang="en-US" dirty="0">
                <a:solidFill>
                  <a:schemeClr val="bg1"/>
                </a:solidFill>
              </a:rPr>
              <a:t>() method is called after the component is rendered.</a:t>
            </a:r>
          </a:p>
          <a:p>
            <a:endParaRPr lang="en-US" dirty="0">
              <a:solidFill>
                <a:schemeClr val="bg1"/>
              </a:solidFill>
            </a:endParaRPr>
          </a:p>
          <a:p>
            <a:r>
              <a:rPr lang="en-US" dirty="0">
                <a:solidFill>
                  <a:schemeClr val="bg1"/>
                </a:solidFill>
              </a:rPr>
              <a:t>This is where you run statements that requires that the component is already placed in the DOM.</a:t>
            </a:r>
            <a:endParaRPr lang="en-IN" dirty="0">
              <a:solidFill>
                <a:schemeClr val="bg1"/>
              </a:solidFill>
            </a:endParaRPr>
          </a:p>
        </p:txBody>
      </p:sp>
    </p:spTree>
    <p:extLst>
      <p:ext uri="{BB962C8B-B14F-4D97-AF65-F5344CB8AC3E}">
        <p14:creationId xmlns:p14="http://schemas.microsoft.com/office/powerpoint/2010/main" val="2218339475"/>
      </p:ext>
    </p:extLst>
  </p:cSld>
  <p:clrMapOvr>
    <a:masterClrMapping/>
  </p:clrMapOvr>
  <p:transition/>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18" name="TextBox 17">
            <a:extLst>
              <a:ext uri="{FF2B5EF4-FFF2-40B4-BE49-F238E27FC236}">
                <a16:creationId xmlns:a16="http://schemas.microsoft.com/office/drawing/2014/main" id="{E16EB9FA-6C17-0126-4BF0-1BD405C5994F}"/>
              </a:ext>
            </a:extLst>
          </p:cNvPr>
          <p:cNvSpPr txBox="1"/>
          <p:nvPr/>
        </p:nvSpPr>
        <p:spPr>
          <a:xfrm>
            <a:off x="228600" y="729138"/>
            <a:ext cx="6459343" cy="5078313"/>
          </a:xfrm>
          <a:prstGeom prst="rect">
            <a:avLst/>
          </a:prstGeom>
          <a:noFill/>
        </p:spPr>
        <p:txBody>
          <a:bodyPr wrap="square">
            <a:spAutoFit/>
          </a:bodyPr>
          <a:lstStyle/>
          <a:p>
            <a:r>
              <a:rPr lang="en-IN" dirty="0">
                <a:solidFill>
                  <a:srgbClr val="FF0000"/>
                </a:solidFill>
              </a:rPr>
              <a:t>Index.js</a:t>
            </a:r>
          </a:p>
          <a:p>
            <a:r>
              <a:rPr lang="en-IN" dirty="0">
                <a:solidFill>
                  <a:schemeClr val="bg1"/>
                </a:solidFill>
              </a:rPr>
              <a:t>import React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endParaRPr lang="en-IN" dirty="0">
              <a:solidFill>
                <a:schemeClr val="bg1"/>
              </a:solidFill>
            </a:endParaRPr>
          </a:p>
          <a:p>
            <a:r>
              <a:rPr lang="en-IN" dirty="0">
                <a:solidFill>
                  <a:schemeClr val="bg1"/>
                </a:solidFill>
              </a:rPr>
              <a:t>class Header extends </a:t>
            </a:r>
            <a:r>
              <a:rPr lang="en-IN" dirty="0" err="1">
                <a:solidFill>
                  <a:schemeClr val="bg1"/>
                </a:solidFill>
              </a:rPr>
              <a:t>React.Component</a:t>
            </a:r>
            <a:r>
              <a:rPr lang="en-IN" dirty="0">
                <a:solidFill>
                  <a:schemeClr val="bg1"/>
                </a:solidFill>
              </a:rPr>
              <a:t> {</a:t>
            </a:r>
          </a:p>
          <a:p>
            <a:r>
              <a:rPr lang="en-IN" dirty="0">
                <a:solidFill>
                  <a:schemeClr val="bg1"/>
                </a:solidFill>
              </a:rPr>
              <a:t>  constructor(props) {</a:t>
            </a:r>
          </a:p>
          <a:p>
            <a:r>
              <a:rPr lang="en-IN" dirty="0">
                <a:solidFill>
                  <a:schemeClr val="bg1"/>
                </a:solidFill>
              </a:rPr>
              <a:t>    super(props);</a:t>
            </a:r>
          </a:p>
          <a:p>
            <a:r>
              <a:rPr lang="en-IN" dirty="0">
                <a:solidFill>
                  <a:schemeClr val="bg1"/>
                </a:solidFill>
              </a:rPr>
              <a:t>    </a:t>
            </a:r>
            <a:r>
              <a:rPr lang="en-IN" dirty="0" err="1">
                <a:solidFill>
                  <a:schemeClr val="bg1"/>
                </a:solidFill>
              </a:rPr>
              <a:t>this.state</a:t>
            </a:r>
            <a:r>
              <a:rPr lang="en-IN" dirty="0">
                <a:solidFill>
                  <a:schemeClr val="bg1"/>
                </a:solidFill>
              </a:rPr>
              <a:t> = {</a:t>
            </a:r>
            <a:r>
              <a:rPr lang="en-IN" dirty="0" err="1">
                <a:solidFill>
                  <a:schemeClr val="bg1"/>
                </a:solidFill>
              </a:rPr>
              <a:t>favoritecolor</a:t>
            </a:r>
            <a:r>
              <a:rPr lang="en-IN" dirty="0">
                <a:solidFill>
                  <a:schemeClr val="bg1"/>
                </a:solidFill>
              </a:rPr>
              <a:t>: "red"};</a:t>
            </a:r>
          </a:p>
          <a:p>
            <a:r>
              <a:rPr lang="en-IN" dirty="0">
                <a:solidFill>
                  <a:schemeClr val="bg1"/>
                </a:solidFill>
              </a:rPr>
              <a:t>  }</a:t>
            </a:r>
          </a:p>
          <a:p>
            <a:r>
              <a:rPr lang="en-IN" dirty="0">
                <a:solidFill>
                  <a:schemeClr val="bg1"/>
                </a:solidFill>
              </a:rPr>
              <a:t>  </a:t>
            </a:r>
            <a:r>
              <a:rPr lang="en-IN" dirty="0" err="1">
                <a:solidFill>
                  <a:schemeClr val="bg1"/>
                </a:solidFill>
              </a:rPr>
              <a:t>componentDidMount</a:t>
            </a:r>
            <a:r>
              <a:rPr lang="en-IN" dirty="0">
                <a:solidFill>
                  <a:schemeClr val="bg1"/>
                </a:solidFill>
              </a:rPr>
              <a:t>() {</a:t>
            </a:r>
          </a:p>
          <a:p>
            <a:r>
              <a:rPr lang="en-IN" dirty="0">
                <a:solidFill>
                  <a:schemeClr val="bg1"/>
                </a:solidFill>
              </a:rPr>
              <a:t>    </a:t>
            </a:r>
            <a:r>
              <a:rPr lang="en-IN" dirty="0" err="1">
                <a:solidFill>
                  <a:schemeClr val="bg1"/>
                </a:solidFill>
              </a:rPr>
              <a:t>setTimeout</a:t>
            </a:r>
            <a:r>
              <a:rPr lang="en-IN" dirty="0">
                <a:solidFill>
                  <a:schemeClr val="bg1"/>
                </a:solidFill>
              </a:rPr>
              <a:t>(() =&gt; {</a:t>
            </a:r>
          </a:p>
          <a:p>
            <a:r>
              <a:rPr lang="en-IN" dirty="0">
                <a:solidFill>
                  <a:schemeClr val="bg1"/>
                </a:solidFill>
              </a:rPr>
              <a:t>      </a:t>
            </a:r>
            <a:r>
              <a:rPr lang="en-IN" dirty="0" err="1">
                <a:solidFill>
                  <a:schemeClr val="bg1"/>
                </a:solidFill>
              </a:rPr>
              <a:t>this.setState</a:t>
            </a:r>
            <a:r>
              <a:rPr lang="en-IN" dirty="0">
                <a:solidFill>
                  <a:schemeClr val="bg1"/>
                </a:solidFill>
              </a:rPr>
              <a:t>({</a:t>
            </a:r>
            <a:r>
              <a:rPr lang="en-IN" dirty="0" err="1">
                <a:solidFill>
                  <a:schemeClr val="bg1"/>
                </a:solidFill>
              </a:rPr>
              <a:t>favoritecolor</a:t>
            </a:r>
            <a:r>
              <a:rPr lang="en-IN" dirty="0">
                <a:solidFill>
                  <a:schemeClr val="bg1"/>
                </a:solidFill>
              </a:rPr>
              <a:t>: "yellow"})</a:t>
            </a:r>
          </a:p>
          <a:p>
            <a:r>
              <a:rPr lang="en-IN" dirty="0">
                <a:solidFill>
                  <a:schemeClr val="bg1"/>
                </a:solidFill>
              </a:rPr>
              <a:t>    }, 1000)</a:t>
            </a:r>
          </a:p>
          <a:p>
            <a:r>
              <a:rPr lang="en-IN" dirty="0">
                <a:solidFill>
                  <a:schemeClr val="bg1"/>
                </a:solidFill>
              </a:rPr>
              <a:t>  }</a:t>
            </a:r>
          </a:p>
          <a:p>
            <a:r>
              <a:rPr lang="en-IN" dirty="0">
                <a:solidFill>
                  <a:schemeClr val="bg1"/>
                </a:solidFill>
              </a:rPr>
              <a:t>  </a:t>
            </a:r>
          </a:p>
          <a:p>
            <a:r>
              <a:rPr lang="en-IN" dirty="0">
                <a:solidFill>
                  <a:schemeClr val="bg1"/>
                </a:solidFill>
              </a:rPr>
              <a:t>              </a:t>
            </a:r>
          </a:p>
          <a:p>
            <a:endParaRPr lang="en-IN" dirty="0"/>
          </a:p>
          <a:p>
            <a:r>
              <a:rPr lang="en-IN" dirty="0"/>
              <a:t> </a:t>
            </a:r>
          </a:p>
        </p:txBody>
      </p:sp>
    </p:spTree>
    <p:extLst>
      <p:ext uri="{BB962C8B-B14F-4D97-AF65-F5344CB8AC3E}">
        <p14:creationId xmlns:p14="http://schemas.microsoft.com/office/powerpoint/2010/main" val="1340012674"/>
      </p:ext>
    </p:extLst>
  </p:cSld>
  <p:clrMapOvr>
    <a:masterClrMapping/>
  </p:clrMapOvr>
  <p:transition/>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7"/>
            <a:ext cx="8229600" cy="2585323"/>
          </a:xfrm>
          <a:prstGeom prst="rect">
            <a:avLst/>
          </a:prstGeom>
          <a:noFill/>
        </p:spPr>
        <p:txBody>
          <a:bodyPr wrap="square">
            <a:spAutoFit/>
          </a:bodyPr>
          <a:lstStyle/>
          <a:p>
            <a:r>
              <a:rPr lang="en-IN" dirty="0">
                <a:solidFill>
                  <a:schemeClr val="bg1"/>
                </a:solidFill>
              </a:rPr>
              <a:t>render() {</a:t>
            </a:r>
          </a:p>
          <a:p>
            <a:r>
              <a:rPr lang="en-IN" dirty="0">
                <a:solidFill>
                  <a:schemeClr val="bg1"/>
                </a:solidFill>
              </a:rPr>
              <a:t>    return (</a:t>
            </a:r>
          </a:p>
          <a:p>
            <a:r>
              <a:rPr lang="en-IN" dirty="0">
                <a:solidFill>
                  <a:schemeClr val="bg1"/>
                </a:solidFill>
              </a:rPr>
              <a:t>      &lt;h1&gt;My </a:t>
            </a:r>
            <a:r>
              <a:rPr lang="en-IN" dirty="0" err="1">
                <a:solidFill>
                  <a:schemeClr val="bg1"/>
                </a:solidFill>
              </a:rPr>
              <a:t>Favorite</a:t>
            </a:r>
            <a:r>
              <a:rPr lang="en-IN" dirty="0">
                <a:solidFill>
                  <a:schemeClr val="bg1"/>
                </a:solidFill>
              </a:rPr>
              <a:t> </a:t>
            </a:r>
            <a:r>
              <a:rPr lang="en-IN" dirty="0" err="1">
                <a:solidFill>
                  <a:schemeClr val="bg1"/>
                </a:solidFill>
              </a:rPr>
              <a:t>Color</a:t>
            </a:r>
            <a:r>
              <a:rPr lang="en-IN" dirty="0">
                <a:solidFill>
                  <a:schemeClr val="bg1"/>
                </a:solidFill>
              </a:rPr>
              <a:t> is {</a:t>
            </a:r>
            <a:r>
              <a:rPr lang="en-IN" dirty="0" err="1">
                <a:solidFill>
                  <a:schemeClr val="bg1"/>
                </a:solidFill>
              </a:rPr>
              <a:t>this.state.favoritecolor</a:t>
            </a:r>
            <a:r>
              <a:rPr lang="en-IN" dirty="0">
                <a:solidFill>
                  <a:schemeClr val="bg1"/>
                </a:solidFill>
              </a:rPr>
              <a:t>}&lt;/h1&gt;</a:t>
            </a:r>
          </a:p>
          <a:p>
            <a:r>
              <a:rPr lang="en-IN" dirty="0">
                <a:solidFill>
                  <a:schemeClr val="bg1"/>
                </a:solidFill>
              </a:rPr>
              <a:t>    );</a:t>
            </a:r>
          </a:p>
          <a:p>
            <a:r>
              <a:rPr lang="en-IN" dirty="0">
                <a:solidFill>
                  <a:schemeClr val="bg1"/>
                </a:solidFill>
              </a:rPr>
              <a:t>  }</a:t>
            </a:r>
          </a:p>
          <a:p>
            <a:r>
              <a:rPr lang="en-IN" dirty="0">
                <a:solidFill>
                  <a:schemeClr val="bg1"/>
                </a:solidFill>
              </a:rPr>
              <a:t>}</a:t>
            </a:r>
          </a:p>
          <a:p>
            <a:endParaRPr lang="en-IN" dirty="0">
              <a:solidFill>
                <a:schemeClr val="bg1"/>
              </a:solidFill>
            </a:endParaRP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(&lt;Header /&gt;);</a:t>
            </a:r>
          </a:p>
        </p:txBody>
      </p:sp>
      <p:pic>
        <p:nvPicPr>
          <p:cNvPr id="12" name="Picture 11">
            <a:extLst>
              <a:ext uri="{FF2B5EF4-FFF2-40B4-BE49-F238E27FC236}">
                <a16:creationId xmlns:a16="http://schemas.microsoft.com/office/drawing/2014/main" id="{0DC97F1D-D14E-0CC2-BD1D-E05B4E36AF11}"/>
              </a:ext>
            </a:extLst>
          </p:cNvPr>
          <p:cNvPicPr>
            <a:picLocks noChangeAspect="1"/>
          </p:cNvPicPr>
          <p:nvPr/>
        </p:nvPicPr>
        <p:blipFill>
          <a:blip r:embed="rId4"/>
          <a:stretch>
            <a:fillRect/>
          </a:stretch>
        </p:blipFill>
        <p:spPr>
          <a:xfrm>
            <a:off x="3362325" y="3220020"/>
            <a:ext cx="5781675" cy="1171575"/>
          </a:xfrm>
          <a:prstGeom prst="rect">
            <a:avLst/>
          </a:prstGeom>
        </p:spPr>
      </p:pic>
    </p:spTree>
    <p:extLst>
      <p:ext uri="{BB962C8B-B14F-4D97-AF65-F5344CB8AC3E}">
        <p14:creationId xmlns:p14="http://schemas.microsoft.com/office/powerpoint/2010/main" val="3549567446"/>
      </p:ext>
    </p:extLst>
  </p:cSld>
  <p:clrMapOvr>
    <a:masterClrMapping/>
  </p:clrMapOvr>
  <p:transition/>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4247317"/>
          </a:xfrm>
          <a:prstGeom prst="rect">
            <a:avLst/>
          </a:prstGeom>
          <a:noFill/>
        </p:spPr>
        <p:txBody>
          <a:bodyPr wrap="square">
            <a:spAutoFit/>
          </a:bodyPr>
          <a:lstStyle/>
          <a:p>
            <a:pPr algn="l" fontAlgn="base"/>
            <a:r>
              <a:rPr lang="en-US" b="1" i="0" dirty="0">
                <a:solidFill>
                  <a:srgbClr val="FF0000"/>
                </a:solidFill>
                <a:effectLst/>
                <a:latin typeface="-apple-system"/>
              </a:rPr>
              <a:t>Component Updating Phase</a:t>
            </a:r>
          </a:p>
          <a:p>
            <a:pPr algn="l" fontAlgn="base"/>
            <a:r>
              <a:rPr lang="en-US" b="0" i="0" dirty="0">
                <a:solidFill>
                  <a:schemeClr val="bg1"/>
                </a:solidFill>
                <a:effectLst/>
                <a:latin typeface="Lato" panose="020F0502020204030203" pitchFamily="34" charset="0"/>
              </a:rPr>
              <a:t>This phase occurs when a component's props or state changes, and the component needs to be updated in the DOM.</a:t>
            </a:r>
          </a:p>
          <a:p>
            <a:pPr algn="l" fontAlgn="base"/>
            <a:r>
              <a:rPr lang="en-US" dirty="0">
                <a:solidFill>
                  <a:srgbClr val="FF0000"/>
                </a:solidFill>
                <a:latin typeface="Lato" panose="020F0502020204030203" pitchFamily="34" charset="0"/>
              </a:rPr>
              <a:t>Lifecycle methods</a:t>
            </a:r>
          </a:p>
          <a:p>
            <a:pPr marL="285750" indent="-285750" algn="l" rtl="0">
              <a:buFont typeface="Wingdings" panose="05000000000000000000" pitchFamily="2" charset="2"/>
              <a:buChar char="Ø"/>
            </a:pPr>
            <a:r>
              <a:rPr lang="en-IN" b="0" i="0" dirty="0">
                <a:solidFill>
                  <a:srgbClr val="5F6368"/>
                </a:solidFill>
                <a:effectLst/>
                <a:latin typeface="Google Sans"/>
              </a:rPr>
              <a:t>g</a:t>
            </a:r>
            <a:r>
              <a:rPr lang="en-IN" b="0" i="0" dirty="0">
                <a:solidFill>
                  <a:schemeClr val="bg1"/>
                </a:solidFill>
                <a:effectLst/>
                <a:latin typeface="Google Sans"/>
              </a:rPr>
              <a:t>et </a:t>
            </a:r>
            <a:r>
              <a:rPr lang="en-IN" b="0" i="0" dirty="0" err="1">
                <a:solidFill>
                  <a:schemeClr val="bg1"/>
                </a:solidFill>
                <a:effectLst/>
                <a:latin typeface="Google Sans"/>
              </a:rPr>
              <a:t>DerivedStateFromProps</a:t>
            </a:r>
            <a:r>
              <a:rPr lang="en-IN" b="0" i="0" dirty="0">
                <a:solidFill>
                  <a:schemeClr val="bg1"/>
                </a:solidFill>
                <a:effectLst/>
                <a:latin typeface="Google Sans"/>
              </a:rPr>
              <a:t>()</a:t>
            </a:r>
          </a:p>
          <a:p>
            <a:pPr marL="285750" indent="-285750" algn="l" rtl="0">
              <a:buFont typeface="Wingdings" panose="05000000000000000000" pitchFamily="2" charset="2"/>
              <a:buChar char="Ø"/>
            </a:pPr>
            <a:r>
              <a:rPr lang="en-IN" b="0" i="0" dirty="0" err="1">
                <a:solidFill>
                  <a:schemeClr val="bg1"/>
                </a:solidFill>
                <a:effectLst/>
                <a:latin typeface="Google Sans"/>
              </a:rPr>
              <a:t>shouldComponentUpdate</a:t>
            </a:r>
            <a:r>
              <a:rPr lang="en-IN" b="0" i="0" dirty="0">
                <a:solidFill>
                  <a:schemeClr val="bg1"/>
                </a:solidFill>
                <a:effectLst/>
                <a:latin typeface="Google Sans"/>
              </a:rPr>
              <a:t>()</a:t>
            </a:r>
          </a:p>
          <a:p>
            <a:pPr marL="285750" indent="-285750" algn="l" rtl="0">
              <a:buFont typeface="Wingdings" panose="05000000000000000000" pitchFamily="2" charset="2"/>
              <a:buChar char="Ø"/>
            </a:pPr>
            <a:r>
              <a:rPr lang="en-IN" b="0" i="0" dirty="0">
                <a:solidFill>
                  <a:schemeClr val="bg1"/>
                </a:solidFill>
                <a:effectLst/>
                <a:latin typeface="Google Sans"/>
              </a:rPr>
              <a:t>render()</a:t>
            </a:r>
          </a:p>
          <a:p>
            <a:pPr marL="285750" indent="-285750" algn="l" rtl="0">
              <a:buFont typeface="Wingdings" panose="05000000000000000000" pitchFamily="2" charset="2"/>
              <a:buChar char="Ø"/>
            </a:pPr>
            <a:r>
              <a:rPr lang="en-IN" b="0" i="0" dirty="0" err="1">
                <a:solidFill>
                  <a:schemeClr val="bg1"/>
                </a:solidFill>
                <a:effectLst/>
                <a:latin typeface="Google Sans"/>
              </a:rPr>
              <a:t>getSnapshotBeforeUpdate</a:t>
            </a:r>
            <a:r>
              <a:rPr lang="en-IN" b="0" i="0" dirty="0">
                <a:solidFill>
                  <a:schemeClr val="bg1"/>
                </a:solidFill>
                <a:effectLst/>
                <a:latin typeface="Google Sans"/>
              </a:rPr>
              <a:t>()</a:t>
            </a:r>
          </a:p>
          <a:p>
            <a:pPr marL="285750" indent="-285750" algn="l" rtl="0">
              <a:buFont typeface="Wingdings" panose="05000000000000000000" pitchFamily="2" charset="2"/>
              <a:buChar char="Ø"/>
            </a:pPr>
            <a:r>
              <a:rPr lang="en-IN" b="0" i="0" dirty="0" err="1">
                <a:solidFill>
                  <a:schemeClr val="bg1"/>
                </a:solidFill>
                <a:effectLst/>
                <a:latin typeface="Google Sans"/>
              </a:rPr>
              <a:t>componentDidUpdate</a:t>
            </a:r>
            <a:r>
              <a:rPr lang="en-IN" b="0" i="0" dirty="0">
                <a:solidFill>
                  <a:schemeClr val="bg1"/>
                </a:solidFill>
                <a:effectLst/>
                <a:latin typeface="Google Sans"/>
              </a:rPr>
              <a:t>()</a:t>
            </a:r>
          </a:p>
          <a:p>
            <a:r>
              <a:rPr lang="en-IN" b="0" i="0" dirty="0">
                <a:solidFill>
                  <a:srgbClr val="FF0000"/>
                </a:solidFill>
                <a:effectLst/>
                <a:latin typeface="Google Sans"/>
              </a:rPr>
              <a:t>get </a:t>
            </a:r>
            <a:r>
              <a:rPr lang="en-IN" b="0" i="0" dirty="0" err="1">
                <a:solidFill>
                  <a:srgbClr val="FF0000"/>
                </a:solidFill>
                <a:effectLst/>
                <a:latin typeface="Google Sans"/>
              </a:rPr>
              <a:t>DerivedStateFromProps</a:t>
            </a:r>
            <a:r>
              <a:rPr lang="en-IN" b="0" i="0" dirty="0">
                <a:solidFill>
                  <a:srgbClr val="FF0000"/>
                </a:solidFill>
                <a:effectLst/>
                <a:latin typeface="Google Sans"/>
              </a:rPr>
              <a:t>()</a:t>
            </a:r>
            <a:endParaRPr lang="en-IN" b="0" i="0" dirty="0">
              <a:solidFill>
                <a:schemeClr val="bg1"/>
              </a:solidFill>
              <a:effectLst/>
              <a:latin typeface="Google Sans"/>
            </a:endParaRPr>
          </a:p>
          <a:p>
            <a:pPr marL="285750" indent="-285750" algn="l" rtl="0">
              <a:buFont typeface="Wingdings" panose="05000000000000000000" pitchFamily="2" charset="2"/>
              <a:buChar char="Ø"/>
            </a:pPr>
            <a:r>
              <a:rPr lang="en-US" b="0" i="0" dirty="0">
                <a:solidFill>
                  <a:schemeClr val="bg1"/>
                </a:solidFill>
                <a:effectLst/>
                <a:latin typeface="Google Sans"/>
              </a:rPr>
              <a:t>Also at updates the </a:t>
            </a:r>
            <a:r>
              <a:rPr lang="en-US" b="0" i="0" dirty="0" err="1">
                <a:solidFill>
                  <a:schemeClr val="bg1"/>
                </a:solidFill>
                <a:effectLst/>
                <a:latin typeface="Google Sans"/>
              </a:rPr>
              <a:t>getDerivedStateFromProps</a:t>
            </a:r>
            <a:r>
              <a:rPr lang="en-US" b="0" i="0" dirty="0">
                <a:solidFill>
                  <a:schemeClr val="bg1"/>
                </a:solidFill>
                <a:effectLst/>
                <a:latin typeface="Google Sans"/>
              </a:rPr>
              <a:t> method is called. This is the first method that is called when a component gets updated.</a:t>
            </a:r>
          </a:p>
          <a:p>
            <a:pPr marL="285750" indent="-285750" algn="l" rtl="0">
              <a:buFont typeface="Wingdings" panose="05000000000000000000" pitchFamily="2" charset="2"/>
              <a:buChar char="Ø"/>
            </a:pPr>
            <a:endParaRPr lang="en-US" b="0" i="0" dirty="0">
              <a:solidFill>
                <a:schemeClr val="bg1"/>
              </a:solidFill>
              <a:effectLst/>
              <a:latin typeface="Google Sans"/>
            </a:endParaRPr>
          </a:p>
          <a:p>
            <a:pPr marL="285750" indent="-285750" algn="l" rtl="0">
              <a:buFont typeface="Wingdings" panose="05000000000000000000" pitchFamily="2" charset="2"/>
              <a:buChar char="Ø"/>
            </a:pPr>
            <a:r>
              <a:rPr lang="en-US" b="0" i="0" dirty="0">
                <a:solidFill>
                  <a:schemeClr val="bg1"/>
                </a:solidFill>
                <a:effectLst/>
                <a:latin typeface="Google Sans"/>
              </a:rPr>
              <a:t>This is still the natural place to set the state object based on the initial props.</a:t>
            </a:r>
            <a:endParaRPr lang="en-IN" b="0" i="0" dirty="0">
              <a:solidFill>
                <a:schemeClr val="bg1"/>
              </a:solidFill>
              <a:effectLst/>
              <a:latin typeface="Google Sans"/>
            </a:endParaRPr>
          </a:p>
          <a:p>
            <a:pPr algn="l" fontAlgn="base"/>
            <a:r>
              <a:rPr lang="en-US" b="0" i="0" dirty="0">
                <a:solidFill>
                  <a:schemeClr val="bg1"/>
                </a:solidFill>
                <a:effectLst/>
                <a:latin typeface="Lato" panose="020F0502020204030203" pitchFamily="34" charset="0"/>
              </a:rPr>
              <a:t>	</a:t>
            </a:r>
            <a:endParaRPr lang="en-IN"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782498851"/>
      </p:ext>
    </p:extLst>
  </p:cSld>
  <p:clrMapOvr>
    <a:masterClrMapping/>
  </p:clrMapOvr>
  <p:transition/>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endParaRPr lang="en-IN" b="1" i="0" dirty="0">
              <a:solidFill>
                <a:schemeClr val="bg1"/>
              </a:solidFill>
              <a:effectLst/>
              <a:latin typeface="-apple-system"/>
            </a:endParaRPr>
          </a:p>
          <a:p>
            <a:endParaRPr lang="en-IN" dirty="0">
              <a:solidFill>
                <a:schemeClr val="bg1"/>
              </a:solidFill>
            </a:endParaRPr>
          </a:p>
        </p:txBody>
      </p:sp>
      <p:sp>
        <p:nvSpPr>
          <p:cNvPr id="9" name="TextBox 8">
            <a:extLst>
              <a:ext uri="{FF2B5EF4-FFF2-40B4-BE49-F238E27FC236}">
                <a16:creationId xmlns:a16="http://schemas.microsoft.com/office/drawing/2014/main" id="{F34E2516-BA56-C84A-D31E-A7818969B626}"/>
              </a:ext>
            </a:extLst>
          </p:cNvPr>
          <p:cNvSpPr txBox="1"/>
          <p:nvPr/>
        </p:nvSpPr>
        <p:spPr>
          <a:xfrm>
            <a:off x="804600" y="629556"/>
            <a:ext cx="5883343" cy="3693319"/>
          </a:xfrm>
          <a:prstGeom prst="rect">
            <a:avLst/>
          </a:prstGeom>
          <a:noFill/>
        </p:spPr>
        <p:txBody>
          <a:bodyPr wrap="square">
            <a:spAutoFit/>
          </a:bodyPr>
          <a:lstStyle/>
          <a:p>
            <a:r>
              <a:rPr lang="en-IN" dirty="0">
                <a:solidFill>
                  <a:srgbClr val="FF0000"/>
                </a:solidFill>
              </a:rPr>
              <a:t>Index.js</a:t>
            </a:r>
          </a:p>
          <a:p>
            <a:r>
              <a:rPr lang="en-IN" dirty="0">
                <a:solidFill>
                  <a:schemeClr val="bg1"/>
                </a:solidFill>
              </a:rPr>
              <a:t>import React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endParaRPr lang="en-IN" dirty="0">
              <a:solidFill>
                <a:schemeClr val="bg1"/>
              </a:solidFill>
            </a:endParaRPr>
          </a:p>
          <a:p>
            <a:r>
              <a:rPr lang="en-IN" dirty="0">
                <a:solidFill>
                  <a:schemeClr val="bg1"/>
                </a:solidFill>
              </a:rPr>
              <a:t>class Header extends </a:t>
            </a:r>
            <a:r>
              <a:rPr lang="en-IN" dirty="0" err="1">
                <a:solidFill>
                  <a:schemeClr val="bg1"/>
                </a:solidFill>
              </a:rPr>
              <a:t>React.Component</a:t>
            </a:r>
            <a:r>
              <a:rPr lang="en-IN" dirty="0">
                <a:solidFill>
                  <a:schemeClr val="bg1"/>
                </a:solidFill>
              </a:rPr>
              <a:t> {</a:t>
            </a:r>
          </a:p>
          <a:p>
            <a:r>
              <a:rPr lang="en-IN" dirty="0">
                <a:solidFill>
                  <a:schemeClr val="bg1"/>
                </a:solidFill>
              </a:rPr>
              <a:t>  constructor(props) {</a:t>
            </a:r>
          </a:p>
          <a:p>
            <a:r>
              <a:rPr lang="en-IN" dirty="0">
                <a:solidFill>
                  <a:schemeClr val="bg1"/>
                </a:solidFill>
              </a:rPr>
              <a:t>    super(props);</a:t>
            </a:r>
          </a:p>
          <a:p>
            <a:r>
              <a:rPr lang="en-IN" dirty="0">
                <a:solidFill>
                  <a:schemeClr val="bg1"/>
                </a:solidFill>
              </a:rPr>
              <a:t>    </a:t>
            </a:r>
            <a:r>
              <a:rPr lang="en-IN" dirty="0" err="1">
                <a:solidFill>
                  <a:schemeClr val="bg1"/>
                </a:solidFill>
              </a:rPr>
              <a:t>this.state</a:t>
            </a:r>
            <a:r>
              <a:rPr lang="en-IN" dirty="0">
                <a:solidFill>
                  <a:schemeClr val="bg1"/>
                </a:solidFill>
              </a:rPr>
              <a:t> = {</a:t>
            </a:r>
            <a:r>
              <a:rPr lang="en-IN" dirty="0" err="1">
                <a:solidFill>
                  <a:schemeClr val="bg1"/>
                </a:solidFill>
              </a:rPr>
              <a:t>favoritecolor</a:t>
            </a:r>
            <a:r>
              <a:rPr lang="en-IN" dirty="0">
                <a:solidFill>
                  <a:schemeClr val="bg1"/>
                </a:solidFill>
              </a:rPr>
              <a:t>: "red"};</a:t>
            </a:r>
          </a:p>
          <a:p>
            <a:r>
              <a:rPr lang="en-IN" dirty="0">
                <a:solidFill>
                  <a:schemeClr val="bg1"/>
                </a:solidFill>
              </a:rPr>
              <a:t>  }</a:t>
            </a:r>
          </a:p>
          <a:p>
            <a:r>
              <a:rPr lang="en-IN" dirty="0">
                <a:solidFill>
                  <a:schemeClr val="bg1"/>
                </a:solidFill>
              </a:rPr>
              <a:t>  static </a:t>
            </a:r>
            <a:r>
              <a:rPr lang="en-IN" dirty="0" err="1">
                <a:solidFill>
                  <a:schemeClr val="bg1"/>
                </a:solidFill>
              </a:rPr>
              <a:t>getDerivedStateFromProps</a:t>
            </a:r>
            <a:r>
              <a:rPr lang="en-IN" dirty="0">
                <a:solidFill>
                  <a:schemeClr val="bg1"/>
                </a:solidFill>
              </a:rPr>
              <a:t>(props, state) {</a:t>
            </a:r>
          </a:p>
          <a:p>
            <a:r>
              <a:rPr lang="en-IN" dirty="0">
                <a:solidFill>
                  <a:schemeClr val="bg1"/>
                </a:solidFill>
              </a:rPr>
              <a:t>    return {</a:t>
            </a:r>
            <a:r>
              <a:rPr lang="en-IN" dirty="0" err="1">
                <a:solidFill>
                  <a:schemeClr val="bg1"/>
                </a:solidFill>
              </a:rPr>
              <a:t>favoritecolor</a:t>
            </a:r>
            <a:r>
              <a:rPr lang="en-IN" dirty="0">
                <a:solidFill>
                  <a:schemeClr val="bg1"/>
                </a:solidFill>
              </a:rPr>
              <a:t>: </a:t>
            </a:r>
            <a:r>
              <a:rPr lang="en-IN" dirty="0" err="1">
                <a:solidFill>
                  <a:schemeClr val="bg1"/>
                </a:solidFill>
              </a:rPr>
              <a:t>props.favcol</a:t>
            </a:r>
            <a:r>
              <a:rPr lang="en-IN" dirty="0">
                <a:solidFill>
                  <a:schemeClr val="bg1"/>
                </a:solidFill>
              </a:rPr>
              <a:t> };</a:t>
            </a:r>
          </a:p>
          <a:p>
            <a:r>
              <a:rPr lang="en-IN" dirty="0">
                <a:solidFill>
                  <a:schemeClr val="bg1"/>
                </a:solidFill>
              </a:rPr>
              <a:t>  }</a:t>
            </a:r>
          </a:p>
          <a:p>
            <a:r>
              <a:rPr lang="en-IN" dirty="0">
                <a:solidFill>
                  <a:schemeClr val="bg1"/>
                </a:solidFill>
              </a:rPr>
              <a:t>  </a:t>
            </a:r>
          </a:p>
        </p:txBody>
      </p:sp>
    </p:spTree>
    <p:extLst>
      <p:ext uri="{BB962C8B-B14F-4D97-AF65-F5344CB8AC3E}">
        <p14:creationId xmlns:p14="http://schemas.microsoft.com/office/powerpoint/2010/main" val="2305143397"/>
      </p:ext>
    </p:extLst>
  </p:cSld>
  <p:clrMapOvr>
    <a:masterClrMapping/>
  </p:clrMapOvr>
  <p:transition/>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9" name="TextBox 8">
            <a:extLst>
              <a:ext uri="{FF2B5EF4-FFF2-40B4-BE49-F238E27FC236}">
                <a16:creationId xmlns:a16="http://schemas.microsoft.com/office/drawing/2014/main" id="{8AC598F1-0463-A2C9-EF4E-D1494434B959}"/>
              </a:ext>
            </a:extLst>
          </p:cNvPr>
          <p:cNvSpPr txBox="1"/>
          <p:nvPr/>
        </p:nvSpPr>
        <p:spPr>
          <a:xfrm>
            <a:off x="457200" y="794631"/>
            <a:ext cx="6230743" cy="4247317"/>
          </a:xfrm>
          <a:prstGeom prst="rect">
            <a:avLst/>
          </a:prstGeom>
          <a:noFill/>
        </p:spPr>
        <p:txBody>
          <a:bodyPr wrap="square">
            <a:spAutoFit/>
          </a:bodyPr>
          <a:lstStyle/>
          <a:p>
            <a:pPr algn="l" fontAlgn="base"/>
            <a:r>
              <a:rPr lang="en-IN" b="0" dirty="0" err="1">
                <a:solidFill>
                  <a:schemeClr val="bg1"/>
                </a:solidFill>
                <a:effectLst/>
                <a:latin typeface="Consolas" panose="020B0609020204030204" pitchFamily="49" charset="0"/>
              </a:rPr>
              <a:t>changeColor</a:t>
            </a:r>
            <a:r>
              <a:rPr lang="en-IN" b="0" dirty="0">
                <a:solidFill>
                  <a:schemeClr val="bg1"/>
                </a:solidFill>
                <a:effectLst/>
                <a:latin typeface="Consolas" panose="020B0609020204030204" pitchFamily="49" charset="0"/>
              </a:rPr>
              <a:t> = () =&gt; {</a:t>
            </a:r>
          </a:p>
          <a:p>
            <a:pPr algn="l" fontAlgn="base"/>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this.setState</a:t>
            </a:r>
            <a:r>
              <a:rPr lang="en-IN" b="0" dirty="0">
                <a:solidFill>
                  <a:schemeClr val="bg1"/>
                </a:solidFill>
                <a:effectLst/>
                <a:latin typeface="Consolas" panose="020B0609020204030204" pitchFamily="49" charset="0"/>
              </a:rPr>
              <a:t>({</a:t>
            </a:r>
            <a:r>
              <a:rPr lang="en-IN" b="0" dirty="0" err="1">
                <a:solidFill>
                  <a:schemeClr val="bg1"/>
                </a:solidFill>
                <a:effectLst/>
                <a:latin typeface="Consolas" panose="020B0609020204030204" pitchFamily="49" charset="0"/>
              </a:rPr>
              <a:t>favoritecolor</a:t>
            </a:r>
            <a:r>
              <a:rPr lang="en-IN" b="0" dirty="0">
                <a:solidFill>
                  <a:schemeClr val="bg1"/>
                </a:solidFill>
                <a:effectLst/>
                <a:latin typeface="Consolas" panose="020B0609020204030204" pitchFamily="49" charset="0"/>
              </a:rPr>
              <a:t>: "blue"});</a:t>
            </a:r>
          </a:p>
          <a:p>
            <a:pPr algn="l" fontAlgn="base"/>
            <a:r>
              <a:rPr lang="en-IN" b="0" dirty="0">
                <a:solidFill>
                  <a:schemeClr val="bg1"/>
                </a:solidFill>
                <a:effectLst/>
                <a:latin typeface="Consolas" panose="020B0609020204030204" pitchFamily="49" charset="0"/>
              </a:rPr>
              <a:t>  }</a:t>
            </a:r>
          </a:p>
          <a:p>
            <a:pPr algn="l" fontAlgn="base"/>
            <a:r>
              <a:rPr lang="en-IN" b="0" dirty="0">
                <a:solidFill>
                  <a:schemeClr val="bg1"/>
                </a:solidFill>
                <a:effectLst/>
                <a:latin typeface="Consolas" panose="020B0609020204030204" pitchFamily="49" charset="0"/>
              </a:rPr>
              <a:t>  render() {</a:t>
            </a:r>
          </a:p>
          <a:p>
            <a:pPr algn="l" fontAlgn="base"/>
            <a:r>
              <a:rPr lang="en-IN" b="0" dirty="0">
                <a:solidFill>
                  <a:schemeClr val="bg1"/>
                </a:solidFill>
                <a:effectLst/>
                <a:latin typeface="Consolas" panose="020B0609020204030204" pitchFamily="49" charset="0"/>
              </a:rPr>
              <a:t>    return (</a:t>
            </a:r>
          </a:p>
          <a:p>
            <a:pPr algn="l" fontAlgn="base"/>
            <a:r>
              <a:rPr lang="en-IN" b="0" dirty="0">
                <a:solidFill>
                  <a:schemeClr val="bg1"/>
                </a:solidFill>
                <a:effectLst/>
                <a:latin typeface="Consolas" panose="020B0609020204030204" pitchFamily="49" charset="0"/>
              </a:rPr>
              <a:t>      &lt;div&gt;</a:t>
            </a:r>
          </a:p>
          <a:p>
            <a:pPr algn="l" fontAlgn="base"/>
            <a:r>
              <a:rPr lang="en-IN" b="0" dirty="0">
                <a:solidFill>
                  <a:schemeClr val="bg1"/>
                </a:solidFill>
                <a:effectLst/>
                <a:latin typeface="Consolas" panose="020B0609020204030204" pitchFamily="49" charset="0"/>
              </a:rPr>
              <a:t>      &lt;h1&gt;My </a:t>
            </a:r>
            <a:r>
              <a:rPr lang="en-IN" b="0" dirty="0" err="1">
                <a:solidFill>
                  <a:schemeClr val="bg1"/>
                </a:solidFill>
                <a:effectLst/>
                <a:latin typeface="Consolas" panose="020B0609020204030204" pitchFamily="49" charset="0"/>
              </a:rPr>
              <a:t>Favorite</a:t>
            </a:r>
            <a:r>
              <a:rPr lang="en-IN" b="0" dirty="0">
                <a:solidFill>
                  <a:schemeClr val="bg1"/>
                </a:solidFill>
                <a:effectLst/>
                <a:latin typeface="Consolas" panose="020B0609020204030204" pitchFamily="49" charset="0"/>
              </a:rPr>
              <a:t> </a:t>
            </a:r>
            <a:r>
              <a:rPr lang="en-IN" b="0" dirty="0" err="1">
                <a:solidFill>
                  <a:schemeClr val="bg1"/>
                </a:solidFill>
                <a:effectLst/>
                <a:latin typeface="Consolas" panose="020B0609020204030204" pitchFamily="49" charset="0"/>
              </a:rPr>
              <a:t>Color</a:t>
            </a:r>
            <a:r>
              <a:rPr lang="en-IN" b="0" dirty="0">
                <a:solidFill>
                  <a:schemeClr val="bg1"/>
                </a:solidFill>
                <a:effectLst/>
                <a:latin typeface="Consolas" panose="020B0609020204030204" pitchFamily="49" charset="0"/>
              </a:rPr>
              <a:t> is {</a:t>
            </a:r>
            <a:r>
              <a:rPr lang="en-IN" b="0" dirty="0" err="1">
                <a:solidFill>
                  <a:schemeClr val="bg1"/>
                </a:solidFill>
                <a:effectLst/>
                <a:latin typeface="Consolas" panose="020B0609020204030204" pitchFamily="49" charset="0"/>
              </a:rPr>
              <a:t>this.state.favoritecolor</a:t>
            </a:r>
            <a:r>
              <a:rPr lang="en-IN" b="0" dirty="0">
                <a:solidFill>
                  <a:schemeClr val="bg1"/>
                </a:solidFill>
                <a:effectLst/>
                <a:latin typeface="Consolas" panose="020B0609020204030204" pitchFamily="49" charset="0"/>
              </a:rPr>
              <a:t>}&lt;/h1&gt;</a:t>
            </a:r>
          </a:p>
          <a:p>
            <a:pPr algn="l" fontAlgn="base"/>
            <a:r>
              <a:rPr lang="en-IN" b="0" dirty="0">
                <a:solidFill>
                  <a:schemeClr val="bg1"/>
                </a:solidFill>
                <a:effectLst/>
                <a:latin typeface="Consolas" panose="020B0609020204030204" pitchFamily="49" charset="0"/>
              </a:rPr>
              <a:t>      &lt;button type="button" </a:t>
            </a:r>
            <a:r>
              <a:rPr lang="en-IN" b="0" dirty="0" err="1">
                <a:solidFill>
                  <a:schemeClr val="bg1"/>
                </a:solidFill>
                <a:effectLst/>
                <a:latin typeface="Consolas" panose="020B0609020204030204" pitchFamily="49" charset="0"/>
              </a:rPr>
              <a:t>onClick</a:t>
            </a:r>
            <a:r>
              <a:rPr lang="en-IN" b="0" dirty="0">
                <a:solidFill>
                  <a:schemeClr val="bg1"/>
                </a:solidFill>
                <a:effectLst/>
                <a:latin typeface="Consolas" panose="020B0609020204030204" pitchFamily="49" charset="0"/>
              </a:rPr>
              <a:t>={</a:t>
            </a:r>
            <a:r>
              <a:rPr lang="en-IN" b="0" dirty="0" err="1">
                <a:solidFill>
                  <a:schemeClr val="bg1"/>
                </a:solidFill>
                <a:effectLst/>
                <a:latin typeface="Consolas" panose="020B0609020204030204" pitchFamily="49" charset="0"/>
              </a:rPr>
              <a:t>this.changeColor</a:t>
            </a:r>
            <a:r>
              <a:rPr lang="en-IN" b="0" dirty="0">
                <a:solidFill>
                  <a:schemeClr val="bg1"/>
                </a:solidFill>
                <a:effectLst/>
                <a:latin typeface="Consolas" panose="020B0609020204030204" pitchFamily="49" charset="0"/>
              </a:rPr>
              <a:t>}&gt;Change </a:t>
            </a:r>
            <a:r>
              <a:rPr lang="en-IN" b="0" dirty="0" err="1">
                <a:solidFill>
                  <a:schemeClr val="bg1"/>
                </a:solidFill>
                <a:effectLst/>
                <a:latin typeface="Consolas" panose="020B0609020204030204" pitchFamily="49" charset="0"/>
              </a:rPr>
              <a:t>color</a:t>
            </a:r>
            <a:r>
              <a:rPr lang="en-IN" b="0" dirty="0">
                <a:solidFill>
                  <a:schemeClr val="bg1"/>
                </a:solidFill>
                <a:effectLst/>
                <a:latin typeface="Consolas" panose="020B0609020204030204" pitchFamily="49" charset="0"/>
              </a:rPr>
              <a:t>&lt;/button&gt;</a:t>
            </a:r>
          </a:p>
          <a:p>
            <a:pPr algn="l" fontAlgn="base"/>
            <a:r>
              <a:rPr lang="en-IN" b="0" dirty="0">
                <a:solidFill>
                  <a:schemeClr val="bg1"/>
                </a:solidFill>
                <a:effectLst/>
                <a:latin typeface="Consolas" panose="020B0609020204030204" pitchFamily="49" charset="0"/>
              </a:rPr>
              <a:t>      &lt;/div&gt;</a:t>
            </a:r>
          </a:p>
          <a:p>
            <a:pPr algn="l" fontAlgn="base"/>
            <a:r>
              <a:rPr lang="en-IN" b="0" dirty="0">
                <a:solidFill>
                  <a:schemeClr val="bg1"/>
                </a:solidFill>
                <a:effectLst/>
                <a:latin typeface="Consolas" panose="020B0609020204030204" pitchFamily="49" charset="0"/>
              </a:rPr>
              <a:t>    );</a:t>
            </a:r>
          </a:p>
          <a:p>
            <a:pPr algn="l" fontAlgn="base"/>
            <a:r>
              <a:rPr lang="en-IN" b="0" dirty="0">
                <a:solidFill>
                  <a:schemeClr val="bg1"/>
                </a:solidFill>
                <a:effectLst/>
                <a:latin typeface="Consolas" panose="020B0609020204030204" pitchFamily="49" charset="0"/>
              </a:rPr>
              <a:t>  }</a:t>
            </a:r>
          </a:p>
          <a:p>
            <a:pPr algn="l" fontAlgn="base"/>
            <a:r>
              <a:rPr lang="en-IN" b="0" dirty="0">
                <a:solidFill>
                  <a:schemeClr val="bg1"/>
                </a:solidFill>
                <a:effectLst/>
                <a:latin typeface="Consolas" panose="020B0609020204030204" pitchFamily="49" charset="0"/>
              </a:rPr>
              <a:t>}</a:t>
            </a:r>
          </a:p>
          <a:p>
            <a:pPr algn="l" fontAlgn="base"/>
            <a:endParaRPr lang="en-IN" b="0" dirty="0">
              <a:solidFill>
                <a:schemeClr val="bg1"/>
              </a:solidFill>
              <a:effectLst/>
              <a:latin typeface="Consolas" panose="020B0609020204030204" pitchFamily="49" charset="0"/>
            </a:endParaRPr>
          </a:p>
        </p:txBody>
      </p:sp>
      <p:pic>
        <p:nvPicPr>
          <p:cNvPr id="16" name="Picture 15">
            <a:extLst>
              <a:ext uri="{FF2B5EF4-FFF2-40B4-BE49-F238E27FC236}">
                <a16:creationId xmlns:a16="http://schemas.microsoft.com/office/drawing/2014/main" id="{DD492A0A-44C8-B0AF-6898-8D160B534A2B}"/>
              </a:ext>
            </a:extLst>
          </p:cNvPr>
          <p:cNvPicPr>
            <a:picLocks noChangeAspect="1"/>
          </p:cNvPicPr>
          <p:nvPr/>
        </p:nvPicPr>
        <p:blipFill>
          <a:blip r:embed="rId4"/>
          <a:stretch>
            <a:fillRect/>
          </a:stretch>
        </p:blipFill>
        <p:spPr>
          <a:xfrm>
            <a:off x="6405911" y="794631"/>
            <a:ext cx="3952178" cy="2143125"/>
          </a:xfrm>
          <a:prstGeom prst="rect">
            <a:avLst/>
          </a:prstGeom>
        </p:spPr>
      </p:pic>
    </p:spTree>
    <p:extLst>
      <p:ext uri="{BB962C8B-B14F-4D97-AF65-F5344CB8AC3E}">
        <p14:creationId xmlns:p14="http://schemas.microsoft.com/office/powerpoint/2010/main" val="1747978343"/>
      </p:ext>
    </p:extLst>
  </p:cSld>
  <p:clrMapOvr>
    <a:masterClrMapping/>
  </p:clrMapOvr>
  <p:transition/>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9" name="TextBox 8">
            <a:extLst>
              <a:ext uri="{FF2B5EF4-FFF2-40B4-BE49-F238E27FC236}">
                <a16:creationId xmlns:a16="http://schemas.microsoft.com/office/drawing/2014/main" id="{8AC598F1-0463-A2C9-EF4E-D1494434B959}"/>
              </a:ext>
            </a:extLst>
          </p:cNvPr>
          <p:cNvSpPr txBox="1"/>
          <p:nvPr/>
        </p:nvSpPr>
        <p:spPr>
          <a:xfrm>
            <a:off x="457200" y="794631"/>
            <a:ext cx="7315200" cy="1200329"/>
          </a:xfrm>
          <a:prstGeom prst="rect">
            <a:avLst/>
          </a:prstGeom>
          <a:noFill/>
        </p:spPr>
        <p:txBody>
          <a:bodyPr wrap="square">
            <a:spAutoFit/>
          </a:bodyPr>
          <a:lstStyle/>
          <a:p>
            <a:pPr algn="l" fontAlgn="base"/>
            <a:r>
              <a:rPr lang="en-IN" b="0" dirty="0" err="1">
                <a:solidFill>
                  <a:schemeClr val="bg1"/>
                </a:solidFill>
                <a:effectLst/>
                <a:latin typeface="Consolas" panose="020B0609020204030204" pitchFamily="49" charset="0"/>
              </a:rPr>
              <a:t>const</a:t>
            </a:r>
            <a:r>
              <a:rPr lang="en-IN" b="0" dirty="0">
                <a:solidFill>
                  <a:schemeClr val="bg1"/>
                </a:solidFill>
                <a:effectLst/>
                <a:latin typeface="Consolas" panose="020B0609020204030204" pitchFamily="49" charset="0"/>
              </a:rPr>
              <a:t> root = </a:t>
            </a:r>
            <a:r>
              <a:rPr lang="en-IN" b="0" dirty="0" err="1">
                <a:solidFill>
                  <a:schemeClr val="bg1"/>
                </a:solidFill>
                <a:effectLst/>
                <a:latin typeface="Consolas" panose="020B0609020204030204" pitchFamily="49" charset="0"/>
              </a:rPr>
              <a:t>ReactDOM.createRoot</a:t>
            </a:r>
            <a:r>
              <a:rPr lang="en-IN" b="0" dirty="0">
                <a:solidFill>
                  <a:schemeClr val="bg1"/>
                </a:solidFill>
                <a:effectLst/>
                <a:latin typeface="Consolas" panose="020B0609020204030204" pitchFamily="49" charset="0"/>
              </a:rPr>
              <a:t>(</a:t>
            </a:r>
            <a:r>
              <a:rPr lang="en-IN" b="0" dirty="0" err="1">
                <a:solidFill>
                  <a:schemeClr val="bg1"/>
                </a:solidFill>
                <a:effectLst/>
                <a:latin typeface="Consolas" panose="020B0609020204030204" pitchFamily="49" charset="0"/>
              </a:rPr>
              <a:t>document.getElementById</a:t>
            </a:r>
            <a:r>
              <a:rPr lang="en-IN" b="0" dirty="0">
                <a:solidFill>
                  <a:schemeClr val="bg1"/>
                </a:solidFill>
                <a:effectLst/>
                <a:latin typeface="Consolas" panose="020B0609020204030204" pitchFamily="49" charset="0"/>
              </a:rPr>
              <a:t>('root'));</a:t>
            </a:r>
          </a:p>
          <a:p>
            <a:pPr algn="l" fontAlgn="base"/>
            <a:r>
              <a:rPr lang="en-IN" b="0" dirty="0" err="1">
                <a:solidFill>
                  <a:schemeClr val="bg1"/>
                </a:solidFill>
                <a:effectLst/>
                <a:latin typeface="Consolas" panose="020B0609020204030204" pitchFamily="49" charset="0"/>
              </a:rPr>
              <a:t>root.render</a:t>
            </a:r>
            <a:r>
              <a:rPr lang="en-IN" b="0" dirty="0">
                <a:solidFill>
                  <a:schemeClr val="bg1"/>
                </a:solidFill>
                <a:effectLst/>
                <a:latin typeface="Consolas" panose="020B0609020204030204" pitchFamily="49" charset="0"/>
              </a:rPr>
              <a:t>(&lt;Header </a:t>
            </a:r>
            <a:r>
              <a:rPr lang="en-IN" b="0" dirty="0" err="1">
                <a:solidFill>
                  <a:schemeClr val="bg1"/>
                </a:solidFill>
                <a:effectLst/>
                <a:latin typeface="Consolas" panose="020B0609020204030204" pitchFamily="49" charset="0"/>
              </a:rPr>
              <a:t>favcol</a:t>
            </a:r>
            <a:r>
              <a:rPr lang="en-IN" b="0" dirty="0">
                <a:solidFill>
                  <a:schemeClr val="bg1"/>
                </a:solidFill>
                <a:effectLst/>
                <a:latin typeface="Consolas" panose="020B0609020204030204" pitchFamily="49" charset="0"/>
              </a:rPr>
              <a:t>="yellow" /&gt;);</a:t>
            </a:r>
          </a:p>
          <a:p>
            <a:pPr algn="l" fontAlgn="base"/>
            <a:endParaRPr lang="en-IN" b="0" dirty="0">
              <a:solidFill>
                <a:schemeClr val="bg1"/>
              </a:solidFill>
              <a:effectLst/>
              <a:latin typeface="Consolas" panose="020B0609020204030204" pitchFamily="49" charset="0"/>
            </a:endParaRPr>
          </a:p>
        </p:txBody>
      </p:sp>
      <p:pic>
        <p:nvPicPr>
          <p:cNvPr id="16" name="Picture 15">
            <a:extLst>
              <a:ext uri="{FF2B5EF4-FFF2-40B4-BE49-F238E27FC236}">
                <a16:creationId xmlns:a16="http://schemas.microsoft.com/office/drawing/2014/main" id="{DD492A0A-44C8-B0AF-6898-8D160B534A2B}"/>
              </a:ext>
            </a:extLst>
          </p:cNvPr>
          <p:cNvPicPr>
            <a:picLocks noChangeAspect="1"/>
          </p:cNvPicPr>
          <p:nvPr/>
        </p:nvPicPr>
        <p:blipFill>
          <a:blip r:embed="rId4"/>
          <a:stretch>
            <a:fillRect/>
          </a:stretch>
        </p:blipFill>
        <p:spPr>
          <a:xfrm>
            <a:off x="6235717" y="2038350"/>
            <a:ext cx="3952178" cy="2143125"/>
          </a:xfrm>
          <a:prstGeom prst="rect">
            <a:avLst/>
          </a:prstGeom>
        </p:spPr>
      </p:pic>
    </p:spTree>
    <p:extLst>
      <p:ext uri="{BB962C8B-B14F-4D97-AF65-F5344CB8AC3E}">
        <p14:creationId xmlns:p14="http://schemas.microsoft.com/office/powerpoint/2010/main" val="3894407195"/>
      </p:ext>
    </p:extLst>
  </p:cSld>
  <p:clrMapOvr>
    <a:masterClrMapping/>
  </p:clrMapOvr>
  <p:transition/>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4801314"/>
          </a:xfrm>
          <a:prstGeom prst="rect">
            <a:avLst/>
          </a:prstGeom>
          <a:noFill/>
        </p:spPr>
        <p:txBody>
          <a:bodyPr wrap="square">
            <a:spAutoFit/>
          </a:bodyPr>
          <a:lstStyle/>
          <a:p>
            <a:pPr algn="l" fontAlgn="base"/>
            <a:r>
              <a:rPr lang="en-US" b="0" i="0" dirty="0">
                <a:solidFill>
                  <a:srgbClr val="FF0000"/>
                </a:solidFill>
                <a:effectLst/>
                <a:latin typeface="Lato" panose="020F0502020204030203" pitchFamily="34" charset="0"/>
              </a:rPr>
              <a:t>The </a:t>
            </a:r>
            <a:r>
              <a:rPr lang="en-US" b="0" i="0" dirty="0" err="1">
                <a:solidFill>
                  <a:srgbClr val="FF0000"/>
                </a:solidFill>
                <a:effectLst/>
                <a:latin typeface="Lato" panose="020F0502020204030203" pitchFamily="34" charset="0"/>
              </a:rPr>
              <a:t>shouldComponentUpdate</a:t>
            </a:r>
            <a:r>
              <a:rPr lang="en-US" b="0" i="0" dirty="0">
                <a:solidFill>
                  <a:srgbClr val="FF0000"/>
                </a:solidFill>
                <a:effectLst/>
                <a:latin typeface="Lato" panose="020F0502020204030203" pitchFamily="34" charset="0"/>
              </a:rPr>
              <a:t>() lifecycle method</a:t>
            </a:r>
          </a:p>
          <a:p>
            <a:pPr algn="l" fontAlgn="base"/>
            <a:r>
              <a:rPr lang="en-US" b="0" i="0" dirty="0">
                <a:solidFill>
                  <a:schemeClr val="bg1"/>
                </a:solidFill>
                <a:effectLst/>
                <a:latin typeface="Lato" panose="020F0502020204030203" pitchFamily="34" charset="0"/>
              </a:rPr>
              <a:t>In the </a:t>
            </a:r>
            <a:r>
              <a:rPr lang="en-US" b="0" i="0" dirty="0" err="1">
                <a:solidFill>
                  <a:schemeClr val="bg1"/>
                </a:solidFill>
                <a:effectLst/>
                <a:latin typeface="Lato" panose="020F0502020204030203" pitchFamily="34" charset="0"/>
              </a:rPr>
              <a:t>shouldComponentUpdate</a:t>
            </a:r>
            <a:r>
              <a:rPr lang="en-US" b="0" i="0" dirty="0">
                <a:solidFill>
                  <a:schemeClr val="bg1"/>
                </a:solidFill>
                <a:effectLst/>
                <a:latin typeface="Lato" panose="020F0502020204030203" pitchFamily="34" charset="0"/>
              </a:rPr>
              <a:t>() method you can return a Boolean value that specifies whether React should continue with the rendering or not.</a:t>
            </a:r>
          </a:p>
          <a:p>
            <a:pPr algn="l" fontAlgn="base"/>
            <a:r>
              <a:rPr lang="en-US" b="0" i="0" dirty="0">
                <a:solidFill>
                  <a:schemeClr val="bg1"/>
                </a:solidFill>
                <a:effectLst/>
                <a:latin typeface="Lato" panose="020F0502020204030203" pitchFamily="34" charset="0"/>
              </a:rPr>
              <a:t>The default value is true.</a:t>
            </a:r>
            <a:r>
              <a:rPr lang="en-IN" b="0" dirty="0">
                <a:solidFill>
                  <a:srgbClr val="FF0000"/>
                </a:solidFill>
                <a:effectLst/>
                <a:latin typeface="Consolas" panose="020B0609020204030204" pitchFamily="49" charset="0"/>
              </a:rPr>
              <a:t> </a:t>
            </a:r>
            <a:endParaRPr lang="en-US" dirty="0">
              <a:solidFill>
                <a:srgbClr val="FF0000"/>
              </a:solidFill>
              <a:latin typeface="Lato" panose="020F0502020204030203" pitchFamily="34" charset="0"/>
            </a:endParaRPr>
          </a:p>
          <a:p>
            <a:pPr algn="l" fontAlgn="base"/>
            <a:r>
              <a:rPr lang="en-US" b="0" i="0" dirty="0">
                <a:solidFill>
                  <a:srgbClr val="FF0000"/>
                </a:solidFill>
                <a:effectLst/>
                <a:latin typeface="Lato" panose="020F0502020204030203" pitchFamily="34" charset="0"/>
              </a:rPr>
              <a:t>Index.js</a:t>
            </a:r>
          </a:p>
          <a:p>
            <a:pPr algn="l" fontAlgn="base"/>
            <a:r>
              <a:rPr lang="en-US" b="0" i="0" dirty="0">
                <a:solidFill>
                  <a:schemeClr val="bg1"/>
                </a:solidFill>
                <a:effectLst/>
                <a:latin typeface="Lato" panose="020F0502020204030203" pitchFamily="34" charset="0"/>
              </a:rPr>
              <a:t>import React from 'react';</a:t>
            </a:r>
          </a:p>
          <a:p>
            <a:pPr algn="l" fontAlgn="base"/>
            <a:r>
              <a:rPr lang="en-US" b="0" i="0" dirty="0">
                <a:solidFill>
                  <a:schemeClr val="bg1"/>
                </a:solidFill>
                <a:effectLst/>
                <a:latin typeface="Lato" panose="020F0502020204030203" pitchFamily="34" charset="0"/>
              </a:rPr>
              <a:t>import </a:t>
            </a:r>
            <a:r>
              <a:rPr lang="en-US" b="0" i="0" dirty="0" err="1">
                <a:solidFill>
                  <a:schemeClr val="bg1"/>
                </a:solidFill>
                <a:effectLst/>
                <a:latin typeface="Lato" panose="020F0502020204030203" pitchFamily="34" charset="0"/>
              </a:rPr>
              <a:t>ReactDOM</a:t>
            </a:r>
            <a:r>
              <a:rPr lang="en-US" b="0" i="0" dirty="0">
                <a:solidFill>
                  <a:schemeClr val="bg1"/>
                </a:solidFill>
                <a:effectLst/>
                <a:latin typeface="Lato" panose="020F0502020204030203" pitchFamily="34" charset="0"/>
              </a:rPr>
              <a:t> from 'react-</a:t>
            </a:r>
            <a:r>
              <a:rPr lang="en-US" b="0" i="0" dirty="0" err="1">
                <a:solidFill>
                  <a:schemeClr val="bg1"/>
                </a:solidFill>
                <a:effectLst/>
                <a:latin typeface="Lato" panose="020F0502020204030203" pitchFamily="34" charset="0"/>
              </a:rPr>
              <a:t>dom</a:t>
            </a:r>
            <a:r>
              <a:rPr lang="en-US" b="0" i="0" dirty="0">
                <a:solidFill>
                  <a:schemeClr val="bg1"/>
                </a:solidFill>
                <a:effectLst/>
                <a:latin typeface="Lato" panose="020F0502020204030203" pitchFamily="34" charset="0"/>
              </a:rPr>
              <a:t>/client';</a:t>
            </a:r>
          </a:p>
          <a:p>
            <a:pPr algn="l" fontAlgn="base"/>
            <a:endParaRPr lang="en-US" b="0" i="0" dirty="0">
              <a:solidFill>
                <a:schemeClr val="bg1"/>
              </a:solidFill>
              <a:effectLst/>
              <a:latin typeface="Lato" panose="020F0502020204030203" pitchFamily="34" charset="0"/>
            </a:endParaRPr>
          </a:p>
          <a:p>
            <a:pPr algn="l" fontAlgn="base"/>
            <a:r>
              <a:rPr lang="en-US" b="0" i="0" dirty="0">
                <a:solidFill>
                  <a:schemeClr val="bg1"/>
                </a:solidFill>
                <a:effectLst/>
                <a:latin typeface="Lato" panose="020F0502020204030203" pitchFamily="34" charset="0"/>
              </a:rPr>
              <a:t>class Header extends </a:t>
            </a:r>
            <a:r>
              <a:rPr lang="en-US" b="0" i="0" dirty="0" err="1">
                <a:solidFill>
                  <a:schemeClr val="bg1"/>
                </a:solidFill>
                <a:effectLst/>
                <a:latin typeface="Lato" panose="020F0502020204030203" pitchFamily="34" charset="0"/>
              </a:rPr>
              <a:t>React.Component</a:t>
            </a:r>
            <a:r>
              <a:rPr lang="en-US" b="0" i="0" dirty="0">
                <a:solidFill>
                  <a:schemeClr val="bg1"/>
                </a:solidFill>
                <a:effectLst/>
                <a:latin typeface="Lato" panose="020F0502020204030203" pitchFamily="34" charset="0"/>
              </a:rPr>
              <a:t> {</a:t>
            </a:r>
          </a:p>
          <a:p>
            <a:pPr algn="l" fontAlgn="base"/>
            <a:r>
              <a:rPr lang="en-US" b="0" i="0" dirty="0">
                <a:solidFill>
                  <a:schemeClr val="bg1"/>
                </a:solidFill>
                <a:effectLst/>
                <a:latin typeface="Lato" panose="020F0502020204030203" pitchFamily="34" charset="0"/>
              </a:rPr>
              <a:t>  constructor(props) {</a:t>
            </a:r>
          </a:p>
          <a:p>
            <a:pPr algn="l" fontAlgn="base"/>
            <a:r>
              <a:rPr lang="en-US" b="0" i="0" dirty="0">
                <a:solidFill>
                  <a:schemeClr val="bg1"/>
                </a:solidFill>
                <a:effectLst/>
                <a:latin typeface="Lato" panose="020F0502020204030203" pitchFamily="34" charset="0"/>
              </a:rPr>
              <a:t>    super(props);</a:t>
            </a:r>
          </a:p>
          <a:p>
            <a:pPr algn="l" fontAlgn="base"/>
            <a:r>
              <a:rPr lang="en-US" b="0" i="0" dirty="0">
                <a:solidFill>
                  <a:schemeClr val="bg1"/>
                </a:solidFill>
                <a:effectLst/>
                <a:latin typeface="Lato" panose="020F0502020204030203" pitchFamily="34" charset="0"/>
              </a:rPr>
              <a:t>    </a:t>
            </a:r>
            <a:r>
              <a:rPr lang="en-US" b="0" i="0" dirty="0" err="1">
                <a:solidFill>
                  <a:schemeClr val="bg1"/>
                </a:solidFill>
                <a:effectLst/>
                <a:latin typeface="Lato" panose="020F0502020204030203" pitchFamily="34" charset="0"/>
              </a:rPr>
              <a:t>this.state</a:t>
            </a:r>
            <a:r>
              <a:rPr lang="en-US" b="0" i="0" dirty="0">
                <a:solidFill>
                  <a:schemeClr val="bg1"/>
                </a:solidFill>
                <a:effectLst/>
                <a:latin typeface="Lato" panose="020F0502020204030203" pitchFamily="34" charset="0"/>
              </a:rPr>
              <a:t> = {</a:t>
            </a:r>
            <a:r>
              <a:rPr lang="en-US" b="0" i="0" dirty="0" err="1">
                <a:solidFill>
                  <a:schemeClr val="bg1"/>
                </a:solidFill>
                <a:effectLst/>
                <a:latin typeface="Lato" panose="020F0502020204030203" pitchFamily="34" charset="0"/>
              </a:rPr>
              <a:t>favoritecolor</a:t>
            </a:r>
            <a:r>
              <a:rPr lang="en-US" b="0" i="0" dirty="0">
                <a:solidFill>
                  <a:schemeClr val="bg1"/>
                </a:solidFill>
                <a:effectLst/>
                <a:latin typeface="Lato" panose="020F0502020204030203" pitchFamily="34" charset="0"/>
              </a:rPr>
              <a:t>: "red"};</a:t>
            </a:r>
          </a:p>
          <a:p>
            <a:pPr algn="l" fontAlgn="base"/>
            <a:r>
              <a:rPr lang="en-US" b="0" i="0" dirty="0">
                <a:solidFill>
                  <a:schemeClr val="bg1"/>
                </a:solidFill>
                <a:effectLst/>
                <a:latin typeface="Lato" panose="020F0502020204030203" pitchFamily="34" charset="0"/>
              </a:rPr>
              <a:t>  }</a:t>
            </a:r>
          </a:p>
          <a:p>
            <a:pPr algn="l" fontAlgn="base"/>
            <a:r>
              <a:rPr lang="en-US" b="0" i="0" dirty="0">
                <a:solidFill>
                  <a:schemeClr val="bg1"/>
                </a:solidFill>
                <a:effectLst/>
                <a:latin typeface="Lato" panose="020F0502020204030203" pitchFamily="34" charset="0"/>
              </a:rPr>
              <a:t>  </a:t>
            </a:r>
            <a:r>
              <a:rPr lang="en-US" b="0" i="0" dirty="0" err="1">
                <a:solidFill>
                  <a:schemeClr val="bg1"/>
                </a:solidFill>
                <a:effectLst/>
                <a:latin typeface="Lato" panose="020F0502020204030203" pitchFamily="34" charset="0"/>
              </a:rPr>
              <a:t>shouldComponentUpdate</a:t>
            </a:r>
            <a:r>
              <a:rPr lang="en-US" b="0" i="0" dirty="0">
                <a:solidFill>
                  <a:schemeClr val="bg1"/>
                </a:solidFill>
                <a:effectLst/>
                <a:latin typeface="Lato" panose="020F0502020204030203" pitchFamily="34" charset="0"/>
              </a:rPr>
              <a:t>() {</a:t>
            </a:r>
          </a:p>
          <a:p>
            <a:pPr algn="l" fontAlgn="base"/>
            <a:r>
              <a:rPr lang="en-US" b="0" i="0" dirty="0">
                <a:solidFill>
                  <a:schemeClr val="bg1"/>
                </a:solidFill>
                <a:effectLst/>
                <a:latin typeface="Lato" panose="020F0502020204030203" pitchFamily="34" charset="0"/>
              </a:rPr>
              <a:t>    return false;</a:t>
            </a:r>
          </a:p>
          <a:p>
            <a:pPr algn="l" fontAlgn="base"/>
            <a:r>
              <a:rPr lang="en-US" b="0" i="0" dirty="0">
                <a:solidFill>
                  <a:schemeClr val="bg1"/>
                </a:solidFill>
                <a:effectLst/>
                <a:latin typeface="Lato" panose="020F0502020204030203" pitchFamily="34" charset="0"/>
              </a:rPr>
              <a:t>  }</a:t>
            </a:r>
          </a:p>
          <a:p>
            <a:pPr algn="l" fontAlgn="base"/>
            <a:r>
              <a:rPr lang="en-US" b="0" i="0" dirty="0">
                <a:solidFill>
                  <a:srgbClr val="FF0000"/>
                </a:solidFill>
                <a:effectLst/>
                <a:latin typeface="Lato" panose="020F0502020204030203" pitchFamily="34" charset="0"/>
              </a:rPr>
              <a:t>  </a:t>
            </a:r>
            <a:endParaRPr lang="en-IN"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1896855955"/>
      </p:ext>
    </p:extLst>
  </p:cSld>
  <p:clrMapOvr>
    <a:masterClrMapping/>
  </p:clrMapOvr>
  <p:transition/>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921597"/>
            <a:ext cx="8318500" cy="4801314"/>
          </a:xfrm>
          <a:prstGeom prst="rect">
            <a:avLst/>
          </a:prstGeom>
          <a:noFill/>
        </p:spPr>
        <p:txBody>
          <a:bodyPr wrap="square">
            <a:spAutoFit/>
          </a:bodyPr>
          <a:lstStyle/>
          <a:p>
            <a:pPr algn="l" fontAlgn="base"/>
            <a:r>
              <a:rPr lang="en-US" b="0" i="0" dirty="0" err="1">
                <a:solidFill>
                  <a:schemeClr val="bg1"/>
                </a:solidFill>
                <a:effectLst/>
                <a:latin typeface="Lato" panose="020F0502020204030203" pitchFamily="34" charset="0"/>
              </a:rPr>
              <a:t>changeColor</a:t>
            </a:r>
            <a:r>
              <a:rPr lang="en-US" b="0" i="0" dirty="0">
                <a:solidFill>
                  <a:schemeClr val="bg1"/>
                </a:solidFill>
                <a:effectLst/>
                <a:latin typeface="Lato" panose="020F0502020204030203" pitchFamily="34" charset="0"/>
              </a:rPr>
              <a:t> = () =&gt; {</a:t>
            </a:r>
          </a:p>
          <a:p>
            <a:pPr algn="l" fontAlgn="base"/>
            <a:r>
              <a:rPr lang="en-US" b="0" i="0" dirty="0">
                <a:solidFill>
                  <a:schemeClr val="bg1"/>
                </a:solidFill>
                <a:effectLst/>
                <a:latin typeface="Lato" panose="020F0502020204030203" pitchFamily="34" charset="0"/>
              </a:rPr>
              <a:t>    </a:t>
            </a:r>
            <a:r>
              <a:rPr lang="en-US" b="0" i="0" dirty="0" err="1">
                <a:solidFill>
                  <a:schemeClr val="bg1"/>
                </a:solidFill>
                <a:effectLst/>
                <a:latin typeface="Lato" panose="020F0502020204030203" pitchFamily="34" charset="0"/>
              </a:rPr>
              <a:t>this.setState</a:t>
            </a:r>
            <a:r>
              <a:rPr lang="en-US" b="0" i="0" dirty="0">
                <a:solidFill>
                  <a:schemeClr val="bg1"/>
                </a:solidFill>
                <a:effectLst/>
                <a:latin typeface="Lato" panose="020F0502020204030203" pitchFamily="34" charset="0"/>
              </a:rPr>
              <a:t>({</a:t>
            </a:r>
            <a:r>
              <a:rPr lang="en-US" b="0" i="0" dirty="0" err="1">
                <a:solidFill>
                  <a:schemeClr val="bg1"/>
                </a:solidFill>
                <a:effectLst/>
                <a:latin typeface="Lato" panose="020F0502020204030203" pitchFamily="34" charset="0"/>
              </a:rPr>
              <a:t>favoritecolor</a:t>
            </a:r>
            <a:r>
              <a:rPr lang="en-US" b="0" i="0" dirty="0">
                <a:solidFill>
                  <a:schemeClr val="bg1"/>
                </a:solidFill>
                <a:effectLst/>
                <a:latin typeface="Lato" panose="020F0502020204030203" pitchFamily="34" charset="0"/>
              </a:rPr>
              <a:t>: "blue"});</a:t>
            </a:r>
          </a:p>
          <a:p>
            <a:pPr algn="l" fontAlgn="base"/>
            <a:r>
              <a:rPr lang="en-US" b="0" i="0" dirty="0">
                <a:solidFill>
                  <a:schemeClr val="bg1"/>
                </a:solidFill>
                <a:effectLst/>
                <a:latin typeface="Lato" panose="020F0502020204030203" pitchFamily="34" charset="0"/>
              </a:rPr>
              <a:t>  }</a:t>
            </a:r>
          </a:p>
          <a:p>
            <a:pPr algn="l" fontAlgn="base"/>
            <a:r>
              <a:rPr lang="en-US" b="0" i="0" dirty="0">
                <a:solidFill>
                  <a:schemeClr val="bg1"/>
                </a:solidFill>
                <a:effectLst/>
                <a:latin typeface="Lato" panose="020F0502020204030203" pitchFamily="34" charset="0"/>
              </a:rPr>
              <a:t>  render() {</a:t>
            </a:r>
          </a:p>
          <a:p>
            <a:pPr algn="l" fontAlgn="base"/>
            <a:r>
              <a:rPr lang="en-US" b="0" i="0" dirty="0">
                <a:solidFill>
                  <a:schemeClr val="bg1"/>
                </a:solidFill>
                <a:effectLst/>
                <a:latin typeface="Lato" panose="020F0502020204030203" pitchFamily="34" charset="0"/>
              </a:rPr>
              <a:t>    return (</a:t>
            </a:r>
          </a:p>
          <a:p>
            <a:pPr algn="l" fontAlgn="base"/>
            <a:r>
              <a:rPr lang="en-US" b="0" i="0" dirty="0">
                <a:solidFill>
                  <a:schemeClr val="bg1"/>
                </a:solidFill>
                <a:effectLst/>
                <a:latin typeface="Lato" panose="020F0502020204030203" pitchFamily="34" charset="0"/>
              </a:rPr>
              <a:t>      &lt;div&gt;</a:t>
            </a:r>
          </a:p>
          <a:p>
            <a:pPr algn="l" fontAlgn="base"/>
            <a:r>
              <a:rPr lang="en-US" b="0" i="0" dirty="0">
                <a:solidFill>
                  <a:schemeClr val="bg1"/>
                </a:solidFill>
                <a:effectLst/>
                <a:latin typeface="Lato" panose="020F0502020204030203" pitchFamily="34" charset="0"/>
              </a:rPr>
              <a:t>      &lt;h1&gt;My Favorite Color is {</a:t>
            </a:r>
            <a:r>
              <a:rPr lang="en-US" b="0" i="0" dirty="0" err="1">
                <a:solidFill>
                  <a:schemeClr val="bg1"/>
                </a:solidFill>
                <a:effectLst/>
                <a:latin typeface="Lato" panose="020F0502020204030203" pitchFamily="34" charset="0"/>
              </a:rPr>
              <a:t>this.state.favoritecolor</a:t>
            </a:r>
            <a:r>
              <a:rPr lang="en-US" b="0" i="0" dirty="0">
                <a:solidFill>
                  <a:schemeClr val="bg1"/>
                </a:solidFill>
                <a:effectLst/>
                <a:latin typeface="Lato" panose="020F0502020204030203" pitchFamily="34" charset="0"/>
              </a:rPr>
              <a:t>}&lt;/h1&gt;</a:t>
            </a:r>
          </a:p>
          <a:p>
            <a:pPr algn="l" fontAlgn="base"/>
            <a:r>
              <a:rPr lang="en-US" b="0" i="0" dirty="0">
                <a:solidFill>
                  <a:schemeClr val="bg1"/>
                </a:solidFill>
                <a:effectLst/>
                <a:latin typeface="Lato" panose="020F0502020204030203" pitchFamily="34" charset="0"/>
              </a:rPr>
              <a:t>      &lt;button type="button" </a:t>
            </a:r>
            <a:r>
              <a:rPr lang="en-US" b="0" i="0" dirty="0" err="1">
                <a:solidFill>
                  <a:schemeClr val="bg1"/>
                </a:solidFill>
                <a:effectLst/>
                <a:latin typeface="Lato" panose="020F0502020204030203" pitchFamily="34" charset="0"/>
              </a:rPr>
              <a:t>onClick</a:t>
            </a:r>
            <a:r>
              <a:rPr lang="en-US" b="0" i="0" dirty="0">
                <a:solidFill>
                  <a:schemeClr val="bg1"/>
                </a:solidFill>
                <a:effectLst/>
                <a:latin typeface="Lato" panose="020F0502020204030203" pitchFamily="34" charset="0"/>
              </a:rPr>
              <a:t>={</a:t>
            </a:r>
            <a:r>
              <a:rPr lang="en-US" b="0" i="0" dirty="0" err="1">
                <a:solidFill>
                  <a:schemeClr val="bg1"/>
                </a:solidFill>
                <a:effectLst/>
                <a:latin typeface="Lato" panose="020F0502020204030203" pitchFamily="34" charset="0"/>
              </a:rPr>
              <a:t>this.changeColor</a:t>
            </a:r>
            <a:r>
              <a:rPr lang="en-US" b="0" i="0" dirty="0">
                <a:solidFill>
                  <a:schemeClr val="bg1"/>
                </a:solidFill>
                <a:effectLst/>
                <a:latin typeface="Lato" panose="020F0502020204030203" pitchFamily="34" charset="0"/>
              </a:rPr>
              <a:t>}&gt;Change color&lt;/button&gt;</a:t>
            </a:r>
          </a:p>
          <a:p>
            <a:pPr algn="l" fontAlgn="base"/>
            <a:r>
              <a:rPr lang="en-US" b="0" i="0" dirty="0">
                <a:solidFill>
                  <a:schemeClr val="bg1"/>
                </a:solidFill>
                <a:effectLst/>
                <a:latin typeface="Lato" panose="020F0502020204030203" pitchFamily="34" charset="0"/>
              </a:rPr>
              <a:t>      &lt;/div&gt;</a:t>
            </a:r>
          </a:p>
          <a:p>
            <a:pPr algn="l" fontAlgn="base"/>
            <a:r>
              <a:rPr lang="en-US" b="0" i="0" dirty="0">
                <a:solidFill>
                  <a:schemeClr val="bg1"/>
                </a:solidFill>
                <a:effectLst/>
                <a:latin typeface="Lato" panose="020F0502020204030203" pitchFamily="34" charset="0"/>
              </a:rPr>
              <a:t>    );</a:t>
            </a:r>
          </a:p>
          <a:p>
            <a:pPr algn="l" fontAlgn="base"/>
            <a:r>
              <a:rPr lang="en-US" b="0" i="0" dirty="0">
                <a:solidFill>
                  <a:schemeClr val="bg1"/>
                </a:solidFill>
                <a:effectLst/>
                <a:latin typeface="Lato" panose="020F0502020204030203" pitchFamily="34" charset="0"/>
              </a:rPr>
              <a:t>  }</a:t>
            </a:r>
          </a:p>
          <a:p>
            <a:pPr algn="l" fontAlgn="base"/>
            <a:r>
              <a:rPr lang="en-US" b="0" i="0" dirty="0">
                <a:solidFill>
                  <a:schemeClr val="bg1"/>
                </a:solidFill>
                <a:effectLst/>
                <a:latin typeface="Lato" panose="020F0502020204030203" pitchFamily="34" charset="0"/>
              </a:rPr>
              <a:t>}</a:t>
            </a:r>
          </a:p>
          <a:p>
            <a:pPr algn="l" fontAlgn="base"/>
            <a:endParaRPr lang="en-US" b="0" i="0" dirty="0">
              <a:solidFill>
                <a:schemeClr val="bg1"/>
              </a:solidFill>
              <a:effectLst/>
              <a:latin typeface="Lato" panose="020F0502020204030203" pitchFamily="34" charset="0"/>
            </a:endParaRPr>
          </a:p>
          <a:p>
            <a:pPr algn="l" fontAlgn="base"/>
            <a:r>
              <a:rPr lang="en-US" b="0" i="0" dirty="0">
                <a:solidFill>
                  <a:schemeClr val="bg1"/>
                </a:solidFill>
                <a:effectLst/>
                <a:latin typeface="Lato" panose="020F0502020204030203" pitchFamily="34" charset="0"/>
              </a:rPr>
              <a:t>const root = </a:t>
            </a:r>
            <a:r>
              <a:rPr lang="en-US" b="0" i="0" dirty="0" err="1">
                <a:solidFill>
                  <a:schemeClr val="bg1"/>
                </a:solidFill>
                <a:effectLst/>
                <a:latin typeface="Lato" panose="020F0502020204030203" pitchFamily="34" charset="0"/>
              </a:rPr>
              <a:t>ReactDOM.createRoot</a:t>
            </a:r>
            <a:r>
              <a:rPr lang="en-US" b="0" i="0" dirty="0">
                <a:solidFill>
                  <a:schemeClr val="bg1"/>
                </a:solidFill>
                <a:effectLst/>
                <a:latin typeface="Lato" panose="020F0502020204030203" pitchFamily="34" charset="0"/>
              </a:rPr>
              <a:t>(</a:t>
            </a:r>
            <a:r>
              <a:rPr lang="en-US" b="0" i="0" dirty="0" err="1">
                <a:solidFill>
                  <a:schemeClr val="bg1"/>
                </a:solidFill>
                <a:effectLst/>
                <a:latin typeface="Lato" panose="020F0502020204030203" pitchFamily="34" charset="0"/>
              </a:rPr>
              <a:t>document.getElementById</a:t>
            </a:r>
            <a:r>
              <a:rPr lang="en-US" b="0" i="0" dirty="0">
                <a:solidFill>
                  <a:schemeClr val="bg1"/>
                </a:solidFill>
                <a:effectLst/>
                <a:latin typeface="Lato" panose="020F0502020204030203" pitchFamily="34" charset="0"/>
              </a:rPr>
              <a:t>('root'));</a:t>
            </a:r>
          </a:p>
          <a:p>
            <a:pPr algn="l" fontAlgn="base"/>
            <a:r>
              <a:rPr lang="en-US" b="0" i="0" dirty="0" err="1">
                <a:solidFill>
                  <a:schemeClr val="bg1"/>
                </a:solidFill>
                <a:effectLst/>
                <a:latin typeface="Lato" panose="020F0502020204030203" pitchFamily="34" charset="0"/>
              </a:rPr>
              <a:t>root.render</a:t>
            </a:r>
            <a:r>
              <a:rPr lang="en-US" b="0" i="0" dirty="0">
                <a:solidFill>
                  <a:schemeClr val="bg1"/>
                </a:solidFill>
                <a:effectLst/>
                <a:latin typeface="Lato" panose="020F0502020204030203" pitchFamily="34" charset="0"/>
              </a:rPr>
              <a:t>(&lt;Header /&gt;);</a:t>
            </a:r>
          </a:p>
          <a:p>
            <a:r>
              <a:rPr lang="en-IN" b="0" dirty="0">
                <a:solidFill>
                  <a:srgbClr val="FF0000"/>
                </a:solidFill>
                <a:effectLst/>
                <a:latin typeface="Consolas" panose="020B0609020204030204" pitchFamily="49" charset="0"/>
              </a:rPr>
              <a:t>   </a:t>
            </a:r>
          </a:p>
          <a:p>
            <a:pPr algn="l" fontAlgn="base"/>
            <a:r>
              <a:rPr lang="en-US" b="0" i="0" dirty="0">
                <a:solidFill>
                  <a:srgbClr val="FF0000"/>
                </a:solidFill>
                <a:effectLst/>
                <a:latin typeface="Lato" panose="020F0502020204030203" pitchFamily="34" charset="0"/>
              </a:rPr>
              <a:t>  </a:t>
            </a:r>
            <a:endParaRPr lang="en-IN" b="0" dirty="0">
              <a:solidFill>
                <a:srgbClr val="FF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A1DC2A04-7BD9-D3BD-A250-E1747028CCCB}"/>
              </a:ext>
            </a:extLst>
          </p:cNvPr>
          <p:cNvPicPr>
            <a:picLocks noChangeAspect="1"/>
          </p:cNvPicPr>
          <p:nvPr/>
        </p:nvPicPr>
        <p:blipFill>
          <a:blip r:embed="rId4"/>
          <a:stretch>
            <a:fillRect/>
          </a:stretch>
        </p:blipFill>
        <p:spPr>
          <a:xfrm>
            <a:off x="5990529" y="255783"/>
            <a:ext cx="3505200" cy="1724025"/>
          </a:xfrm>
          <a:prstGeom prst="rect">
            <a:avLst/>
          </a:prstGeom>
        </p:spPr>
      </p:pic>
    </p:spTree>
    <p:extLst>
      <p:ext uri="{BB962C8B-B14F-4D97-AF65-F5344CB8AC3E}">
        <p14:creationId xmlns:p14="http://schemas.microsoft.com/office/powerpoint/2010/main" val="2729610301"/>
      </p:ext>
    </p:extLst>
  </p:cSld>
  <p:clrMapOvr>
    <a:masterClrMapping/>
  </p:clrMapOvr>
  <p:transition/>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2862322"/>
          </a:xfrm>
          <a:prstGeom prst="rect">
            <a:avLst/>
          </a:prstGeom>
          <a:noFill/>
        </p:spPr>
        <p:txBody>
          <a:bodyPr wrap="square">
            <a:spAutoFit/>
          </a:bodyPr>
          <a:lstStyle/>
          <a:p>
            <a:r>
              <a:rPr lang="en-US" dirty="0">
                <a:solidFill>
                  <a:srgbClr val="FF0000"/>
                </a:solidFill>
              </a:rPr>
              <a:t>render()</a:t>
            </a:r>
          </a:p>
          <a:p>
            <a:r>
              <a:rPr lang="en-US" dirty="0">
                <a:solidFill>
                  <a:schemeClr val="bg1"/>
                </a:solidFill>
              </a:rPr>
              <a:t>The render() method is of course called when a component gets updated, it has to re-render the HTML to the DOM, with the new changes.</a:t>
            </a:r>
          </a:p>
          <a:p>
            <a:r>
              <a:rPr lang="en-US" dirty="0" err="1">
                <a:solidFill>
                  <a:srgbClr val="FF0000"/>
                </a:solidFill>
              </a:rPr>
              <a:t>getSnapshotBeforeUpdate</a:t>
            </a:r>
            <a:r>
              <a:rPr lang="en-US" dirty="0">
                <a:solidFill>
                  <a:srgbClr val="FF0000"/>
                </a:solidFill>
              </a:rPr>
              <a:t>()</a:t>
            </a:r>
          </a:p>
          <a:p>
            <a:r>
              <a:rPr lang="en-US" dirty="0">
                <a:solidFill>
                  <a:schemeClr val="bg1"/>
                </a:solidFill>
              </a:rPr>
              <a:t>In the </a:t>
            </a:r>
            <a:r>
              <a:rPr lang="en-US" dirty="0" err="1">
                <a:solidFill>
                  <a:schemeClr val="bg1"/>
                </a:solidFill>
              </a:rPr>
              <a:t>getSnapshotBeforeUpdate</a:t>
            </a:r>
            <a:r>
              <a:rPr lang="en-US" dirty="0">
                <a:solidFill>
                  <a:schemeClr val="bg1"/>
                </a:solidFill>
              </a:rPr>
              <a:t>() method you have access to the props and state before the update, meaning that even after the update, you can check what the values were before the update.</a:t>
            </a:r>
          </a:p>
          <a:p>
            <a:endParaRPr lang="en-US" dirty="0">
              <a:solidFill>
                <a:schemeClr val="bg1"/>
              </a:solidFill>
            </a:endParaRPr>
          </a:p>
          <a:p>
            <a:r>
              <a:rPr lang="en-US" dirty="0">
                <a:solidFill>
                  <a:schemeClr val="bg1"/>
                </a:solidFill>
              </a:rPr>
              <a:t>If the </a:t>
            </a:r>
            <a:r>
              <a:rPr lang="en-US" dirty="0" err="1">
                <a:solidFill>
                  <a:schemeClr val="bg1"/>
                </a:solidFill>
              </a:rPr>
              <a:t>getSnapshotBeforeUpdate</a:t>
            </a:r>
            <a:r>
              <a:rPr lang="en-US" dirty="0">
                <a:solidFill>
                  <a:schemeClr val="bg1"/>
                </a:solidFill>
              </a:rPr>
              <a:t>() method is present, you should also include the </a:t>
            </a:r>
            <a:r>
              <a:rPr lang="en-US" dirty="0" err="1">
                <a:solidFill>
                  <a:schemeClr val="bg1"/>
                </a:solidFill>
              </a:rPr>
              <a:t>componentDidUpdate</a:t>
            </a:r>
            <a:r>
              <a:rPr lang="en-US" dirty="0">
                <a:solidFill>
                  <a:schemeClr val="bg1"/>
                </a:solidFill>
              </a:rPr>
              <a:t>() method, otherwise you will get an error.</a:t>
            </a:r>
            <a:endParaRPr lang="en-IN" dirty="0">
              <a:solidFill>
                <a:schemeClr val="bg1"/>
              </a:solidFill>
            </a:endParaRPr>
          </a:p>
        </p:txBody>
      </p:sp>
    </p:spTree>
    <p:extLst>
      <p:ext uri="{BB962C8B-B14F-4D97-AF65-F5344CB8AC3E}">
        <p14:creationId xmlns:p14="http://schemas.microsoft.com/office/powerpoint/2010/main" val="176647603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React </a:t>
            </a:r>
            <a:r>
              <a:rPr lang="en-US" sz="2100" b="1" dirty="0" err="1">
                <a:solidFill>
                  <a:srgbClr val="7030A0"/>
                </a:solidFill>
                <a:latin typeface="Arial" panose="020B0604020202020204" pitchFamily="34" charset="0"/>
                <a:ea typeface="Arial" panose="020B0604020202020204" pitchFamily="34" charset="0"/>
              </a:rPr>
              <a:t>js</a:t>
            </a:r>
            <a:r>
              <a:rPr lang="en-US" sz="2100" b="1" dirty="0">
                <a:solidFill>
                  <a:srgbClr val="7030A0"/>
                </a:solidFill>
                <a:latin typeface="Arial" panose="020B0604020202020204" pitchFamily="34" charset="0"/>
                <a:ea typeface="Arial" panose="020B0604020202020204" pitchFamily="34" charset="0"/>
              </a:rPr>
              <a:t> installation</a:t>
            </a:r>
            <a:endParaRPr lang="en-IN" sz="2100" b="1" dirty="0">
              <a:solidFill>
                <a:srgbClr val="7030A0"/>
              </a:solidFill>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1200329"/>
          </a:xfrm>
          <a:prstGeom prst="rect">
            <a:avLst/>
          </a:prstGeom>
          <a:noFill/>
        </p:spPr>
        <p:txBody>
          <a:bodyPr wrap="square">
            <a:spAutoFit/>
          </a:bodyPr>
          <a:lstStyle/>
          <a:p>
            <a:pPr algn="l" fontAlgn="base"/>
            <a:endParaRPr lang="en-US" b="0" i="0" dirty="0">
              <a:solidFill>
                <a:srgbClr val="273239"/>
              </a:solidFill>
              <a:effectLst/>
              <a:latin typeface="Nunito" pitchFamily="2" charset="0"/>
            </a:endParaRPr>
          </a:p>
          <a:p>
            <a:pPr algn="l" fontAlgn="base"/>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a:t>
            </a:r>
          </a:p>
        </p:txBody>
      </p:sp>
      <p:sp>
        <p:nvSpPr>
          <p:cNvPr id="12" name="TextBox 11">
            <a:extLst>
              <a:ext uri="{FF2B5EF4-FFF2-40B4-BE49-F238E27FC236}">
                <a16:creationId xmlns:a16="http://schemas.microsoft.com/office/drawing/2014/main" id="{BE8A210A-3C53-EF11-C849-DD3DC5595694}"/>
              </a:ext>
            </a:extLst>
          </p:cNvPr>
          <p:cNvSpPr txBox="1"/>
          <p:nvPr/>
        </p:nvSpPr>
        <p:spPr>
          <a:xfrm>
            <a:off x="381000" y="629556"/>
            <a:ext cx="7541066" cy="2031325"/>
          </a:xfrm>
          <a:prstGeom prst="rect">
            <a:avLst/>
          </a:prstGeom>
          <a:noFill/>
        </p:spPr>
        <p:txBody>
          <a:bodyPr wrap="square">
            <a:spAutoFit/>
          </a:bodyPr>
          <a:lstStyle/>
          <a:p>
            <a:pPr algn="l" fontAlgn="base"/>
            <a:r>
              <a:rPr lang="en-US" b="1" i="0" dirty="0">
                <a:solidFill>
                  <a:srgbClr val="273239"/>
                </a:solidFill>
                <a:effectLst/>
                <a:latin typeface="Nunito" pitchFamily="2" charset="0"/>
              </a:rPr>
              <a:t>Step 3</a:t>
            </a:r>
            <a:r>
              <a:rPr lang="en-US" b="0" i="0" dirty="0">
                <a:solidFill>
                  <a:srgbClr val="273239"/>
                </a:solidFill>
                <a:effectLst/>
                <a:latin typeface="Nunito" pitchFamily="2" charset="0"/>
              </a:rPr>
              <a:t>: Open </a:t>
            </a:r>
            <a:r>
              <a:rPr lang="en-US" dirty="0">
                <a:solidFill>
                  <a:srgbClr val="273239"/>
                </a:solidFill>
                <a:latin typeface="Nunito" pitchFamily="2" charset="0"/>
              </a:rPr>
              <a:t>command prompt </a:t>
            </a:r>
            <a:r>
              <a:rPr lang="en-US" b="0" i="0" dirty="0">
                <a:solidFill>
                  <a:srgbClr val="273239"/>
                </a:solidFill>
                <a:effectLst/>
                <a:latin typeface="Nunito" pitchFamily="2" charset="0"/>
              </a:rPr>
              <a:t> select any </a:t>
            </a:r>
            <a:r>
              <a:rPr lang="en-US" dirty="0">
                <a:solidFill>
                  <a:srgbClr val="273239"/>
                </a:solidFill>
                <a:latin typeface="Nunito" pitchFamily="2" charset="0"/>
              </a:rPr>
              <a:t>drive(D or E) then create directory by using </a:t>
            </a:r>
            <a:r>
              <a:rPr lang="en-US" dirty="0" err="1">
                <a:solidFill>
                  <a:srgbClr val="273239"/>
                </a:solidFill>
                <a:latin typeface="Nunito" pitchFamily="2" charset="0"/>
              </a:rPr>
              <a:t>mkdir</a:t>
            </a:r>
            <a:r>
              <a:rPr lang="en-US" dirty="0">
                <a:solidFill>
                  <a:srgbClr val="273239"/>
                </a:solidFill>
                <a:latin typeface="Nunito" pitchFamily="2" charset="0"/>
              </a:rPr>
              <a:t> command</a:t>
            </a:r>
          </a:p>
          <a:p>
            <a:pPr algn="l" fontAlgn="base"/>
            <a:r>
              <a:rPr lang="en-US" dirty="0" err="1">
                <a:solidFill>
                  <a:srgbClr val="FF0000"/>
                </a:solidFill>
                <a:latin typeface="Nunito" pitchFamily="2" charset="0"/>
              </a:rPr>
              <a:t>m</a:t>
            </a:r>
            <a:r>
              <a:rPr lang="en-US" b="0" i="0" dirty="0" err="1">
                <a:solidFill>
                  <a:srgbClr val="FF0000"/>
                </a:solidFill>
                <a:effectLst/>
                <a:latin typeface="Nunito" pitchFamily="2" charset="0"/>
              </a:rPr>
              <a:t>kdir</a:t>
            </a:r>
            <a:r>
              <a:rPr lang="en-US" b="0" i="0" dirty="0">
                <a:solidFill>
                  <a:srgbClr val="FF0000"/>
                </a:solidFill>
                <a:effectLst/>
                <a:latin typeface="Nunito" pitchFamily="2" charset="0"/>
              </a:rPr>
              <a:t> </a:t>
            </a:r>
            <a:r>
              <a:rPr lang="en-US" b="0" i="0" dirty="0" err="1">
                <a:solidFill>
                  <a:srgbClr val="FF0000"/>
                </a:solidFill>
                <a:effectLst/>
                <a:latin typeface="Nunito" pitchFamily="2" charset="0"/>
              </a:rPr>
              <a:t>foldername</a:t>
            </a:r>
            <a:endParaRPr lang="en-US" b="0" i="0" dirty="0">
              <a:solidFill>
                <a:srgbClr val="FF0000"/>
              </a:solidFill>
              <a:effectLst/>
              <a:latin typeface="Nunito" pitchFamily="2" charset="0"/>
            </a:endParaRPr>
          </a:p>
          <a:p>
            <a:pPr algn="l" fontAlgn="base"/>
            <a:r>
              <a:rPr lang="en-US" dirty="0">
                <a:solidFill>
                  <a:schemeClr val="bg1"/>
                </a:solidFill>
                <a:latin typeface="Nunito" pitchFamily="2" charset="0"/>
              </a:rPr>
              <a:t>Change into the folder by using cd command</a:t>
            </a:r>
          </a:p>
          <a:p>
            <a:pPr algn="l" fontAlgn="base"/>
            <a:r>
              <a:rPr lang="en-US" dirty="0">
                <a:solidFill>
                  <a:srgbClr val="FF0000"/>
                </a:solidFill>
                <a:latin typeface="Nunito" pitchFamily="2" charset="0"/>
              </a:rPr>
              <a:t>c</a:t>
            </a:r>
            <a:r>
              <a:rPr lang="en-US" b="0" i="0" dirty="0">
                <a:solidFill>
                  <a:srgbClr val="FF0000"/>
                </a:solidFill>
                <a:effectLst/>
                <a:latin typeface="Nunito" pitchFamily="2" charset="0"/>
              </a:rPr>
              <a:t>d </a:t>
            </a:r>
            <a:r>
              <a:rPr lang="en-US" b="0" i="0" dirty="0" err="1">
                <a:solidFill>
                  <a:srgbClr val="FF0000"/>
                </a:solidFill>
                <a:effectLst/>
                <a:latin typeface="Nunito" pitchFamily="2" charset="0"/>
              </a:rPr>
              <a:t>foldername</a:t>
            </a:r>
            <a:endParaRPr lang="en-US" b="0" i="0" dirty="0">
              <a:solidFill>
                <a:srgbClr val="FF0000"/>
              </a:solidFill>
              <a:effectLst/>
              <a:latin typeface="Nunito" pitchFamily="2" charset="0"/>
            </a:endParaRPr>
          </a:p>
          <a:p>
            <a:pPr algn="l" fontAlgn="base"/>
            <a:endParaRPr lang="en-US" b="0" i="0" dirty="0">
              <a:solidFill>
                <a:srgbClr val="FF0000"/>
              </a:solidFill>
              <a:effectLst/>
              <a:latin typeface="Nunito" pitchFamily="2" charset="0"/>
            </a:endParaRPr>
          </a:p>
          <a:p>
            <a:pPr algn="l" fontAlgn="base"/>
            <a:endParaRPr lang="en-US" b="0" i="0" dirty="0">
              <a:solidFill>
                <a:srgbClr val="273239"/>
              </a:solidFill>
              <a:effectLst/>
              <a:latin typeface="Nunito" pitchFamily="2" charset="0"/>
            </a:endParaRPr>
          </a:p>
        </p:txBody>
      </p:sp>
      <p:pic>
        <p:nvPicPr>
          <p:cNvPr id="6" name="Picture 5">
            <a:extLst>
              <a:ext uri="{FF2B5EF4-FFF2-40B4-BE49-F238E27FC236}">
                <a16:creationId xmlns:a16="http://schemas.microsoft.com/office/drawing/2014/main" id="{4703BDD9-5DD3-8B8F-99E8-751E59F012D2}"/>
              </a:ext>
            </a:extLst>
          </p:cNvPr>
          <p:cNvPicPr>
            <a:picLocks noChangeAspect="1"/>
          </p:cNvPicPr>
          <p:nvPr/>
        </p:nvPicPr>
        <p:blipFill>
          <a:blip r:embed="rId4"/>
          <a:stretch>
            <a:fillRect/>
          </a:stretch>
        </p:blipFill>
        <p:spPr>
          <a:xfrm>
            <a:off x="457200" y="2760463"/>
            <a:ext cx="7924800" cy="1371600"/>
          </a:xfrm>
          <a:prstGeom prst="rect">
            <a:avLst/>
          </a:prstGeom>
        </p:spPr>
      </p:pic>
    </p:spTree>
    <p:extLst>
      <p:ext uri="{BB962C8B-B14F-4D97-AF65-F5344CB8AC3E}">
        <p14:creationId xmlns:p14="http://schemas.microsoft.com/office/powerpoint/2010/main" val="3067216312"/>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Lato" panose="020F0502020204030203" pitchFamily="34" charset="0"/>
            </a:endParaRPr>
          </a:p>
          <a:p>
            <a:r>
              <a:rPr lang="en-IN" b="0" dirty="0">
                <a:solidFill>
                  <a:srgbClr val="FF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4754A91D-4D56-CD2E-B1A0-EE2238CEF96C}"/>
              </a:ext>
            </a:extLst>
          </p:cNvPr>
          <p:cNvSpPr txBox="1"/>
          <p:nvPr/>
        </p:nvSpPr>
        <p:spPr>
          <a:xfrm>
            <a:off x="152400" y="729136"/>
            <a:ext cx="8382000" cy="4524315"/>
          </a:xfrm>
          <a:prstGeom prst="rect">
            <a:avLst/>
          </a:prstGeom>
          <a:noFill/>
        </p:spPr>
        <p:txBody>
          <a:bodyPr wrap="square">
            <a:spAutoFit/>
          </a:bodyPr>
          <a:lstStyle/>
          <a:p>
            <a:r>
              <a:rPr lang="en-US" dirty="0">
                <a:solidFill>
                  <a:srgbClr val="FF0000"/>
                </a:solidFill>
              </a:rPr>
              <a:t>Index.js</a:t>
            </a:r>
          </a:p>
          <a:p>
            <a:r>
              <a:rPr lang="en-IN" dirty="0">
                <a:solidFill>
                  <a:schemeClr val="bg1"/>
                </a:solidFill>
              </a:rPr>
              <a:t>class Header extends </a:t>
            </a:r>
            <a:r>
              <a:rPr lang="en-IN" dirty="0" err="1">
                <a:solidFill>
                  <a:schemeClr val="bg1"/>
                </a:solidFill>
              </a:rPr>
              <a:t>React.Component</a:t>
            </a:r>
            <a:r>
              <a:rPr lang="en-IN" dirty="0">
                <a:solidFill>
                  <a:schemeClr val="bg1"/>
                </a:solidFill>
              </a:rPr>
              <a:t> {</a:t>
            </a:r>
          </a:p>
          <a:p>
            <a:r>
              <a:rPr lang="en-IN" dirty="0">
                <a:solidFill>
                  <a:schemeClr val="bg1"/>
                </a:solidFill>
              </a:rPr>
              <a:t>  constructor(props) {</a:t>
            </a:r>
          </a:p>
          <a:p>
            <a:r>
              <a:rPr lang="en-IN" dirty="0">
                <a:solidFill>
                  <a:schemeClr val="bg1"/>
                </a:solidFill>
              </a:rPr>
              <a:t>    super(props);</a:t>
            </a:r>
          </a:p>
          <a:p>
            <a:r>
              <a:rPr lang="en-IN" dirty="0">
                <a:solidFill>
                  <a:schemeClr val="bg1"/>
                </a:solidFill>
              </a:rPr>
              <a:t>    </a:t>
            </a:r>
            <a:r>
              <a:rPr lang="en-IN" dirty="0" err="1">
                <a:solidFill>
                  <a:schemeClr val="bg1"/>
                </a:solidFill>
              </a:rPr>
              <a:t>this.state</a:t>
            </a:r>
            <a:r>
              <a:rPr lang="en-IN" dirty="0">
                <a:solidFill>
                  <a:schemeClr val="bg1"/>
                </a:solidFill>
              </a:rPr>
              <a:t> = {</a:t>
            </a:r>
            <a:r>
              <a:rPr lang="en-IN" dirty="0" err="1">
                <a:solidFill>
                  <a:schemeClr val="bg1"/>
                </a:solidFill>
              </a:rPr>
              <a:t>favoritecolor</a:t>
            </a:r>
            <a:r>
              <a:rPr lang="en-IN" dirty="0">
                <a:solidFill>
                  <a:schemeClr val="bg1"/>
                </a:solidFill>
              </a:rPr>
              <a:t>: "red"};</a:t>
            </a:r>
          </a:p>
          <a:p>
            <a:r>
              <a:rPr lang="en-IN" dirty="0">
                <a:solidFill>
                  <a:schemeClr val="bg1"/>
                </a:solidFill>
              </a:rPr>
              <a:t>  }</a:t>
            </a:r>
          </a:p>
          <a:p>
            <a:r>
              <a:rPr lang="en-IN" dirty="0">
                <a:solidFill>
                  <a:schemeClr val="bg1"/>
                </a:solidFill>
              </a:rPr>
              <a:t>  </a:t>
            </a:r>
            <a:r>
              <a:rPr lang="en-IN" dirty="0" err="1">
                <a:solidFill>
                  <a:schemeClr val="bg1"/>
                </a:solidFill>
              </a:rPr>
              <a:t>componentDidMount</a:t>
            </a:r>
            <a:r>
              <a:rPr lang="en-IN" dirty="0">
                <a:solidFill>
                  <a:schemeClr val="bg1"/>
                </a:solidFill>
              </a:rPr>
              <a:t>() {</a:t>
            </a:r>
          </a:p>
          <a:p>
            <a:r>
              <a:rPr lang="en-IN" dirty="0">
                <a:solidFill>
                  <a:schemeClr val="bg1"/>
                </a:solidFill>
              </a:rPr>
              <a:t>    </a:t>
            </a:r>
            <a:r>
              <a:rPr lang="en-IN" dirty="0" err="1">
                <a:solidFill>
                  <a:schemeClr val="bg1"/>
                </a:solidFill>
              </a:rPr>
              <a:t>setTimeout</a:t>
            </a:r>
            <a:r>
              <a:rPr lang="en-IN" dirty="0">
                <a:solidFill>
                  <a:schemeClr val="bg1"/>
                </a:solidFill>
              </a:rPr>
              <a:t>(() =&gt; {</a:t>
            </a:r>
          </a:p>
          <a:p>
            <a:r>
              <a:rPr lang="en-IN" dirty="0">
                <a:solidFill>
                  <a:schemeClr val="bg1"/>
                </a:solidFill>
              </a:rPr>
              <a:t>      </a:t>
            </a:r>
            <a:r>
              <a:rPr lang="en-IN" dirty="0" err="1">
                <a:solidFill>
                  <a:schemeClr val="bg1"/>
                </a:solidFill>
              </a:rPr>
              <a:t>this.setState</a:t>
            </a:r>
            <a:r>
              <a:rPr lang="en-IN" dirty="0">
                <a:solidFill>
                  <a:schemeClr val="bg1"/>
                </a:solidFill>
              </a:rPr>
              <a:t>({</a:t>
            </a:r>
            <a:r>
              <a:rPr lang="en-IN" dirty="0" err="1">
                <a:solidFill>
                  <a:schemeClr val="bg1"/>
                </a:solidFill>
              </a:rPr>
              <a:t>favoritecolor</a:t>
            </a:r>
            <a:r>
              <a:rPr lang="en-IN" dirty="0">
                <a:solidFill>
                  <a:schemeClr val="bg1"/>
                </a:solidFill>
              </a:rPr>
              <a:t>: "yellow"})</a:t>
            </a:r>
          </a:p>
          <a:p>
            <a:r>
              <a:rPr lang="en-IN" dirty="0">
                <a:solidFill>
                  <a:schemeClr val="bg1"/>
                </a:solidFill>
              </a:rPr>
              <a:t>    }, 1000)</a:t>
            </a:r>
          </a:p>
          <a:p>
            <a:r>
              <a:rPr lang="en-IN" dirty="0">
                <a:solidFill>
                  <a:schemeClr val="bg1"/>
                </a:solidFill>
              </a:rPr>
              <a:t>  }</a:t>
            </a:r>
          </a:p>
          <a:p>
            <a:r>
              <a:rPr lang="en-IN" dirty="0">
                <a:solidFill>
                  <a:schemeClr val="bg1"/>
                </a:solidFill>
              </a:rPr>
              <a:t>  </a:t>
            </a:r>
            <a:r>
              <a:rPr lang="en-IN" dirty="0" err="1">
                <a:solidFill>
                  <a:schemeClr val="bg1"/>
                </a:solidFill>
              </a:rPr>
              <a:t>getSnapshotBeforeUpdate</a:t>
            </a:r>
            <a:r>
              <a:rPr lang="en-IN" dirty="0">
                <a:solidFill>
                  <a:schemeClr val="bg1"/>
                </a:solidFill>
              </a:rPr>
              <a:t>(</a:t>
            </a:r>
            <a:r>
              <a:rPr lang="en-IN" dirty="0" err="1">
                <a:solidFill>
                  <a:schemeClr val="bg1"/>
                </a:solidFill>
              </a:rPr>
              <a:t>prevProps</a:t>
            </a:r>
            <a:r>
              <a:rPr lang="en-IN" dirty="0">
                <a:solidFill>
                  <a:schemeClr val="bg1"/>
                </a:solidFill>
              </a:rPr>
              <a:t>, </a:t>
            </a:r>
            <a:r>
              <a:rPr lang="en-IN" dirty="0" err="1">
                <a:solidFill>
                  <a:schemeClr val="bg1"/>
                </a:solidFill>
              </a:rPr>
              <a:t>prevState</a:t>
            </a:r>
            <a:r>
              <a:rPr lang="en-IN" dirty="0">
                <a:solidFill>
                  <a:schemeClr val="bg1"/>
                </a:solidFill>
              </a:rPr>
              <a:t>) {</a:t>
            </a:r>
          </a:p>
          <a:p>
            <a:r>
              <a:rPr lang="en-IN" dirty="0">
                <a:solidFill>
                  <a:schemeClr val="bg1"/>
                </a:solidFill>
              </a:rPr>
              <a:t>    </a:t>
            </a:r>
            <a:r>
              <a:rPr lang="en-IN" dirty="0" err="1">
                <a:solidFill>
                  <a:schemeClr val="bg1"/>
                </a:solidFill>
              </a:rPr>
              <a:t>document.getElementById</a:t>
            </a:r>
            <a:r>
              <a:rPr lang="en-IN" dirty="0">
                <a:solidFill>
                  <a:schemeClr val="bg1"/>
                </a:solidFill>
              </a:rPr>
              <a:t>("div1").</a:t>
            </a:r>
            <a:r>
              <a:rPr lang="en-IN" dirty="0" err="1">
                <a:solidFill>
                  <a:schemeClr val="bg1"/>
                </a:solidFill>
              </a:rPr>
              <a:t>innerHTML</a:t>
            </a:r>
            <a:r>
              <a:rPr lang="en-IN" dirty="0">
                <a:solidFill>
                  <a:schemeClr val="bg1"/>
                </a:solidFill>
              </a:rPr>
              <a:t> =</a:t>
            </a:r>
          </a:p>
          <a:p>
            <a:r>
              <a:rPr lang="en-IN" dirty="0">
                <a:solidFill>
                  <a:schemeClr val="bg1"/>
                </a:solidFill>
              </a:rPr>
              <a:t>    "Before the update, the </a:t>
            </a:r>
            <a:r>
              <a:rPr lang="en-IN" dirty="0" err="1">
                <a:solidFill>
                  <a:schemeClr val="bg1"/>
                </a:solidFill>
              </a:rPr>
              <a:t>favorite</a:t>
            </a:r>
            <a:r>
              <a:rPr lang="en-IN" dirty="0">
                <a:solidFill>
                  <a:schemeClr val="bg1"/>
                </a:solidFill>
              </a:rPr>
              <a:t> was " + </a:t>
            </a:r>
            <a:r>
              <a:rPr lang="en-IN" dirty="0" err="1">
                <a:solidFill>
                  <a:schemeClr val="bg1"/>
                </a:solidFill>
              </a:rPr>
              <a:t>prevState.favoritecolor</a:t>
            </a:r>
            <a:r>
              <a:rPr lang="en-IN" dirty="0">
                <a:solidFill>
                  <a:schemeClr val="bg1"/>
                </a:solidFill>
              </a:rPr>
              <a:t>;</a:t>
            </a:r>
          </a:p>
          <a:p>
            <a:r>
              <a:rPr lang="en-IN" dirty="0">
                <a:solidFill>
                  <a:schemeClr val="bg1"/>
                </a:solidFill>
              </a:rPr>
              <a:t>  }</a:t>
            </a:r>
          </a:p>
          <a:p>
            <a:r>
              <a:rPr lang="en-IN" dirty="0">
                <a:solidFill>
                  <a:schemeClr val="bg1"/>
                </a:solidFill>
              </a:rPr>
              <a:t>  </a:t>
            </a:r>
          </a:p>
        </p:txBody>
      </p:sp>
    </p:spTree>
    <p:extLst>
      <p:ext uri="{BB962C8B-B14F-4D97-AF65-F5344CB8AC3E}">
        <p14:creationId xmlns:p14="http://schemas.microsoft.com/office/powerpoint/2010/main" val="1608055061"/>
      </p:ext>
    </p:extLst>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Lato" panose="020F0502020204030203" pitchFamily="34" charset="0"/>
            </a:endParaRPr>
          </a:p>
          <a:p>
            <a:r>
              <a:rPr lang="en-IN" b="0" dirty="0">
                <a:solidFill>
                  <a:srgbClr val="FF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4754A91D-4D56-CD2E-B1A0-EE2238CEF96C}"/>
              </a:ext>
            </a:extLst>
          </p:cNvPr>
          <p:cNvSpPr txBox="1"/>
          <p:nvPr/>
        </p:nvSpPr>
        <p:spPr>
          <a:xfrm>
            <a:off x="152400" y="729136"/>
            <a:ext cx="8382000" cy="4801314"/>
          </a:xfrm>
          <a:prstGeom prst="rect">
            <a:avLst/>
          </a:prstGeom>
          <a:noFill/>
        </p:spPr>
        <p:txBody>
          <a:bodyPr wrap="square">
            <a:spAutoFit/>
          </a:bodyPr>
          <a:lstStyle/>
          <a:p>
            <a:r>
              <a:rPr lang="en-IN" dirty="0" err="1">
                <a:solidFill>
                  <a:schemeClr val="bg1"/>
                </a:solidFill>
              </a:rPr>
              <a:t>componentDidUpdate</a:t>
            </a:r>
            <a:r>
              <a:rPr lang="en-IN" dirty="0">
                <a:solidFill>
                  <a:schemeClr val="bg1"/>
                </a:solidFill>
              </a:rPr>
              <a:t>() {</a:t>
            </a:r>
          </a:p>
          <a:p>
            <a:r>
              <a:rPr lang="en-IN" dirty="0">
                <a:solidFill>
                  <a:schemeClr val="bg1"/>
                </a:solidFill>
              </a:rPr>
              <a:t>    </a:t>
            </a:r>
            <a:r>
              <a:rPr lang="en-IN" dirty="0" err="1">
                <a:solidFill>
                  <a:schemeClr val="bg1"/>
                </a:solidFill>
              </a:rPr>
              <a:t>document.getElementById</a:t>
            </a:r>
            <a:r>
              <a:rPr lang="en-IN" dirty="0">
                <a:solidFill>
                  <a:schemeClr val="bg1"/>
                </a:solidFill>
              </a:rPr>
              <a:t>("div2").</a:t>
            </a:r>
            <a:r>
              <a:rPr lang="en-IN" dirty="0" err="1">
                <a:solidFill>
                  <a:schemeClr val="bg1"/>
                </a:solidFill>
              </a:rPr>
              <a:t>innerHTML</a:t>
            </a:r>
            <a:r>
              <a:rPr lang="en-IN" dirty="0">
                <a:solidFill>
                  <a:schemeClr val="bg1"/>
                </a:solidFill>
              </a:rPr>
              <a:t> =</a:t>
            </a:r>
          </a:p>
          <a:p>
            <a:r>
              <a:rPr lang="en-IN" dirty="0">
                <a:solidFill>
                  <a:schemeClr val="bg1"/>
                </a:solidFill>
              </a:rPr>
              <a:t>    "The updated </a:t>
            </a:r>
            <a:r>
              <a:rPr lang="en-IN" dirty="0" err="1">
                <a:solidFill>
                  <a:schemeClr val="bg1"/>
                </a:solidFill>
              </a:rPr>
              <a:t>favorite</a:t>
            </a:r>
            <a:r>
              <a:rPr lang="en-IN" dirty="0">
                <a:solidFill>
                  <a:schemeClr val="bg1"/>
                </a:solidFill>
              </a:rPr>
              <a:t> is " + </a:t>
            </a:r>
            <a:r>
              <a:rPr lang="en-IN" dirty="0" err="1">
                <a:solidFill>
                  <a:schemeClr val="bg1"/>
                </a:solidFill>
              </a:rPr>
              <a:t>this.state.favoritecolor</a:t>
            </a:r>
            <a:r>
              <a:rPr lang="en-IN" dirty="0">
                <a:solidFill>
                  <a:schemeClr val="bg1"/>
                </a:solidFill>
              </a:rPr>
              <a:t>;</a:t>
            </a:r>
          </a:p>
          <a:p>
            <a:r>
              <a:rPr lang="en-IN" dirty="0">
                <a:solidFill>
                  <a:schemeClr val="bg1"/>
                </a:solidFill>
              </a:rPr>
              <a:t>  }</a:t>
            </a:r>
          </a:p>
          <a:p>
            <a:r>
              <a:rPr lang="en-IN" dirty="0">
                <a:solidFill>
                  <a:schemeClr val="bg1"/>
                </a:solidFill>
              </a:rPr>
              <a:t>  render() {</a:t>
            </a:r>
          </a:p>
          <a:p>
            <a:r>
              <a:rPr lang="en-IN" dirty="0">
                <a:solidFill>
                  <a:schemeClr val="bg1"/>
                </a:solidFill>
              </a:rPr>
              <a:t>    return (</a:t>
            </a:r>
          </a:p>
          <a:p>
            <a:r>
              <a:rPr lang="en-IN" dirty="0">
                <a:solidFill>
                  <a:schemeClr val="bg1"/>
                </a:solidFill>
              </a:rPr>
              <a:t>      &lt;div&gt;</a:t>
            </a:r>
          </a:p>
          <a:p>
            <a:r>
              <a:rPr lang="en-IN" dirty="0">
                <a:solidFill>
                  <a:schemeClr val="bg1"/>
                </a:solidFill>
              </a:rPr>
              <a:t>      &lt;h1&gt;My </a:t>
            </a:r>
            <a:r>
              <a:rPr lang="en-IN" dirty="0" err="1">
                <a:solidFill>
                  <a:schemeClr val="bg1"/>
                </a:solidFill>
              </a:rPr>
              <a:t>Favorite</a:t>
            </a:r>
            <a:r>
              <a:rPr lang="en-IN" dirty="0">
                <a:solidFill>
                  <a:schemeClr val="bg1"/>
                </a:solidFill>
              </a:rPr>
              <a:t> </a:t>
            </a:r>
            <a:r>
              <a:rPr lang="en-IN" dirty="0" err="1">
                <a:solidFill>
                  <a:schemeClr val="bg1"/>
                </a:solidFill>
              </a:rPr>
              <a:t>Color</a:t>
            </a:r>
            <a:r>
              <a:rPr lang="en-IN" dirty="0">
                <a:solidFill>
                  <a:schemeClr val="bg1"/>
                </a:solidFill>
              </a:rPr>
              <a:t> is {</a:t>
            </a:r>
            <a:r>
              <a:rPr lang="en-IN" dirty="0" err="1">
                <a:solidFill>
                  <a:schemeClr val="bg1"/>
                </a:solidFill>
              </a:rPr>
              <a:t>this.state.favoritecolor</a:t>
            </a:r>
            <a:r>
              <a:rPr lang="en-IN" dirty="0">
                <a:solidFill>
                  <a:schemeClr val="bg1"/>
                </a:solidFill>
              </a:rPr>
              <a:t>}&lt;/h1&gt;</a:t>
            </a:r>
          </a:p>
          <a:p>
            <a:r>
              <a:rPr lang="en-IN" dirty="0">
                <a:solidFill>
                  <a:schemeClr val="bg1"/>
                </a:solidFill>
              </a:rPr>
              <a:t>      &lt;div id="div1"&gt;&lt;/div&gt;</a:t>
            </a:r>
          </a:p>
          <a:p>
            <a:r>
              <a:rPr lang="en-IN" dirty="0">
                <a:solidFill>
                  <a:schemeClr val="bg1"/>
                </a:solidFill>
              </a:rPr>
              <a:t>      &lt;div id="div2"&gt;&lt;/div&gt;</a:t>
            </a:r>
          </a:p>
          <a:p>
            <a:r>
              <a:rPr lang="en-IN" dirty="0">
                <a:solidFill>
                  <a:schemeClr val="bg1"/>
                </a:solidFill>
              </a:rPr>
              <a:t>      &lt;/div&gt;</a:t>
            </a:r>
          </a:p>
          <a:p>
            <a:r>
              <a:rPr lang="en-IN" dirty="0">
                <a:solidFill>
                  <a:schemeClr val="bg1"/>
                </a:solidFill>
              </a:rPr>
              <a:t>    );</a:t>
            </a:r>
          </a:p>
          <a:p>
            <a:r>
              <a:rPr lang="en-IN" dirty="0">
                <a:solidFill>
                  <a:schemeClr val="bg1"/>
                </a:solidFill>
              </a:rPr>
              <a:t>  }</a:t>
            </a:r>
          </a:p>
          <a:p>
            <a:r>
              <a:rPr lang="en-IN" dirty="0">
                <a:solidFill>
                  <a:schemeClr val="bg1"/>
                </a:solidFill>
              </a:rPr>
              <a:t>}</a:t>
            </a: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(&lt;Header /&gt;);</a:t>
            </a:r>
          </a:p>
          <a:p>
            <a:r>
              <a:rPr lang="en-IN" dirty="0">
                <a:solidFill>
                  <a:schemeClr val="bg1"/>
                </a:solidFill>
              </a:rPr>
              <a:t>  </a:t>
            </a:r>
          </a:p>
        </p:txBody>
      </p:sp>
      <p:pic>
        <p:nvPicPr>
          <p:cNvPr id="9" name="Picture 8">
            <a:extLst>
              <a:ext uri="{FF2B5EF4-FFF2-40B4-BE49-F238E27FC236}">
                <a16:creationId xmlns:a16="http://schemas.microsoft.com/office/drawing/2014/main" id="{A893F02B-6A6F-7602-B725-2055D53D0B52}"/>
              </a:ext>
            </a:extLst>
          </p:cNvPr>
          <p:cNvPicPr>
            <a:picLocks noChangeAspect="1"/>
          </p:cNvPicPr>
          <p:nvPr/>
        </p:nvPicPr>
        <p:blipFill>
          <a:blip r:embed="rId4"/>
          <a:stretch>
            <a:fillRect/>
          </a:stretch>
        </p:blipFill>
        <p:spPr>
          <a:xfrm>
            <a:off x="6613593" y="1290229"/>
            <a:ext cx="4141593" cy="2495550"/>
          </a:xfrm>
          <a:prstGeom prst="rect">
            <a:avLst/>
          </a:prstGeom>
        </p:spPr>
      </p:pic>
    </p:spTree>
    <p:extLst>
      <p:ext uri="{BB962C8B-B14F-4D97-AF65-F5344CB8AC3E}">
        <p14:creationId xmlns:p14="http://schemas.microsoft.com/office/powerpoint/2010/main" val="2897477463"/>
      </p:ext>
    </p:extLst>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Lato" panose="020F0502020204030203" pitchFamily="34" charset="0"/>
            </a:endParaRPr>
          </a:p>
          <a:p>
            <a:r>
              <a:rPr lang="en-IN" b="0" dirty="0">
                <a:solidFill>
                  <a:srgbClr val="FF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4754A91D-4D56-CD2E-B1A0-EE2238CEF96C}"/>
              </a:ext>
            </a:extLst>
          </p:cNvPr>
          <p:cNvSpPr txBox="1"/>
          <p:nvPr/>
        </p:nvSpPr>
        <p:spPr>
          <a:xfrm>
            <a:off x="152400" y="729136"/>
            <a:ext cx="8382000" cy="1754326"/>
          </a:xfrm>
          <a:prstGeom prst="rect">
            <a:avLst/>
          </a:prstGeom>
          <a:noFill/>
        </p:spPr>
        <p:txBody>
          <a:bodyPr wrap="square">
            <a:spAutoFit/>
          </a:bodyPr>
          <a:lstStyle/>
          <a:p>
            <a:r>
              <a:rPr lang="en-IN" dirty="0">
                <a:solidFill>
                  <a:srgbClr val="FF0000"/>
                </a:solidFill>
              </a:rPr>
              <a:t>The </a:t>
            </a:r>
            <a:r>
              <a:rPr lang="en-IN" dirty="0" err="1">
                <a:solidFill>
                  <a:srgbClr val="FF0000"/>
                </a:solidFill>
              </a:rPr>
              <a:t>componentDidUpdate</a:t>
            </a:r>
            <a:r>
              <a:rPr lang="en-IN" dirty="0">
                <a:solidFill>
                  <a:srgbClr val="FF0000"/>
                </a:solidFill>
              </a:rPr>
              <a:t> lifecycle method</a:t>
            </a:r>
          </a:p>
          <a:p>
            <a:r>
              <a:rPr lang="en-IN" dirty="0">
                <a:solidFill>
                  <a:schemeClr val="bg1"/>
                </a:solidFill>
              </a:rPr>
              <a:t>The </a:t>
            </a:r>
            <a:r>
              <a:rPr lang="en-IN" dirty="0" err="1">
                <a:solidFill>
                  <a:schemeClr val="bg1"/>
                </a:solidFill>
              </a:rPr>
              <a:t>componentDidUpdate</a:t>
            </a:r>
            <a:r>
              <a:rPr lang="en-IN" dirty="0">
                <a:solidFill>
                  <a:schemeClr val="bg1"/>
                </a:solidFill>
              </a:rPr>
              <a:t>() method is a lifecycle method in React that is called after a component has been updated and re-rendered. It is useful for performing side effects or additional operations when the component's props or state have changed.</a:t>
            </a:r>
          </a:p>
          <a:p>
            <a:endParaRPr lang="en-IN" dirty="0">
              <a:solidFill>
                <a:schemeClr val="bg1"/>
              </a:solidFill>
            </a:endParaRPr>
          </a:p>
        </p:txBody>
      </p:sp>
      <p:pic>
        <p:nvPicPr>
          <p:cNvPr id="9" name="Picture 8">
            <a:extLst>
              <a:ext uri="{FF2B5EF4-FFF2-40B4-BE49-F238E27FC236}">
                <a16:creationId xmlns:a16="http://schemas.microsoft.com/office/drawing/2014/main" id="{572EAA4C-3D60-1803-D6B4-B8135AFFE66F}"/>
              </a:ext>
            </a:extLst>
          </p:cNvPr>
          <p:cNvPicPr>
            <a:picLocks noChangeAspect="1"/>
          </p:cNvPicPr>
          <p:nvPr/>
        </p:nvPicPr>
        <p:blipFill>
          <a:blip r:embed="rId4"/>
          <a:stretch>
            <a:fillRect/>
          </a:stretch>
        </p:blipFill>
        <p:spPr>
          <a:xfrm>
            <a:off x="2235705" y="2253429"/>
            <a:ext cx="4619625" cy="866775"/>
          </a:xfrm>
          <a:prstGeom prst="rect">
            <a:avLst/>
          </a:prstGeom>
        </p:spPr>
      </p:pic>
      <p:pic>
        <p:nvPicPr>
          <p:cNvPr id="18" name="Picture 17">
            <a:extLst>
              <a:ext uri="{FF2B5EF4-FFF2-40B4-BE49-F238E27FC236}">
                <a16:creationId xmlns:a16="http://schemas.microsoft.com/office/drawing/2014/main" id="{D45D15DE-655F-9049-F1B2-EB48D1133CD5}"/>
              </a:ext>
            </a:extLst>
          </p:cNvPr>
          <p:cNvPicPr>
            <a:picLocks noChangeAspect="1"/>
          </p:cNvPicPr>
          <p:nvPr/>
        </p:nvPicPr>
        <p:blipFill>
          <a:blip r:embed="rId5"/>
          <a:stretch>
            <a:fillRect/>
          </a:stretch>
        </p:blipFill>
        <p:spPr>
          <a:xfrm>
            <a:off x="2062162" y="3409950"/>
            <a:ext cx="4714875" cy="1438275"/>
          </a:xfrm>
          <a:prstGeom prst="rect">
            <a:avLst/>
          </a:prstGeom>
        </p:spPr>
      </p:pic>
    </p:spTree>
    <p:extLst>
      <p:ext uri="{BB962C8B-B14F-4D97-AF65-F5344CB8AC3E}">
        <p14:creationId xmlns:p14="http://schemas.microsoft.com/office/powerpoint/2010/main" val="3243665290"/>
      </p:ext>
    </p:extLst>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Lato" panose="020F0502020204030203" pitchFamily="34" charset="0"/>
            </a:endParaRPr>
          </a:p>
          <a:p>
            <a:r>
              <a:rPr lang="en-IN" b="0" dirty="0">
                <a:solidFill>
                  <a:srgbClr val="FF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4754A91D-4D56-CD2E-B1A0-EE2238CEF96C}"/>
              </a:ext>
            </a:extLst>
          </p:cNvPr>
          <p:cNvSpPr txBox="1"/>
          <p:nvPr/>
        </p:nvSpPr>
        <p:spPr>
          <a:xfrm>
            <a:off x="152400" y="729136"/>
            <a:ext cx="8382000" cy="4524315"/>
          </a:xfrm>
          <a:prstGeom prst="rect">
            <a:avLst/>
          </a:prstGeom>
          <a:noFill/>
        </p:spPr>
        <p:txBody>
          <a:bodyPr wrap="square">
            <a:spAutoFit/>
          </a:bodyPr>
          <a:lstStyle/>
          <a:p>
            <a:r>
              <a:rPr lang="en-US" dirty="0">
                <a:solidFill>
                  <a:srgbClr val="FF0000"/>
                </a:solidFill>
              </a:rPr>
              <a:t>Index.js</a:t>
            </a:r>
          </a:p>
          <a:p>
            <a:r>
              <a:rPr lang="en-US" dirty="0">
                <a:solidFill>
                  <a:schemeClr val="bg1"/>
                </a:solidFill>
              </a:rPr>
              <a:t>import React from 'react';</a:t>
            </a:r>
          </a:p>
          <a:p>
            <a:r>
              <a:rPr lang="en-US" dirty="0">
                <a:solidFill>
                  <a:schemeClr val="bg1"/>
                </a:solidFill>
              </a:rPr>
              <a:t>import </a:t>
            </a:r>
            <a:r>
              <a:rPr lang="en-US" dirty="0" err="1">
                <a:solidFill>
                  <a:schemeClr val="bg1"/>
                </a:solidFill>
              </a:rPr>
              <a:t>ReactDOM</a:t>
            </a:r>
            <a:r>
              <a:rPr lang="en-US" dirty="0">
                <a:solidFill>
                  <a:schemeClr val="bg1"/>
                </a:solidFill>
              </a:rPr>
              <a:t> from 'react-</a:t>
            </a:r>
            <a:r>
              <a:rPr lang="en-US" dirty="0" err="1">
                <a:solidFill>
                  <a:schemeClr val="bg1"/>
                </a:solidFill>
              </a:rPr>
              <a:t>dom</a:t>
            </a:r>
            <a:r>
              <a:rPr lang="en-US" dirty="0">
                <a:solidFill>
                  <a:schemeClr val="bg1"/>
                </a:solidFill>
              </a:rPr>
              <a:t>/client';</a:t>
            </a:r>
          </a:p>
          <a:p>
            <a:endParaRPr lang="en-US" dirty="0">
              <a:solidFill>
                <a:schemeClr val="bg1"/>
              </a:solidFill>
            </a:endParaRPr>
          </a:p>
          <a:p>
            <a:r>
              <a:rPr lang="en-US" dirty="0">
                <a:solidFill>
                  <a:schemeClr val="bg1"/>
                </a:solidFill>
              </a:rPr>
              <a:t>class Header extends </a:t>
            </a:r>
            <a:r>
              <a:rPr lang="en-US" dirty="0" err="1">
                <a:solidFill>
                  <a:schemeClr val="bg1"/>
                </a:solidFill>
              </a:rPr>
              <a:t>React.Component</a:t>
            </a:r>
            <a:r>
              <a:rPr lang="en-US" dirty="0">
                <a:solidFill>
                  <a:schemeClr val="bg1"/>
                </a:solidFill>
              </a:rPr>
              <a:t> {</a:t>
            </a:r>
          </a:p>
          <a:p>
            <a:r>
              <a:rPr lang="en-US" dirty="0">
                <a:solidFill>
                  <a:schemeClr val="bg1"/>
                </a:solidFill>
              </a:rPr>
              <a:t>  constructor(props) {</a:t>
            </a:r>
          </a:p>
          <a:p>
            <a:r>
              <a:rPr lang="en-US" dirty="0">
                <a:solidFill>
                  <a:schemeClr val="bg1"/>
                </a:solidFill>
              </a:rPr>
              <a:t>    super(props);</a:t>
            </a:r>
          </a:p>
          <a:p>
            <a:r>
              <a:rPr lang="en-US" dirty="0">
                <a:solidFill>
                  <a:schemeClr val="bg1"/>
                </a:solidFill>
              </a:rPr>
              <a:t>    </a:t>
            </a:r>
            <a:r>
              <a:rPr lang="en-US" dirty="0" err="1">
                <a:solidFill>
                  <a:schemeClr val="bg1"/>
                </a:solidFill>
              </a:rPr>
              <a:t>this.state</a:t>
            </a:r>
            <a:r>
              <a:rPr lang="en-US" dirty="0">
                <a:solidFill>
                  <a:schemeClr val="bg1"/>
                </a:solidFill>
              </a:rPr>
              <a:t> = {</a:t>
            </a:r>
            <a:r>
              <a:rPr lang="en-US" dirty="0" err="1">
                <a:solidFill>
                  <a:schemeClr val="bg1"/>
                </a:solidFill>
              </a:rPr>
              <a:t>favoritecolor</a:t>
            </a:r>
            <a:r>
              <a:rPr lang="en-US" dirty="0">
                <a:solidFill>
                  <a:schemeClr val="bg1"/>
                </a:solidFill>
              </a:rPr>
              <a:t>: "red"};</a:t>
            </a:r>
          </a:p>
          <a:p>
            <a:r>
              <a:rPr lang="en-US" dirty="0">
                <a:solidFill>
                  <a:schemeClr val="bg1"/>
                </a:solidFill>
              </a:rPr>
              <a:t>  }</a:t>
            </a:r>
          </a:p>
          <a:p>
            <a:r>
              <a:rPr lang="en-US" dirty="0">
                <a:solidFill>
                  <a:schemeClr val="bg1"/>
                </a:solidFill>
              </a:rPr>
              <a:t>  </a:t>
            </a:r>
            <a:r>
              <a:rPr lang="en-US" dirty="0" err="1">
                <a:solidFill>
                  <a:schemeClr val="bg1"/>
                </a:solidFill>
              </a:rPr>
              <a:t>componentDidMount</a:t>
            </a:r>
            <a:r>
              <a:rPr lang="en-US" dirty="0">
                <a:solidFill>
                  <a:schemeClr val="bg1"/>
                </a:solidFill>
              </a:rPr>
              <a:t>() {</a:t>
            </a:r>
          </a:p>
          <a:p>
            <a:r>
              <a:rPr lang="en-US" dirty="0">
                <a:solidFill>
                  <a:schemeClr val="bg1"/>
                </a:solidFill>
              </a:rPr>
              <a:t>    </a:t>
            </a:r>
            <a:r>
              <a:rPr lang="en-US" dirty="0" err="1">
                <a:solidFill>
                  <a:schemeClr val="bg1"/>
                </a:solidFill>
              </a:rPr>
              <a:t>setTimeout</a:t>
            </a:r>
            <a:r>
              <a:rPr lang="en-US" dirty="0">
                <a:solidFill>
                  <a:schemeClr val="bg1"/>
                </a:solidFill>
              </a:rPr>
              <a:t>(() =&gt; {</a:t>
            </a:r>
          </a:p>
          <a:p>
            <a:r>
              <a:rPr lang="en-US" dirty="0">
                <a:solidFill>
                  <a:schemeClr val="bg1"/>
                </a:solidFill>
              </a:rPr>
              <a:t>      </a:t>
            </a:r>
            <a:r>
              <a:rPr lang="en-US" dirty="0" err="1">
                <a:solidFill>
                  <a:schemeClr val="bg1"/>
                </a:solidFill>
              </a:rPr>
              <a:t>this.setState</a:t>
            </a:r>
            <a:r>
              <a:rPr lang="en-US" dirty="0">
                <a:solidFill>
                  <a:schemeClr val="bg1"/>
                </a:solidFill>
              </a:rPr>
              <a:t>({</a:t>
            </a:r>
            <a:r>
              <a:rPr lang="en-US" dirty="0" err="1">
                <a:solidFill>
                  <a:schemeClr val="bg1"/>
                </a:solidFill>
              </a:rPr>
              <a:t>favoritecolor</a:t>
            </a:r>
            <a:r>
              <a:rPr lang="en-US" dirty="0">
                <a:solidFill>
                  <a:schemeClr val="bg1"/>
                </a:solidFill>
              </a:rPr>
              <a:t>: "yellow"})</a:t>
            </a:r>
          </a:p>
          <a:p>
            <a:r>
              <a:rPr lang="en-US" dirty="0">
                <a:solidFill>
                  <a:schemeClr val="bg1"/>
                </a:solidFill>
              </a:rPr>
              <a:t>    }, 1000)</a:t>
            </a:r>
          </a:p>
          <a:p>
            <a:r>
              <a:rPr lang="en-US" dirty="0">
                <a:solidFill>
                  <a:schemeClr val="bg1"/>
                </a:solidFill>
              </a:rPr>
              <a:t>  }</a:t>
            </a:r>
          </a:p>
          <a:p>
            <a:r>
              <a:rPr lang="en-US" dirty="0">
                <a:solidFill>
                  <a:srgbClr val="FF0000"/>
                </a:solidFill>
              </a:rPr>
              <a:t>  </a:t>
            </a:r>
          </a:p>
          <a:p>
            <a:endParaRPr lang="en-IN" dirty="0">
              <a:solidFill>
                <a:schemeClr val="bg1"/>
              </a:solidFill>
            </a:endParaRPr>
          </a:p>
        </p:txBody>
      </p:sp>
      <p:pic>
        <p:nvPicPr>
          <p:cNvPr id="19" name="Picture 18">
            <a:extLst>
              <a:ext uri="{FF2B5EF4-FFF2-40B4-BE49-F238E27FC236}">
                <a16:creationId xmlns:a16="http://schemas.microsoft.com/office/drawing/2014/main" id="{4522EE19-A56C-3CAD-AEBE-99DF9E560ABA}"/>
              </a:ext>
            </a:extLst>
          </p:cNvPr>
          <p:cNvPicPr>
            <a:picLocks noChangeAspect="1"/>
          </p:cNvPicPr>
          <p:nvPr/>
        </p:nvPicPr>
        <p:blipFill>
          <a:blip r:embed="rId4"/>
          <a:stretch>
            <a:fillRect/>
          </a:stretch>
        </p:blipFill>
        <p:spPr>
          <a:xfrm>
            <a:off x="5495925" y="1634432"/>
            <a:ext cx="3038475" cy="2133600"/>
          </a:xfrm>
          <a:prstGeom prst="rect">
            <a:avLst/>
          </a:prstGeom>
        </p:spPr>
      </p:pic>
    </p:spTree>
    <p:extLst>
      <p:ext uri="{BB962C8B-B14F-4D97-AF65-F5344CB8AC3E}">
        <p14:creationId xmlns:p14="http://schemas.microsoft.com/office/powerpoint/2010/main" val="2724638161"/>
      </p:ext>
    </p:extLst>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Lato" panose="020F0502020204030203" pitchFamily="34" charset="0"/>
            </a:endParaRPr>
          </a:p>
          <a:p>
            <a:r>
              <a:rPr lang="en-IN" b="0" dirty="0">
                <a:solidFill>
                  <a:srgbClr val="FF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4754A91D-4D56-CD2E-B1A0-EE2238CEF96C}"/>
              </a:ext>
            </a:extLst>
          </p:cNvPr>
          <p:cNvSpPr txBox="1"/>
          <p:nvPr/>
        </p:nvSpPr>
        <p:spPr>
          <a:xfrm>
            <a:off x="152400" y="729136"/>
            <a:ext cx="8382000" cy="5078313"/>
          </a:xfrm>
          <a:prstGeom prst="rect">
            <a:avLst/>
          </a:prstGeom>
          <a:noFill/>
        </p:spPr>
        <p:txBody>
          <a:bodyPr wrap="square">
            <a:spAutoFit/>
          </a:bodyPr>
          <a:lstStyle/>
          <a:p>
            <a:r>
              <a:rPr lang="en-US" dirty="0" err="1">
                <a:solidFill>
                  <a:schemeClr val="bg1"/>
                </a:solidFill>
              </a:rPr>
              <a:t>componentDidUpdate</a:t>
            </a:r>
            <a:r>
              <a:rPr lang="en-US" dirty="0">
                <a:solidFill>
                  <a:schemeClr val="bg1"/>
                </a:solidFill>
              </a:rPr>
              <a:t>() {</a:t>
            </a:r>
          </a:p>
          <a:p>
            <a:r>
              <a:rPr lang="en-US" dirty="0">
                <a:solidFill>
                  <a:schemeClr val="bg1"/>
                </a:solidFill>
              </a:rPr>
              <a:t>    </a:t>
            </a:r>
            <a:r>
              <a:rPr lang="en-US" dirty="0" err="1">
                <a:solidFill>
                  <a:schemeClr val="bg1"/>
                </a:solidFill>
              </a:rPr>
              <a:t>document.getElementById</a:t>
            </a:r>
            <a:r>
              <a:rPr lang="en-US" dirty="0">
                <a:solidFill>
                  <a:schemeClr val="bg1"/>
                </a:solidFill>
              </a:rPr>
              <a:t>("</a:t>
            </a:r>
            <a:r>
              <a:rPr lang="en-US" dirty="0" err="1">
                <a:solidFill>
                  <a:schemeClr val="bg1"/>
                </a:solidFill>
              </a:rPr>
              <a:t>mydiv</a:t>
            </a:r>
            <a:r>
              <a:rPr lang="en-US" dirty="0">
                <a:solidFill>
                  <a:schemeClr val="bg1"/>
                </a:solidFill>
              </a:rPr>
              <a:t>").</a:t>
            </a:r>
            <a:r>
              <a:rPr lang="en-US" dirty="0" err="1">
                <a:solidFill>
                  <a:schemeClr val="bg1"/>
                </a:solidFill>
              </a:rPr>
              <a:t>innerHTML</a:t>
            </a:r>
            <a:r>
              <a:rPr lang="en-US" dirty="0">
                <a:solidFill>
                  <a:schemeClr val="bg1"/>
                </a:solidFill>
              </a:rPr>
              <a:t> =</a:t>
            </a:r>
          </a:p>
          <a:p>
            <a:r>
              <a:rPr lang="en-US" dirty="0">
                <a:solidFill>
                  <a:schemeClr val="bg1"/>
                </a:solidFill>
              </a:rPr>
              <a:t>    "The updated favorite is " + </a:t>
            </a:r>
            <a:r>
              <a:rPr lang="en-US" dirty="0" err="1">
                <a:solidFill>
                  <a:schemeClr val="bg1"/>
                </a:solidFill>
              </a:rPr>
              <a:t>this.state.favoritecolor</a:t>
            </a:r>
            <a:r>
              <a:rPr lang="en-US" dirty="0">
                <a:solidFill>
                  <a:schemeClr val="bg1"/>
                </a:solidFill>
              </a:rPr>
              <a:t>;</a:t>
            </a:r>
          </a:p>
          <a:p>
            <a:r>
              <a:rPr lang="en-US" dirty="0">
                <a:solidFill>
                  <a:schemeClr val="bg1"/>
                </a:solidFill>
              </a:rPr>
              <a:t>  }</a:t>
            </a:r>
          </a:p>
          <a:p>
            <a:r>
              <a:rPr lang="en-US" dirty="0">
                <a:solidFill>
                  <a:schemeClr val="bg1"/>
                </a:solidFill>
              </a:rPr>
              <a:t>  render() {</a:t>
            </a:r>
          </a:p>
          <a:p>
            <a:r>
              <a:rPr lang="en-US" dirty="0">
                <a:solidFill>
                  <a:schemeClr val="bg1"/>
                </a:solidFill>
              </a:rPr>
              <a:t>    return (</a:t>
            </a:r>
          </a:p>
          <a:p>
            <a:r>
              <a:rPr lang="en-US" dirty="0">
                <a:solidFill>
                  <a:schemeClr val="bg1"/>
                </a:solidFill>
              </a:rPr>
              <a:t>      &lt;div&gt;</a:t>
            </a:r>
          </a:p>
          <a:p>
            <a:r>
              <a:rPr lang="en-US" dirty="0">
                <a:solidFill>
                  <a:schemeClr val="bg1"/>
                </a:solidFill>
              </a:rPr>
              <a:t>      &lt;h1&gt;My Favorite Color is {</a:t>
            </a:r>
            <a:r>
              <a:rPr lang="en-US" dirty="0" err="1">
                <a:solidFill>
                  <a:schemeClr val="bg1"/>
                </a:solidFill>
              </a:rPr>
              <a:t>this.state.favoritecolor</a:t>
            </a:r>
            <a:r>
              <a:rPr lang="en-US" dirty="0">
                <a:solidFill>
                  <a:schemeClr val="bg1"/>
                </a:solidFill>
              </a:rPr>
              <a:t>}&lt;/h1&gt;</a:t>
            </a:r>
          </a:p>
          <a:p>
            <a:r>
              <a:rPr lang="en-US" dirty="0">
                <a:solidFill>
                  <a:schemeClr val="bg1"/>
                </a:solidFill>
              </a:rPr>
              <a:t>      &lt;div id="</a:t>
            </a:r>
            <a:r>
              <a:rPr lang="en-US" dirty="0" err="1">
                <a:solidFill>
                  <a:schemeClr val="bg1"/>
                </a:solidFill>
              </a:rPr>
              <a:t>mydiv</a:t>
            </a:r>
            <a:r>
              <a:rPr lang="en-US" dirty="0">
                <a:solidFill>
                  <a:schemeClr val="bg1"/>
                </a:solidFill>
              </a:rPr>
              <a:t>"&gt;&lt;/div&gt;</a:t>
            </a:r>
          </a:p>
          <a:p>
            <a:r>
              <a:rPr lang="en-US" dirty="0">
                <a:solidFill>
                  <a:schemeClr val="bg1"/>
                </a:solidFill>
              </a:rPr>
              <a:t>      &lt;/div&gt;</a:t>
            </a:r>
          </a:p>
          <a:p>
            <a:r>
              <a:rPr lang="en-US" dirty="0">
                <a:solidFill>
                  <a:schemeClr val="bg1"/>
                </a:solidFill>
              </a:rPr>
              <a:t>    );</a:t>
            </a:r>
          </a:p>
          <a:p>
            <a:r>
              <a:rPr lang="en-US" dirty="0">
                <a:solidFill>
                  <a:schemeClr val="bg1"/>
                </a:solidFill>
              </a:rPr>
              <a:t>  }</a:t>
            </a:r>
          </a:p>
          <a:p>
            <a:r>
              <a:rPr lang="en-US" dirty="0">
                <a:solidFill>
                  <a:schemeClr val="bg1"/>
                </a:solidFill>
              </a:rPr>
              <a:t>}</a:t>
            </a:r>
          </a:p>
          <a:p>
            <a:endParaRPr lang="en-US" dirty="0">
              <a:solidFill>
                <a:schemeClr val="bg1"/>
              </a:solidFill>
            </a:endParaRPr>
          </a:p>
          <a:p>
            <a:r>
              <a:rPr lang="en-US" dirty="0">
                <a:solidFill>
                  <a:schemeClr val="bg1"/>
                </a:solidFill>
              </a:rPr>
              <a:t>const root = </a:t>
            </a:r>
            <a:r>
              <a:rPr lang="en-US" dirty="0" err="1">
                <a:solidFill>
                  <a:schemeClr val="bg1"/>
                </a:solidFill>
              </a:rPr>
              <a:t>ReactDOM.createRoot</a:t>
            </a:r>
            <a:r>
              <a:rPr lang="en-US" dirty="0">
                <a:solidFill>
                  <a:schemeClr val="bg1"/>
                </a:solidFill>
              </a:rPr>
              <a:t>(</a:t>
            </a:r>
            <a:r>
              <a:rPr lang="en-US" dirty="0" err="1">
                <a:solidFill>
                  <a:schemeClr val="bg1"/>
                </a:solidFill>
              </a:rPr>
              <a:t>document.getElementById</a:t>
            </a:r>
            <a:r>
              <a:rPr lang="en-US" dirty="0">
                <a:solidFill>
                  <a:schemeClr val="bg1"/>
                </a:solidFill>
              </a:rPr>
              <a:t>('root'));</a:t>
            </a:r>
          </a:p>
          <a:p>
            <a:r>
              <a:rPr lang="en-US" dirty="0" err="1">
                <a:solidFill>
                  <a:schemeClr val="bg1"/>
                </a:solidFill>
              </a:rPr>
              <a:t>root.render</a:t>
            </a:r>
            <a:r>
              <a:rPr lang="en-US" dirty="0">
                <a:solidFill>
                  <a:schemeClr val="bg1"/>
                </a:solidFill>
              </a:rPr>
              <a:t>(&lt;Header /&gt;);</a:t>
            </a:r>
          </a:p>
          <a:p>
            <a:r>
              <a:rPr lang="en-US" dirty="0">
                <a:solidFill>
                  <a:srgbClr val="FF0000"/>
                </a:solidFill>
              </a:rPr>
              <a:t>  </a:t>
            </a:r>
          </a:p>
          <a:p>
            <a:endParaRPr lang="en-IN" dirty="0">
              <a:solidFill>
                <a:schemeClr val="bg1"/>
              </a:solidFill>
            </a:endParaRPr>
          </a:p>
        </p:txBody>
      </p:sp>
    </p:spTree>
    <p:extLst>
      <p:ext uri="{BB962C8B-B14F-4D97-AF65-F5344CB8AC3E}">
        <p14:creationId xmlns:p14="http://schemas.microsoft.com/office/powerpoint/2010/main" val="609491426"/>
      </p:ext>
    </p:extLst>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rPr>
                <a:t>React lifecycle methods</a:t>
              </a:r>
              <a:br>
                <a:rPr lang="en-US" dirty="0">
                  <a:solidFill>
                    <a:schemeClr val="bg1"/>
                  </a:solidFill>
                </a:rPr>
              </a:br>
              <a:endParaRPr lang="en-US" b="1" dirty="0">
                <a:solidFill>
                  <a:schemeClr val="bg1"/>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Consolas" panose="020B0609020204030204" pitchFamily="49" charset="0"/>
            </a:endParaRPr>
          </a:p>
          <a:p>
            <a:endParaRPr lang="en-IN" b="0" dirty="0">
              <a:solidFill>
                <a:schemeClr val="bg1"/>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br>
              <a:rPr lang="en-IN" b="0">
                <a:solidFill>
                  <a:schemeClr val="bg1"/>
                </a:solidFill>
                <a:effectLst/>
                <a:latin typeface="Consolas" panose="020B0609020204030204" pitchFamily="49" charset="0"/>
              </a:rPr>
            </a:br>
            <a:endParaRPr lang="en-IN" b="0">
              <a:solidFill>
                <a:schemeClr val="bg1"/>
              </a:solidFill>
              <a:effectLst/>
              <a:latin typeface="Consolas" panose="020B0609020204030204" pitchFamily="49" charset="0"/>
            </a:endParaRPr>
          </a:p>
          <a:p>
            <a:pPr algn="l"/>
            <a:endParaRPr lang="en-US" b="0" i="0">
              <a:solidFill>
                <a:schemeClr val="bg1"/>
              </a:solidFill>
              <a:effectLst/>
              <a:latin typeface="Verdana" panose="020B0604030504040204" pitchFamily="34" charset="0"/>
            </a:endParaRPr>
          </a:p>
          <a:p>
            <a:pPr algn="l"/>
            <a:endParaRPr lang="en-US" b="0" i="0" dirty="0">
              <a:solidFill>
                <a:schemeClr val="bg1"/>
              </a:solidFill>
              <a:effectLst/>
              <a:latin typeface="Verdana" panose="020B0604030504040204" pitchFamily="34"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Consolas" panose="020B0609020204030204" pitchFamily="49" charset="0"/>
              </a:rPr>
            </a:br>
            <a:endParaRPr lang="en-IN" b="0" dirty="0">
              <a:solidFill>
                <a:schemeClr val="bg1"/>
              </a:solidFill>
              <a:effectLst/>
              <a:latin typeface="Consolas" panose="020B0609020204030204" pitchFamily="49"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apple-system"/>
              </a:rPr>
              <a:t>Component Mounting Phase</a:t>
            </a:r>
          </a:p>
          <a:p>
            <a:endParaRPr lang="en-IN" dirty="0"/>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Lato" panose="020F0502020204030203" pitchFamily="34" charset="0"/>
            </a:endParaRPr>
          </a:p>
          <a:p>
            <a:r>
              <a:rPr lang="en-IN" b="0" dirty="0">
                <a:solidFill>
                  <a:srgbClr val="FF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4754A91D-4D56-CD2E-B1A0-EE2238CEF96C}"/>
              </a:ext>
            </a:extLst>
          </p:cNvPr>
          <p:cNvSpPr txBox="1"/>
          <p:nvPr/>
        </p:nvSpPr>
        <p:spPr>
          <a:xfrm>
            <a:off x="215900" y="793232"/>
            <a:ext cx="8382000" cy="2585323"/>
          </a:xfrm>
          <a:prstGeom prst="rect">
            <a:avLst/>
          </a:prstGeom>
          <a:noFill/>
        </p:spPr>
        <p:txBody>
          <a:bodyPr wrap="square">
            <a:spAutoFit/>
          </a:bodyPr>
          <a:lstStyle/>
          <a:p>
            <a:pPr algn="l" fontAlgn="base"/>
            <a:r>
              <a:rPr lang="en-US" b="1" i="0" dirty="0">
                <a:solidFill>
                  <a:srgbClr val="FF0000"/>
                </a:solidFill>
                <a:effectLst/>
                <a:latin typeface="-apple-system"/>
              </a:rPr>
              <a:t>Unmounting</a:t>
            </a:r>
          </a:p>
          <a:p>
            <a:pPr algn="l" fontAlgn="base"/>
            <a:r>
              <a:rPr lang="en-US" b="1" i="0" dirty="0">
                <a:solidFill>
                  <a:schemeClr val="bg1"/>
                </a:solidFill>
                <a:effectLst/>
                <a:latin typeface="-apple-system"/>
              </a:rPr>
              <a:t>The next phase in the lifecycle is when a component is removed from the DOM, or unmounting as React likes to call it.</a:t>
            </a:r>
          </a:p>
          <a:p>
            <a:pPr algn="l" fontAlgn="base"/>
            <a:endParaRPr lang="en-US" b="1" i="0" dirty="0">
              <a:solidFill>
                <a:schemeClr val="bg1"/>
              </a:solidFill>
              <a:effectLst/>
              <a:latin typeface="-apple-system"/>
            </a:endParaRPr>
          </a:p>
          <a:p>
            <a:pPr algn="l" fontAlgn="base"/>
            <a:r>
              <a:rPr lang="en-US" b="1" i="0" dirty="0">
                <a:solidFill>
                  <a:schemeClr val="bg1"/>
                </a:solidFill>
                <a:effectLst/>
                <a:latin typeface="-apple-system"/>
              </a:rPr>
              <a:t>React has only one built-in method that gets called when a component is unmounted:</a:t>
            </a:r>
          </a:p>
          <a:p>
            <a:pPr algn="l" fontAlgn="base"/>
            <a:endParaRPr lang="en-US" b="1" i="0" dirty="0">
              <a:solidFill>
                <a:schemeClr val="bg1"/>
              </a:solidFill>
              <a:effectLst/>
              <a:latin typeface="-apple-system"/>
            </a:endParaRPr>
          </a:p>
          <a:p>
            <a:pPr algn="l" fontAlgn="base"/>
            <a:r>
              <a:rPr lang="en-US" b="1" i="0" dirty="0" err="1">
                <a:solidFill>
                  <a:srgbClr val="FF0000"/>
                </a:solidFill>
                <a:effectLst/>
                <a:latin typeface="-apple-system"/>
              </a:rPr>
              <a:t>componentWillUnmount</a:t>
            </a:r>
            <a:r>
              <a:rPr lang="en-US" b="1" i="0" dirty="0">
                <a:solidFill>
                  <a:srgbClr val="FF0000"/>
                </a:solidFill>
                <a:effectLst/>
                <a:latin typeface="-apple-system"/>
              </a:rPr>
              <a:t>()</a:t>
            </a:r>
          </a:p>
          <a:p>
            <a:pPr algn="l" fontAlgn="base"/>
            <a:r>
              <a:rPr lang="en-US" b="1" i="0" dirty="0">
                <a:solidFill>
                  <a:schemeClr val="bg1"/>
                </a:solidFill>
                <a:effectLst/>
                <a:latin typeface="-apple-system"/>
              </a:rPr>
              <a:t>The </a:t>
            </a:r>
            <a:r>
              <a:rPr lang="en-US" b="1" i="0" dirty="0" err="1">
                <a:solidFill>
                  <a:schemeClr val="bg1"/>
                </a:solidFill>
                <a:effectLst/>
                <a:latin typeface="-apple-system"/>
              </a:rPr>
              <a:t>componentWillUnmount</a:t>
            </a:r>
            <a:r>
              <a:rPr lang="en-US" b="1" i="0" dirty="0">
                <a:solidFill>
                  <a:schemeClr val="bg1"/>
                </a:solidFill>
                <a:effectLst/>
                <a:latin typeface="-apple-system"/>
              </a:rPr>
              <a:t> method is called when the component is about to be removed from the DOM.</a:t>
            </a:r>
            <a:endParaRPr lang="en-IN" dirty="0">
              <a:solidFill>
                <a:schemeClr val="bg1"/>
              </a:solidFill>
            </a:endParaRPr>
          </a:p>
        </p:txBody>
      </p:sp>
    </p:spTree>
    <p:extLst>
      <p:ext uri="{BB962C8B-B14F-4D97-AF65-F5344CB8AC3E}">
        <p14:creationId xmlns:p14="http://schemas.microsoft.com/office/powerpoint/2010/main" val="2119388273"/>
      </p:ext>
    </p:extLst>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latin typeface="Times New Roman" panose="02020603050405020304" pitchFamily="18" charset="0"/>
                  <a:cs typeface="Times New Roman" panose="02020603050405020304" pitchFamily="18" charset="0"/>
                </a:rPr>
                <a:t>React lifecycle methods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4801314"/>
          </a:xfrm>
          <a:prstGeom prst="rect">
            <a:avLst/>
          </a:prstGeom>
          <a:noFill/>
        </p:spPr>
        <p:txBody>
          <a:bodyPr wrap="square">
            <a:spAutoFit/>
          </a:bodyPr>
          <a:lstStyle/>
          <a:p>
            <a:r>
              <a:rPr lang="en-IN" dirty="0">
                <a:solidFill>
                  <a:srgbClr val="FF0000"/>
                </a:solidFill>
                <a:latin typeface="Times New Roman" panose="02020603050405020304" pitchFamily="18" charset="0"/>
                <a:cs typeface="Times New Roman" panose="02020603050405020304" pitchFamily="18" charset="0"/>
              </a:rPr>
              <a:t>Index.js</a:t>
            </a:r>
          </a:p>
          <a:p>
            <a:r>
              <a:rPr lang="en-IN" dirty="0">
                <a:solidFill>
                  <a:schemeClr val="bg1"/>
                </a:solidFill>
                <a:latin typeface="Times New Roman" panose="02020603050405020304" pitchFamily="18" charset="0"/>
                <a:cs typeface="Times New Roman" panose="02020603050405020304" pitchFamily="18" charset="0"/>
              </a:rPr>
              <a:t>import React from 'react';</a:t>
            </a:r>
          </a:p>
          <a:p>
            <a:r>
              <a:rPr lang="en-IN" dirty="0">
                <a:solidFill>
                  <a:schemeClr val="bg1"/>
                </a:solidFill>
                <a:latin typeface="Times New Roman" panose="02020603050405020304" pitchFamily="18" charset="0"/>
                <a:cs typeface="Times New Roman" panose="02020603050405020304" pitchFamily="18" charset="0"/>
              </a:rPr>
              <a:t>import </a:t>
            </a:r>
            <a:r>
              <a:rPr lang="en-IN" dirty="0" err="1">
                <a:solidFill>
                  <a:schemeClr val="bg1"/>
                </a:solidFill>
                <a:latin typeface="Times New Roman" panose="02020603050405020304" pitchFamily="18" charset="0"/>
                <a:cs typeface="Times New Roman" panose="02020603050405020304" pitchFamily="18" charset="0"/>
              </a:rPr>
              <a:t>ReactDOM</a:t>
            </a:r>
            <a:r>
              <a:rPr lang="en-IN" dirty="0">
                <a:solidFill>
                  <a:schemeClr val="bg1"/>
                </a:solidFill>
                <a:latin typeface="Times New Roman" panose="02020603050405020304" pitchFamily="18" charset="0"/>
                <a:cs typeface="Times New Roman" panose="02020603050405020304" pitchFamily="18" charset="0"/>
              </a:rPr>
              <a:t> from 'react-</a:t>
            </a:r>
            <a:r>
              <a:rPr lang="en-IN" dirty="0" err="1">
                <a:solidFill>
                  <a:schemeClr val="bg1"/>
                </a:solidFill>
                <a:latin typeface="Times New Roman" panose="02020603050405020304" pitchFamily="18" charset="0"/>
                <a:cs typeface="Times New Roman" panose="02020603050405020304" pitchFamily="18" charset="0"/>
              </a:rPr>
              <a:t>dom</a:t>
            </a:r>
            <a:r>
              <a:rPr lang="en-IN" dirty="0">
                <a:solidFill>
                  <a:schemeClr val="bg1"/>
                </a:solidFill>
                <a:latin typeface="Times New Roman" panose="02020603050405020304" pitchFamily="18" charset="0"/>
                <a:cs typeface="Times New Roman" panose="02020603050405020304" pitchFamily="18" charset="0"/>
              </a:rPr>
              <a:t>/client';</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class Container extends </a:t>
            </a:r>
            <a:r>
              <a:rPr lang="en-IN" dirty="0" err="1">
                <a:solidFill>
                  <a:schemeClr val="bg1"/>
                </a:solidFill>
                <a:latin typeface="Times New Roman" panose="02020603050405020304" pitchFamily="18" charset="0"/>
                <a:cs typeface="Times New Roman" panose="02020603050405020304" pitchFamily="18" charset="0"/>
              </a:rPr>
              <a:t>React.Component</a:t>
            </a:r>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  constructor(props) {</a:t>
            </a:r>
          </a:p>
          <a:p>
            <a:r>
              <a:rPr lang="en-IN" dirty="0">
                <a:solidFill>
                  <a:schemeClr val="bg1"/>
                </a:solidFill>
                <a:latin typeface="Times New Roman" panose="02020603050405020304" pitchFamily="18" charset="0"/>
                <a:cs typeface="Times New Roman" panose="02020603050405020304" pitchFamily="18" charset="0"/>
              </a:rPr>
              <a:t>    super(props);</a:t>
            </a:r>
          </a:p>
          <a:p>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this.state</a:t>
            </a:r>
            <a:r>
              <a:rPr lang="en-IN" dirty="0">
                <a:solidFill>
                  <a:schemeClr val="bg1"/>
                </a:solidFill>
                <a:latin typeface="Times New Roman" panose="02020603050405020304" pitchFamily="18" charset="0"/>
                <a:cs typeface="Times New Roman" panose="02020603050405020304" pitchFamily="18" charset="0"/>
              </a:rPr>
              <a:t> = {show: true};</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delHeader</a:t>
            </a:r>
            <a:r>
              <a:rPr lang="en-IN" dirty="0">
                <a:solidFill>
                  <a:schemeClr val="bg1"/>
                </a:solidFill>
                <a:latin typeface="Times New Roman" panose="02020603050405020304" pitchFamily="18" charset="0"/>
                <a:cs typeface="Times New Roman" panose="02020603050405020304" pitchFamily="18" charset="0"/>
              </a:rPr>
              <a:t> = () =&gt; {</a:t>
            </a:r>
          </a:p>
          <a:p>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this.setState</a:t>
            </a:r>
            <a:r>
              <a:rPr lang="en-IN" dirty="0">
                <a:solidFill>
                  <a:schemeClr val="bg1"/>
                </a:solidFill>
                <a:latin typeface="Times New Roman" panose="02020603050405020304" pitchFamily="18" charset="0"/>
                <a:cs typeface="Times New Roman" panose="02020603050405020304" pitchFamily="18" charset="0"/>
              </a:rPr>
              <a:t>({show: false});</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  render() {</a:t>
            </a:r>
          </a:p>
          <a:p>
            <a:r>
              <a:rPr lang="en-IN" dirty="0">
                <a:solidFill>
                  <a:schemeClr val="bg1"/>
                </a:solidFill>
                <a:latin typeface="Times New Roman" panose="02020603050405020304" pitchFamily="18" charset="0"/>
                <a:cs typeface="Times New Roman" panose="02020603050405020304" pitchFamily="18" charset="0"/>
              </a:rPr>
              <a:t>    let </a:t>
            </a:r>
            <a:r>
              <a:rPr lang="en-IN" dirty="0" err="1">
                <a:solidFill>
                  <a:schemeClr val="bg1"/>
                </a:solidFill>
                <a:latin typeface="Times New Roman" panose="02020603050405020304" pitchFamily="18" charset="0"/>
                <a:cs typeface="Times New Roman" panose="02020603050405020304" pitchFamily="18" charset="0"/>
              </a:rPr>
              <a:t>myheader</a:t>
            </a:r>
            <a:r>
              <a:rPr lang="en-IN" dirty="0">
                <a:solidFill>
                  <a:schemeClr val="bg1"/>
                </a:solidFill>
                <a:latin typeface="Times New Roman" panose="02020603050405020304" pitchFamily="18" charset="0"/>
                <a:cs typeface="Times New Roman" panose="02020603050405020304" pitchFamily="18" charset="0"/>
              </a:rPr>
              <a:t>;</a:t>
            </a:r>
          </a:p>
          <a:p>
            <a:r>
              <a:rPr lang="en-IN" dirty="0">
                <a:solidFill>
                  <a:schemeClr val="bg1"/>
                </a:solidFill>
                <a:latin typeface="Times New Roman" panose="02020603050405020304" pitchFamily="18" charset="0"/>
                <a:cs typeface="Times New Roman" panose="02020603050405020304" pitchFamily="18" charset="0"/>
              </a:rPr>
              <a:t>    if (</a:t>
            </a:r>
            <a:r>
              <a:rPr lang="en-IN" dirty="0" err="1">
                <a:solidFill>
                  <a:schemeClr val="bg1"/>
                </a:solidFill>
                <a:latin typeface="Times New Roman" panose="02020603050405020304" pitchFamily="18" charset="0"/>
                <a:cs typeface="Times New Roman" panose="02020603050405020304" pitchFamily="18" charset="0"/>
              </a:rPr>
              <a:t>this.state.show</a:t>
            </a:r>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myheader</a:t>
            </a:r>
            <a:r>
              <a:rPr lang="en-IN" dirty="0">
                <a:solidFill>
                  <a:schemeClr val="bg1"/>
                </a:solidFill>
                <a:latin typeface="Times New Roman" panose="02020603050405020304" pitchFamily="18" charset="0"/>
                <a:cs typeface="Times New Roman" panose="02020603050405020304" pitchFamily="18" charset="0"/>
              </a:rPr>
              <a:t> = &lt;Child /&gt;;</a:t>
            </a:r>
          </a:p>
          <a:p>
            <a:r>
              <a:rPr lang="en-IN"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571147768"/>
      </p:ext>
    </p:extLst>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latin typeface="Times New Roman" panose="02020603050405020304" pitchFamily="18" charset="0"/>
                  <a:cs typeface="Times New Roman" panose="02020603050405020304" pitchFamily="18" charset="0"/>
                </a:rPr>
                <a:t>React lifecycle methods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4524315"/>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return (</a:t>
            </a:r>
          </a:p>
          <a:p>
            <a:r>
              <a:rPr lang="en-IN" dirty="0">
                <a:solidFill>
                  <a:schemeClr val="bg1"/>
                </a:solidFill>
                <a:latin typeface="Times New Roman" panose="02020603050405020304" pitchFamily="18" charset="0"/>
                <a:cs typeface="Times New Roman" panose="02020603050405020304" pitchFamily="18" charset="0"/>
              </a:rPr>
              <a:t>      &lt;div&gt;</a:t>
            </a:r>
          </a:p>
          <a:p>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myheader</a:t>
            </a:r>
            <a:r>
              <a:rPr lang="en-IN" dirty="0">
                <a:solidFill>
                  <a:schemeClr val="bg1"/>
                </a:solidFill>
                <a:latin typeface="Times New Roman" panose="02020603050405020304" pitchFamily="18" charset="0"/>
                <a:cs typeface="Times New Roman" panose="02020603050405020304" pitchFamily="18" charset="0"/>
              </a:rPr>
              <a:t>}</a:t>
            </a:r>
          </a:p>
          <a:p>
            <a:r>
              <a:rPr lang="en-IN" dirty="0">
                <a:solidFill>
                  <a:schemeClr val="bg1"/>
                </a:solidFill>
                <a:latin typeface="Times New Roman" panose="02020603050405020304" pitchFamily="18" charset="0"/>
                <a:cs typeface="Times New Roman" panose="02020603050405020304" pitchFamily="18" charset="0"/>
              </a:rPr>
              <a:t>      &lt;button type="button" </a:t>
            </a:r>
            <a:r>
              <a:rPr lang="en-IN" dirty="0" err="1">
                <a:solidFill>
                  <a:schemeClr val="bg1"/>
                </a:solidFill>
                <a:latin typeface="Times New Roman" panose="02020603050405020304" pitchFamily="18" charset="0"/>
                <a:cs typeface="Times New Roman" panose="02020603050405020304" pitchFamily="18" charset="0"/>
              </a:rPr>
              <a:t>onClick</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this.delHeader</a:t>
            </a:r>
            <a:r>
              <a:rPr lang="en-IN" dirty="0">
                <a:solidFill>
                  <a:schemeClr val="bg1"/>
                </a:solidFill>
                <a:latin typeface="Times New Roman" panose="02020603050405020304" pitchFamily="18" charset="0"/>
                <a:cs typeface="Times New Roman" panose="02020603050405020304" pitchFamily="18" charset="0"/>
              </a:rPr>
              <a:t>}&gt;Delete Header&lt;/button&gt;</a:t>
            </a:r>
          </a:p>
          <a:p>
            <a:r>
              <a:rPr lang="en-IN" dirty="0">
                <a:solidFill>
                  <a:schemeClr val="bg1"/>
                </a:solidFill>
                <a:latin typeface="Times New Roman" panose="02020603050405020304" pitchFamily="18" charset="0"/>
                <a:cs typeface="Times New Roman" panose="02020603050405020304" pitchFamily="18" charset="0"/>
              </a:rPr>
              <a:t>      &lt;/div&gt;</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class Child extends </a:t>
            </a:r>
            <a:r>
              <a:rPr lang="en-IN" dirty="0" err="1">
                <a:solidFill>
                  <a:schemeClr val="bg1"/>
                </a:solidFill>
                <a:latin typeface="Times New Roman" panose="02020603050405020304" pitchFamily="18" charset="0"/>
                <a:cs typeface="Times New Roman" panose="02020603050405020304" pitchFamily="18" charset="0"/>
              </a:rPr>
              <a:t>React.Component</a:t>
            </a:r>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  </a:t>
            </a:r>
            <a:r>
              <a:rPr lang="en-IN" dirty="0" err="1">
                <a:solidFill>
                  <a:schemeClr val="bg1"/>
                </a:solidFill>
                <a:latin typeface="Times New Roman" panose="02020603050405020304" pitchFamily="18" charset="0"/>
                <a:cs typeface="Times New Roman" panose="02020603050405020304" pitchFamily="18" charset="0"/>
              </a:rPr>
              <a:t>componentWillUnmount</a:t>
            </a:r>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    alert("The component named Header is about to be unmounted.");</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217612816"/>
      </p:ext>
    </p:extLst>
  </p:cSld>
  <p:clrMapOvr>
    <a:masterClrMapping/>
  </p:clrMapOvr>
  <p:transition/>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chemeClr val="bg1"/>
                  </a:solidFill>
                  <a:latin typeface="Times New Roman" panose="02020603050405020304" pitchFamily="18" charset="0"/>
                  <a:cs typeface="Times New Roman" panose="02020603050405020304" pitchFamily="18" charset="0"/>
                </a:rPr>
                <a:t>React lifecycle methods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139321"/>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render() {</a:t>
            </a:r>
          </a:p>
          <a:p>
            <a:r>
              <a:rPr lang="en-IN" dirty="0">
                <a:solidFill>
                  <a:schemeClr val="bg1"/>
                </a:solidFill>
                <a:latin typeface="Times New Roman" panose="02020603050405020304" pitchFamily="18" charset="0"/>
                <a:cs typeface="Times New Roman" panose="02020603050405020304" pitchFamily="18" charset="0"/>
              </a:rPr>
              <a:t>    return (</a:t>
            </a:r>
          </a:p>
          <a:p>
            <a:r>
              <a:rPr lang="en-IN" dirty="0">
                <a:solidFill>
                  <a:schemeClr val="bg1"/>
                </a:solidFill>
                <a:latin typeface="Times New Roman" panose="02020603050405020304" pitchFamily="18" charset="0"/>
                <a:cs typeface="Times New Roman" panose="02020603050405020304" pitchFamily="18" charset="0"/>
              </a:rPr>
              <a:t>      &lt;h1&gt;Hello World!&lt;/h1&gt;</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  }</a:t>
            </a:r>
          </a:p>
          <a:p>
            <a:r>
              <a:rPr lang="en-IN" dirty="0">
                <a:solidFill>
                  <a:schemeClr val="bg1"/>
                </a:solidFill>
                <a:latin typeface="Times New Roman" panose="02020603050405020304" pitchFamily="18" charset="0"/>
                <a:cs typeface="Times New Roman" panose="02020603050405020304" pitchFamily="18" charset="0"/>
              </a:rPr>
              <a:t>}</a:t>
            </a:r>
          </a:p>
          <a:p>
            <a:endParaRPr lang="en-IN" dirty="0">
              <a:solidFill>
                <a:schemeClr val="bg1"/>
              </a:solidFill>
              <a:latin typeface="Times New Roman" panose="02020603050405020304" pitchFamily="18" charset="0"/>
              <a:cs typeface="Times New Roman" panose="02020603050405020304" pitchFamily="18" charset="0"/>
            </a:endParaRPr>
          </a:p>
          <a:p>
            <a:r>
              <a:rPr lang="en-IN" dirty="0" err="1">
                <a:solidFill>
                  <a:schemeClr val="bg1"/>
                </a:solidFill>
                <a:latin typeface="Times New Roman" panose="02020603050405020304" pitchFamily="18" charset="0"/>
                <a:cs typeface="Times New Roman" panose="02020603050405020304" pitchFamily="18" charset="0"/>
              </a:rPr>
              <a:t>const</a:t>
            </a:r>
            <a:r>
              <a:rPr lang="en-IN" dirty="0">
                <a:solidFill>
                  <a:schemeClr val="bg1"/>
                </a:solidFill>
                <a:latin typeface="Times New Roman" panose="02020603050405020304" pitchFamily="18" charset="0"/>
                <a:cs typeface="Times New Roman" panose="02020603050405020304" pitchFamily="18" charset="0"/>
              </a:rPr>
              <a:t> root = </a:t>
            </a:r>
            <a:r>
              <a:rPr lang="en-IN" dirty="0" err="1">
                <a:solidFill>
                  <a:schemeClr val="bg1"/>
                </a:solidFill>
                <a:latin typeface="Times New Roman" panose="02020603050405020304" pitchFamily="18" charset="0"/>
                <a:cs typeface="Times New Roman" panose="02020603050405020304" pitchFamily="18" charset="0"/>
              </a:rPr>
              <a:t>ReactDOM.createRoot</a:t>
            </a:r>
            <a:r>
              <a:rPr lang="en-IN" dirty="0">
                <a:solidFill>
                  <a:schemeClr val="bg1"/>
                </a:solidFill>
                <a:latin typeface="Times New Roman" panose="02020603050405020304" pitchFamily="18" charset="0"/>
                <a:cs typeface="Times New Roman" panose="02020603050405020304" pitchFamily="18" charset="0"/>
              </a:rPr>
              <a:t>(</a:t>
            </a:r>
            <a:r>
              <a:rPr lang="en-IN" dirty="0" err="1">
                <a:solidFill>
                  <a:schemeClr val="bg1"/>
                </a:solidFill>
                <a:latin typeface="Times New Roman" panose="02020603050405020304" pitchFamily="18" charset="0"/>
                <a:cs typeface="Times New Roman" panose="02020603050405020304" pitchFamily="18" charset="0"/>
              </a:rPr>
              <a:t>document.getElementById</a:t>
            </a:r>
            <a:r>
              <a:rPr lang="en-IN" dirty="0">
                <a:solidFill>
                  <a:schemeClr val="bg1"/>
                </a:solidFill>
                <a:latin typeface="Times New Roman" panose="02020603050405020304" pitchFamily="18" charset="0"/>
                <a:cs typeface="Times New Roman" panose="02020603050405020304" pitchFamily="18" charset="0"/>
              </a:rPr>
              <a:t>('root'));</a:t>
            </a:r>
          </a:p>
          <a:p>
            <a:r>
              <a:rPr lang="en-IN" dirty="0" err="1">
                <a:solidFill>
                  <a:schemeClr val="bg1"/>
                </a:solidFill>
                <a:latin typeface="Times New Roman" panose="02020603050405020304" pitchFamily="18" charset="0"/>
                <a:cs typeface="Times New Roman" panose="02020603050405020304" pitchFamily="18" charset="0"/>
              </a:rPr>
              <a:t>root.render</a:t>
            </a:r>
            <a:r>
              <a:rPr lang="en-IN" dirty="0">
                <a:solidFill>
                  <a:schemeClr val="bg1"/>
                </a:solidFill>
                <a:latin typeface="Times New Roman" panose="02020603050405020304" pitchFamily="18" charset="0"/>
                <a:cs typeface="Times New Roman" panose="02020603050405020304" pitchFamily="18" charset="0"/>
              </a:rPr>
              <a:t>(&lt;Container /&gt;);</a:t>
            </a:r>
          </a:p>
          <a:p>
            <a:r>
              <a:rPr lang="en-IN" dirty="0">
                <a:solidFill>
                  <a:schemeClr val="bg1"/>
                </a:solidFill>
                <a:latin typeface="Times New Roman" panose="02020603050405020304" pitchFamily="18" charset="0"/>
                <a:cs typeface="Times New Roman" panose="02020603050405020304" pitchFamily="18" charset="0"/>
              </a:rPr>
              <a:t>  </a:t>
            </a:r>
          </a:p>
        </p:txBody>
      </p:sp>
      <p:pic>
        <p:nvPicPr>
          <p:cNvPr id="9" name="Picture 8">
            <a:extLst>
              <a:ext uri="{FF2B5EF4-FFF2-40B4-BE49-F238E27FC236}">
                <a16:creationId xmlns:a16="http://schemas.microsoft.com/office/drawing/2014/main" id="{8D37598D-7131-7F8B-2657-24DEABF93EBC}"/>
              </a:ext>
            </a:extLst>
          </p:cNvPr>
          <p:cNvPicPr>
            <a:picLocks noChangeAspect="1"/>
          </p:cNvPicPr>
          <p:nvPr/>
        </p:nvPicPr>
        <p:blipFill>
          <a:blip r:embed="rId4"/>
          <a:stretch>
            <a:fillRect/>
          </a:stretch>
        </p:blipFill>
        <p:spPr>
          <a:xfrm>
            <a:off x="4019550" y="3333750"/>
            <a:ext cx="4667250" cy="1447800"/>
          </a:xfrm>
          <a:prstGeom prst="rect">
            <a:avLst/>
          </a:prstGeom>
        </p:spPr>
      </p:pic>
      <p:pic>
        <p:nvPicPr>
          <p:cNvPr id="18" name="Picture 17">
            <a:extLst>
              <a:ext uri="{FF2B5EF4-FFF2-40B4-BE49-F238E27FC236}">
                <a16:creationId xmlns:a16="http://schemas.microsoft.com/office/drawing/2014/main" id="{902AA0C4-8780-AB38-CAF8-E02D9A547D38}"/>
              </a:ext>
            </a:extLst>
          </p:cNvPr>
          <p:cNvPicPr>
            <a:picLocks noChangeAspect="1"/>
          </p:cNvPicPr>
          <p:nvPr/>
        </p:nvPicPr>
        <p:blipFill>
          <a:blip r:embed="rId5"/>
          <a:stretch>
            <a:fillRect/>
          </a:stretch>
        </p:blipFill>
        <p:spPr>
          <a:xfrm>
            <a:off x="4966126" y="939955"/>
            <a:ext cx="3629025" cy="1657350"/>
          </a:xfrm>
          <a:prstGeom prst="rect">
            <a:avLst/>
          </a:prstGeom>
        </p:spPr>
      </p:pic>
    </p:spTree>
    <p:extLst>
      <p:ext uri="{BB962C8B-B14F-4D97-AF65-F5344CB8AC3E}">
        <p14:creationId xmlns:p14="http://schemas.microsoft.com/office/powerpoint/2010/main" val="3406617583"/>
      </p:ext>
    </p:extLst>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A7D6EC3E-18EA-C76B-6222-D32E130F0B67}"/>
              </a:ext>
            </a:extLst>
          </p:cNvPr>
          <p:cNvSpPr txBox="1"/>
          <p:nvPr/>
        </p:nvSpPr>
        <p:spPr>
          <a:xfrm>
            <a:off x="170194" y="729136"/>
            <a:ext cx="8382000" cy="3970318"/>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Hooks were added to React in version 16.8.</a:t>
            </a:r>
          </a:p>
          <a:p>
            <a:pPr algn="l"/>
            <a:r>
              <a:rPr lang="en-US" b="0" i="0" dirty="0">
                <a:solidFill>
                  <a:srgbClr val="000000"/>
                </a:solidFill>
                <a:effectLst/>
                <a:latin typeface="Verdana" panose="020B0604030504040204" pitchFamily="34" charset="0"/>
              </a:rPr>
              <a:t>Hooks allow function components to have access to state and other React features. Because of this, class components are generally no longer needed</a:t>
            </a:r>
          </a:p>
          <a:p>
            <a:pPr algn="l"/>
            <a:endParaRPr lang="en-US" dirty="0">
              <a:solidFill>
                <a:srgbClr val="000000"/>
              </a:solidFill>
              <a:latin typeface="Verdana" panose="020B0604030504040204" pitchFamily="34" charset="0"/>
            </a:endParaRPr>
          </a:p>
          <a:p>
            <a:r>
              <a:rPr lang="en-IN" b="0" i="0" dirty="0">
                <a:solidFill>
                  <a:srgbClr val="002060"/>
                </a:solidFill>
                <a:effectLst/>
                <a:latin typeface="Segoe UI" panose="020B0502040204020203" pitchFamily="34" charset="0"/>
              </a:rPr>
              <a:t>What is a Hook?</a:t>
            </a:r>
          </a:p>
          <a:p>
            <a:r>
              <a:rPr lang="en-US" b="0" i="0" dirty="0">
                <a:solidFill>
                  <a:srgbClr val="000000"/>
                </a:solidFill>
                <a:effectLst/>
                <a:latin typeface="Verdana" panose="020B0604030504040204" pitchFamily="34" charset="0"/>
              </a:rPr>
              <a:t>Hooks allow us to "hook" into React features such as state and lifecycle methods.</a:t>
            </a:r>
            <a:endParaRPr lang="en-IN" dirty="0">
              <a:solidFill>
                <a:srgbClr val="002060"/>
              </a:solidFill>
              <a:latin typeface="Segoe UI" panose="020B0502040204020203" pitchFamily="34" charset="0"/>
            </a:endParaRPr>
          </a:p>
          <a:p>
            <a:r>
              <a:rPr lang="en-US" b="0" i="0" dirty="0">
                <a:solidFill>
                  <a:srgbClr val="FF0000"/>
                </a:solidFill>
                <a:effectLst/>
                <a:latin typeface="Segoe UI" panose="020B0502040204020203" pitchFamily="34" charset="0"/>
              </a:rPr>
              <a:t>You must import Hooks from react.</a:t>
            </a:r>
          </a:p>
          <a:p>
            <a:endParaRPr lang="en-US" b="0" i="0" dirty="0">
              <a:solidFill>
                <a:srgbClr val="002060"/>
              </a:solidFill>
              <a:effectLst/>
              <a:latin typeface="Segoe UI" panose="020B0502040204020203" pitchFamily="34" charset="0"/>
            </a:endParaRPr>
          </a:p>
          <a:p>
            <a:r>
              <a:rPr lang="en-US" b="0" i="0" dirty="0">
                <a:solidFill>
                  <a:srgbClr val="002060"/>
                </a:solidFill>
                <a:effectLst/>
                <a:latin typeface="Segoe UI" panose="020B0502040204020203" pitchFamily="34" charset="0"/>
              </a:rPr>
              <a:t>Here we are using the </a:t>
            </a:r>
            <a:r>
              <a:rPr lang="en-US" b="0" i="0" dirty="0" err="1">
                <a:solidFill>
                  <a:srgbClr val="FF0000"/>
                </a:solidFill>
                <a:effectLst/>
                <a:latin typeface="Segoe UI" panose="020B0502040204020203" pitchFamily="34" charset="0"/>
              </a:rPr>
              <a:t>useState</a:t>
            </a:r>
            <a:r>
              <a:rPr lang="en-US" b="0" i="0" dirty="0">
                <a:solidFill>
                  <a:srgbClr val="002060"/>
                </a:solidFill>
                <a:effectLst/>
                <a:latin typeface="Segoe UI" panose="020B0502040204020203" pitchFamily="34" charset="0"/>
              </a:rPr>
              <a:t> Hook to keep track of the application state.</a:t>
            </a:r>
          </a:p>
          <a:p>
            <a:endParaRPr lang="en-US" b="0" i="0" dirty="0">
              <a:solidFill>
                <a:srgbClr val="002060"/>
              </a:solidFill>
              <a:effectLst/>
              <a:latin typeface="Segoe UI" panose="020B0502040204020203" pitchFamily="34" charset="0"/>
            </a:endParaRPr>
          </a:p>
          <a:p>
            <a:r>
              <a:rPr lang="en-US" b="0" i="0" dirty="0">
                <a:solidFill>
                  <a:srgbClr val="002060"/>
                </a:solidFill>
                <a:effectLst/>
                <a:latin typeface="Segoe UI" panose="020B0502040204020203" pitchFamily="34" charset="0"/>
              </a:rPr>
              <a:t>State generally refers to application data or properties that need to be tracked.</a:t>
            </a:r>
            <a:endParaRPr lang="en-IN" b="0" i="0" dirty="0">
              <a:solidFill>
                <a:srgbClr val="002060"/>
              </a:solidFill>
              <a:effectLst/>
              <a:latin typeface="Segoe UI" panose="020B0502040204020203" pitchFamily="34" charset="0"/>
            </a:endParaRP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0002906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React </a:t>
            </a:r>
            <a:r>
              <a:rPr lang="en-US" sz="2100" b="1" dirty="0" err="1">
                <a:solidFill>
                  <a:srgbClr val="7030A0"/>
                </a:solidFill>
                <a:latin typeface="Arial" panose="020B0604020202020204" pitchFamily="34" charset="0"/>
                <a:ea typeface="Arial" panose="020B0604020202020204" pitchFamily="34" charset="0"/>
              </a:rPr>
              <a:t>js</a:t>
            </a:r>
            <a:r>
              <a:rPr lang="en-US" sz="2100" b="1" dirty="0">
                <a:solidFill>
                  <a:srgbClr val="7030A0"/>
                </a:solidFill>
                <a:latin typeface="Arial" panose="020B0604020202020204" pitchFamily="34" charset="0"/>
                <a:ea typeface="Arial" panose="020B0604020202020204" pitchFamily="34" charset="0"/>
              </a:rPr>
              <a:t> installation</a:t>
            </a:r>
            <a:endParaRPr lang="en-IN" sz="2100" b="1" dirty="0">
              <a:solidFill>
                <a:srgbClr val="7030A0"/>
              </a:solidFill>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1200329"/>
          </a:xfrm>
          <a:prstGeom prst="rect">
            <a:avLst/>
          </a:prstGeom>
          <a:noFill/>
        </p:spPr>
        <p:txBody>
          <a:bodyPr wrap="square">
            <a:spAutoFit/>
          </a:bodyPr>
          <a:lstStyle/>
          <a:p>
            <a:pPr algn="l" fontAlgn="base"/>
            <a:endParaRPr lang="en-US" b="0" i="0" dirty="0">
              <a:solidFill>
                <a:srgbClr val="273239"/>
              </a:solidFill>
              <a:effectLst/>
              <a:latin typeface="Nunito" pitchFamily="2" charset="0"/>
            </a:endParaRPr>
          </a:p>
          <a:p>
            <a:pPr algn="l" fontAlgn="base"/>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a:t>
            </a:r>
          </a:p>
        </p:txBody>
      </p:sp>
      <p:sp>
        <p:nvSpPr>
          <p:cNvPr id="12" name="TextBox 11">
            <a:extLst>
              <a:ext uri="{FF2B5EF4-FFF2-40B4-BE49-F238E27FC236}">
                <a16:creationId xmlns:a16="http://schemas.microsoft.com/office/drawing/2014/main" id="{BE8A210A-3C53-EF11-C849-DD3DC5595694}"/>
              </a:ext>
            </a:extLst>
          </p:cNvPr>
          <p:cNvSpPr txBox="1"/>
          <p:nvPr/>
        </p:nvSpPr>
        <p:spPr>
          <a:xfrm>
            <a:off x="381000" y="629556"/>
            <a:ext cx="7541066" cy="2031325"/>
          </a:xfrm>
          <a:prstGeom prst="rect">
            <a:avLst/>
          </a:prstGeom>
          <a:noFill/>
        </p:spPr>
        <p:txBody>
          <a:bodyPr wrap="square">
            <a:spAutoFit/>
          </a:bodyPr>
          <a:lstStyle/>
          <a:p>
            <a:pPr algn="l" fontAlgn="base"/>
            <a:r>
              <a:rPr lang="en-US" b="1" i="0" dirty="0">
                <a:solidFill>
                  <a:srgbClr val="273239"/>
                </a:solidFill>
                <a:effectLst/>
                <a:latin typeface="Nunito" pitchFamily="2" charset="0"/>
              </a:rPr>
              <a:t>Step 4</a:t>
            </a:r>
            <a:r>
              <a:rPr lang="en-US" b="0" i="0" dirty="0">
                <a:solidFill>
                  <a:srgbClr val="273239"/>
                </a:solidFill>
                <a:effectLst/>
                <a:latin typeface="Nunito" pitchFamily="2" charset="0"/>
              </a:rPr>
              <a:t>: </a:t>
            </a:r>
            <a:r>
              <a:rPr lang="en-US" b="0" i="0" dirty="0">
                <a:solidFill>
                  <a:schemeClr val="bg1"/>
                </a:solidFill>
                <a:effectLst/>
                <a:latin typeface="Nunito" pitchFamily="2" charset="0"/>
              </a:rPr>
              <a:t>Next write the command</a:t>
            </a:r>
          </a:p>
          <a:p>
            <a:pPr algn="l" fontAlgn="base"/>
            <a:r>
              <a:rPr lang="en-US" dirty="0" err="1">
                <a:solidFill>
                  <a:srgbClr val="FF0000"/>
                </a:solidFill>
                <a:latin typeface="Nunito" pitchFamily="2" charset="0"/>
              </a:rPr>
              <a:t>n</a:t>
            </a:r>
            <a:r>
              <a:rPr lang="en-US" b="0" i="0" dirty="0" err="1">
                <a:solidFill>
                  <a:srgbClr val="FF0000"/>
                </a:solidFill>
                <a:effectLst/>
                <a:latin typeface="Nunito" pitchFamily="2" charset="0"/>
              </a:rPr>
              <a:t>pm</a:t>
            </a:r>
            <a:r>
              <a:rPr lang="en-US" b="0" i="0" dirty="0">
                <a:solidFill>
                  <a:srgbClr val="FF0000"/>
                </a:solidFill>
                <a:effectLst/>
                <a:latin typeface="Nunito" pitchFamily="2" charset="0"/>
              </a:rPr>
              <a:t> install –g create-react-app</a:t>
            </a:r>
          </a:p>
          <a:p>
            <a:pPr algn="l" fontAlgn="base"/>
            <a:r>
              <a:rPr lang="en-US" b="0" i="0" dirty="0">
                <a:solidFill>
                  <a:srgbClr val="FF0000"/>
                </a:solidFill>
                <a:effectLst/>
                <a:latin typeface="Nunito" pitchFamily="2" charset="0"/>
              </a:rPr>
              <a:t> </a:t>
            </a:r>
          </a:p>
          <a:p>
            <a:pPr algn="l" fontAlgn="base"/>
            <a:r>
              <a:rPr lang="en-US" dirty="0">
                <a:solidFill>
                  <a:srgbClr val="FF0000"/>
                </a:solidFill>
                <a:latin typeface="Nunito" pitchFamily="2" charset="0"/>
              </a:rPr>
              <a:t>c</a:t>
            </a:r>
            <a:r>
              <a:rPr lang="en-US" b="0" i="0" dirty="0">
                <a:solidFill>
                  <a:srgbClr val="FF0000"/>
                </a:solidFill>
                <a:effectLst/>
                <a:latin typeface="Nunito" pitchFamily="2" charset="0"/>
              </a:rPr>
              <a:t>reate-react-app </a:t>
            </a:r>
            <a:r>
              <a:rPr lang="en-US" b="0" i="0" dirty="0" err="1">
                <a:solidFill>
                  <a:srgbClr val="FF0000"/>
                </a:solidFill>
                <a:effectLst/>
                <a:latin typeface="Nunito" pitchFamily="2" charset="0"/>
              </a:rPr>
              <a:t>appname</a:t>
            </a:r>
            <a:endParaRPr lang="en-US" b="0" i="0" dirty="0">
              <a:solidFill>
                <a:srgbClr val="FF0000"/>
              </a:solidFill>
              <a:effectLst/>
              <a:latin typeface="Nunito" pitchFamily="2" charset="0"/>
            </a:endParaRPr>
          </a:p>
          <a:p>
            <a:pPr algn="l" fontAlgn="base"/>
            <a:endParaRPr lang="en-US" b="0" i="0" dirty="0">
              <a:solidFill>
                <a:srgbClr val="FF0000"/>
              </a:solidFill>
              <a:effectLst/>
              <a:latin typeface="Nunito" pitchFamily="2" charset="0"/>
            </a:endParaRPr>
          </a:p>
          <a:p>
            <a:pPr algn="l" fontAlgn="base"/>
            <a:endParaRPr lang="en-US" b="0" i="0" dirty="0">
              <a:solidFill>
                <a:srgbClr val="FF0000"/>
              </a:solidFill>
              <a:effectLst/>
              <a:latin typeface="Nunito" pitchFamily="2" charset="0"/>
            </a:endParaRPr>
          </a:p>
          <a:p>
            <a:pPr algn="l" fontAlgn="base"/>
            <a:endParaRPr lang="en-US" b="0" i="0" dirty="0">
              <a:solidFill>
                <a:srgbClr val="FF0000"/>
              </a:solidFill>
              <a:effectLst/>
              <a:latin typeface="Nunito" pitchFamily="2" charset="0"/>
            </a:endParaRPr>
          </a:p>
        </p:txBody>
      </p:sp>
      <p:pic>
        <p:nvPicPr>
          <p:cNvPr id="13" name="Picture 12">
            <a:extLst>
              <a:ext uri="{FF2B5EF4-FFF2-40B4-BE49-F238E27FC236}">
                <a16:creationId xmlns:a16="http://schemas.microsoft.com/office/drawing/2014/main" id="{31C07808-F656-EFC9-BD64-13A7396C50FE}"/>
              </a:ext>
            </a:extLst>
          </p:cNvPr>
          <p:cNvPicPr>
            <a:picLocks noChangeAspect="1"/>
          </p:cNvPicPr>
          <p:nvPr/>
        </p:nvPicPr>
        <p:blipFill>
          <a:blip r:embed="rId3"/>
          <a:stretch>
            <a:fillRect/>
          </a:stretch>
        </p:blipFill>
        <p:spPr>
          <a:xfrm>
            <a:off x="2638425" y="2391113"/>
            <a:ext cx="6505575" cy="2876550"/>
          </a:xfrm>
          <a:prstGeom prst="rect">
            <a:avLst/>
          </a:prstGeom>
        </p:spPr>
      </p:pic>
    </p:spTree>
    <p:extLst>
      <p:ext uri="{BB962C8B-B14F-4D97-AF65-F5344CB8AC3E}">
        <p14:creationId xmlns:p14="http://schemas.microsoft.com/office/powerpoint/2010/main" val="2303753983"/>
      </p:ext>
    </p:extLst>
  </p:cSld>
  <p:clrMapOvr>
    <a:masterClrMapping/>
  </p:clrMapOvr>
  <p:transition/>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A7D6EC3E-18EA-C76B-6222-D32E130F0B67}"/>
              </a:ext>
            </a:extLst>
          </p:cNvPr>
          <p:cNvSpPr txBox="1"/>
          <p:nvPr/>
        </p:nvSpPr>
        <p:spPr>
          <a:xfrm>
            <a:off x="170194" y="729136"/>
            <a:ext cx="8382000" cy="2585323"/>
          </a:xfrm>
          <a:prstGeom prst="rect">
            <a:avLst/>
          </a:prstGeom>
          <a:noFill/>
        </p:spPr>
        <p:txBody>
          <a:bodyPr wrap="square">
            <a:spAutoFit/>
          </a:bodyPr>
          <a:lstStyle/>
          <a:p>
            <a:pPr algn="l"/>
            <a:r>
              <a:rPr lang="en-US" b="0" i="0" dirty="0">
                <a:solidFill>
                  <a:srgbClr val="FF0000"/>
                </a:solidFill>
                <a:effectLst/>
                <a:latin typeface="Segoe UI" panose="020B0502040204020203" pitchFamily="34" charset="0"/>
              </a:rPr>
              <a:t>Hook Rules</a:t>
            </a:r>
          </a:p>
          <a:p>
            <a:pPr algn="l"/>
            <a:r>
              <a:rPr lang="en-US" b="0" i="0" dirty="0">
                <a:solidFill>
                  <a:schemeClr val="bg1"/>
                </a:solidFill>
                <a:effectLst/>
                <a:latin typeface="Segoe UI" panose="020B0502040204020203" pitchFamily="34" charset="0"/>
              </a:rPr>
              <a:t>There are 3 rules for hooks:</a:t>
            </a:r>
          </a:p>
          <a:p>
            <a:pPr algn="l"/>
            <a:endParaRPr lang="en-US" b="0" i="0" dirty="0">
              <a:solidFill>
                <a:schemeClr val="bg1"/>
              </a:solidFill>
              <a:effectLst/>
              <a:latin typeface="Segoe UI" panose="020B0502040204020203" pitchFamily="34" charset="0"/>
            </a:endParaRPr>
          </a:p>
          <a:p>
            <a:pPr algn="l"/>
            <a:r>
              <a:rPr lang="en-US" b="0" i="0" dirty="0">
                <a:solidFill>
                  <a:schemeClr val="bg1"/>
                </a:solidFill>
                <a:effectLst/>
                <a:latin typeface="Segoe UI" panose="020B0502040204020203" pitchFamily="34" charset="0"/>
              </a:rPr>
              <a:t>Hooks can only be called inside React function components.</a:t>
            </a:r>
          </a:p>
          <a:p>
            <a:pPr algn="l"/>
            <a:r>
              <a:rPr lang="en-US" b="0" i="0" dirty="0">
                <a:solidFill>
                  <a:schemeClr val="bg1"/>
                </a:solidFill>
                <a:effectLst/>
                <a:latin typeface="Segoe UI" panose="020B0502040204020203" pitchFamily="34" charset="0"/>
              </a:rPr>
              <a:t>Hooks can only be called at the top level of a component.</a:t>
            </a:r>
          </a:p>
          <a:p>
            <a:pPr algn="l"/>
            <a:r>
              <a:rPr lang="en-US" b="0" i="0" dirty="0">
                <a:solidFill>
                  <a:schemeClr val="bg1"/>
                </a:solidFill>
                <a:effectLst/>
                <a:latin typeface="Segoe UI" panose="020B0502040204020203" pitchFamily="34" charset="0"/>
              </a:rPr>
              <a:t>Hooks cannot be conditional</a:t>
            </a:r>
            <a:r>
              <a:rPr lang="en-US" b="0" i="0" dirty="0">
                <a:solidFill>
                  <a:srgbClr val="002060"/>
                </a:solidFill>
                <a:effectLst/>
                <a:latin typeface="Segoe UI" panose="020B0502040204020203" pitchFamily="34" charset="0"/>
              </a:rPr>
              <a:t>.</a:t>
            </a:r>
          </a:p>
          <a:p>
            <a:pPr algn="l"/>
            <a:endParaRPr lang="en-US" dirty="0">
              <a:solidFill>
                <a:srgbClr val="002060"/>
              </a:solidFill>
              <a:latin typeface="Segoe UI" panose="020B0502040204020203" pitchFamily="34" charset="0"/>
            </a:endParaRPr>
          </a:p>
          <a:p>
            <a:pPr algn="l"/>
            <a:r>
              <a:rPr lang="en-US" b="0" i="0" dirty="0">
                <a:solidFill>
                  <a:srgbClr val="002060"/>
                </a:solidFill>
                <a:effectLst/>
                <a:latin typeface="Segoe UI" panose="020B0502040204020203" pitchFamily="34" charset="0"/>
              </a:rPr>
              <a:t>Note: Hooks will not work in React class components.</a:t>
            </a:r>
            <a:endParaRPr lang="en-IN" b="0" i="0" dirty="0">
              <a:solidFill>
                <a:srgbClr val="002060"/>
              </a:solidFill>
              <a:effectLst/>
              <a:latin typeface="Segoe UI" panose="020B0502040204020203" pitchFamily="34" charset="0"/>
            </a:endParaRP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823857976"/>
      </p:ext>
    </p:extLst>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A7D6EC3E-18EA-C76B-6222-D32E130F0B67}"/>
              </a:ext>
            </a:extLst>
          </p:cNvPr>
          <p:cNvSpPr txBox="1"/>
          <p:nvPr/>
        </p:nvSpPr>
        <p:spPr>
          <a:xfrm>
            <a:off x="170194" y="729136"/>
            <a:ext cx="8382000" cy="369332"/>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p:txBody>
      </p:sp>
      <p:sp>
        <p:nvSpPr>
          <p:cNvPr id="18" name="TextBox 17">
            <a:extLst>
              <a:ext uri="{FF2B5EF4-FFF2-40B4-BE49-F238E27FC236}">
                <a16:creationId xmlns:a16="http://schemas.microsoft.com/office/drawing/2014/main" id="{202E611A-F3BD-03A4-6DFA-640668CD28E4}"/>
              </a:ext>
            </a:extLst>
          </p:cNvPr>
          <p:cNvSpPr txBox="1"/>
          <p:nvPr/>
        </p:nvSpPr>
        <p:spPr>
          <a:xfrm>
            <a:off x="246394" y="629556"/>
            <a:ext cx="7907006" cy="2031325"/>
          </a:xfrm>
          <a:prstGeom prst="rect">
            <a:avLst/>
          </a:prstGeom>
          <a:noFill/>
        </p:spPr>
        <p:txBody>
          <a:bodyPr wrap="square">
            <a:spAutoFit/>
          </a:bodyPr>
          <a:lstStyle/>
          <a:p>
            <a:r>
              <a:rPr lang="en-IN" dirty="0">
                <a:solidFill>
                  <a:schemeClr val="bg1"/>
                </a:solidFill>
              </a:rPr>
              <a:t>The React </a:t>
            </a:r>
            <a:r>
              <a:rPr lang="en-IN" dirty="0" err="1">
                <a:solidFill>
                  <a:srgbClr val="FF0000"/>
                </a:solidFill>
              </a:rPr>
              <a:t>useState</a:t>
            </a:r>
            <a:r>
              <a:rPr lang="en-IN" dirty="0">
                <a:solidFill>
                  <a:schemeClr val="bg1"/>
                </a:solidFill>
              </a:rPr>
              <a:t> Hook allows us to track state in a function component.</a:t>
            </a:r>
          </a:p>
          <a:p>
            <a:endParaRPr lang="en-IN" dirty="0">
              <a:solidFill>
                <a:schemeClr val="bg1"/>
              </a:solidFill>
            </a:endParaRPr>
          </a:p>
          <a:p>
            <a:r>
              <a:rPr lang="en-IN" dirty="0">
                <a:solidFill>
                  <a:schemeClr val="bg1"/>
                </a:solidFill>
              </a:rPr>
              <a:t>State generally refers to data or properties that need to be tracking in an application.</a:t>
            </a:r>
          </a:p>
          <a:p>
            <a:r>
              <a:rPr lang="en-US" dirty="0">
                <a:solidFill>
                  <a:srgbClr val="FF0000"/>
                </a:solidFill>
              </a:rPr>
              <a:t>Import </a:t>
            </a:r>
            <a:r>
              <a:rPr lang="en-US" dirty="0" err="1">
                <a:solidFill>
                  <a:srgbClr val="FF0000"/>
                </a:solidFill>
              </a:rPr>
              <a:t>useState</a:t>
            </a:r>
            <a:endParaRPr lang="en-US" dirty="0">
              <a:solidFill>
                <a:srgbClr val="FF0000"/>
              </a:solidFill>
            </a:endParaRPr>
          </a:p>
          <a:p>
            <a:r>
              <a:rPr lang="en-US" dirty="0">
                <a:solidFill>
                  <a:schemeClr val="bg1"/>
                </a:solidFill>
              </a:rPr>
              <a:t>To use the </a:t>
            </a:r>
            <a:r>
              <a:rPr lang="en-US" dirty="0" err="1">
                <a:solidFill>
                  <a:schemeClr val="bg1"/>
                </a:solidFill>
              </a:rPr>
              <a:t>useState</a:t>
            </a:r>
            <a:r>
              <a:rPr lang="en-US" dirty="0">
                <a:solidFill>
                  <a:schemeClr val="bg1"/>
                </a:solidFill>
              </a:rPr>
              <a:t> Hook, we first need to import it into our component.</a:t>
            </a:r>
          </a:p>
          <a:p>
            <a:endParaRPr lang="en-IN" dirty="0">
              <a:solidFill>
                <a:schemeClr val="bg1"/>
              </a:solidFill>
            </a:endParaRPr>
          </a:p>
        </p:txBody>
      </p:sp>
      <p:pic>
        <p:nvPicPr>
          <p:cNvPr id="20" name="Picture 19">
            <a:extLst>
              <a:ext uri="{FF2B5EF4-FFF2-40B4-BE49-F238E27FC236}">
                <a16:creationId xmlns:a16="http://schemas.microsoft.com/office/drawing/2014/main" id="{159E24FF-7F22-0B45-7534-AE1A16B3876C}"/>
              </a:ext>
            </a:extLst>
          </p:cNvPr>
          <p:cNvPicPr>
            <a:picLocks noChangeAspect="1"/>
          </p:cNvPicPr>
          <p:nvPr/>
        </p:nvPicPr>
        <p:blipFill>
          <a:blip r:embed="rId4"/>
          <a:stretch>
            <a:fillRect/>
          </a:stretch>
        </p:blipFill>
        <p:spPr>
          <a:xfrm>
            <a:off x="1643062" y="2864236"/>
            <a:ext cx="5400675" cy="1038225"/>
          </a:xfrm>
          <a:prstGeom prst="rect">
            <a:avLst/>
          </a:prstGeom>
        </p:spPr>
      </p:pic>
    </p:spTree>
    <p:extLst>
      <p:ext uri="{BB962C8B-B14F-4D97-AF65-F5344CB8AC3E}">
        <p14:creationId xmlns:p14="http://schemas.microsoft.com/office/powerpoint/2010/main" val="169953730"/>
      </p:ext>
    </p:extLst>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A7D6EC3E-18EA-C76B-6222-D32E130F0B67}"/>
              </a:ext>
            </a:extLst>
          </p:cNvPr>
          <p:cNvSpPr txBox="1"/>
          <p:nvPr/>
        </p:nvSpPr>
        <p:spPr>
          <a:xfrm>
            <a:off x="170194" y="729136"/>
            <a:ext cx="8382000" cy="369332"/>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p:txBody>
      </p:sp>
      <p:sp>
        <p:nvSpPr>
          <p:cNvPr id="18" name="TextBox 17">
            <a:extLst>
              <a:ext uri="{FF2B5EF4-FFF2-40B4-BE49-F238E27FC236}">
                <a16:creationId xmlns:a16="http://schemas.microsoft.com/office/drawing/2014/main" id="{202E611A-F3BD-03A4-6DFA-640668CD28E4}"/>
              </a:ext>
            </a:extLst>
          </p:cNvPr>
          <p:cNvSpPr txBox="1"/>
          <p:nvPr/>
        </p:nvSpPr>
        <p:spPr>
          <a:xfrm>
            <a:off x="559713" y="655550"/>
            <a:ext cx="7907006" cy="2308324"/>
          </a:xfrm>
          <a:prstGeom prst="rect">
            <a:avLst/>
          </a:prstGeom>
          <a:noFill/>
        </p:spPr>
        <p:txBody>
          <a:bodyPr wrap="square">
            <a:spAutoFit/>
          </a:bodyPr>
          <a:lstStyle/>
          <a:p>
            <a:r>
              <a:rPr lang="en-US" dirty="0">
                <a:solidFill>
                  <a:srgbClr val="FF0000"/>
                </a:solidFill>
              </a:rPr>
              <a:t>Initialize </a:t>
            </a:r>
            <a:r>
              <a:rPr lang="en-US" dirty="0" err="1">
                <a:solidFill>
                  <a:srgbClr val="FF0000"/>
                </a:solidFill>
              </a:rPr>
              <a:t>useState</a:t>
            </a:r>
            <a:endParaRPr lang="en-US" dirty="0">
              <a:solidFill>
                <a:srgbClr val="FF0000"/>
              </a:solidFill>
            </a:endParaRPr>
          </a:p>
          <a:p>
            <a:r>
              <a:rPr lang="en-US" dirty="0">
                <a:solidFill>
                  <a:schemeClr val="bg1"/>
                </a:solidFill>
              </a:rPr>
              <a:t>We initialize our state by calling </a:t>
            </a:r>
            <a:r>
              <a:rPr lang="en-US" dirty="0" err="1">
                <a:solidFill>
                  <a:schemeClr val="bg1"/>
                </a:solidFill>
              </a:rPr>
              <a:t>useState</a:t>
            </a:r>
            <a:r>
              <a:rPr lang="en-US" dirty="0">
                <a:solidFill>
                  <a:schemeClr val="bg1"/>
                </a:solidFill>
              </a:rPr>
              <a:t> in our function component.</a:t>
            </a:r>
          </a:p>
          <a:p>
            <a:endParaRPr lang="en-US" dirty="0">
              <a:solidFill>
                <a:schemeClr val="bg1"/>
              </a:solidFill>
            </a:endParaRPr>
          </a:p>
          <a:p>
            <a:r>
              <a:rPr lang="en-US" dirty="0" err="1">
                <a:solidFill>
                  <a:schemeClr val="bg1"/>
                </a:solidFill>
              </a:rPr>
              <a:t>useState</a:t>
            </a:r>
            <a:r>
              <a:rPr lang="en-US" dirty="0">
                <a:solidFill>
                  <a:schemeClr val="bg1"/>
                </a:solidFill>
              </a:rPr>
              <a:t> accepts an initial state and returns two values:</a:t>
            </a:r>
          </a:p>
          <a:p>
            <a:endParaRPr lang="en-US" dirty="0">
              <a:solidFill>
                <a:schemeClr val="bg1"/>
              </a:solidFill>
            </a:endParaRPr>
          </a:p>
          <a:p>
            <a:r>
              <a:rPr lang="en-US" dirty="0">
                <a:solidFill>
                  <a:schemeClr val="bg1"/>
                </a:solidFill>
              </a:rPr>
              <a:t>The current state.</a:t>
            </a:r>
          </a:p>
          <a:p>
            <a:r>
              <a:rPr lang="en-US" dirty="0">
                <a:solidFill>
                  <a:schemeClr val="bg1"/>
                </a:solidFill>
              </a:rPr>
              <a:t>A function that updates the state.</a:t>
            </a:r>
          </a:p>
          <a:p>
            <a:endParaRPr lang="en-IN" dirty="0">
              <a:solidFill>
                <a:schemeClr val="bg1"/>
              </a:solidFill>
            </a:endParaRPr>
          </a:p>
        </p:txBody>
      </p:sp>
      <p:pic>
        <p:nvPicPr>
          <p:cNvPr id="19" name="Picture 18">
            <a:extLst>
              <a:ext uri="{FF2B5EF4-FFF2-40B4-BE49-F238E27FC236}">
                <a16:creationId xmlns:a16="http://schemas.microsoft.com/office/drawing/2014/main" id="{1A4F4431-A8A9-D72D-44CF-47AEF4D90B65}"/>
              </a:ext>
            </a:extLst>
          </p:cNvPr>
          <p:cNvPicPr>
            <a:picLocks noChangeAspect="1"/>
          </p:cNvPicPr>
          <p:nvPr/>
        </p:nvPicPr>
        <p:blipFill>
          <a:blip r:embed="rId4"/>
          <a:stretch>
            <a:fillRect/>
          </a:stretch>
        </p:blipFill>
        <p:spPr>
          <a:xfrm>
            <a:off x="1424441" y="2808665"/>
            <a:ext cx="5990318" cy="2204871"/>
          </a:xfrm>
          <a:prstGeom prst="rect">
            <a:avLst/>
          </a:prstGeom>
        </p:spPr>
      </p:pic>
    </p:spTree>
    <p:extLst>
      <p:ext uri="{BB962C8B-B14F-4D97-AF65-F5344CB8AC3E}">
        <p14:creationId xmlns:p14="http://schemas.microsoft.com/office/powerpoint/2010/main" val="2798312172"/>
      </p:ext>
    </p:extLst>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A7D6EC3E-18EA-C76B-6222-D32E130F0B67}"/>
              </a:ext>
            </a:extLst>
          </p:cNvPr>
          <p:cNvSpPr txBox="1"/>
          <p:nvPr/>
        </p:nvSpPr>
        <p:spPr>
          <a:xfrm>
            <a:off x="170194" y="729136"/>
            <a:ext cx="8382000" cy="369332"/>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p:txBody>
      </p:sp>
      <p:sp>
        <p:nvSpPr>
          <p:cNvPr id="18" name="TextBox 17">
            <a:extLst>
              <a:ext uri="{FF2B5EF4-FFF2-40B4-BE49-F238E27FC236}">
                <a16:creationId xmlns:a16="http://schemas.microsoft.com/office/drawing/2014/main" id="{202E611A-F3BD-03A4-6DFA-640668CD28E4}"/>
              </a:ext>
            </a:extLst>
          </p:cNvPr>
          <p:cNvSpPr txBox="1"/>
          <p:nvPr/>
        </p:nvSpPr>
        <p:spPr>
          <a:xfrm>
            <a:off x="559713" y="655550"/>
            <a:ext cx="7907006" cy="1754326"/>
          </a:xfrm>
          <a:prstGeom prst="rect">
            <a:avLst/>
          </a:prstGeom>
          <a:noFill/>
        </p:spPr>
        <p:txBody>
          <a:bodyPr wrap="square">
            <a:spAutoFit/>
          </a:bodyPr>
          <a:lstStyle/>
          <a:p>
            <a:r>
              <a:rPr lang="en-US" dirty="0">
                <a:solidFill>
                  <a:schemeClr val="bg1"/>
                </a:solidFill>
              </a:rPr>
              <a:t> we are </a:t>
            </a:r>
            <a:r>
              <a:rPr lang="en-US" dirty="0" err="1">
                <a:solidFill>
                  <a:schemeClr val="bg1"/>
                </a:solidFill>
              </a:rPr>
              <a:t>destructuring</a:t>
            </a:r>
            <a:r>
              <a:rPr lang="en-US" dirty="0">
                <a:solidFill>
                  <a:schemeClr val="bg1"/>
                </a:solidFill>
              </a:rPr>
              <a:t> the returned values from </a:t>
            </a:r>
            <a:r>
              <a:rPr lang="en-US" dirty="0" err="1">
                <a:solidFill>
                  <a:schemeClr val="bg1"/>
                </a:solidFill>
              </a:rPr>
              <a:t>useState</a:t>
            </a:r>
            <a:r>
              <a:rPr lang="en-US" dirty="0">
                <a:solidFill>
                  <a:schemeClr val="bg1"/>
                </a:solidFill>
              </a:rPr>
              <a:t>.</a:t>
            </a:r>
          </a:p>
          <a:p>
            <a:endParaRPr lang="en-US" dirty="0">
              <a:solidFill>
                <a:schemeClr val="bg1"/>
              </a:solidFill>
            </a:endParaRPr>
          </a:p>
          <a:p>
            <a:r>
              <a:rPr lang="en-US" dirty="0">
                <a:solidFill>
                  <a:schemeClr val="bg1"/>
                </a:solidFill>
              </a:rPr>
              <a:t>The first value, color, is our current state.</a:t>
            </a:r>
          </a:p>
          <a:p>
            <a:endParaRPr lang="en-US" dirty="0">
              <a:solidFill>
                <a:schemeClr val="bg1"/>
              </a:solidFill>
            </a:endParaRPr>
          </a:p>
          <a:p>
            <a:r>
              <a:rPr lang="en-US" dirty="0">
                <a:solidFill>
                  <a:schemeClr val="bg1"/>
                </a:solidFill>
              </a:rPr>
              <a:t>The second value, </a:t>
            </a:r>
            <a:r>
              <a:rPr lang="en-US" dirty="0" err="1">
                <a:solidFill>
                  <a:schemeClr val="bg1"/>
                </a:solidFill>
              </a:rPr>
              <a:t>setColor</a:t>
            </a:r>
            <a:r>
              <a:rPr lang="en-US" dirty="0">
                <a:solidFill>
                  <a:schemeClr val="bg1"/>
                </a:solidFill>
              </a:rPr>
              <a:t>, is the function that is used to update our state.</a:t>
            </a:r>
          </a:p>
          <a:p>
            <a:r>
              <a:rPr lang="en-US" dirty="0">
                <a:solidFill>
                  <a:schemeClr val="bg1"/>
                </a:solidFill>
              </a:rPr>
              <a:t>we set the initial state to an empty string: </a:t>
            </a:r>
            <a:r>
              <a:rPr lang="en-US" dirty="0" err="1">
                <a:solidFill>
                  <a:schemeClr val="bg1"/>
                </a:solidFill>
              </a:rPr>
              <a:t>useState</a:t>
            </a:r>
            <a:r>
              <a:rPr lang="en-US" dirty="0">
                <a:solidFill>
                  <a:schemeClr val="bg1"/>
                </a:solidFill>
              </a:rPr>
              <a:t>(“ ")</a:t>
            </a:r>
            <a:endParaRPr lang="en-IN" dirty="0">
              <a:solidFill>
                <a:schemeClr val="bg1"/>
              </a:solidFill>
            </a:endParaRPr>
          </a:p>
        </p:txBody>
      </p:sp>
    </p:spTree>
    <p:extLst>
      <p:ext uri="{BB962C8B-B14F-4D97-AF65-F5344CB8AC3E}">
        <p14:creationId xmlns:p14="http://schemas.microsoft.com/office/powerpoint/2010/main" val="1863578151"/>
      </p:ext>
    </p:extLst>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A7D6EC3E-18EA-C76B-6222-D32E130F0B67}"/>
              </a:ext>
            </a:extLst>
          </p:cNvPr>
          <p:cNvSpPr txBox="1"/>
          <p:nvPr/>
        </p:nvSpPr>
        <p:spPr>
          <a:xfrm>
            <a:off x="170194" y="729136"/>
            <a:ext cx="8382000" cy="369332"/>
          </a:xfrm>
          <a:prstGeom prst="rect">
            <a:avLst/>
          </a:prstGeom>
          <a:noFill/>
        </p:spPr>
        <p:txBody>
          <a:bodyPr wrap="square">
            <a:spAutoFit/>
          </a:bodyPr>
          <a:lstStyle/>
          <a:p>
            <a:pPr algn="l"/>
            <a:endParaRPr lang="en-US" b="0" i="0" dirty="0">
              <a:solidFill>
                <a:srgbClr val="000000"/>
              </a:solidFill>
              <a:effectLst/>
              <a:latin typeface="Verdana" panose="020B0604030504040204" pitchFamily="34" charset="0"/>
            </a:endParaRPr>
          </a:p>
        </p:txBody>
      </p:sp>
      <p:sp>
        <p:nvSpPr>
          <p:cNvPr id="9" name="TextBox 8">
            <a:extLst>
              <a:ext uri="{FF2B5EF4-FFF2-40B4-BE49-F238E27FC236}">
                <a16:creationId xmlns:a16="http://schemas.microsoft.com/office/drawing/2014/main" id="{9322D165-1994-F169-0EDB-9D3618B5AC4B}"/>
              </a:ext>
            </a:extLst>
          </p:cNvPr>
          <p:cNvSpPr txBox="1"/>
          <p:nvPr/>
        </p:nvSpPr>
        <p:spPr>
          <a:xfrm>
            <a:off x="591806" y="729136"/>
            <a:ext cx="6096137" cy="3693319"/>
          </a:xfrm>
          <a:prstGeom prst="rect">
            <a:avLst/>
          </a:prstGeom>
          <a:noFill/>
        </p:spPr>
        <p:txBody>
          <a:bodyPr wrap="square">
            <a:spAutoFit/>
          </a:bodyPr>
          <a:lstStyle/>
          <a:p>
            <a:r>
              <a:rPr lang="en-IN" dirty="0">
                <a:solidFill>
                  <a:srgbClr val="FF0000"/>
                </a:solidFill>
              </a:rPr>
              <a:t>Index.js</a:t>
            </a:r>
          </a:p>
          <a:p>
            <a:r>
              <a:rPr lang="en-IN" dirty="0">
                <a:solidFill>
                  <a:schemeClr val="bg1"/>
                </a:solidFill>
              </a:rPr>
              <a:t>import { </a:t>
            </a:r>
            <a:r>
              <a:rPr lang="en-IN" dirty="0" err="1">
                <a:solidFill>
                  <a:schemeClr val="bg1"/>
                </a:solidFill>
              </a:rPr>
              <a:t>useState</a:t>
            </a:r>
            <a:r>
              <a:rPr lang="en-IN" dirty="0">
                <a:solidFill>
                  <a:schemeClr val="bg1"/>
                </a:solidFill>
              </a:rPr>
              <a:t> }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endParaRPr lang="en-IN" dirty="0">
              <a:solidFill>
                <a:schemeClr val="bg1"/>
              </a:solidFill>
            </a:endParaRPr>
          </a:p>
          <a:p>
            <a:r>
              <a:rPr lang="en-IN" dirty="0">
                <a:solidFill>
                  <a:schemeClr val="bg1"/>
                </a:solidFill>
              </a:rPr>
              <a:t>function </a:t>
            </a:r>
            <a:r>
              <a:rPr lang="en-IN" dirty="0" err="1">
                <a:solidFill>
                  <a:schemeClr val="bg1"/>
                </a:solidFill>
              </a:rPr>
              <a:t>FavoriteColor</a:t>
            </a:r>
            <a:r>
              <a:rPr lang="en-IN" dirty="0">
                <a:solidFill>
                  <a:schemeClr val="bg1"/>
                </a:solidFill>
              </a:rPr>
              <a:t>() {</a:t>
            </a:r>
          </a:p>
          <a:p>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color</a:t>
            </a:r>
            <a:r>
              <a:rPr lang="en-IN" dirty="0">
                <a:solidFill>
                  <a:schemeClr val="bg1"/>
                </a:solidFill>
              </a:rPr>
              <a:t>, </a:t>
            </a:r>
            <a:r>
              <a:rPr lang="en-IN" dirty="0" err="1">
                <a:solidFill>
                  <a:schemeClr val="bg1"/>
                </a:solidFill>
              </a:rPr>
              <a:t>setColor</a:t>
            </a:r>
            <a:r>
              <a:rPr lang="en-IN" dirty="0">
                <a:solidFill>
                  <a:schemeClr val="bg1"/>
                </a:solidFill>
              </a:rPr>
              <a:t>] = </a:t>
            </a:r>
            <a:r>
              <a:rPr lang="en-IN" dirty="0" err="1">
                <a:solidFill>
                  <a:schemeClr val="bg1"/>
                </a:solidFill>
              </a:rPr>
              <a:t>useState</a:t>
            </a:r>
            <a:r>
              <a:rPr lang="en-IN" dirty="0">
                <a:solidFill>
                  <a:schemeClr val="bg1"/>
                </a:solidFill>
              </a:rPr>
              <a:t>("red");</a:t>
            </a:r>
          </a:p>
          <a:p>
            <a:endParaRPr lang="en-IN" dirty="0">
              <a:solidFill>
                <a:schemeClr val="bg1"/>
              </a:solidFill>
            </a:endParaRPr>
          </a:p>
          <a:p>
            <a:r>
              <a:rPr lang="en-IN" dirty="0">
                <a:solidFill>
                  <a:schemeClr val="bg1"/>
                </a:solidFill>
              </a:rPr>
              <a:t>  return &lt;h1&gt;My </a:t>
            </a:r>
            <a:r>
              <a:rPr lang="en-IN" dirty="0" err="1">
                <a:solidFill>
                  <a:schemeClr val="bg1"/>
                </a:solidFill>
              </a:rPr>
              <a:t>favorite</a:t>
            </a:r>
            <a:r>
              <a:rPr lang="en-IN" dirty="0">
                <a:solidFill>
                  <a:schemeClr val="bg1"/>
                </a:solidFill>
              </a:rPr>
              <a:t> </a:t>
            </a:r>
            <a:r>
              <a:rPr lang="en-IN" dirty="0" err="1">
                <a:solidFill>
                  <a:schemeClr val="bg1"/>
                </a:solidFill>
              </a:rPr>
              <a:t>color</a:t>
            </a:r>
            <a:r>
              <a:rPr lang="en-IN" dirty="0">
                <a:solidFill>
                  <a:schemeClr val="bg1"/>
                </a:solidFill>
              </a:rPr>
              <a:t> is {</a:t>
            </a:r>
            <a:r>
              <a:rPr lang="en-IN" dirty="0" err="1">
                <a:solidFill>
                  <a:schemeClr val="bg1"/>
                </a:solidFill>
              </a:rPr>
              <a:t>color</a:t>
            </a:r>
            <a:r>
              <a:rPr lang="en-IN" dirty="0">
                <a:solidFill>
                  <a:schemeClr val="bg1"/>
                </a:solidFill>
              </a:rPr>
              <a:t>}!&lt;/h1&gt;</a:t>
            </a:r>
          </a:p>
          <a:p>
            <a:r>
              <a:rPr lang="en-IN" dirty="0">
                <a:solidFill>
                  <a:schemeClr val="bg1"/>
                </a:solidFill>
              </a:rPr>
              <a:t>}</a:t>
            </a:r>
          </a:p>
          <a:p>
            <a:endParaRPr lang="en-IN" dirty="0">
              <a:solidFill>
                <a:schemeClr val="bg1"/>
              </a:solidFill>
            </a:endParaRP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a:t>
            </a:r>
            <a:r>
              <a:rPr lang="en-IN" dirty="0" err="1">
                <a:solidFill>
                  <a:schemeClr val="bg1"/>
                </a:solidFill>
              </a:rPr>
              <a:t>FavoriteColor</a:t>
            </a:r>
            <a:r>
              <a:rPr lang="en-IN" dirty="0">
                <a:solidFill>
                  <a:schemeClr val="bg1"/>
                </a:solidFill>
              </a:rPr>
              <a:t> /&gt;);</a:t>
            </a:r>
          </a:p>
        </p:txBody>
      </p:sp>
      <p:pic>
        <p:nvPicPr>
          <p:cNvPr id="20" name="Picture 19">
            <a:extLst>
              <a:ext uri="{FF2B5EF4-FFF2-40B4-BE49-F238E27FC236}">
                <a16:creationId xmlns:a16="http://schemas.microsoft.com/office/drawing/2014/main" id="{602957B3-0582-2C29-0C41-D9F9BAE3DBFC}"/>
              </a:ext>
            </a:extLst>
          </p:cNvPr>
          <p:cNvPicPr>
            <a:picLocks noChangeAspect="1"/>
          </p:cNvPicPr>
          <p:nvPr/>
        </p:nvPicPr>
        <p:blipFill>
          <a:blip r:embed="rId4"/>
          <a:stretch>
            <a:fillRect/>
          </a:stretch>
        </p:blipFill>
        <p:spPr>
          <a:xfrm>
            <a:off x="6096000" y="2501798"/>
            <a:ext cx="3048000" cy="1209675"/>
          </a:xfrm>
          <a:prstGeom prst="rect">
            <a:avLst/>
          </a:prstGeom>
        </p:spPr>
      </p:pic>
    </p:spTree>
    <p:extLst>
      <p:ext uri="{BB962C8B-B14F-4D97-AF65-F5344CB8AC3E}">
        <p14:creationId xmlns:p14="http://schemas.microsoft.com/office/powerpoint/2010/main" val="2771642549"/>
      </p:ext>
    </p:extLst>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A7D6EC3E-18EA-C76B-6222-D32E130F0B67}"/>
              </a:ext>
            </a:extLst>
          </p:cNvPr>
          <p:cNvSpPr txBox="1"/>
          <p:nvPr/>
        </p:nvSpPr>
        <p:spPr>
          <a:xfrm>
            <a:off x="170194" y="742236"/>
            <a:ext cx="8382000" cy="4801314"/>
          </a:xfrm>
          <a:prstGeom prst="rect">
            <a:avLst/>
          </a:prstGeom>
          <a:noFill/>
        </p:spPr>
        <p:txBody>
          <a:bodyPr wrap="square">
            <a:spAutoFit/>
          </a:bodyPr>
          <a:lstStyle/>
          <a:p>
            <a:pPr algn="l"/>
            <a:r>
              <a:rPr lang="en-IN" b="0" i="0" dirty="0">
                <a:solidFill>
                  <a:srgbClr val="FF0000"/>
                </a:solidFill>
                <a:effectLst/>
                <a:latin typeface="Segoe UI" panose="020B0502040204020203" pitchFamily="34" charset="0"/>
              </a:rPr>
              <a:t>Update State</a:t>
            </a:r>
          </a:p>
          <a:p>
            <a:pPr algn="l"/>
            <a:r>
              <a:rPr lang="en-IN" dirty="0">
                <a:solidFill>
                  <a:srgbClr val="FF0000"/>
                </a:solidFill>
                <a:latin typeface="Segoe UI" panose="020B0502040204020203" pitchFamily="34" charset="0"/>
              </a:rPr>
              <a:t>Index.js</a:t>
            </a:r>
            <a:endParaRPr lang="en-IN" b="0" i="0" dirty="0">
              <a:solidFill>
                <a:srgbClr val="FF0000"/>
              </a:solidFill>
              <a:effectLst/>
              <a:latin typeface="Segoe UI" panose="020B0502040204020203" pitchFamily="34" charset="0"/>
            </a:endParaRPr>
          </a:p>
          <a:p>
            <a:pPr algn="l"/>
            <a:r>
              <a:rPr lang="en-IN" b="0" i="0" dirty="0">
                <a:solidFill>
                  <a:srgbClr val="000000"/>
                </a:solidFill>
                <a:effectLst/>
                <a:latin typeface="Segoe UI" panose="020B0502040204020203" pitchFamily="34" charset="0"/>
              </a:rPr>
              <a:t>import { </a:t>
            </a:r>
            <a:r>
              <a:rPr lang="en-IN" b="0" i="0" dirty="0" err="1">
                <a:solidFill>
                  <a:srgbClr val="000000"/>
                </a:solidFill>
                <a:effectLst/>
                <a:latin typeface="Segoe UI" panose="020B0502040204020203" pitchFamily="34" charset="0"/>
              </a:rPr>
              <a:t>useState</a:t>
            </a:r>
            <a:r>
              <a:rPr lang="en-IN" b="0" i="0" dirty="0">
                <a:solidFill>
                  <a:srgbClr val="000000"/>
                </a:solidFill>
                <a:effectLst/>
                <a:latin typeface="Segoe UI" panose="020B0502040204020203" pitchFamily="34" charset="0"/>
              </a:rPr>
              <a:t> } from "react";</a:t>
            </a:r>
          </a:p>
          <a:p>
            <a:pPr algn="l"/>
            <a:r>
              <a:rPr lang="en-IN" b="0" i="0" dirty="0">
                <a:solidFill>
                  <a:srgbClr val="000000"/>
                </a:solidFill>
                <a:effectLst/>
                <a:latin typeface="Segoe UI" panose="020B0502040204020203" pitchFamily="34" charset="0"/>
              </a:rPr>
              <a:t>import </a:t>
            </a:r>
            <a:r>
              <a:rPr lang="en-IN" b="0" i="0" dirty="0" err="1">
                <a:solidFill>
                  <a:srgbClr val="000000"/>
                </a:solidFill>
                <a:effectLst/>
                <a:latin typeface="Segoe UI" panose="020B0502040204020203" pitchFamily="34" charset="0"/>
              </a:rPr>
              <a:t>ReactDOM</a:t>
            </a:r>
            <a:r>
              <a:rPr lang="en-IN" b="0" i="0" dirty="0">
                <a:solidFill>
                  <a:srgbClr val="000000"/>
                </a:solidFill>
                <a:effectLst/>
                <a:latin typeface="Segoe UI" panose="020B0502040204020203" pitchFamily="34" charset="0"/>
              </a:rPr>
              <a:t> from "react-</a:t>
            </a:r>
            <a:r>
              <a:rPr lang="en-IN" b="0" i="0" dirty="0" err="1">
                <a:solidFill>
                  <a:srgbClr val="000000"/>
                </a:solidFill>
                <a:effectLst/>
                <a:latin typeface="Segoe UI" panose="020B0502040204020203" pitchFamily="34" charset="0"/>
              </a:rPr>
              <a:t>dom</a:t>
            </a:r>
            <a:r>
              <a:rPr lang="en-IN" b="0" i="0" dirty="0">
                <a:solidFill>
                  <a:srgbClr val="000000"/>
                </a:solidFill>
                <a:effectLst/>
                <a:latin typeface="Segoe UI" panose="020B0502040204020203" pitchFamily="34" charset="0"/>
              </a:rPr>
              <a:t>/client";</a:t>
            </a:r>
          </a:p>
          <a:p>
            <a:pPr algn="l"/>
            <a:r>
              <a:rPr lang="en-IN" b="0" i="0" dirty="0">
                <a:solidFill>
                  <a:srgbClr val="000000"/>
                </a:solidFill>
                <a:effectLst/>
                <a:latin typeface="Segoe UI" panose="020B0502040204020203" pitchFamily="34" charset="0"/>
              </a:rPr>
              <a:t>function </a:t>
            </a:r>
            <a:r>
              <a:rPr lang="en-IN" b="0" i="0" dirty="0" err="1">
                <a:solidFill>
                  <a:srgbClr val="000000"/>
                </a:solidFill>
                <a:effectLst/>
                <a:latin typeface="Segoe UI" panose="020B0502040204020203" pitchFamily="34" charset="0"/>
              </a:rPr>
              <a:t>FavoriteColor</a:t>
            </a:r>
            <a:r>
              <a:rPr lang="en-IN" b="0" i="0" dirty="0">
                <a:solidFill>
                  <a:srgbClr val="000000"/>
                </a:solidFill>
                <a:effectLst/>
                <a:latin typeface="Segoe UI" panose="020B0502040204020203" pitchFamily="34" charset="0"/>
              </a:rPr>
              <a:t>() {</a:t>
            </a:r>
          </a:p>
          <a:p>
            <a:pPr algn="l"/>
            <a:r>
              <a:rPr lang="en-IN" b="0" i="0" dirty="0">
                <a:solidFill>
                  <a:srgbClr val="000000"/>
                </a:solidFill>
                <a:effectLst/>
                <a:latin typeface="Segoe UI" panose="020B0502040204020203" pitchFamily="34" charset="0"/>
              </a:rPr>
              <a:t>  </a:t>
            </a:r>
            <a:r>
              <a:rPr lang="en-IN" b="0" i="0" dirty="0" err="1">
                <a:solidFill>
                  <a:srgbClr val="000000"/>
                </a:solidFill>
                <a:effectLst/>
                <a:latin typeface="Segoe UI" panose="020B0502040204020203" pitchFamily="34" charset="0"/>
              </a:rPr>
              <a:t>const</a:t>
            </a:r>
            <a:r>
              <a:rPr lang="en-IN" b="0" i="0" dirty="0">
                <a:solidFill>
                  <a:srgbClr val="000000"/>
                </a:solidFill>
                <a:effectLst/>
                <a:latin typeface="Segoe UI" panose="020B0502040204020203" pitchFamily="34" charset="0"/>
              </a:rPr>
              <a:t> [</a:t>
            </a:r>
            <a:r>
              <a:rPr lang="en-IN" b="0" i="0" dirty="0" err="1">
                <a:solidFill>
                  <a:srgbClr val="000000"/>
                </a:solidFill>
                <a:effectLst/>
                <a:latin typeface="Segoe UI" panose="020B0502040204020203" pitchFamily="34" charset="0"/>
              </a:rPr>
              <a:t>color</a:t>
            </a:r>
            <a:r>
              <a:rPr lang="en-IN" b="0" i="0" dirty="0">
                <a:solidFill>
                  <a:srgbClr val="000000"/>
                </a:solidFill>
                <a:effectLst/>
                <a:latin typeface="Segoe UI" panose="020B0502040204020203" pitchFamily="34" charset="0"/>
              </a:rPr>
              <a:t>, </a:t>
            </a:r>
            <a:r>
              <a:rPr lang="en-IN" b="0" i="0" dirty="0" err="1">
                <a:solidFill>
                  <a:srgbClr val="000000"/>
                </a:solidFill>
                <a:effectLst/>
                <a:latin typeface="Segoe UI" panose="020B0502040204020203" pitchFamily="34" charset="0"/>
              </a:rPr>
              <a:t>setColor</a:t>
            </a:r>
            <a:r>
              <a:rPr lang="en-IN" b="0" i="0" dirty="0">
                <a:solidFill>
                  <a:srgbClr val="000000"/>
                </a:solidFill>
                <a:effectLst/>
                <a:latin typeface="Segoe UI" panose="020B0502040204020203" pitchFamily="34" charset="0"/>
              </a:rPr>
              <a:t>] = </a:t>
            </a:r>
            <a:r>
              <a:rPr lang="en-IN" b="0" i="0" dirty="0" err="1">
                <a:solidFill>
                  <a:srgbClr val="000000"/>
                </a:solidFill>
                <a:effectLst/>
                <a:latin typeface="Segoe UI" panose="020B0502040204020203" pitchFamily="34" charset="0"/>
              </a:rPr>
              <a:t>useState</a:t>
            </a:r>
            <a:r>
              <a:rPr lang="en-IN" b="0" i="0" dirty="0">
                <a:solidFill>
                  <a:srgbClr val="000000"/>
                </a:solidFill>
                <a:effectLst/>
                <a:latin typeface="Segoe UI" panose="020B0502040204020203" pitchFamily="34" charset="0"/>
              </a:rPr>
              <a:t>("red");</a:t>
            </a:r>
          </a:p>
          <a:p>
            <a:pPr algn="l"/>
            <a:r>
              <a:rPr lang="en-IN" b="0" i="0" dirty="0">
                <a:solidFill>
                  <a:srgbClr val="000000"/>
                </a:solidFill>
                <a:effectLst/>
                <a:latin typeface="Segoe UI" panose="020B0502040204020203" pitchFamily="34" charset="0"/>
              </a:rPr>
              <a:t>  return (</a:t>
            </a:r>
          </a:p>
          <a:p>
            <a:pPr algn="l"/>
            <a:r>
              <a:rPr lang="en-IN" b="0" i="0" dirty="0">
                <a:solidFill>
                  <a:srgbClr val="000000"/>
                </a:solidFill>
                <a:effectLst/>
                <a:latin typeface="Segoe UI" panose="020B0502040204020203" pitchFamily="34" charset="0"/>
              </a:rPr>
              <a:t>    &lt;&gt;</a:t>
            </a:r>
          </a:p>
          <a:p>
            <a:pPr algn="l"/>
            <a:r>
              <a:rPr lang="en-IN" b="0" i="0" dirty="0">
                <a:solidFill>
                  <a:srgbClr val="000000"/>
                </a:solidFill>
                <a:effectLst/>
                <a:latin typeface="Segoe UI" panose="020B0502040204020203" pitchFamily="34" charset="0"/>
              </a:rPr>
              <a:t>      &lt;h1&gt;My </a:t>
            </a:r>
            <a:r>
              <a:rPr lang="en-IN" b="0" i="0" dirty="0" err="1">
                <a:solidFill>
                  <a:srgbClr val="000000"/>
                </a:solidFill>
                <a:effectLst/>
                <a:latin typeface="Segoe UI" panose="020B0502040204020203" pitchFamily="34" charset="0"/>
              </a:rPr>
              <a:t>favorite</a:t>
            </a:r>
            <a:r>
              <a:rPr lang="en-IN" b="0" i="0" dirty="0">
                <a:solidFill>
                  <a:srgbClr val="000000"/>
                </a:solidFill>
                <a:effectLst/>
                <a:latin typeface="Segoe UI" panose="020B0502040204020203" pitchFamily="34" charset="0"/>
              </a:rPr>
              <a:t> </a:t>
            </a:r>
            <a:r>
              <a:rPr lang="en-IN" b="0" i="0" dirty="0" err="1">
                <a:solidFill>
                  <a:srgbClr val="000000"/>
                </a:solidFill>
                <a:effectLst/>
                <a:latin typeface="Segoe UI" panose="020B0502040204020203" pitchFamily="34" charset="0"/>
              </a:rPr>
              <a:t>color</a:t>
            </a:r>
            <a:r>
              <a:rPr lang="en-IN" b="0" i="0" dirty="0">
                <a:solidFill>
                  <a:srgbClr val="000000"/>
                </a:solidFill>
                <a:effectLst/>
                <a:latin typeface="Segoe UI" panose="020B0502040204020203" pitchFamily="34" charset="0"/>
              </a:rPr>
              <a:t> is {</a:t>
            </a:r>
            <a:r>
              <a:rPr lang="en-IN" b="0" i="0" dirty="0" err="1">
                <a:solidFill>
                  <a:srgbClr val="000000"/>
                </a:solidFill>
                <a:effectLst/>
                <a:latin typeface="Segoe UI" panose="020B0502040204020203" pitchFamily="34" charset="0"/>
              </a:rPr>
              <a:t>color</a:t>
            </a:r>
            <a:r>
              <a:rPr lang="en-IN" b="0" i="0" dirty="0">
                <a:solidFill>
                  <a:srgbClr val="000000"/>
                </a:solidFill>
                <a:effectLst/>
                <a:latin typeface="Segoe UI" panose="020B0502040204020203" pitchFamily="34" charset="0"/>
              </a:rPr>
              <a:t>}!&lt;/h1&gt;</a:t>
            </a:r>
          </a:p>
          <a:p>
            <a:pPr algn="l"/>
            <a:r>
              <a:rPr lang="en-IN" b="0" i="0" dirty="0">
                <a:solidFill>
                  <a:srgbClr val="000000"/>
                </a:solidFill>
                <a:effectLst/>
                <a:latin typeface="Segoe UI" panose="020B0502040204020203" pitchFamily="34" charset="0"/>
              </a:rPr>
              <a:t>      &lt;button</a:t>
            </a:r>
          </a:p>
          <a:p>
            <a:pPr algn="l"/>
            <a:r>
              <a:rPr lang="en-IN" b="0" i="0" dirty="0">
                <a:solidFill>
                  <a:srgbClr val="000000"/>
                </a:solidFill>
                <a:effectLst/>
                <a:latin typeface="Segoe UI" panose="020B0502040204020203" pitchFamily="34" charset="0"/>
              </a:rPr>
              <a:t>        type="button"</a:t>
            </a:r>
          </a:p>
          <a:p>
            <a:pPr algn="l"/>
            <a:r>
              <a:rPr lang="en-IN" b="0" i="0" dirty="0">
                <a:solidFill>
                  <a:srgbClr val="000000"/>
                </a:solidFill>
                <a:effectLst/>
                <a:latin typeface="Segoe UI" panose="020B0502040204020203" pitchFamily="34" charset="0"/>
              </a:rPr>
              <a:t>        </a:t>
            </a:r>
            <a:r>
              <a:rPr lang="en-IN" b="0" i="0" dirty="0" err="1">
                <a:solidFill>
                  <a:srgbClr val="000000"/>
                </a:solidFill>
                <a:effectLst/>
                <a:latin typeface="Segoe UI" panose="020B0502040204020203" pitchFamily="34" charset="0"/>
              </a:rPr>
              <a:t>onClick</a:t>
            </a:r>
            <a:r>
              <a:rPr lang="en-IN" b="0" i="0" dirty="0">
                <a:solidFill>
                  <a:srgbClr val="000000"/>
                </a:solidFill>
                <a:effectLst/>
                <a:latin typeface="Segoe UI" panose="020B0502040204020203" pitchFamily="34" charset="0"/>
              </a:rPr>
              <a:t>={() =&gt; </a:t>
            </a:r>
            <a:r>
              <a:rPr lang="en-IN" b="0" i="0" dirty="0" err="1">
                <a:solidFill>
                  <a:srgbClr val="000000"/>
                </a:solidFill>
                <a:effectLst/>
                <a:latin typeface="Segoe UI" panose="020B0502040204020203" pitchFamily="34" charset="0"/>
              </a:rPr>
              <a:t>setColor</a:t>
            </a:r>
            <a:r>
              <a:rPr lang="en-IN" b="0" i="0" dirty="0">
                <a:solidFill>
                  <a:srgbClr val="000000"/>
                </a:solidFill>
                <a:effectLst/>
                <a:latin typeface="Segoe UI" panose="020B0502040204020203" pitchFamily="34" charset="0"/>
              </a:rPr>
              <a:t>("blue")}</a:t>
            </a:r>
          </a:p>
          <a:p>
            <a:pPr algn="l"/>
            <a:r>
              <a:rPr lang="en-IN" b="0" i="0" dirty="0">
                <a:solidFill>
                  <a:srgbClr val="000000"/>
                </a:solidFill>
                <a:effectLst/>
                <a:latin typeface="Segoe UI" panose="020B0502040204020203" pitchFamily="34" charset="0"/>
              </a:rPr>
              <a:t>      &gt;Blue&lt;/button&gt;</a:t>
            </a:r>
          </a:p>
          <a:p>
            <a:pPr algn="l"/>
            <a:r>
              <a:rPr lang="en-IN" b="0" i="0" dirty="0">
                <a:solidFill>
                  <a:srgbClr val="000000"/>
                </a:solidFill>
                <a:effectLst/>
                <a:latin typeface="Segoe UI" panose="020B0502040204020203" pitchFamily="34" charset="0"/>
              </a:rPr>
              <a:t>    &lt;/&gt;</a:t>
            </a:r>
          </a:p>
          <a:p>
            <a:pPr algn="l"/>
            <a:r>
              <a:rPr lang="en-IN" b="0" i="0" dirty="0">
                <a:solidFill>
                  <a:srgbClr val="000000"/>
                </a:solidFill>
                <a:effectLst/>
                <a:latin typeface="Segoe UI" panose="020B0502040204020203" pitchFamily="34" charset="0"/>
              </a:rPr>
              <a:t>  )</a:t>
            </a:r>
          </a:p>
          <a:p>
            <a:pPr algn="l"/>
            <a:r>
              <a:rPr lang="en-IN" b="0" i="0" dirty="0">
                <a:solidFill>
                  <a:srgbClr val="000000"/>
                </a:solidFill>
                <a:effectLst/>
                <a:latin typeface="Segoe UI" panose="020B0502040204020203" pitchFamily="34" charset="0"/>
              </a:rPr>
              <a:t>}</a:t>
            </a:r>
          </a:p>
          <a:p>
            <a:pPr algn="l"/>
            <a:endParaRPr lang="en-IN" b="0" i="0" dirty="0">
              <a:solidFill>
                <a:srgbClr val="000000"/>
              </a:solidFill>
              <a:effectLst/>
              <a:latin typeface="Segoe UI" panose="020B0502040204020203" pitchFamily="34" charset="0"/>
            </a:endParaRPr>
          </a:p>
        </p:txBody>
      </p:sp>
    </p:spTree>
    <p:extLst>
      <p:ext uri="{BB962C8B-B14F-4D97-AF65-F5344CB8AC3E}">
        <p14:creationId xmlns:p14="http://schemas.microsoft.com/office/powerpoint/2010/main" val="3595177474"/>
      </p:ext>
    </p:extLst>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30407"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6" name="TextBox 15">
            <a:extLst>
              <a:ext uri="{FF2B5EF4-FFF2-40B4-BE49-F238E27FC236}">
                <a16:creationId xmlns:a16="http://schemas.microsoft.com/office/drawing/2014/main" id="{A7D6EC3E-18EA-C76B-6222-D32E130F0B67}"/>
              </a:ext>
            </a:extLst>
          </p:cNvPr>
          <p:cNvSpPr txBox="1"/>
          <p:nvPr/>
        </p:nvSpPr>
        <p:spPr>
          <a:xfrm>
            <a:off x="170194" y="729136"/>
            <a:ext cx="8382000" cy="923330"/>
          </a:xfrm>
          <a:prstGeom prst="rect">
            <a:avLst/>
          </a:prstGeom>
          <a:noFill/>
        </p:spPr>
        <p:txBody>
          <a:bodyPr wrap="square">
            <a:spAutoFit/>
          </a:bodyPr>
          <a:lstStyle/>
          <a:p>
            <a:pPr algn="l"/>
            <a:r>
              <a:rPr lang="en-IN" b="0" i="0" dirty="0" err="1">
                <a:solidFill>
                  <a:srgbClr val="000000"/>
                </a:solidFill>
                <a:effectLst/>
                <a:latin typeface="Segoe UI" panose="020B0502040204020203" pitchFamily="34" charset="0"/>
              </a:rPr>
              <a:t>const</a:t>
            </a:r>
            <a:r>
              <a:rPr lang="en-IN" b="0" i="0" dirty="0">
                <a:solidFill>
                  <a:srgbClr val="000000"/>
                </a:solidFill>
                <a:effectLst/>
                <a:latin typeface="Segoe UI" panose="020B0502040204020203" pitchFamily="34" charset="0"/>
              </a:rPr>
              <a:t> root = </a:t>
            </a:r>
            <a:r>
              <a:rPr lang="en-IN" b="0" i="0" dirty="0" err="1">
                <a:solidFill>
                  <a:srgbClr val="000000"/>
                </a:solidFill>
                <a:effectLst/>
                <a:latin typeface="Segoe UI" panose="020B0502040204020203" pitchFamily="34" charset="0"/>
              </a:rPr>
              <a:t>ReactDOM.createRoot</a:t>
            </a:r>
            <a:r>
              <a:rPr lang="en-IN" b="0" i="0" dirty="0">
                <a:solidFill>
                  <a:srgbClr val="000000"/>
                </a:solidFill>
                <a:effectLst/>
                <a:latin typeface="Segoe UI" panose="020B0502040204020203" pitchFamily="34" charset="0"/>
              </a:rPr>
              <a:t>(</a:t>
            </a:r>
            <a:r>
              <a:rPr lang="en-IN" b="0" i="0" dirty="0" err="1">
                <a:solidFill>
                  <a:srgbClr val="000000"/>
                </a:solidFill>
                <a:effectLst/>
                <a:latin typeface="Segoe UI" panose="020B0502040204020203" pitchFamily="34" charset="0"/>
              </a:rPr>
              <a:t>document.getElementById</a:t>
            </a:r>
            <a:r>
              <a:rPr lang="en-IN" b="0" i="0" dirty="0">
                <a:solidFill>
                  <a:srgbClr val="000000"/>
                </a:solidFill>
                <a:effectLst/>
                <a:latin typeface="Segoe UI" panose="020B0502040204020203" pitchFamily="34" charset="0"/>
              </a:rPr>
              <a:t>('root'));</a:t>
            </a:r>
          </a:p>
          <a:p>
            <a:pPr algn="l"/>
            <a:r>
              <a:rPr lang="en-IN" b="0" i="0" dirty="0" err="1">
                <a:solidFill>
                  <a:srgbClr val="000000"/>
                </a:solidFill>
                <a:effectLst/>
                <a:latin typeface="Segoe UI" panose="020B0502040204020203" pitchFamily="34" charset="0"/>
              </a:rPr>
              <a:t>root.render</a:t>
            </a:r>
            <a:r>
              <a:rPr lang="en-IN" b="0" i="0" dirty="0">
                <a:solidFill>
                  <a:srgbClr val="000000"/>
                </a:solidFill>
                <a:effectLst/>
                <a:latin typeface="Segoe UI" panose="020B0502040204020203" pitchFamily="34" charset="0"/>
              </a:rPr>
              <a:t>(&lt;</a:t>
            </a:r>
            <a:r>
              <a:rPr lang="en-IN" b="0" i="0" dirty="0" err="1">
                <a:solidFill>
                  <a:srgbClr val="000000"/>
                </a:solidFill>
                <a:effectLst/>
                <a:latin typeface="Segoe UI" panose="020B0502040204020203" pitchFamily="34" charset="0"/>
              </a:rPr>
              <a:t>FavoriteColor</a:t>
            </a:r>
            <a:r>
              <a:rPr lang="en-IN" b="0" i="0" dirty="0">
                <a:solidFill>
                  <a:srgbClr val="000000"/>
                </a:solidFill>
                <a:effectLst/>
                <a:latin typeface="Segoe UI" panose="020B0502040204020203" pitchFamily="34" charset="0"/>
              </a:rPr>
              <a:t> /&gt;);</a:t>
            </a:r>
          </a:p>
          <a:p>
            <a:pPr algn="l"/>
            <a:endParaRPr lang="en-IN" b="0" i="0" dirty="0">
              <a:solidFill>
                <a:srgbClr val="000000"/>
              </a:solidFill>
              <a:effectLst/>
              <a:latin typeface="Segoe UI" panose="020B0502040204020203" pitchFamily="34" charset="0"/>
            </a:endParaRPr>
          </a:p>
        </p:txBody>
      </p:sp>
      <p:pic>
        <p:nvPicPr>
          <p:cNvPr id="9" name="Picture 8">
            <a:extLst>
              <a:ext uri="{FF2B5EF4-FFF2-40B4-BE49-F238E27FC236}">
                <a16:creationId xmlns:a16="http://schemas.microsoft.com/office/drawing/2014/main" id="{1557722F-D681-4864-D08B-4C541FC6194C}"/>
              </a:ext>
            </a:extLst>
          </p:cNvPr>
          <p:cNvPicPr>
            <a:picLocks noChangeAspect="1"/>
          </p:cNvPicPr>
          <p:nvPr/>
        </p:nvPicPr>
        <p:blipFill>
          <a:blip r:embed="rId4"/>
          <a:stretch>
            <a:fillRect/>
          </a:stretch>
        </p:blipFill>
        <p:spPr>
          <a:xfrm>
            <a:off x="4495800" y="1829277"/>
            <a:ext cx="3429000" cy="1638300"/>
          </a:xfrm>
          <a:prstGeom prst="rect">
            <a:avLst/>
          </a:prstGeom>
        </p:spPr>
      </p:pic>
    </p:spTree>
    <p:extLst>
      <p:ext uri="{BB962C8B-B14F-4D97-AF65-F5344CB8AC3E}">
        <p14:creationId xmlns:p14="http://schemas.microsoft.com/office/powerpoint/2010/main" val="3745530867"/>
      </p:ext>
    </p:extLst>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416320"/>
          </a:xfrm>
          <a:prstGeom prst="rect">
            <a:avLst/>
          </a:prstGeom>
          <a:noFill/>
        </p:spPr>
        <p:txBody>
          <a:bodyPr wrap="square">
            <a:spAutoFit/>
          </a:bodyPr>
          <a:lstStyle/>
          <a:p>
            <a:r>
              <a:rPr lang="en-IN" dirty="0">
                <a:solidFill>
                  <a:srgbClr val="FF0000"/>
                </a:solidFill>
              </a:rPr>
              <a:t>What Can State Hold</a:t>
            </a:r>
          </a:p>
          <a:p>
            <a:r>
              <a:rPr lang="en-IN" dirty="0">
                <a:solidFill>
                  <a:schemeClr val="bg1"/>
                </a:solidFill>
              </a:rPr>
              <a:t>The </a:t>
            </a:r>
            <a:r>
              <a:rPr lang="en-IN" dirty="0" err="1">
                <a:solidFill>
                  <a:schemeClr val="bg1"/>
                </a:solidFill>
              </a:rPr>
              <a:t>useState</a:t>
            </a:r>
            <a:r>
              <a:rPr lang="en-IN" dirty="0">
                <a:solidFill>
                  <a:schemeClr val="bg1"/>
                </a:solidFill>
              </a:rPr>
              <a:t> Hook can be used to keep track of strings, numbers, </a:t>
            </a:r>
            <a:r>
              <a:rPr lang="en-IN" dirty="0" err="1">
                <a:solidFill>
                  <a:schemeClr val="bg1"/>
                </a:solidFill>
              </a:rPr>
              <a:t>booleans</a:t>
            </a:r>
            <a:r>
              <a:rPr lang="en-IN" dirty="0">
                <a:solidFill>
                  <a:schemeClr val="bg1"/>
                </a:solidFill>
              </a:rPr>
              <a:t>, arrays, objects, and any combination of these!</a:t>
            </a:r>
          </a:p>
          <a:p>
            <a:r>
              <a:rPr lang="en-IN" dirty="0">
                <a:solidFill>
                  <a:srgbClr val="FF0000"/>
                </a:solidFill>
              </a:rPr>
              <a:t>Index.js</a:t>
            </a:r>
          </a:p>
          <a:p>
            <a:r>
              <a:rPr lang="en-IN" dirty="0">
                <a:solidFill>
                  <a:schemeClr val="bg1"/>
                </a:solidFill>
              </a:rPr>
              <a:t>import { </a:t>
            </a:r>
            <a:r>
              <a:rPr lang="en-IN" dirty="0" err="1">
                <a:solidFill>
                  <a:schemeClr val="bg1"/>
                </a:solidFill>
              </a:rPr>
              <a:t>useState</a:t>
            </a:r>
            <a:r>
              <a:rPr lang="en-IN" dirty="0">
                <a:solidFill>
                  <a:schemeClr val="bg1"/>
                </a:solidFill>
              </a:rPr>
              <a:t> }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r>
              <a:rPr lang="en-IN" dirty="0">
                <a:solidFill>
                  <a:schemeClr val="bg1"/>
                </a:solidFill>
              </a:rPr>
              <a:t>function Car() {</a:t>
            </a:r>
          </a:p>
          <a:p>
            <a:r>
              <a:rPr lang="en-IN" dirty="0">
                <a:solidFill>
                  <a:schemeClr val="bg1"/>
                </a:solidFill>
              </a:rPr>
              <a:t>  </a:t>
            </a:r>
            <a:r>
              <a:rPr lang="en-IN" dirty="0" err="1">
                <a:solidFill>
                  <a:schemeClr val="bg1"/>
                </a:solidFill>
              </a:rPr>
              <a:t>const</a:t>
            </a:r>
            <a:r>
              <a:rPr lang="en-IN" dirty="0">
                <a:solidFill>
                  <a:schemeClr val="bg1"/>
                </a:solidFill>
              </a:rPr>
              <a:t> [brand, </a:t>
            </a:r>
            <a:r>
              <a:rPr lang="en-IN" dirty="0" err="1">
                <a:solidFill>
                  <a:schemeClr val="bg1"/>
                </a:solidFill>
              </a:rPr>
              <a:t>setBrand</a:t>
            </a:r>
            <a:r>
              <a:rPr lang="en-IN" dirty="0">
                <a:solidFill>
                  <a:schemeClr val="bg1"/>
                </a:solidFill>
              </a:rPr>
              <a:t>] = </a:t>
            </a:r>
            <a:r>
              <a:rPr lang="en-IN" dirty="0" err="1">
                <a:solidFill>
                  <a:schemeClr val="bg1"/>
                </a:solidFill>
              </a:rPr>
              <a:t>useState</a:t>
            </a:r>
            <a:r>
              <a:rPr lang="en-IN" dirty="0">
                <a:solidFill>
                  <a:schemeClr val="bg1"/>
                </a:solidFill>
              </a:rPr>
              <a:t>("Ford");</a:t>
            </a:r>
          </a:p>
          <a:p>
            <a:r>
              <a:rPr lang="en-IN" dirty="0">
                <a:solidFill>
                  <a:schemeClr val="bg1"/>
                </a:solidFill>
              </a:rPr>
              <a:t>  </a:t>
            </a:r>
            <a:r>
              <a:rPr lang="en-IN" dirty="0" err="1">
                <a:solidFill>
                  <a:schemeClr val="bg1"/>
                </a:solidFill>
              </a:rPr>
              <a:t>const</a:t>
            </a:r>
            <a:r>
              <a:rPr lang="en-IN" dirty="0">
                <a:solidFill>
                  <a:schemeClr val="bg1"/>
                </a:solidFill>
              </a:rPr>
              <a:t> [model, </a:t>
            </a:r>
            <a:r>
              <a:rPr lang="en-IN" dirty="0" err="1">
                <a:solidFill>
                  <a:schemeClr val="bg1"/>
                </a:solidFill>
              </a:rPr>
              <a:t>setModel</a:t>
            </a:r>
            <a:r>
              <a:rPr lang="en-IN" dirty="0">
                <a:solidFill>
                  <a:schemeClr val="bg1"/>
                </a:solidFill>
              </a:rPr>
              <a:t>] = </a:t>
            </a:r>
            <a:r>
              <a:rPr lang="en-IN" dirty="0" err="1">
                <a:solidFill>
                  <a:schemeClr val="bg1"/>
                </a:solidFill>
              </a:rPr>
              <a:t>useState</a:t>
            </a:r>
            <a:r>
              <a:rPr lang="en-IN" dirty="0">
                <a:solidFill>
                  <a:schemeClr val="bg1"/>
                </a:solidFill>
              </a:rPr>
              <a:t>("Mustang");</a:t>
            </a:r>
          </a:p>
          <a:p>
            <a:r>
              <a:rPr lang="en-IN" dirty="0">
                <a:solidFill>
                  <a:schemeClr val="bg1"/>
                </a:solidFill>
              </a:rPr>
              <a:t>  </a:t>
            </a:r>
            <a:r>
              <a:rPr lang="en-IN" dirty="0" err="1">
                <a:solidFill>
                  <a:schemeClr val="bg1"/>
                </a:solidFill>
              </a:rPr>
              <a:t>const</a:t>
            </a:r>
            <a:r>
              <a:rPr lang="en-IN" dirty="0">
                <a:solidFill>
                  <a:schemeClr val="bg1"/>
                </a:solidFill>
              </a:rPr>
              <a:t> [year, </a:t>
            </a:r>
            <a:r>
              <a:rPr lang="en-IN" dirty="0" err="1">
                <a:solidFill>
                  <a:schemeClr val="bg1"/>
                </a:solidFill>
              </a:rPr>
              <a:t>setYear</a:t>
            </a:r>
            <a:r>
              <a:rPr lang="en-IN" dirty="0">
                <a:solidFill>
                  <a:schemeClr val="bg1"/>
                </a:solidFill>
              </a:rPr>
              <a:t>] = </a:t>
            </a:r>
            <a:r>
              <a:rPr lang="en-IN" dirty="0" err="1">
                <a:solidFill>
                  <a:schemeClr val="bg1"/>
                </a:solidFill>
              </a:rPr>
              <a:t>useState</a:t>
            </a:r>
            <a:r>
              <a:rPr lang="en-IN" dirty="0">
                <a:solidFill>
                  <a:schemeClr val="bg1"/>
                </a:solidFill>
              </a:rPr>
              <a:t>("1964");</a:t>
            </a:r>
          </a:p>
          <a:p>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color</a:t>
            </a:r>
            <a:r>
              <a:rPr lang="en-IN" dirty="0">
                <a:solidFill>
                  <a:schemeClr val="bg1"/>
                </a:solidFill>
              </a:rPr>
              <a:t>, </a:t>
            </a:r>
            <a:r>
              <a:rPr lang="en-IN" dirty="0" err="1">
                <a:solidFill>
                  <a:schemeClr val="bg1"/>
                </a:solidFill>
              </a:rPr>
              <a:t>setColor</a:t>
            </a:r>
            <a:r>
              <a:rPr lang="en-IN" dirty="0">
                <a:solidFill>
                  <a:schemeClr val="bg1"/>
                </a:solidFill>
              </a:rPr>
              <a:t>] = </a:t>
            </a:r>
            <a:r>
              <a:rPr lang="en-IN" dirty="0" err="1">
                <a:solidFill>
                  <a:schemeClr val="bg1"/>
                </a:solidFill>
              </a:rPr>
              <a:t>useState</a:t>
            </a:r>
            <a:r>
              <a:rPr lang="en-IN" dirty="0">
                <a:solidFill>
                  <a:schemeClr val="bg1"/>
                </a:solidFill>
              </a:rPr>
              <a:t>("red");</a:t>
            </a:r>
          </a:p>
          <a:p>
            <a:r>
              <a:rPr lang="en-IN" dirty="0">
                <a:solidFill>
                  <a:schemeClr val="bg1"/>
                </a:solidFill>
              </a:rPr>
              <a:t>  </a:t>
            </a:r>
          </a:p>
        </p:txBody>
      </p:sp>
    </p:spTree>
    <p:extLst>
      <p:ext uri="{BB962C8B-B14F-4D97-AF65-F5344CB8AC3E}">
        <p14:creationId xmlns:p14="http://schemas.microsoft.com/office/powerpoint/2010/main" val="3648637672"/>
      </p:ext>
    </p:extLst>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416320"/>
          </a:xfrm>
          <a:prstGeom prst="rect">
            <a:avLst/>
          </a:prstGeom>
          <a:noFill/>
        </p:spPr>
        <p:txBody>
          <a:bodyPr wrap="square">
            <a:spAutoFit/>
          </a:bodyPr>
          <a:lstStyle/>
          <a:p>
            <a:r>
              <a:rPr lang="en-IN" dirty="0">
                <a:solidFill>
                  <a:srgbClr val="FF0000"/>
                </a:solidFill>
              </a:rPr>
              <a:t>What Can State Hold</a:t>
            </a:r>
          </a:p>
          <a:p>
            <a:r>
              <a:rPr lang="en-IN" dirty="0">
                <a:solidFill>
                  <a:schemeClr val="bg1"/>
                </a:solidFill>
              </a:rPr>
              <a:t>The </a:t>
            </a:r>
            <a:r>
              <a:rPr lang="en-IN" dirty="0" err="1">
                <a:solidFill>
                  <a:schemeClr val="bg1"/>
                </a:solidFill>
              </a:rPr>
              <a:t>useState</a:t>
            </a:r>
            <a:r>
              <a:rPr lang="en-IN" dirty="0">
                <a:solidFill>
                  <a:schemeClr val="bg1"/>
                </a:solidFill>
              </a:rPr>
              <a:t> Hook can be used to keep track of strings, numbers, </a:t>
            </a:r>
            <a:r>
              <a:rPr lang="en-IN" dirty="0" err="1">
                <a:solidFill>
                  <a:schemeClr val="bg1"/>
                </a:solidFill>
              </a:rPr>
              <a:t>booleans</a:t>
            </a:r>
            <a:r>
              <a:rPr lang="en-IN" dirty="0">
                <a:solidFill>
                  <a:schemeClr val="bg1"/>
                </a:solidFill>
              </a:rPr>
              <a:t>, arrays, objects, and any combination of these!</a:t>
            </a:r>
          </a:p>
          <a:p>
            <a:r>
              <a:rPr lang="en-IN" dirty="0">
                <a:solidFill>
                  <a:srgbClr val="FF0000"/>
                </a:solidFill>
              </a:rPr>
              <a:t>Index.js</a:t>
            </a:r>
          </a:p>
          <a:p>
            <a:r>
              <a:rPr lang="en-IN" dirty="0">
                <a:solidFill>
                  <a:schemeClr val="bg1"/>
                </a:solidFill>
              </a:rPr>
              <a:t>import { </a:t>
            </a:r>
            <a:r>
              <a:rPr lang="en-IN" dirty="0" err="1">
                <a:solidFill>
                  <a:schemeClr val="bg1"/>
                </a:solidFill>
              </a:rPr>
              <a:t>useState</a:t>
            </a:r>
            <a:r>
              <a:rPr lang="en-IN" dirty="0">
                <a:solidFill>
                  <a:schemeClr val="bg1"/>
                </a:solidFill>
              </a:rPr>
              <a:t> }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r>
              <a:rPr lang="en-IN" dirty="0">
                <a:solidFill>
                  <a:schemeClr val="bg1"/>
                </a:solidFill>
              </a:rPr>
              <a:t>function Car() {</a:t>
            </a:r>
          </a:p>
          <a:p>
            <a:r>
              <a:rPr lang="en-IN" dirty="0">
                <a:solidFill>
                  <a:schemeClr val="bg1"/>
                </a:solidFill>
              </a:rPr>
              <a:t>  </a:t>
            </a:r>
            <a:r>
              <a:rPr lang="en-IN" dirty="0" err="1">
                <a:solidFill>
                  <a:schemeClr val="bg1"/>
                </a:solidFill>
              </a:rPr>
              <a:t>const</a:t>
            </a:r>
            <a:r>
              <a:rPr lang="en-IN" dirty="0">
                <a:solidFill>
                  <a:schemeClr val="bg1"/>
                </a:solidFill>
              </a:rPr>
              <a:t> [brand, </a:t>
            </a:r>
            <a:r>
              <a:rPr lang="en-IN" dirty="0" err="1">
                <a:solidFill>
                  <a:schemeClr val="bg1"/>
                </a:solidFill>
              </a:rPr>
              <a:t>setBrand</a:t>
            </a:r>
            <a:r>
              <a:rPr lang="en-IN" dirty="0">
                <a:solidFill>
                  <a:schemeClr val="bg1"/>
                </a:solidFill>
              </a:rPr>
              <a:t>] = </a:t>
            </a:r>
            <a:r>
              <a:rPr lang="en-IN" dirty="0" err="1">
                <a:solidFill>
                  <a:schemeClr val="bg1"/>
                </a:solidFill>
              </a:rPr>
              <a:t>useState</a:t>
            </a:r>
            <a:r>
              <a:rPr lang="en-IN" dirty="0">
                <a:solidFill>
                  <a:schemeClr val="bg1"/>
                </a:solidFill>
              </a:rPr>
              <a:t>("Ford");</a:t>
            </a:r>
          </a:p>
          <a:p>
            <a:r>
              <a:rPr lang="en-IN" dirty="0">
                <a:solidFill>
                  <a:schemeClr val="bg1"/>
                </a:solidFill>
              </a:rPr>
              <a:t>  </a:t>
            </a:r>
            <a:r>
              <a:rPr lang="en-IN" dirty="0" err="1">
                <a:solidFill>
                  <a:schemeClr val="bg1"/>
                </a:solidFill>
              </a:rPr>
              <a:t>const</a:t>
            </a:r>
            <a:r>
              <a:rPr lang="en-IN" dirty="0">
                <a:solidFill>
                  <a:schemeClr val="bg1"/>
                </a:solidFill>
              </a:rPr>
              <a:t> [model, </a:t>
            </a:r>
            <a:r>
              <a:rPr lang="en-IN" dirty="0" err="1">
                <a:solidFill>
                  <a:schemeClr val="bg1"/>
                </a:solidFill>
              </a:rPr>
              <a:t>setModel</a:t>
            </a:r>
            <a:r>
              <a:rPr lang="en-IN" dirty="0">
                <a:solidFill>
                  <a:schemeClr val="bg1"/>
                </a:solidFill>
              </a:rPr>
              <a:t>] = </a:t>
            </a:r>
            <a:r>
              <a:rPr lang="en-IN" dirty="0" err="1">
                <a:solidFill>
                  <a:schemeClr val="bg1"/>
                </a:solidFill>
              </a:rPr>
              <a:t>useState</a:t>
            </a:r>
            <a:r>
              <a:rPr lang="en-IN" dirty="0">
                <a:solidFill>
                  <a:schemeClr val="bg1"/>
                </a:solidFill>
              </a:rPr>
              <a:t>("Mustang");</a:t>
            </a:r>
          </a:p>
          <a:p>
            <a:r>
              <a:rPr lang="en-IN" dirty="0">
                <a:solidFill>
                  <a:schemeClr val="bg1"/>
                </a:solidFill>
              </a:rPr>
              <a:t>  </a:t>
            </a:r>
            <a:r>
              <a:rPr lang="en-IN" dirty="0" err="1">
                <a:solidFill>
                  <a:schemeClr val="bg1"/>
                </a:solidFill>
              </a:rPr>
              <a:t>const</a:t>
            </a:r>
            <a:r>
              <a:rPr lang="en-IN" dirty="0">
                <a:solidFill>
                  <a:schemeClr val="bg1"/>
                </a:solidFill>
              </a:rPr>
              <a:t> [year, </a:t>
            </a:r>
            <a:r>
              <a:rPr lang="en-IN" dirty="0" err="1">
                <a:solidFill>
                  <a:schemeClr val="bg1"/>
                </a:solidFill>
              </a:rPr>
              <a:t>setYear</a:t>
            </a:r>
            <a:r>
              <a:rPr lang="en-IN" dirty="0">
                <a:solidFill>
                  <a:schemeClr val="bg1"/>
                </a:solidFill>
              </a:rPr>
              <a:t>] = </a:t>
            </a:r>
            <a:r>
              <a:rPr lang="en-IN" dirty="0" err="1">
                <a:solidFill>
                  <a:schemeClr val="bg1"/>
                </a:solidFill>
              </a:rPr>
              <a:t>useState</a:t>
            </a:r>
            <a:r>
              <a:rPr lang="en-IN" dirty="0">
                <a:solidFill>
                  <a:schemeClr val="bg1"/>
                </a:solidFill>
              </a:rPr>
              <a:t>("1964");</a:t>
            </a:r>
          </a:p>
          <a:p>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color</a:t>
            </a:r>
            <a:r>
              <a:rPr lang="en-IN" dirty="0">
                <a:solidFill>
                  <a:schemeClr val="bg1"/>
                </a:solidFill>
              </a:rPr>
              <a:t>, </a:t>
            </a:r>
            <a:r>
              <a:rPr lang="en-IN" dirty="0" err="1">
                <a:solidFill>
                  <a:schemeClr val="bg1"/>
                </a:solidFill>
              </a:rPr>
              <a:t>setColor</a:t>
            </a:r>
            <a:r>
              <a:rPr lang="en-IN" dirty="0">
                <a:solidFill>
                  <a:schemeClr val="bg1"/>
                </a:solidFill>
              </a:rPr>
              <a:t>] = </a:t>
            </a:r>
            <a:r>
              <a:rPr lang="en-IN" dirty="0" err="1">
                <a:solidFill>
                  <a:schemeClr val="bg1"/>
                </a:solidFill>
              </a:rPr>
              <a:t>useState</a:t>
            </a:r>
            <a:r>
              <a:rPr lang="en-IN" dirty="0">
                <a:solidFill>
                  <a:schemeClr val="bg1"/>
                </a:solidFill>
              </a:rPr>
              <a:t>("red");</a:t>
            </a:r>
          </a:p>
          <a:p>
            <a:r>
              <a:rPr lang="en-IN" dirty="0">
                <a:solidFill>
                  <a:schemeClr val="bg1"/>
                </a:solidFill>
              </a:rPr>
              <a:t>  </a:t>
            </a:r>
          </a:p>
        </p:txBody>
      </p:sp>
    </p:spTree>
    <p:extLst>
      <p:ext uri="{BB962C8B-B14F-4D97-AF65-F5344CB8AC3E}">
        <p14:creationId xmlns:p14="http://schemas.microsoft.com/office/powerpoint/2010/main" val="2129561285"/>
      </p:ext>
    </p:extLst>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06C08561-697F-E497-00D2-C1C2F9C1D4D0}"/>
              </a:ext>
            </a:extLst>
          </p:cNvPr>
          <p:cNvSpPr txBox="1"/>
          <p:nvPr/>
        </p:nvSpPr>
        <p:spPr>
          <a:xfrm>
            <a:off x="111788" y="794630"/>
            <a:ext cx="5527012" cy="3970318"/>
          </a:xfrm>
          <a:prstGeom prst="rect">
            <a:avLst/>
          </a:prstGeom>
          <a:noFill/>
        </p:spPr>
        <p:txBody>
          <a:bodyPr wrap="square">
            <a:spAutoFit/>
          </a:bodyPr>
          <a:lstStyle/>
          <a:p>
            <a:r>
              <a:rPr lang="en-IN" dirty="0">
                <a:solidFill>
                  <a:schemeClr val="bg1"/>
                </a:solidFill>
              </a:rPr>
              <a:t>return (</a:t>
            </a:r>
          </a:p>
          <a:p>
            <a:r>
              <a:rPr lang="en-IN" dirty="0">
                <a:solidFill>
                  <a:schemeClr val="bg1"/>
                </a:solidFill>
              </a:rPr>
              <a:t>    &lt;&gt;</a:t>
            </a:r>
          </a:p>
          <a:p>
            <a:r>
              <a:rPr lang="en-IN" dirty="0">
                <a:solidFill>
                  <a:schemeClr val="bg1"/>
                </a:solidFill>
              </a:rPr>
              <a:t>      &lt;h1&gt;My {brand}&lt;/h1&gt;</a:t>
            </a:r>
          </a:p>
          <a:p>
            <a:r>
              <a:rPr lang="en-IN" dirty="0">
                <a:solidFill>
                  <a:schemeClr val="bg1"/>
                </a:solidFill>
              </a:rPr>
              <a:t>      &lt;p&gt;</a:t>
            </a:r>
          </a:p>
          <a:p>
            <a:r>
              <a:rPr lang="en-IN" dirty="0">
                <a:solidFill>
                  <a:schemeClr val="bg1"/>
                </a:solidFill>
              </a:rPr>
              <a:t>        It is a {</a:t>
            </a:r>
            <a:r>
              <a:rPr lang="en-IN" dirty="0" err="1">
                <a:solidFill>
                  <a:schemeClr val="bg1"/>
                </a:solidFill>
              </a:rPr>
              <a:t>color</a:t>
            </a:r>
            <a:r>
              <a:rPr lang="en-IN" dirty="0">
                <a:solidFill>
                  <a:schemeClr val="bg1"/>
                </a:solidFill>
              </a:rPr>
              <a:t>} {model} from {year}.</a:t>
            </a:r>
          </a:p>
          <a:p>
            <a:r>
              <a:rPr lang="en-IN" dirty="0">
                <a:solidFill>
                  <a:schemeClr val="bg1"/>
                </a:solidFill>
              </a:rPr>
              <a:t>      &lt;/p&gt;</a:t>
            </a:r>
          </a:p>
          <a:p>
            <a:r>
              <a:rPr lang="en-IN" dirty="0">
                <a:solidFill>
                  <a:schemeClr val="bg1"/>
                </a:solidFill>
              </a:rPr>
              <a:t>    &lt;/&gt;</a:t>
            </a:r>
          </a:p>
          <a:p>
            <a:r>
              <a:rPr lang="en-IN" dirty="0">
                <a:solidFill>
                  <a:schemeClr val="bg1"/>
                </a:solidFill>
              </a:rPr>
              <a:t>  )</a:t>
            </a:r>
          </a:p>
          <a:p>
            <a:r>
              <a:rPr lang="en-IN" dirty="0">
                <a:solidFill>
                  <a:schemeClr val="bg1"/>
                </a:solidFill>
              </a:rPr>
              <a:t>}</a:t>
            </a:r>
          </a:p>
          <a:p>
            <a:endParaRPr lang="en-IN" dirty="0">
              <a:solidFill>
                <a:schemeClr val="bg1"/>
              </a:solidFill>
            </a:endParaRP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(&lt;Car /&gt;);</a:t>
            </a:r>
          </a:p>
        </p:txBody>
      </p:sp>
      <p:pic>
        <p:nvPicPr>
          <p:cNvPr id="18" name="Picture 17">
            <a:extLst>
              <a:ext uri="{FF2B5EF4-FFF2-40B4-BE49-F238E27FC236}">
                <a16:creationId xmlns:a16="http://schemas.microsoft.com/office/drawing/2014/main" id="{D2692749-BDDD-BD55-725E-ED350ECDB380}"/>
              </a:ext>
            </a:extLst>
          </p:cNvPr>
          <p:cNvPicPr>
            <a:picLocks noChangeAspect="1"/>
          </p:cNvPicPr>
          <p:nvPr/>
        </p:nvPicPr>
        <p:blipFill>
          <a:blip r:embed="rId4"/>
          <a:stretch>
            <a:fillRect/>
          </a:stretch>
        </p:blipFill>
        <p:spPr>
          <a:xfrm>
            <a:off x="5264451" y="1611209"/>
            <a:ext cx="3762375" cy="1781175"/>
          </a:xfrm>
          <a:prstGeom prst="rect">
            <a:avLst/>
          </a:prstGeom>
        </p:spPr>
      </p:pic>
    </p:spTree>
    <p:extLst>
      <p:ext uri="{BB962C8B-B14F-4D97-AF65-F5344CB8AC3E}">
        <p14:creationId xmlns:p14="http://schemas.microsoft.com/office/powerpoint/2010/main" val="329873201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React </a:t>
            </a:r>
            <a:r>
              <a:rPr lang="en-US" sz="2100" b="1" dirty="0" err="1">
                <a:solidFill>
                  <a:srgbClr val="7030A0"/>
                </a:solidFill>
                <a:latin typeface="Arial" panose="020B0604020202020204" pitchFamily="34" charset="0"/>
                <a:ea typeface="Arial" panose="020B0604020202020204" pitchFamily="34" charset="0"/>
              </a:rPr>
              <a:t>js</a:t>
            </a:r>
            <a:r>
              <a:rPr lang="en-US" sz="2100" b="1" dirty="0">
                <a:solidFill>
                  <a:srgbClr val="7030A0"/>
                </a:solidFill>
                <a:latin typeface="Arial" panose="020B0604020202020204" pitchFamily="34" charset="0"/>
                <a:ea typeface="Arial" panose="020B0604020202020204" pitchFamily="34" charset="0"/>
              </a:rPr>
              <a:t> installation</a:t>
            </a:r>
            <a:endParaRPr lang="en-IN" sz="2100" b="1" dirty="0">
              <a:solidFill>
                <a:srgbClr val="7030A0"/>
              </a:solidFill>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1200329"/>
          </a:xfrm>
          <a:prstGeom prst="rect">
            <a:avLst/>
          </a:prstGeom>
          <a:noFill/>
        </p:spPr>
        <p:txBody>
          <a:bodyPr wrap="square">
            <a:spAutoFit/>
          </a:bodyPr>
          <a:lstStyle/>
          <a:p>
            <a:pPr algn="l" fontAlgn="base"/>
            <a:endParaRPr lang="en-US" b="0" i="0" dirty="0">
              <a:solidFill>
                <a:srgbClr val="273239"/>
              </a:solidFill>
              <a:effectLst/>
              <a:latin typeface="Nunito" pitchFamily="2" charset="0"/>
            </a:endParaRPr>
          </a:p>
          <a:p>
            <a:pPr algn="l" fontAlgn="base"/>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a:t>
            </a:r>
          </a:p>
        </p:txBody>
      </p:sp>
      <p:sp>
        <p:nvSpPr>
          <p:cNvPr id="12" name="TextBox 11">
            <a:extLst>
              <a:ext uri="{FF2B5EF4-FFF2-40B4-BE49-F238E27FC236}">
                <a16:creationId xmlns:a16="http://schemas.microsoft.com/office/drawing/2014/main" id="{BE8A210A-3C53-EF11-C849-DD3DC5595694}"/>
              </a:ext>
            </a:extLst>
          </p:cNvPr>
          <p:cNvSpPr txBox="1"/>
          <p:nvPr/>
        </p:nvSpPr>
        <p:spPr>
          <a:xfrm>
            <a:off x="381000" y="629556"/>
            <a:ext cx="7541066" cy="1477328"/>
          </a:xfrm>
          <a:prstGeom prst="rect">
            <a:avLst/>
          </a:prstGeom>
          <a:noFill/>
        </p:spPr>
        <p:txBody>
          <a:bodyPr wrap="square">
            <a:spAutoFit/>
          </a:bodyPr>
          <a:lstStyle/>
          <a:p>
            <a:pPr algn="l" fontAlgn="base"/>
            <a:r>
              <a:rPr lang="en-US" b="1" i="0" dirty="0">
                <a:solidFill>
                  <a:srgbClr val="273239"/>
                </a:solidFill>
                <a:effectLst/>
                <a:latin typeface="Nunito" pitchFamily="2" charset="0"/>
              </a:rPr>
              <a:t>Step 5</a:t>
            </a:r>
            <a:r>
              <a:rPr lang="en-US" b="0" i="0" dirty="0">
                <a:solidFill>
                  <a:srgbClr val="273239"/>
                </a:solidFill>
                <a:effectLst/>
                <a:latin typeface="Nunito" pitchFamily="2" charset="0"/>
              </a:rPr>
              <a:t>: lot of folders and files are added into the </a:t>
            </a:r>
            <a:r>
              <a:rPr lang="en-US" b="0" i="0" dirty="0" err="1">
                <a:solidFill>
                  <a:srgbClr val="273239"/>
                </a:solidFill>
                <a:effectLst/>
                <a:latin typeface="Nunito" pitchFamily="2" charset="0"/>
              </a:rPr>
              <a:t>app.finally</a:t>
            </a:r>
            <a:r>
              <a:rPr lang="en-US" b="0" i="0" dirty="0">
                <a:solidFill>
                  <a:srgbClr val="273239"/>
                </a:solidFill>
                <a:effectLst/>
                <a:latin typeface="Nunito" pitchFamily="2" charset="0"/>
              </a:rPr>
              <a:t> we get msg like this</a:t>
            </a:r>
          </a:p>
          <a:p>
            <a:pPr algn="l" fontAlgn="base"/>
            <a:endParaRPr lang="en-US" b="0" i="0" dirty="0">
              <a:solidFill>
                <a:srgbClr val="273239"/>
              </a:solidFill>
              <a:effectLst/>
              <a:latin typeface="Nunito" pitchFamily="2" charset="0"/>
            </a:endParaRP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a:t>
            </a:r>
            <a:endParaRPr lang="en-US" b="0" i="0" dirty="0">
              <a:solidFill>
                <a:srgbClr val="FF0000"/>
              </a:solidFill>
              <a:effectLst/>
              <a:latin typeface="Nunito" pitchFamily="2" charset="0"/>
            </a:endParaRPr>
          </a:p>
        </p:txBody>
      </p:sp>
      <p:pic>
        <p:nvPicPr>
          <p:cNvPr id="16" name="Picture 15">
            <a:extLst>
              <a:ext uri="{FF2B5EF4-FFF2-40B4-BE49-F238E27FC236}">
                <a16:creationId xmlns:a16="http://schemas.microsoft.com/office/drawing/2014/main" id="{42A0DC0E-AC73-02FD-5013-E4E6638CFB13}"/>
              </a:ext>
            </a:extLst>
          </p:cNvPr>
          <p:cNvPicPr>
            <a:picLocks noChangeAspect="1"/>
          </p:cNvPicPr>
          <p:nvPr/>
        </p:nvPicPr>
        <p:blipFill>
          <a:blip r:embed="rId3"/>
          <a:stretch>
            <a:fillRect/>
          </a:stretch>
        </p:blipFill>
        <p:spPr>
          <a:xfrm>
            <a:off x="7315200" y="1809750"/>
            <a:ext cx="2438400" cy="1724025"/>
          </a:xfrm>
          <a:prstGeom prst="rect">
            <a:avLst/>
          </a:prstGeom>
        </p:spPr>
      </p:pic>
      <p:pic>
        <p:nvPicPr>
          <p:cNvPr id="6" name="Picture 5">
            <a:extLst>
              <a:ext uri="{FF2B5EF4-FFF2-40B4-BE49-F238E27FC236}">
                <a16:creationId xmlns:a16="http://schemas.microsoft.com/office/drawing/2014/main" id="{28BB8351-4B33-8B24-82D0-0647D256F96F}"/>
              </a:ext>
            </a:extLst>
          </p:cNvPr>
          <p:cNvPicPr>
            <a:picLocks noChangeAspect="1"/>
          </p:cNvPicPr>
          <p:nvPr/>
        </p:nvPicPr>
        <p:blipFill>
          <a:blip r:embed="rId4"/>
          <a:stretch>
            <a:fillRect/>
          </a:stretch>
        </p:blipFill>
        <p:spPr>
          <a:xfrm>
            <a:off x="1221934" y="1392332"/>
            <a:ext cx="5472113" cy="3038475"/>
          </a:xfrm>
          <a:prstGeom prst="rect">
            <a:avLst/>
          </a:prstGeom>
        </p:spPr>
      </p:pic>
    </p:spTree>
    <p:extLst>
      <p:ext uri="{BB962C8B-B14F-4D97-AF65-F5344CB8AC3E}">
        <p14:creationId xmlns:p14="http://schemas.microsoft.com/office/powerpoint/2010/main" val="1653937397"/>
      </p:ext>
    </p:extLst>
  </p:cSld>
  <p:clrMapOvr>
    <a:masterClrMapping/>
  </p:clrMapOvr>
  <p:transition/>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16" name="TextBox 15">
            <a:extLst>
              <a:ext uri="{FF2B5EF4-FFF2-40B4-BE49-F238E27FC236}">
                <a16:creationId xmlns:a16="http://schemas.microsoft.com/office/drawing/2014/main" id="{6310723B-023B-DDF6-14B4-DB6B7538A379}"/>
              </a:ext>
            </a:extLst>
          </p:cNvPr>
          <p:cNvSpPr txBox="1"/>
          <p:nvPr/>
        </p:nvSpPr>
        <p:spPr>
          <a:xfrm>
            <a:off x="170194" y="629556"/>
            <a:ext cx="6593020" cy="3970318"/>
          </a:xfrm>
          <a:prstGeom prst="rect">
            <a:avLst/>
          </a:prstGeom>
          <a:noFill/>
        </p:spPr>
        <p:txBody>
          <a:bodyPr wrap="square">
            <a:spAutoFit/>
          </a:bodyPr>
          <a:lstStyle/>
          <a:p>
            <a:r>
              <a:rPr lang="en-US" b="0" i="0" dirty="0">
                <a:solidFill>
                  <a:schemeClr val="bg1"/>
                </a:solidFill>
                <a:effectLst/>
                <a:latin typeface="Verdana" panose="020B0604030504040204" pitchFamily="34" charset="0"/>
              </a:rPr>
              <a:t>we can just use one state and include an object instead!</a:t>
            </a:r>
          </a:p>
          <a:p>
            <a:r>
              <a:rPr lang="en-US" dirty="0">
                <a:solidFill>
                  <a:srgbClr val="FF0000"/>
                </a:solidFill>
                <a:latin typeface="Verdana" panose="020B0604030504040204" pitchFamily="34" charset="0"/>
              </a:rPr>
              <a:t>Index.js</a:t>
            </a:r>
          </a:p>
          <a:p>
            <a:r>
              <a:rPr lang="en-IN" dirty="0">
                <a:solidFill>
                  <a:schemeClr val="bg1"/>
                </a:solidFill>
              </a:rPr>
              <a:t>import { </a:t>
            </a:r>
            <a:r>
              <a:rPr lang="en-IN" dirty="0" err="1">
                <a:solidFill>
                  <a:schemeClr val="bg1"/>
                </a:solidFill>
              </a:rPr>
              <a:t>useState</a:t>
            </a:r>
            <a:r>
              <a:rPr lang="en-IN" dirty="0">
                <a:solidFill>
                  <a:schemeClr val="bg1"/>
                </a:solidFill>
              </a:rPr>
              <a:t> }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endParaRPr lang="en-IN" dirty="0">
              <a:solidFill>
                <a:schemeClr val="bg1"/>
              </a:solidFill>
            </a:endParaRPr>
          </a:p>
          <a:p>
            <a:r>
              <a:rPr lang="en-IN" dirty="0">
                <a:solidFill>
                  <a:schemeClr val="bg1"/>
                </a:solidFill>
              </a:rPr>
              <a:t>function Car() {</a:t>
            </a:r>
          </a:p>
          <a:p>
            <a:r>
              <a:rPr lang="en-IN" dirty="0">
                <a:solidFill>
                  <a:schemeClr val="bg1"/>
                </a:solidFill>
              </a:rPr>
              <a:t>  </a:t>
            </a:r>
            <a:r>
              <a:rPr lang="en-IN" dirty="0" err="1">
                <a:solidFill>
                  <a:schemeClr val="bg1"/>
                </a:solidFill>
              </a:rPr>
              <a:t>const</a:t>
            </a:r>
            <a:r>
              <a:rPr lang="en-IN" dirty="0">
                <a:solidFill>
                  <a:schemeClr val="bg1"/>
                </a:solidFill>
              </a:rPr>
              <a:t> [car, </a:t>
            </a:r>
            <a:r>
              <a:rPr lang="en-IN" dirty="0" err="1">
                <a:solidFill>
                  <a:schemeClr val="bg1"/>
                </a:solidFill>
              </a:rPr>
              <a:t>setCar</a:t>
            </a:r>
            <a:r>
              <a:rPr lang="en-IN" dirty="0">
                <a:solidFill>
                  <a:schemeClr val="bg1"/>
                </a:solidFill>
              </a:rPr>
              <a:t>] = </a:t>
            </a:r>
            <a:r>
              <a:rPr lang="en-IN" dirty="0" err="1">
                <a:solidFill>
                  <a:schemeClr val="bg1"/>
                </a:solidFill>
              </a:rPr>
              <a:t>useState</a:t>
            </a:r>
            <a:r>
              <a:rPr lang="en-IN" dirty="0">
                <a:solidFill>
                  <a:schemeClr val="bg1"/>
                </a:solidFill>
              </a:rPr>
              <a:t>({</a:t>
            </a:r>
          </a:p>
          <a:p>
            <a:r>
              <a:rPr lang="en-IN" dirty="0">
                <a:solidFill>
                  <a:schemeClr val="bg1"/>
                </a:solidFill>
              </a:rPr>
              <a:t>    brand: "Ford",</a:t>
            </a:r>
          </a:p>
          <a:p>
            <a:r>
              <a:rPr lang="en-IN" dirty="0">
                <a:solidFill>
                  <a:schemeClr val="bg1"/>
                </a:solidFill>
              </a:rPr>
              <a:t>    model: "Mustang",</a:t>
            </a:r>
          </a:p>
          <a:p>
            <a:r>
              <a:rPr lang="en-IN" dirty="0">
                <a:solidFill>
                  <a:schemeClr val="bg1"/>
                </a:solidFill>
              </a:rPr>
              <a:t>    year: "1964",</a:t>
            </a:r>
          </a:p>
          <a:p>
            <a:r>
              <a:rPr lang="en-IN" dirty="0">
                <a:solidFill>
                  <a:schemeClr val="bg1"/>
                </a:solidFill>
              </a:rPr>
              <a:t>    </a:t>
            </a:r>
            <a:r>
              <a:rPr lang="en-IN" dirty="0" err="1">
                <a:solidFill>
                  <a:schemeClr val="bg1"/>
                </a:solidFill>
              </a:rPr>
              <a:t>color</a:t>
            </a:r>
            <a:r>
              <a:rPr lang="en-IN" dirty="0">
                <a:solidFill>
                  <a:schemeClr val="bg1"/>
                </a:solidFill>
              </a:rPr>
              <a:t>: "red"</a:t>
            </a:r>
          </a:p>
          <a:p>
            <a:r>
              <a:rPr lang="en-IN" dirty="0">
                <a:solidFill>
                  <a:schemeClr val="bg1"/>
                </a:solidFill>
              </a:rPr>
              <a:t>  });</a:t>
            </a:r>
          </a:p>
          <a:p>
            <a:endParaRPr lang="en-IN" dirty="0">
              <a:solidFill>
                <a:schemeClr val="bg1"/>
              </a:solidFill>
            </a:endParaRPr>
          </a:p>
        </p:txBody>
      </p:sp>
    </p:spTree>
    <p:extLst>
      <p:ext uri="{BB962C8B-B14F-4D97-AF65-F5344CB8AC3E}">
        <p14:creationId xmlns:p14="http://schemas.microsoft.com/office/powerpoint/2010/main" val="1188056641"/>
      </p:ext>
    </p:extLst>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8892" y="94287"/>
            <a:ext cx="8830698"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457200" y="525780"/>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D4E29282-1913-AF1D-6CD9-0270E67F2C71}"/>
              </a:ext>
            </a:extLst>
          </p:cNvPr>
          <p:cNvSpPr txBox="1"/>
          <p:nvPr/>
        </p:nvSpPr>
        <p:spPr>
          <a:xfrm>
            <a:off x="1689410" y="457849"/>
            <a:ext cx="5073804" cy="4247317"/>
          </a:xfrm>
          <a:prstGeom prst="rect">
            <a:avLst/>
          </a:prstGeom>
          <a:noFill/>
        </p:spPr>
        <p:txBody>
          <a:bodyPr wrap="square">
            <a:spAutoFit/>
          </a:bodyPr>
          <a:lstStyle/>
          <a:p>
            <a:r>
              <a:rPr lang="en-IN" dirty="0">
                <a:solidFill>
                  <a:schemeClr val="bg1"/>
                </a:solidFill>
              </a:rPr>
              <a:t> return (</a:t>
            </a:r>
          </a:p>
          <a:p>
            <a:r>
              <a:rPr lang="en-IN" dirty="0">
                <a:solidFill>
                  <a:schemeClr val="bg1"/>
                </a:solidFill>
              </a:rPr>
              <a:t>    &lt;&gt;</a:t>
            </a:r>
          </a:p>
          <a:p>
            <a:r>
              <a:rPr lang="en-IN" dirty="0">
                <a:solidFill>
                  <a:schemeClr val="bg1"/>
                </a:solidFill>
              </a:rPr>
              <a:t>      &lt;h1&gt;My {</a:t>
            </a:r>
            <a:r>
              <a:rPr lang="en-IN" dirty="0" err="1">
                <a:solidFill>
                  <a:schemeClr val="bg1"/>
                </a:solidFill>
              </a:rPr>
              <a:t>car.brand</a:t>
            </a:r>
            <a:r>
              <a:rPr lang="en-IN" dirty="0">
                <a:solidFill>
                  <a:schemeClr val="bg1"/>
                </a:solidFill>
              </a:rPr>
              <a:t>}&lt;/h1&gt;</a:t>
            </a:r>
          </a:p>
          <a:p>
            <a:r>
              <a:rPr lang="en-IN" dirty="0">
                <a:solidFill>
                  <a:schemeClr val="bg1"/>
                </a:solidFill>
              </a:rPr>
              <a:t>      &lt;p&gt;</a:t>
            </a:r>
          </a:p>
          <a:p>
            <a:r>
              <a:rPr lang="en-IN" dirty="0">
                <a:solidFill>
                  <a:schemeClr val="bg1"/>
                </a:solidFill>
              </a:rPr>
              <a:t>        It is a {</a:t>
            </a:r>
            <a:r>
              <a:rPr lang="en-IN" dirty="0" err="1">
                <a:solidFill>
                  <a:schemeClr val="bg1"/>
                </a:solidFill>
              </a:rPr>
              <a:t>car.color</a:t>
            </a:r>
            <a:r>
              <a:rPr lang="en-IN" dirty="0">
                <a:solidFill>
                  <a:schemeClr val="bg1"/>
                </a:solidFill>
              </a:rPr>
              <a:t>} {</a:t>
            </a:r>
            <a:r>
              <a:rPr lang="en-IN" dirty="0" err="1">
                <a:solidFill>
                  <a:schemeClr val="bg1"/>
                </a:solidFill>
              </a:rPr>
              <a:t>car.model</a:t>
            </a:r>
            <a:r>
              <a:rPr lang="en-IN" dirty="0">
                <a:solidFill>
                  <a:schemeClr val="bg1"/>
                </a:solidFill>
              </a:rPr>
              <a:t>} from {</a:t>
            </a:r>
            <a:r>
              <a:rPr lang="en-IN" dirty="0" err="1">
                <a:solidFill>
                  <a:schemeClr val="bg1"/>
                </a:solidFill>
              </a:rPr>
              <a:t>car.year</a:t>
            </a:r>
            <a:r>
              <a:rPr lang="en-IN" dirty="0">
                <a:solidFill>
                  <a:schemeClr val="bg1"/>
                </a:solidFill>
              </a:rPr>
              <a:t>}.</a:t>
            </a:r>
          </a:p>
          <a:p>
            <a:r>
              <a:rPr lang="en-IN" dirty="0">
                <a:solidFill>
                  <a:schemeClr val="bg1"/>
                </a:solidFill>
              </a:rPr>
              <a:t>      &lt;/p&gt;</a:t>
            </a:r>
          </a:p>
          <a:p>
            <a:r>
              <a:rPr lang="en-IN" dirty="0">
                <a:solidFill>
                  <a:schemeClr val="bg1"/>
                </a:solidFill>
              </a:rPr>
              <a:t>    &lt;/&gt;</a:t>
            </a:r>
          </a:p>
          <a:p>
            <a:r>
              <a:rPr lang="en-IN" dirty="0">
                <a:solidFill>
                  <a:schemeClr val="bg1"/>
                </a:solidFill>
              </a:rPr>
              <a:t>  )</a:t>
            </a:r>
          </a:p>
          <a:p>
            <a:r>
              <a:rPr lang="en-IN" dirty="0">
                <a:solidFill>
                  <a:schemeClr val="bg1"/>
                </a:solidFill>
              </a:rPr>
              <a:t>}</a:t>
            </a:r>
          </a:p>
          <a:p>
            <a:endParaRPr lang="en-IN" dirty="0">
              <a:solidFill>
                <a:schemeClr val="bg1"/>
              </a:solidFill>
            </a:endParaRP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(&lt;Car /&gt;);</a:t>
            </a:r>
            <a:endParaRPr lang="en-IN" dirty="0"/>
          </a:p>
        </p:txBody>
      </p:sp>
      <p:pic>
        <p:nvPicPr>
          <p:cNvPr id="18" name="Picture 17">
            <a:extLst>
              <a:ext uri="{FF2B5EF4-FFF2-40B4-BE49-F238E27FC236}">
                <a16:creationId xmlns:a16="http://schemas.microsoft.com/office/drawing/2014/main" id="{ABEC38C8-DB9C-F077-75FC-F78E1F8ECB50}"/>
              </a:ext>
            </a:extLst>
          </p:cNvPr>
          <p:cNvPicPr>
            <a:picLocks noChangeAspect="1"/>
          </p:cNvPicPr>
          <p:nvPr/>
        </p:nvPicPr>
        <p:blipFill>
          <a:blip r:embed="rId4"/>
          <a:stretch>
            <a:fillRect/>
          </a:stretch>
        </p:blipFill>
        <p:spPr>
          <a:xfrm>
            <a:off x="6330618" y="1857375"/>
            <a:ext cx="3762375" cy="1781175"/>
          </a:xfrm>
          <a:prstGeom prst="rect">
            <a:avLst/>
          </a:prstGeom>
        </p:spPr>
      </p:pic>
    </p:spTree>
    <p:extLst>
      <p:ext uri="{BB962C8B-B14F-4D97-AF65-F5344CB8AC3E}">
        <p14:creationId xmlns:p14="http://schemas.microsoft.com/office/powerpoint/2010/main" val="1812275388"/>
      </p:ext>
    </p:extLst>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16" name="TextBox 15">
            <a:extLst>
              <a:ext uri="{FF2B5EF4-FFF2-40B4-BE49-F238E27FC236}">
                <a16:creationId xmlns:a16="http://schemas.microsoft.com/office/drawing/2014/main" id="{E2581FB6-1D1B-8383-2B8F-FB699ABC5438}"/>
              </a:ext>
            </a:extLst>
          </p:cNvPr>
          <p:cNvSpPr txBox="1"/>
          <p:nvPr/>
        </p:nvSpPr>
        <p:spPr>
          <a:xfrm>
            <a:off x="170194" y="729136"/>
            <a:ext cx="7983206" cy="2031325"/>
          </a:xfrm>
          <a:prstGeom prst="rect">
            <a:avLst/>
          </a:prstGeom>
          <a:noFill/>
        </p:spPr>
        <p:txBody>
          <a:bodyPr wrap="square">
            <a:spAutoFit/>
          </a:bodyPr>
          <a:lstStyle/>
          <a:p>
            <a:r>
              <a:rPr lang="en-IN" dirty="0">
                <a:solidFill>
                  <a:srgbClr val="FF0000"/>
                </a:solidFill>
              </a:rPr>
              <a:t>Updating Objects and Arrays in State</a:t>
            </a:r>
          </a:p>
          <a:p>
            <a:r>
              <a:rPr lang="en-IN" dirty="0">
                <a:solidFill>
                  <a:schemeClr val="bg1"/>
                </a:solidFill>
              </a:rPr>
              <a:t>When state is updated, the entire state gets overwritten.</a:t>
            </a:r>
          </a:p>
          <a:p>
            <a:endParaRPr lang="en-IN" dirty="0">
              <a:solidFill>
                <a:schemeClr val="bg1"/>
              </a:solidFill>
            </a:endParaRPr>
          </a:p>
          <a:p>
            <a:r>
              <a:rPr lang="en-IN" dirty="0">
                <a:solidFill>
                  <a:schemeClr val="bg1"/>
                </a:solidFill>
              </a:rPr>
              <a:t>What if we only want to update the </a:t>
            </a:r>
            <a:r>
              <a:rPr lang="en-IN" dirty="0" err="1">
                <a:solidFill>
                  <a:schemeClr val="bg1"/>
                </a:solidFill>
              </a:rPr>
              <a:t>color</a:t>
            </a:r>
            <a:r>
              <a:rPr lang="en-IN" dirty="0">
                <a:solidFill>
                  <a:schemeClr val="bg1"/>
                </a:solidFill>
              </a:rPr>
              <a:t> of our car?</a:t>
            </a:r>
          </a:p>
          <a:p>
            <a:endParaRPr lang="en-IN" dirty="0">
              <a:solidFill>
                <a:schemeClr val="bg1"/>
              </a:solidFill>
            </a:endParaRPr>
          </a:p>
          <a:p>
            <a:r>
              <a:rPr lang="en-IN" dirty="0">
                <a:solidFill>
                  <a:schemeClr val="bg1"/>
                </a:solidFill>
              </a:rPr>
              <a:t>If we only called </a:t>
            </a:r>
            <a:r>
              <a:rPr lang="en-IN" dirty="0" err="1">
                <a:solidFill>
                  <a:schemeClr val="bg1"/>
                </a:solidFill>
              </a:rPr>
              <a:t>setCar</a:t>
            </a:r>
            <a:r>
              <a:rPr lang="en-IN" dirty="0">
                <a:solidFill>
                  <a:schemeClr val="bg1"/>
                </a:solidFill>
              </a:rPr>
              <a:t>({</a:t>
            </a:r>
            <a:r>
              <a:rPr lang="en-IN" dirty="0" err="1">
                <a:solidFill>
                  <a:schemeClr val="bg1"/>
                </a:solidFill>
              </a:rPr>
              <a:t>color</a:t>
            </a:r>
            <a:r>
              <a:rPr lang="en-IN" dirty="0">
                <a:solidFill>
                  <a:schemeClr val="bg1"/>
                </a:solidFill>
              </a:rPr>
              <a:t>: "blue"}), this would remove the brand, model, and year from our state.</a:t>
            </a:r>
          </a:p>
        </p:txBody>
      </p:sp>
    </p:spTree>
    <p:extLst>
      <p:ext uri="{BB962C8B-B14F-4D97-AF65-F5344CB8AC3E}">
        <p14:creationId xmlns:p14="http://schemas.microsoft.com/office/powerpoint/2010/main" val="1421421572"/>
      </p:ext>
    </p:extLst>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1" name="TextBox 20">
            <a:extLst>
              <a:ext uri="{FF2B5EF4-FFF2-40B4-BE49-F238E27FC236}">
                <a16:creationId xmlns:a16="http://schemas.microsoft.com/office/drawing/2014/main" id="{26A67056-D67A-4165-41A5-2CB38670A42E}"/>
              </a:ext>
            </a:extLst>
          </p:cNvPr>
          <p:cNvSpPr txBox="1"/>
          <p:nvPr/>
        </p:nvSpPr>
        <p:spPr>
          <a:xfrm>
            <a:off x="624204" y="547546"/>
            <a:ext cx="6336944" cy="5078313"/>
          </a:xfrm>
          <a:prstGeom prst="rect">
            <a:avLst/>
          </a:prstGeom>
          <a:noFill/>
        </p:spPr>
        <p:txBody>
          <a:bodyPr wrap="square">
            <a:spAutoFit/>
          </a:bodyPr>
          <a:lstStyle/>
          <a:p>
            <a:r>
              <a:rPr lang="en-IN" dirty="0">
                <a:solidFill>
                  <a:srgbClr val="FF0000"/>
                </a:solidFill>
              </a:rPr>
              <a:t>Index.js</a:t>
            </a:r>
          </a:p>
          <a:p>
            <a:r>
              <a:rPr lang="en-IN" dirty="0">
                <a:solidFill>
                  <a:schemeClr val="bg1"/>
                </a:solidFill>
              </a:rPr>
              <a:t>import { </a:t>
            </a:r>
            <a:r>
              <a:rPr lang="en-IN" dirty="0" err="1">
                <a:solidFill>
                  <a:schemeClr val="bg1"/>
                </a:solidFill>
              </a:rPr>
              <a:t>useState</a:t>
            </a:r>
            <a:r>
              <a:rPr lang="en-IN" dirty="0">
                <a:solidFill>
                  <a:schemeClr val="bg1"/>
                </a:solidFill>
              </a:rPr>
              <a:t> }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endParaRPr lang="en-IN" dirty="0">
              <a:solidFill>
                <a:schemeClr val="bg1"/>
              </a:solidFill>
            </a:endParaRPr>
          </a:p>
          <a:p>
            <a:r>
              <a:rPr lang="en-IN" dirty="0">
                <a:solidFill>
                  <a:schemeClr val="bg1"/>
                </a:solidFill>
              </a:rPr>
              <a:t>function Car() {</a:t>
            </a:r>
          </a:p>
          <a:p>
            <a:r>
              <a:rPr lang="en-IN" dirty="0">
                <a:solidFill>
                  <a:schemeClr val="bg1"/>
                </a:solidFill>
              </a:rPr>
              <a:t>  </a:t>
            </a:r>
            <a:r>
              <a:rPr lang="en-IN" dirty="0" err="1">
                <a:solidFill>
                  <a:schemeClr val="bg1"/>
                </a:solidFill>
              </a:rPr>
              <a:t>const</a:t>
            </a:r>
            <a:r>
              <a:rPr lang="en-IN" dirty="0">
                <a:solidFill>
                  <a:schemeClr val="bg1"/>
                </a:solidFill>
              </a:rPr>
              <a:t> [car, </a:t>
            </a:r>
            <a:r>
              <a:rPr lang="en-IN" dirty="0" err="1">
                <a:solidFill>
                  <a:schemeClr val="bg1"/>
                </a:solidFill>
              </a:rPr>
              <a:t>setCar</a:t>
            </a:r>
            <a:r>
              <a:rPr lang="en-IN" dirty="0">
                <a:solidFill>
                  <a:schemeClr val="bg1"/>
                </a:solidFill>
              </a:rPr>
              <a:t>] = </a:t>
            </a:r>
            <a:r>
              <a:rPr lang="en-IN" dirty="0" err="1">
                <a:solidFill>
                  <a:schemeClr val="bg1"/>
                </a:solidFill>
              </a:rPr>
              <a:t>useState</a:t>
            </a:r>
            <a:r>
              <a:rPr lang="en-IN" dirty="0">
                <a:solidFill>
                  <a:schemeClr val="bg1"/>
                </a:solidFill>
              </a:rPr>
              <a:t>({</a:t>
            </a:r>
          </a:p>
          <a:p>
            <a:r>
              <a:rPr lang="en-IN" dirty="0">
                <a:solidFill>
                  <a:schemeClr val="bg1"/>
                </a:solidFill>
              </a:rPr>
              <a:t>    brand: "Ford",</a:t>
            </a:r>
          </a:p>
          <a:p>
            <a:r>
              <a:rPr lang="en-IN" dirty="0">
                <a:solidFill>
                  <a:schemeClr val="bg1"/>
                </a:solidFill>
              </a:rPr>
              <a:t>    model: "Mustang",</a:t>
            </a:r>
          </a:p>
          <a:p>
            <a:r>
              <a:rPr lang="en-IN" dirty="0">
                <a:solidFill>
                  <a:schemeClr val="bg1"/>
                </a:solidFill>
              </a:rPr>
              <a:t>    year: "1964",</a:t>
            </a:r>
          </a:p>
          <a:p>
            <a:r>
              <a:rPr lang="en-IN" dirty="0">
                <a:solidFill>
                  <a:schemeClr val="bg1"/>
                </a:solidFill>
              </a:rPr>
              <a:t>    </a:t>
            </a:r>
            <a:r>
              <a:rPr lang="en-IN" dirty="0" err="1">
                <a:solidFill>
                  <a:schemeClr val="bg1"/>
                </a:solidFill>
              </a:rPr>
              <a:t>color</a:t>
            </a:r>
            <a:r>
              <a:rPr lang="en-IN" dirty="0">
                <a:solidFill>
                  <a:schemeClr val="bg1"/>
                </a:solidFill>
              </a:rPr>
              <a:t>: "red"</a:t>
            </a:r>
          </a:p>
          <a:p>
            <a:r>
              <a:rPr lang="en-IN" dirty="0">
                <a:solidFill>
                  <a:schemeClr val="bg1"/>
                </a:solidFill>
              </a:rPr>
              <a:t>  });</a:t>
            </a:r>
          </a:p>
          <a:p>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updateColor</a:t>
            </a:r>
            <a:r>
              <a:rPr lang="en-IN" dirty="0">
                <a:solidFill>
                  <a:schemeClr val="bg1"/>
                </a:solidFill>
              </a:rPr>
              <a:t> = () =&gt; {</a:t>
            </a:r>
          </a:p>
          <a:p>
            <a:r>
              <a:rPr lang="en-IN" dirty="0">
                <a:solidFill>
                  <a:schemeClr val="bg1"/>
                </a:solidFill>
              </a:rPr>
              <a:t>    </a:t>
            </a:r>
            <a:r>
              <a:rPr lang="en-IN" dirty="0" err="1">
                <a:solidFill>
                  <a:schemeClr val="bg1"/>
                </a:solidFill>
              </a:rPr>
              <a:t>setCar</a:t>
            </a:r>
            <a:r>
              <a:rPr lang="en-IN" dirty="0">
                <a:solidFill>
                  <a:schemeClr val="bg1"/>
                </a:solidFill>
              </a:rPr>
              <a:t>(</a:t>
            </a:r>
            <a:r>
              <a:rPr lang="en-IN" dirty="0" err="1">
                <a:solidFill>
                  <a:schemeClr val="bg1"/>
                </a:solidFill>
              </a:rPr>
              <a:t>previousState</a:t>
            </a:r>
            <a:r>
              <a:rPr lang="en-IN" dirty="0">
                <a:solidFill>
                  <a:schemeClr val="bg1"/>
                </a:solidFill>
              </a:rPr>
              <a:t> =&gt; {</a:t>
            </a:r>
          </a:p>
          <a:p>
            <a:r>
              <a:rPr lang="en-IN" dirty="0">
                <a:solidFill>
                  <a:schemeClr val="bg1"/>
                </a:solidFill>
              </a:rPr>
              <a:t>      return { ...</a:t>
            </a:r>
            <a:r>
              <a:rPr lang="en-IN" dirty="0" err="1">
                <a:solidFill>
                  <a:schemeClr val="bg1"/>
                </a:solidFill>
              </a:rPr>
              <a:t>previousState</a:t>
            </a:r>
            <a:r>
              <a:rPr lang="en-IN" dirty="0">
                <a:solidFill>
                  <a:schemeClr val="bg1"/>
                </a:solidFill>
              </a:rPr>
              <a:t>, </a:t>
            </a:r>
            <a:r>
              <a:rPr lang="en-IN" dirty="0" err="1">
                <a:solidFill>
                  <a:schemeClr val="bg1"/>
                </a:solidFill>
              </a:rPr>
              <a:t>color</a:t>
            </a:r>
            <a:r>
              <a:rPr lang="en-IN" dirty="0">
                <a:solidFill>
                  <a:schemeClr val="bg1"/>
                </a:solidFill>
              </a:rPr>
              <a:t>: "blue" }</a:t>
            </a:r>
          </a:p>
          <a:p>
            <a:r>
              <a:rPr lang="en-IN" dirty="0">
                <a:solidFill>
                  <a:schemeClr val="bg1"/>
                </a:solidFill>
              </a:rPr>
              <a:t>    });</a:t>
            </a:r>
          </a:p>
          <a:p>
            <a:r>
              <a:rPr lang="en-IN" dirty="0">
                <a:solidFill>
                  <a:schemeClr val="bg1"/>
                </a:solidFill>
              </a:rPr>
              <a:t>  }</a:t>
            </a: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238875315"/>
      </p:ext>
    </p:extLst>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Hooks</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1" name="TextBox 20">
            <a:extLst>
              <a:ext uri="{FF2B5EF4-FFF2-40B4-BE49-F238E27FC236}">
                <a16:creationId xmlns:a16="http://schemas.microsoft.com/office/drawing/2014/main" id="{26A67056-D67A-4165-41A5-2CB38670A42E}"/>
              </a:ext>
            </a:extLst>
          </p:cNvPr>
          <p:cNvSpPr txBox="1"/>
          <p:nvPr/>
        </p:nvSpPr>
        <p:spPr>
          <a:xfrm>
            <a:off x="624204" y="547546"/>
            <a:ext cx="6336944" cy="4801314"/>
          </a:xfrm>
          <a:prstGeom prst="rect">
            <a:avLst/>
          </a:prstGeom>
          <a:noFill/>
        </p:spPr>
        <p:txBody>
          <a:bodyPr wrap="square">
            <a:spAutoFit/>
          </a:bodyPr>
          <a:lstStyle/>
          <a:p>
            <a:r>
              <a:rPr lang="en-IN" dirty="0">
                <a:solidFill>
                  <a:schemeClr val="bg1"/>
                </a:solidFill>
              </a:rPr>
              <a:t>  return (</a:t>
            </a:r>
          </a:p>
          <a:p>
            <a:r>
              <a:rPr lang="en-IN" dirty="0">
                <a:solidFill>
                  <a:schemeClr val="bg1"/>
                </a:solidFill>
              </a:rPr>
              <a:t>    &lt;&gt;</a:t>
            </a:r>
          </a:p>
          <a:p>
            <a:r>
              <a:rPr lang="en-IN" dirty="0">
                <a:solidFill>
                  <a:schemeClr val="bg1"/>
                </a:solidFill>
              </a:rPr>
              <a:t>      &lt;h1&gt;My {</a:t>
            </a:r>
            <a:r>
              <a:rPr lang="en-IN" dirty="0" err="1">
                <a:solidFill>
                  <a:schemeClr val="bg1"/>
                </a:solidFill>
              </a:rPr>
              <a:t>car.brand</a:t>
            </a:r>
            <a:r>
              <a:rPr lang="en-IN" dirty="0">
                <a:solidFill>
                  <a:schemeClr val="bg1"/>
                </a:solidFill>
              </a:rPr>
              <a:t>}&lt;/h1&gt;</a:t>
            </a:r>
          </a:p>
          <a:p>
            <a:r>
              <a:rPr lang="en-IN" dirty="0">
                <a:solidFill>
                  <a:schemeClr val="bg1"/>
                </a:solidFill>
              </a:rPr>
              <a:t>      &lt;p&gt;</a:t>
            </a:r>
          </a:p>
          <a:p>
            <a:r>
              <a:rPr lang="en-IN" dirty="0">
                <a:solidFill>
                  <a:schemeClr val="bg1"/>
                </a:solidFill>
              </a:rPr>
              <a:t>        It is a {</a:t>
            </a:r>
            <a:r>
              <a:rPr lang="en-IN" dirty="0" err="1">
                <a:solidFill>
                  <a:schemeClr val="bg1"/>
                </a:solidFill>
              </a:rPr>
              <a:t>car.color</a:t>
            </a:r>
            <a:r>
              <a:rPr lang="en-IN" dirty="0">
                <a:solidFill>
                  <a:schemeClr val="bg1"/>
                </a:solidFill>
              </a:rPr>
              <a:t>} {</a:t>
            </a:r>
            <a:r>
              <a:rPr lang="en-IN" dirty="0" err="1">
                <a:solidFill>
                  <a:schemeClr val="bg1"/>
                </a:solidFill>
              </a:rPr>
              <a:t>car.model</a:t>
            </a:r>
            <a:r>
              <a:rPr lang="en-IN" dirty="0">
                <a:solidFill>
                  <a:schemeClr val="bg1"/>
                </a:solidFill>
              </a:rPr>
              <a:t>} from {</a:t>
            </a:r>
            <a:r>
              <a:rPr lang="en-IN" dirty="0" err="1">
                <a:solidFill>
                  <a:schemeClr val="bg1"/>
                </a:solidFill>
              </a:rPr>
              <a:t>car.year</a:t>
            </a:r>
            <a:r>
              <a:rPr lang="en-IN" dirty="0">
                <a:solidFill>
                  <a:schemeClr val="bg1"/>
                </a:solidFill>
              </a:rPr>
              <a:t>}.</a:t>
            </a:r>
          </a:p>
          <a:p>
            <a:r>
              <a:rPr lang="en-IN" dirty="0">
                <a:solidFill>
                  <a:schemeClr val="bg1"/>
                </a:solidFill>
              </a:rPr>
              <a:t>      &lt;/p&gt;</a:t>
            </a:r>
          </a:p>
          <a:p>
            <a:r>
              <a:rPr lang="en-IN" dirty="0">
                <a:solidFill>
                  <a:schemeClr val="bg1"/>
                </a:solidFill>
              </a:rPr>
              <a:t>      &lt;button</a:t>
            </a:r>
          </a:p>
          <a:p>
            <a:r>
              <a:rPr lang="en-IN" dirty="0">
                <a:solidFill>
                  <a:schemeClr val="bg1"/>
                </a:solidFill>
              </a:rPr>
              <a:t>        type="button"</a:t>
            </a:r>
          </a:p>
          <a:p>
            <a:r>
              <a:rPr lang="en-IN" dirty="0">
                <a:solidFill>
                  <a:schemeClr val="bg1"/>
                </a:solidFill>
              </a:rPr>
              <a:t>        </a:t>
            </a:r>
            <a:r>
              <a:rPr lang="en-IN" dirty="0" err="1">
                <a:solidFill>
                  <a:schemeClr val="bg1"/>
                </a:solidFill>
              </a:rPr>
              <a:t>onClick</a:t>
            </a:r>
            <a:r>
              <a:rPr lang="en-IN" dirty="0">
                <a:solidFill>
                  <a:schemeClr val="bg1"/>
                </a:solidFill>
              </a:rPr>
              <a:t>={</a:t>
            </a:r>
            <a:r>
              <a:rPr lang="en-IN" dirty="0" err="1">
                <a:solidFill>
                  <a:schemeClr val="bg1"/>
                </a:solidFill>
              </a:rPr>
              <a:t>updateColor</a:t>
            </a:r>
            <a:r>
              <a:rPr lang="en-IN" dirty="0">
                <a:solidFill>
                  <a:schemeClr val="bg1"/>
                </a:solidFill>
              </a:rPr>
              <a:t>}</a:t>
            </a:r>
          </a:p>
          <a:p>
            <a:r>
              <a:rPr lang="en-IN" dirty="0">
                <a:solidFill>
                  <a:schemeClr val="bg1"/>
                </a:solidFill>
              </a:rPr>
              <a:t>      &gt;Blue&lt;/button&gt;</a:t>
            </a:r>
          </a:p>
          <a:p>
            <a:r>
              <a:rPr lang="en-IN" dirty="0">
                <a:solidFill>
                  <a:schemeClr val="bg1"/>
                </a:solidFill>
              </a:rPr>
              <a:t>    &lt;/&gt;</a:t>
            </a:r>
          </a:p>
          <a:p>
            <a:r>
              <a:rPr lang="en-IN" dirty="0">
                <a:solidFill>
                  <a:schemeClr val="bg1"/>
                </a:solidFill>
              </a:rPr>
              <a:t>  )</a:t>
            </a:r>
          </a:p>
          <a:p>
            <a:r>
              <a:rPr lang="en-IN" dirty="0">
                <a:solidFill>
                  <a:schemeClr val="bg1"/>
                </a:solidFill>
              </a:rPr>
              <a:t>}</a:t>
            </a: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(&lt;Car /&gt;);</a:t>
            </a:r>
          </a:p>
          <a:p>
            <a:endParaRPr lang="en-IN" dirty="0">
              <a:solidFill>
                <a:schemeClr val="bg1"/>
              </a:solidFill>
            </a:endParaRPr>
          </a:p>
        </p:txBody>
      </p:sp>
      <p:pic>
        <p:nvPicPr>
          <p:cNvPr id="9" name="Picture 8">
            <a:extLst>
              <a:ext uri="{FF2B5EF4-FFF2-40B4-BE49-F238E27FC236}">
                <a16:creationId xmlns:a16="http://schemas.microsoft.com/office/drawing/2014/main" id="{457959DB-5C08-FC58-54A6-EE9E7BB64C0A}"/>
              </a:ext>
            </a:extLst>
          </p:cNvPr>
          <p:cNvPicPr>
            <a:picLocks noChangeAspect="1"/>
          </p:cNvPicPr>
          <p:nvPr/>
        </p:nvPicPr>
        <p:blipFill>
          <a:blip r:embed="rId4"/>
          <a:stretch>
            <a:fillRect/>
          </a:stretch>
        </p:blipFill>
        <p:spPr>
          <a:xfrm>
            <a:off x="5537974" y="1790247"/>
            <a:ext cx="4038600" cy="1914525"/>
          </a:xfrm>
          <a:prstGeom prst="rect">
            <a:avLst/>
          </a:prstGeom>
        </p:spPr>
      </p:pic>
    </p:spTree>
    <p:extLst>
      <p:ext uri="{BB962C8B-B14F-4D97-AF65-F5344CB8AC3E}">
        <p14:creationId xmlns:p14="http://schemas.microsoft.com/office/powerpoint/2010/main" val="3122391674"/>
      </p:ext>
    </p:extLst>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30865" y="101368"/>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502445"/>
            </a:xfrm>
            <a:prstGeom prst="rect">
              <a:avLst/>
            </a:prstGeom>
            <a:noFill/>
          </p:spPr>
          <p:txBody>
            <a:bodyPr wrap="square">
              <a:spAutoFit/>
            </a:bodyPr>
            <a:lstStyle/>
            <a:p>
              <a:pPr algn="ctr">
                <a:lnSpc>
                  <a:spcPct val="150000"/>
                </a:lnSpc>
              </a:pPr>
              <a:r>
                <a:rPr lang="en-US" sz="1400" b="1" dirty="0">
                  <a:solidFill>
                    <a:srgbClr val="FF0000"/>
                  </a:solidFill>
                  <a:latin typeface="Arial" panose="020B0604020202020204" pitchFamily="34" charset="0"/>
                </a:rPr>
                <a:t>hooks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878830"/>
          </a:xfrm>
          <a:prstGeom prst="rect">
            <a:avLst/>
          </a:prstGeom>
          <a:noFill/>
        </p:spPr>
        <p:txBody>
          <a:bodyPr wrap="square">
            <a:spAutoFit/>
          </a:bodyPr>
          <a:lstStyle/>
          <a:p>
            <a:pPr>
              <a:lnSpc>
                <a:spcPct val="150000"/>
              </a:lnSpc>
            </a:pPr>
            <a:endParaRPr lang="en-US" b="0" dirty="0">
              <a:solidFill>
                <a:srgbClr val="FF0000"/>
              </a:solidFill>
              <a:effectLst/>
              <a:latin typeface="Consolas" panose="020B0609020204030204" pitchFamily="49" charset="0"/>
            </a:endParaRPr>
          </a:p>
          <a:p>
            <a:pPr>
              <a:lnSpc>
                <a:spcPct val="150000"/>
              </a:lnSpc>
            </a:pPr>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878830"/>
          </a:xfrm>
          <a:prstGeom prst="rect">
            <a:avLst/>
          </a:prstGeom>
          <a:noFill/>
        </p:spPr>
        <p:txBody>
          <a:bodyPr wrap="square">
            <a:spAutoFit/>
          </a:bodyPr>
          <a:lstStyle/>
          <a:p>
            <a:pPr>
              <a:lnSpc>
                <a:spcPct val="150000"/>
              </a:lnSpc>
            </a:pPr>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230865" y="506406"/>
            <a:ext cx="7239000" cy="3970318"/>
          </a:xfrm>
          <a:prstGeom prst="rect">
            <a:avLst/>
          </a:prstGeom>
          <a:noFill/>
        </p:spPr>
        <p:txBody>
          <a:bodyPr wrap="square">
            <a:spAutoFit/>
          </a:bodyPr>
          <a:lstStyle/>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 {</a:t>
            </a:r>
          </a:p>
          <a:p>
            <a:r>
              <a:rPr lang="en-IN" b="0" dirty="0">
                <a:solidFill>
                  <a:srgbClr val="0000FF"/>
                </a:solidFill>
                <a:effectLst/>
                <a:latin typeface="Consolas" panose="020B0609020204030204" pitchFamily="49" charset="0"/>
              </a:rPr>
              <a:t>    let</a:t>
            </a:r>
            <a:r>
              <a:rPr lang="en-IN" b="0" dirty="0">
                <a:solidFill>
                  <a:srgbClr val="000000"/>
                </a:solidFill>
                <a:effectLst/>
                <a:latin typeface="Consolas" panose="020B0609020204030204" pitchFamily="49" charset="0"/>
              </a:rPr>
              <a:t> counter=</a:t>
            </a:r>
            <a:r>
              <a:rPr lang="en-IN" b="0" dirty="0">
                <a:solidFill>
                  <a:srgbClr val="098658"/>
                </a:solidFill>
                <a:effectLst/>
                <a:latin typeface="Consolas" panose="020B0609020204030204" pitchFamily="49" charset="0"/>
              </a:rPr>
              <a:t>0</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	return</a:t>
            </a:r>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	&lt;&gt;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	&lt;h1&gt;</a:t>
            </a:r>
            <a:r>
              <a:rPr lang="en-IN" b="0" dirty="0">
                <a:solidFill>
                  <a:srgbClr val="000000"/>
                </a:solidFill>
                <a:effectLst/>
                <a:latin typeface="Consolas" panose="020B0609020204030204" pitchFamily="49" charset="0"/>
              </a:rPr>
              <a:t>Counter Value:</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counter</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	&lt;button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updateCounter</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Change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	&lt;/&gt;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updateCounter</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++counter;</a:t>
            </a:r>
          </a:p>
          <a:p>
            <a:r>
              <a:rPr lang="en-IN" b="0" dirty="0">
                <a:solidFill>
                  <a:srgbClr val="000000"/>
                </a:solidFill>
                <a:effectLst/>
                <a:latin typeface="Consolas" panose="020B0609020204030204" pitchFamily="49" charset="0"/>
              </a:rPr>
              <a:t>	console.log(counter)</a:t>
            </a:r>
          </a:p>
          <a:p>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	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p:txBody>
      </p:sp>
      <p:pic>
        <p:nvPicPr>
          <p:cNvPr id="13" name="Picture 12">
            <a:extLst>
              <a:ext uri="{FF2B5EF4-FFF2-40B4-BE49-F238E27FC236}">
                <a16:creationId xmlns:a16="http://schemas.microsoft.com/office/drawing/2014/main" id="{A08927E1-3587-FF14-0FD2-DC628B1036E6}"/>
              </a:ext>
            </a:extLst>
          </p:cNvPr>
          <p:cNvPicPr>
            <a:picLocks noChangeAspect="1"/>
          </p:cNvPicPr>
          <p:nvPr/>
        </p:nvPicPr>
        <p:blipFill>
          <a:blip r:embed="rId4"/>
          <a:stretch>
            <a:fillRect/>
          </a:stretch>
        </p:blipFill>
        <p:spPr>
          <a:xfrm>
            <a:off x="6467475" y="911116"/>
            <a:ext cx="2457450" cy="981075"/>
          </a:xfrm>
          <a:prstGeom prst="rect">
            <a:avLst/>
          </a:prstGeom>
        </p:spPr>
      </p:pic>
      <p:pic>
        <p:nvPicPr>
          <p:cNvPr id="15" name="Picture 14">
            <a:extLst>
              <a:ext uri="{FF2B5EF4-FFF2-40B4-BE49-F238E27FC236}">
                <a16:creationId xmlns:a16="http://schemas.microsoft.com/office/drawing/2014/main" id="{C476DBCF-D88D-9C70-69CD-2725B42BE8F4}"/>
              </a:ext>
            </a:extLst>
          </p:cNvPr>
          <p:cNvPicPr>
            <a:picLocks noChangeAspect="1"/>
          </p:cNvPicPr>
          <p:nvPr/>
        </p:nvPicPr>
        <p:blipFill>
          <a:blip r:embed="rId5"/>
          <a:stretch>
            <a:fillRect/>
          </a:stretch>
        </p:blipFill>
        <p:spPr>
          <a:xfrm>
            <a:off x="6446665" y="3455994"/>
            <a:ext cx="3870670" cy="1181100"/>
          </a:xfrm>
          <a:prstGeom prst="rect">
            <a:avLst/>
          </a:prstGeom>
        </p:spPr>
      </p:pic>
      <p:pic>
        <p:nvPicPr>
          <p:cNvPr id="17" name="Picture 16">
            <a:extLst>
              <a:ext uri="{FF2B5EF4-FFF2-40B4-BE49-F238E27FC236}">
                <a16:creationId xmlns:a16="http://schemas.microsoft.com/office/drawing/2014/main" id="{DAFAC285-4F97-2E8F-FC20-0C301CA12B40}"/>
              </a:ext>
            </a:extLst>
          </p:cNvPr>
          <p:cNvPicPr>
            <a:picLocks noChangeAspect="1"/>
          </p:cNvPicPr>
          <p:nvPr/>
        </p:nvPicPr>
        <p:blipFill>
          <a:blip r:embed="rId6"/>
          <a:stretch>
            <a:fillRect/>
          </a:stretch>
        </p:blipFill>
        <p:spPr>
          <a:xfrm>
            <a:off x="5184913" y="3288487"/>
            <a:ext cx="3867357" cy="552450"/>
          </a:xfrm>
          <a:prstGeom prst="rect">
            <a:avLst/>
          </a:prstGeom>
        </p:spPr>
      </p:pic>
    </p:spTree>
    <p:extLst>
      <p:ext uri="{BB962C8B-B14F-4D97-AF65-F5344CB8AC3E}">
        <p14:creationId xmlns:p14="http://schemas.microsoft.com/office/powerpoint/2010/main" val="1517573793"/>
      </p:ext>
    </p:extLst>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30865" y="121218"/>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502445"/>
            </a:xfrm>
            <a:prstGeom prst="rect">
              <a:avLst/>
            </a:prstGeom>
            <a:noFill/>
          </p:spPr>
          <p:txBody>
            <a:bodyPr wrap="square">
              <a:spAutoFit/>
            </a:bodyPr>
            <a:lstStyle/>
            <a:p>
              <a:pPr algn="ctr">
                <a:lnSpc>
                  <a:spcPct val="150000"/>
                </a:lnSpc>
              </a:pPr>
              <a:r>
                <a:rPr lang="en-US" sz="1400" b="1" dirty="0">
                  <a:solidFill>
                    <a:srgbClr val="FF0000"/>
                  </a:solidFill>
                  <a:latin typeface="Arial" panose="020B0604020202020204" pitchFamily="34" charset="0"/>
                </a:rPr>
                <a:t>hooks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878830"/>
          </a:xfrm>
          <a:prstGeom prst="rect">
            <a:avLst/>
          </a:prstGeom>
          <a:noFill/>
        </p:spPr>
        <p:txBody>
          <a:bodyPr wrap="square">
            <a:spAutoFit/>
          </a:bodyPr>
          <a:lstStyle/>
          <a:p>
            <a:pPr>
              <a:lnSpc>
                <a:spcPct val="150000"/>
              </a:lnSpc>
            </a:pPr>
            <a:endParaRPr lang="en-US" b="0" dirty="0">
              <a:solidFill>
                <a:srgbClr val="FF0000"/>
              </a:solidFill>
              <a:effectLst/>
              <a:latin typeface="Consolas" panose="020B0609020204030204" pitchFamily="49" charset="0"/>
            </a:endParaRPr>
          </a:p>
          <a:p>
            <a:pPr>
              <a:lnSpc>
                <a:spcPct val="150000"/>
              </a:lnSpc>
            </a:pPr>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5562600" cy="3693319"/>
          </a:xfrm>
          <a:prstGeom prst="rect">
            <a:avLst/>
          </a:prstGeom>
          <a:noFill/>
        </p:spPr>
        <p:txBody>
          <a:bodyPr wrap="square">
            <a:spAutoFit/>
          </a:bodyPr>
          <a:lstStyle/>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 {</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counter,updateCounter</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Counter Value:</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counter</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updateCounter</a:t>
            </a:r>
            <a:r>
              <a:rPr lang="en-IN" b="0" dirty="0">
                <a:solidFill>
                  <a:srgbClr val="000000"/>
                </a:solidFill>
                <a:effectLst/>
                <a:latin typeface="Consolas" panose="020B0609020204030204" pitchFamily="49" charset="0"/>
              </a:rPr>
              <a:t>(++counter)</a:t>
            </a:r>
          </a:p>
          <a:p>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Change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p:txBody>
      </p:sp>
      <p:pic>
        <p:nvPicPr>
          <p:cNvPr id="6" name="Picture 5">
            <a:extLst>
              <a:ext uri="{FF2B5EF4-FFF2-40B4-BE49-F238E27FC236}">
                <a16:creationId xmlns:a16="http://schemas.microsoft.com/office/drawing/2014/main" id="{D6CE7875-850A-6B94-7944-AA4491DADEDD}"/>
              </a:ext>
            </a:extLst>
          </p:cNvPr>
          <p:cNvPicPr>
            <a:picLocks noChangeAspect="1"/>
          </p:cNvPicPr>
          <p:nvPr/>
        </p:nvPicPr>
        <p:blipFill>
          <a:blip r:embed="rId4"/>
          <a:stretch>
            <a:fillRect/>
          </a:stretch>
        </p:blipFill>
        <p:spPr>
          <a:xfrm>
            <a:off x="6477000" y="1168553"/>
            <a:ext cx="2390775" cy="990600"/>
          </a:xfrm>
          <a:prstGeom prst="rect">
            <a:avLst/>
          </a:prstGeom>
        </p:spPr>
      </p:pic>
    </p:spTree>
    <p:extLst>
      <p:ext uri="{BB962C8B-B14F-4D97-AF65-F5344CB8AC3E}">
        <p14:creationId xmlns:p14="http://schemas.microsoft.com/office/powerpoint/2010/main" val="3525469189"/>
      </p:ext>
    </p:extLst>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30865" y="121218"/>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502445"/>
            </a:xfrm>
            <a:prstGeom prst="rect">
              <a:avLst/>
            </a:prstGeom>
            <a:noFill/>
          </p:spPr>
          <p:txBody>
            <a:bodyPr wrap="square">
              <a:spAutoFit/>
            </a:bodyPr>
            <a:lstStyle/>
            <a:p>
              <a:pPr algn="ctr">
                <a:lnSpc>
                  <a:spcPct val="150000"/>
                </a:lnSpc>
              </a:pPr>
              <a:r>
                <a:rPr lang="en-US" sz="1400" b="1" dirty="0">
                  <a:solidFill>
                    <a:srgbClr val="FF0000"/>
                  </a:solidFill>
                  <a:latin typeface="Arial" panose="020B0604020202020204" pitchFamily="34" charset="0"/>
                </a:rPr>
                <a:t>states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166216" y="579735"/>
            <a:ext cx="8886054" cy="3416320"/>
          </a:xfrm>
          <a:prstGeom prst="rect">
            <a:avLst/>
          </a:prstGeom>
          <a:noFill/>
        </p:spPr>
        <p:txBody>
          <a:bodyPr wrap="square">
            <a:spAutoFit/>
          </a:bodyPr>
          <a:lstStyle/>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React.Component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state={counter:</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render(){</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Counter Value: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.state.counter</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&lt;button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onClick</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a:t>
            </a:r>
            <a:r>
              <a:rPr lang="en-IN" b="0" dirty="0" err="1">
                <a:solidFill>
                  <a:srgbClr val="0000FF"/>
                </a:solidFill>
                <a:effectLst/>
                <a:latin typeface="Consolas" panose="020B0609020204030204" pitchFamily="49" charset="0"/>
              </a:rPr>
              <a:t>this</a:t>
            </a:r>
            <a:r>
              <a:rPr lang="en-IN" b="0" dirty="0" err="1">
                <a:solidFill>
                  <a:srgbClr val="000000"/>
                </a:solidFill>
                <a:effectLst/>
                <a:latin typeface="Consolas" panose="020B0609020204030204" pitchFamily="49" charset="0"/>
              </a:rPr>
              <a:t>.setState</a:t>
            </a:r>
            <a:r>
              <a:rPr lang="en-IN" b="0" dirty="0">
                <a:solidFill>
                  <a:srgbClr val="000000"/>
                </a:solidFill>
                <a:effectLst/>
                <a:latin typeface="Consolas" panose="020B0609020204030204" pitchFamily="49" charset="0"/>
              </a:rPr>
              <a:t>({counter:</a:t>
            </a:r>
            <a:r>
              <a:rPr lang="en-IN" b="0" dirty="0">
                <a:solidFill>
                  <a:srgbClr val="0000FF"/>
                </a:solidFill>
                <a:effectLst/>
                <a:latin typeface="Consolas" panose="020B0609020204030204" pitchFamily="49" charset="0"/>
              </a:rPr>
              <a:t>this</a:t>
            </a:r>
            <a:r>
              <a:rPr lang="en-IN" b="0" dirty="0">
                <a:solidFill>
                  <a:srgbClr val="000000"/>
                </a:solidFill>
                <a:effectLst/>
                <a:latin typeface="Consolas" panose="020B0609020204030204" pitchFamily="49" charset="0"/>
              </a:rPr>
              <a:t>.state.counter+</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Change</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p:txBody>
      </p:sp>
      <p:pic>
        <p:nvPicPr>
          <p:cNvPr id="4" name="Picture 3">
            <a:extLst>
              <a:ext uri="{FF2B5EF4-FFF2-40B4-BE49-F238E27FC236}">
                <a16:creationId xmlns:a16="http://schemas.microsoft.com/office/drawing/2014/main" id="{1283CF28-4AB5-46FA-2330-359A661D0F53}"/>
              </a:ext>
            </a:extLst>
          </p:cNvPr>
          <p:cNvPicPr>
            <a:picLocks noChangeAspect="1"/>
          </p:cNvPicPr>
          <p:nvPr/>
        </p:nvPicPr>
        <p:blipFill>
          <a:blip r:embed="rId4"/>
          <a:stretch>
            <a:fillRect/>
          </a:stretch>
        </p:blipFill>
        <p:spPr>
          <a:xfrm>
            <a:off x="3962400" y="4023077"/>
            <a:ext cx="2381250" cy="826653"/>
          </a:xfrm>
          <a:prstGeom prst="rect">
            <a:avLst/>
          </a:prstGeom>
        </p:spPr>
      </p:pic>
      <p:pic>
        <p:nvPicPr>
          <p:cNvPr id="9" name="Picture 8">
            <a:extLst>
              <a:ext uri="{FF2B5EF4-FFF2-40B4-BE49-F238E27FC236}">
                <a16:creationId xmlns:a16="http://schemas.microsoft.com/office/drawing/2014/main" id="{A737BDAB-1F84-3808-A2DD-D9D85C321642}"/>
              </a:ext>
            </a:extLst>
          </p:cNvPr>
          <p:cNvPicPr>
            <a:picLocks noChangeAspect="1"/>
          </p:cNvPicPr>
          <p:nvPr/>
        </p:nvPicPr>
        <p:blipFill>
          <a:blip r:embed="rId5"/>
          <a:stretch>
            <a:fillRect/>
          </a:stretch>
        </p:blipFill>
        <p:spPr>
          <a:xfrm>
            <a:off x="6515721" y="3935331"/>
            <a:ext cx="2543175" cy="914400"/>
          </a:xfrm>
          <a:prstGeom prst="rect">
            <a:avLst/>
          </a:prstGeom>
        </p:spPr>
      </p:pic>
    </p:spTree>
    <p:extLst>
      <p:ext uri="{BB962C8B-B14F-4D97-AF65-F5344CB8AC3E}">
        <p14:creationId xmlns:p14="http://schemas.microsoft.com/office/powerpoint/2010/main" val="3789600844"/>
      </p:ext>
    </p:extLst>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Conditional rendering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16" name="TextBox 15">
            <a:extLst>
              <a:ext uri="{FF2B5EF4-FFF2-40B4-BE49-F238E27FC236}">
                <a16:creationId xmlns:a16="http://schemas.microsoft.com/office/drawing/2014/main" id="{E75D896C-210B-0696-C945-3D7B6E4CE947}"/>
              </a:ext>
            </a:extLst>
          </p:cNvPr>
          <p:cNvSpPr txBox="1"/>
          <p:nvPr/>
        </p:nvSpPr>
        <p:spPr>
          <a:xfrm>
            <a:off x="381000" y="729137"/>
            <a:ext cx="7391400" cy="2031325"/>
          </a:xfrm>
          <a:prstGeom prst="rect">
            <a:avLst/>
          </a:prstGeom>
          <a:noFill/>
        </p:spPr>
        <p:txBody>
          <a:bodyPr wrap="square">
            <a:spAutoFit/>
          </a:bodyPr>
          <a:lstStyle/>
          <a:p>
            <a:r>
              <a:rPr lang="en-IN" dirty="0">
                <a:solidFill>
                  <a:schemeClr val="bg1"/>
                </a:solidFill>
              </a:rPr>
              <a:t>In React, you can conditionally render components.</a:t>
            </a:r>
          </a:p>
          <a:p>
            <a:endParaRPr lang="en-IN" dirty="0">
              <a:solidFill>
                <a:schemeClr val="bg1"/>
              </a:solidFill>
            </a:endParaRPr>
          </a:p>
          <a:p>
            <a:r>
              <a:rPr lang="en-IN" dirty="0">
                <a:solidFill>
                  <a:schemeClr val="bg1"/>
                </a:solidFill>
              </a:rPr>
              <a:t>There are several ways to do this.</a:t>
            </a:r>
          </a:p>
          <a:p>
            <a:endParaRPr lang="en-IN" dirty="0">
              <a:solidFill>
                <a:schemeClr val="bg1"/>
              </a:solidFill>
            </a:endParaRPr>
          </a:p>
          <a:p>
            <a:r>
              <a:rPr lang="en-US" dirty="0">
                <a:solidFill>
                  <a:srgbClr val="FF0000"/>
                </a:solidFill>
              </a:rPr>
              <a:t>if Statement</a:t>
            </a:r>
          </a:p>
          <a:p>
            <a:r>
              <a:rPr lang="en-US" dirty="0">
                <a:solidFill>
                  <a:schemeClr val="bg1"/>
                </a:solidFill>
              </a:rPr>
              <a:t>We can use the if JavaScript operator to decide which component to render.</a:t>
            </a:r>
            <a:endParaRPr lang="en-IN" dirty="0">
              <a:solidFill>
                <a:schemeClr val="bg1"/>
              </a:solidFill>
            </a:endParaRPr>
          </a:p>
        </p:txBody>
      </p:sp>
    </p:spTree>
    <p:extLst>
      <p:ext uri="{BB962C8B-B14F-4D97-AF65-F5344CB8AC3E}">
        <p14:creationId xmlns:p14="http://schemas.microsoft.com/office/powerpoint/2010/main" val="1708734509"/>
      </p:ext>
    </p:extLst>
  </p:cSld>
  <p:clrMapOvr>
    <a:masterClrMapping/>
  </p:clrMapOv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Conditional rendering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6BBB09E7-0B26-5203-60E1-049E434850EA}"/>
              </a:ext>
            </a:extLst>
          </p:cNvPr>
          <p:cNvSpPr txBox="1"/>
          <p:nvPr/>
        </p:nvSpPr>
        <p:spPr>
          <a:xfrm>
            <a:off x="682610" y="629555"/>
            <a:ext cx="6278538" cy="4524315"/>
          </a:xfrm>
          <a:prstGeom prst="rect">
            <a:avLst/>
          </a:prstGeom>
          <a:noFill/>
        </p:spPr>
        <p:txBody>
          <a:bodyPr wrap="square">
            <a:spAutoFit/>
          </a:bodyPr>
          <a:lstStyle/>
          <a:p>
            <a:r>
              <a:rPr lang="en-IN" b="0" dirty="0">
                <a:solidFill>
                  <a:srgbClr val="FF0000"/>
                </a:solidFill>
                <a:effectLst/>
                <a:latin typeface="Consolas" panose="020B0609020204030204" pitchFamily="49" charset="0"/>
              </a:rPr>
              <a:t>App.js</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MissedGoal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MISSED!</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MadeGoal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GOAL!</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Goal(props) {</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isGoal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props.isGoal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isGoal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MadeGoal</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MissedGoal</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Goal</a:t>
            </a:r>
          </a:p>
        </p:txBody>
      </p:sp>
    </p:spTree>
    <p:extLst>
      <p:ext uri="{BB962C8B-B14F-4D97-AF65-F5344CB8AC3E}">
        <p14:creationId xmlns:p14="http://schemas.microsoft.com/office/powerpoint/2010/main" val="87582142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What is </a:t>
            </a:r>
            <a:r>
              <a:rPr lang="en-US" sz="2100" b="1" dirty="0" err="1">
                <a:solidFill>
                  <a:srgbClr val="7030A0"/>
                </a:solidFill>
                <a:latin typeface="Arial" panose="020B0604020202020204" pitchFamily="34" charset="0"/>
                <a:ea typeface="Arial" panose="020B0604020202020204" pitchFamily="34" charset="0"/>
              </a:rPr>
              <a:t>reactJS</a:t>
            </a:r>
            <a:endParaRPr lang="en-IN" sz="2100" b="1" dirty="0">
              <a:solidFill>
                <a:srgbClr val="7030A0"/>
              </a:solidFill>
              <a:latin typeface="Arial" panose="020B0604020202020204" pitchFamily="34" charset="0"/>
              <a:ea typeface="Arial" panose="020B0604020202020204" pitchFamily="34" charset="0"/>
            </a:endParaRPr>
          </a:p>
        </p:txBody>
      </p:sp>
      <p:graphicFrame>
        <p:nvGraphicFramePr>
          <p:cNvPr id="12" name="Table 11">
            <a:extLst>
              <a:ext uri="{FF2B5EF4-FFF2-40B4-BE49-F238E27FC236}">
                <a16:creationId xmlns:a16="http://schemas.microsoft.com/office/drawing/2014/main" id="{0AC4D6CD-D007-7C68-25DF-A6D7FA22B0DC}"/>
              </a:ext>
            </a:extLst>
          </p:cNvPr>
          <p:cNvGraphicFramePr>
            <a:graphicFrameLocks noGrp="1"/>
          </p:cNvGraphicFramePr>
          <p:nvPr>
            <p:extLst>
              <p:ext uri="{D42A27DB-BD31-4B8C-83A1-F6EECF244321}">
                <p14:modId xmlns:p14="http://schemas.microsoft.com/office/powerpoint/2010/main" val="2132446331"/>
              </p:ext>
            </p:extLst>
          </p:nvPr>
        </p:nvGraphicFramePr>
        <p:xfrm>
          <a:off x="214315" y="971550"/>
          <a:ext cx="8624885" cy="2778189"/>
        </p:xfrm>
        <a:graphic>
          <a:graphicData uri="http://schemas.openxmlformats.org/drawingml/2006/table">
            <a:tbl>
              <a:tblPr/>
              <a:tblGrid>
                <a:gridCol w="8624885">
                  <a:extLst>
                    <a:ext uri="{9D8B030D-6E8A-4147-A177-3AD203B41FA5}">
                      <a16:colId xmlns:a16="http://schemas.microsoft.com/office/drawing/2014/main" val="452946976"/>
                    </a:ext>
                  </a:extLst>
                </a:gridCol>
              </a:tblGrid>
              <a:tr h="1780857">
                <a:tc>
                  <a:txBody>
                    <a:bodyPr/>
                    <a:lstStyle/>
                    <a:p>
                      <a:pPr marL="342900" indent="-342900" rtl="0">
                        <a:lnSpc>
                          <a:spcPct val="150000"/>
                        </a:lnSpc>
                        <a:buFont typeface="Wingdings" panose="05000000000000000000" pitchFamily="2" charset="2"/>
                        <a:buChar char="Ø"/>
                      </a:pPr>
                      <a:r>
                        <a:rPr kumimoji="0" lang="en-US" sz="2000" b="0" i="0" kern="1200" dirty="0">
                          <a:solidFill>
                            <a:schemeClr val="bg1"/>
                          </a:solidFill>
                          <a:effectLst/>
                          <a:latin typeface="+mn-lt"/>
                          <a:ea typeface="+mn-ea"/>
                          <a:cs typeface="+mn-cs"/>
                        </a:rPr>
                        <a:t>JavaScript Library (Free &amp; open Source)</a:t>
                      </a:r>
                    </a:p>
                    <a:p>
                      <a:pPr marL="342900" indent="-342900" rtl="0">
                        <a:lnSpc>
                          <a:spcPct val="150000"/>
                        </a:lnSpc>
                        <a:buFont typeface="Wingdings" panose="05000000000000000000" pitchFamily="2" charset="2"/>
                        <a:buChar char="Ø"/>
                      </a:pPr>
                      <a:r>
                        <a:rPr kumimoji="0" lang="en-US" sz="2000" b="0" i="0" kern="1200" dirty="0">
                          <a:solidFill>
                            <a:schemeClr val="bg1"/>
                          </a:solidFill>
                          <a:effectLst/>
                          <a:latin typeface="+mn-lt"/>
                          <a:ea typeface="+mn-ea"/>
                          <a:cs typeface="+mn-cs"/>
                        </a:rPr>
                        <a:t>Devolved by Facebook Engineer</a:t>
                      </a:r>
                    </a:p>
                    <a:p>
                      <a:pPr marL="342900" indent="-342900" rtl="0">
                        <a:lnSpc>
                          <a:spcPct val="150000"/>
                        </a:lnSpc>
                        <a:buFont typeface="Wingdings" panose="05000000000000000000" pitchFamily="2" charset="2"/>
                        <a:buChar char="Ø"/>
                      </a:pPr>
                      <a:r>
                        <a:rPr kumimoji="0" lang="en-US" sz="2000" b="0" i="0" kern="1200" dirty="0">
                          <a:solidFill>
                            <a:schemeClr val="bg1"/>
                          </a:solidFill>
                          <a:effectLst/>
                          <a:latin typeface="+mn-lt"/>
                          <a:ea typeface="+mn-ea"/>
                          <a:cs typeface="+mn-cs"/>
                        </a:rPr>
                        <a:t>Create Single Page Applications</a:t>
                      </a:r>
                    </a:p>
                    <a:p>
                      <a:pPr marL="342900" indent="-342900" rtl="0">
                        <a:lnSpc>
                          <a:spcPct val="150000"/>
                        </a:lnSpc>
                        <a:buFont typeface="Wingdings" panose="05000000000000000000" pitchFamily="2" charset="2"/>
                        <a:buChar char="Ø"/>
                      </a:pPr>
                      <a:r>
                        <a:rPr kumimoji="0" lang="en-US" sz="2000" b="0" i="0" kern="1200" dirty="0">
                          <a:solidFill>
                            <a:schemeClr val="bg1"/>
                          </a:solidFill>
                          <a:effectLst/>
                          <a:latin typeface="+mn-lt"/>
                          <a:ea typeface="+mn-ea"/>
                          <a:cs typeface="+mn-cs"/>
                        </a:rPr>
                        <a:t>Web &amp; Mobile Applications</a:t>
                      </a:r>
                    </a:p>
                    <a:p>
                      <a:pPr marL="342900" indent="-342900" rtl="0">
                        <a:lnSpc>
                          <a:spcPct val="150000"/>
                        </a:lnSpc>
                        <a:buFont typeface="Wingdings" panose="05000000000000000000" pitchFamily="2" charset="2"/>
                        <a:buChar char="Ø"/>
                      </a:pPr>
                      <a:r>
                        <a:rPr lang="en-US" sz="2000" dirty="0">
                          <a:solidFill>
                            <a:schemeClr val="bg1"/>
                          </a:solidFill>
                        </a:rPr>
                        <a:t> component-based front end library </a:t>
                      </a:r>
                    </a:p>
                    <a:p>
                      <a:pPr marL="342900" indent="-342900" rtl="0">
                        <a:lnSpc>
                          <a:spcPct val="150000"/>
                        </a:lnSpc>
                        <a:buFont typeface="Wingdings" panose="05000000000000000000" pitchFamily="2" charset="2"/>
                        <a:buChar char="Ø"/>
                      </a:pPr>
                      <a:r>
                        <a:rPr lang="en-US" sz="2000" dirty="0">
                          <a:solidFill>
                            <a:schemeClr val="bg1"/>
                          </a:solidFill>
                          <a:effectLst/>
                        </a:rPr>
                        <a:t>Latest stable version:18.2.0</a:t>
                      </a:r>
                      <a:endParaRPr lang="en-IN" sz="2000" dirty="0">
                        <a:solidFill>
                          <a:schemeClr val="bg1"/>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115205"/>
                  </a:ext>
                </a:extLst>
              </a:tr>
            </a:tbl>
          </a:graphicData>
        </a:graphic>
      </p:graphicFrame>
    </p:spTree>
    <p:extLst>
      <p:ext uri="{BB962C8B-B14F-4D97-AF65-F5344CB8AC3E}">
        <p14:creationId xmlns:p14="http://schemas.microsoft.com/office/powerpoint/2010/main" val="16904887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React </a:t>
            </a:r>
            <a:r>
              <a:rPr lang="en-US" sz="2100" b="1" dirty="0" err="1">
                <a:solidFill>
                  <a:srgbClr val="7030A0"/>
                </a:solidFill>
                <a:latin typeface="Arial" panose="020B0604020202020204" pitchFamily="34" charset="0"/>
                <a:ea typeface="Arial" panose="020B0604020202020204" pitchFamily="34" charset="0"/>
              </a:rPr>
              <a:t>js</a:t>
            </a:r>
            <a:r>
              <a:rPr lang="en-US" sz="2100" b="1" dirty="0">
                <a:solidFill>
                  <a:srgbClr val="7030A0"/>
                </a:solidFill>
                <a:latin typeface="Arial" panose="020B0604020202020204" pitchFamily="34" charset="0"/>
                <a:ea typeface="Arial" panose="020B0604020202020204" pitchFamily="34" charset="0"/>
              </a:rPr>
              <a:t> installation</a:t>
            </a:r>
            <a:endParaRPr lang="en-IN" sz="2100" b="1" dirty="0">
              <a:solidFill>
                <a:srgbClr val="7030A0"/>
              </a:solidFill>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1200329"/>
          </a:xfrm>
          <a:prstGeom prst="rect">
            <a:avLst/>
          </a:prstGeom>
          <a:noFill/>
        </p:spPr>
        <p:txBody>
          <a:bodyPr wrap="square">
            <a:spAutoFit/>
          </a:bodyPr>
          <a:lstStyle/>
          <a:p>
            <a:pPr algn="l" fontAlgn="base"/>
            <a:endParaRPr lang="en-US" b="0" i="0" dirty="0">
              <a:solidFill>
                <a:srgbClr val="273239"/>
              </a:solidFill>
              <a:effectLst/>
              <a:latin typeface="Nunito" pitchFamily="2" charset="0"/>
            </a:endParaRPr>
          </a:p>
          <a:p>
            <a:pPr algn="l" fontAlgn="base"/>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a:t>
            </a:r>
          </a:p>
        </p:txBody>
      </p:sp>
      <p:sp>
        <p:nvSpPr>
          <p:cNvPr id="12" name="TextBox 11">
            <a:extLst>
              <a:ext uri="{FF2B5EF4-FFF2-40B4-BE49-F238E27FC236}">
                <a16:creationId xmlns:a16="http://schemas.microsoft.com/office/drawing/2014/main" id="{BE8A210A-3C53-EF11-C849-DD3DC5595694}"/>
              </a:ext>
            </a:extLst>
          </p:cNvPr>
          <p:cNvSpPr txBox="1"/>
          <p:nvPr/>
        </p:nvSpPr>
        <p:spPr>
          <a:xfrm>
            <a:off x="381000" y="629556"/>
            <a:ext cx="7541066" cy="2308324"/>
          </a:xfrm>
          <a:prstGeom prst="rect">
            <a:avLst/>
          </a:prstGeom>
          <a:noFill/>
        </p:spPr>
        <p:txBody>
          <a:bodyPr wrap="square">
            <a:spAutoFit/>
          </a:bodyPr>
          <a:lstStyle/>
          <a:p>
            <a:pPr algn="l" fontAlgn="base"/>
            <a:r>
              <a:rPr lang="en-US" b="1" i="0" dirty="0">
                <a:solidFill>
                  <a:srgbClr val="273239"/>
                </a:solidFill>
                <a:effectLst/>
                <a:latin typeface="Nunito" pitchFamily="2" charset="0"/>
              </a:rPr>
              <a:t>Step 6</a:t>
            </a:r>
            <a:r>
              <a:rPr lang="en-US" b="0" i="0" dirty="0">
                <a:solidFill>
                  <a:srgbClr val="273239"/>
                </a:solidFill>
                <a:effectLst/>
                <a:latin typeface="Nunito" pitchFamily="2" charset="0"/>
              </a:rPr>
              <a:t>: change Into the folder what u hv created as </a:t>
            </a:r>
            <a:r>
              <a:rPr lang="en-US" b="0" i="0" dirty="0" err="1">
                <a:solidFill>
                  <a:srgbClr val="273239"/>
                </a:solidFill>
                <a:effectLst/>
                <a:latin typeface="Nunito" pitchFamily="2" charset="0"/>
              </a:rPr>
              <a:t>appname</a:t>
            </a:r>
            <a:r>
              <a:rPr lang="en-US" b="0" i="0" dirty="0">
                <a:solidFill>
                  <a:srgbClr val="273239"/>
                </a:solidFill>
                <a:effectLst/>
                <a:latin typeface="Nunito" pitchFamily="2" charset="0"/>
              </a:rPr>
              <a:t> by using command</a:t>
            </a:r>
          </a:p>
          <a:p>
            <a:pPr algn="l" fontAlgn="base"/>
            <a:r>
              <a:rPr lang="en-US" dirty="0">
                <a:solidFill>
                  <a:srgbClr val="FF0000"/>
                </a:solidFill>
                <a:latin typeface="Nunito" pitchFamily="2" charset="0"/>
              </a:rPr>
              <a:t>cd </a:t>
            </a:r>
            <a:r>
              <a:rPr lang="en-US" dirty="0" err="1">
                <a:solidFill>
                  <a:srgbClr val="FF0000"/>
                </a:solidFill>
                <a:latin typeface="Nunito" pitchFamily="2" charset="0"/>
              </a:rPr>
              <a:t>appname</a:t>
            </a:r>
            <a:endParaRPr lang="en-US" dirty="0">
              <a:solidFill>
                <a:srgbClr val="FF0000"/>
              </a:solidFill>
              <a:latin typeface="Nunito" pitchFamily="2" charset="0"/>
            </a:endParaRPr>
          </a:p>
          <a:p>
            <a:pPr algn="l" fontAlgn="base"/>
            <a:r>
              <a:rPr lang="en-US" dirty="0">
                <a:solidFill>
                  <a:srgbClr val="273239"/>
                </a:solidFill>
                <a:latin typeface="Nunito" pitchFamily="2" charset="0"/>
              </a:rPr>
              <a:t>Next write command </a:t>
            </a:r>
          </a:p>
          <a:p>
            <a:pPr algn="l" fontAlgn="base"/>
            <a:r>
              <a:rPr lang="en-US" dirty="0" err="1">
                <a:solidFill>
                  <a:srgbClr val="FF0000"/>
                </a:solidFill>
                <a:latin typeface="Nunito" pitchFamily="2" charset="0"/>
              </a:rPr>
              <a:t>Npm</a:t>
            </a:r>
            <a:r>
              <a:rPr lang="en-US" dirty="0">
                <a:solidFill>
                  <a:srgbClr val="FF0000"/>
                </a:solidFill>
                <a:latin typeface="Nunito" pitchFamily="2" charset="0"/>
              </a:rPr>
              <a:t> start</a:t>
            </a:r>
          </a:p>
          <a:p>
            <a:pPr algn="l" fontAlgn="base"/>
            <a:r>
              <a:rPr lang="en-US" dirty="0">
                <a:solidFill>
                  <a:srgbClr val="273239"/>
                </a:solidFill>
                <a:latin typeface="Nunito" pitchFamily="2" charset="0"/>
              </a:rPr>
              <a:t>To run our react application</a:t>
            </a:r>
          </a:p>
          <a:p>
            <a:pPr algn="l" fontAlgn="base"/>
            <a:endParaRPr lang="en-US" b="0" i="0" dirty="0">
              <a:solidFill>
                <a:srgbClr val="273239"/>
              </a:solidFill>
              <a:effectLst/>
              <a:latin typeface="Nunito" pitchFamily="2" charset="0"/>
            </a:endParaRPr>
          </a:p>
          <a:p>
            <a:pPr algn="l" fontAlgn="base"/>
            <a:r>
              <a:rPr lang="en-US" b="0" i="0" dirty="0">
                <a:solidFill>
                  <a:srgbClr val="273239"/>
                </a:solidFill>
                <a:effectLst/>
                <a:latin typeface="Nunito" pitchFamily="2" charset="0"/>
              </a:rPr>
              <a:t> </a:t>
            </a:r>
            <a:endParaRPr lang="en-US" b="0" i="0" dirty="0">
              <a:solidFill>
                <a:srgbClr val="FF0000"/>
              </a:solidFill>
              <a:effectLst/>
              <a:latin typeface="Nunito" pitchFamily="2" charset="0"/>
            </a:endParaRPr>
          </a:p>
        </p:txBody>
      </p:sp>
      <p:pic>
        <p:nvPicPr>
          <p:cNvPr id="6" name="Picture 5">
            <a:extLst>
              <a:ext uri="{FF2B5EF4-FFF2-40B4-BE49-F238E27FC236}">
                <a16:creationId xmlns:a16="http://schemas.microsoft.com/office/drawing/2014/main" id="{2BCE8351-7E01-8A00-FAE6-8D65A7C9B5EB}"/>
              </a:ext>
            </a:extLst>
          </p:cNvPr>
          <p:cNvPicPr>
            <a:picLocks noChangeAspect="1"/>
          </p:cNvPicPr>
          <p:nvPr/>
        </p:nvPicPr>
        <p:blipFill>
          <a:blip r:embed="rId3"/>
          <a:stretch>
            <a:fillRect/>
          </a:stretch>
        </p:blipFill>
        <p:spPr>
          <a:xfrm>
            <a:off x="3359591" y="2019300"/>
            <a:ext cx="4562475" cy="552450"/>
          </a:xfrm>
          <a:prstGeom prst="rect">
            <a:avLst/>
          </a:prstGeom>
        </p:spPr>
      </p:pic>
      <p:pic>
        <p:nvPicPr>
          <p:cNvPr id="15" name="Picture 14">
            <a:extLst>
              <a:ext uri="{FF2B5EF4-FFF2-40B4-BE49-F238E27FC236}">
                <a16:creationId xmlns:a16="http://schemas.microsoft.com/office/drawing/2014/main" id="{C89A44D9-9383-F0BA-1393-9C6D7E1125DB}"/>
              </a:ext>
            </a:extLst>
          </p:cNvPr>
          <p:cNvPicPr>
            <a:picLocks noChangeAspect="1"/>
          </p:cNvPicPr>
          <p:nvPr/>
        </p:nvPicPr>
        <p:blipFill>
          <a:blip r:embed="rId4"/>
          <a:stretch>
            <a:fillRect/>
          </a:stretch>
        </p:blipFill>
        <p:spPr>
          <a:xfrm>
            <a:off x="3886199" y="2571750"/>
            <a:ext cx="2286001" cy="2909876"/>
          </a:xfrm>
          <a:prstGeom prst="rect">
            <a:avLst/>
          </a:prstGeom>
        </p:spPr>
      </p:pic>
    </p:spTree>
    <p:extLst>
      <p:ext uri="{BB962C8B-B14F-4D97-AF65-F5344CB8AC3E}">
        <p14:creationId xmlns:p14="http://schemas.microsoft.com/office/powerpoint/2010/main" val="1965879414"/>
      </p:ext>
    </p:extLst>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Conditional rendering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16" name="TextBox 15">
            <a:extLst>
              <a:ext uri="{FF2B5EF4-FFF2-40B4-BE49-F238E27FC236}">
                <a16:creationId xmlns:a16="http://schemas.microsoft.com/office/drawing/2014/main" id="{ACA39BC7-E5AC-94C8-8220-BED6725D01A2}"/>
              </a:ext>
            </a:extLst>
          </p:cNvPr>
          <p:cNvSpPr txBox="1"/>
          <p:nvPr/>
        </p:nvSpPr>
        <p:spPr>
          <a:xfrm>
            <a:off x="762000" y="1119029"/>
            <a:ext cx="6354738" cy="2862322"/>
          </a:xfrm>
          <a:prstGeom prst="rect">
            <a:avLst/>
          </a:prstGeom>
          <a:noFill/>
        </p:spPr>
        <p:txBody>
          <a:bodyPr wrap="square">
            <a:spAutoFit/>
          </a:bodyPr>
          <a:lstStyle/>
          <a:p>
            <a:r>
              <a:rPr lang="en-IN" dirty="0">
                <a:solidFill>
                  <a:srgbClr val="FF0000"/>
                </a:solidFill>
              </a:rPr>
              <a:t>Index.js</a:t>
            </a:r>
          </a:p>
          <a:p>
            <a:r>
              <a:rPr lang="en-IN" dirty="0">
                <a:solidFill>
                  <a:schemeClr val="bg1"/>
                </a:solidFill>
              </a:rPr>
              <a:t>import React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endParaRPr lang="en-IN" dirty="0">
              <a:solidFill>
                <a:schemeClr val="bg1"/>
              </a:solidFill>
            </a:endParaRPr>
          </a:p>
          <a:p>
            <a:r>
              <a:rPr lang="en-IN" dirty="0">
                <a:solidFill>
                  <a:schemeClr val="bg1"/>
                </a:solidFill>
              </a:rPr>
              <a:t>import Goal from './App';</a:t>
            </a:r>
          </a:p>
          <a:p>
            <a:endParaRPr lang="en-IN" dirty="0">
              <a:solidFill>
                <a:schemeClr val="bg1"/>
              </a:solidFill>
            </a:endParaRP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(&lt;Goal </a:t>
            </a:r>
            <a:r>
              <a:rPr lang="en-IN" dirty="0" err="1">
                <a:solidFill>
                  <a:schemeClr val="bg1"/>
                </a:solidFill>
              </a:rPr>
              <a:t>isGoal</a:t>
            </a:r>
            <a:r>
              <a:rPr lang="en-IN" dirty="0">
                <a:solidFill>
                  <a:schemeClr val="bg1"/>
                </a:solidFill>
              </a:rPr>
              <a:t>={true}/&gt;</a:t>
            </a:r>
          </a:p>
          <a:p>
            <a:r>
              <a:rPr lang="en-IN" dirty="0">
                <a:solidFill>
                  <a:schemeClr val="bg1"/>
                </a:solidFill>
              </a:rPr>
              <a:t>)</a:t>
            </a:r>
          </a:p>
        </p:txBody>
      </p:sp>
      <p:pic>
        <p:nvPicPr>
          <p:cNvPr id="20" name="Picture 19">
            <a:extLst>
              <a:ext uri="{FF2B5EF4-FFF2-40B4-BE49-F238E27FC236}">
                <a16:creationId xmlns:a16="http://schemas.microsoft.com/office/drawing/2014/main" id="{10D5DE8E-0E01-A749-E645-29E690553228}"/>
              </a:ext>
            </a:extLst>
          </p:cNvPr>
          <p:cNvPicPr>
            <a:picLocks noChangeAspect="1"/>
          </p:cNvPicPr>
          <p:nvPr/>
        </p:nvPicPr>
        <p:blipFill>
          <a:blip r:embed="rId4"/>
          <a:stretch>
            <a:fillRect/>
          </a:stretch>
        </p:blipFill>
        <p:spPr>
          <a:xfrm>
            <a:off x="5348287" y="1068883"/>
            <a:ext cx="3476625" cy="1314450"/>
          </a:xfrm>
          <a:prstGeom prst="rect">
            <a:avLst/>
          </a:prstGeom>
        </p:spPr>
      </p:pic>
    </p:spTree>
    <p:extLst>
      <p:ext uri="{BB962C8B-B14F-4D97-AF65-F5344CB8AC3E}">
        <p14:creationId xmlns:p14="http://schemas.microsoft.com/office/powerpoint/2010/main" val="3740002342"/>
      </p:ext>
    </p:extLst>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Conditional rendering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5355312"/>
          </a:xfrm>
          <a:prstGeom prst="rect">
            <a:avLst/>
          </a:prstGeom>
          <a:noFill/>
        </p:spPr>
        <p:txBody>
          <a:bodyPr wrap="square">
            <a:spAutoFit/>
          </a:bodyPr>
          <a:lstStyle/>
          <a:p>
            <a:r>
              <a:rPr lang="en-IN" dirty="0">
                <a:solidFill>
                  <a:srgbClr val="FF0000"/>
                </a:solidFill>
              </a:rPr>
              <a:t>Logical &amp;&amp; Operator</a:t>
            </a:r>
          </a:p>
          <a:p>
            <a:r>
              <a:rPr lang="en-IN" dirty="0">
                <a:solidFill>
                  <a:schemeClr val="bg1"/>
                </a:solidFill>
              </a:rPr>
              <a:t>Another way to conditionally render a React component is by using the &amp;&amp; operator.</a:t>
            </a:r>
          </a:p>
          <a:p>
            <a:r>
              <a:rPr lang="en-IN" dirty="0">
                <a:solidFill>
                  <a:srgbClr val="FF0000"/>
                </a:solidFill>
              </a:rPr>
              <a:t>App.js</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Garage(props) {</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cars = </a:t>
            </a:r>
            <a:r>
              <a:rPr lang="en-IN" b="0" dirty="0" err="1">
                <a:solidFill>
                  <a:srgbClr val="000000"/>
                </a:solidFill>
                <a:effectLst/>
                <a:latin typeface="Consolas" panose="020B0609020204030204" pitchFamily="49" charset="0"/>
              </a:rPr>
              <a:t>props.cars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Garage</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cars.length</a:t>
            </a:r>
            <a:r>
              <a:rPr lang="en-IN" b="0" dirty="0">
                <a:solidFill>
                  <a:srgbClr val="000000"/>
                </a:solidFill>
                <a:effectLst/>
                <a:latin typeface="Consolas" panose="020B0609020204030204" pitchFamily="49" charset="0"/>
              </a:rPr>
              <a:t> &gt;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 &amp;&amp;</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You have </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cars.length</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cars in your garage.</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&lt;/h2&gt;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Garage</a:t>
            </a:r>
          </a:p>
          <a:p>
            <a:endParaRPr lang="en-IN" dirty="0">
              <a:solidFill>
                <a:srgbClr val="FF0000"/>
              </a:solidFill>
            </a:endParaRPr>
          </a:p>
        </p:txBody>
      </p:sp>
    </p:spTree>
    <p:extLst>
      <p:ext uri="{BB962C8B-B14F-4D97-AF65-F5344CB8AC3E}">
        <p14:creationId xmlns:p14="http://schemas.microsoft.com/office/powerpoint/2010/main" val="1926025242"/>
      </p:ext>
    </p:extLst>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Conditional rendering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4524315"/>
          </a:xfrm>
          <a:prstGeom prst="rect">
            <a:avLst/>
          </a:prstGeom>
          <a:noFill/>
        </p:spPr>
        <p:txBody>
          <a:bodyPr wrap="square">
            <a:spAutoFit/>
          </a:bodyPr>
          <a:lstStyle/>
          <a:p>
            <a:r>
              <a:rPr lang="en-US" dirty="0">
                <a:solidFill>
                  <a:srgbClr val="FF0000"/>
                </a:solidFill>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Garage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root = </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cars = [</a:t>
            </a:r>
            <a:r>
              <a:rPr lang="en-IN" b="0" dirty="0">
                <a:solidFill>
                  <a:srgbClr val="A31515"/>
                </a:solidFill>
                <a:effectLst/>
                <a:latin typeface="Consolas" panose="020B0609020204030204" pitchFamily="49" charset="0"/>
              </a:rPr>
              <a:t>'Ford'</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'BMW'</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'Audi'</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maruthi</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&lt;Garage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cars</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cars</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pic>
        <p:nvPicPr>
          <p:cNvPr id="16" name="Picture 15">
            <a:extLst>
              <a:ext uri="{FF2B5EF4-FFF2-40B4-BE49-F238E27FC236}">
                <a16:creationId xmlns:a16="http://schemas.microsoft.com/office/drawing/2014/main" id="{6EEC053A-288A-A2A6-B74B-9069DBD2E30E}"/>
              </a:ext>
            </a:extLst>
          </p:cNvPr>
          <p:cNvPicPr>
            <a:picLocks noChangeAspect="1"/>
          </p:cNvPicPr>
          <p:nvPr/>
        </p:nvPicPr>
        <p:blipFill>
          <a:blip r:embed="rId4"/>
          <a:stretch>
            <a:fillRect/>
          </a:stretch>
        </p:blipFill>
        <p:spPr>
          <a:xfrm>
            <a:off x="5806427" y="940485"/>
            <a:ext cx="3413773" cy="2038350"/>
          </a:xfrm>
          <a:prstGeom prst="rect">
            <a:avLst/>
          </a:prstGeom>
        </p:spPr>
      </p:pic>
    </p:spTree>
    <p:extLst>
      <p:ext uri="{BB962C8B-B14F-4D97-AF65-F5344CB8AC3E}">
        <p14:creationId xmlns:p14="http://schemas.microsoft.com/office/powerpoint/2010/main" val="1227059298"/>
      </p:ext>
    </p:extLst>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Conditional rendering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8B84CEFE-500C-A1D2-A15C-E7B5759D4AD8}"/>
              </a:ext>
            </a:extLst>
          </p:cNvPr>
          <p:cNvSpPr txBox="1"/>
          <p:nvPr/>
        </p:nvSpPr>
        <p:spPr>
          <a:xfrm>
            <a:off x="723900" y="832068"/>
            <a:ext cx="8001000" cy="5078313"/>
          </a:xfrm>
          <a:prstGeom prst="rect">
            <a:avLst/>
          </a:prstGeom>
          <a:noFill/>
        </p:spPr>
        <p:txBody>
          <a:bodyPr wrap="square">
            <a:spAutoFit/>
          </a:bodyPr>
          <a:lstStyle/>
          <a:p>
            <a:r>
              <a:rPr lang="en-IN" dirty="0">
                <a:solidFill>
                  <a:srgbClr val="FF0000"/>
                </a:solidFill>
              </a:rPr>
              <a:t>Ternary Operator</a:t>
            </a:r>
          </a:p>
          <a:p>
            <a:r>
              <a:rPr lang="en-IN" dirty="0">
                <a:solidFill>
                  <a:schemeClr val="bg1"/>
                </a:solidFill>
              </a:rPr>
              <a:t>Another way to conditionally render elements is by using a ternary operator.</a:t>
            </a: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endParaRPr lang="en-IN" dirty="0">
              <a:solidFill>
                <a:srgbClr val="FF0000"/>
              </a:solidFill>
            </a:endParaRPr>
          </a:p>
          <a:p>
            <a:r>
              <a:rPr lang="en-IN" dirty="0">
                <a:solidFill>
                  <a:srgbClr val="FF0000"/>
                </a:solidFill>
              </a:rPr>
              <a:t>App.js</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MissedGoal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MISSED!</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MadeGoal</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Goal!</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x</a:t>
            </a:r>
            <a:endParaRPr lang="en-IN" dirty="0">
              <a:solidFill>
                <a:srgbClr val="FF0000"/>
              </a:solidFill>
            </a:endParaRPr>
          </a:p>
          <a:p>
            <a:endParaRPr lang="en-IN" dirty="0">
              <a:solidFill>
                <a:schemeClr val="bg1"/>
              </a:solidFill>
            </a:endParaRPr>
          </a:p>
        </p:txBody>
      </p:sp>
      <p:pic>
        <p:nvPicPr>
          <p:cNvPr id="21" name="Picture 20">
            <a:extLst>
              <a:ext uri="{FF2B5EF4-FFF2-40B4-BE49-F238E27FC236}">
                <a16:creationId xmlns:a16="http://schemas.microsoft.com/office/drawing/2014/main" id="{1748F696-B2F3-EA7E-CCAD-CF7715911F4F}"/>
              </a:ext>
            </a:extLst>
          </p:cNvPr>
          <p:cNvPicPr>
            <a:picLocks noChangeAspect="1"/>
          </p:cNvPicPr>
          <p:nvPr/>
        </p:nvPicPr>
        <p:blipFill>
          <a:blip r:embed="rId4"/>
          <a:stretch>
            <a:fillRect/>
          </a:stretch>
        </p:blipFill>
        <p:spPr>
          <a:xfrm>
            <a:off x="1568605" y="1537088"/>
            <a:ext cx="2850995" cy="1190625"/>
          </a:xfrm>
          <a:prstGeom prst="rect">
            <a:avLst/>
          </a:prstGeom>
        </p:spPr>
      </p:pic>
    </p:spTree>
    <p:extLst>
      <p:ext uri="{BB962C8B-B14F-4D97-AF65-F5344CB8AC3E}">
        <p14:creationId xmlns:p14="http://schemas.microsoft.com/office/powerpoint/2010/main" val="3828197229"/>
      </p:ext>
    </p:extLst>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Conditional rendering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6" name="TextBox 15">
            <a:extLst>
              <a:ext uri="{FF2B5EF4-FFF2-40B4-BE49-F238E27FC236}">
                <a16:creationId xmlns:a16="http://schemas.microsoft.com/office/drawing/2014/main" id="{E81F5311-9F88-A313-24B0-D5725C540C43}"/>
              </a:ext>
            </a:extLst>
          </p:cNvPr>
          <p:cNvSpPr txBox="1"/>
          <p:nvPr/>
        </p:nvSpPr>
        <p:spPr>
          <a:xfrm>
            <a:off x="794398" y="547546"/>
            <a:ext cx="6166750" cy="2862322"/>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Goal(props) {</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isGoal</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props.isGoal</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isGoal</a:t>
            </a:r>
            <a:r>
              <a:rPr lang="en-IN" b="0" dirty="0">
                <a:solidFill>
                  <a:srgbClr val="000000"/>
                </a:solidFill>
                <a:effectLst/>
                <a:latin typeface="Consolas" panose="020B0609020204030204" pitchFamily="49" charset="0"/>
              </a:rPr>
              <a:t> ?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MadeGoal</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MissedGoal</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Goal</a:t>
            </a:r>
          </a:p>
        </p:txBody>
      </p:sp>
    </p:spTree>
    <p:extLst>
      <p:ext uri="{BB962C8B-B14F-4D97-AF65-F5344CB8AC3E}">
        <p14:creationId xmlns:p14="http://schemas.microsoft.com/office/powerpoint/2010/main" val="1882444665"/>
      </p:ext>
    </p:extLst>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Conditional rendering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19"/>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Goal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root = </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&lt;Goal</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isGoal</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{false}</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p:txBody>
      </p:sp>
      <p:pic>
        <p:nvPicPr>
          <p:cNvPr id="21" name="Picture 20">
            <a:extLst>
              <a:ext uri="{FF2B5EF4-FFF2-40B4-BE49-F238E27FC236}">
                <a16:creationId xmlns:a16="http://schemas.microsoft.com/office/drawing/2014/main" id="{EA642F36-9EE3-B03D-BE3B-6D9FD028673A}"/>
              </a:ext>
            </a:extLst>
          </p:cNvPr>
          <p:cNvPicPr>
            <a:picLocks noChangeAspect="1"/>
          </p:cNvPicPr>
          <p:nvPr/>
        </p:nvPicPr>
        <p:blipFill>
          <a:blip r:embed="rId4"/>
          <a:stretch>
            <a:fillRect/>
          </a:stretch>
        </p:blipFill>
        <p:spPr>
          <a:xfrm>
            <a:off x="5815826" y="1193876"/>
            <a:ext cx="3505200" cy="1333500"/>
          </a:xfrm>
          <a:prstGeom prst="rect">
            <a:avLst/>
          </a:prstGeom>
        </p:spPr>
      </p:pic>
    </p:spTree>
    <p:extLst>
      <p:ext uri="{BB962C8B-B14F-4D97-AF65-F5344CB8AC3E}">
        <p14:creationId xmlns:p14="http://schemas.microsoft.com/office/powerpoint/2010/main" val="353720497"/>
      </p:ext>
    </p:extLst>
  </p:cSld>
  <p:clrMapOvr>
    <a:masterClrMapping/>
  </p:clrMapOvr>
  <p:transition/>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Event handling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6568D104-E84B-4F41-18DE-10F2EEC6DE49}"/>
              </a:ext>
            </a:extLst>
          </p:cNvPr>
          <p:cNvSpPr txBox="1"/>
          <p:nvPr/>
        </p:nvSpPr>
        <p:spPr>
          <a:xfrm>
            <a:off x="228600" y="729135"/>
            <a:ext cx="7772400" cy="1754326"/>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Just like HTML DOM events, React can perform actions based on user events.</a:t>
            </a:r>
          </a:p>
          <a:p>
            <a:pPr algn="l"/>
            <a:r>
              <a:rPr lang="en-US" b="0" i="0" dirty="0">
                <a:solidFill>
                  <a:srgbClr val="000000"/>
                </a:solidFill>
                <a:effectLst/>
                <a:latin typeface="Verdana" panose="020B0604030504040204" pitchFamily="34" charset="0"/>
              </a:rPr>
              <a:t>React has the same events as HTML: click, change, mouseover etc.</a:t>
            </a:r>
          </a:p>
          <a:p>
            <a:br>
              <a:rPr lang="en-US" dirty="0"/>
            </a:br>
            <a:endParaRPr lang="en-IN" dirty="0">
              <a:solidFill>
                <a:schemeClr val="bg1"/>
              </a:solidFill>
            </a:endParaRPr>
          </a:p>
        </p:txBody>
      </p:sp>
    </p:spTree>
    <p:extLst>
      <p:ext uri="{BB962C8B-B14F-4D97-AF65-F5344CB8AC3E}">
        <p14:creationId xmlns:p14="http://schemas.microsoft.com/office/powerpoint/2010/main" val="3496842967"/>
      </p:ext>
    </p:extLst>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Event handling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6568D104-E84B-4F41-18DE-10F2EEC6DE49}"/>
              </a:ext>
            </a:extLst>
          </p:cNvPr>
          <p:cNvSpPr txBox="1"/>
          <p:nvPr/>
        </p:nvSpPr>
        <p:spPr>
          <a:xfrm>
            <a:off x="228600" y="729135"/>
            <a:ext cx="7772400" cy="2308324"/>
          </a:xfrm>
          <a:prstGeom prst="rect">
            <a:avLst/>
          </a:prstGeom>
          <a:noFill/>
        </p:spPr>
        <p:txBody>
          <a:bodyPr wrap="square">
            <a:spAutoFit/>
          </a:bodyPr>
          <a:lstStyle/>
          <a:p>
            <a:r>
              <a:rPr lang="en-IN" dirty="0">
                <a:solidFill>
                  <a:srgbClr val="FF0000"/>
                </a:solidFill>
              </a:rPr>
              <a:t>Adding Events</a:t>
            </a:r>
          </a:p>
          <a:p>
            <a:r>
              <a:rPr lang="en-IN" dirty="0">
                <a:solidFill>
                  <a:schemeClr val="bg1"/>
                </a:solidFill>
              </a:rPr>
              <a:t>React events are written in camelCase syntax:</a:t>
            </a:r>
          </a:p>
          <a:p>
            <a:endParaRPr lang="en-IN" dirty="0">
              <a:solidFill>
                <a:schemeClr val="bg1"/>
              </a:solidFill>
            </a:endParaRPr>
          </a:p>
          <a:p>
            <a:r>
              <a:rPr lang="en-IN" dirty="0" err="1">
                <a:solidFill>
                  <a:schemeClr val="bg1"/>
                </a:solidFill>
              </a:rPr>
              <a:t>onClick</a:t>
            </a:r>
            <a:r>
              <a:rPr lang="en-IN" dirty="0">
                <a:solidFill>
                  <a:schemeClr val="bg1"/>
                </a:solidFill>
              </a:rPr>
              <a:t> instead of onclick.</a:t>
            </a:r>
          </a:p>
          <a:p>
            <a:endParaRPr lang="en-IN" dirty="0">
              <a:solidFill>
                <a:schemeClr val="bg1"/>
              </a:solidFill>
            </a:endParaRPr>
          </a:p>
          <a:p>
            <a:r>
              <a:rPr lang="en-IN" dirty="0">
                <a:solidFill>
                  <a:schemeClr val="bg1"/>
                </a:solidFill>
              </a:rPr>
              <a:t>React event handlers are written inside curly braces:</a:t>
            </a:r>
          </a:p>
          <a:p>
            <a:endParaRPr lang="en-IN" dirty="0">
              <a:solidFill>
                <a:schemeClr val="bg1"/>
              </a:solidFill>
            </a:endParaRPr>
          </a:p>
          <a:p>
            <a:r>
              <a:rPr lang="en-IN" dirty="0" err="1">
                <a:solidFill>
                  <a:schemeClr val="bg1"/>
                </a:solidFill>
              </a:rPr>
              <a:t>onClick</a:t>
            </a:r>
            <a:r>
              <a:rPr lang="en-IN" dirty="0">
                <a:solidFill>
                  <a:schemeClr val="bg1"/>
                </a:solidFill>
              </a:rPr>
              <a:t>={shoot}  instead of </a:t>
            </a:r>
            <a:r>
              <a:rPr lang="en-IN" dirty="0" err="1">
                <a:solidFill>
                  <a:schemeClr val="bg1"/>
                </a:solidFill>
              </a:rPr>
              <a:t>onClick</a:t>
            </a:r>
            <a:r>
              <a:rPr lang="en-IN" dirty="0">
                <a:solidFill>
                  <a:schemeClr val="bg1"/>
                </a:solidFill>
              </a:rPr>
              <a:t>="shoot()".</a:t>
            </a:r>
          </a:p>
        </p:txBody>
      </p:sp>
      <p:pic>
        <p:nvPicPr>
          <p:cNvPr id="22" name="Picture 21">
            <a:extLst>
              <a:ext uri="{FF2B5EF4-FFF2-40B4-BE49-F238E27FC236}">
                <a16:creationId xmlns:a16="http://schemas.microsoft.com/office/drawing/2014/main" id="{A4480BFE-61E3-B7B5-2019-0A2DBED3FA8E}"/>
              </a:ext>
            </a:extLst>
          </p:cNvPr>
          <p:cNvPicPr>
            <a:picLocks noChangeAspect="1"/>
          </p:cNvPicPr>
          <p:nvPr/>
        </p:nvPicPr>
        <p:blipFill>
          <a:blip r:embed="rId4"/>
          <a:stretch>
            <a:fillRect/>
          </a:stretch>
        </p:blipFill>
        <p:spPr>
          <a:xfrm>
            <a:off x="1295400" y="3017082"/>
            <a:ext cx="8439150" cy="666750"/>
          </a:xfrm>
          <a:prstGeom prst="rect">
            <a:avLst/>
          </a:prstGeom>
        </p:spPr>
      </p:pic>
      <p:pic>
        <p:nvPicPr>
          <p:cNvPr id="20" name="Picture 19">
            <a:extLst>
              <a:ext uri="{FF2B5EF4-FFF2-40B4-BE49-F238E27FC236}">
                <a16:creationId xmlns:a16="http://schemas.microsoft.com/office/drawing/2014/main" id="{676C37DE-5783-A917-4574-27EBC1B231CD}"/>
              </a:ext>
            </a:extLst>
          </p:cNvPr>
          <p:cNvPicPr>
            <a:picLocks noChangeAspect="1"/>
          </p:cNvPicPr>
          <p:nvPr/>
        </p:nvPicPr>
        <p:blipFill>
          <a:blip r:embed="rId5"/>
          <a:stretch>
            <a:fillRect/>
          </a:stretch>
        </p:blipFill>
        <p:spPr>
          <a:xfrm>
            <a:off x="362415" y="3840731"/>
            <a:ext cx="9144000" cy="1093219"/>
          </a:xfrm>
          <a:prstGeom prst="rect">
            <a:avLst/>
          </a:prstGeom>
        </p:spPr>
      </p:pic>
    </p:spTree>
    <p:extLst>
      <p:ext uri="{BB962C8B-B14F-4D97-AF65-F5344CB8AC3E}">
        <p14:creationId xmlns:p14="http://schemas.microsoft.com/office/powerpoint/2010/main" val="3654444822"/>
      </p:ext>
    </p:extLst>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Event handling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21" name="TextBox 20">
            <a:extLst>
              <a:ext uri="{FF2B5EF4-FFF2-40B4-BE49-F238E27FC236}">
                <a16:creationId xmlns:a16="http://schemas.microsoft.com/office/drawing/2014/main" id="{9B7F11FE-B9D0-53AF-FB99-47DDF818D6F5}"/>
              </a:ext>
            </a:extLst>
          </p:cNvPr>
          <p:cNvSpPr txBox="1"/>
          <p:nvPr/>
        </p:nvSpPr>
        <p:spPr>
          <a:xfrm>
            <a:off x="533400" y="629556"/>
            <a:ext cx="6427748" cy="4247317"/>
          </a:xfrm>
          <a:prstGeom prst="rect">
            <a:avLst/>
          </a:prstGeom>
          <a:noFill/>
        </p:spPr>
        <p:txBody>
          <a:bodyPr wrap="square">
            <a:spAutoFit/>
          </a:bodyPr>
          <a:lstStyle/>
          <a:p>
            <a:r>
              <a:rPr lang="en-IN" dirty="0">
                <a:solidFill>
                  <a:srgbClr val="FF0000"/>
                </a:solidFill>
              </a:rPr>
              <a:t>Index.js</a:t>
            </a:r>
          </a:p>
          <a:p>
            <a:r>
              <a:rPr lang="en-IN" dirty="0">
                <a:solidFill>
                  <a:schemeClr val="bg1"/>
                </a:solidFill>
              </a:rPr>
              <a:t>import React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endParaRPr lang="en-IN" dirty="0">
              <a:solidFill>
                <a:schemeClr val="bg1"/>
              </a:solidFill>
            </a:endParaRPr>
          </a:p>
          <a:p>
            <a:r>
              <a:rPr lang="en-IN" dirty="0">
                <a:solidFill>
                  <a:schemeClr val="bg1"/>
                </a:solidFill>
              </a:rPr>
              <a:t>function Football() {</a:t>
            </a:r>
          </a:p>
          <a:p>
            <a:r>
              <a:rPr lang="en-IN" dirty="0">
                <a:solidFill>
                  <a:schemeClr val="bg1"/>
                </a:solidFill>
              </a:rPr>
              <a:t>  </a:t>
            </a:r>
            <a:r>
              <a:rPr lang="en-IN" dirty="0" err="1">
                <a:solidFill>
                  <a:schemeClr val="bg1"/>
                </a:solidFill>
              </a:rPr>
              <a:t>const</a:t>
            </a:r>
            <a:r>
              <a:rPr lang="en-IN" dirty="0">
                <a:solidFill>
                  <a:schemeClr val="bg1"/>
                </a:solidFill>
              </a:rPr>
              <a:t> shoot = () =&gt; {</a:t>
            </a:r>
          </a:p>
          <a:p>
            <a:r>
              <a:rPr lang="en-IN" dirty="0">
                <a:solidFill>
                  <a:schemeClr val="bg1"/>
                </a:solidFill>
              </a:rPr>
              <a:t>    alert("Great Shot!");</a:t>
            </a:r>
          </a:p>
          <a:p>
            <a:r>
              <a:rPr lang="en-IN" dirty="0">
                <a:solidFill>
                  <a:schemeClr val="bg1"/>
                </a:solidFill>
              </a:rPr>
              <a:t>  }</a:t>
            </a:r>
          </a:p>
          <a:p>
            <a:r>
              <a:rPr lang="en-IN" dirty="0">
                <a:solidFill>
                  <a:schemeClr val="bg1"/>
                </a:solidFill>
              </a:rPr>
              <a:t>  return (</a:t>
            </a:r>
          </a:p>
          <a:p>
            <a:r>
              <a:rPr lang="en-IN" dirty="0">
                <a:solidFill>
                  <a:schemeClr val="bg1"/>
                </a:solidFill>
              </a:rPr>
              <a:t>    &lt;button </a:t>
            </a:r>
            <a:r>
              <a:rPr lang="en-IN" dirty="0" err="1">
                <a:solidFill>
                  <a:schemeClr val="bg1"/>
                </a:solidFill>
              </a:rPr>
              <a:t>onClick</a:t>
            </a:r>
            <a:r>
              <a:rPr lang="en-IN" dirty="0">
                <a:solidFill>
                  <a:schemeClr val="bg1"/>
                </a:solidFill>
              </a:rPr>
              <a:t>={shoot}&gt;Take the shot!&lt;/button&gt;</a:t>
            </a:r>
          </a:p>
          <a:p>
            <a:r>
              <a:rPr lang="en-IN" dirty="0">
                <a:solidFill>
                  <a:schemeClr val="bg1"/>
                </a:solidFill>
              </a:rPr>
              <a:t>  );</a:t>
            </a:r>
          </a:p>
          <a:p>
            <a:r>
              <a:rPr lang="en-IN" dirty="0">
                <a:solidFill>
                  <a:schemeClr val="bg1"/>
                </a:solidFill>
              </a:rPr>
              <a:t>}</a:t>
            </a: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(&lt;Football /&gt;);</a:t>
            </a:r>
          </a:p>
        </p:txBody>
      </p:sp>
      <p:pic>
        <p:nvPicPr>
          <p:cNvPr id="24" name="Picture 23">
            <a:extLst>
              <a:ext uri="{FF2B5EF4-FFF2-40B4-BE49-F238E27FC236}">
                <a16:creationId xmlns:a16="http://schemas.microsoft.com/office/drawing/2014/main" id="{A7755157-4670-7B89-31A0-B52167F9B49F}"/>
              </a:ext>
            </a:extLst>
          </p:cNvPr>
          <p:cNvPicPr>
            <a:picLocks noChangeAspect="1"/>
          </p:cNvPicPr>
          <p:nvPr/>
        </p:nvPicPr>
        <p:blipFill>
          <a:blip r:embed="rId4"/>
          <a:stretch>
            <a:fillRect/>
          </a:stretch>
        </p:blipFill>
        <p:spPr>
          <a:xfrm>
            <a:off x="4796154" y="981060"/>
            <a:ext cx="3668570" cy="1485900"/>
          </a:xfrm>
          <a:prstGeom prst="rect">
            <a:avLst/>
          </a:prstGeom>
        </p:spPr>
      </p:pic>
      <p:pic>
        <p:nvPicPr>
          <p:cNvPr id="26" name="Picture 25">
            <a:extLst>
              <a:ext uri="{FF2B5EF4-FFF2-40B4-BE49-F238E27FC236}">
                <a16:creationId xmlns:a16="http://schemas.microsoft.com/office/drawing/2014/main" id="{36F27D95-894F-672E-7DF4-F755712B683B}"/>
              </a:ext>
            </a:extLst>
          </p:cNvPr>
          <p:cNvPicPr>
            <a:picLocks noChangeAspect="1"/>
          </p:cNvPicPr>
          <p:nvPr/>
        </p:nvPicPr>
        <p:blipFill>
          <a:blip r:embed="rId5"/>
          <a:stretch>
            <a:fillRect/>
          </a:stretch>
        </p:blipFill>
        <p:spPr>
          <a:xfrm>
            <a:off x="6331741" y="2728217"/>
            <a:ext cx="2486025" cy="781050"/>
          </a:xfrm>
          <a:prstGeom prst="rect">
            <a:avLst/>
          </a:prstGeom>
        </p:spPr>
      </p:pic>
    </p:spTree>
    <p:extLst>
      <p:ext uri="{BB962C8B-B14F-4D97-AF65-F5344CB8AC3E}">
        <p14:creationId xmlns:p14="http://schemas.microsoft.com/office/powerpoint/2010/main" val="1806996861"/>
      </p:ext>
    </p:extLst>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Event handling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EA05A9EC-9E5A-81EF-9A0C-362A2F002222}"/>
              </a:ext>
            </a:extLst>
          </p:cNvPr>
          <p:cNvSpPr txBox="1"/>
          <p:nvPr/>
        </p:nvSpPr>
        <p:spPr>
          <a:xfrm>
            <a:off x="457200" y="629555"/>
            <a:ext cx="6503948" cy="4524315"/>
          </a:xfrm>
          <a:prstGeom prst="rect">
            <a:avLst/>
          </a:prstGeom>
          <a:noFill/>
        </p:spPr>
        <p:txBody>
          <a:bodyPr wrap="square">
            <a:spAutoFit/>
          </a:bodyPr>
          <a:lstStyle/>
          <a:p>
            <a:r>
              <a:rPr lang="en-IN" dirty="0">
                <a:solidFill>
                  <a:srgbClr val="FF0000"/>
                </a:solidFill>
              </a:rPr>
              <a:t>Passing Arguments</a:t>
            </a:r>
          </a:p>
          <a:p>
            <a:r>
              <a:rPr lang="en-IN" dirty="0">
                <a:solidFill>
                  <a:schemeClr val="bg1"/>
                </a:solidFill>
              </a:rPr>
              <a:t>To pass an argument to an event handler, use an arrow function.</a:t>
            </a:r>
          </a:p>
          <a:p>
            <a:r>
              <a:rPr lang="en-IN" dirty="0">
                <a:solidFill>
                  <a:srgbClr val="FF0000"/>
                </a:solidFill>
              </a:rPr>
              <a:t>Index.js</a:t>
            </a:r>
          </a:p>
          <a:p>
            <a:r>
              <a:rPr lang="en-IN" dirty="0">
                <a:solidFill>
                  <a:schemeClr val="bg1"/>
                </a:solidFill>
              </a:rPr>
              <a:t>function Football() {</a:t>
            </a:r>
          </a:p>
          <a:p>
            <a:r>
              <a:rPr lang="en-IN" dirty="0">
                <a:solidFill>
                  <a:schemeClr val="bg1"/>
                </a:solidFill>
              </a:rPr>
              <a:t>  </a:t>
            </a:r>
            <a:r>
              <a:rPr lang="en-IN" dirty="0" err="1">
                <a:solidFill>
                  <a:schemeClr val="bg1"/>
                </a:solidFill>
              </a:rPr>
              <a:t>const</a:t>
            </a:r>
            <a:r>
              <a:rPr lang="en-IN" dirty="0">
                <a:solidFill>
                  <a:schemeClr val="bg1"/>
                </a:solidFill>
              </a:rPr>
              <a:t> shoot = (a) =&gt; {</a:t>
            </a:r>
          </a:p>
          <a:p>
            <a:r>
              <a:rPr lang="en-IN" dirty="0">
                <a:solidFill>
                  <a:schemeClr val="bg1"/>
                </a:solidFill>
              </a:rPr>
              <a:t>    alert(a);</a:t>
            </a:r>
          </a:p>
          <a:p>
            <a:r>
              <a:rPr lang="en-IN" dirty="0">
                <a:solidFill>
                  <a:schemeClr val="bg1"/>
                </a:solidFill>
              </a:rPr>
              <a:t>  }</a:t>
            </a:r>
          </a:p>
          <a:p>
            <a:r>
              <a:rPr lang="en-IN" dirty="0">
                <a:solidFill>
                  <a:schemeClr val="bg1"/>
                </a:solidFill>
              </a:rPr>
              <a:t>  return (</a:t>
            </a:r>
          </a:p>
          <a:p>
            <a:r>
              <a:rPr lang="en-IN" dirty="0">
                <a:solidFill>
                  <a:schemeClr val="bg1"/>
                </a:solidFill>
              </a:rPr>
              <a:t>    &lt;button </a:t>
            </a:r>
            <a:r>
              <a:rPr lang="en-IN" dirty="0" err="1">
                <a:solidFill>
                  <a:schemeClr val="bg1"/>
                </a:solidFill>
              </a:rPr>
              <a:t>onClick</a:t>
            </a:r>
            <a:r>
              <a:rPr lang="en-IN" dirty="0">
                <a:solidFill>
                  <a:schemeClr val="bg1"/>
                </a:solidFill>
              </a:rPr>
              <a:t>={() =&gt; shoot("Goal!")}&gt;Take the shot!&lt;/button&gt;</a:t>
            </a:r>
          </a:p>
          <a:p>
            <a:r>
              <a:rPr lang="en-IN" dirty="0">
                <a:solidFill>
                  <a:schemeClr val="bg1"/>
                </a:solidFill>
              </a:rPr>
              <a:t>  );</a:t>
            </a:r>
          </a:p>
          <a:p>
            <a:r>
              <a:rPr lang="en-IN" dirty="0">
                <a:solidFill>
                  <a:schemeClr val="bg1"/>
                </a:solidFill>
              </a:rPr>
              <a:t>}</a:t>
            </a: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(&lt;Football /&gt;);</a:t>
            </a:r>
          </a:p>
        </p:txBody>
      </p:sp>
      <p:pic>
        <p:nvPicPr>
          <p:cNvPr id="22" name="Picture 21">
            <a:extLst>
              <a:ext uri="{FF2B5EF4-FFF2-40B4-BE49-F238E27FC236}">
                <a16:creationId xmlns:a16="http://schemas.microsoft.com/office/drawing/2014/main" id="{3CEDDFBE-0301-D7D8-8612-C8850BE08373}"/>
              </a:ext>
            </a:extLst>
          </p:cNvPr>
          <p:cNvPicPr>
            <a:picLocks noChangeAspect="1"/>
          </p:cNvPicPr>
          <p:nvPr/>
        </p:nvPicPr>
        <p:blipFill>
          <a:blip r:embed="rId4"/>
          <a:stretch>
            <a:fillRect/>
          </a:stretch>
        </p:blipFill>
        <p:spPr>
          <a:xfrm>
            <a:off x="6373481" y="2654937"/>
            <a:ext cx="1838325" cy="704850"/>
          </a:xfrm>
          <a:prstGeom prst="rect">
            <a:avLst/>
          </a:prstGeom>
        </p:spPr>
      </p:pic>
      <p:pic>
        <p:nvPicPr>
          <p:cNvPr id="25" name="Picture 24">
            <a:extLst>
              <a:ext uri="{FF2B5EF4-FFF2-40B4-BE49-F238E27FC236}">
                <a16:creationId xmlns:a16="http://schemas.microsoft.com/office/drawing/2014/main" id="{05DF98BD-0524-CEC6-17CF-030B5C585A11}"/>
              </a:ext>
            </a:extLst>
          </p:cNvPr>
          <p:cNvPicPr>
            <a:picLocks noChangeAspect="1"/>
          </p:cNvPicPr>
          <p:nvPr/>
        </p:nvPicPr>
        <p:blipFill>
          <a:blip r:embed="rId5"/>
          <a:stretch>
            <a:fillRect/>
          </a:stretch>
        </p:blipFill>
        <p:spPr>
          <a:xfrm>
            <a:off x="6661724" y="542925"/>
            <a:ext cx="2983351" cy="1647825"/>
          </a:xfrm>
          <a:prstGeom prst="rect">
            <a:avLst/>
          </a:prstGeom>
        </p:spPr>
      </p:pic>
    </p:spTree>
    <p:extLst>
      <p:ext uri="{BB962C8B-B14F-4D97-AF65-F5344CB8AC3E}">
        <p14:creationId xmlns:p14="http://schemas.microsoft.com/office/powerpoint/2010/main" val="285364671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772368" y="94287"/>
            <a:ext cx="8984172" cy="634852"/>
            <a:chOff x="2594247" y="125716"/>
            <a:chExt cx="9483453"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594247" y="179948"/>
              <a:ext cx="6210300" cy="369332"/>
            </a:xfrm>
            <a:prstGeom prst="rect">
              <a:avLst/>
            </a:prstGeom>
            <a:noFill/>
          </p:spPr>
          <p:txBody>
            <a:bodyPr wrap="square">
              <a:spAutoFit/>
            </a:bodyPr>
            <a:lstStyle/>
            <a:p>
              <a:pPr algn="ctr"/>
              <a:r>
                <a:rPr lang="en-US" sz="1200" b="1" dirty="0">
                  <a:solidFill>
                    <a:srgbClr val="7030A0"/>
                  </a:solidFill>
                  <a:latin typeface="Arial" panose="020B0604020202020204" pitchFamily="34" charset="0"/>
                  <a:ea typeface="Arial" panose="020B0604020202020204" pitchFamily="34" charset="0"/>
                </a:rPr>
                <a:t>Creating html element using react after installation WITH OUT CDN links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646331"/>
          </a:xfrm>
          <a:prstGeom prst="rect">
            <a:avLst/>
          </a:prstGeom>
          <a:noFill/>
        </p:spPr>
        <p:txBody>
          <a:bodyPr wrap="square">
            <a:spAutoFit/>
          </a:bodyPr>
          <a:lstStyle/>
          <a:p>
            <a:r>
              <a:rPr lang="en-US" dirty="0">
                <a:solidFill>
                  <a:schemeClr val="bg1"/>
                </a:solidFill>
              </a:rPr>
              <a:t> </a:t>
            </a: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F990828A-3DA0-AB4C-0771-1165E13C987C}"/>
              </a:ext>
            </a:extLst>
          </p:cNvPr>
          <p:cNvSpPr txBox="1"/>
          <p:nvPr/>
        </p:nvSpPr>
        <p:spPr>
          <a:xfrm>
            <a:off x="685800" y="725636"/>
            <a:ext cx="8839200" cy="6463308"/>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Index.html</a:t>
            </a:r>
          </a:p>
          <a:p>
            <a:r>
              <a:rPr lang="en-US" b="0" dirty="0">
                <a:solidFill>
                  <a:schemeClr val="bg1"/>
                </a:solidFill>
                <a:effectLst/>
                <a:latin typeface="Consolas" panose="020B0609020204030204" pitchFamily="49" charset="0"/>
              </a:rPr>
              <a:t>&lt;!DOCTYPE html&gt;</a:t>
            </a:r>
          </a:p>
          <a:p>
            <a:r>
              <a:rPr lang="en-US" b="0" dirty="0">
                <a:solidFill>
                  <a:schemeClr val="bg1"/>
                </a:solidFill>
                <a:effectLst/>
                <a:latin typeface="Consolas" panose="020B0609020204030204" pitchFamily="49" charset="0"/>
              </a:rPr>
              <a:t>&lt;html lang="</a:t>
            </a:r>
            <a:r>
              <a:rPr lang="en-US" b="0" dirty="0" err="1">
                <a:solidFill>
                  <a:schemeClr val="bg1"/>
                </a:solidFill>
                <a:effectLst/>
                <a:latin typeface="Consolas" panose="020B0609020204030204" pitchFamily="49" charset="0"/>
              </a:rPr>
              <a:t>en</a:t>
            </a:r>
            <a:r>
              <a:rPr lang="en-US" b="0" dirty="0">
                <a:solidFill>
                  <a:schemeClr val="bg1"/>
                </a:solidFill>
                <a:effectLst/>
                <a:latin typeface="Consolas" panose="020B0609020204030204" pitchFamily="49" charset="0"/>
              </a:rPr>
              <a:t>"&gt;</a:t>
            </a:r>
          </a:p>
          <a:p>
            <a:r>
              <a:rPr lang="en-US" b="0" dirty="0">
                <a:solidFill>
                  <a:schemeClr val="bg1"/>
                </a:solidFill>
                <a:effectLst/>
                <a:latin typeface="Consolas" panose="020B0609020204030204" pitchFamily="49" charset="0"/>
              </a:rPr>
              <a:t>  &lt;head&gt;</a:t>
            </a:r>
          </a:p>
          <a:p>
            <a:r>
              <a:rPr lang="en-US" b="0" dirty="0">
                <a:solidFill>
                  <a:schemeClr val="bg1"/>
                </a:solidFill>
                <a:effectLst/>
                <a:latin typeface="Consolas" panose="020B0609020204030204" pitchFamily="49" charset="0"/>
              </a:rPr>
              <a:t>    &lt;meta charset="utf-8" /&gt;</a:t>
            </a:r>
          </a:p>
          <a:p>
            <a:r>
              <a:rPr lang="en-US" b="0" dirty="0">
                <a:solidFill>
                  <a:schemeClr val="bg1"/>
                </a:solidFill>
                <a:effectLst/>
                <a:latin typeface="Consolas" panose="020B0609020204030204" pitchFamily="49" charset="0"/>
              </a:rPr>
              <a:t>    &lt;link </a:t>
            </a:r>
            <a:r>
              <a:rPr lang="en-US" b="0" dirty="0" err="1">
                <a:solidFill>
                  <a:schemeClr val="bg1"/>
                </a:solidFill>
                <a:effectLst/>
                <a:latin typeface="Consolas" panose="020B0609020204030204" pitchFamily="49" charset="0"/>
              </a:rPr>
              <a:t>rel</a:t>
            </a:r>
            <a:r>
              <a:rPr lang="en-US" b="0" dirty="0">
                <a:solidFill>
                  <a:schemeClr val="bg1"/>
                </a:solidFill>
                <a:effectLst/>
                <a:latin typeface="Consolas" panose="020B0609020204030204" pitchFamily="49" charset="0"/>
              </a:rPr>
              <a:t>="icon" </a:t>
            </a:r>
            <a:r>
              <a:rPr lang="en-US" b="0" dirty="0" err="1">
                <a:solidFill>
                  <a:schemeClr val="bg1"/>
                </a:solidFill>
                <a:effectLst/>
                <a:latin typeface="Consolas" panose="020B0609020204030204" pitchFamily="49" charset="0"/>
              </a:rPr>
              <a:t>href</a:t>
            </a:r>
            <a:r>
              <a:rPr lang="en-US" b="0" dirty="0">
                <a:solidFill>
                  <a:schemeClr val="bg1"/>
                </a:solidFill>
                <a:effectLst/>
                <a:latin typeface="Consolas" panose="020B0609020204030204" pitchFamily="49" charset="0"/>
              </a:rPr>
              <a:t>="%PUBLIC_URL%/favicon.ico" /&gt;</a:t>
            </a:r>
          </a:p>
          <a:p>
            <a:r>
              <a:rPr lang="en-US" b="0" dirty="0">
                <a:solidFill>
                  <a:schemeClr val="bg1"/>
                </a:solidFill>
                <a:effectLst/>
                <a:latin typeface="Consolas" panose="020B0609020204030204" pitchFamily="49" charset="0"/>
              </a:rPr>
              <a:t>    &lt;meta name="viewport" content="width=device-width, initial-scale=1" /&gt;</a:t>
            </a:r>
          </a:p>
          <a:p>
            <a:r>
              <a:rPr lang="en-US" b="0" dirty="0">
                <a:solidFill>
                  <a:schemeClr val="bg1"/>
                </a:solidFill>
                <a:effectLst/>
                <a:latin typeface="Consolas" panose="020B0609020204030204" pitchFamily="49" charset="0"/>
              </a:rPr>
              <a:t>    &lt;meta name="theme-color" content="#000000" /&gt;</a:t>
            </a:r>
          </a:p>
          <a:p>
            <a:r>
              <a:rPr lang="en-US" b="0" dirty="0">
                <a:solidFill>
                  <a:schemeClr val="bg1"/>
                </a:solidFill>
                <a:effectLst/>
                <a:latin typeface="Consolas" panose="020B0609020204030204" pitchFamily="49" charset="0"/>
              </a:rPr>
              <a:t>    &lt;meta</a:t>
            </a:r>
          </a:p>
          <a:p>
            <a:r>
              <a:rPr lang="en-US" b="0" dirty="0">
                <a:solidFill>
                  <a:schemeClr val="bg1"/>
                </a:solidFill>
                <a:effectLst/>
                <a:latin typeface="Consolas" panose="020B0609020204030204" pitchFamily="49" charset="0"/>
              </a:rPr>
              <a:t>      name="description"</a:t>
            </a:r>
          </a:p>
          <a:p>
            <a:r>
              <a:rPr lang="en-US" b="0" dirty="0">
                <a:solidFill>
                  <a:schemeClr val="bg1"/>
                </a:solidFill>
                <a:effectLst/>
                <a:latin typeface="Consolas" panose="020B0609020204030204" pitchFamily="49" charset="0"/>
              </a:rPr>
              <a:t>      content="Web site created using create-react-app"</a:t>
            </a:r>
          </a:p>
          <a:p>
            <a:r>
              <a:rPr lang="en-US" b="0" dirty="0">
                <a:solidFill>
                  <a:schemeClr val="bg1"/>
                </a:solidFill>
                <a:effectLst/>
                <a:latin typeface="Consolas" panose="020B0609020204030204" pitchFamily="49" charset="0"/>
              </a:rPr>
              <a:t>    /&gt;</a:t>
            </a:r>
          </a:p>
          <a:p>
            <a:r>
              <a:rPr lang="en-US" b="0" dirty="0">
                <a:solidFill>
                  <a:schemeClr val="bg1"/>
                </a:solidFill>
                <a:effectLst/>
                <a:latin typeface="Consolas" panose="020B0609020204030204" pitchFamily="49" charset="0"/>
              </a:rPr>
              <a:t>    &lt;link </a:t>
            </a:r>
            <a:r>
              <a:rPr lang="en-US" b="0" dirty="0" err="1">
                <a:solidFill>
                  <a:schemeClr val="bg1"/>
                </a:solidFill>
                <a:effectLst/>
                <a:latin typeface="Consolas" panose="020B0609020204030204" pitchFamily="49" charset="0"/>
              </a:rPr>
              <a:t>rel</a:t>
            </a:r>
            <a:r>
              <a:rPr lang="en-US" b="0" dirty="0">
                <a:solidFill>
                  <a:schemeClr val="bg1"/>
                </a:solidFill>
                <a:effectLst/>
                <a:latin typeface="Consolas" panose="020B0609020204030204" pitchFamily="49" charset="0"/>
              </a:rPr>
              <a:t>="apple-touch-icon" </a:t>
            </a:r>
            <a:r>
              <a:rPr lang="en-US" b="0" dirty="0" err="1">
                <a:solidFill>
                  <a:schemeClr val="bg1"/>
                </a:solidFill>
                <a:effectLst/>
                <a:latin typeface="Consolas" panose="020B0609020204030204" pitchFamily="49" charset="0"/>
              </a:rPr>
              <a:t>href</a:t>
            </a:r>
            <a:r>
              <a:rPr lang="en-US" b="0" dirty="0">
                <a:solidFill>
                  <a:schemeClr val="bg1"/>
                </a:solidFill>
                <a:effectLst/>
                <a:latin typeface="Consolas" panose="020B0609020204030204" pitchFamily="49" charset="0"/>
              </a:rPr>
              <a:t>="%PUBLIC_URL%/logo192.png" /&gt;</a:t>
            </a:r>
          </a:p>
          <a:p>
            <a:r>
              <a:rPr lang="en-US" b="0" dirty="0">
                <a:solidFill>
                  <a:schemeClr val="bg1"/>
                </a:solidFill>
                <a:effectLst/>
                <a:latin typeface="Consolas" panose="020B0609020204030204" pitchFamily="49" charset="0"/>
              </a:rPr>
              <a:t>        &lt;link </a:t>
            </a:r>
            <a:r>
              <a:rPr lang="en-US" b="0" dirty="0" err="1">
                <a:solidFill>
                  <a:schemeClr val="bg1"/>
                </a:solidFill>
                <a:effectLst/>
                <a:latin typeface="Consolas" panose="020B0609020204030204" pitchFamily="49" charset="0"/>
              </a:rPr>
              <a:t>rel</a:t>
            </a:r>
            <a:r>
              <a:rPr lang="en-US" b="0" dirty="0">
                <a:solidFill>
                  <a:schemeClr val="bg1"/>
                </a:solidFill>
                <a:effectLst/>
                <a:latin typeface="Consolas" panose="020B0609020204030204" pitchFamily="49" charset="0"/>
              </a:rPr>
              <a:t>="manifest" </a:t>
            </a:r>
            <a:r>
              <a:rPr lang="en-US" b="0" dirty="0" err="1">
                <a:solidFill>
                  <a:schemeClr val="bg1"/>
                </a:solidFill>
                <a:effectLst/>
                <a:latin typeface="Consolas" panose="020B0609020204030204" pitchFamily="49" charset="0"/>
              </a:rPr>
              <a:t>href</a:t>
            </a:r>
            <a:r>
              <a:rPr lang="en-US" b="0" dirty="0">
                <a:solidFill>
                  <a:schemeClr val="bg1"/>
                </a:solidFill>
                <a:effectLst/>
                <a:latin typeface="Consolas" panose="020B0609020204030204" pitchFamily="49" charset="0"/>
              </a:rPr>
              <a:t>="%PUBLIC_URL%/</a:t>
            </a:r>
            <a:r>
              <a:rPr lang="en-US" b="0" dirty="0" err="1">
                <a:solidFill>
                  <a:schemeClr val="bg1"/>
                </a:solidFill>
                <a:effectLst/>
                <a:latin typeface="Consolas" panose="020B0609020204030204" pitchFamily="49" charset="0"/>
              </a:rPr>
              <a:t>manifest.json</a:t>
            </a:r>
            <a:r>
              <a:rPr lang="en-US" b="0" dirty="0">
                <a:solidFill>
                  <a:schemeClr val="bg1"/>
                </a:solidFill>
                <a:effectLst/>
                <a:latin typeface="Consolas" panose="020B0609020204030204" pitchFamily="49" charset="0"/>
              </a:rPr>
              <a:t>" /&gt;</a:t>
            </a:r>
          </a:p>
          <a:p>
            <a:r>
              <a:rPr lang="en-US" b="0" dirty="0">
                <a:solidFill>
                  <a:schemeClr val="bg1"/>
                </a:solidFill>
                <a:effectLst/>
                <a:latin typeface="Consolas" panose="020B0609020204030204" pitchFamily="49" charset="0"/>
              </a:rPr>
              <a:t>&lt;title&gt;React App&lt;/title&gt;</a:t>
            </a:r>
          </a:p>
          <a:p>
            <a:r>
              <a:rPr lang="en-US" b="0" dirty="0">
                <a:solidFill>
                  <a:schemeClr val="bg1"/>
                </a:solidFill>
                <a:effectLst/>
                <a:latin typeface="Consolas" panose="020B0609020204030204" pitchFamily="49" charset="0"/>
              </a:rPr>
              <a:t>  &lt;/head&gt;</a:t>
            </a:r>
          </a:p>
          <a:p>
            <a:r>
              <a:rPr lang="en-US" b="0" dirty="0">
                <a:solidFill>
                  <a:schemeClr val="bg1"/>
                </a:solidFill>
                <a:effectLst/>
                <a:latin typeface="Consolas" panose="020B0609020204030204" pitchFamily="49" charset="0"/>
              </a:rPr>
              <a:t>  &lt;body&gt;</a:t>
            </a:r>
          </a:p>
          <a:p>
            <a:r>
              <a:rPr lang="en-US" b="0" dirty="0">
                <a:solidFill>
                  <a:schemeClr val="bg1"/>
                </a:solidFill>
                <a:effectLst/>
                <a:latin typeface="Consolas" panose="020B0609020204030204" pitchFamily="49" charset="0"/>
              </a:rPr>
              <a:t>    &lt;</a:t>
            </a:r>
            <a:r>
              <a:rPr lang="en-US" b="0" dirty="0" err="1">
                <a:solidFill>
                  <a:schemeClr val="bg1"/>
                </a:solidFill>
                <a:effectLst/>
                <a:latin typeface="Consolas" panose="020B0609020204030204" pitchFamily="49" charset="0"/>
              </a:rPr>
              <a:t>noscript</a:t>
            </a:r>
            <a:r>
              <a:rPr lang="en-US" b="0" dirty="0">
                <a:solidFill>
                  <a:schemeClr val="bg1"/>
                </a:solidFill>
                <a:effectLst/>
                <a:latin typeface="Consolas" panose="020B0609020204030204" pitchFamily="49" charset="0"/>
              </a:rPr>
              <a:t>&gt;You need to enable JavaScript to run this app.&lt;/</a:t>
            </a:r>
            <a:r>
              <a:rPr lang="en-US" b="0" dirty="0" err="1">
                <a:solidFill>
                  <a:schemeClr val="bg1"/>
                </a:solidFill>
                <a:effectLst/>
                <a:latin typeface="Consolas" panose="020B0609020204030204" pitchFamily="49" charset="0"/>
              </a:rPr>
              <a:t>noscript</a:t>
            </a:r>
            <a:r>
              <a:rPr lang="en-US" b="0" dirty="0">
                <a:solidFill>
                  <a:schemeClr val="bg1"/>
                </a:solidFill>
                <a:effectLst/>
                <a:latin typeface="Consolas" panose="020B0609020204030204" pitchFamily="49" charset="0"/>
              </a:rPr>
              <a:t>&gt;</a:t>
            </a:r>
          </a:p>
          <a:p>
            <a:r>
              <a:rPr lang="en-US" b="0" dirty="0">
                <a:solidFill>
                  <a:schemeClr val="bg1"/>
                </a:solidFill>
                <a:effectLst/>
                <a:latin typeface="Consolas" panose="020B0609020204030204" pitchFamily="49" charset="0"/>
              </a:rPr>
              <a:t>    &lt;div id="root"&gt;&lt;/div&gt;</a:t>
            </a:r>
          </a:p>
          <a:p>
            <a:r>
              <a:rPr lang="en-US" b="0" dirty="0">
                <a:solidFill>
                  <a:schemeClr val="bg1"/>
                </a:solidFill>
                <a:effectLst/>
                <a:latin typeface="Consolas" panose="020B0609020204030204" pitchFamily="49" charset="0"/>
              </a:rPr>
              <a:t>      &lt;/body&gt;</a:t>
            </a:r>
          </a:p>
          <a:p>
            <a:r>
              <a:rPr lang="en-US" b="0" dirty="0">
                <a:solidFill>
                  <a:schemeClr val="bg1"/>
                </a:solidFill>
                <a:effectLst/>
                <a:latin typeface="Consolas" panose="020B0609020204030204" pitchFamily="49" charset="0"/>
              </a:rPr>
              <a:t>&lt;/html&gt;</a:t>
            </a:r>
          </a:p>
        </p:txBody>
      </p:sp>
    </p:spTree>
    <p:extLst>
      <p:ext uri="{BB962C8B-B14F-4D97-AF65-F5344CB8AC3E}">
        <p14:creationId xmlns:p14="http://schemas.microsoft.com/office/powerpoint/2010/main" val="655610920"/>
      </p:ext>
    </p:extLst>
  </p:cSld>
  <p:clrMapOvr>
    <a:masterClrMapping/>
  </p:clrMapOvr>
  <p:transition/>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Event handling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D75758C7-8612-9F67-507A-7405C9FED1DF}"/>
              </a:ext>
            </a:extLst>
          </p:cNvPr>
          <p:cNvSpPr txBox="1"/>
          <p:nvPr/>
        </p:nvSpPr>
        <p:spPr>
          <a:xfrm>
            <a:off x="457200" y="819826"/>
            <a:ext cx="7620000" cy="1477328"/>
          </a:xfrm>
          <a:prstGeom prst="rect">
            <a:avLst/>
          </a:prstGeom>
          <a:noFill/>
        </p:spPr>
        <p:txBody>
          <a:bodyPr wrap="square">
            <a:spAutoFit/>
          </a:bodyPr>
          <a:lstStyle/>
          <a:p>
            <a:r>
              <a:rPr lang="en-IN" dirty="0">
                <a:solidFill>
                  <a:srgbClr val="FF0000"/>
                </a:solidFill>
              </a:rPr>
              <a:t>React Event Object</a:t>
            </a:r>
          </a:p>
          <a:p>
            <a:r>
              <a:rPr lang="en-IN" dirty="0">
                <a:solidFill>
                  <a:schemeClr val="bg1"/>
                </a:solidFill>
              </a:rPr>
              <a:t>Event handlers have access to the React event that triggered the function.</a:t>
            </a:r>
          </a:p>
          <a:p>
            <a:endParaRPr lang="en-IN" dirty="0">
              <a:solidFill>
                <a:schemeClr val="bg1"/>
              </a:solidFill>
            </a:endParaRPr>
          </a:p>
          <a:p>
            <a:r>
              <a:rPr lang="en-IN" dirty="0">
                <a:solidFill>
                  <a:schemeClr val="bg1"/>
                </a:solidFill>
              </a:rPr>
              <a:t>In our example the event is the "click" event.</a:t>
            </a:r>
          </a:p>
        </p:txBody>
      </p:sp>
    </p:spTree>
    <p:extLst>
      <p:ext uri="{BB962C8B-B14F-4D97-AF65-F5344CB8AC3E}">
        <p14:creationId xmlns:p14="http://schemas.microsoft.com/office/powerpoint/2010/main" val="1387713630"/>
      </p:ext>
    </p:extLst>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Event handling</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D75758C7-8612-9F67-507A-7405C9FED1DF}"/>
              </a:ext>
            </a:extLst>
          </p:cNvPr>
          <p:cNvSpPr txBox="1"/>
          <p:nvPr/>
        </p:nvSpPr>
        <p:spPr>
          <a:xfrm>
            <a:off x="457200" y="819826"/>
            <a:ext cx="8458200" cy="4801314"/>
          </a:xfrm>
          <a:prstGeom prst="rect">
            <a:avLst/>
          </a:prstGeom>
          <a:noFill/>
        </p:spPr>
        <p:txBody>
          <a:bodyPr wrap="square">
            <a:spAutoFit/>
          </a:bodyPr>
          <a:lstStyle/>
          <a:p>
            <a:r>
              <a:rPr lang="en-US" dirty="0">
                <a:solidFill>
                  <a:srgbClr val="FF0000"/>
                </a:solidFill>
              </a:rPr>
              <a:t>Index.js</a:t>
            </a:r>
          </a:p>
          <a:p>
            <a:r>
              <a:rPr lang="en-IN" dirty="0">
                <a:solidFill>
                  <a:schemeClr val="bg1"/>
                </a:solidFill>
              </a:rPr>
              <a:t>import React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r>
              <a:rPr lang="en-IN" dirty="0">
                <a:solidFill>
                  <a:schemeClr val="bg1"/>
                </a:solidFill>
              </a:rPr>
              <a:t>function Football() {</a:t>
            </a:r>
          </a:p>
          <a:p>
            <a:r>
              <a:rPr lang="en-IN" dirty="0">
                <a:solidFill>
                  <a:schemeClr val="bg1"/>
                </a:solidFill>
              </a:rPr>
              <a:t>  </a:t>
            </a:r>
            <a:r>
              <a:rPr lang="en-IN" dirty="0" err="1">
                <a:solidFill>
                  <a:schemeClr val="bg1"/>
                </a:solidFill>
              </a:rPr>
              <a:t>const</a:t>
            </a:r>
            <a:r>
              <a:rPr lang="en-IN" dirty="0">
                <a:solidFill>
                  <a:schemeClr val="bg1"/>
                </a:solidFill>
              </a:rPr>
              <a:t> shoot = (a, b) =&gt; {</a:t>
            </a:r>
          </a:p>
          <a:p>
            <a:r>
              <a:rPr lang="en-IN" dirty="0">
                <a:solidFill>
                  <a:schemeClr val="bg1"/>
                </a:solidFill>
              </a:rPr>
              <a:t>    alert(</a:t>
            </a:r>
            <a:r>
              <a:rPr lang="en-IN" dirty="0" err="1">
                <a:solidFill>
                  <a:schemeClr val="bg1"/>
                </a:solidFill>
              </a:rPr>
              <a:t>b.type</a:t>
            </a:r>
            <a:r>
              <a:rPr lang="en-IN" dirty="0">
                <a:solidFill>
                  <a:schemeClr val="bg1"/>
                </a:solidFill>
              </a:rPr>
              <a:t>);</a:t>
            </a:r>
          </a:p>
          <a:p>
            <a:r>
              <a:rPr lang="en-IN" dirty="0">
                <a:solidFill>
                  <a:schemeClr val="bg1"/>
                </a:solidFill>
              </a:rPr>
              <a:t>/*</a:t>
            </a:r>
          </a:p>
          <a:p>
            <a:r>
              <a:rPr lang="en-IN" dirty="0">
                <a:solidFill>
                  <a:schemeClr val="bg1"/>
                </a:solidFill>
              </a:rPr>
              <a:t>'b' represents the React event that triggered the </a:t>
            </a:r>
            <a:r>
              <a:rPr lang="en-IN" dirty="0" err="1">
                <a:solidFill>
                  <a:schemeClr val="bg1"/>
                </a:solidFill>
              </a:rPr>
              <a:t>function.In</a:t>
            </a:r>
            <a:r>
              <a:rPr lang="en-IN" dirty="0">
                <a:solidFill>
                  <a:schemeClr val="bg1"/>
                </a:solidFill>
              </a:rPr>
              <a:t> this case, the 'click' event */</a:t>
            </a:r>
          </a:p>
          <a:p>
            <a:r>
              <a:rPr lang="en-IN" dirty="0">
                <a:solidFill>
                  <a:schemeClr val="bg1"/>
                </a:solidFill>
              </a:rPr>
              <a:t>  }</a:t>
            </a:r>
          </a:p>
          <a:p>
            <a:r>
              <a:rPr lang="en-IN" dirty="0">
                <a:solidFill>
                  <a:schemeClr val="bg1"/>
                </a:solidFill>
              </a:rPr>
              <a:t>  return (</a:t>
            </a:r>
          </a:p>
          <a:p>
            <a:r>
              <a:rPr lang="en-IN" dirty="0">
                <a:solidFill>
                  <a:schemeClr val="bg1"/>
                </a:solidFill>
              </a:rPr>
              <a:t>    &lt;button </a:t>
            </a:r>
            <a:r>
              <a:rPr lang="en-IN" dirty="0" err="1">
                <a:solidFill>
                  <a:schemeClr val="bg1"/>
                </a:solidFill>
              </a:rPr>
              <a:t>onClick</a:t>
            </a:r>
            <a:r>
              <a:rPr lang="en-IN" dirty="0">
                <a:solidFill>
                  <a:schemeClr val="bg1"/>
                </a:solidFill>
              </a:rPr>
              <a:t>={(event) =&gt; shoot("Goal!", event)}&gt;Take the shot!&lt;/button&gt;</a:t>
            </a:r>
          </a:p>
          <a:p>
            <a:r>
              <a:rPr lang="en-IN" dirty="0">
                <a:solidFill>
                  <a:schemeClr val="bg1"/>
                </a:solidFill>
              </a:rPr>
              <a:t>  );</a:t>
            </a:r>
          </a:p>
          <a:p>
            <a:r>
              <a:rPr lang="en-IN" dirty="0">
                <a:solidFill>
                  <a:schemeClr val="bg1"/>
                </a:solidFill>
              </a:rPr>
              <a:t>}</a:t>
            </a: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(&lt;Football /&gt;);</a:t>
            </a:r>
          </a:p>
          <a:p>
            <a:endParaRPr lang="en-IN" dirty="0">
              <a:solidFill>
                <a:schemeClr val="bg1"/>
              </a:solidFill>
            </a:endParaRPr>
          </a:p>
        </p:txBody>
      </p:sp>
      <p:pic>
        <p:nvPicPr>
          <p:cNvPr id="21" name="Picture 20">
            <a:extLst>
              <a:ext uri="{FF2B5EF4-FFF2-40B4-BE49-F238E27FC236}">
                <a16:creationId xmlns:a16="http://schemas.microsoft.com/office/drawing/2014/main" id="{DD232908-0B73-F5EA-52BD-D6522DE56E92}"/>
              </a:ext>
            </a:extLst>
          </p:cNvPr>
          <p:cNvPicPr>
            <a:picLocks noChangeAspect="1"/>
          </p:cNvPicPr>
          <p:nvPr/>
        </p:nvPicPr>
        <p:blipFill>
          <a:blip r:embed="rId4"/>
          <a:stretch>
            <a:fillRect/>
          </a:stretch>
        </p:blipFill>
        <p:spPr>
          <a:xfrm>
            <a:off x="5197138" y="806347"/>
            <a:ext cx="4962525" cy="1409700"/>
          </a:xfrm>
          <a:prstGeom prst="rect">
            <a:avLst/>
          </a:prstGeom>
        </p:spPr>
      </p:pic>
    </p:spTree>
    <p:extLst>
      <p:ext uri="{BB962C8B-B14F-4D97-AF65-F5344CB8AC3E}">
        <p14:creationId xmlns:p14="http://schemas.microsoft.com/office/powerpoint/2010/main" val="798764391"/>
      </p:ext>
    </p:extLst>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0970597D-3C1E-BFA0-EA1F-1FD7F1A6B108}"/>
              </a:ext>
            </a:extLst>
          </p:cNvPr>
          <p:cNvSpPr txBox="1"/>
          <p:nvPr/>
        </p:nvSpPr>
        <p:spPr>
          <a:xfrm>
            <a:off x="228600" y="729136"/>
            <a:ext cx="7848600" cy="4247317"/>
          </a:xfrm>
          <a:prstGeom prst="rect">
            <a:avLst/>
          </a:prstGeom>
          <a:noFill/>
        </p:spPr>
        <p:txBody>
          <a:bodyPr wrap="square">
            <a:spAutoFit/>
          </a:bodyPr>
          <a:lstStyle/>
          <a:p>
            <a:r>
              <a:rPr lang="en-US" b="1" i="0" dirty="0">
                <a:solidFill>
                  <a:srgbClr val="273239"/>
                </a:solidFill>
                <a:effectLst/>
                <a:latin typeface="Nunito" pitchFamily="2" charset="0"/>
              </a:rPr>
              <a:t>React Router</a:t>
            </a:r>
          </a:p>
          <a:p>
            <a:r>
              <a:rPr lang="en-US" b="0" i="0" dirty="0">
                <a:solidFill>
                  <a:srgbClr val="273239"/>
                </a:solidFill>
                <a:effectLst/>
                <a:latin typeface="Nunito" pitchFamily="2" charset="0"/>
              </a:rPr>
              <a:t> is a standard library for routing in React. It enables the navigation among views of various components in a React Application, allows changing the browser URL, and keeps the UI in sync with the URL.</a:t>
            </a:r>
          </a:p>
          <a:p>
            <a:r>
              <a:rPr lang="en-US" b="1" i="0" dirty="0">
                <a:solidFill>
                  <a:srgbClr val="273239"/>
                </a:solidFill>
                <a:effectLst/>
                <a:latin typeface="Nunito" pitchFamily="2" charset="0"/>
              </a:rPr>
              <a:t>Setting up the React Application:</a:t>
            </a:r>
            <a:r>
              <a:rPr lang="en-US" b="0" i="0" dirty="0">
                <a:solidFill>
                  <a:srgbClr val="273239"/>
                </a:solidFill>
                <a:effectLst/>
                <a:latin typeface="Nunito" pitchFamily="2" charset="0"/>
              </a:rPr>
              <a:t> Create a React application using </a:t>
            </a:r>
            <a:r>
              <a:rPr lang="en-US" b="0" i="0" u="sng" dirty="0">
                <a:effectLst/>
                <a:latin typeface="Nunito" pitchFamily="2" charset="0"/>
                <a:hlinkClick r:id="rId4"/>
              </a:rPr>
              <a:t>create-react-app</a:t>
            </a:r>
            <a:endParaRPr lang="en-US" b="0" i="0" u="sng" dirty="0">
              <a:effectLst/>
              <a:latin typeface="Nunito" pitchFamily="2" charset="0"/>
            </a:endParaRPr>
          </a:p>
          <a:p>
            <a:pPr algn="l" rtl="0"/>
            <a:r>
              <a:rPr lang="en-US" b="0" i="0" dirty="0">
                <a:solidFill>
                  <a:srgbClr val="FF0000"/>
                </a:solidFill>
                <a:effectLst/>
                <a:latin typeface="Google Sans"/>
              </a:rPr>
              <a:t>Install router library</a:t>
            </a:r>
          </a:p>
          <a:p>
            <a:pPr algn="l" rtl="0"/>
            <a:endParaRPr lang="en-US" b="0" i="0" dirty="0">
              <a:solidFill>
                <a:srgbClr val="5F6368"/>
              </a:solidFill>
              <a:effectLst/>
              <a:latin typeface="Google Sans"/>
            </a:endParaRPr>
          </a:p>
          <a:p>
            <a:pPr algn="l" rtl="0"/>
            <a:r>
              <a:rPr lang="en-US" b="0" i="0" dirty="0" err="1">
                <a:solidFill>
                  <a:srgbClr val="5F6368"/>
                </a:solidFill>
                <a:effectLst/>
                <a:latin typeface="Google Sans"/>
              </a:rPr>
              <a:t>npm</a:t>
            </a:r>
            <a:r>
              <a:rPr lang="en-US" b="0" i="0" dirty="0">
                <a:solidFill>
                  <a:srgbClr val="5F6368"/>
                </a:solidFill>
                <a:effectLst/>
                <a:latin typeface="Google Sans"/>
              </a:rPr>
              <a:t> install react-router-</a:t>
            </a:r>
            <a:r>
              <a:rPr lang="en-US" b="0" i="0" dirty="0" err="1">
                <a:solidFill>
                  <a:srgbClr val="5F6368"/>
                </a:solidFill>
                <a:effectLst/>
                <a:latin typeface="Google Sans"/>
              </a:rPr>
              <a:t>dom</a:t>
            </a:r>
            <a:endParaRPr lang="en-US" b="0" i="0" dirty="0">
              <a:solidFill>
                <a:srgbClr val="5F6368"/>
              </a:solidFill>
              <a:effectLst/>
              <a:latin typeface="Google Sans"/>
            </a:endParaRPr>
          </a:p>
          <a:p>
            <a:pPr algn="l" rtl="0"/>
            <a:r>
              <a:rPr lang="en-US" dirty="0">
                <a:solidFill>
                  <a:srgbClr val="5F6368"/>
                </a:solidFill>
                <a:latin typeface="Google Sans"/>
              </a:rPr>
              <a:t>After executing this command check </a:t>
            </a:r>
            <a:r>
              <a:rPr lang="en-US" dirty="0" err="1">
                <a:solidFill>
                  <a:srgbClr val="5F6368"/>
                </a:solidFill>
                <a:latin typeface="Google Sans"/>
              </a:rPr>
              <a:t>package.json</a:t>
            </a:r>
            <a:r>
              <a:rPr lang="en-US" dirty="0">
                <a:solidFill>
                  <a:srgbClr val="5F6368"/>
                </a:solidFill>
                <a:latin typeface="Google Sans"/>
              </a:rPr>
              <a:t> file</a:t>
            </a:r>
          </a:p>
          <a:p>
            <a:pPr algn="l" rtl="0"/>
            <a:endParaRPr lang="en-US" dirty="0">
              <a:solidFill>
                <a:srgbClr val="5F6368"/>
              </a:solidFill>
              <a:latin typeface="Google Sans"/>
            </a:endParaRPr>
          </a:p>
          <a:p>
            <a:pPr algn="l" rtl="0"/>
            <a:endParaRPr lang="en-US" b="0" i="0" dirty="0">
              <a:solidFill>
                <a:srgbClr val="5F6368"/>
              </a:solidFill>
              <a:effectLst/>
              <a:latin typeface="Google Sans"/>
            </a:endParaRPr>
          </a:p>
          <a:p>
            <a:pPr algn="l" rtl="0"/>
            <a:r>
              <a:rPr lang="en-US" b="0" i="0" dirty="0">
                <a:solidFill>
                  <a:srgbClr val="273239"/>
                </a:solidFill>
                <a:effectLst/>
                <a:latin typeface="Nunito" pitchFamily="2" charset="0"/>
              </a:rPr>
              <a:t>After installing react-router-</a:t>
            </a:r>
            <a:r>
              <a:rPr lang="en-US" b="0" i="0" dirty="0" err="1">
                <a:solidFill>
                  <a:srgbClr val="273239"/>
                </a:solidFill>
                <a:effectLst/>
                <a:latin typeface="Nunito" pitchFamily="2" charset="0"/>
              </a:rPr>
              <a:t>dom</a:t>
            </a:r>
            <a:r>
              <a:rPr lang="en-US" b="0" i="0" dirty="0">
                <a:solidFill>
                  <a:srgbClr val="273239"/>
                </a:solidFill>
                <a:effectLst/>
                <a:latin typeface="Nunito" pitchFamily="2" charset="0"/>
              </a:rPr>
              <a:t>, add its components to your React application.</a:t>
            </a:r>
            <a:endParaRPr lang="en-US" b="0" i="0" dirty="0">
              <a:solidFill>
                <a:srgbClr val="5F6368"/>
              </a:solidFill>
              <a:effectLst/>
              <a:latin typeface="Google Sans"/>
            </a:endParaRPr>
          </a:p>
          <a:p>
            <a:endParaRPr lang="en-US" u="sng" dirty="0">
              <a:solidFill>
                <a:srgbClr val="273239"/>
              </a:solidFill>
              <a:latin typeface="Nunito" pitchFamily="2" charset="0"/>
            </a:endParaRPr>
          </a:p>
        </p:txBody>
      </p:sp>
      <p:pic>
        <p:nvPicPr>
          <p:cNvPr id="20" name="Picture 19">
            <a:extLst>
              <a:ext uri="{FF2B5EF4-FFF2-40B4-BE49-F238E27FC236}">
                <a16:creationId xmlns:a16="http://schemas.microsoft.com/office/drawing/2014/main" id="{1E8A0C95-4684-7DA5-3478-E391ABF0F49E}"/>
              </a:ext>
            </a:extLst>
          </p:cNvPr>
          <p:cNvPicPr>
            <a:picLocks noChangeAspect="1"/>
          </p:cNvPicPr>
          <p:nvPr/>
        </p:nvPicPr>
        <p:blipFill>
          <a:blip r:embed="rId5"/>
          <a:stretch>
            <a:fillRect/>
          </a:stretch>
        </p:blipFill>
        <p:spPr>
          <a:xfrm>
            <a:off x="6044868" y="2072960"/>
            <a:ext cx="4333875" cy="2162175"/>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6">
            <p14:nvContentPartPr>
              <p14:cNvPr id="21" name="Ink 20">
                <a:extLst>
                  <a:ext uri="{FF2B5EF4-FFF2-40B4-BE49-F238E27FC236}">
                    <a16:creationId xmlns:a16="http://schemas.microsoft.com/office/drawing/2014/main" id="{89F35E01-95F8-233C-CE07-62F4F11D5AB5}"/>
                  </a:ext>
                </a:extLst>
              </p14:cNvPr>
              <p14:cNvContentPartPr/>
              <p14:nvPr/>
            </p14:nvContentPartPr>
            <p14:xfrm>
              <a:off x="6160320" y="2644513"/>
              <a:ext cx="4138560" cy="475920"/>
            </p14:xfrm>
          </p:contentPart>
        </mc:Choice>
        <mc:Fallback xmlns="">
          <p:pic>
            <p:nvPicPr>
              <p:cNvPr id="21" name="Ink 20">
                <a:extLst>
                  <a:ext uri="{FF2B5EF4-FFF2-40B4-BE49-F238E27FC236}">
                    <a16:creationId xmlns:a16="http://schemas.microsoft.com/office/drawing/2014/main" id="{89F35E01-95F8-233C-CE07-62F4F11D5AB5}"/>
                  </a:ext>
                </a:extLst>
              </p:cNvPr>
              <p:cNvPicPr/>
              <p:nvPr/>
            </p:nvPicPr>
            <p:blipFill>
              <a:blip r:embed="rId7"/>
              <a:stretch>
                <a:fillRect/>
              </a:stretch>
            </p:blipFill>
            <p:spPr>
              <a:xfrm>
                <a:off x="6142320" y="2536431"/>
                <a:ext cx="4174200" cy="691723"/>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816CBCE2-2849-4ED4-17C1-2C0B5C55F8F6}"/>
                  </a:ext>
                </a:extLst>
              </p14:cNvPr>
              <p14:cNvContentPartPr/>
              <p14:nvPr/>
            </p14:nvContentPartPr>
            <p14:xfrm>
              <a:off x="5138476" y="4722129"/>
              <a:ext cx="360" cy="2160"/>
            </p14:xfrm>
          </p:contentPart>
        </mc:Choice>
        <mc:Fallback xmlns="">
          <p:pic>
            <p:nvPicPr>
              <p:cNvPr id="23" name="Ink 22">
                <a:extLst>
                  <a:ext uri="{FF2B5EF4-FFF2-40B4-BE49-F238E27FC236}">
                    <a16:creationId xmlns:a16="http://schemas.microsoft.com/office/drawing/2014/main" id="{816CBCE2-2849-4ED4-17C1-2C0B5C55F8F6}"/>
                  </a:ext>
                </a:extLst>
              </p:cNvPr>
              <p:cNvPicPr/>
              <p:nvPr/>
            </p:nvPicPr>
            <p:blipFill>
              <a:blip r:embed="rId9"/>
              <a:stretch>
                <a:fillRect/>
              </a:stretch>
            </p:blipFill>
            <p:spPr>
              <a:xfrm>
                <a:off x="5129836" y="4713489"/>
                <a:ext cx="18000" cy="19800"/>
              </a:xfrm>
              <a:prstGeom prst="rect">
                <a:avLst/>
              </a:prstGeom>
            </p:spPr>
          </p:pic>
        </mc:Fallback>
      </mc:AlternateContent>
      <p:grpSp>
        <p:nvGrpSpPr>
          <p:cNvPr id="26" name="Group 25">
            <a:extLst>
              <a:ext uri="{FF2B5EF4-FFF2-40B4-BE49-F238E27FC236}">
                <a16:creationId xmlns:a16="http://schemas.microsoft.com/office/drawing/2014/main" id="{613CFE15-8042-F15D-4087-4E22EE3F86CF}"/>
              </a:ext>
            </a:extLst>
          </p:cNvPr>
          <p:cNvGrpSpPr/>
          <p:nvPr/>
        </p:nvGrpSpPr>
        <p:grpSpPr>
          <a:xfrm>
            <a:off x="5950276" y="3250809"/>
            <a:ext cx="4031640" cy="573120"/>
            <a:chOff x="5950276" y="3250809"/>
            <a:chExt cx="4031640" cy="573120"/>
          </a:xfrm>
        </p:grpSpPr>
        <mc:AlternateContent xmlns:mc="http://schemas.openxmlformats.org/markup-compatibility/2006" xmlns:p14="http://schemas.microsoft.com/office/powerpoint/2010/main">
          <mc:Choice Requires="p14">
            <p:contentPart p14:bwMode="auto" r:id="rId10">
              <p14:nvContentPartPr>
                <p14:cNvPr id="22" name="Ink 21">
                  <a:extLst>
                    <a:ext uri="{FF2B5EF4-FFF2-40B4-BE49-F238E27FC236}">
                      <a16:creationId xmlns:a16="http://schemas.microsoft.com/office/drawing/2014/main" id="{0D03D4CF-CC9C-D134-9D8D-8A3D1BABD929}"/>
                    </a:ext>
                  </a:extLst>
                </p14:cNvPr>
                <p14:cNvContentPartPr/>
                <p14:nvPr/>
              </p14:nvContentPartPr>
              <p14:xfrm>
                <a:off x="5950276" y="3250809"/>
                <a:ext cx="4031640" cy="500400"/>
              </p14:xfrm>
            </p:contentPart>
          </mc:Choice>
          <mc:Fallback xmlns="">
            <p:pic>
              <p:nvPicPr>
                <p:cNvPr id="22" name="Ink 21">
                  <a:extLst>
                    <a:ext uri="{FF2B5EF4-FFF2-40B4-BE49-F238E27FC236}">
                      <a16:creationId xmlns:a16="http://schemas.microsoft.com/office/drawing/2014/main" id="{0D03D4CF-CC9C-D134-9D8D-8A3D1BABD929}"/>
                    </a:ext>
                  </a:extLst>
                </p:cNvPr>
                <p:cNvPicPr/>
                <p:nvPr/>
              </p:nvPicPr>
              <p:blipFill>
                <a:blip r:embed="rId11"/>
                <a:stretch>
                  <a:fillRect/>
                </a:stretch>
              </p:blipFill>
              <p:spPr>
                <a:xfrm>
                  <a:off x="5941276" y="3242169"/>
                  <a:ext cx="4049280" cy="518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a:extLst>
                    <a:ext uri="{FF2B5EF4-FFF2-40B4-BE49-F238E27FC236}">
                      <a16:creationId xmlns:a16="http://schemas.microsoft.com/office/drawing/2014/main" id="{424ACB67-5C06-9E59-D5C1-8201A8872BBE}"/>
                    </a:ext>
                  </a:extLst>
                </p14:cNvPr>
                <p14:cNvContentPartPr/>
                <p14:nvPr/>
              </p14:nvContentPartPr>
              <p14:xfrm>
                <a:off x="6840196" y="3275289"/>
                <a:ext cx="2180160" cy="548640"/>
              </p14:xfrm>
            </p:contentPart>
          </mc:Choice>
          <mc:Fallback xmlns="">
            <p:pic>
              <p:nvPicPr>
                <p:cNvPr id="24" name="Ink 23">
                  <a:extLst>
                    <a:ext uri="{FF2B5EF4-FFF2-40B4-BE49-F238E27FC236}">
                      <a16:creationId xmlns:a16="http://schemas.microsoft.com/office/drawing/2014/main" id="{424ACB67-5C06-9E59-D5C1-8201A8872BBE}"/>
                    </a:ext>
                  </a:extLst>
                </p:cNvPr>
                <p:cNvPicPr/>
                <p:nvPr/>
              </p:nvPicPr>
              <p:blipFill>
                <a:blip r:embed="rId13"/>
                <a:stretch>
                  <a:fillRect/>
                </a:stretch>
              </p:blipFill>
              <p:spPr>
                <a:xfrm>
                  <a:off x="6831556" y="3266289"/>
                  <a:ext cx="2197800" cy="5662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4">
            <p14:nvContentPartPr>
              <p14:cNvPr id="25" name="Ink 24">
                <a:extLst>
                  <a:ext uri="{FF2B5EF4-FFF2-40B4-BE49-F238E27FC236}">
                    <a16:creationId xmlns:a16="http://schemas.microsoft.com/office/drawing/2014/main" id="{F0B17843-C893-B492-2861-075E974856B6}"/>
                  </a:ext>
                </a:extLst>
              </p14:cNvPr>
              <p14:cNvContentPartPr/>
              <p14:nvPr/>
            </p14:nvContentPartPr>
            <p14:xfrm>
              <a:off x="6331156" y="4918689"/>
              <a:ext cx="42840" cy="360"/>
            </p14:xfrm>
          </p:contentPart>
        </mc:Choice>
        <mc:Fallback xmlns="">
          <p:pic>
            <p:nvPicPr>
              <p:cNvPr id="25" name="Ink 24">
                <a:extLst>
                  <a:ext uri="{FF2B5EF4-FFF2-40B4-BE49-F238E27FC236}">
                    <a16:creationId xmlns:a16="http://schemas.microsoft.com/office/drawing/2014/main" id="{F0B17843-C893-B492-2861-075E974856B6}"/>
                  </a:ext>
                </a:extLst>
              </p:cNvPr>
              <p:cNvPicPr/>
              <p:nvPr/>
            </p:nvPicPr>
            <p:blipFill>
              <a:blip r:embed="rId15"/>
              <a:stretch>
                <a:fillRect/>
              </a:stretch>
            </p:blipFill>
            <p:spPr>
              <a:xfrm>
                <a:off x="6322156" y="4910049"/>
                <a:ext cx="60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8" name="Ink 37">
                <a:extLst>
                  <a:ext uri="{FF2B5EF4-FFF2-40B4-BE49-F238E27FC236}">
                    <a16:creationId xmlns:a16="http://schemas.microsoft.com/office/drawing/2014/main" id="{05631F1B-CBF9-1E25-9297-EDC21CE2B5D6}"/>
                  </a:ext>
                </a:extLst>
              </p14:cNvPr>
              <p14:cNvContentPartPr/>
              <p14:nvPr/>
            </p14:nvContentPartPr>
            <p14:xfrm>
              <a:off x="2301248" y="4235135"/>
              <a:ext cx="360" cy="360"/>
            </p14:xfrm>
          </p:contentPart>
        </mc:Choice>
        <mc:Fallback xmlns="">
          <p:pic>
            <p:nvPicPr>
              <p:cNvPr id="38" name="Ink 37">
                <a:extLst>
                  <a:ext uri="{FF2B5EF4-FFF2-40B4-BE49-F238E27FC236}">
                    <a16:creationId xmlns:a16="http://schemas.microsoft.com/office/drawing/2014/main" id="{05631F1B-CBF9-1E25-9297-EDC21CE2B5D6}"/>
                  </a:ext>
                </a:extLst>
              </p:cNvPr>
              <p:cNvPicPr/>
              <p:nvPr/>
            </p:nvPicPr>
            <p:blipFill>
              <a:blip r:embed="rId17"/>
              <a:stretch>
                <a:fillRect/>
              </a:stretch>
            </p:blipFill>
            <p:spPr>
              <a:xfrm>
                <a:off x="2283608" y="4217495"/>
                <a:ext cx="36000" cy="36000"/>
              </a:xfrm>
              <a:prstGeom prst="rect">
                <a:avLst/>
              </a:prstGeom>
            </p:spPr>
          </p:pic>
        </mc:Fallback>
      </mc:AlternateContent>
    </p:spTree>
    <p:extLst>
      <p:ext uri="{BB962C8B-B14F-4D97-AF65-F5344CB8AC3E}">
        <p14:creationId xmlns:p14="http://schemas.microsoft.com/office/powerpoint/2010/main" val="200267199"/>
      </p:ext>
    </p:extLst>
  </p:cSld>
  <p:clrMapOvr>
    <a:masterClrMapping/>
  </p:clrMapOvr>
  <p:transition/>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20" name="TextBox 19">
            <a:extLst>
              <a:ext uri="{FF2B5EF4-FFF2-40B4-BE49-F238E27FC236}">
                <a16:creationId xmlns:a16="http://schemas.microsoft.com/office/drawing/2014/main" id="{847A3D92-92E7-4E42-8DA4-F8AA386B8CDD}"/>
              </a:ext>
            </a:extLst>
          </p:cNvPr>
          <p:cNvSpPr txBox="1"/>
          <p:nvPr/>
        </p:nvSpPr>
        <p:spPr>
          <a:xfrm>
            <a:off x="548004" y="794631"/>
            <a:ext cx="8229600" cy="3970318"/>
          </a:xfrm>
          <a:prstGeom prst="rect">
            <a:avLst/>
          </a:prstGeom>
          <a:noFill/>
        </p:spPr>
        <p:txBody>
          <a:bodyPr wrap="square">
            <a:spAutoFit/>
          </a:bodyPr>
          <a:lstStyle/>
          <a:p>
            <a:pPr algn="l" rtl="0"/>
            <a:r>
              <a:rPr lang="en-IN" b="0" i="0" dirty="0">
                <a:solidFill>
                  <a:srgbClr val="FF0000"/>
                </a:solidFill>
                <a:effectLst/>
                <a:latin typeface="Google Sans"/>
              </a:rPr>
              <a:t>Configure Routes</a:t>
            </a:r>
          </a:p>
          <a:p>
            <a:pPr algn="l" rtl="0"/>
            <a:r>
              <a:rPr lang="en-IN" b="0" i="0" dirty="0">
                <a:solidFill>
                  <a:srgbClr val="5F6368"/>
                </a:solidFill>
                <a:effectLst/>
                <a:latin typeface="Google Sans"/>
              </a:rPr>
              <a:t>&lt;</a:t>
            </a:r>
            <a:r>
              <a:rPr lang="en-IN" b="0" i="0" dirty="0" err="1">
                <a:solidFill>
                  <a:srgbClr val="5F6368"/>
                </a:solidFill>
                <a:effectLst/>
                <a:latin typeface="Google Sans"/>
              </a:rPr>
              <a:t>BrowserRouter</a:t>
            </a:r>
            <a:r>
              <a:rPr lang="en-IN" b="0" i="0" dirty="0">
                <a:solidFill>
                  <a:srgbClr val="5F6368"/>
                </a:solidFill>
                <a:effectLst/>
                <a:latin typeface="Google Sans"/>
              </a:rPr>
              <a:t>&gt;</a:t>
            </a:r>
          </a:p>
          <a:p>
            <a:pPr algn="l" rtl="0"/>
            <a:r>
              <a:rPr lang="en-IN" b="0" i="0" dirty="0">
                <a:solidFill>
                  <a:srgbClr val="5F6368"/>
                </a:solidFill>
                <a:effectLst/>
                <a:latin typeface="Google Sans"/>
              </a:rPr>
              <a:t>&lt;Routes&gt;</a:t>
            </a:r>
          </a:p>
          <a:p>
            <a:pPr algn="l" rtl="0"/>
            <a:r>
              <a:rPr lang="en-IN" b="0" i="0" dirty="0">
                <a:solidFill>
                  <a:srgbClr val="5F6368"/>
                </a:solidFill>
                <a:effectLst/>
                <a:latin typeface="Google Sans"/>
              </a:rPr>
              <a:t>&lt;Route exact path="/" element={&lt;Home /&gt;} /</a:t>
            </a:r>
          </a:p>
          <a:p>
            <a:pPr algn="l" rtl="0"/>
            <a:r>
              <a:rPr lang="en-IN" b="0" i="0" dirty="0">
                <a:solidFill>
                  <a:srgbClr val="5F6368"/>
                </a:solidFill>
                <a:effectLst/>
                <a:latin typeface="Google Sans"/>
              </a:rPr>
              <a:t>&lt;Route path="/about" element={&lt;About /&gt;} /</a:t>
            </a:r>
          </a:p>
          <a:p>
            <a:pPr algn="l" rtl="0"/>
            <a:r>
              <a:rPr lang="en-IN" b="0" i="0" dirty="0">
                <a:solidFill>
                  <a:srgbClr val="5F6368"/>
                </a:solidFill>
                <a:effectLst/>
                <a:latin typeface="Google Sans"/>
              </a:rPr>
              <a:t>&lt;Route path="/contact" element={&lt;Contact /</a:t>
            </a:r>
          </a:p>
          <a:p>
            <a:pPr algn="l" rtl="0"/>
            <a:r>
              <a:rPr lang="en-IN" b="0" i="0" dirty="0">
                <a:solidFill>
                  <a:srgbClr val="5F6368"/>
                </a:solidFill>
                <a:effectLst/>
                <a:latin typeface="Google Sans"/>
              </a:rPr>
              <a:t>&lt;/Routes&gt;</a:t>
            </a:r>
          </a:p>
          <a:p>
            <a:pPr algn="l" rtl="0"/>
            <a:r>
              <a:rPr lang="en-IN" b="0" i="0" dirty="0">
                <a:solidFill>
                  <a:srgbClr val="5F6368"/>
                </a:solidFill>
                <a:effectLst/>
                <a:latin typeface="Google Sans"/>
              </a:rPr>
              <a:t>&lt;/Browser Router&gt;</a:t>
            </a:r>
          </a:p>
          <a:p>
            <a:pPr algn="l" rtl="0"/>
            <a:r>
              <a:rPr lang="en-US" b="0" i="0" dirty="0">
                <a:solidFill>
                  <a:srgbClr val="5F6368"/>
                </a:solidFill>
                <a:effectLst/>
                <a:latin typeface="Google Sans"/>
              </a:rPr>
              <a:t>To add React Router components in your application, open your project directory in the editor you use and go to app.js file. Now, add the below given code in </a:t>
            </a:r>
            <a:r>
              <a:rPr lang="en-US" b="0" i="0" dirty="0">
                <a:solidFill>
                  <a:srgbClr val="FF0000"/>
                </a:solidFill>
                <a:effectLst/>
                <a:latin typeface="Google Sans"/>
              </a:rPr>
              <a:t>app.js.</a:t>
            </a:r>
          </a:p>
          <a:p>
            <a:pPr algn="l" rtl="0"/>
            <a:endParaRPr lang="en-US" b="0" i="0" dirty="0">
              <a:solidFill>
                <a:srgbClr val="5F6368"/>
              </a:solidFill>
              <a:effectLst/>
              <a:latin typeface="Google Sans"/>
            </a:endParaRPr>
          </a:p>
          <a:p>
            <a:pPr algn="l" rtl="0"/>
            <a:r>
              <a:rPr lang="en-US" b="0" i="0" dirty="0">
                <a:solidFill>
                  <a:srgbClr val="FF0000"/>
                </a:solidFill>
                <a:effectLst/>
                <a:latin typeface="Google Sans"/>
              </a:rPr>
              <a:t>import {  </a:t>
            </a:r>
            <a:r>
              <a:rPr lang="en-US" b="0" i="0" dirty="0" err="1">
                <a:solidFill>
                  <a:srgbClr val="FF0000"/>
                </a:solidFill>
                <a:effectLst/>
                <a:latin typeface="Google Sans"/>
              </a:rPr>
              <a:t>BrowserRouter</a:t>
            </a:r>
            <a:r>
              <a:rPr lang="en-US" b="0" i="0" dirty="0">
                <a:solidFill>
                  <a:srgbClr val="FF0000"/>
                </a:solidFill>
                <a:effectLst/>
                <a:latin typeface="Google Sans"/>
              </a:rPr>
              <a:t> , Routes, Route, Link } from 'react-router-</a:t>
            </a:r>
            <a:r>
              <a:rPr lang="en-US" b="0" i="0" dirty="0" err="1">
                <a:solidFill>
                  <a:srgbClr val="FF0000"/>
                </a:solidFill>
                <a:effectLst/>
                <a:latin typeface="Google Sans"/>
              </a:rPr>
              <a:t>dom</a:t>
            </a:r>
            <a:r>
              <a:rPr lang="en-US" b="0" i="0" dirty="0">
                <a:solidFill>
                  <a:srgbClr val="FF0000"/>
                </a:solidFill>
                <a:effectLst/>
                <a:latin typeface="Google Sans"/>
              </a:rPr>
              <a:t>';</a:t>
            </a:r>
          </a:p>
          <a:p>
            <a:pPr algn="l" rtl="0"/>
            <a:endParaRPr lang="en-IN" b="0" i="0" dirty="0">
              <a:solidFill>
                <a:srgbClr val="5F6368"/>
              </a:solidFill>
              <a:effectLst/>
              <a:latin typeface="Google Sans"/>
            </a:endParaRPr>
          </a:p>
          <a:p>
            <a:pPr algn="l" rtl="0"/>
            <a:endParaRPr lang="en-IN" b="0" i="0" dirty="0">
              <a:solidFill>
                <a:srgbClr val="5F6368"/>
              </a:solidFill>
              <a:effectLst/>
              <a:latin typeface="Google Sans"/>
            </a:endParaRPr>
          </a:p>
        </p:txBody>
      </p:sp>
    </p:spTree>
    <p:extLst>
      <p:ext uri="{BB962C8B-B14F-4D97-AF65-F5344CB8AC3E}">
        <p14:creationId xmlns:p14="http://schemas.microsoft.com/office/powerpoint/2010/main" val="186509260"/>
      </p:ext>
    </p:extLst>
  </p:cSld>
  <p:clrMapOvr>
    <a:masterClrMapping/>
  </p:clrMapOvr>
  <p:transition/>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2158A8CF-C19A-BB44-B092-2DF413AD7A04}"/>
              </a:ext>
            </a:extLst>
          </p:cNvPr>
          <p:cNvSpPr txBox="1"/>
          <p:nvPr/>
        </p:nvSpPr>
        <p:spPr>
          <a:xfrm>
            <a:off x="457200" y="729136"/>
            <a:ext cx="6505902" cy="4247317"/>
          </a:xfrm>
          <a:prstGeom prst="rect">
            <a:avLst/>
          </a:prstGeom>
          <a:noFill/>
        </p:spPr>
        <p:txBody>
          <a:bodyPr wrap="square">
            <a:spAutoFit/>
          </a:bodyPr>
          <a:lstStyle/>
          <a:p>
            <a:r>
              <a:rPr lang="en-US" b="0" dirty="0">
                <a:solidFill>
                  <a:srgbClr val="FF0000"/>
                </a:solidFill>
                <a:effectLst/>
                <a:latin typeface="Consolas" panose="020B0609020204030204" pitchFamily="49" charset="0"/>
              </a:rPr>
              <a:t>About.js</a:t>
            </a: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About(){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about component</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About</a:t>
            </a:r>
          </a:p>
          <a:p>
            <a:r>
              <a:rPr lang="en-US" dirty="0">
                <a:solidFill>
                  <a:srgbClr val="FF0000"/>
                </a:solidFill>
                <a:latin typeface="Consolas" panose="020B0609020204030204" pitchFamily="49" charset="0"/>
              </a:rPr>
              <a:t>Contact.js</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Contact(){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contact component</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Contact</a:t>
            </a:r>
          </a:p>
          <a:p>
            <a:endParaRPr lang="en-US"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3977961456"/>
      </p:ext>
    </p:extLst>
  </p:cSld>
  <p:clrMapOvr>
    <a:masterClrMapping/>
  </p:clrMapOvr>
  <p:transition/>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2158A8CF-C19A-BB44-B092-2DF413AD7A04}"/>
              </a:ext>
            </a:extLst>
          </p:cNvPr>
          <p:cNvSpPr txBox="1"/>
          <p:nvPr/>
        </p:nvSpPr>
        <p:spPr>
          <a:xfrm>
            <a:off x="1039649" y="640875"/>
            <a:ext cx="6505902" cy="4524315"/>
          </a:xfrm>
          <a:prstGeom prst="rect">
            <a:avLst/>
          </a:prstGeom>
          <a:noFill/>
        </p:spPr>
        <p:txBody>
          <a:bodyPr wrap="square">
            <a:spAutoFit/>
          </a:bodyPr>
          <a:lstStyle/>
          <a:p>
            <a:r>
              <a:rPr lang="en-IN" b="0" dirty="0">
                <a:solidFill>
                  <a:srgbClr val="FF0000"/>
                </a:solidFill>
                <a:effectLst/>
                <a:latin typeface="Consolas" panose="020B0609020204030204" pitchFamily="49" charset="0"/>
              </a:rPr>
              <a:t>Login.js</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Login(){</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Login component</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Login</a:t>
            </a:r>
          </a:p>
          <a:p>
            <a:r>
              <a:rPr lang="en-IN" dirty="0">
                <a:solidFill>
                  <a:srgbClr val="FF0000"/>
                </a:solidFill>
                <a:latin typeface="Consolas" panose="020B0609020204030204" pitchFamily="49" charset="0"/>
              </a:rPr>
              <a:t>Home.js</a:t>
            </a: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Home(){</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home component</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Home</a:t>
            </a:r>
          </a:p>
          <a:p>
            <a:endParaRPr lang="en-IN" b="0" dirty="0">
              <a:solidFill>
                <a:srgbClr val="FF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1336851676"/>
      </p:ext>
    </p:extLst>
  </p:cSld>
  <p:clrMapOvr>
    <a:masterClrMapping/>
  </p:clrMapOvr>
  <p:transition/>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2158A8CF-C19A-BB44-B092-2DF413AD7A04}"/>
              </a:ext>
            </a:extLst>
          </p:cNvPr>
          <p:cNvSpPr txBox="1"/>
          <p:nvPr/>
        </p:nvSpPr>
        <p:spPr>
          <a:xfrm>
            <a:off x="1039649" y="640875"/>
            <a:ext cx="6505902" cy="4524315"/>
          </a:xfrm>
          <a:prstGeom prst="rect">
            <a:avLst/>
          </a:prstGeom>
          <a:noFill/>
        </p:spPr>
        <p:txBody>
          <a:bodyPr wrap="square">
            <a:spAutoFit/>
          </a:bodyPr>
          <a:lstStyle/>
          <a:p>
            <a:r>
              <a:rPr lang="en-IN" b="0" dirty="0">
                <a:solidFill>
                  <a:srgbClr val="FF0000"/>
                </a:solidFill>
                <a:effectLst/>
                <a:latin typeface="Consolas" panose="020B0609020204030204" pitchFamily="49" charset="0"/>
              </a:rPr>
              <a:t>App.js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Home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'./Home'</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About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'./About'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Contact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'./Contact'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Login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'./Login'</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BrowserRouter</a:t>
            </a:r>
            <a:r>
              <a:rPr lang="en-IN" b="0" dirty="0">
                <a:solidFill>
                  <a:srgbClr val="000000"/>
                </a:solidFill>
                <a:effectLst/>
                <a:latin typeface="Consolas" panose="020B0609020204030204" pitchFamily="49" charset="0"/>
              </a:rPr>
              <a:t> , Routes, Route, Link }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'react-router-</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App component</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3448255918"/>
      </p:ext>
    </p:extLst>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2158A8CF-C19A-BB44-B092-2DF413AD7A04}"/>
              </a:ext>
            </a:extLst>
          </p:cNvPr>
          <p:cNvSpPr txBox="1"/>
          <p:nvPr/>
        </p:nvSpPr>
        <p:spPr>
          <a:xfrm>
            <a:off x="1039649" y="640875"/>
            <a:ext cx="6505902" cy="4247317"/>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BrowserRouter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&lt;Routes&gt;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exact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&lt;Home</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"/about"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&lt;About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"/contact"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&lt;Contact/&gt;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"/Login"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&lt;Login/&gt;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&lt;/Routes&gt;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BrowserRouter</a:t>
            </a:r>
            <a:r>
              <a:rPr lang="en-IN" b="0" dirty="0">
                <a:solidFill>
                  <a:srgbClr val="800000"/>
                </a:solidFill>
                <a:effectLst/>
                <a:latin typeface="Consolas" panose="020B0609020204030204" pitchFamily="49" charset="0"/>
              </a:rPr>
              <a:t>&gt;</a:t>
            </a:r>
          </a:p>
          <a:p>
            <a:r>
              <a:rPr lang="en-IN" dirty="0">
                <a:solidFill>
                  <a:srgbClr val="800000"/>
                </a:solidFill>
                <a:latin typeface="Consolas" panose="020B0609020204030204" pitchFamily="49" charset="0"/>
              </a:rPr>
              <a:t>&lt;/&gt;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endParaRPr lang="en-IN" b="0" dirty="0">
              <a:solidFill>
                <a:srgbClr val="FF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2317669578"/>
      </p:ext>
    </p:extLst>
  </p:cSld>
  <p:clrMapOvr>
    <a:masterClrMapping/>
  </p:clrMapOvr>
  <p:transition/>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2158A8CF-C19A-BB44-B092-2DF413AD7A04}"/>
              </a:ext>
            </a:extLst>
          </p:cNvPr>
          <p:cNvSpPr txBox="1"/>
          <p:nvPr/>
        </p:nvSpPr>
        <p:spPr>
          <a:xfrm>
            <a:off x="1039649" y="640875"/>
            <a:ext cx="6505902" cy="3693319"/>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p:txBody>
      </p:sp>
      <p:pic>
        <p:nvPicPr>
          <p:cNvPr id="21" name="Picture 20">
            <a:extLst>
              <a:ext uri="{FF2B5EF4-FFF2-40B4-BE49-F238E27FC236}">
                <a16:creationId xmlns:a16="http://schemas.microsoft.com/office/drawing/2014/main" id="{3BA5D52E-4D21-18E0-01BF-2FD891133EDE}"/>
              </a:ext>
            </a:extLst>
          </p:cNvPr>
          <p:cNvPicPr>
            <a:picLocks noChangeAspect="1"/>
          </p:cNvPicPr>
          <p:nvPr/>
        </p:nvPicPr>
        <p:blipFill>
          <a:blip r:embed="rId4"/>
          <a:stretch>
            <a:fillRect/>
          </a:stretch>
        </p:blipFill>
        <p:spPr>
          <a:xfrm>
            <a:off x="6000093" y="2962594"/>
            <a:ext cx="3162300" cy="1371600"/>
          </a:xfrm>
          <a:prstGeom prst="rect">
            <a:avLst/>
          </a:prstGeom>
        </p:spPr>
      </p:pic>
    </p:spTree>
    <p:extLst>
      <p:ext uri="{BB962C8B-B14F-4D97-AF65-F5344CB8AC3E}">
        <p14:creationId xmlns:p14="http://schemas.microsoft.com/office/powerpoint/2010/main" val="239037454"/>
      </p:ext>
    </p:extLst>
  </p:cSld>
  <p:clrMapOvr>
    <a:masterClrMapping/>
  </p:clrMapOvr>
  <p:transition/>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369332"/>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C6963A55-02ED-8B6C-8A48-48C7DD7004EE}"/>
              </a:ext>
            </a:extLst>
          </p:cNvPr>
          <p:cNvSpPr txBox="1"/>
          <p:nvPr/>
        </p:nvSpPr>
        <p:spPr>
          <a:xfrm>
            <a:off x="917734" y="629556"/>
            <a:ext cx="7851790" cy="1477328"/>
          </a:xfrm>
          <a:prstGeom prst="rect">
            <a:avLst/>
          </a:prstGeom>
          <a:noFill/>
        </p:spPr>
        <p:txBody>
          <a:bodyPr wrap="square">
            <a:spAutoFit/>
          </a:bodyPr>
          <a:lstStyle/>
          <a:p>
            <a:pPr algn="l" rtl="0"/>
            <a:r>
              <a:rPr lang="en-US" b="0" i="0" dirty="0">
                <a:solidFill>
                  <a:srgbClr val="FF0000"/>
                </a:solidFill>
                <a:effectLst/>
                <a:latin typeface="Google Sans"/>
              </a:rPr>
              <a:t>Create Navigation Links</a:t>
            </a:r>
          </a:p>
          <a:p>
            <a:pPr algn="l" rtl="0"/>
            <a:r>
              <a:rPr lang="en-US" b="0" i="0" dirty="0">
                <a:solidFill>
                  <a:srgbClr val="5F6368"/>
                </a:solidFill>
                <a:effectLst/>
                <a:latin typeface="Google Sans"/>
              </a:rPr>
              <a:t>&lt;Link to="/"&gt;Home&lt;/Link&gt;</a:t>
            </a:r>
          </a:p>
          <a:p>
            <a:pPr algn="l" rtl="0"/>
            <a:r>
              <a:rPr lang="en-US" b="0" i="0" dirty="0">
                <a:solidFill>
                  <a:srgbClr val="5F6368"/>
                </a:solidFill>
                <a:effectLst/>
                <a:latin typeface="Google Sans"/>
              </a:rPr>
              <a:t>&lt;Link to="/about"&gt;About&lt;/Link&gt;</a:t>
            </a:r>
          </a:p>
          <a:p>
            <a:pPr algn="l" rtl="0"/>
            <a:r>
              <a:rPr lang="en-US" b="0" i="0" dirty="0">
                <a:solidFill>
                  <a:srgbClr val="5F6368"/>
                </a:solidFill>
                <a:effectLst/>
                <a:latin typeface="Google Sans"/>
              </a:rPr>
              <a:t>&lt;Link to="/contact"&gt;Contact Us&lt;/Link&gt;</a:t>
            </a:r>
          </a:p>
          <a:p>
            <a:pPr algn="l" rtl="0"/>
            <a:endParaRPr lang="en-US" b="0" i="0" dirty="0">
              <a:solidFill>
                <a:srgbClr val="5F6368"/>
              </a:solidFill>
              <a:effectLst/>
              <a:latin typeface="Google Sans"/>
            </a:endParaRPr>
          </a:p>
        </p:txBody>
      </p:sp>
    </p:spTree>
    <p:extLst>
      <p:ext uri="{BB962C8B-B14F-4D97-AF65-F5344CB8AC3E}">
        <p14:creationId xmlns:p14="http://schemas.microsoft.com/office/powerpoint/2010/main" val="23416916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697626"/>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Creating html element using react after installation WITH OUT CDN links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666750"/>
            <a:ext cx="8534400" cy="4247317"/>
          </a:xfrm>
          <a:prstGeom prst="rect">
            <a:avLst/>
          </a:prstGeom>
          <a:noFill/>
        </p:spPr>
        <p:txBody>
          <a:bodyPr wrap="square">
            <a:spAutoFit/>
          </a:bodyPr>
          <a:lstStyle/>
          <a:p>
            <a:pPr algn="l" fontAlgn="base"/>
            <a:r>
              <a:rPr lang="en-US" b="1" i="0" dirty="0">
                <a:solidFill>
                  <a:srgbClr val="7030A0"/>
                </a:solidFill>
                <a:effectLst/>
                <a:latin typeface="Arial" panose="020B0604020202020204" pitchFamily="34" charset="0"/>
              </a:rPr>
              <a:t>Index.js </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heading=</a:t>
            </a:r>
            <a:r>
              <a:rPr lang="en-IN" b="0" dirty="0" err="1">
                <a:solidFill>
                  <a:srgbClr val="000000"/>
                </a:solidFill>
                <a:effectLst/>
                <a:latin typeface="Consolas" panose="020B0609020204030204" pitchFamily="49" charset="0"/>
              </a:rPr>
              <a:t>React.createElement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'h1'</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"this is react </a:t>
            </a:r>
            <a:r>
              <a:rPr lang="en-IN" b="0" dirty="0" err="1">
                <a:solidFill>
                  <a:srgbClr val="A31515"/>
                </a:solidFill>
                <a:effectLst/>
                <a:latin typeface="Consolas" panose="020B0609020204030204" pitchFamily="49" charset="0"/>
              </a:rPr>
              <a:t>js</a:t>
            </a:r>
            <a:r>
              <a:rPr lang="en-IN" b="0" dirty="0">
                <a:solidFill>
                  <a:srgbClr val="A31515"/>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(heading);</a:t>
            </a:r>
          </a:p>
          <a:p>
            <a:r>
              <a:rPr lang="en-IN" b="0" dirty="0">
                <a:solidFill>
                  <a:srgbClr val="000000"/>
                </a:solidFill>
                <a:effectLst/>
                <a:latin typeface="Consolas" panose="020B0609020204030204" pitchFamily="49" charset="0"/>
              </a:rPr>
              <a:t>  </a:t>
            </a:r>
          </a:p>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14" name="TextBox 13">
            <a:extLst>
              <a:ext uri="{FF2B5EF4-FFF2-40B4-BE49-F238E27FC236}">
                <a16:creationId xmlns:a16="http://schemas.microsoft.com/office/drawing/2014/main" id="{3BC33748-FD96-DFF2-D067-AF399EAEE05F}"/>
              </a:ext>
            </a:extLst>
          </p:cNvPr>
          <p:cNvSpPr txBox="1"/>
          <p:nvPr/>
        </p:nvSpPr>
        <p:spPr>
          <a:xfrm>
            <a:off x="771525" y="3181350"/>
            <a:ext cx="7541066" cy="369332"/>
          </a:xfrm>
          <a:prstGeom prst="rect">
            <a:avLst/>
          </a:prstGeom>
          <a:noFill/>
        </p:spPr>
        <p:txBody>
          <a:bodyPr wrap="square">
            <a:spAutoFit/>
          </a:bodyPr>
          <a:lstStyle/>
          <a:p>
            <a:pPr algn="l" fontAlgn="base"/>
            <a:endParaRPr lang="en-US" b="0" i="0" dirty="0">
              <a:solidFill>
                <a:srgbClr val="273239"/>
              </a:solidFill>
              <a:effectLst/>
              <a:latin typeface="Nunito" pitchFamily="2" charset="0"/>
            </a:endParaRPr>
          </a:p>
        </p:txBody>
      </p:sp>
      <p:pic>
        <p:nvPicPr>
          <p:cNvPr id="17" name="Picture 16">
            <a:extLst>
              <a:ext uri="{FF2B5EF4-FFF2-40B4-BE49-F238E27FC236}">
                <a16:creationId xmlns:a16="http://schemas.microsoft.com/office/drawing/2014/main" id="{114573C1-03D7-3016-032F-40898F146C5F}"/>
              </a:ext>
            </a:extLst>
          </p:cNvPr>
          <p:cNvPicPr>
            <a:picLocks noChangeAspect="1"/>
          </p:cNvPicPr>
          <p:nvPr/>
        </p:nvPicPr>
        <p:blipFill>
          <a:blip r:embed="rId4"/>
          <a:stretch>
            <a:fillRect/>
          </a:stretch>
        </p:blipFill>
        <p:spPr>
          <a:xfrm>
            <a:off x="6380383" y="1811156"/>
            <a:ext cx="2819400" cy="1028700"/>
          </a:xfrm>
          <a:prstGeom prst="rect">
            <a:avLst/>
          </a:prstGeom>
        </p:spPr>
      </p:pic>
    </p:spTree>
    <p:extLst>
      <p:ext uri="{BB962C8B-B14F-4D97-AF65-F5344CB8AC3E}">
        <p14:creationId xmlns:p14="http://schemas.microsoft.com/office/powerpoint/2010/main" val="3128349719"/>
      </p:ext>
    </p:extLst>
  </p:cSld>
  <p:clrMapOvr>
    <a:masterClrMapping/>
  </p:clrMapOvr>
  <p:transition/>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8382000" cy="5632311"/>
          </a:xfrm>
          <a:prstGeom prst="rect">
            <a:avLst/>
          </a:prstGeom>
          <a:noFill/>
        </p:spPr>
        <p:txBody>
          <a:bodyPr wrap="square">
            <a:spAutoFit/>
          </a:bodyPr>
          <a:lstStyle/>
          <a:p>
            <a:r>
              <a:rPr lang="en-US" b="0" dirty="0">
                <a:solidFill>
                  <a:srgbClr val="FF0000"/>
                </a:solidFill>
                <a:effectLst/>
                <a:latin typeface="Consolas" panose="020B0609020204030204" pitchFamily="49" charset="0"/>
              </a:rPr>
              <a:t>App.js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Home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'./Home'</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About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'./About'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Contact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'./Contact'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Login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'./Login'</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BrowserRouter</a:t>
            </a:r>
            <a:r>
              <a:rPr lang="en-IN" b="0" dirty="0">
                <a:solidFill>
                  <a:srgbClr val="000000"/>
                </a:solidFill>
                <a:effectLst/>
                <a:latin typeface="Consolas" panose="020B0609020204030204" pitchFamily="49" charset="0"/>
              </a:rPr>
              <a:t> , Routes, Route, Link }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'react-router-</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Header()</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Home</a:t>
            </a:r>
            <a:r>
              <a:rPr lang="en-IN" b="0" dirty="0">
                <a:solidFill>
                  <a:srgbClr val="800000"/>
                </a:solidFill>
                <a:effectLst/>
                <a:latin typeface="Consolas" panose="020B0609020204030204" pitchFamily="49" charset="0"/>
              </a:rPr>
              <a:t>&lt;/Link&gt;&lt;/li&gt;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"/about"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About</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&lt;li&gt;&lt;Link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"/contact"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Contact Us</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&lt;li&gt;&lt;Link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"/Login"</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login</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endParaRPr lang="en-IN"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255608779"/>
      </p:ext>
    </p:extLst>
  </p:cSld>
  <p:clrMapOvr>
    <a:masterClrMapping/>
  </p:clrMapOvr>
  <p:transition/>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200329"/>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dirty="0">
              <a:solidFill>
                <a:srgbClr val="FF0000"/>
              </a:solidFill>
            </a:endParaRP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5632311"/>
          </a:xfrm>
          <a:prstGeom prst="rect">
            <a:avLst/>
          </a:prstGeom>
          <a:noFill/>
        </p:spPr>
        <p:txBody>
          <a:bodyPr wrap="square">
            <a:spAutoFit/>
          </a:bodyPr>
          <a:lstStyle/>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BrowserRouter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&lt;Routes&gt;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exact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&lt;Home</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"/about"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&lt;About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"/contact"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&lt;Contact/&gt;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"/Login"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&lt;Login/&gt;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&lt;/Routes&gt;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BrowserRouter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endParaRPr lang="en-US" b="0" dirty="0">
              <a:solidFill>
                <a:srgbClr val="FF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endParaRPr lang="en-IN"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3437406324"/>
      </p:ext>
    </p:extLst>
  </p:cSld>
  <p:clrMapOvr>
    <a:masterClrMapping/>
  </p:clrMapOv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ED3CBB70-EDF2-45B2-B93F-D9FB311C3971}"/>
              </a:ext>
            </a:extLst>
          </p:cNvPr>
          <p:cNvSpPr txBox="1"/>
          <p:nvPr/>
        </p:nvSpPr>
        <p:spPr>
          <a:xfrm>
            <a:off x="228600" y="794631"/>
            <a:ext cx="8153400" cy="1754326"/>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p:txBody>
      </p:sp>
      <p:sp>
        <p:nvSpPr>
          <p:cNvPr id="18" name="TextBox 17">
            <a:extLst>
              <a:ext uri="{FF2B5EF4-FFF2-40B4-BE49-F238E27FC236}">
                <a16:creationId xmlns:a16="http://schemas.microsoft.com/office/drawing/2014/main" id="{9218DE4D-9F76-4F40-D070-2BD38257EC29}"/>
              </a:ext>
            </a:extLst>
          </p:cNvPr>
          <p:cNvSpPr txBox="1"/>
          <p:nvPr/>
        </p:nvSpPr>
        <p:spPr>
          <a:xfrm>
            <a:off x="381000" y="547546"/>
            <a:ext cx="6580148"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endParaRPr lang="en-IN" b="0" dirty="0">
              <a:solidFill>
                <a:srgbClr val="FF0000"/>
              </a:solidFill>
              <a:effectLst/>
              <a:latin typeface="Consolas" panose="020B0609020204030204" pitchFamily="49" charset="0"/>
            </a:endParaRPr>
          </a:p>
        </p:txBody>
      </p:sp>
      <p:pic>
        <p:nvPicPr>
          <p:cNvPr id="16" name="Picture 15">
            <a:extLst>
              <a:ext uri="{FF2B5EF4-FFF2-40B4-BE49-F238E27FC236}">
                <a16:creationId xmlns:a16="http://schemas.microsoft.com/office/drawing/2014/main" id="{0A313F48-5BA5-539D-E096-578154CA1938}"/>
              </a:ext>
            </a:extLst>
          </p:cNvPr>
          <p:cNvPicPr>
            <a:picLocks noChangeAspect="1"/>
          </p:cNvPicPr>
          <p:nvPr/>
        </p:nvPicPr>
        <p:blipFill>
          <a:blip r:embed="rId4"/>
          <a:stretch>
            <a:fillRect/>
          </a:stretch>
        </p:blipFill>
        <p:spPr>
          <a:xfrm>
            <a:off x="4055950" y="2611969"/>
            <a:ext cx="4124325" cy="1754326"/>
          </a:xfrm>
          <a:prstGeom prst="rect">
            <a:avLst/>
          </a:prstGeom>
        </p:spPr>
      </p:pic>
    </p:spTree>
    <p:extLst>
      <p:ext uri="{BB962C8B-B14F-4D97-AF65-F5344CB8AC3E}">
        <p14:creationId xmlns:p14="http://schemas.microsoft.com/office/powerpoint/2010/main" val="3253263475"/>
      </p:ext>
    </p:extLst>
  </p:cSld>
  <p:clrMapOvr>
    <a:masterClrMapping/>
  </p:clrMapOvr>
  <p:transition/>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533400" y="729136"/>
            <a:ext cx="6429702" cy="3970318"/>
          </a:xfrm>
          <a:prstGeom prst="rect">
            <a:avLst/>
          </a:prstGeom>
          <a:noFill/>
        </p:spPr>
        <p:txBody>
          <a:bodyPr wrap="square">
            <a:spAutoFit/>
          </a:bodyPr>
          <a:lstStyle/>
          <a:p>
            <a:r>
              <a:rPr lang="en-IN" dirty="0">
                <a:solidFill>
                  <a:srgbClr val="FF0000"/>
                </a:solidFill>
                <a:latin typeface="Consolas" panose="020B0609020204030204" pitchFamily="49" charset="0"/>
              </a:rPr>
              <a:t>Nested routing</a:t>
            </a:r>
          </a:p>
          <a:p>
            <a:r>
              <a:rPr lang="en-IN" dirty="0">
                <a:solidFill>
                  <a:srgbClr val="FF0000"/>
                </a:solidFill>
                <a:latin typeface="Consolas" panose="020B0609020204030204" pitchFamily="49" charset="0"/>
              </a:rPr>
              <a:t>Login.js</a:t>
            </a:r>
            <a:endParaRPr lang="en-IN" b="0" dirty="0">
              <a:solidFill>
                <a:srgbClr val="FF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{Outlet}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'react-router-</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Login(){</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Login component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&lt;Outlet/&gt;&lt;/&gt;)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Signin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err="1">
                <a:solidFill>
                  <a:srgbClr val="000000"/>
                </a:solidFill>
                <a:effectLst/>
                <a:latin typeface="Consolas" panose="020B0609020204030204" pitchFamily="49" charset="0"/>
              </a:rPr>
              <a:t>signin</a:t>
            </a:r>
            <a:r>
              <a:rPr lang="en-IN" b="0" dirty="0">
                <a:solidFill>
                  <a:srgbClr val="000000"/>
                </a:solidFill>
                <a:effectLst/>
                <a:latin typeface="Consolas" panose="020B0609020204030204" pitchFamily="49" charset="0"/>
              </a:rPr>
              <a:t> component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892055504"/>
      </p:ext>
    </p:extLst>
  </p:cSld>
  <p:clrMapOvr>
    <a:masterClrMapping/>
  </p:clrMapOvr>
  <p:transition/>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533400" y="729136"/>
            <a:ext cx="6429702" cy="2308324"/>
          </a:xfrm>
          <a:prstGeom prst="rect">
            <a:avLst/>
          </a:prstGeom>
          <a:noFill/>
        </p:spPr>
        <p:txBody>
          <a:bodyPr wrap="square">
            <a:spAutoFit/>
          </a:bodyPr>
          <a:lstStyle/>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Signout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err="1">
                <a:solidFill>
                  <a:srgbClr val="000000"/>
                </a:solidFill>
                <a:effectLst/>
                <a:latin typeface="Consolas" panose="020B0609020204030204" pitchFamily="49" charset="0"/>
              </a:rPr>
              <a:t>signout</a:t>
            </a:r>
            <a:r>
              <a:rPr lang="en-IN" b="0" dirty="0">
                <a:solidFill>
                  <a:srgbClr val="000000"/>
                </a:solidFill>
                <a:effectLst/>
                <a:latin typeface="Consolas" panose="020B0609020204030204" pitchFamily="49" charset="0"/>
              </a:rPr>
              <a:t> component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Login</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307358678"/>
      </p:ext>
    </p:extLst>
  </p:cSld>
  <p:clrMapOvr>
    <a:masterClrMapping/>
  </p:clrMapOvr>
  <p:transition/>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533400" y="729136"/>
            <a:ext cx="6429702" cy="4524315"/>
          </a:xfrm>
          <a:prstGeom prst="rect">
            <a:avLst/>
          </a:prstGeom>
          <a:noFill/>
        </p:spPr>
        <p:txBody>
          <a:bodyPr wrap="square">
            <a:spAutoFit/>
          </a:bodyPr>
          <a:lstStyle/>
          <a:p>
            <a:r>
              <a:rPr lang="en-IN" dirty="0">
                <a:solidFill>
                  <a:srgbClr val="FF0000"/>
                </a:solidFill>
                <a:latin typeface="Consolas" panose="020B0609020204030204" pitchFamily="49" charset="0"/>
              </a:rPr>
              <a:t>App.js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Home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'./Home'</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About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'./About'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Contact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'./Contact'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Login,{</a:t>
            </a:r>
            <a:r>
              <a:rPr lang="en-IN" b="0" dirty="0" err="1">
                <a:solidFill>
                  <a:srgbClr val="000000"/>
                </a:solidFill>
                <a:effectLst/>
                <a:latin typeface="Consolas" panose="020B0609020204030204" pitchFamily="49" charset="0"/>
              </a:rPr>
              <a:t>Signin,Signout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'./Login'</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BrowserRouter</a:t>
            </a:r>
            <a:r>
              <a:rPr lang="en-IN" b="0" dirty="0">
                <a:solidFill>
                  <a:srgbClr val="000000"/>
                </a:solidFill>
                <a:effectLst/>
                <a:latin typeface="Consolas" panose="020B0609020204030204" pitchFamily="49" charset="0"/>
              </a:rPr>
              <a:t> , Routes, Route, Link }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'react-router-</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Header()</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Home</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"/about"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About</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&lt;li&gt;&lt;Link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"/contact"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Contact Us</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&lt;li&gt;&lt;Link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"/Login"</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login</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93162004"/>
      </p:ext>
    </p:extLst>
  </p:cSld>
  <p:clrMapOvr>
    <a:masterClrMapping/>
  </p:clrMapOvr>
  <p:transition/>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5632311"/>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BrowserRouter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&lt;Routes&gt;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&lt;Home/&gt;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"about"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&lt;About/&gt;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"contact"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&lt;Contact/&gt;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"Login"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&lt;Login/&gt;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Signin</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Signin</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Signout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Signout</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&lt;/Route&gt;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&lt;/Routes&gt; &lt;/</a:t>
            </a:r>
            <a:r>
              <a:rPr lang="en-IN" b="0" dirty="0" err="1">
                <a:solidFill>
                  <a:srgbClr val="800000"/>
                </a:solidFill>
                <a:effectLst/>
                <a:latin typeface="Consolas" panose="020B0609020204030204" pitchFamily="49" charset="0"/>
              </a:rPr>
              <a:t>BrowserRouter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&lt;/&gt; </a:t>
            </a:r>
            <a:r>
              <a:rPr lang="en-IN" b="0" dirty="0">
                <a:solidFill>
                  <a:srgbClr val="000000"/>
                </a:solidFill>
                <a:effectLst/>
                <a:latin typeface="Consolas" panose="020B0609020204030204" pitchFamily="49" charset="0"/>
              </a:rPr>
              <a:t>  ) }</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72393613"/>
      </p:ext>
    </p:extLst>
  </p:cSld>
  <p:clrMapOvr>
    <a:masterClrMapping/>
  </p:clrMapOvr>
  <p:transition/>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2585323"/>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dirty="0">
                <a:solidFill>
                  <a:srgbClr val="000000"/>
                </a:solidFill>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pic>
        <p:nvPicPr>
          <p:cNvPr id="9" name="Picture 8">
            <a:extLst>
              <a:ext uri="{FF2B5EF4-FFF2-40B4-BE49-F238E27FC236}">
                <a16:creationId xmlns:a16="http://schemas.microsoft.com/office/drawing/2014/main" id="{56066447-346B-DBBC-3332-C85E5FEEB365}"/>
              </a:ext>
            </a:extLst>
          </p:cNvPr>
          <p:cNvPicPr>
            <a:picLocks noChangeAspect="1"/>
          </p:cNvPicPr>
          <p:nvPr/>
        </p:nvPicPr>
        <p:blipFill>
          <a:blip r:embed="rId4"/>
          <a:stretch>
            <a:fillRect/>
          </a:stretch>
        </p:blipFill>
        <p:spPr>
          <a:xfrm>
            <a:off x="4201153" y="2343150"/>
            <a:ext cx="4705350" cy="2170794"/>
          </a:xfrm>
          <a:prstGeom prst="rect">
            <a:avLst/>
          </a:prstGeom>
        </p:spPr>
      </p:pic>
    </p:spTree>
    <p:extLst>
      <p:ext uri="{BB962C8B-B14F-4D97-AF65-F5344CB8AC3E}">
        <p14:creationId xmlns:p14="http://schemas.microsoft.com/office/powerpoint/2010/main" val="3151904761"/>
      </p:ext>
    </p:extLst>
  </p:cSld>
  <p:clrMapOvr>
    <a:masterClrMapping/>
  </p:clrMapOvr>
  <p:transition/>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3970318"/>
          </a:xfrm>
          <a:prstGeom prst="rect">
            <a:avLst/>
          </a:prstGeom>
          <a:noFill/>
        </p:spPr>
        <p:txBody>
          <a:bodyPr wrap="square">
            <a:spAutoFit/>
          </a:bodyPr>
          <a:lstStyle/>
          <a:p>
            <a:r>
              <a:rPr lang="en-IN" dirty="0">
                <a:solidFill>
                  <a:srgbClr val="FF0000"/>
                </a:solidFill>
                <a:latin typeface="Consolas" panose="020B0609020204030204" pitchFamily="49" charset="0"/>
              </a:rPr>
              <a:t>Login.js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{Outlet}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'react-router-</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{Link}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'react-router-</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Login(){</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&lt;button&gt;&lt;Link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Signin</a:t>
            </a:r>
            <a:r>
              <a:rPr lang="en-IN" b="0" dirty="0">
                <a:solidFill>
                  <a:srgbClr val="A31515"/>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err="1">
                <a:solidFill>
                  <a:srgbClr val="000000"/>
                </a:solidFill>
                <a:effectLst/>
                <a:latin typeface="Consolas" panose="020B0609020204030204" pitchFamily="49" charset="0"/>
              </a:rPr>
              <a:t>Signin</a:t>
            </a:r>
            <a:r>
              <a:rPr lang="en-IN" b="0" dirty="0">
                <a:solidFill>
                  <a:srgbClr val="800000"/>
                </a:solidFill>
                <a:effectLst/>
                <a:latin typeface="Consolas" panose="020B0609020204030204" pitchFamily="49" charset="0"/>
              </a:rPr>
              <a:t>&lt;/Link&gt;&lt;/button&gt;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&lt;button&gt;&lt;Link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Signout</a:t>
            </a:r>
            <a:r>
              <a:rPr lang="en-IN" b="0" dirty="0">
                <a:solidFill>
                  <a:srgbClr val="A31515"/>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err="1">
                <a:solidFill>
                  <a:srgbClr val="000000"/>
                </a:solidFill>
                <a:effectLst/>
                <a:latin typeface="Consolas" panose="020B0609020204030204" pitchFamily="49" charset="0"/>
              </a:rPr>
              <a:t>Signout</a:t>
            </a:r>
            <a:r>
              <a:rPr lang="en-IN" b="0" dirty="0">
                <a:solidFill>
                  <a:srgbClr val="800000"/>
                </a:solidFill>
                <a:effectLst/>
                <a:latin typeface="Consolas" panose="020B0609020204030204" pitchFamily="49" charset="0"/>
              </a:rPr>
              <a:t>&lt;/Link&gt;&lt;/button&gt;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Login component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&lt;Outlet/&gt;&lt;/&gt;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33773652"/>
      </p:ext>
    </p:extLst>
  </p:cSld>
  <p:clrMapOvr>
    <a:masterClrMapping/>
  </p:clrMapOvr>
  <p:transition/>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3970318"/>
          </a:xfrm>
          <a:prstGeom prst="rect">
            <a:avLst/>
          </a:prstGeom>
          <a:noFill/>
        </p:spPr>
        <p:txBody>
          <a:bodyPr wrap="square">
            <a:spAutoFit/>
          </a:bodyPr>
          <a:lstStyle/>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Signin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err="1">
                <a:solidFill>
                  <a:srgbClr val="000000"/>
                </a:solidFill>
                <a:effectLst/>
                <a:latin typeface="Consolas" panose="020B0609020204030204" pitchFamily="49" charset="0"/>
              </a:rPr>
              <a:t>signin</a:t>
            </a:r>
            <a:r>
              <a:rPr lang="en-IN" b="0" dirty="0">
                <a:solidFill>
                  <a:srgbClr val="000000"/>
                </a:solidFill>
                <a:effectLst/>
                <a:latin typeface="Consolas" panose="020B0609020204030204" pitchFamily="49" charset="0"/>
              </a:rPr>
              <a:t> component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Signout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err="1">
                <a:solidFill>
                  <a:srgbClr val="000000"/>
                </a:solidFill>
                <a:effectLst/>
                <a:latin typeface="Consolas" panose="020B0609020204030204" pitchFamily="49" charset="0"/>
              </a:rPr>
              <a:t>signout</a:t>
            </a:r>
            <a:r>
              <a:rPr lang="en-IN" b="0" dirty="0">
                <a:solidFill>
                  <a:srgbClr val="000000"/>
                </a:solidFill>
                <a:effectLst/>
                <a:latin typeface="Consolas" panose="020B0609020204030204" pitchFamily="49" charset="0"/>
              </a:rPr>
              <a:t> component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Login</a:t>
            </a:r>
          </a:p>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86916844"/>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React Folder structure</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14" name="TextBox 13">
            <a:extLst>
              <a:ext uri="{FF2B5EF4-FFF2-40B4-BE49-F238E27FC236}">
                <a16:creationId xmlns:a16="http://schemas.microsoft.com/office/drawing/2014/main" id="{3BC33748-FD96-DFF2-D067-AF399EAEE05F}"/>
              </a:ext>
            </a:extLst>
          </p:cNvPr>
          <p:cNvSpPr txBox="1"/>
          <p:nvPr/>
        </p:nvSpPr>
        <p:spPr>
          <a:xfrm>
            <a:off x="771525" y="3181350"/>
            <a:ext cx="7541066" cy="369332"/>
          </a:xfrm>
          <a:prstGeom prst="rect">
            <a:avLst/>
          </a:prstGeom>
          <a:noFill/>
        </p:spPr>
        <p:txBody>
          <a:bodyPr wrap="square">
            <a:spAutoFit/>
          </a:bodyPr>
          <a:lstStyle/>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457200" y="1180412"/>
            <a:ext cx="7855391" cy="2158989"/>
          </a:xfrm>
          <a:prstGeom prst="rect">
            <a:avLst/>
          </a:prstGeom>
          <a:noFill/>
        </p:spPr>
        <p:txBody>
          <a:bodyPr wrap="square">
            <a:spAutoFit/>
          </a:bodyPr>
          <a:lstStyle/>
          <a:p>
            <a:pPr algn="ctr">
              <a:buNone/>
            </a:pPr>
            <a:r>
              <a:rPr lang="en-US" dirty="0">
                <a:solidFill>
                  <a:srgbClr val="FF0000"/>
                </a:solidFill>
              </a:rPr>
              <a:t>Public folder</a:t>
            </a:r>
          </a:p>
          <a:p>
            <a:pPr>
              <a:lnSpc>
                <a:spcPct val="150000"/>
              </a:lnSpc>
              <a:buNone/>
            </a:pPr>
            <a:r>
              <a:rPr lang="en-US" dirty="0">
                <a:solidFill>
                  <a:schemeClr val="bg1"/>
                </a:solidFill>
              </a:rPr>
              <a:t>● </a:t>
            </a:r>
            <a:r>
              <a:rPr lang="en-US" sz="2000" dirty="0">
                <a:solidFill>
                  <a:schemeClr val="bg1"/>
                </a:solidFill>
              </a:rPr>
              <a:t>In this folder we will always have single html file (index.html) which runs on the server and we will edit this file. </a:t>
            </a:r>
          </a:p>
          <a:p>
            <a:pPr>
              <a:lnSpc>
                <a:spcPct val="150000"/>
              </a:lnSpc>
              <a:buNone/>
            </a:pPr>
            <a:r>
              <a:rPr lang="en-US" sz="2000" dirty="0">
                <a:solidFill>
                  <a:schemeClr val="bg1"/>
                </a:solidFill>
              </a:rPr>
              <a:t>● All the components are rendered on index file </a:t>
            </a:r>
          </a:p>
          <a:p>
            <a:pPr>
              <a:lnSpc>
                <a:spcPct val="150000"/>
              </a:lnSpc>
              <a:buNone/>
            </a:pPr>
            <a:r>
              <a:rPr lang="en-US" sz="2000" dirty="0">
                <a:solidFill>
                  <a:schemeClr val="bg1"/>
                </a:solidFill>
              </a:rPr>
              <a:t>● In the div with id root and displayed on the browser.</a:t>
            </a:r>
          </a:p>
        </p:txBody>
      </p:sp>
    </p:spTree>
    <p:extLst>
      <p:ext uri="{BB962C8B-B14F-4D97-AF65-F5344CB8AC3E}">
        <p14:creationId xmlns:p14="http://schemas.microsoft.com/office/powerpoint/2010/main" val="29981301"/>
      </p:ext>
    </p:extLst>
  </p:cSld>
  <p:clrMapOvr>
    <a:masterClrMapping/>
  </p:clrMapOvr>
  <p:transition/>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4801314"/>
          </a:xfrm>
          <a:prstGeom prst="rect">
            <a:avLst/>
          </a:prstGeom>
          <a:noFill/>
        </p:spPr>
        <p:txBody>
          <a:bodyPr wrap="square">
            <a:spAutoFit/>
          </a:bodyPr>
          <a:lstStyle/>
          <a:p>
            <a:r>
              <a:rPr lang="en-IN" dirty="0">
                <a:solidFill>
                  <a:srgbClr val="FF0000"/>
                </a:solidFill>
                <a:latin typeface="Consolas" panose="020B0609020204030204" pitchFamily="49" charset="0"/>
              </a:rPr>
              <a:t>App.js</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Home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'./Home'</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About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'./About'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Contact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'./Contact'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Login,{</a:t>
            </a:r>
            <a:r>
              <a:rPr lang="en-IN" b="0" dirty="0" err="1">
                <a:solidFill>
                  <a:srgbClr val="000000"/>
                </a:solidFill>
                <a:effectLst/>
                <a:latin typeface="Consolas" panose="020B0609020204030204" pitchFamily="49" charset="0"/>
              </a:rPr>
              <a:t>Signin,Signout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'./Login'</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BrowserRouter</a:t>
            </a:r>
            <a:r>
              <a:rPr lang="en-IN" b="0" dirty="0">
                <a:solidFill>
                  <a:srgbClr val="000000"/>
                </a:solidFill>
                <a:effectLst/>
                <a:latin typeface="Consolas" panose="020B0609020204030204" pitchFamily="49" charset="0"/>
              </a:rPr>
              <a:t> , Routes, Route, Link }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'react-router-</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Header()</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Home</a:t>
            </a:r>
            <a:r>
              <a:rPr lang="en-IN" b="0" dirty="0">
                <a:solidFill>
                  <a:srgbClr val="800000"/>
                </a:solidFill>
                <a:effectLst/>
                <a:latin typeface="Consolas" panose="020B0609020204030204" pitchFamily="49" charset="0"/>
              </a:rPr>
              <a:t>&lt;/Link&gt;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201064414"/>
      </p:ext>
    </p:extLst>
  </p:cSld>
  <p:clrMapOvr>
    <a:masterClrMapping/>
  </p:clrMapOvr>
  <p:transition/>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5355312"/>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"/about"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About</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&lt;li&gt;&lt;Link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"/contact"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Contact Us</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&lt;li&gt;&lt;Link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"/Login"</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login</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BrowserRouter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&lt;Routes&gt;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&lt;Home/&gt;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"about"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&lt;About/&gt;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"contact"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&lt;Contact/&gt;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791130501"/>
      </p:ext>
    </p:extLst>
  </p:cSld>
  <p:clrMapOvr>
    <a:masterClrMapping/>
  </p:clrMapOvr>
  <p:transition/>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3970318"/>
          </a:xfrm>
          <a:prstGeom prst="rect">
            <a:avLst/>
          </a:prstGeom>
          <a:noFill/>
        </p:spPr>
        <p:txBody>
          <a:bodyPr wrap="square">
            <a:spAutoFit/>
          </a:bodyPr>
          <a:lstStyle/>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"Login"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&lt;Login/&gt;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Signin</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Signin</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Signout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Signout</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&lt;/Route&gt;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&lt;/Routes&gt;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BrowserRouter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911430714"/>
      </p:ext>
    </p:extLst>
  </p:cSld>
  <p:clrMapOvr>
    <a:masterClrMapping/>
  </p:clrMapOvr>
  <p:transition/>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646331"/>
          </a:xfrm>
          <a:prstGeom prst="rect">
            <a:avLst/>
          </a:prstGeom>
          <a:noFill/>
        </p:spPr>
        <p:txBody>
          <a:bodyPr wrap="square">
            <a:spAutoFit/>
          </a:bodyPr>
          <a:lstStyle/>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pic>
        <p:nvPicPr>
          <p:cNvPr id="16" name="Picture 15">
            <a:extLst>
              <a:ext uri="{FF2B5EF4-FFF2-40B4-BE49-F238E27FC236}">
                <a16:creationId xmlns:a16="http://schemas.microsoft.com/office/drawing/2014/main" id="{E66424EE-9C87-2E0F-D18D-A2ABBB95C179}"/>
              </a:ext>
            </a:extLst>
          </p:cNvPr>
          <p:cNvPicPr>
            <a:picLocks noChangeAspect="1"/>
          </p:cNvPicPr>
          <p:nvPr/>
        </p:nvPicPr>
        <p:blipFill>
          <a:blip r:embed="rId4"/>
          <a:stretch>
            <a:fillRect/>
          </a:stretch>
        </p:blipFill>
        <p:spPr>
          <a:xfrm>
            <a:off x="6043943" y="2549009"/>
            <a:ext cx="3698673" cy="2627993"/>
          </a:xfrm>
          <a:prstGeom prst="rect">
            <a:avLst/>
          </a:prstGeom>
        </p:spPr>
      </p:pic>
      <p:sp>
        <p:nvSpPr>
          <p:cNvPr id="21" name="TextBox 20">
            <a:extLst>
              <a:ext uri="{FF2B5EF4-FFF2-40B4-BE49-F238E27FC236}">
                <a16:creationId xmlns:a16="http://schemas.microsoft.com/office/drawing/2014/main" id="{9AFEC590-CCD1-7D7D-61CC-9EE7702FD9BF}"/>
              </a:ext>
            </a:extLst>
          </p:cNvPr>
          <p:cNvSpPr txBox="1"/>
          <p:nvPr/>
        </p:nvSpPr>
        <p:spPr>
          <a:xfrm>
            <a:off x="398794" y="776295"/>
            <a:ext cx="6564308" cy="3139321"/>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326096541"/>
      </p:ext>
    </p:extLst>
  </p:cSld>
  <p:clrMapOvr>
    <a:masterClrMapping/>
  </p:clrMapOvr>
  <p:transition/>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646331"/>
          </a:xfrm>
          <a:prstGeom prst="rect">
            <a:avLst/>
          </a:prstGeom>
          <a:noFill/>
        </p:spPr>
        <p:txBody>
          <a:bodyPr wrap="square">
            <a:spAutoFit/>
          </a:bodyPr>
          <a:lstStyle/>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sp>
        <p:nvSpPr>
          <p:cNvPr id="21" name="TextBox 20">
            <a:extLst>
              <a:ext uri="{FF2B5EF4-FFF2-40B4-BE49-F238E27FC236}">
                <a16:creationId xmlns:a16="http://schemas.microsoft.com/office/drawing/2014/main" id="{9AFEC590-CCD1-7D7D-61CC-9EE7702FD9BF}"/>
              </a:ext>
            </a:extLst>
          </p:cNvPr>
          <p:cNvSpPr txBox="1"/>
          <p:nvPr/>
        </p:nvSpPr>
        <p:spPr>
          <a:xfrm>
            <a:off x="398794" y="776295"/>
            <a:ext cx="6564308" cy="3416320"/>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App.css</a:t>
            </a:r>
            <a:br>
              <a:rPr lang="en-US" b="0" dirty="0">
                <a:solidFill>
                  <a:srgbClr val="000000"/>
                </a:solidFill>
                <a:effectLst/>
                <a:latin typeface="Consolas" panose="020B0609020204030204" pitchFamily="49" charset="0"/>
              </a:rPr>
            </a:br>
            <a:r>
              <a:rPr lang="en-US" b="0" dirty="0" err="1">
                <a:solidFill>
                  <a:srgbClr val="800000"/>
                </a:solidFill>
                <a:effectLst/>
                <a:latin typeface="Consolas" panose="020B0609020204030204" pitchFamily="49" charset="0"/>
              </a:rPr>
              <a:t>ul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background-color</a:t>
            </a:r>
            <a:r>
              <a:rPr lang="en-US" b="0" dirty="0" err="1">
                <a:solidFill>
                  <a:srgbClr val="000000"/>
                </a:solidFill>
                <a:effectLst/>
                <a:latin typeface="Consolas" panose="020B0609020204030204" pitchFamily="49" charset="0"/>
              </a:rPr>
              <a:t>:</a:t>
            </a:r>
            <a:r>
              <a:rPr lang="en-US" b="0" dirty="0" err="1">
                <a:solidFill>
                  <a:srgbClr val="0451A5"/>
                </a:solidFill>
                <a:effectLst/>
                <a:latin typeface="Consolas" panose="020B0609020204030204" pitchFamily="49" charset="0"/>
              </a:rPr>
              <a:t>red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r>
              <a:rPr lang="en-US" b="0" dirty="0">
                <a:solidFill>
                  <a:srgbClr val="800000"/>
                </a:solidFill>
                <a:effectLst/>
                <a:latin typeface="Consolas" panose="020B0609020204030204" pitchFamily="49" charset="0"/>
              </a:rPr>
              <a:t>button</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background-color</a:t>
            </a:r>
            <a:r>
              <a:rPr lang="en-US" b="0" dirty="0" err="1">
                <a:solidFill>
                  <a:srgbClr val="000000"/>
                </a:solidFill>
                <a:effectLst/>
                <a:latin typeface="Consolas" panose="020B0609020204030204" pitchFamily="49" charset="0"/>
              </a:rPr>
              <a:t>:</a:t>
            </a:r>
            <a:r>
              <a:rPr lang="en-US" b="0" dirty="0" err="1">
                <a:solidFill>
                  <a:srgbClr val="0451A5"/>
                </a:solidFill>
                <a:effectLst/>
                <a:latin typeface="Consolas" panose="020B0609020204030204" pitchFamily="49" charset="0"/>
              </a:rPr>
              <a:t>blue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margin</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5px</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315611365"/>
      </p:ext>
    </p:extLst>
  </p:cSld>
  <p:clrMapOvr>
    <a:masterClrMapping/>
  </p:clrMapOvr>
  <p:transition/>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646331"/>
          </a:xfrm>
          <a:prstGeom prst="rect">
            <a:avLst/>
          </a:prstGeom>
          <a:noFill/>
        </p:spPr>
        <p:txBody>
          <a:bodyPr wrap="square">
            <a:spAutoFit/>
          </a:bodyPr>
          <a:lstStyle/>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sp>
        <p:nvSpPr>
          <p:cNvPr id="21" name="TextBox 20">
            <a:extLst>
              <a:ext uri="{FF2B5EF4-FFF2-40B4-BE49-F238E27FC236}">
                <a16:creationId xmlns:a16="http://schemas.microsoft.com/office/drawing/2014/main" id="{9AFEC590-CCD1-7D7D-61CC-9EE7702FD9BF}"/>
              </a:ext>
            </a:extLst>
          </p:cNvPr>
          <p:cNvSpPr txBox="1"/>
          <p:nvPr/>
        </p:nvSpPr>
        <p:spPr>
          <a:xfrm>
            <a:off x="398794" y="776295"/>
            <a:ext cx="6564308" cy="646331"/>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506C36F-E776-B4D8-6220-219149D10297}"/>
              </a:ext>
            </a:extLst>
          </p:cNvPr>
          <p:cNvSpPr txBox="1"/>
          <p:nvPr/>
        </p:nvSpPr>
        <p:spPr>
          <a:xfrm>
            <a:off x="624205" y="729136"/>
            <a:ext cx="6336944" cy="4524315"/>
          </a:xfrm>
          <a:prstGeom prst="rect">
            <a:avLst/>
          </a:prstGeom>
          <a:noFill/>
        </p:spPr>
        <p:txBody>
          <a:bodyPr wrap="square">
            <a:spAutoFit/>
          </a:bodyPr>
          <a:lstStyle/>
          <a:p>
            <a:r>
              <a:rPr lang="en-IN" b="0" dirty="0">
                <a:solidFill>
                  <a:srgbClr val="FF0000"/>
                </a:solidFill>
                <a:effectLst/>
                <a:latin typeface="Consolas" panose="020B0609020204030204" pitchFamily="49" charset="0"/>
              </a:rPr>
              <a:t>App.js</a:t>
            </a: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Home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'./Home'</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About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'./About'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Contact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'./Contact'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Login,{</a:t>
            </a:r>
            <a:r>
              <a:rPr lang="en-IN" b="0" dirty="0" err="1">
                <a:solidFill>
                  <a:srgbClr val="000000"/>
                </a:solidFill>
                <a:effectLst/>
                <a:latin typeface="Consolas" panose="020B0609020204030204" pitchFamily="49" charset="0"/>
              </a:rPr>
              <a:t>Signin,Signout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'./Login'</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'./App.css'</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err="1">
                <a:solidFill>
                  <a:srgbClr val="000000"/>
                </a:solidFill>
                <a:effectLst/>
                <a:latin typeface="Consolas" panose="020B0609020204030204" pitchFamily="49" charset="0"/>
              </a:rPr>
              <a:t>BrowserRouter</a:t>
            </a:r>
            <a:r>
              <a:rPr lang="en-IN" b="0" dirty="0">
                <a:solidFill>
                  <a:srgbClr val="000000"/>
                </a:solidFill>
                <a:effectLst/>
                <a:latin typeface="Consolas" panose="020B0609020204030204" pitchFamily="49" charset="0"/>
              </a:rPr>
              <a:t> , Routes, Route, Link }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'react-router-</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Header()</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ul</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{display:</a:t>
            </a:r>
            <a:r>
              <a:rPr lang="en-IN" b="0" dirty="0">
                <a:solidFill>
                  <a:srgbClr val="A31515"/>
                </a:solidFill>
                <a:effectLst/>
                <a:latin typeface="Consolas" panose="020B0609020204030204" pitchFamily="49" charset="0"/>
              </a:rPr>
              <a:t>'flex'</a:t>
            </a:r>
            <a:r>
              <a:rPr lang="en-IN" b="0" dirty="0">
                <a:solidFill>
                  <a:srgbClr val="000000"/>
                </a:solidFill>
                <a:effectLst/>
                <a:latin typeface="Consolas" panose="020B0609020204030204" pitchFamily="49" charset="0"/>
              </a:rPr>
              <a:t>,gap:</a:t>
            </a:r>
            <a:r>
              <a:rPr lang="en-IN" b="0" dirty="0">
                <a:solidFill>
                  <a:srgbClr val="A31515"/>
                </a:solidFill>
                <a:effectLst/>
                <a:latin typeface="Consolas" panose="020B0609020204030204" pitchFamily="49" charset="0"/>
              </a:rPr>
              <a:t>'20px'</a:t>
            </a:r>
            <a:r>
              <a:rPr lang="en-IN" b="0" dirty="0">
                <a:solidFill>
                  <a:srgbClr val="000000"/>
                </a:solidFill>
                <a:effectLst/>
                <a:latin typeface="Consolas" panose="020B0609020204030204" pitchFamily="49" charset="0"/>
              </a:rPr>
              <a:t>,listStyleType:</a:t>
            </a:r>
            <a:r>
              <a:rPr lang="en-IN" b="0" dirty="0">
                <a:solidFill>
                  <a:srgbClr val="A31515"/>
                </a:solidFill>
                <a:effectLst/>
                <a:latin typeface="Consolas" panose="020B0609020204030204" pitchFamily="49" charset="0"/>
              </a:rPr>
              <a:t>'none'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329980879"/>
      </p:ext>
    </p:extLst>
  </p:cSld>
  <p:clrMapOvr>
    <a:masterClrMapping/>
  </p:clrMapOvr>
  <p:transition/>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646331"/>
          </a:xfrm>
          <a:prstGeom prst="rect">
            <a:avLst/>
          </a:prstGeom>
          <a:noFill/>
        </p:spPr>
        <p:txBody>
          <a:bodyPr wrap="square">
            <a:spAutoFit/>
          </a:bodyPr>
          <a:lstStyle/>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sp>
        <p:nvSpPr>
          <p:cNvPr id="21" name="TextBox 20">
            <a:extLst>
              <a:ext uri="{FF2B5EF4-FFF2-40B4-BE49-F238E27FC236}">
                <a16:creationId xmlns:a16="http://schemas.microsoft.com/office/drawing/2014/main" id="{9AFEC590-CCD1-7D7D-61CC-9EE7702FD9BF}"/>
              </a:ext>
            </a:extLst>
          </p:cNvPr>
          <p:cNvSpPr txBox="1"/>
          <p:nvPr/>
        </p:nvSpPr>
        <p:spPr>
          <a:xfrm>
            <a:off x="398794" y="776295"/>
            <a:ext cx="6564308" cy="646331"/>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506C36F-E776-B4D8-6220-219149D10297}"/>
              </a:ext>
            </a:extLst>
          </p:cNvPr>
          <p:cNvSpPr txBox="1"/>
          <p:nvPr/>
        </p:nvSpPr>
        <p:spPr>
          <a:xfrm>
            <a:off x="624205" y="729136"/>
            <a:ext cx="6336944" cy="5355312"/>
          </a:xfrm>
          <a:prstGeom prst="rect">
            <a:avLst/>
          </a:prstGeom>
          <a:noFill/>
        </p:spPr>
        <p:txBody>
          <a:bodyPr wrap="square">
            <a:spAutoFit/>
          </a:bodyPr>
          <a:lstStyle/>
          <a:p>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textDecoration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'none'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Home</a:t>
            </a:r>
            <a:r>
              <a:rPr lang="en-IN" b="0" dirty="0">
                <a:solidFill>
                  <a:srgbClr val="800000"/>
                </a:solidFill>
                <a:effectLst/>
                <a:latin typeface="Consolas" panose="020B0609020204030204" pitchFamily="49" charset="0"/>
              </a:rPr>
              <a:t>&lt;/Link&gt;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textDecoration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'none'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"/about"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About</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&lt;li&gt;&lt;Link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textDecoration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'none'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"/contact"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Contact Us</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&lt;li&gt;&lt;Link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textDecoration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'none'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"/Login"</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login</a:t>
            </a:r>
            <a:r>
              <a:rPr lang="en-IN" b="0" dirty="0">
                <a:solidFill>
                  <a:srgbClr val="800000"/>
                </a:solidFill>
                <a:effectLst/>
                <a:latin typeface="Consolas" panose="020B0609020204030204" pitchFamily="49" charset="0"/>
              </a:rPr>
              <a:t>&lt;/Link&gt;&lt;/li&gt;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397423924"/>
      </p:ext>
    </p:extLst>
  </p:cSld>
  <p:clrMapOvr>
    <a:masterClrMapping/>
  </p:clrMapOvr>
  <p:transition/>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646331"/>
          </a:xfrm>
          <a:prstGeom prst="rect">
            <a:avLst/>
          </a:prstGeom>
          <a:noFill/>
        </p:spPr>
        <p:txBody>
          <a:bodyPr wrap="square">
            <a:spAutoFit/>
          </a:bodyPr>
          <a:lstStyle/>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sp>
        <p:nvSpPr>
          <p:cNvPr id="21" name="TextBox 20">
            <a:extLst>
              <a:ext uri="{FF2B5EF4-FFF2-40B4-BE49-F238E27FC236}">
                <a16:creationId xmlns:a16="http://schemas.microsoft.com/office/drawing/2014/main" id="{9AFEC590-CCD1-7D7D-61CC-9EE7702FD9BF}"/>
              </a:ext>
            </a:extLst>
          </p:cNvPr>
          <p:cNvSpPr txBox="1"/>
          <p:nvPr/>
        </p:nvSpPr>
        <p:spPr>
          <a:xfrm>
            <a:off x="398794" y="776295"/>
            <a:ext cx="6564308" cy="646331"/>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506C36F-E776-B4D8-6220-219149D10297}"/>
              </a:ext>
            </a:extLst>
          </p:cNvPr>
          <p:cNvSpPr txBox="1"/>
          <p:nvPr/>
        </p:nvSpPr>
        <p:spPr>
          <a:xfrm>
            <a:off x="624205" y="729136"/>
            <a:ext cx="6336944" cy="5355312"/>
          </a:xfrm>
          <a:prstGeom prst="rect">
            <a:avLst/>
          </a:prstGeom>
          <a:noFill/>
        </p:spPr>
        <p:txBody>
          <a:bodyPr wrap="square">
            <a:spAutoFit/>
          </a:bodyPr>
          <a:lstStyle/>
          <a:p>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BrowserRouter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&lt;Routes&gt;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&lt;Home/&gt;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"about"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&lt;About/&gt;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"contact"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&lt;Contact/&gt;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"Login"</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&lt;Login/&gt;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Signin</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Signin</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path</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Signout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element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Signout</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&lt;/Route&gt;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&lt;/Routes&gt;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BrowserRouter</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     </a:t>
            </a: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285340994"/>
      </p:ext>
    </p:extLst>
  </p:cSld>
  <p:clrMapOvr>
    <a:masterClrMapping/>
  </p:clrMapOvr>
  <p:transition/>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646331"/>
          </a:xfrm>
          <a:prstGeom prst="rect">
            <a:avLst/>
          </a:prstGeom>
          <a:noFill/>
        </p:spPr>
        <p:txBody>
          <a:bodyPr wrap="square">
            <a:spAutoFit/>
          </a:bodyPr>
          <a:lstStyle/>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sp>
        <p:nvSpPr>
          <p:cNvPr id="21" name="TextBox 20">
            <a:extLst>
              <a:ext uri="{FF2B5EF4-FFF2-40B4-BE49-F238E27FC236}">
                <a16:creationId xmlns:a16="http://schemas.microsoft.com/office/drawing/2014/main" id="{9AFEC590-CCD1-7D7D-61CC-9EE7702FD9BF}"/>
              </a:ext>
            </a:extLst>
          </p:cNvPr>
          <p:cNvSpPr txBox="1"/>
          <p:nvPr/>
        </p:nvSpPr>
        <p:spPr>
          <a:xfrm>
            <a:off x="398794" y="776295"/>
            <a:ext cx="6564308" cy="646331"/>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506C36F-E776-B4D8-6220-219149D10297}"/>
              </a:ext>
            </a:extLst>
          </p:cNvPr>
          <p:cNvSpPr txBox="1"/>
          <p:nvPr/>
        </p:nvSpPr>
        <p:spPr>
          <a:xfrm>
            <a:off x="624205" y="729136"/>
            <a:ext cx="6336944" cy="4524315"/>
          </a:xfrm>
          <a:prstGeom prst="rect">
            <a:avLst/>
          </a:prstGeom>
          <a:noFill/>
        </p:spPr>
        <p:txBody>
          <a:bodyPr wrap="square">
            <a:spAutoFit/>
          </a:bodyPr>
          <a:lstStyle/>
          <a:p>
            <a:r>
              <a:rPr lang="en-IN" b="0" dirty="0">
                <a:solidFill>
                  <a:srgbClr val="FF0000"/>
                </a:solidFill>
                <a:effectLst/>
                <a:latin typeface="Consolas" panose="020B0609020204030204" pitchFamily="49" charset="0"/>
              </a:rPr>
              <a:t>Login.js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{Outlet}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'react-router-</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{Link}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'react-router-</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Login(){</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&lt;button&gt;&lt;Link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Signin</a:t>
            </a:r>
            <a:r>
              <a:rPr lang="en-IN" b="0" dirty="0">
                <a:solidFill>
                  <a:srgbClr val="A31515"/>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err="1">
                <a:solidFill>
                  <a:srgbClr val="000000"/>
                </a:solidFill>
                <a:effectLst/>
                <a:latin typeface="Consolas" panose="020B0609020204030204" pitchFamily="49" charset="0"/>
              </a:rPr>
              <a:t>Signin</a:t>
            </a:r>
            <a:r>
              <a:rPr lang="en-IN" b="0" dirty="0">
                <a:solidFill>
                  <a:srgbClr val="800000"/>
                </a:solidFill>
                <a:effectLst/>
                <a:latin typeface="Consolas" panose="020B0609020204030204" pitchFamily="49" charset="0"/>
              </a:rPr>
              <a:t>&lt;/Link&gt;&lt;/button&gt;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&lt;button&gt;&lt;Link</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to</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Signout</a:t>
            </a:r>
            <a:r>
              <a:rPr lang="en-IN" b="0" dirty="0">
                <a:solidFill>
                  <a:srgbClr val="A31515"/>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err="1">
                <a:solidFill>
                  <a:srgbClr val="000000"/>
                </a:solidFill>
                <a:effectLst/>
                <a:latin typeface="Consolas" panose="020B0609020204030204" pitchFamily="49" charset="0"/>
              </a:rPr>
              <a:t>Signout</a:t>
            </a:r>
            <a:r>
              <a:rPr lang="en-IN" b="0" dirty="0">
                <a:solidFill>
                  <a:srgbClr val="800000"/>
                </a:solidFill>
                <a:effectLst/>
                <a:latin typeface="Consolas" panose="020B0609020204030204" pitchFamily="49" charset="0"/>
              </a:rPr>
              <a:t>&lt;/Link&gt;&lt;/button&gt;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Login component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&lt;Outlet/&gt;&lt;/&gt;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85191594"/>
      </p:ext>
    </p:extLst>
  </p:cSld>
  <p:clrMapOvr>
    <a:masterClrMapping/>
  </p:clrMapOvr>
  <p:transition/>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646331"/>
          </a:xfrm>
          <a:prstGeom prst="rect">
            <a:avLst/>
          </a:prstGeom>
          <a:noFill/>
        </p:spPr>
        <p:txBody>
          <a:bodyPr wrap="square">
            <a:spAutoFit/>
          </a:bodyPr>
          <a:lstStyle/>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sp>
        <p:nvSpPr>
          <p:cNvPr id="21" name="TextBox 20">
            <a:extLst>
              <a:ext uri="{FF2B5EF4-FFF2-40B4-BE49-F238E27FC236}">
                <a16:creationId xmlns:a16="http://schemas.microsoft.com/office/drawing/2014/main" id="{9AFEC590-CCD1-7D7D-61CC-9EE7702FD9BF}"/>
              </a:ext>
            </a:extLst>
          </p:cNvPr>
          <p:cNvSpPr txBox="1"/>
          <p:nvPr/>
        </p:nvSpPr>
        <p:spPr>
          <a:xfrm>
            <a:off x="398794" y="776295"/>
            <a:ext cx="6564308" cy="646331"/>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506C36F-E776-B4D8-6220-219149D10297}"/>
              </a:ext>
            </a:extLst>
          </p:cNvPr>
          <p:cNvSpPr txBox="1"/>
          <p:nvPr/>
        </p:nvSpPr>
        <p:spPr>
          <a:xfrm>
            <a:off x="624205" y="729136"/>
            <a:ext cx="6336944" cy="3693319"/>
          </a:xfrm>
          <a:prstGeom prst="rect">
            <a:avLst/>
          </a:prstGeom>
          <a:noFill/>
        </p:spPr>
        <p:txBody>
          <a:bodyPr wrap="square">
            <a:spAutoFit/>
          </a:bodyPr>
          <a:lstStyle/>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Signin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err="1">
                <a:solidFill>
                  <a:srgbClr val="000000"/>
                </a:solidFill>
                <a:effectLst/>
                <a:latin typeface="Consolas" panose="020B0609020204030204" pitchFamily="49" charset="0"/>
              </a:rPr>
              <a:t>signin</a:t>
            </a:r>
            <a:r>
              <a:rPr lang="en-IN" b="0" dirty="0">
                <a:solidFill>
                  <a:srgbClr val="000000"/>
                </a:solidFill>
                <a:effectLst/>
                <a:latin typeface="Consolas" panose="020B0609020204030204" pitchFamily="49" charset="0"/>
              </a:rPr>
              <a:t> component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Signout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err="1">
                <a:solidFill>
                  <a:srgbClr val="000000"/>
                </a:solidFill>
                <a:effectLst/>
                <a:latin typeface="Consolas" panose="020B0609020204030204" pitchFamily="49" charset="0"/>
              </a:rPr>
              <a:t>signout</a:t>
            </a:r>
            <a:r>
              <a:rPr lang="en-IN" b="0" dirty="0">
                <a:solidFill>
                  <a:srgbClr val="000000"/>
                </a:solidFill>
                <a:effectLst/>
                <a:latin typeface="Consolas" panose="020B0609020204030204" pitchFamily="49" charset="0"/>
              </a:rPr>
              <a:t> component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Login</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10110054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React Folder structure</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14" name="TextBox 13">
            <a:extLst>
              <a:ext uri="{FF2B5EF4-FFF2-40B4-BE49-F238E27FC236}">
                <a16:creationId xmlns:a16="http://schemas.microsoft.com/office/drawing/2014/main" id="{3BC33748-FD96-DFF2-D067-AF399EAEE05F}"/>
              </a:ext>
            </a:extLst>
          </p:cNvPr>
          <p:cNvSpPr txBox="1"/>
          <p:nvPr/>
        </p:nvSpPr>
        <p:spPr>
          <a:xfrm>
            <a:off x="771525" y="3181350"/>
            <a:ext cx="7541066" cy="369332"/>
          </a:xfrm>
          <a:prstGeom prst="rect">
            <a:avLst/>
          </a:prstGeom>
          <a:noFill/>
        </p:spPr>
        <p:txBody>
          <a:bodyPr wrap="square">
            <a:spAutoFit/>
          </a:bodyPr>
          <a:lstStyle/>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3754874"/>
          </a:xfrm>
          <a:prstGeom prst="rect">
            <a:avLst/>
          </a:prstGeom>
          <a:noFill/>
        </p:spPr>
        <p:txBody>
          <a:bodyPr wrap="square">
            <a:spAutoFit/>
          </a:bodyPr>
          <a:lstStyle/>
          <a:p>
            <a:r>
              <a:rPr lang="en-US" dirty="0">
                <a:solidFill>
                  <a:srgbClr val="FF0000"/>
                </a:solidFill>
              </a:rPr>
              <a:t>                                Source Folder </a:t>
            </a:r>
          </a:p>
          <a:p>
            <a:r>
              <a:rPr lang="en-US" sz="2000" dirty="0">
                <a:solidFill>
                  <a:schemeClr val="bg1"/>
                </a:solidFill>
              </a:rPr>
              <a:t>This is our react application. All the script files are added in the source folder</a:t>
            </a:r>
          </a:p>
          <a:p>
            <a:r>
              <a:rPr lang="en-US" sz="2000" dirty="0">
                <a:solidFill>
                  <a:schemeClr val="bg1"/>
                </a:solidFill>
              </a:rPr>
              <a:t>           App.css</a:t>
            </a:r>
          </a:p>
          <a:p>
            <a:r>
              <a:rPr lang="en-US" sz="2000" dirty="0">
                <a:solidFill>
                  <a:schemeClr val="bg1"/>
                </a:solidFill>
              </a:rPr>
              <a:t>	App.js</a:t>
            </a:r>
          </a:p>
          <a:p>
            <a:r>
              <a:rPr lang="en-US" sz="2000" dirty="0">
                <a:solidFill>
                  <a:schemeClr val="bg1"/>
                </a:solidFill>
              </a:rPr>
              <a:t>	App.test.js</a:t>
            </a:r>
          </a:p>
          <a:p>
            <a:r>
              <a:rPr lang="en-US" sz="2000" dirty="0">
                <a:solidFill>
                  <a:schemeClr val="bg1"/>
                </a:solidFill>
              </a:rPr>
              <a:t>	index.css</a:t>
            </a:r>
          </a:p>
          <a:p>
            <a:r>
              <a:rPr lang="en-US" sz="2000" dirty="0">
                <a:solidFill>
                  <a:schemeClr val="bg1"/>
                </a:solidFill>
              </a:rPr>
              <a:t>	index.js</a:t>
            </a:r>
          </a:p>
          <a:p>
            <a:r>
              <a:rPr lang="en-US" sz="2000" dirty="0">
                <a:solidFill>
                  <a:schemeClr val="bg1"/>
                </a:solidFill>
              </a:rPr>
              <a:t>	</a:t>
            </a:r>
            <a:r>
              <a:rPr lang="en-US" sz="2000" dirty="0" err="1">
                <a:solidFill>
                  <a:schemeClr val="bg1"/>
                </a:solidFill>
              </a:rPr>
              <a:t>logo.svg</a:t>
            </a:r>
            <a:endParaRPr lang="en-US" sz="2000" dirty="0">
              <a:solidFill>
                <a:schemeClr val="bg1"/>
              </a:solidFill>
            </a:endParaRPr>
          </a:p>
          <a:p>
            <a:r>
              <a:rPr lang="en-US" sz="2000" dirty="0">
                <a:solidFill>
                  <a:schemeClr val="bg1"/>
                </a:solidFill>
              </a:rPr>
              <a:t>	reportWebVitals.js</a:t>
            </a:r>
          </a:p>
          <a:p>
            <a:r>
              <a:rPr lang="en-US" sz="2000" dirty="0">
                <a:solidFill>
                  <a:schemeClr val="bg1"/>
                </a:solidFill>
              </a:rPr>
              <a:t>	setupTests.js</a:t>
            </a:r>
          </a:p>
          <a:p>
            <a:pPr algn="ctr">
              <a:buNone/>
            </a:pPr>
            <a:endParaRPr lang="en-US" sz="2000" dirty="0">
              <a:solidFill>
                <a:srgbClr val="FF0000"/>
              </a:solidFill>
            </a:endParaRPr>
          </a:p>
        </p:txBody>
      </p:sp>
    </p:spTree>
    <p:extLst>
      <p:ext uri="{BB962C8B-B14F-4D97-AF65-F5344CB8AC3E}">
        <p14:creationId xmlns:p14="http://schemas.microsoft.com/office/powerpoint/2010/main" val="2123685553"/>
      </p:ext>
    </p:extLst>
  </p:cSld>
  <p:clrMapOvr>
    <a:masterClrMapping/>
  </p:clrMapOvr>
  <p:transition/>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646331"/>
          </a:xfrm>
          <a:prstGeom prst="rect">
            <a:avLst/>
          </a:prstGeom>
          <a:noFill/>
        </p:spPr>
        <p:txBody>
          <a:bodyPr wrap="square">
            <a:spAutoFit/>
          </a:bodyPr>
          <a:lstStyle/>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sp>
        <p:nvSpPr>
          <p:cNvPr id="21" name="TextBox 20">
            <a:extLst>
              <a:ext uri="{FF2B5EF4-FFF2-40B4-BE49-F238E27FC236}">
                <a16:creationId xmlns:a16="http://schemas.microsoft.com/office/drawing/2014/main" id="{9AFEC590-CCD1-7D7D-61CC-9EE7702FD9BF}"/>
              </a:ext>
            </a:extLst>
          </p:cNvPr>
          <p:cNvSpPr txBox="1"/>
          <p:nvPr/>
        </p:nvSpPr>
        <p:spPr>
          <a:xfrm>
            <a:off x="398794" y="776295"/>
            <a:ext cx="6564308" cy="646331"/>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506C36F-E776-B4D8-6220-219149D10297}"/>
              </a:ext>
            </a:extLst>
          </p:cNvPr>
          <p:cNvSpPr txBox="1"/>
          <p:nvPr/>
        </p:nvSpPr>
        <p:spPr>
          <a:xfrm>
            <a:off x="624205" y="729136"/>
            <a:ext cx="6336944" cy="2585323"/>
          </a:xfrm>
          <a:prstGeom prst="rect">
            <a:avLst/>
          </a:prstGeom>
          <a:noFill/>
        </p:spPr>
        <p:txBody>
          <a:bodyPr wrap="square">
            <a:spAutoFit/>
          </a:bodyPr>
          <a:lstStyle/>
          <a:p>
            <a:r>
              <a:rPr lang="en-IN" b="0" dirty="0">
                <a:solidFill>
                  <a:srgbClr val="FF0000"/>
                </a:solidFill>
                <a:effectLst/>
                <a:latin typeface="Consolas" panose="020B0609020204030204" pitchFamily="49" charset="0"/>
              </a:rPr>
              <a:t>Contact.js</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Contact(){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contact component</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Contact</a:t>
            </a: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305728330"/>
      </p:ext>
    </p:extLst>
  </p:cSld>
  <p:clrMapOvr>
    <a:masterClrMapping/>
  </p:clrMapOv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646331"/>
          </a:xfrm>
          <a:prstGeom prst="rect">
            <a:avLst/>
          </a:prstGeom>
          <a:noFill/>
        </p:spPr>
        <p:txBody>
          <a:bodyPr wrap="square">
            <a:spAutoFit/>
          </a:bodyPr>
          <a:lstStyle/>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sp>
        <p:nvSpPr>
          <p:cNvPr id="21" name="TextBox 20">
            <a:extLst>
              <a:ext uri="{FF2B5EF4-FFF2-40B4-BE49-F238E27FC236}">
                <a16:creationId xmlns:a16="http://schemas.microsoft.com/office/drawing/2014/main" id="{9AFEC590-CCD1-7D7D-61CC-9EE7702FD9BF}"/>
              </a:ext>
            </a:extLst>
          </p:cNvPr>
          <p:cNvSpPr txBox="1"/>
          <p:nvPr/>
        </p:nvSpPr>
        <p:spPr>
          <a:xfrm>
            <a:off x="398794" y="776295"/>
            <a:ext cx="6564308" cy="646331"/>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506C36F-E776-B4D8-6220-219149D10297}"/>
              </a:ext>
            </a:extLst>
          </p:cNvPr>
          <p:cNvSpPr txBox="1"/>
          <p:nvPr/>
        </p:nvSpPr>
        <p:spPr>
          <a:xfrm>
            <a:off x="630198" y="713803"/>
            <a:ext cx="6336944" cy="646331"/>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322E0A69-4ABC-7D71-AE51-24F631D6D098}"/>
              </a:ext>
            </a:extLst>
          </p:cNvPr>
          <p:cNvSpPr txBox="1"/>
          <p:nvPr/>
        </p:nvSpPr>
        <p:spPr>
          <a:xfrm>
            <a:off x="757960" y="698468"/>
            <a:ext cx="6203188" cy="4247317"/>
          </a:xfrm>
          <a:prstGeom prst="rect">
            <a:avLst/>
          </a:prstGeom>
          <a:noFill/>
        </p:spPr>
        <p:txBody>
          <a:bodyPr wrap="square">
            <a:spAutoFit/>
          </a:bodyPr>
          <a:lstStyle/>
          <a:p>
            <a:r>
              <a:rPr lang="en-US" b="0" dirty="0">
                <a:solidFill>
                  <a:srgbClr val="FF0000"/>
                </a:solidFill>
                <a:effectLst/>
                <a:latin typeface="Consolas" panose="020B0609020204030204" pitchFamily="49" charset="0"/>
              </a:rPr>
              <a:t>Home.js</a:t>
            </a: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Home(){</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home component</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Home</a:t>
            </a:r>
          </a:p>
          <a:p>
            <a:r>
              <a:rPr lang="en-US" b="0" dirty="0">
                <a:solidFill>
                  <a:srgbClr val="FF0000"/>
                </a:solidFill>
                <a:effectLst/>
                <a:latin typeface="Consolas" panose="020B0609020204030204" pitchFamily="49" charset="0"/>
              </a:rPr>
              <a:t>About.js</a:t>
            </a: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About(){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about component</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About</a:t>
            </a:r>
          </a:p>
          <a:p>
            <a:endParaRPr lang="en-US"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4025149059"/>
      </p:ext>
    </p:extLst>
  </p:cSld>
  <p:clrMapOvr>
    <a:masterClrMapping/>
  </p:clrMapOvr>
  <p:transition/>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533400" y="94287"/>
            <a:ext cx="7678406" cy="682008"/>
            <a:chOff x="2756251" y="125716"/>
            <a:chExt cx="9321449" cy="909343"/>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4"/>
            </a:xfrm>
            <a:prstGeom prst="rect">
              <a:avLst/>
            </a:prstGeom>
            <a:noFill/>
          </p:spPr>
          <p:txBody>
            <a:bodyPr wrap="square">
              <a:spAutoFit/>
            </a:bodyPr>
            <a:lstStyle/>
            <a:p>
              <a:pPr algn="ctr"/>
              <a:r>
                <a:rPr lang="en-US" dirty="0">
                  <a:solidFill>
                    <a:srgbClr val="002060"/>
                  </a:solidFill>
                  <a:latin typeface="Times New Roman" panose="02020603050405020304" pitchFamily="18" charset="0"/>
                  <a:cs typeface="Times New Roman" panose="02020603050405020304" pitchFamily="18" charset="0"/>
                </a:rPr>
                <a:t>Routing in react</a:t>
              </a:r>
              <a:br>
                <a:rPr lang="en-US" dirty="0">
                  <a:solidFill>
                    <a:schemeClr val="bg1"/>
                  </a:solidFill>
                  <a:latin typeface="Times New Roman" panose="02020603050405020304" pitchFamily="18" charset="0"/>
                  <a:cs typeface="Times New Roman" panose="02020603050405020304" pitchFamily="18" charset="0"/>
                </a:rPr>
              </a:br>
              <a:endParaRPr lang="en-US" b="1" dirty="0">
                <a:solidFill>
                  <a:schemeClr val="bg1"/>
                </a:solidFill>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729138"/>
            <a:ext cx="8229600" cy="646331"/>
          </a:xfrm>
          <a:prstGeom prst="rect">
            <a:avLst/>
          </a:prstGeom>
          <a:noFill/>
        </p:spPr>
        <p:txBody>
          <a:bodyPr wrap="square">
            <a:spAutoFit/>
          </a:bodyPr>
          <a:lstStyle/>
          <a:p>
            <a:pPr algn="l" fontAlgn="base"/>
            <a:endParaRPr lang="en-US" b="0" i="0" dirty="0">
              <a:solidFill>
                <a:schemeClr val="bg1"/>
              </a:solidFill>
              <a:effectLst/>
              <a:latin typeface="Times New Roman" panose="02020603050405020304" pitchFamily="18" charset="0"/>
              <a:cs typeface="Times New Roman" panose="02020603050405020304" pitchFamily="18" charset="0"/>
            </a:endParaRPr>
          </a:p>
          <a:p>
            <a:r>
              <a:rPr lang="en-IN" b="0" dirty="0">
                <a:solidFill>
                  <a:srgbClr val="FF0000"/>
                </a:solidFill>
                <a:effectLst/>
                <a:latin typeface="Times New Roman" panose="02020603050405020304" pitchFamily="18" charset="0"/>
                <a:cs typeface="Times New Roman" panose="02020603050405020304" pitchFamily="18" charset="0"/>
              </a:rPr>
              <a:t>   `</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20" name="TextBox 19">
            <a:extLst>
              <a:ext uri="{FF2B5EF4-FFF2-40B4-BE49-F238E27FC236}">
                <a16:creationId xmlns:a16="http://schemas.microsoft.com/office/drawing/2014/main" id="{9DBBE41A-2A4F-B2A6-0E3C-45DFDF649813}"/>
              </a:ext>
            </a:extLst>
          </p:cNvPr>
          <p:cNvSpPr txBox="1"/>
          <p:nvPr/>
        </p:nvSpPr>
        <p:spPr>
          <a:xfrm>
            <a:off x="762000" y="547546"/>
            <a:ext cx="7754606" cy="646331"/>
          </a:xfrm>
          <a:prstGeom prst="rect">
            <a:avLst/>
          </a:prstGeom>
          <a:noFill/>
        </p:spPr>
        <p:txBody>
          <a:bodyPr wrap="square">
            <a:spAutoFit/>
          </a:bodyPr>
          <a:lstStyle/>
          <a:p>
            <a:endParaRPr lang="en-IN" dirty="0">
              <a:solidFill>
                <a:srgbClr val="FF0000"/>
              </a:solidFill>
              <a:latin typeface="Consolas" panose="020B0609020204030204" pitchFamily="49" charset="0"/>
            </a:endParaRPr>
          </a:p>
          <a:p>
            <a:r>
              <a:rPr lang="en-IN" b="0" dirty="0">
                <a:solidFill>
                  <a:srgbClr val="000000"/>
                </a:solidFill>
                <a:effectLst/>
                <a:latin typeface="Consolas" panose="020B0609020204030204" pitchFamily="49" charset="0"/>
              </a:rPr>
              <a:t>       </a:t>
            </a:r>
          </a:p>
        </p:txBody>
      </p:sp>
      <p:sp>
        <p:nvSpPr>
          <p:cNvPr id="21" name="TextBox 20">
            <a:extLst>
              <a:ext uri="{FF2B5EF4-FFF2-40B4-BE49-F238E27FC236}">
                <a16:creationId xmlns:a16="http://schemas.microsoft.com/office/drawing/2014/main" id="{9AFEC590-CCD1-7D7D-61CC-9EE7702FD9BF}"/>
              </a:ext>
            </a:extLst>
          </p:cNvPr>
          <p:cNvSpPr txBox="1"/>
          <p:nvPr/>
        </p:nvSpPr>
        <p:spPr>
          <a:xfrm>
            <a:off x="398794" y="776295"/>
            <a:ext cx="6564308" cy="646331"/>
          </a:xfrm>
          <a:prstGeom prst="rect">
            <a:avLst/>
          </a:prstGeom>
          <a:noFill/>
        </p:spPr>
        <p:txBody>
          <a:bodyPr wrap="square">
            <a:spAutoFit/>
          </a:bodyPr>
          <a:lstStyle/>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F506C36F-E776-B4D8-6220-219149D10297}"/>
              </a:ext>
            </a:extLst>
          </p:cNvPr>
          <p:cNvSpPr txBox="1"/>
          <p:nvPr/>
        </p:nvSpPr>
        <p:spPr>
          <a:xfrm>
            <a:off x="630198" y="713803"/>
            <a:ext cx="6336944" cy="646331"/>
          </a:xfrm>
          <a:prstGeom prst="rect">
            <a:avLst/>
          </a:prstGeom>
          <a:noFill/>
        </p:spPr>
        <p:txBody>
          <a:bodyPr wrap="square">
            <a:spAutoFit/>
          </a:bodyPr>
          <a:lstStyle/>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p:txBody>
      </p:sp>
      <p:sp>
        <p:nvSpPr>
          <p:cNvPr id="16" name="TextBox 15">
            <a:extLst>
              <a:ext uri="{FF2B5EF4-FFF2-40B4-BE49-F238E27FC236}">
                <a16:creationId xmlns:a16="http://schemas.microsoft.com/office/drawing/2014/main" id="{322E0A69-4ABC-7D71-AE51-24F631D6D098}"/>
              </a:ext>
            </a:extLst>
          </p:cNvPr>
          <p:cNvSpPr txBox="1"/>
          <p:nvPr/>
        </p:nvSpPr>
        <p:spPr>
          <a:xfrm>
            <a:off x="757960" y="698468"/>
            <a:ext cx="6203188" cy="3416320"/>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US" b="0" dirty="0">
              <a:solidFill>
                <a:srgbClr val="FF0000"/>
              </a:solidFill>
              <a:effectLst/>
              <a:latin typeface="Consolas" panose="020B0609020204030204" pitchFamily="49" charset="0"/>
            </a:endParaRPr>
          </a:p>
        </p:txBody>
      </p:sp>
      <p:pic>
        <p:nvPicPr>
          <p:cNvPr id="18" name="Picture 17">
            <a:extLst>
              <a:ext uri="{FF2B5EF4-FFF2-40B4-BE49-F238E27FC236}">
                <a16:creationId xmlns:a16="http://schemas.microsoft.com/office/drawing/2014/main" id="{DE78428C-32C9-82E7-12D5-FB578A606264}"/>
              </a:ext>
            </a:extLst>
          </p:cNvPr>
          <p:cNvPicPr>
            <a:picLocks noChangeAspect="1"/>
          </p:cNvPicPr>
          <p:nvPr/>
        </p:nvPicPr>
        <p:blipFill>
          <a:blip r:embed="rId4"/>
          <a:stretch>
            <a:fillRect/>
          </a:stretch>
        </p:blipFill>
        <p:spPr>
          <a:xfrm>
            <a:off x="5124801" y="2723243"/>
            <a:ext cx="4391025" cy="1790700"/>
          </a:xfrm>
          <a:prstGeom prst="rect">
            <a:avLst/>
          </a:prstGeom>
        </p:spPr>
      </p:pic>
    </p:spTree>
    <p:extLst>
      <p:ext uri="{BB962C8B-B14F-4D97-AF65-F5344CB8AC3E}">
        <p14:creationId xmlns:p14="http://schemas.microsoft.com/office/powerpoint/2010/main" val="1606869409"/>
      </p:ext>
    </p:extLst>
  </p:cSld>
  <p:clrMapOvr>
    <a:masterClrMapping/>
  </p:clrMapOvr>
  <p:transition/>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React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7904489-3353-90E3-06FC-B26B19021D94}"/>
              </a:ext>
            </a:extLst>
          </p:cNvPr>
          <p:cNvSpPr txBox="1"/>
          <p:nvPr/>
        </p:nvSpPr>
        <p:spPr>
          <a:xfrm>
            <a:off x="228600" y="426255"/>
            <a:ext cx="9067800" cy="4524315"/>
          </a:xfrm>
          <a:prstGeom prst="rect">
            <a:avLst/>
          </a:prstGeom>
          <a:noFill/>
        </p:spPr>
        <p:txBody>
          <a:bodyPr wrap="square">
            <a:spAutoFit/>
          </a:bodyPr>
          <a:lstStyle/>
          <a:p>
            <a:pPr algn="l" fontAlgn="base"/>
            <a:r>
              <a:rPr lang="en-US" b="0" i="0" dirty="0">
                <a:solidFill>
                  <a:schemeClr val="bg1"/>
                </a:solidFill>
                <a:effectLst/>
                <a:latin typeface="Times New Roman" panose="02020603050405020304" pitchFamily="18" charset="0"/>
                <a:cs typeface="Times New Roman" panose="02020603050405020304" pitchFamily="18" charset="0"/>
              </a:rPr>
              <a:t>Just like in HTML, React uses forms to allow users to interact with the web page.</a:t>
            </a:r>
          </a:p>
          <a:p>
            <a:pPr algn="l" fontAlgn="base"/>
            <a:r>
              <a:rPr lang="en-US" b="0" i="0" dirty="0">
                <a:solidFill>
                  <a:srgbClr val="FF0000"/>
                </a:solidFill>
                <a:effectLst/>
                <a:latin typeface="Times New Roman" panose="02020603050405020304" pitchFamily="18" charset="0"/>
                <a:cs typeface="Times New Roman" panose="02020603050405020304" pitchFamily="18" charset="0"/>
              </a:rPr>
              <a:t>Adding Forms in React</a:t>
            </a:r>
          </a:p>
          <a:p>
            <a:pPr algn="l" fontAlgn="base"/>
            <a:r>
              <a:rPr lang="en-US" b="0" i="0" dirty="0">
                <a:solidFill>
                  <a:schemeClr val="bg1"/>
                </a:solidFill>
                <a:effectLst/>
                <a:latin typeface="Times New Roman" panose="02020603050405020304" pitchFamily="18" charset="0"/>
                <a:cs typeface="Times New Roman" panose="02020603050405020304" pitchFamily="18" charset="0"/>
              </a:rPr>
              <a:t>You add a form with React like any other element:</a:t>
            </a:r>
          </a:p>
          <a:p>
            <a:pPr algn="l"/>
            <a:r>
              <a:rPr lang="en-US" b="0" i="0" dirty="0">
                <a:solidFill>
                  <a:srgbClr val="000000"/>
                </a:solidFill>
                <a:effectLst/>
                <a:latin typeface="Segoe UI" panose="020B0502040204020203" pitchFamily="34" charset="0"/>
              </a:rPr>
              <a:t>Example: </a:t>
            </a:r>
            <a:r>
              <a:rPr lang="en-US" b="0" i="0" dirty="0">
                <a:solidFill>
                  <a:srgbClr val="000000"/>
                </a:solidFill>
                <a:effectLst/>
                <a:latin typeface="Verdana" panose="020B0604030504040204" pitchFamily="34" charset="0"/>
              </a:rPr>
              <a:t>Add a form that allows users to enter their name:</a:t>
            </a:r>
          </a:p>
          <a:p>
            <a:pPr algn="l"/>
            <a:r>
              <a:rPr lang="en-US" b="0" i="0" dirty="0">
                <a:solidFill>
                  <a:srgbClr val="FF0000"/>
                </a:solidFill>
                <a:effectLst/>
                <a:latin typeface="Verdana" panose="020B0604030504040204" pitchFamily="34" charset="0"/>
              </a:rPr>
              <a:t>Index.js</a:t>
            </a:r>
          </a:p>
          <a:p>
            <a:pPr algn="l"/>
            <a:r>
              <a:rPr lang="en-US" b="0" i="0" dirty="0">
                <a:solidFill>
                  <a:srgbClr val="000000"/>
                </a:solidFill>
                <a:effectLst/>
                <a:latin typeface="Verdana" panose="020B0604030504040204" pitchFamily="34" charset="0"/>
              </a:rPr>
              <a:t>import React from 'react';</a:t>
            </a:r>
          </a:p>
          <a:p>
            <a:pPr algn="l"/>
            <a:r>
              <a:rPr lang="en-US" b="0" i="0" dirty="0">
                <a:solidFill>
                  <a:srgbClr val="000000"/>
                </a:solidFill>
                <a:effectLst/>
                <a:latin typeface="Verdana" panose="020B0604030504040204" pitchFamily="34" charset="0"/>
              </a:rPr>
              <a:t>import </a:t>
            </a:r>
            <a:r>
              <a:rPr lang="en-US" b="0" i="0" dirty="0" err="1">
                <a:solidFill>
                  <a:srgbClr val="000000"/>
                </a:solidFill>
                <a:effectLst/>
                <a:latin typeface="Verdana" panose="020B0604030504040204" pitchFamily="34" charset="0"/>
              </a:rPr>
              <a:t>ReactDOM</a:t>
            </a:r>
            <a:r>
              <a:rPr lang="en-US" b="0" i="0" dirty="0">
                <a:solidFill>
                  <a:srgbClr val="000000"/>
                </a:solidFill>
                <a:effectLst/>
                <a:latin typeface="Verdana" panose="020B0604030504040204" pitchFamily="34" charset="0"/>
              </a:rPr>
              <a:t> from 'react-</a:t>
            </a:r>
            <a:r>
              <a:rPr lang="en-US" b="0" i="0" dirty="0" err="1">
                <a:solidFill>
                  <a:srgbClr val="000000"/>
                </a:solidFill>
                <a:effectLst/>
                <a:latin typeface="Verdana" panose="020B0604030504040204" pitchFamily="34" charset="0"/>
              </a:rPr>
              <a:t>dom</a:t>
            </a:r>
            <a:r>
              <a:rPr lang="en-US" b="0" i="0" dirty="0">
                <a:solidFill>
                  <a:srgbClr val="000000"/>
                </a:solidFill>
                <a:effectLst/>
                <a:latin typeface="Verdana" panose="020B0604030504040204" pitchFamily="34" charset="0"/>
              </a:rPr>
              <a:t>/client';</a:t>
            </a:r>
          </a:p>
          <a:p>
            <a:pPr algn="l"/>
            <a:r>
              <a:rPr lang="en-US" b="0" i="0" dirty="0">
                <a:solidFill>
                  <a:srgbClr val="000000"/>
                </a:solidFill>
                <a:effectLst/>
                <a:latin typeface="Verdana" panose="020B0604030504040204" pitchFamily="34" charset="0"/>
              </a:rPr>
              <a:t>function </a:t>
            </a:r>
            <a:r>
              <a:rPr lang="en-US" b="0" i="0" dirty="0" err="1">
                <a:solidFill>
                  <a:srgbClr val="000000"/>
                </a:solidFill>
                <a:effectLst/>
                <a:latin typeface="Verdana" panose="020B0604030504040204" pitchFamily="34" charset="0"/>
              </a:rPr>
              <a:t>MyForm</a:t>
            </a:r>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  return (</a:t>
            </a:r>
          </a:p>
          <a:p>
            <a:pPr algn="l"/>
            <a:r>
              <a:rPr lang="en-US" b="0" i="0" dirty="0">
                <a:solidFill>
                  <a:srgbClr val="000000"/>
                </a:solidFill>
                <a:effectLst/>
                <a:latin typeface="Verdana" panose="020B0604030504040204" pitchFamily="34" charset="0"/>
              </a:rPr>
              <a:t>    &lt;form&gt;</a:t>
            </a:r>
          </a:p>
          <a:p>
            <a:pPr algn="l"/>
            <a:r>
              <a:rPr lang="en-US" b="0" i="0" dirty="0">
                <a:solidFill>
                  <a:srgbClr val="000000"/>
                </a:solidFill>
                <a:effectLst/>
                <a:latin typeface="Verdana" panose="020B0604030504040204" pitchFamily="34" charset="0"/>
              </a:rPr>
              <a:t>      &lt;label&gt;Enter your name:&lt;input type="text" /&gt;&lt;/label&gt;</a:t>
            </a:r>
          </a:p>
          <a:p>
            <a:pPr algn="l"/>
            <a:r>
              <a:rPr lang="en-US" b="0" i="0" dirty="0">
                <a:solidFill>
                  <a:srgbClr val="000000"/>
                </a:solidFill>
                <a:effectLst/>
                <a:latin typeface="Verdana" panose="020B0604030504040204" pitchFamily="34" charset="0"/>
              </a:rPr>
              <a:t>    &lt;/form&gt;</a:t>
            </a:r>
          </a:p>
          <a:p>
            <a:pPr algn="l"/>
            <a:r>
              <a:rPr lang="en-US" b="0" i="0" dirty="0">
                <a:solidFill>
                  <a:srgbClr val="000000"/>
                </a:solidFill>
                <a:effectLst/>
                <a:latin typeface="Verdana" panose="020B0604030504040204" pitchFamily="34" charset="0"/>
              </a:rPr>
              <a:t>  )}</a:t>
            </a:r>
          </a:p>
          <a:p>
            <a:pPr algn="l"/>
            <a:r>
              <a:rPr lang="en-US" b="0" i="0" dirty="0">
                <a:solidFill>
                  <a:srgbClr val="000000"/>
                </a:solidFill>
                <a:effectLst/>
                <a:latin typeface="Verdana" panose="020B0604030504040204" pitchFamily="34" charset="0"/>
              </a:rPr>
              <a:t>const root = </a:t>
            </a:r>
            <a:r>
              <a:rPr lang="en-US" b="0" i="0" dirty="0" err="1">
                <a:solidFill>
                  <a:srgbClr val="000000"/>
                </a:solidFill>
                <a:effectLst/>
                <a:latin typeface="Verdana" panose="020B0604030504040204" pitchFamily="34" charset="0"/>
              </a:rPr>
              <a:t>ReactDOM.createRoot</a:t>
            </a:r>
            <a:r>
              <a:rPr lang="en-US" b="0" i="0" dirty="0">
                <a:solidFill>
                  <a:srgbClr val="000000"/>
                </a:solidFill>
                <a:effectLst/>
                <a:latin typeface="Verdana" panose="020B0604030504040204" pitchFamily="34" charset="0"/>
              </a:rPr>
              <a:t>(</a:t>
            </a:r>
            <a:r>
              <a:rPr lang="en-US" b="0" i="0" dirty="0" err="1">
                <a:solidFill>
                  <a:srgbClr val="000000"/>
                </a:solidFill>
                <a:effectLst/>
                <a:latin typeface="Verdana" panose="020B0604030504040204" pitchFamily="34" charset="0"/>
              </a:rPr>
              <a:t>document.getElementById</a:t>
            </a:r>
            <a:r>
              <a:rPr lang="en-US" b="0" i="0" dirty="0">
                <a:solidFill>
                  <a:srgbClr val="000000"/>
                </a:solidFill>
                <a:effectLst/>
                <a:latin typeface="Verdana" panose="020B0604030504040204" pitchFamily="34" charset="0"/>
              </a:rPr>
              <a:t>('root'));</a:t>
            </a:r>
          </a:p>
          <a:p>
            <a:pPr algn="l"/>
            <a:r>
              <a:rPr lang="en-US" b="0" i="0" dirty="0" err="1">
                <a:solidFill>
                  <a:srgbClr val="000000"/>
                </a:solidFill>
                <a:effectLst/>
                <a:latin typeface="Verdana" panose="020B0604030504040204" pitchFamily="34" charset="0"/>
              </a:rPr>
              <a:t>root.render</a:t>
            </a:r>
            <a:r>
              <a:rPr lang="en-US" b="0" i="0" dirty="0">
                <a:solidFill>
                  <a:srgbClr val="000000"/>
                </a:solidFill>
                <a:effectLst/>
                <a:latin typeface="Verdana" panose="020B0604030504040204" pitchFamily="34" charset="0"/>
              </a:rPr>
              <a:t>(&lt;</a:t>
            </a:r>
            <a:r>
              <a:rPr lang="en-US" b="0" i="0" dirty="0" err="1">
                <a:solidFill>
                  <a:srgbClr val="000000"/>
                </a:solidFill>
                <a:effectLst/>
                <a:latin typeface="Verdana" panose="020B0604030504040204" pitchFamily="34" charset="0"/>
              </a:rPr>
              <a:t>MyForm</a:t>
            </a:r>
            <a:r>
              <a:rPr lang="en-US" b="0" i="0" dirty="0">
                <a:solidFill>
                  <a:srgbClr val="000000"/>
                </a:solidFill>
                <a:effectLst/>
                <a:latin typeface="Verdana" panose="020B0604030504040204" pitchFamily="34" charset="0"/>
              </a:rPr>
              <a:t> /&gt;);</a:t>
            </a:r>
          </a:p>
          <a:p>
            <a:pPr algn="l" fontAlgn="base"/>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pic>
        <p:nvPicPr>
          <p:cNvPr id="27" name="Picture 26">
            <a:extLst>
              <a:ext uri="{FF2B5EF4-FFF2-40B4-BE49-F238E27FC236}">
                <a16:creationId xmlns:a16="http://schemas.microsoft.com/office/drawing/2014/main" id="{D7CA563E-A646-93B8-25E5-1FEC67A305A6}"/>
              </a:ext>
            </a:extLst>
          </p:cNvPr>
          <p:cNvPicPr>
            <a:picLocks noChangeAspect="1"/>
          </p:cNvPicPr>
          <p:nvPr/>
        </p:nvPicPr>
        <p:blipFill>
          <a:blip r:embed="rId4"/>
          <a:stretch>
            <a:fillRect/>
          </a:stretch>
        </p:blipFill>
        <p:spPr>
          <a:xfrm>
            <a:off x="5943600" y="2306659"/>
            <a:ext cx="3105150" cy="419100"/>
          </a:xfrm>
          <a:prstGeom prst="rect">
            <a:avLst/>
          </a:prstGeom>
        </p:spPr>
      </p:pic>
    </p:spTree>
    <p:extLst>
      <p:ext uri="{BB962C8B-B14F-4D97-AF65-F5344CB8AC3E}">
        <p14:creationId xmlns:p14="http://schemas.microsoft.com/office/powerpoint/2010/main" val="2750722363"/>
      </p:ext>
    </p:extLst>
  </p:cSld>
  <p:clrMapOvr>
    <a:masterClrMapping/>
  </p:clrMapOvr>
  <p:transition/>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Handling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266395" y="536380"/>
            <a:ext cx="8763000" cy="4247317"/>
          </a:xfrm>
          <a:prstGeom prst="rect">
            <a:avLst/>
          </a:prstGeom>
          <a:noFill/>
        </p:spPr>
        <p:txBody>
          <a:bodyPr wrap="square">
            <a:spAutoFit/>
          </a:bodyPr>
          <a:lstStyle/>
          <a:p>
            <a:pPr marL="285750" indent="-285750">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Handling forms is about how you handle the data when it changes value or gets submitted.</a:t>
            </a:r>
          </a:p>
          <a:p>
            <a:pPr marL="285750" indent="-285750">
              <a:buFont typeface="Arial" panose="020B0604020202020204" pitchFamily="34" charset="0"/>
              <a:buChar char="•"/>
            </a:pPr>
            <a:endParaRPr lang="en-US" b="1" i="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In HTML, form data is usually handled by the DOM.</a:t>
            </a:r>
          </a:p>
          <a:p>
            <a:pPr marL="285750" indent="-285750">
              <a:buFont typeface="Arial" panose="020B0604020202020204" pitchFamily="34" charset="0"/>
              <a:buChar char="•"/>
            </a:pPr>
            <a:endParaRPr lang="en-US" b="1" i="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In React, form data is usually handled by the components.</a:t>
            </a:r>
          </a:p>
          <a:p>
            <a:pPr marL="285750" indent="-285750">
              <a:buFont typeface="Arial" panose="020B0604020202020204" pitchFamily="34" charset="0"/>
              <a:buChar char="•"/>
            </a:pPr>
            <a:endParaRPr lang="en-US" b="1" i="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When the data is handled by the components, all the data is stored in the component state.</a:t>
            </a:r>
          </a:p>
          <a:p>
            <a:pPr marL="285750" indent="-285750">
              <a:buFont typeface="Arial" panose="020B0604020202020204" pitchFamily="34" charset="0"/>
              <a:buChar char="•"/>
            </a:pPr>
            <a:endParaRPr lang="en-US" b="1" i="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You can control changes by adding event handlers in the </a:t>
            </a:r>
            <a:r>
              <a:rPr lang="en-US" b="1" i="0" dirty="0" err="1">
                <a:solidFill>
                  <a:schemeClr val="bg1"/>
                </a:solidFill>
                <a:effectLst/>
                <a:latin typeface="Times New Roman" panose="02020603050405020304" pitchFamily="18" charset="0"/>
                <a:cs typeface="Times New Roman" panose="02020603050405020304" pitchFamily="18" charset="0"/>
              </a:rPr>
              <a:t>onChange</a:t>
            </a:r>
            <a:r>
              <a:rPr lang="en-US" b="1" i="0" dirty="0">
                <a:solidFill>
                  <a:schemeClr val="bg1"/>
                </a:solidFill>
                <a:effectLst/>
                <a:latin typeface="Times New Roman" panose="02020603050405020304" pitchFamily="18" charset="0"/>
                <a:cs typeface="Times New Roman" panose="02020603050405020304" pitchFamily="18" charset="0"/>
              </a:rPr>
              <a:t> attribute.</a:t>
            </a:r>
          </a:p>
          <a:p>
            <a:pPr marL="285750" indent="-285750">
              <a:buFont typeface="Arial" panose="020B0604020202020204" pitchFamily="34" charset="0"/>
              <a:buChar char="•"/>
            </a:pPr>
            <a:endParaRPr lang="en-US" b="1" i="0" dirty="0">
              <a:solidFill>
                <a:schemeClr val="bg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i="0" dirty="0">
                <a:solidFill>
                  <a:schemeClr val="bg1"/>
                </a:solidFill>
                <a:effectLst/>
                <a:latin typeface="Times New Roman" panose="02020603050405020304" pitchFamily="18" charset="0"/>
                <a:cs typeface="Times New Roman" panose="02020603050405020304" pitchFamily="18" charset="0"/>
              </a:rPr>
              <a:t>We can use the </a:t>
            </a:r>
            <a:r>
              <a:rPr lang="en-US" b="1" i="0" dirty="0" err="1">
                <a:solidFill>
                  <a:schemeClr val="bg1"/>
                </a:solidFill>
                <a:effectLst/>
                <a:latin typeface="Times New Roman" panose="02020603050405020304" pitchFamily="18" charset="0"/>
                <a:cs typeface="Times New Roman" panose="02020603050405020304" pitchFamily="18" charset="0"/>
              </a:rPr>
              <a:t>useState</a:t>
            </a:r>
            <a:r>
              <a:rPr lang="en-US" b="1" i="0" dirty="0">
                <a:solidFill>
                  <a:schemeClr val="bg1"/>
                </a:solidFill>
                <a:effectLst/>
                <a:latin typeface="Times New Roman" panose="02020603050405020304" pitchFamily="18" charset="0"/>
                <a:cs typeface="Times New Roman" panose="02020603050405020304" pitchFamily="18" charset="0"/>
              </a:rPr>
              <a:t> Hook to keep track of each inputs value and provide a "single source of truth" for the entire application.</a:t>
            </a:r>
            <a:r>
              <a:rPr lang="en-IN" b="1" i="0" dirty="0">
                <a:solidFill>
                  <a:schemeClr val="bg1"/>
                </a:solidFill>
                <a:effectLst/>
                <a:latin typeface="Times New Roman" panose="02020603050405020304" pitchFamily="18" charset="0"/>
                <a:cs typeface="Times New Roman" panose="02020603050405020304" pitchFamily="18" charset="0"/>
              </a:rPr>
              <a:t>ponent Mounting Phase</a:t>
            </a: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137796" y="254275"/>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345598628"/>
      </p:ext>
    </p:extLst>
  </p:cSld>
  <p:clrMapOvr>
    <a:masterClrMapping/>
  </p:clrMapOvr>
  <p:transition/>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Handling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137796" y="254275"/>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449E4110-2223-55B3-A254-43AC7BF29466}"/>
              </a:ext>
            </a:extLst>
          </p:cNvPr>
          <p:cNvSpPr txBox="1"/>
          <p:nvPr/>
        </p:nvSpPr>
        <p:spPr>
          <a:xfrm>
            <a:off x="635738" y="669982"/>
            <a:ext cx="6289952" cy="4247317"/>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email,setEmail</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&lt;label&gt;</a:t>
            </a:r>
            <a:r>
              <a:rPr lang="en-IN" b="0" dirty="0">
                <a:solidFill>
                  <a:srgbClr val="000000"/>
                </a:solidFill>
                <a:effectLst/>
                <a:latin typeface="Consolas" panose="020B0609020204030204" pitchFamily="49" charset="0"/>
              </a:rPr>
              <a:t>email</a:t>
            </a:r>
            <a:r>
              <a:rPr lang="en-IN" b="0" dirty="0">
                <a:solidFill>
                  <a:srgbClr val="800000"/>
                </a:solidFill>
                <a:effectLst/>
                <a:latin typeface="Consolas" panose="020B0609020204030204" pitchFamily="49" charset="0"/>
              </a:rPr>
              <a:t>&lt;/label&gt;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'email'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206102916"/>
      </p:ext>
    </p:extLst>
  </p:cSld>
  <p:clrMapOvr>
    <a:masterClrMapping/>
  </p:clrMapOvr>
  <p:transition/>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Handling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137796" y="254275"/>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449E4110-2223-55B3-A254-43AC7BF29466}"/>
              </a:ext>
            </a:extLst>
          </p:cNvPr>
          <p:cNvSpPr txBox="1"/>
          <p:nvPr/>
        </p:nvSpPr>
        <p:spPr>
          <a:xfrm>
            <a:off x="671196" y="645372"/>
            <a:ext cx="6289952" cy="2031325"/>
          </a:xfrm>
          <a:prstGeom prst="rect">
            <a:avLst/>
          </a:prstGeom>
          <a:noFill/>
        </p:spPr>
        <p:txBody>
          <a:bodyPr wrap="square">
            <a:spAutoFit/>
          </a:bodyPr>
          <a:lstStyle/>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2FB6BE9A-205F-8E65-A542-D1C66988E68A}"/>
              </a:ext>
            </a:extLst>
          </p:cNvPr>
          <p:cNvPicPr>
            <a:picLocks noChangeAspect="1"/>
          </p:cNvPicPr>
          <p:nvPr/>
        </p:nvPicPr>
        <p:blipFill>
          <a:blip r:embed="rId4"/>
          <a:stretch>
            <a:fillRect/>
          </a:stretch>
        </p:blipFill>
        <p:spPr>
          <a:xfrm>
            <a:off x="5114925" y="1475422"/>
            <a:ext cx="4029075" cy="1152525"/>
          </a:xfrm>
          <a:prstGeom prst="rect">
            <a:avLst/>
          </a:prstGeom>
        </p:spPr>
      </p:pic>
    </p:spTree>
    <p:extLst>
      <p:ext uri="{BB962C8B-B14F-4D97-AF65-F5344CB8AC3E}">
        <p14:creationId xmlns:p14="http://schemas.microsoft.com/office/powerpoint/2010/main" val="1587476049"/>
      </p:ext>
    </p:extLst>
  </p:cSld>
  <p:clrMapOvr>
    <a:masterClrMapping/>
  </p:clrMapOvr>
  <p:transition/>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Handling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137796" y="254275"/>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449E4110-2223-55B3-A254-43AC7BF29466}"/>
              </a:ext>
            </a:extLst>
          </p:cNvPr>
          <p:cNvSpPr txBox="1"/>
          <p:nvPr/>
        </p:nvSpPr>
        <p:spPr>
          <a:xfrm>
            <a:off x="671196" y="645372"/>
            <a:ext cx="6289952"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243C6001-6004-94EE-E9AD-5ED7A2C1E8F9}"/>
              </a:ext>
            </a:extLst>
          </p:cNvPr>
          <p:cNvSpPr txBox="1"/>
          <p:nvPr/>
        </p:nvSpPr>
        <p:spPr>
          <a:xfrm>
            <a:off x="620870" y="665865"/>
            <a:ext cx="6340278" cy="5078313"/>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email,setEmail</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&lt;label&gt;</a:t>
            </a:r>
            <a:r>
              <a:rPr lang="en-IN" b="0" dirty="0">
                <a:solidFill>
                  <a:srgbClr val="000000"/>
                </a:solidFill>
                <a:effectLst/>
                <a:latin typeface="Consolas" panose="020B0609020204030204" pitchFamily="49" charset="0"/>
              </a:rPr>
              <a:t>email</a:t>
            </a:r>
            <a:r>
              <a:rPr lang="en-IN" b="0" dirty="0">
                <a:solidFill>
                  <a:srgbClr val="800000"/>
                </a:solidFill>
                <a:effectLst/>
                <a:latin typeface="Consolas" panose="020B0609020204030204" pitchFamily="49" charset="0"/>
              </a:rPr>
              <a:t>&lt;/label&gt;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'email'</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email</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708545741"/>
      </p:ext>
    </p:extLst>
  </p:cSld>
  <p:clrMapOvr>
    <a:masterClrMapping/>
  </p:clrMapOvr>
  <p:transition/>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Handling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137796" y="254275"/>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449E4110-2223-55B3-A254-43AC7BF29466}"/>
              </a:ext>
            </a:extLst>
          </p:cNvPr>
          <p:cNvSpPr txBox="1"/>
          <p:nvPr/>
        </p:nvSpPr>
        <p:spPr>
          <a:xfrm>
            <a:off x="671196" y="645372"/>
            <a:ext cx="6289952"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243C6001-6004-94EE-E9AD-5ED7A2C1E8F9}"/>
              </a:ext>
            </a:extLst>
          </p:cNvPr>
          <p:cNvSpPr txBox="1"/>
          <p:nvPr/>
        </p:nvSpPr>
        <p:spPr>
          <a:xfrm>
            <a:off x="620870" y="665865"/>
            <a:ext cx="6340278" cy="1754326"/>
          </a:xfrm>
          <a:prstGeom prst="rect">
            <a:avLst/>
          </a:prstGeom>
          <a:noFill/>
        </p:spPr>
        <p:txBody>
          <a:bodyPr wrap="square">
            <a:spAutoFit/>
          </a:bodyPr>
          <a:lstStyle/>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9" name="Picture 8">
            <a:extLst>
              <a:ext uri="{FF2B5EF4-FFF2-40B4-BE49-F238E27FC236}">
                <a16:creationId xmlns:a16="http://schemas.microsoft.com/office/drawing/2014/main" id="{1D8A9829-1038-4AE2-047F-E0D1AB7EC6D0}"/>
              </a:ext>
            </a:extLst>
          </p:cNvPr>
          <p:cNvPicPr>
            <a:picLocks noChangeAspect="1"/>
          </p:cNvPicPr>
          <p:nvPr/>
        </p:nvPicPr>
        <p:blipFill>
          <a:blip r:embed="rId4"/>
          <a:stretch>
            <a:fillRect/>
          </a:stretch>
        </p:blipFill>
        <p:spPr>
          <a:xfrm>
            <a:off x="5029200" y="2470064"/>
            <a:ext cx="4152900" cy="904875"/>
          </a:xfrm>
          <a:prstGeom prst="rect">
            <a:avLst/>
          </a:prstGeom>
        </p:spPr>
      </p:pic>
    </p:spTree>
    <p:extLst>
      <p:ext uri="{BB962C8B-B14F-4D97-AF65-F5344CB8AC3E}">
        <p14:creationId xmlns:p14="http://schemas.microsoft.com/office/powerpoint/2010/main" val="1618196259"/>
      </p:ext>
    </p:extLst>
  </p:cSld>
  <p:clrMapOvr>
    <a:masterClrMapping/>
  </p:clrMapOvr>
  <p:transition/>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Handling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137796" y="254275"/>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449E4110-2223-55B3-A254-43AC7BF29466}"/>
              </a:ext>
            </a:extLst>
          </p:cNvPr>
          <p:cNvSpPr txBox="1"/>
          <p:nvPr/>
        </p:nvSpPr>
        <p:spPr>
          <a:xfrm>
            <a:off x="671196" y="645372"/>
            <a:ext cx="7787004" cy="4801314"/>
          </a:xfrm>
          <a:prstGeom prst="rect">
            <a:avLst/>
          </a:prstGeom>
          <a:noFill/>
        </p:spPr>
        <p:txBody>
          <a:bodyPr wrap="square">
            <a:spAutoFit/>
          </a:bodyPr>
          <a:lstStyle/>
          <a:p>
            <a:r>
              <a:rPr lang="en-IN" b="0" dirty="0">
                <a:solidFill>
                  <a:srgbClr val="00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 { </a:t>
            </a:r>
            <a:r>
              <a:rPr lang="en-IN" b="0" dirty="0" err="1">
                <a:solidFill>
                  <a:srgbClr val="0000FF"/>
                </a:solidFill>
                <a:effectLst/>
                <a:latin typeface="Consolas" panose="020B0609020204030204" pitchFamily="49" charset="0"/>
              </a:rPr>
              <a:t>useState</a:t>
            </a:r>
            <a:r>
              <a:rPr lang="en-IN" b="0" dirty="0">
                <a:solidFill>
                  <a:srgbClr val="0000FF"/>
                </a:solidFill>
                <a:effectLst/>
                <a:latin typeface="Consolas" panose="020B0609020204030204" pitchFamily="49" charset="0"/>
              </a:rPr>
              <a:t> } from 'react';</a:t>
            </a:r>
          </a:p>
          <a:p>
            <a:r>
              <a:rPr lang="en-IN" b="0" dirty="0">
                <a:solidFill>
                  <a:srgbClr val="0000FF"/>
                </a:solidFill>
                <a:effectLst/>
                <a:latin typeface="Consolas" panose="020B0609020204030204" pitchFamily="49" charset="0"/>
              </a:rPr>
              <a:t>import </a:t>
            </a:r>
            <a:r>
              <a:rPr lang="en-IN" b="0" dirty="0" err="1">
                <a:solidFill>
                  <a:srgbClr val="0000FF"/>
                </a:solidFill>
                <a:effectLst/>
                <a:latin typeface="Consolas" panose="020B0609020204030204" pitchFamily="49" charset="0"/>
              </a:rPr>
              <a:t>ReactDOM</a:t>
            </a:r>
            <a:r>
              <a:rPr lang="en-IN" b="0" dirty="0">
                <a:solidFill>
                  <a:srgbClr val="0000FF"/>
                </a:solidFill>
                <a:effectLst/>
                <a:latin typeface="Consolas" panose="020B0609020204030204" pitchFamily="49" charset="0"/>
              </a:rPr>
              <a:t> from 'react-</a:t>
            </a:r>
            <a:r>
              <a:rPr lang="en-IN" b="0" dirty="0" err="1">
                <a:solidFill>
                  <a:srgbClr val="0000FF"/>
                </a:solidFill>
                <a:effectLst/>
                <a:latin typeface="Consolas" panose="020B0609020204030204" pitchFamily="49" charset="0"/>
              </a:rPr>
              <a:t>dom</a:t>
            </a:r>
            <a:r>
              <a:rPr lang="en-IN" b="0" dirty="0">
                <a:solidFill>
                  <a:srgbClr val="0000FF"/>
                </a:solidFill>
                <a:effectLst/>
                <a:latin typeface="Consolas" panose="020B0609020204030204" pitchFamily="49" charset="0"/>
              </a:rPr>
              <a:t>/client';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 </a:t>
            </a:r>
            <a:r>
              <a:rPr lang="en-IN" b="0" dirty="0" err="1">
                <a:solidFill>
                  <a:srgbClr val="0000FF"/>
                </a:solidFill>
                <a:effectLst/>
                <a:latin typeface="Consolas" panose="020B0609020204030204" pitchFamily="49" charset="0"/>
              </a:rPr>
              <a:t>MyForm</a:t>
            </a:r>
            <a:r>
              <a:rPr lang="en-IN" b="0" dirty="0">
                <a:solidFill>
                  <a:srgbClr val="0000FF"/>
                </a:solidFill>
                <a:effectLst/>
                <a:latin typeface="Consolas" panose="020B0609020204030204" pitchFamily="49" charset="0"/>
              </a:rPr>
              <a:t>() {</a:t>
            </a:r>
          </a:p>
          <a:p>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FF"/>
                </a:solidFill>
                <a:effectLst/>
                <a:latin typeface="Consolas" panose="020B0609020204030204" pitchFamily="49" charset="0"/>
              </a:rPr>
              <a:t> [name, </a:t>
            </a:r>
            <a:r>
              <a:rPr lang="en-IN" b="0" dirty="0" err="1">
                <a:solidFill>
                  <a:srgbClr val="0000FF"/>
                </a:solidFill>
                <a:effectLst/>
                <a:latin typeface="Consolas" panose="020B0609020204030204" pitchFamily="49" charset="0"/>
              </a:rPr>
              <a:t>setName</a:t>
            </a:r>
            <a:r>
              <a:rPr lang="en-IN" b="0" dirty="0">
                <a:solidFill>
                  <a:srgbClr val="0000FF"/>
                </a:solidFill>
                <a:effectLst/>
                <a:latin typeface="Consolas" panose="020B0609020204030204" pitchFamily="49" charset="0"/>
              </a:rPr>
              <a:t>] = </a:t>
            </a:r>
            <a:r>
              <a:rPr lang="en-IN" b="0" dirty="0" err="1">
                <a:solidFill>
                  <a:srgbClr val="0000FF"/>
                </a:solidFill>
                <a:effectLst/>
                <a:latin typeface="Consolas" panose="020B0609020204030204" pitchFamily="49" charset="0"/>
              </a:rPr>
              <a:t>useState</a:t>
            </a:r>
            <a:r>
              <a:rPr lang="en-IN" b="0" dirty="0">
                <a:solidFill>
                  <a:srgbClr val="0000FF"/>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  return (</a:t>
            </a:r>
          </a:p>
          <a:p>
            <a:r>
              <a:rPr lang="en-IN" b="0" dirty="0">
                <a:solidFill>
                  <a:srgbClr val="0000FF"/>
                </a:solidFill>
                <a:effectLst/>
                <a:latin typeface="Consolas" panose="020B0609020204030204" pitchFamily="49" charset="0"/>
              </a:rPr>
              <a:t>    &lt;form&gt;</a:t>
            </a:r>
          </a:p>
          <a:p>
            <a:r>
              <a:rPr lang="en-IN" b="0" dirty="0">
                <a:solidFill>
                  <a:srgbClr val="0000FF"/>
                </a:solidFill>
                <a:effectLst/>
                <a:latin typeface="Consolas" panose="020B0609020204030204" pitchFamily="49" charset="0"/>
              </a:rPr>
              <a:t>      &lt;label&gt;Enter your name:</a:t>
            </a:r>
          </a:p>
          <a:p>
            <a:r>
              <a:rPr lang="en-IN" b="0" dirty="0">
                <a:solidFill>
                  <a:srgbClr val="0000FF"/>
                </a:solidFill>
                <a:effectLst/>
                <a:latin typeface="Consolas" panose="020B0609020204030204" pitchFamily="49" charset="0"/>
              </a:rPr>
              <a:t>        &lt;input</a:t>
            </a:r>
          </a:p>
          <a:p>
            <a:r>
              <a:rPr lang="en-IN" b="0" dirty="0">
                <a:solidFill>
                  <a:srgbClr val="0000FF"/>
                </a:solidFill>
                <a:effectLst/>
                <a:latin typeface="Consolas" panose="020B0609020204030204" pitchFamily="49" charset="0"/>
              </a:rPr>
              <a:t>          type="text" </a:t>
            </a:r>
          </a:p>
          <a:p>
            <a:r>
              <a:rPr lang="en-IN" b="0" dirty="0">
                <a:solidFill>
                  <a:srgbClr val="0000FF"/>
                </a:solidFill>
                <a:effectLst/>
                <a:latin typeface="Consolas" panose="020B0609020204030204" pitchFamily="49" charset="0"/>
              </a:rPr>
              <a:t>          value={name}</a:t>
            </a:r>
          </a:p>
          <a:p>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onChange</a:t>
            </a:r>
            <a:r>
              <a:rPr lang="en-IN" b="0" dirty="0">
                <a:solidFill>
                  <a:srgbClr val="0000FF"/>
                </a:solidFill>
                <a:effectLst/>
                <a:latin typeface="Consolas" panose="020B0609020204030204" pitchFamily="49" charset="0"/>
              </a:rPr>
              <a:t>={(e) =&gt; </a:t>
            </a:r>
            <a:r>
              <a:rPr lang="en-IN" b="0" dirty="0" err="1">
                <a:solidFill>
                  <a:srgbClr val="0000FF"/>
                </a:solidFill>
                <a:effectLst/>
                <a:latin typeface="Consolas" panose="020B0609020204030204" pitchFamily="49" charset="0"/>
              </a:rPr>
              <a:t>setName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e.target.value</a:t>
            </a:r>
            <a:r>
              <a:rPr lang="en-IN" b="0" dirty="0">
                <a:solidFill>
                  <a:srgbClr val="0000FF"/>
                </a:solidFill>
                <a:effectLst/>
                <a:latin typeface="Consolas" panose="020B0609020204030204" pitchFamily="49" charset="0"/>
              </a:rPr>
              <a:t>)}</a:t>
            </a:r>
          </a:p>
          <a:p>
            <a:r>
              <a:rPr lang="en-IN" b="0" dirty="0">
                <a:solidFill>
                  <a:srgbClr val="0000FF"/>
                </a:solidFill>
                <a:effectLst/>
                <a:latin typeface="Consolas" panose="020B0609020204030204" pitchFamily="49" charset="0"/>
              </a:rPr>
              <a:t>        /&gt;</a:t>
            </a:r>
          </a:p>
          <a:p>
            <a:r>
              <a:rPr lang="en-IN" b="0" dirty="0">
                <a:solidFill>
                  <a:srgbClr val="0000FF"/>
                </a:solidFill>
                <a:effectLst/>
                <a:latin typeface="Consolas" panose="020B0609020204030204" pitchFamily="49" charset="0"/>
              </a:rPr>
              <a:t>      &lt;/label&gt;</a:t>
            </a:r>
          </a:p>
          <a:p>
            <a:r>
              <a:rPr lang="en-IN" b="0" dirty="0">
                <a:solidFill>
                  <a:srgbClr val="0000FF"/>
                </a:solidFill>
                <a:effectLst/>
                <a:latin typeface="Consolas" panose="020B0609020204030204" pitchFamily="49" charset="0"/>
              </a:rPr>
              <a:t>    </a:t>
            </a:r>
            <a:endParaRPr lang="en-IN" b="0" dirty="0">
              <a:solidFill>
                <a:srgbClr val="000000"/>
              </a:solidFill>
              <a:effectLst/>
              <a:latin typeface="Consolas" panose="020B0609020204030204" pitchFamily="49" charset="0"/>
            </a:endParaRPr>
          </a:p>
        </p:txBody>
      </p:sp>
      <p:sp>
        <p:nvSpPr>
          <p:cNvPr id="16" name="TextBox 15">
            <a:extLst>
              <a:ext uri="{FF2B5EF4-FFF2-40B4-BE49-F238E27FC236}">
                <a16:creationId xmlns:a16="http://schemas.microsoft.com/office/drawing/2014/main" id="{243C6001-6004-94EE-E9AD-5ED7A2C1E8F9}"/>
              </a:ext>
            </a:extLst>
          </p:cNvPr>
          <p:cNvSpPr txBox="1"/>
          <p:nvPr/>
        </p:nvSpPr>
        <p:spPr>
          <a:xfrm>
            <a:off x="620870" y="665865"/>
            <a:ext cx="6340278"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99440842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React Folder structure</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14" name="TextBox 13">
            <a:extLst>
              <a:ext uri="{FF2B5EF4-FFF2-40B4-BE49-F238E27FC236}">
                <a16:creationId xmlns:a16="http://schemas.microsoft.com/office/drawing/2014/main" id="{3BC33748-FD96-DFF2-D067-AF399EAEE05F}"/>
              </a:ext>
            </a:extLst>
          </p:cNvPr>
          <p:cNvSpPr txBox="1"/>
          <p:nvPr/>
        </p:nvSpPr>
        <p:spPr>
          <a:xfrm>
            <a:off x="771525" y="3181350"/>
            <a:ext cx="7541066" cy="369332"/>
          </a:xfrm>
          <a:prstGeom prst="rect">
            <a:avLst/>
          </a:prstGeom>
          <a:noFill/>
        </p:spPr>
        <p:txBody>
          <a:bodyPr wrap="square">
            <a:spAutoFit/>
          </a:bodyPr>
          <a:lstStyle/>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3970318"/>
          </a:xfrm>
          <a:prstGeom prst="rect">
            <a:avLst/>
          </a:prstGeom>
          <a:noFill/>
        </p:spPr>
        <p:txBody>
          <a:bodyPr wrap="square">
            <a:spAutoFit/>
          </a:bodyPr>
          <a:lstStyle/>
          <a:p>
            <a:r>
              <a:rPr lang="en-US" b="1" u="sng" dirty="0" err="1">
                <a:solidFill>
                  <a:schemeClr val="bg1"/>
                </a:solidFill>
              </a:rPr>
              <a:t>package.json</a:t>
            </a:r>
            <a:r>
              <a:rPr lang="en-US" b="1" u="sng" dirty="0">
                <a:solidFill>
                  <a:schemeClr val="bg1"/>
                </a:solidFill>
              </a:rPr>
              <a:t>:</a:t>
            </a:r>
            <a:endParaRPr lang="en-US" dirty="0">
              <a:solidFill>
                <a:schemeClr val="bg1"/>
              </a:solidFill>
            </a:endParaRPr>
          </a:p>
          <a:p>
            <a:r>
              <a:rPr lang="en-US" dirty="0">
                <a:solidFill>
                  <a:schemeClr val="bg1"/>
                </a:solidFill>
              </a:rPr>
              <a:t>file contains react, react-</a:t>
            </a:r>
            <a:r>
              <a:rPr lang="en-US" dirty="0" err="1">
                <a:solidFill>
                  <a:schemeClr val="bg1"/>
                </a:solidFill>
              </a:rPr>
              <a:t>dom</a:t>
            </a:r>
            <a:r>
              <a:rPr lang="en-US" dirty="0">
                <a:solidFill>
                  <a:schemeClr val="bg1"/>
                </a:solidFill>
              </a:rPr>
              <a:t>, react-scripts dependencies</a:t>
            </a:r>
          </a:p>
          <a:p>
            <a:r>
              <a:rPr lang="en-US" b="1" u="sng" dirty="0">
                <a:solidFill>
                  <a:schemeClr val="bg1"/>
                </a:solidFill>
              </a:rPr>
              <a:t>public folder:</a:t>
            </a:r>
            <a:endParaRPr lang="en-US" dirty="0">
              <a:solidFill>
                <a:schemeClr val="bg1"/>
              </a:solidFill>
            </a:endParaRPr>
          </a:p>
          <a:p>
            <a:r>
              <a:rPr lang="en-US" dirty="0">
                <a:solidFill>
                  <a:schemeClr val="bg1"/>
                </a:solidFill>
              </a:rPr>
              <a:t>entry point file of the entire application is index.html</a:t>
            </a:r>
          </a:p>
          <a:p>
            <a:r>
              <a:rPr lang="en-US" dirty="0">
                <a:solidFill>
                  <a:schemeClr val="bg1"/>
                </a:solidFill>
              </a:rPr>
              <a:t>&lt;title&gt;Contact Manager&lt;/title&gt;</a:t>
            </a:r>
          </a:p>
          <a:p>
            <a:r>
              <a:rPr lang="en-US" dirty="0">
                <a:solidFill>
                  <a:schemeClr val="bg1"/>
                </a:solidFill>
              </a:rPr>
              <a:t>&lt;body style="</a:t>
            </a:r>
            <a:r>
              <a:rPr lang="en-US" dirty="0" err="1">
                <a:solidFill>
                  <a:schemeClr val="bg1"/>
                </a:solidFill>
              </a:rPr>
              <a:t>background-color:blue</a:t>
            </a:r>
            <a:r>
              <a:rPr lang="en-US" dirty="0">
                <a:solidFill>
                  <a:schemeClr val="bg1"/>
                </a:solidFill>
              </a:rPr>
              <a:t>;"&gt;</a:t>
            </a:r>
          </a:p>
          <a:p>
            <a:r>
              <a:rPr lang="en-US" dirty="0">
                <a:solidFill>
                  <a:schemeClr val="bg1"/>
                </a:solidFill>
              </a:rPr>
              <a:t>    &lt;</a:t>
            </a:r>
            <a:r>
              <a:rPr lang="en-US" dirty="0" err="1">
                <a:solidFill>
                  <a:schemeClr val="bg1"/>
                </a:solidFill>
              </a:rPr>
              <a:t>noscript</a:t>
            </a:r>
            <a:r>
              <a:rPr lang="en-US" dirty="0">
                <a:solidFill>
                  <a:schemeClr val="bg1"/>
                </a:solidFill>
              </a:rPr>
              <a:t>&gt;You need to enable JavaScript to run this app.&lt;/</a:t>
            </a:r>
            <a:r>
              <a:rPr lang="en-US" dirty="0" err="1">
                <a:solidFill>
                  <a:schemeClr val="bg1"/>
                </a:solidFill>
              </a:rPr>
              <a:t>noscript</a:t>
            </a:r>
            <a:r>
              <a:rPr lang="en-US" dirty="0">
                <a:solidFill>
                  <a:schemeClr val="bg1"/>
                </a:solidFill>
              </a:rPr>
              <a:t>&gt;</a:t>
            </a:r>
          </a:p>
          <a:p>
            <a:r>
              <a:rPr lang="en-US" dirty="0">
                <a:solidFill>
                  <a:schemeClr val="bg1"/>
                </a:solidFill>
              </a:rPr>
              <a:t>    &lt;div id="root"&gt;&lt;/div&gt;</a:t>
            </a:r>
          </a:p>
          <a:p>
            <a:r>
              <a:rPr lang="en-US" dirty="0">
                <a:solidFill>
                  <a:schemeClr val="bg1"/>
                </a:solidFill>
              </a:rPr>
              <a:t>&lt;/body&gt;</a:t>
            </a:r>
          </a:p>
          <a:p>
            <a:r>
              <a:rPr lang="en-US" dirty="0">
                <a:solidFill>
                  <a:schemeClr val="bg1"/>
                </a:solidFill>
              </a:rPr>
              <a:t>&lt;div id="root"&gt;&lt;/div&gt; this is where the main app component is rendered. Every react application has a root component and every component we create is going into that app component.</a:t>
            </a:r>
          </a:p>
          <a:p>
            <a:r>
              <a:rPr lang="en-US" dirty="0">
                <a:solidFill>
                  <a:schemeClr val="bg1"/>
                </a:solidFill>
              </a:rPr>
              <a:t> </a:t>
            </a:r>
          </a:p>
          <a:p>
            <a:pPr algn="ctr">
              <a:buNone/>
            </a:pPr>
            <a:endParaRPr lang="en-US" dirty="0">
              <a:solidFill>
                <a:schemeClr val="bg1"/>
              </a:solidFill>
            </a:endParaRPr>
          </a:p>
        </p:txBody>
      </p:sp>
    </p:spTree>
    <p:extLst>
      <p:ext uri="{BB962C8B-B14F-4D97-AF65-F5344CB8AC3E}">
        <p14:creationId xmlns:p14="http://schemas.microsoft.com/office/powerpoint/2010/main" val="2809682583"/>
      </p:ext>
    </p:extLst>
  </p:cSld>
  <p:clrMapOvr>
    <a:masterClrMapping/>
  </p:clrMapOvr>
  <p:transition/>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Handling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137796" y="254275"/>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6" name="TextBox 5">
            <a:extLst>
              <a:ext uri="{FF2B5EF4-FFF2-40B4-BE49-F238E27FC236}">
                <a16:creationId xmlns:a16="http://schemas.microsoft.com/office/drawing/2014/main" id="{449E4110-2223-55B3-A254-43AC7BF29466}"/>
              </a:ext>
            </a:extLst>
          </p:cNvPr>
          <p:cNvSpPr txBox="1"/>
          <p:nvPr/>
        </p:nvSpPr>
        <p:spPr>
          <a:xfrm>
            <a:off x="671196" y="645372"/>
            <a:ext cx="6289952" cy="923330"/>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17" name="TextBox 16">
            <a:extLst>
              <a:ext uri="{FF2B5EF4-FFF2-40B4-BE49-F238E27FC236}">
                <a16:creationId xmlns:a16="http://schemas.microsoft.com/office/drawing/2014/main" id="{4A9FBACA-D840-1BE2-B404-295D8814A838}"/>
              </a:ext>
            </a:extLst>
          </p:cNvPr>
          <p:cNvSpPr txBox="1"/>
          <p:nvPr/>
        </p:nvSpPr>
        <p:spPr>
          <a:xfrm>
            <a:off x="457200" y="895112"/>
            <a:ext cx="6503948" cy="2308324"/>
          </a:xfrm>
          <a:prstGeom prst="rect">
            <a:avLst/>
          </a:prstGeom>
          <a:noFill/>
        </p:spPr>
        <p:txBody>
          <a:bodyPr wrap="square">
            <a:spAutoFit/>
          </a:bodyPr>
          <a:lstStyle/>
          <a:p>
            <a:r>
              <a:rPr lang="en-IN" b="0" dirty="0">
                <a:solidFill>
                  <a:srgbClr val="0000FF"/>
                </a:solidFill>
                <a:effectLst/>
                <a:latin typeface="Consolas" panose="020B0609020204030204" pitchFamily="49" charset="0"/>
              </a:rPr>
              <a:t>&lt;/form&gt;</a:t>
            </a:r>
          </a:p>
          <a:p>
            <a:r>
              <a:rPr lang="en-IN" b="0" dirty="0">
                <a:solidFill>
                  <a:srgbClr val="0000FF"/>
                </a:solidFill>
                <a:effectLst/>
                <a:latin typeface="Consolas" panose="020B0609020204030204" pitchFamily="49" charset="0"/>
              </a:rPr>
              <a:t>  )</a:t>
            </a:r>
          </a:p>
          <a:p>
            <a:r>
              <a:rPr lang="en-IN" b="0" dirty="0">
                <a:solidFill>
                  <a:srgbClr val="0000FF"/>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err="1">
                <a:solidFill>
                  <a:srgbClr val="0000FF"/>
                </a:solidFill>
                <a:effectLst/>
                <a:latin typeface="Consolas" panose="020B0609020204030204" pitchFamily="49" charset="0"/>
              </a:rPr>
              <a:t>const</a:t>
            </a:r>
            <a:r>
              <a:rPr lang="en-IN" b="0" dirty="0">
                <a:solidFill>
                  <a:srgbClr val="0000FF"/>
                </a:solidFill>
                <a:effectLst/>
                <a:latin typeface="Consolas" panose="020B0609020204030204" pitchFamily="49" charset="0"/>
              </a:rPr>
              <a:t> root = </a:t>
            </a:r>
            <a:r>
              <a:rPr lang="en-IN" b="0" dirty="0" err="1">
                <a:solidFill>
                  <a:srgbClr val="0000FF"/>
                </a:solidFill>
                <a:effectLst/>
                <a:latin typeface="Consolas" panose="020B0609020204030204" pitchFamily="49" charset="0"/>
              </a:rPr>
              <a:t>ReactDOM.createRoot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document.getElementById</a:t>
            </a:r>
            <a:r>
              <a:rPr lang="en-IN" b="0" dirty="0">
                <a:solidFill>
                  <a:srgbClr val="0000FF"/>
                </a:solidFill>
                <a:effectLst/>
                <a:latin typeface="Consolas" panose="020B0609020204030204" pitchFamily="49" charset="0"/>
              </a:rPr>
              <a:t>('root'));</a:t>
            </a:r>
          </a:p>
          <a:p>
            <a:r>
              <a:rPr lang="en-IN" b="0" dirty="0" err="1">
                <a:solidFill>
                  <a:srgbClr val="0000FF"/>
                </a:solidFill>
                <a:effectLst/>
                <a:latin typeface="Consolas" panose="020B0609020204030204" pitchFamily="49" charset="0"/>
              </a:rPr>
              <a:t>root.render</a:t>
            </a:r>
            <a:r>
              <a:rPr lang="en-IN" b="0" dirty="0">
                <a:solidFill>
                  <a:srgbClr val="0000FF"/>
                </a:solidFill>
                <a:effectLst/>
                <a:latin typeface="Consolas" panose="020B0609020204030204" pitchFamily="49" charset="0"/>
              </a:rPr>
              <a:t>(&lt;</a:t>
            </a:r>
            <a:r>
              <a:rPr lang="en-IN" b="0" dirty="0" err="1">
                <a:solidFill>
                  <a:srgbClr val="0000FF"/>
                </a:solidFill>
                <a:effectLst/>
                <a:latin typeface="Consolas" panose="020B0609020204030204" pitchFamily="49" charset="0"/>
              </a:rPr>
              <a:t>MyForm</a:t>
            </a:r>
            <a:r>
              <a:rPr lang="en-IN" b="0" dirty="0">
                <a:solidFill>
                  <a:srgbClr val="0000FF"/>
                </a:solidFill>
                <a:effectLst/>
                <a:latin typeface="Consolas" panose="020B0609020204030204" pitchFamily="49" charset="0"/>
              </a:rPr>
              <a:t> /&gt;);</a:t>
            </a:r>
            <a:endParaRPr lang="en-IN" b="0" dirty="0">
              <a:solidFill>
                <a:srgbClr val="000000"/>
              </a:solidFill>
              <a:effectLst/>
              <a:latin typeface="Consolas" panose="020B0609020204030204" pitchFamily="49" charset="0"/>
            </a:endParaRPr>
          </a:p>
        </p:txBody>
      </p:sp>
      <p:pic>
        <p:nvPicPr>
          <p:cNvPr id="20" name="Picture 19">
            <a:extLst>
              <a:ext uri="{FF2B5EF4-FFF2-40B4-BE49-F238E27FC236}">
                <a16:creationId xmlns:a16="http://schemas.microsoft.com/office/drawing/2014/main" id="{6AF9B968-67ED-0441-98B0-E966F033FEB1}"/>
              </a:ext>
            </a:extLst>
          </p:cNvPr>
          <p:cNvPicPr>
            <a:picLocks noChangeAspect="1"/>
          </p:cNvPicPr>
          <p:nvPr/>
        </p:nvPicPr>
        <p:blipFill>
          <a:blip r:embed="rId4"/>
          <a:stretch>
            <a:fillRect/>
          </a:stretch>
        </p:blipFill>
        <p:spPr>
          <a:xfrm>
            <a:off x="5274510" y="2677611"/>
            <a:ext cx="3495675" cy="1457325"/>
          </a:xfrm>
          <a:prstGeom prst="rect">
            <a:avLst/>
          </a:prstGeom>
        </p:spPr>
      </p:pic>
    </p:spTree>
    <p:extLst>
      <p:ext uri="{BB962C8B-B14F-4D97-AF65-F5344CB8AC3E}">
        <p14:creationId xmlns:p14="http://schemas.microsoft.com/office/powerpoint/2010/main" val="1121524429"/>
      </p:ext>
    </p:extLst>
  </p:cSld>
  <p:clrMapOvr>
    <a:masterClrMapping/>
  </p:clrMapOvr>
  <p:transition/>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Multiple Input Fields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228600" y="629556"/>
            <a:ext cx="8839200"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You can control the values of more than one input field by adding a name attribute to each element.</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We will initialize our state with an empty object.</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To access the fields in the event handler use the event.target.name and </a:t>
            </a:r>
            <a:r>
              <a:rPr lang="en-US" dirty="0" err="1">
                <a:solidFill>
                  <a:schemeClr val="bg1"/>
                </a:solidFill>
                <a:latin typeface="Times New Roman" panose="02020603050405020304" pitchFamily="18" charset="0"/>
                <a:cs typeface="Times New Roman" panose="02020603050405020304" pitchFamily="18" charset="0"/>
              </a:rPr>
              <a:t>event.target.value</a:t>
            </a:r>
            <a:r>
              <a:rPr lang="en-US" dirty="0">
                <a:solidFill>
                  <a:schemeClr val="bg1"/>
                </a:solidFill>
                <a:latin typeface="Times New Roman" panose="02020603050405020304" pitchFamily="18" charset="0"/>
                <a:cs typeface="Times New Roman" panose="02020603050405020304" pitchFamily="18" charset="0"/>
              </a:rPr>
              <a:t> syntax.</a:t>
            </a:r>
          </a:p>
          <a:p>
            <a:pPr marL="285750" indent="-285750">
              <a:buFont typeface="Arial" panose="020B0604020202020204" pitchFamily="34" charset="0"/>
              <a:buChar char="•"/>
            </a:pPr>
            <a:endParaRPr lang="en-US" dirty="0">
              <a:solidFill>
                <a:schemeClr val="bg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chemeClr val="bg1"/>
                </a:solidFill>
                <a:latin typeface="Times New Roman" panose="02020603050405020304" pitchFamily="18" charset="0"/>
                <a:cs typeface="Times New Roman" panose="02020603050405020304" pitchFamily="18" charset="0"/>
              </a:rPr>
              <a:t>To update the state, use square brackets [bracket notation] around the property name.</a:t>
            </a:r>
            <a:endParaRPr lang="en-IN"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8618696"/>
      </p:ext>
    </p:extLst>
  </p:cSld>
  <p:clrMapOvr>
    <a:masterClrMapping/>
  </p:clrMapOvr>
  <p:transition/>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Multiple Input Fields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4801314"/>
          </a:xfrm>
          <a:prstGeom prst="rect">
            <a:avLst/>
          </a:prstGeom>
          <a:noFill/>
        </p:spPr>
        <p:txBody>
          <a:bodyPr wrap="square">
            <a:spAutoFit/>
          </a:bodyPr>
          <a:lstStyle/>
          <a:p>
            <a:r>
              <a:rPr lang="en-IN" dirty="0">
                <a:solidFill>
                  <a:schemeClr val="bg1"/>
                </a:solidFill>
              </a:rPr>
              <a:t>import { </a:t>
            </a:r>
            <a:r>
              <a:rPr lang="en-IN" dirty="0" err="1">
                <a:solidFill>
                  <a:schemeClr val="bg1"/>
                </a:solidFill>
              </a:rPr>
              <a:t>useState</a:t>
            </a:r>
            <a:r>
              <a:rPr lang="en-IN" dirty="0">
                <a:solidFill>
                  <a:schemeClr val="bg1"/>
                </a:solidFill>
              </a:rPr>
              <a:t> }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endParaRPr lang="en-IN" dirty="0">
              <a:solidFill>
                <a:schemeClr val="bg1"/>
              </a:solidFill>
            </a:endParaRPr>
          </a:p>
          <a:p>
            <a:r>
              <a:rPr lang="en-IN" dirty="0">
                <a:solidFill>
                  <a:schemeClr val="bg1"/>
                </a:solidFill>
              </a:rPr>
              <a:t>function </a:t>
            </a:r>
            <a:r>
              <a:rPr lang="en-IN" dirty="0" err="1">
                <a:solidFill>
                  <a:schemeClr val="bg1"/>
                </a:solidFill>
              </a:rPr>
              <a:t>MyForm</a:t>
            </a:r>
            <a:r>
              <a:rPr lang="en-IN" dirty="0">
                <a:solidFill>
                  <a:schemeClr val="bg1"/>
                </a:solidFill>
              </a:rPr>
              <a:t>() {</a:t>
            </a:r>
          </a:p>
          <a:p>
            <a:r>
              <a:rPr lang="en-IN" dirty="0">
                <a:solidFill>
                  <a:schemeClr val="bg1"/>
                </a:solidFill>
              </a:rPr>
              <a:t>  </a:t>
            </a:r>
            <a:r>
              <a:rPr lang="en-IN" dirty="0" err="1">
                <a:solidFill>
                  <a:schemeClr val="bg1"/>
                </a:solidFill>
              </a:rPr>
              <a:t>const</a:t>
            </a:r>
            <a:r>
              <a:rPr lang="en-IN" dirty="0">
                <a:solidFill>
                  <a:schemeClr val="bg1"/>
                </a:solidFill>
              </a:rPr>
              <a:t> [inputs, </a:t>
            </a:r>
            <a:r>
              <a:rPr lang="en-IN" dirty="0" err="1">
                <a:solidFill>
                  <a:schemeClr val="bg1"/>
                </a:solidFill>
              </a:rPr>
              <a:t>setInputs</a:t>
            </a:r>
            <a:r>
              <a:rPr lang="en-IN" dirty="0">
                <a:solidFill>
                  <a:schemeClr val="bg1"/>
                </a:solidFill>
              </a:rPr>
              <a:t>] = </a:t>
            </a:r>
            <a:r>
              <a:rPr lang="en-IN" dirty="0" err="1">
                <a:solidFill>
                  <a:schemeClr val="bg1"/>
                </a:solidFill>
              </a:rPr>
              <a:t>useState</a:t>
            </a:r>
            <a:r>
              <a:rPr lang="en-IN" dirty="0">
                <a:solidFill>
                  <a:schemeClr val="bg1"/>
                </a:solidFill>
              </a:rPr>
              <a:t>({});</a:t>
            </a:r>
          </a:p>
          <a:p>
            <a:endParaRPr lang="en-IN" dirty="0">
              <a:solidFill>
                <a:schemeClr val="bg1"/>
              </a:solidFill>
            </a:endParaRP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handleChange</a:t>
            </a:r>
            <a:r>
              <a:rPr lang="en-IN" b="0" dirty="0">
                <a:solidFill>
                  <a:srgbClr val="000000"/>
                </a:solidFill>
                <a:effectLst/>
                <a:latin typeface="Consolas" panose="020B0609020204030204" pitchFamily="49" charset="0"/>
              </a:rPr>
              <a:t> = (event)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newobj</a:t>
            </a:r>
            <a:r>
              <a:rPr lang="en-IN" b="0" dirty="0">
                <a:solidFill>
                  <a:srgbClr val="000000"/>
                </a:solidFill>
                <a:effectLst/>
                <a:latin typeface="Consolas" panose="020B0609020204030204" pitchFamily="49" charset="0"/>
              </a:rPr>
              <a:t>={...inputs,[event.target.name]:</a:t>
            </a:r>
            <a:r>
              <a:rPr lang="en-IN" b="0" dirty="0" err="1">
                <a:solidFill>
                  <a:srgbClr val="000000"/>
                </a:solidFill>
                <a:effectLst/>
                <a:latin typeface="Consolas" panose="020B0609020204030204" pitchFamily="49" charset="0"/>
              </a:rPr>
              <a:t>event.target.value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setInputs</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newobj</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endParaRPr lang="en-IN" dirty="0">
              <a:solidFill>
                <a:schemeClr val="bg1"/>
              </a:solidFill>
            </a:endParaRPr>
          </a:p>
          <a:p>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handleSubmit</a:t>
            </a:r>
            <a:r>
              <a:rPr lang="en-IN" dirty="0">
                <a:solidFill>
                  <a:schemeClr val="bg1"/>
                </a:solidFill>
              </a:rPr>
              <a:t> = (event) =&gt; {</a:t>
            </a:r>
          </a:p>
          <a:p>
            <a:r>
              <a:rPr lang="en-IN" dirty="0">
                <a:solidFill>
                  <a:schemeClr val="bg1"/>
                </a:solidFill>
              </a:rPr>
              <a:t>    </a:t>
            </a:r>
            <a:r>
              <a:rPr lang="en-IN" dirty="0" err="1">
                <a:solidFill>
                  <a:schemeClr val="bg1"/>
                </a:solidFill>
              </a:rPr>
              <a:t>event.preventDefault</a:t>
            </a:r>
            <a:r>
              <a:rPr lang="en-IN" dirty="0">
                <a:solidFill>
                  <a:schemeClr val="bg1"/>
                </a:solidFill>
              </a:rPr>
              <a:t>();</a:t>
            </a:r>
          </a:p>
          <a:p>
            <a:r>
              <a:rPr lang="en-IN" dirty="0">
                <a:solidFill>
                  <a:schemeClr val="bg1"/>
                </a:solidFill>
              </a:rPr>
              <a:t>    console.log(inputs);</a:t>
            </a:r>
          </a:p>
          <a:p>
            <a:r>
              <a:rPr lang="en-IN" dirty="0">
                <a:solidFill>
                  <a:schemeClr val="bg1"/>
                </a:solidFill>
              </a:rPr>
              <a:t>  }</a:t>
            </a:r>
          </a:p>
        </p:txBody>
      </p:sp>
    </p:spTree>
    <p:extLst>
      <p:ext uri="{BB962C8B-B14F-4D97-AF65-F5344CB8AC3E}">
        <p14:creationId xmlns:p14="http://schemas.microsoft.com/office/powerpoint/2010/main" val="4036934619"/>
      </p:ext>
    </p:extLst>
  </p:cSld>
  <p:clrMapOvr>
    <a:masterClrMapping/>
  </p:clrMapOvr>
  <p:transition/>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Multiple Input Fields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42900" y="426255"/>
            <a:ext cx="8534400" cy="3139321"/>
          </a:xfrm>
          <a:prstGeom prst="rect">
            <a:avLst/>
          </a:prstGeom>
          <a:noFill/>
        </p:spPr>
        <p:txBody>
          <a:bodyPr wrap="square">
            <a:spAutoFit/>
          </a:bodyPr>
          <a:lstStyle/>
          <a:p>
            <a:r>
              <a:rPr lang="en-IN" i="0" dirty="0">
                <a:solidFill>
                  <a:schemeClr val="bg1"/>
                </a:solidFill>
                <a:effectLst/>
                <a:latin typeface="Times New Roman" panose="02020603050405020304" pitchFamily="18" charset="0"/>
                <a:cs typeface="Times New Roman" panose="02020603050405020304" pitchFamily="18" charset="0"/>
              </a:rPr>
              <a:t> return (</a:t>
            </a:r>
          </a:p>
          <a:p>
            <a:r>
              <a:rPr lang="en-IN" i="0" dirty="0">
                <a:solidFill>
                  <a:schemeClr val="bg1"/>
                </a:solidFill>
                <a:effectLst/>
                <a:latin typeface="Times New Roman" panose="02020603050405020304" pitchFamily="18" charset="0"/>
                <a:cs typeface="Times New Roman" panose="02020603050405020304" pitchFamily="18" charset="0"/>
              </a:rPr>
              <a:t>    &lt;form </a:t>
            </a:r>
            <a:r>
              <a:rPr lang="en-IN" i="0" dirty="0" err="1">
                <a:solidFill>
                  <a:schemeClr val="bg1"/>
                </a:solidFill>
                <a:effectLst/>
                <a:latin typeface="Times New Roman" panose="02020603050405020304" pitchFamily="18" charset="0"/>
                <a:cs typeface="Times New Roman" panose="02020603050405020304" pitchFamily="18" charset="0"/>
              </a:rPr>
              <a:t>onSubmit</a:t>
            </a:r>
            <a:r>
              <a:rPr lang="en-IN" i="0" dirty="0">
                <a:solidFill>
                  <a:schemeClr val="bg1"/>
                </a:solidFill>
                <a:effectLst/>
                <a:latin typeface="Times New Roman" panose="02020603050405020304" pitchFamily="18" charset="0"/>
                <a:cs typeface="Times New Roman" panose="02020603050405020304" pitchFamily="18" charset="0"/>
              </a:rPr>
              <a:t>={</a:t>
            </a:r>
            <a:r>
              <a:rPr lang="en-IN" i="0" dirty="0" err="1">
                <a:solidFill>
                  <a:schemeClr val="bg1"/>
                </a:solidFill>
                <a:effectLst/>
                <a:latin typeface="Times New Roman" panose="02020603050405020304" pitchFamily="18" charset="0"/>
                <a:cs typeface="Times New Roman" panose="02020603050405020304" pitchFamily="18" charset="0"/>
              </a:rPr>
              <a:t>handleSubmit</a:t>
            </a:r>
            <a:r>
              <a:rPr lang="en-IN" i="0" dirty="0">
                <a:solidFill>
                  <a:schemeClr val="bg1"/>
                </a:solidFill>
                <a:effectLst/>
                <a:latin typeface="Times New Roman" panose="02020603050405020304" pitchFamily="18" charset="0"/>
                <a:cs typeface="Times New Roman" panose="02020603050405020304" pitchFamily="18" charset="0"/>
              </a:rPr>
              <a:t>}&gt;</a:t>
            </a:r>
          </a:p>
          <a:p>
            <a:r>
              <a:rPr lang="en-IN" i="0" dirty="0">
                <a:solidFill>
                  <a:schemeClr val="bg1"/>
                </a:solidFill>
                <a:effectLst/>
                <a:latin typeface="Times New Roman" panose="02020603050405020304" pitchFamily="18" charset="0"/>
                <a:cs typeface="Times New Roman" panose="02020603050405020304" pitchFamily="18" charset="0"/>
              </a:rPr>
              <a:t>      &lt;label&gt;Enter your name:</a:t>
            </a:r>
          </a:p>
          <a:p>
            <a:r>
              <a:rPr lang="en-IN" i="0" dirty="0">
                <a:solidFill>
                  <a:schemeClr val="bg1"/>
                </a:solidFill>
                <a:effectLst/>
                <a:latin typeface="Times New Roman" panose="02020603050405020304" pitchFamily="18" charset="0"/>
                <a:cs typeface="Times New Roman" panose="02020603050405020304" pitchFamily="18" charset="0"/>
              </a:rPr>
              <a:t>      &lt;input type="text" name="username“  </a:t>
            </a:r>
            <a:r>
              <a:rPr lang="en-IN" i="0" dirty="0" err="1">
                <a:solidFill>
                  <a:schemeClr val="bg1"/>
                </a:solidFill>
                <a:effectLst/>
                <a:latin typeface="Times New Roman" panose="02020603050405020304" pitchFamily="18" charset="0"/>
                <a:cs typeface="Times New Roman" panose="02020603050405020304" pitchFamily="18" charset="0"/>
              </a:rPr>
              <a:t>onChange</a:t>
            </a:r>
            <a:r>
              <a:rPr lang="en-IN" i="0" dirty="0">
                <a:solidFill>
                  <a:schemeClr val="bg1"/>
                </a:solidFill>
                <a:effectLst/>
                <a:latin typeface="Times New Roman" panose="02020603050405020304" pitchFamily="18" charset="0"/>
                <a:cs typeface="Times New Roman" panose="02020603050405020304" pitchFamily="18" charset="0"/>
              </a:rPr>
              <a:t>={</a:t>
            </a:r>
            <a:r>
              <a:rPr lang="en-IN" i="0" dirty="0" err="1">
                <a:solidFill>
                  <a:schemeClr val="bg1"/>
                </a:solidFill>
                <a:effectLst/>
                <a:latin typeface="Times New Roman" panose="02020603050405020304" pitchFamily="18" charset="0"/>
                <a:cs typeface="Times New Roman" panose="02020603050405020304" pitchFamily="18" charset="0"/>
              </a:rPr>
              <a:t>handleChange</a:t>
            </a:r>
            <a:r>
              <a:rPr lang="en-IN" i="0" dirty="0">
                <a:solidFill>
                  <a:schemeClr val="bg1"/>
                </a:solidFill>
                <a:effectLst/>
                <a:latin typeface="Times New Roman" panose="02020603050405020304" pitchFamily="18" charset="0"/>
                <a:cs typeface="Times New Roman" panose="02020603050405020304" pitchFamily="18" charset="0"/>
              </a:rPr>
              <a:t>} /&gt; &lt;/label&gt;</a:t>
            </a:r>
          </a:p>
          <a:p>
            <a:r>
              <a:rPr lang="en-IN" i="0" dirty="0">
                <a:solidFill>
                  <a:schemeClr val="bg1"/>
                </a:solidFill>
                <a:effectLst/>
                <a:latin typeface="Times New Roman" panose="02020603050405020304" pitchFamily="18" charset="0"/>
                <a:cs typeface="Times New Roman" panose="02020603050405020304" pitchFamily="18" charset="0"/>
              </a:rPr>
              <a:t>      &lt;label&gt;Enter your age:</a:t>
            </a:r>
          </a:p>
          <a:p>
            <a:r>
              <a:rPr lang="en-IN" i="0" dirty="0">
                <a:solidFill>
                  <a:schemeClr val="bg1"/>
                </a:solidFill>
                <a:effectLst/>
                <a:latin typeface="Times New Roman" panose="02020603050405020304" pitchFamily="18" charset="0"/>
                <a:cs typeface="Times New Roman" panose="02020603050405020304" pitchFamily="18" charset="0"/>
              </a:rPr>
              <a:t>        &lt;input type="number" name="age" </a:t>
            </a:r>
            <a:r>
              <a:rPr lang="en-IN" i="0" dirty="0" err="1">
                <a:solidFill>
                  <a:schemeClr val="bg1"/>
                </a:solidFill>
                <a:effectLst/>
                <a:latin typeface="Times New Roman" panose="02020603050405020304" pitchFamily="18" charset="0"/>
                <a:cs typeface="Times New Roman" panose="02020603050405020304" pitchFamily="18" charset="0"/>
              </a:rPr>
              <a:t>onChange</a:t>
            </a:r>
            <a:r>
              <a:rPr lang="en-IN" i="0" dirty="0">
                <a:solidFill>
                  <a:schemeClr val="bg1"/>
                </a:solidFill>
                <a:effectLst/>
                <a:latin typeface="Times New Roman" panose="02020603050405020304" pitchFamily="18" charset="0"/>
                <a:cs typeface="Times New Roman" panose="02020603050405020304" pitchFamily="18" charset="0"/>
              </a:rPr>
              <a:t>={</a:t>
            </a:r>
            <a:r>
              <a:rPr lang="en-IN" i="0" dirty="0" err="1">
                <a:solidFill>
                  <a:schemeClr val="bg1"/>
                </a:solidFill>
                <a:effectLst/>
                <a:latin typeface="Times New Roman" panose="02020603050405020304" pitchFamily="18" charset="0"/>
                <a:cs typeface="Times New Roman" panose="02020603050405020304" pitchFamily="18" charset="0"/>
              </a:rPr>
              <a:t>handleChange</a:t>
            </a:r>
            <a:r>
              <a:rPr lang="en-IN" i="0" dirty="0">
                <a:solidFill>
                  <a:schemeClr val="bg1"/>
                </a:solidFill>
                <a:effectLst/>
                <a:latin typeface="Times New Roman" panose="02020603050405020304" pitchFamily="18" charset="0"/>
                <a:cs typeface="Times New Roman" panose="02020603050405020304" pitchFamily="18" charset="0"/>
              </a:rPr>
              <a:t>} /&gt;&lt;/label&gt;</a:t>
            </a:r>
          </a:p>
          <a:p>
            <a:r>
              <a:rPr lang="en-IN" i="0" dirty="0">
                <a:solidFill>
                  <a:schemeClr val="bg1"/>
                </a:solidFill>
                <a:effectLst/>
                <a:latin typeface="Times New Roman" panose="02020603050405020304" pitchFamily="18" charset="0"/>
                <a:cs typeface="Times New Roman" panose="02020603050405020304" pitchFamily="18" charset="0"/>
              </a:rPr>
              <a:t>        &lt;input type="submit" /&gt;</a:t>
            </a:r>
          </a:p>
          <a:p>
            <a:r>
              <a:rPr lang="en-IN" i="0" dirty="0">
                <a:solidFill>
                  <a:schemeClr val="bg1"/>
                </a:solidFill>
                <a:effectLst/>
                <a:latin typeface="Times New Roman" panose="02020603050405020304" pitchFamily="18" charset="0"/>
                <a:cs typeface="Times New Roman" panose="02020603050405020304" pitchFamily="18" charset="0"/>
              </a:rPr>
              <a:t>    &lt;/form&gt;</a:t>
            </a:r>
          </a:p>
          <a:p>
            <a:r>
              <a:rPr lang="en-IN" i="0" dirty="0">
                <a:solidFill>
                  <a:schemeClr val="bg1"/>
                </a:solidFill>
                <a:effectLst/>
                <a:latin typeface="Times New Roman" panose="02020603050405020304" pitchFamily="18" charset="0"/>
                <a:cs typeface="Times New Roman" panose="02020603050405020304" pitchFamily="18" charset="0"/>
              </a:rPr>
              <a:t>  )}</a:t>
            </a:r>
          </a:p>
          <a:p>
            <a:r>
              <a:rPr lang="en-IN" i="0" dirty="0" err="1">
                <a:solidFill>
                  <a:schemeClr val="bg1"/>
                </a:solidFill>
                <a:effectLst/>
                <a:latin typeface="Times New Roman" panose="02020603050405020304" pitchFamily="18" charset="0"/>
                <a:cs typeface="Times New Roman" panose="02020603050405020304" pitchFamily="18" charset="0"/>
              </a:rPr>
              <a:t>const</a:t>
            </a:r>
            <a:r>
              <a:rPr lang="en-IN" i="0" dirty="0">
                <a:solidFill>
                  <a:schemeClr val="bg1"/>
                </a:solidFill>
                <a:effectLst/>
                <a:latin typeface="Times New Roman" panose="02020603050405020304" pitchFamily="18" charset="0"/>
                <a:cs typeface="Times New Roman" panose="02020603050405020304" pitchFamily="18" charset="0"/>
              </a:rPr>
              <a:t> root = </a:t>
            </a:r>
            <a:r>
              <a:rPr lang="en-IN" i="0" dirty="0" err="1">
                <a:solidFill>
                  <a:schemeClr val="bg1"/>
                </a:solidFill>
                <a:effectLst/>
                <a:latin typeface="Times New Roman" panose="02020603050405020304" pitchFamily="18" charset="0"/>
                <a:cs typeface="Times New Roman" panose="02020603050405020304" pitchFamily="18" charset="0"/>
              </a:rPr>
              <a:t>ReactDOM.createRoot</a:t>
            </a:r>
            <a:r>
              <a:rPr lang="en-IN" i="0" dirty="0">
                <a:solidFill>
                  <a:schemeClr val="bg1"/>
                </a:solidFill>
                <a:effectLst/>
                <a:latin typeface="Times New Roman" panose="02020603050405020304" pitchFamily="18" charset="0"/>
                <a:cs typeface="Times New Roman" panose="02020603050405020304" pitchFamily="18" charset="0"/>
              </a:rPr>
              <a:t>(</a:t>
            </a:r>
            <a:r>
              <a:rPr lang="en-IN" i="0" dirty="0" err="1">
                <a:solidFill>
                  <a:schemeClr val="bg1"/>
                </a:solidFill>
                <a:effectLst/>
                <a:latin typeface="Times New Roman" panose="02020603050405020304" pitchFamily="18" charset="0"/>
                <a:cs typeface="Times New Roman" panose="02020603050405020304" pitchFamily="18" charset="0"/>
              </a:rPr>
              <a:t>document.getElementById</a:t>
            </a:r>
            <a:r>
              <a:rPr lang="en-IN" i="0" dirty="0">
                <a:solidFill>
                  <a:schemeClr val="bg1"/>
                </a:solidFill>
                <a:effectLst/>
                <a:latin typeface="Times New Roman" panose="02020603050405020304" pitchFamily="18" charset="0"/>
                <a:cs typeface="Times New Roman" panose="02020603050405020304" pitchFamily="18" charset="0"/>
              </a:rPr>
              <a:t>('root'));</a:t>
            </a:r>
          </a:p>
          <a:p>
            <a:r>
              <a:rPr lang="en-IN" i="0" dirty="0" err="1">
                <a:solidFill>
                  <a:schemeClr val="bg1"/>
                </a:solidFill>
                <a:effectLst/>
                <a:latin typeface="Times New Roman" panose="02020603050405020304" pitchFamily="18" charset="0"/>
                <a:cs typeface="Times New Roman" panose="02020603050405020304" pitchFamily="18" charset="0"/>
              </a:rPr>
              <a:t>root.render</a:t>
            </a:r>
            <a:r>
              <a:rPr lang="en-IN" i="0" dirty="0">
                <a:solidFill>
                  <a:schemeClr val="bg1"/>
                </a:solidFill>
                <a:effectLst/>
                <a:latin typeface="Times New Roman" panose="02020603050405020304" pitchFamily="18" charset="0"/>
                <a:cs typeface="Times New Roman" panose="02020603050405020304" pitchFamily="18" charset="0"/>
              </a:rPr>
              <a:t>(&lt;</a:t>
            </a:r>
            <a:r>
              <a:rPr lang="en-IN" i="0" dirty="0" err="1">
                <a:solidFill>
                  <a:schemeClr val="bg1"/>
                </a:solidFill>
                <a:effectLst/>
                <a:latin typeface="Times New Roman" panose="02020603050405020304" pitchFamily="18" charset="0"/>
                <a:cs typeface="Times New Roman" panose="02020603050405020304" pitchFamily="18" charset="0"/>
              </a:rPr>
              <a:t>MyForm</a:t>
            </a:r>
            <a:r>
              <a:rPr lang="en-IN" i="0" dirty="0">
                <a:solidFill>
                  <a:schemeClr val="bg1"/>
                </a:solidFill>
                <a:effectLst/>
                <a:latin typeface="Times New Roman" panose="02020603050405020304" pitchFamily="18" charset="0"/>
                <a:cs typeface="Times New Roman" panose="02020603050405020304" pitchFamily="18" charset="0"/>
              </a:rPr>
              <a:t> /&gt;);</a:t>
            </a: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pic>
        <p:nvPicPr>
          <p:cNvPr id="2" name="Picture 1">
            <a:extLst>
              <a:ext uri="{FF2B5EF4-FFF2-40B4-BE49-F238E27FC236}">
                <a16:creationId xmlns:a16="http://schemas.microsoft.com/office/drawing/2014/main" id="{2CEBC2F5-88C6-41E2-5735-227853C3856B}"/>
              </a:ext>
            </a:extLst>
          </p:cNvPr>
          <p:cNvPicPr>
            <a:picLocks noChangeAspect="1"/>
          </p:cNvPicPr>
          <p:nvPr/>
        </p:nvPicPr>
        <p:blipFill>
          <a:blip r:embed="rId4"/>
          <a:stretch>
            <a:fillRect/>
          </a:stretch>
        </p:blipFill>
        <p:spPr>
          <a:xfrm>
            <a:off x="4679934" y="3839575"/>
            <a:ext cx="4807226" cy="870845"/>
          </a:xfrm>
          <a:prstGeom prst="rect">
            <a:avLst/>
          </a:prstGeom>
        </p:spPr>
      </p:pic>
    </p:spTree>
    <p:extLst>
      <p:ext uri="{BB962C8B-B14F-4D97-AF65-F5344CB8AC3E}">
        <p14:creationId xmlns:p14="http://schemas.microsoft.com/office/powerpoint/2010/main" val="1138523151"/>
      </p:ext>
    </p:extLst>
  </p:cSld>
  <p:clrMapOvr>
    <a:masterClrMapping/>
  </p:clrMapOvr>
  <p:transition/>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Form validation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4B9107DD-3883-1F4C-536D-635EE3942D87}"/>
              </a:ext>
            </a:extLst>
          </p:cNvPr>
          <p:cNvSpPr txBox="1"/>
          <p:nvPr/>
        </p:nvSpPr>
        <p:spPr>
          <a:xfrm>
            <a:off x="612790" y="361949"/>
            <a:ext cx="6348358" cy="5078313"/>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r>
              <a:rPr lang="en-IN" b="0" dirty="0">
                <a:solidFill>
                  <a:srgbClr val="FF0000"/>
                </a:solidFill>
                <a:effectLst/>
                <a:latin typeface="Consolas" panose="020B0609020204030204" pitchFamily="49" charset="0"/>
              </a:rPr>
              <a:t>App.js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Validation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'./Validation'</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values,setValues</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email:</a:t>
            </a:r>
            <a:r>
              <a:rPr lang="en-IN" b="0" dirty="0" err="1">
                <a:solidFill>
                  <a:srgbClr val="A31515"/>
                </a:solidFill>
                <a:effectLst/>
                <a:latin typeface="Consolas" panose="020B0609020204030204" pitchFamily="49" charset="0"/>
              </a:rPr>
              <a:t>""</a:t>
            </a:r>
            <a:r>
              <a:rPr lang="en-IN" b="0" dirty="0" err="1">
                <a:solidFill>
                  <a:srgbClr val="000000"/>
                </a:solidFill>
                <a:effectLst/>
                <a:latin typeface="Consolas" panose="020B0609020204030204" pitchFamily="49" charset="0"/>
              </a:rPr>
              <a:t>,password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errors,setErrors</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useState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handleInput</a:t>
            </a:r>
            <a:r>
              <a:rPr lang="en-IN" b="0" dirty="0">
                <a:solidFill>
                  <a:srgbClr val="000000"/>
                </a:solidFill>
                <a:effectLst/>
                <a:latin typeface="Consolas" panose="020B0609020204030204" pitchFamily="49" charset="0"/>
              </a:rPr>
              <a:t>(event)</a:t>
            </a:r>
          </a:p>
          <a:p>
            <a:r>
              <a:rPr lang="en-IN" b="0" dirty="0">
                <a:solidFill>
                  <a:srgbClr val="000000"/>
                </a:solidFill>
                <a:effectLst/>
                <a:latin typeface="Consolas" panose="020B0609020204030204" pitchFamily="49" charset="0"/>
              </a:rPr>
              <a:t>  {</a:t>
            </a: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newObj</a:t>
            </a:r>
            <a:r>
              <a:rPr lang="en-IN" b="0" dirty="0">
                <a:solidFill>
                  <a:srgbClr val="000000"/>
                </a:solidFill>
                <a:effectLst/>
                <a:latin typeface="Consolas" panose="020B0609020204030204" pitchFamily="49" charset="0"/>
              </a:rPr>
              <a:t>={...values,[event.target.name]:</a:t>
            </a:r>
            <a:r>
              <a:rPr lang="en-IN" b="0" dirty="0" err="1">
                <a:solidFill>
                  <a:srgbClr val="000000"/>
                </a:solidFill>
                <a:effectLst/>
                <a:latin typeface="Consolas" panose="020B0609020204030204" pitchFamily="49" charset="0"/>
              </a:rPr>
              <a:t>event.target.value</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setValues</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newObj</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012070240"/>
      </p:ext>
    </p:extLst>
  </p:cSld>
  <p:clrMapOvr>
    <a:masterClrMapping/>
  </p:clrMapOvr>
  <p:transition/>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Form validation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4B9107DD-3883-1F4C-536D-635EE3942D87}"/>
              </a:ext>
            </a:extLst>
          </p:cNvPr>
          <p:cNvSpPr txBox="1"/>
          <p:nvPr/>
        </p:nvSpPr>
        <p:spPr>
          <a:xfrm>
            <a:off x="501805" y="525780"/>
            <a:ext cx="6459343" cy="6740307"/>
          </a:xfrm>
          <a:prstGeom prst="rect">
            <a:avLst/>
          </a:prstGeom>
          <a:noFill/>
        </p:spPr>
        <p:txBody>
          <a:bodyPr wrap="square">
            <a:spAutoFit/>
          </a:bodyPr>
          <a:lstStyle/>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handleValidation</a:t>
            </a:r>
            <a:r>
              <a:rPr lang="en-IN" b="0" dirty="0">
                <a:solidFill>
                  <a:srgbClr val="000000"/>
                </a:solidFill>
                <a:effectLst/>
                <a:latin typeface="Consolas" panose="020B0609020204030204" pitchFamily="49" charset="0"/>
              </a:rPr>
              <a:t>(event){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event.preventDefault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setErrors</a:t>
            </a:r>
            <a:r>
              <a:rPr lang="en-IN" b="0" dirty="0">
                <a:solidFill>
                  <a:srgbClr val="000000"/>
                </a:solidFill>
                <a:effectLst/>
                <a:latin typeface="Consolas" panose="020B0609020204030204" pitchFamily="49" charset="0"/>
              </a:rPr>
              <a:t>(Validation(values));</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&lt;form</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onSubmit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handleValidation</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&lt;label&gt;</a:t>
            </a:r>
            <a:r>
              <a:rPr lang="en-IN" b="0" dirty="0">
                <a:solidFill>
                  <a:srgbClr val="000000"/>
                </a:solidFill>
                <a:effectLst/>
                <a:latin typeface="Consolas" panose="020B0609020204030204" pitchFamily="49" charset="0"/>
              </a:rPr>
              <a:t>email</a:t>
            </a:r>
            <a:r>
              <a:rPr lang="en-IN" b="0" dirty="0">
                <a:solidFill>
                  <a:srgbClr val="800000"/>
                </a:solidFill>
                <a:effectLst/>
                <a:latin typeface="Consolas" panose="020B0609020204030204" pitchFamily="49" charset="0"/>
              </a:rPr>
              <a:t>&lt;/label&gt;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"email"</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"email"</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onChange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handleInput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errors.email</a:t>
            </a:r>
            <a:r>
              <a:rPr lang="en-IN" b="0" dirty="0">
                <a:solidFill>
                  <a:srgbClr val="000000"/>
                </a:solidFill>
                <a:effectLst/>
                <a:latin typeface="Consolas" panose="020B0609020204030204" pitchFamily="49" charset="0"/>
              </a:rPr>
              <a:t> &amp;&amp; </a:t>
            </a:r>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color</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"red"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errors.email</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&lt;/p&gt;</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&lt;label&gt;</a:t>
            </a:r>
            <a:r>
              <a:rPr lang="en-IN" b="0" dirty="0">
                <a:solidFill>
                  <a:srgbClr val="000000"/>
                </a:solidFill>
                <a:effectLst/>
                <a:latin typeface="Consolas" panose="020B0609020204030204" pitchFamily="49" charset="0"/>
              </a:rPr>
              <a:t>password</a:t>
            </a:r>
            <a:r>
              <a:rPr lang="en-IN" b="0" dirty="0">
                <a:solidFill>
                  <a:srgbClr val="800000"/>
                </a:solidFill>
                <a:effectLst/>
                <a:latin typeface="Consolas" panose="020B0609020204030204" pitchFamily="49" charset="0"/>
              </a:rPr>
              <a:t>&lt;/label&gt;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&lt;input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type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"password"</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"password"</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onChange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handleInput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errors.password</a:t>
            </a:r>
            <a:r>
              <a:rPr lang="en-IN" b="0" dirty="0">
                <a:solidFill>
                  <a:srgbClr val="000000"/>
                </a:solidFill>
                <a:effectLst/>
                <a:latin typeface="Consolas" panose="020B0609020204030204" pitchFamily="49" charset="0"/>
              </a:rPr>
              <a:t> &amp;&amp; </a:t>
            </a:r>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color</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"red"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errors.password</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&lt;/p&gt;</a:t>
            </a:r>
            <a:r>
              <a:rPr lang="en-IN" b="0" dirty="0">
                <a:solidFill>
                  <a:srgbClr val="0000FF"/>
                </a:solidFill>
                <a:effectLst/>
                <a:latin typeface="Consolas" panose="020B0609020204030204" pitchFamily="49" charset="0"/>
              </a:rPr>
              <a: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&lt;button&gt;</a:t>
            </a:r>
            <a:r>
              <a:rPr lang="en-IN" b="0" dirty="0">
                <a:solidFill>
                  <a:srgbClr val="000000"/>
                </a:solidFill>
                <a:effectLst/>
                <a:latin typeface="Consolas" panose="020B0609020204030204" pitchFamily="49" charset="0"/>
              </a:rPr>
              <a:t>submit</a:t>
            </a:r>
            <a:r>
              <a:rPr lang="en-IN" b="0" dirty="0">
                <a:solidFill>
                  <a:srgbClr val="800000"/>
                </a:solidFill>
                <a:effectLst/>
                <a:latin typeface="Consolas" panose="020B0609020204030204" pitchFamily="49" charset="0"/>
              </a:rPr>
              <a:t>&lt;/button&gt;</a:t>
            </a: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&lt;/form&gt;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403406011"/>
      </p:ext>
    </p:extLst>
  </p:cSld>
  <p:clrMapOvr>
    <a:masterClrMapping/>
  </p:clrMapOvr>
  <p:transition/>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Form validation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9" name="TextBox 8">
            <a:extLst>
              <a:ext uri="{FF2B5EF4-FFF2-40B4-BE49-F238E27FC236}">
                <a16:creationId xmlns:a16="http://schemas.microsoft.com/office/drawing/2014/main" id="{4B9107DD-3883-1F4C-536D-635EE3942D87}"/>
              </a:ext>
            </a:extLst>
          </p:cNvPr>
          <p:cNvSpPr txBox="1"/>
          <p:nvPr/>
        </p:nvSpPr>
        <p:spPr>
          <a:xfrm>
            <a:off x="501805" y="525780"/>
            <a:ext cx="6459343" cy="923330"/>
          </a:xfrm>
          <a:prstGeom prst="rect">
            <a:avLst/>
          </a:prstGeom>
          <a:noFill/>
        </p:spPr>
        <p:txBody>
          <a:bodyPr wrap="square">
            <a:spAutoFit/>
          </a:bodyPr>
          <a:lstStyle/>
          <a:p>
            <a:r>
              <a:rPr lang="en-IN" dirty="0">
                <a:solidFill>
                  <a:srgbClr val="FF0000"/>
                </a:solidFill>
                <a:latin typeface="Consolas" panose="020B0609020204030204" pitchFamily="49" charset="0"/>
              </a:rPr>
              <a:t>Validation.js</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C686366D-36EE-5776-4A7B-72B743C2E1AD}"/>
              </a:ext>
            </a:extLst>
          </p:cNvPr>
          <p:cNvSpPr txBox="1"/>
          <p:nvPr/>
        </p:nvSpPr>
        <p:spPr>
          <a:xfrm>
            <a:off x="449502" y="535603"/>
            <a:ext cx="4677936" cy="4524315"/>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Validation(values)</a:t>
            </a:r>
          </a:p>
          <a:p>
            <a:r>
              <a:rPr lang="en-IN" b="0" dirty="0">
                <a:solidFill>
                  <a:srgbClr val="000000"/>
                </a:solidFill>
                <a:effectLst/>
                <a:latin typeface="Consolas" panose="020B0609020204030204" pitchFamily="49" charset="0"/>
              </a:rPr>
              <a:t>{</a:t>
            </a: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errors={</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a:t>
            </a: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emailpattern</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11F3F"/>
                </a:solidFill>
                <a:effectLst/>
                <a:latin typeface="Consolas" panose="020B0609020204030204" pitchFamily="49" charset="0"/>
              </a:rPr>
              <a:t>[a-z]</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[._][a-z]</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@gmail.com</a:t>
            </a:r>
            <a:r>
              <a:rPr lang="en-IN" b="0" dirty="0">
                <a:solidFill>
                  <a:srgbClr val="0000FF"/>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err="1">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passwordpattern</a:t>
            </a:r>
            <a:r>
              <a:rPr lang="en-IN" b="0" dirty="0">
                <a:solidFill>
                  <a:srgbClr val="00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11F3F"/>
                </a:solidFill>
                <a:effectLst/>
                <a:latin typeface="Consolas" panose="020B0609020204030204" pitchFamily="49" charset="0"/>
              </a:rPr>
              <a:t>[a-z 0-9]</a:t>
            </a:r>
            <a:r>
              <a:rPr lang="en-IN" b="0" dirty="0">
                <a:solidFill>
                  <a:srgbClr val="000000"/>
                </a:solidFill>
                <a:effectLst/>
                <a:latin typeface="Consolas" panose="020B0609020204030204" pitchFamily="49" charset="0"/>
              </a:rPr>
              <a:t>{8}</a:t>
            </a:r>
            <a:r>
              <a:rPr lang="en-IN" b="0" dirty="0">
                <a:solidFill>
                  <a:srgbClr val="0000FF"/>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values.email</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errors.email</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"email is required"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668347735"/>
      </p:ext>
    </p:extLst>
  </p:cSld>
  <p:clrMapOvr>
    <a:masterClrMapping/>
  </p:clrMapOvr>
  <p:transition/>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Form validation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16" name="TextBox 15">
            <a:extLst>
              <a:ext uri="{FF2B5EF4-FFF2-40B4-BE49-F238E27FC236}">
                <a16:creationId xmlns:a16="http://schemas.microsoft.com/office/drawing/2014/main" id="{5ABF3C37-9181-EBA6-B7B8-CE55D1C32B00}"/>
              </a:ext>
            </a:extLst>
          </p:cNvPr>
          <p:cNvSpPr txBox="1"/>
          <p:nvPr/>
        </p:nvSpPr>
        <p:spPr>
          <a:xfrm>
            <a:off x="170194" y="629555"/>
            <a:ext cx="6790954" cy="3139321"/>
          </a:xfrm>
          <a:prstGeom prst="rect">
            <a:avLst/>
          </a:prstGeom>
          <a:noFill/>
        </p:spPr>
        <p:txBody>
          <a:bodyPr wrap="square">
            <a:spAutoFit/>
          </a:bodyPr>
          <a:lstStyle/>
          <a:p>
            <a:r>
              <a:rPr lang="en-IN" b="0" dirty="0">
                <a:solidFill>
                  <a:srgbClr val="0000FF"/>
                </a:solidFill>
                <a:effectLst/>
                <a:latin typeface="Consolas" panose="020B0609020204030204" pitchFamily="49" charset="0"/>
              </a:rPr>
              <a:t>else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emailpattern.test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values.email</a:t>
            </a:r>
            <a:r>
              <a:rPr lang="en-IN" b="0" dirty="0">
                <a:solidFill>
                  <a:srgbClr val="000000"/>
                </a:solidFill>
                <a:effectLst/>
                <a:latin typeface="Consolas" panose="020B0609020204030204" pitchFamily="49" charset="0"/>
              </a:rPr>
              <a:t>)) {</a:t>
            </a:r>
          </a:p>
          <a:p>
            <a:r>
              <a:rPr lang="en-IN" b="0" dirty="0" err="1">
                <a:solidFill>
                  <a:srgbClr val="000000"/>
                </a:solidFill>
                <a:effectLst/>
                <a:latin typeface="Consolas" panose="020B0609020204030204" pitchFamily="49" charset="0"/>
              </a:rPr>
              <a:t>errors.email</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"email is not correct"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values.password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errors.password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"password is required"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else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if</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passwordpattern.test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values.password</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errors.password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"password is not correct"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errors;</a:t>
            </a:r>
          </a:p>
          <a:p>
            <a:r>
              <a:rPr lang="en-IN" b="0" dirty="0">
                <a:solidFill>
                  <a:srgbClr val="000000"/>
                </a:solidFill>
                <a:effectLst/>
                <a:latin typeface="Consolas" panose="020B0609020204030204" pitchFamily="49" charset="0"/>
              </a:rPr>
              <a:t>}</a:t>
            </a:r>
            <a:endParaRPr lang="en-IN" dirty="0"/>
          </a:p>
        </p:txBody>
      </p:sp>
    </p:spTree>
    <p:extLst>
      <p:ext uri="{BB962C8B-B14F-4D97-AF65-F5344CB8AC3E}">
        <p14:creationId xmlns:p14="http://schemas.microsoft.com/office/powerpoint/2010/main" val="4264722306"/>
      </p:ext>
    </p:extLst>
  </p:cSld>
  <p:clrMapOvr>
    <a:masterClrMapping/>
  </p:clrMapOvr>
  <p:transition/>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Form validation</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
        <p:nvSpPr>
          <p:cNvPr id="6" name="TextBox 5">
            <a:extLst>
              <a:ext uri="{FF2B5EF4-FFF2-40B4-BE49-F238E27FC236}">
                <a16:creationId xmlns:a16="http://schemas.microsoft.com/office/drawing/2014/main" id="{991533AC-280B-F628-395D-3695422AFDFA}"/>
              </a:ext>
            </a:extLst>
          </p:cNvPr>
          <p:cNvSpPr txBox="1"/>
          <p:nvPr/>
        </p:nvSpPr>
        <p:spPr>
          <a:xfrm>
            <a:off x="762000" y="743682"/>
            <a:ext cx="6199148"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pic>
        <p:nvPicPr>
          <p:cNvPr id="17" name="Picture 16">
            <a:extLst>
              <a:ext uri="{FF2B5EF4-FFF2-40B4-BE49-F238E27FC236}">
                <a16:creationId xmlns:a16="http://schemas.microsoft.com/office/drawing/2014/main" id="{63903020-020F-2E8B-BFEB-5721E12E3379}"/>
              </a:ext>
            </a:extLst>
          </p:cNvPr>
          <p:cNvPicPr>
            <a:picLocks noChangeAspect="1"/>
          </p:cNvPicPr>
          <p:nvPr/>
        </p:nvPicPr>
        <p:blipFill>
          <a:blip r:embed="rId4"/>
          <a:stretch>
            <a:fillRect/>
          </a:stretch>
        </p:blipFill>
        <p:spPr>
          <a:xfrm>
            <a:off x="4572000" y="2888423"/>
            <a:ext cx="3429000" cy="2228850"/>
          </a:xfrm>
          <a:prstGeom prst="rect">
            <a:avLst/>
          </a:prstGeom>
        </p:spPr>
      </p:pic>
    </p:spTree>
    <p:extLst>
      <p:ext uri="{BB962C8B-B14F-4D97-AF65-F5344CB8AC3E}">
        <p14:creationId xmlns:p14="http://schemas.microsoft.com/office/powerpoint/2010/main" val="2936394215"/>
      </p:ext>
    </p:extLst>
  </p:cSld>
  <p:clrMapOvr>
    <a:masterClrMapping/>
  </p:clrMapOvr>
  <p:transition/>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err="1">
                  <a:solidFill>
                    <a:srgbClr val="000000"/>
                  </a:solidFill>
                  <a:effectLst/>
                  <a:latin typeface="Segoe UI" panose="020B0502040204020203" pitchFamily="34" charset="0"/>
                </a:rPr>
                <a:t>Textarea</a:t>
              </a:r>
              <a:endParaRPr lang="en-IN" b="0" i="0" dirty="0">
                <a:solidFill>
                  <a:srgbClr val="000000"/>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405420" y="629556"/>
            <a:ext cx="7983206" cy="3139321"/>
          </a:xfrm>
          <a:prstGeom prst="rect">
            <a:avLst/>
          </a:prstGeom>
          <a:noFill/>
        </p:spPr>
        <p:txBody>
          <a:bodyPr wrap="square">
            <a:spAutoFit/>
          </a:bodyPr>
          <a:lstStyle/>
          <a:p>
            <a:r>
              <a:rPr lang="en-US" dirty="0">
                <a:solidFill>
                  <a:schemeClr val="bg1"/>
                </a:solidFill>
              </a:rPr>
              <a:t>The </a:t>
            </a:r>
            <a:r>
              <a:rPr lang="en-US" dirty="0" err="1">
                <a:solidFill>
                  <a:schemeClr val="bg1"/>
                </a:solidFill>
              </a:rPr>
              <a:t>textarea</a:t>
            </a:r>
            <a:r>
              <a:rPr lang="en-US" dirty="0">
                <a:solidFill>
                  <a:schemeClr val="bg1"/>
                </a:solidFill>
              </a:rPr>
              <a:t> element in React is slightly different from ordinary HTML.</a:t>
            </a:r>
          </a:p>
          <a:p>
            <a:endParaRPr lang="en-US" dirty="0">
              <a:solidFill>
                <a:schemeClr val="bg1"/>
              </a:solidFill>
            </a:endParaRPr>
          </a:p>
          <a:p>
            <a:r>
              <a:rPr lang="en-US" dirty="0">
                <a:solidFill>
                  <a:schemeClr val="bg1"/>
                </a:solidFill>
              </a:rPr>
              <a:t>In HTML the value of a </a:t>
            </a:r>
            <a:r>
              <a:rPr lang="en-US" dirty="0" err="1">
                <a:solidFill>
                  <a:schemeClr val="bg1"/>
                </a:solidFill>
              </a:rPr>
              <a:t>textarea</a:t>
            </a:r>
            <a:r>
              <a:rPr lang="en-US" dirty="0">
                <a:solidFill>
                  <a:schemeClr val="bg1"/>
                </a:solidFill>
              </a:rPr>
              <a:t> was the text between the start tag &lt;</a:t>
            </a:r>
            <a:r>
              <a:rPr lang="en-US" dirty="0" err="1">
                <a:solidFill>
                  <a:schemeClr val="bg1"/>
                </a:solidFill>
              </a:rPr>
              <a:t>textarea</a:t>
            </a:r>
            <a:r>
              <a:rPr lang="en-US" dirty="0">
                <a:solidFill>
                  <a:schemeClr val="bg1"/>
                </a:solidFill>
              </a:rPr>
              <a:t>&gt; and the end tag &lt;/</a:t>
            </a:r>
            <a:r>
              <a:rPr lang="en-US" dirty="0" err="1">
                <a:solidFill>
                  <a:schemeClr val="bg1"/>
                </a:solidFill>
              </a:rPr>
              <a:t>textarea</a:t>
            </a:r>
            <a:r>
              <a:rPr lang="en-US" dirty="0">
                <a:solidFill>
                  <a:schemeClr val="bg1"/>
                </a:solidFill>
              </a:rPr>
              <a:t>&gt;.</a:t>
            </a:r>
          </a:p>
          <a:p>
            <a:endParaRPr lang="en-US" dirty="0">
              <a:solidFill>
                <a:schemeClr val="bg1"/>
              </a:solidFill>
            </a:endParaRPr>
          </a:p>
          <a:p>
            <a:r>
              <a:rPr lang="en-US" dirty="0">
                <a:solidFill>
                  <a:schemeClr val="bg1"/>
                </a:solidFill>
              </a:rPr>
              <a:t>&lt;</a:t>
            </a:r>
            <a:r>
              <a:rPr lang="en-US" dirty="0" err="1">
                <a:solidFill>
                  <a:schemeClr val="bg1"/>
                </a:solidFill>
              </a:rPr>
              <a:t>textarea</a:t>
            </a:r>
            <a:r>
              <a:rPr lang="en-US" dirty="0">
                <a:solidFill>
                  <a:schemeClr val="bg1"/>
                </a:solidFill>
              </a:rPr>
              <a:t>&gt;</a:t>
            </a:r>
          </a:p>
          <a:p>
            <a:r>
              <a:rPr lang="en-US" dirty="0">
                <a:solidFill>
                  <a:schemeClr val="bg1"/>
                </a:solidFill>
              </a:rPr>
              <a:t>  Content of the </a:t>
            </a:r>
            <a:r>
              <a:rPr lang="en-US" dirty="0" err="1">
                <a:solidFill>
                  <a:schemeClr val="bg1"/>
                </a:solidFill>
              </a:rPr>
              <a:t>textarea</a:t>
            </a:r>
            <a:r>
              <a:rPr lang="en-US" dirty="0">
                <a:solidFill>
                  <a:schemeClr val="bg1"/>
                </a:solidFill>
              </a:rPr>
              <a:t>.</a:t>
            </a:r>
          </a:p>
          <a:p>
            <a:r>
              <a:rPr lang="en-US" dirty="0">
                <a:solidFill>
                  <a:schemeClr val="bg1"/>
                </a:solidFill>
              </a:rPr>
              <a:t>&lt;/</a:t>
            </a:r>
            <a:r>
              <a:rPr lang="en-US" dirty="0" err="1">
                <a:solidFill>
                  <a:schemeClr val="bg1"/>
                </a:solidFill>
              </a:rPr>
              <a:t>textarea</a:t>
            </a:r>
            <a:r>
              <a:rPr lang="en-US" dirty="0">
                <a:solidFill>
                  <a:schemeClr val="bg1"/>
                </a:solidFill>
              </a:rPr>
              <a:t>&gt;</a:t>
            </a:r>
          </a:p>
          <a:p>
            <a:r>
              <a:rPr lang="en-US" dirty="0">
                <a:solidFill>
                  <a:schemeClr val="bg1"/>
                </a:solidFill>
              </a:rPr>
              <a:t>In React the value of a </a:t>
            </a:r>
            <a:r>
              <a:rPr lang="en-US" dirty="0" err="1">
                <a:solidFill>
                  <a:schemeClr val="bg1"/>
                </a:solidFill>
              </a:rPr>
              <a:t>textarea</a:t>
            </a:r>
            <a:r>
              <a:rPr lang="en-US" dirty="0">
                <a:solidFill>
                  <a:schemeClr val="bg1"/>
                </a:solidFill>
              </a:rPr>
              <a:t> is placed in a value attribute. We'll use the </a:t>
            </a:r>
            <a:r>
              <a:rPr lang="en-US" dirty="0" err="1">
                <a:solidFill>
                  <a:schemeClr val="bg1"/>
                </a:solidFill>
              </a:rPr>
              <a:t>useState</a:t>
            </a:r>
            <a:r>
              <a:rPr lang="en-US" dirty="0">
                <a:solidFill>
                  <a:schemeClr val="bg1"/>
                </a:solidFill>
              </a:rPr>
              <a:t> Hook to manage the value of the </a:t>
            </a:r>
            <a:r>
              <a:rPr lang="en-US" dirty="0" err="1">
                <a:solidFill>
                  <a:schemeClr val="bg1"/>
                </a:solidFill>
              </a:rPr>
              <a:t>textarea</a:t>
            </a:r>
            <a:r>
              <a:rPr lang="en-US" dirty="0">
                <a:solidFill>
                  <a:schemeClr val="bg1"/>
                </a:solidFill>
              </a:rPr>
              <a:t>:</a:t>
            </a:r>
          </a:p>
          <a:p>
            <a:endParaRPr lang="en-IN" dirty="0">
              <a:solidFill>
                <a:schemeClr val="bg1"/>
              </a:solidFill>
            </a:endParaRPr>
          </a:p>
        </p:txBody>
      </p:sp>
    </p:spTree>
    <p:extLst>
      <p:ext uri="{BB962C8B-B14F-4D97-AF65-F5344CB8AC3E}">
        <p14:creationId xmlns:p14="http://schemas.microsoft.com/office/powerpoint/2010/main" val="166378604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React Folder structure</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14" name="TextBox 13">
            <a:extLst>
              <a:ext uri="{FF2B5EF4-FFF2-40B4-BE49-F238E27FC236}">
                <a16:creationId xmlns:a16="http://schemas.microsoft.com/office/drawing/2014/main" id="{3BC33748-FD96-DFF2-D067-AF399EAEE05F}"/>
              </a:ext>
            </a:extLst>
          </p:cNvPr>
          <p:cNvSpPr txBox="1"/>
          <p:nvPr/>
        </p:nvSpPr>
        <p:spPr>
          <a:xfrm>
            <a:off x="771525" y="3181350"/>
            <a:ext cx="7541066" cy="369332"/>
          </a:xfrm>
          <a:prstGeom prst="rect">
            <a:avLst/>
          </a:prstGeom>
          <a:noFill/>
        </p:spPr>
        <p:txBody>
          <a:bodyPr wrap="square">
            <a:spAutoFit/>
          </a:bodyPr>
          <a:lstStyle/>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3139321"/>
          </a:xfrm>
          <a:prstGeom prst="rect">
            <a:avLst/>
          </a:prstGeom>
          <a:noFill/>
        </p:spPr>
        <p:txBody>
          <a:bodyPr wrap="square">
            <a:spAutoFit/>
          </a:bodyPr>
          <a:lstStyle/>
          <a:p>
            <a:r>
              <a:rPr lang="en-US" b="1" u="sng" dirty="0" err="1">
                <a:solidFill>
                  <a:srgbClr val="FF0000"/>
                </a:solidFill>
              </a:rPr>
              <a:t>src</a:t>
            </a:r>
            <a:r>
              <a:rPr lang="en-US" b="1" u="sng" dirty="0">
                <a:solidFill>
                  <a:srgbClr val="FF0000"/>
                </a:solidFill>
              </a:rPr>
              <a:t> folder:</a:t>
            </a:r>
          </a:p>
          <a:p>
            <a:r>
              <a:rPr lang="en-US" b="1" u="sng" dirty="0">
                <a:solidFill>
                  <a:srgbClr val="FF0000"/>
                </a:solidFill>
              </a:rPr>
              <a:t>Index.js</a:t>
            </a:r>
          </a:p>
          <a:p>
            <a:r>
              <a:rPr lang="en-US" dirty="0">
                <a:solidFill>
                  <a:schemeClr val="bg1"/>
                </a:solidFill>
              </a:rPr>
              <a:t>import React from 'react';</a:t>
            </a:r>
          </a:p>
          <a:p>
            <a:r>
              <a:rPr lang="en-US" dirty="0">
                <a:solidFill>
                  <a:schemeClr val="bg1"/>
                </a:solidFill>
              </a:rPr>
              <a:t>import </a:t>
            </a:r>
            <a:r>
              <a:rPr lang="en-US" dirty="0" err="1">
                <a:solidFill>
                  <a:schemeClr val="bg1"/>
                </a:solidFill>
              </a:rPr>
              <a:t>ReactDOM</a:t>
            </a:r>
            <a:r>
              <a:rPr lang="en-US" dirty="0">
                <a:solidFill>
                  <a:schemeClr val="bg1"/>
                </a:solidFill>
              </a:rPr>
              <a:t> from 'react-</a:t>
            </a:r>
            <a:r>
              <a:rPr lang="en-US" dirty="0" err="1">
                <a:solidFill>
                  <a:schemeClr val="bg1"/>
                </a:solidFill>
              </a:rPr>
              <a:t>dom</a:t>
            </a:r>
            <a:r>
              <a:rPr lang="en-US" dirty="0">
                <a:solidFill>
                  <a:schemeClr val="bg1"/>
                </a:solidFill>
              </a:rPr>
              <a:t>';</a:t>
            </a:r>
          </a:p>
          <a:p>
            <a:r>
              <a:rPr lang="en-US" dirty="0">
                <a:solidFill>
                  <a:schemeClr val="bg1"/>
                </a:solidFill>
              </a:rPr>
              <a:t>import './index.css';</a:t>
            </a:r>
          </a:p>
          <a:p>
            <a:r>
              <a:rPr lang="en-US" dirty="0">
                <a:solidFill>
                  <a:schemeClr val="bg1"/>
                </a:solidFill>
              </a:rPr>
              <a:t>import App from './App';</a:t>
            </a:r>
          </a:p>
          <a:p>
            <a:r>
              <a:rPr lang="en-US" dirty="0">
                <a:solidFill>
                  <a:schemeClr val="bg1"/>
                </a:solidFill>
              </a:rPr>
              <a:t>import </a:t>
            </a:r>
            <a:r>
              <a:rPr lang="en-US" dirty="0" err="1">
                <a:solidFill>
                  <a:schemeClr val="bg1"/>
                </a:solidFill>
              </a:rPr>
              <a:t>reportWebVitals</a:t>
            </a:r>
            <a:r>
              <a:rPr lang="en-US" dirty="0">
                <a:solidFill>
                  <a:schemeClr val="bg1"/>
                </a:solidFill>
              </a:rPr>
              <a:t> from './</a:t>
            </a:r>
            <a:r>
              <a:rPr lang="en-US" dirty="0" err="1">
                <a:solidFill>
                  <a:schemeClr val="bg1"/>
                </a:solidFill>
              </a:rPr>
              <a:t>reportWebVitals</a:t>
            </a:r>
            <a:r>
              <a:rPr lang="en-US" dirty="0">
                <a:solidFill>
                  <a:schemeClr val="bg1"/>
                </a:solidFill>
              </a:rPr>
              <a:t>';</a:t>
            </a:r>
          </a:p>
          <a:p>
            <a:r>
              <a:rPr lang="en-US" dirty="0" err="1">
                <a:solidFill>
                  <a:schemeClr val="bg1"/>
                </a:solidFill>
              </a:rPr>
              <a:t>ReactDOM.render</a:t>
            </a:r>
            <a:r>
              <a:rPr lang="en-US" dirty="0">
                <a:solidFill>
                  <a:schemeClr val="bg1"/>
                </a:solidFill>
              </a:rPr>
              <a:t>(&lt;App /&gt;, </a:t>
            </a:r>
            <a:r>
              <a:rPr lang="en-US" dirty="0" err="1">
                <a:solidFill>
                  <a:schemeClr val="bg1"/>
                </a:solidFill>
              </a:rPr>
              <a:t>document.getElementById</a:t>
            </a:r>
            <a:r>
              <a:rPr lang="en-US" dirty="0">
                <a:solidFill>
                  <a:schemeClr val="bg1"/>
                </a:solidFill>
              </a:rPr>
              <a:t>('root') );</a:t>
            </a:r>
          </a:p>
          <a:p>
            <a:r>
              <a:rPr lang="en-US" dirty="0" err="1">
                <a:solidFill>
                  <a:schemeClr val="bg1"/>
                </a:solidFill>
              </a:rPr>
              <a:t>reportWebVitals</a:t>
            </a:r>
            <a:r>
              <a:rPr lang="en-US" dirty="0">
                <a:solidFill>
                  <a:schemeClr val="bg1"/>
                </a:solidFill>
              </a:rPr>
              <a:t>();</a:t>
            </a:r>
          </a:p>
          <a:p>
            <a:r>
              <a:rPr lang="en-US" dirty="0">
                <a:solidFill>
                  <a:schemeClr val="bg1"/>
                </a:solidFill>
              </a:rPr>
              <a:t> </a:t>
            </a:r>
          </a:p>
          <a:p>
            <a:pPr algn="ctr">
              <a:buNone/>
            </a:pPr>
            <a:endParaRPr lang="en-US" dirty="0">
              <a:solidFill>
                <a:schemeClr val="bg1"/>
              </a:solidFill>
            </a:endParaRPr>
          </a:p>
        </p:txBody>
      </p:sp>
    </p:spTree>
    <p:extLst>
      <p:ext uri="{BB962C8B-B14F-4D97-AF65-F5344CB8AC3E}">
        <p14:creationId xmlns:p14="http://schemas.microsoft.com/office/powerpoint/2010/main" val="4060326155"/>
      </p:ext>
    </p:extLst>
  </p:cSld>
  <p:clrMapOvr>
    <a:masterClrMapping/>
  </p:clrMapOvr>
  <p:transition/>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8093570" cy="492442"/>
            </a:xfrm>
            <a:prstGeom prst="rect">
              <a:avLst/>
            </a:prstGeom>
            <a:noFill/>
          </p:spPr>
          <p:txBody>
            <a:bodyPr wrap="square">
              <a:spAutoFit/>
            </a:bodyPr>
            <a:lstStyle/>
            <a:p>
              <a:pPr algn="l"/>
              <a:r>
                <a:rPr lang="en-US" b="0" i="0" dirty="0">
                  <a:solidFill>
                    <a:srgbClr val="000000"/>
                  </a:solidFill>
                  <a:effectLst/>
                  <a:latin typeface="Segoe UI" panose="020B0502040204020203" pitchFamily="34" charset="0"/>
                </a:rPr>
                <a:t>Example:  </a:t>
              </a:r>
              <a:r>
                <a:rPr lang="en-US" b="0" i="0" dirty="0">
                  <a:solidFill>
                    <a:srgbClr val="000000"/>
                  </a:solidFill>
                  <a:effectLst/>
                  <a:latin typeface="Verdana" panose="020B0604030504040204" pitchFamily="34" charset="0"/>
                </a:rPr>
                <a:t>A simple </a:t>
              </a:r>
              <a:r>
                <a:rPr lang="en-US" b="0" i="0" dirty="0" err="1">
                  <a:solidFill>
                    <a:srgbClr val="000000"/>
                  </a:solidFill>
                  <a:effectLst/>
                  <a:latin typeface="Verdana" panose="020B0604030504040204" pitchFamily="34" charset="0"/>
                </a:rPr>
                <a:t>textarea</a:t>
              </a:r>
              <a:r>
                <a:rPr lang="en-US" b="0" i="0" dirty="0">
                  <a:solidFill>
                    <a:srgbClr val="000000"/>
                  </a:solidFill>
                  <a:effectLst/>
                  <a:latin typeface="Verdana" panose="020B0604030504040204" pitchFamily="34" charset="0"/>
                </a:rPr>
                <a:t> with some content:</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8288006" cy="3970318"/>
          </a:xfrm>
          <a:prstGeom prst="rect">
            <a:avLst/>
          </a:prstGeom>
          <a:noFill/>
        </p:spPr>
        <p:txBody>
          <a:bodyPr wrap="square">
            <a:spAutoFit/>
          </a:bodyPr>
          <a:lstStyle/>
          <a:p>
            <a:r>
              <a:rPr lang="en-IN" dirty="0">
                <a:solidFill>
                  <a:schemeClr val="bg1"/>
                </a:solidFill>
              </a:rPr>
              <a:t>import { </a:t>
            </a:r>
            <a:r>
              <a:rPr lang="en-IN" dirty="0" err="1">
                <a:solidFill>
                  <a:schemeClr val="bg1"/>
                </a:solidFill>
              </a:rPr>
              <a:t>useState</a:t>
            </a:r>
            <a:r>
              <a:rPr lang="en-IN" dirty="0">
                <a:solidFill>
                  <a:schemeClr val="bg1"/>
                </a:solidFill>
              </a:rPr>
              <a:t> }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r>
              <a:rPr lang="en-IN" dirty="0">
                <a:solidFill>
                  <a:schemeClr val="bg1"/>
                </a:solidFill>
              </a:rPr>
              <a:t>function </a:t>
            </a:r>
            <a:r>
              <a:rPr lang="en-IN" dirty="0" err="1">
                <a:solidFill>
                  <a:schemeClr val="bg1"/>
                </a:solidFill>
              </a:rPr>
              <a:t>MyForm</a:t>
            </a:r>
            <a:r>
              <a:rPr lang="en-IN" dirty="0">
                <a:solidFill>
                  <a:schemeClr val="bg1"/>
                </a:solidFill>
              </a:rPr>
              <a:t>() {</a:t>
            </a:r>
          </a:p>
          <a:p>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textarea</a:t>
            </a:r>
            <a:r>
              <a:rPr lang="en-IN" dirty="0">
                <a:solidFill>
                  <a:schemeClr val="bg1"/>
                </a:solidFill>
              </a:rPr>
              <a:t>, </a:t>
            </a:r>
            <a:r>
              <a:rPr lang="en-IN" dirty="0" err="1">
                <a:solidFill>
                  <a:schemeClr val="bg1"/>
                </a:solidFill>
              </a:rPr>
              <a:t>setTextarea</a:t>
            </a:r>
            <a:r>
              <a:rPr lang="en-IN" dirty="0">
                <a:solidFill>
                  <a:schemeClr val="bg1"/>
                </a:solidFill>
              </a:rPr>
              <a:t>] = </a:t>
            </a:r>
            <a:r>
              <a:rPr lang="en-IN" dirty="0" err="1">
                <a:solidFill>
                  <a:schemeClr val="bg1"/>
                </a:solidFill>
              </a:rPr>
              <a:t>useState</a:t>
            </a:r>
            <a:r>
              <a:rPr lang="en-IN" dirty="0">
                <a:solidFill>
                  <a:schemeClr val="bg1"/>
                </a:solidFill>
              </a:rPr>
              <a:t>(</a:t>
            </a:r>
          </a:p>
          <a:p>
            <a:r>
              <a:rPr lang="en-IN" dirty="0">
                <a:solidFill>
                  <a:schemeClr val="bg1"/>
                </a:solidFill>
              </a:rPr>
              <a:t>    "The content of a </a:t>
            </a:r>
            <a:r>
              <a:rPr lang="en-IN" dirty="0" err="1">
                <a:solidFill>
                  <a:schemeClr val="bg1"/>
                </a:solidFill>
              </a:rPr>
              <a:t>textarea</a:t>
            </a:r>
            <a:r>
              <a:rPr lang="en-IN" dirty="0">
                <a:solidFill>
                  <a:schemeClr val="bg1"/>
                </a:solidFill>
              </a:rPr>
              <a:t> goes in the value attribute"</a:t>
            </a:r>
          </a:p>
          <a:p>
            <a:r>
              <a:rPr lang="en-IN" dirty="0">
                <a:solidFill>
                  <a:schemeClr val="bg1"/>
                </a:solidFill>
              </a:rPr>
              <a:t>  );</a:t>
            </a:r>
          </a:p>
          <a:p>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handleChange</a:t>
            </a:r>
            <a:r>
              <a:rPr lang="en-IN" dirty="0">
                <a:solidFill>
                  <a:schemeClr val="bg1"/>
                </a:solidFill>
              </a:rPr>
              <a:t> = (event) =&gt; {</a:t>
            </a:r>
            <a:r>
              <a:rPr lang="en-IN" dirty="0" err="1">
                <a:solidFill>
                  <a:schemeClr val="bg1"/>
                </a:solidFill>
              </a:rPr>
              <a:t>setTextarea</a:t>
            </a:r>
            <a:r>
              <a:rPr lang="en-IN" dirty="0">
                <a:solidFill>
                  <a:schemeClr val="bg1"/>
                </a:solidFill>
              </a:rPr>
              <a:t>(</a:t>
            </a:r>
            <a:r>
              <a:rPr lang="en-IN" dirty="0" err="1">
                <a:solidFill>
                  <a:schemeClr val="bg1"/>
                </a:solidFill>
              </a:rPr>
              <a:t>event.target.value</a:t>
            </a:r>
            <a:r>
              <a:rPr lang="en-IN" dirty="0">
                <a:solidFill>
                  <a:schemeClr val="bg1"/>
                </a:solidFill>
              </a:rPr>
              <a:t>)}</a:t>
            </a:r>
          </a:p>
          <a:p>
            <a:r>
              <a:rPr lang="en-IN" dirty="0">
                <a:solidFill>
                  <a:schemeClr val="bg1"/>
                </a:solidFill>
              </a:rPr>
              <a:t>  return (</a:t>
            </a:r>
          </a:p>
          <a:p>
            <a:r>
              <a:rPr lang="en-IN" dirty="0">
                <a:solidFill>
                  <a:schemeClr val="bg1"/>
                </a:solidFill>
              </a:rPr>
              <a:t>    &lt;form&gt;</a:t>
            </a:r>
          </a:p>
          <a:p>
            <a:r>
              <a:rPr lang="en-IN" dirty="0">
                <a:solidFill>
                  <a:schemeClr val="bg1"/>
                </a:solidFill>
              </a:rPr>
              <a:t>      &lt;</a:t>
            </a:r>
            <a:r>
              <a:rPr lang="en-IN" dirty="0" err="1">
                <a:solidFill>
                  <a:schemeClr val="bg1"/>
                </a:solidFill>
              </a:rPr>
              <a:t>textarea</a:t>
            </a:r>
            <a:r>
              <a:rPr lang="en-IN" dirty="0">
                <a:solidFill>
                  <a:schemeClr val="bg1"/>
                </a:solidFill>
              </a:rPr>
              <a:t> value={</a:t>
            </a:r>
            <a:r>
              <a:rPr lang="en-IN" dirty="0" err="1">
                <a:solidFill>
                  <a:schemeClr val="bg1"/>
                </a:solidFill>
              </a:rPr>
              <a:t>textarea</a:t>
            </a:r>
            <a:r>
              <a:rPr lang="en-IN" dirty="0">
                <a:solidFill>
                  <a:schemeClr val="bg1"/>
                </a:solidFill>
              </a:rPr>
              <a:t>} </a:t>
            </a:r>
            <a:r>
              <a:rPr lang="en-IN" dirty="0" err="1">
                <a:solidFill>
                  <a:schemeClr val="bg1"/>
                </a:solidFill>
              </a:rPr>
              <a:t>onChange</a:t>
            </a:r>
            <a:r>
              <a:rPr lang="en-IN" dirty="0">
                <a:solidFill>
                  <a:schemeClr val="bg1"/>
                </a:solidFill>
              </a:rPr>
              <a:t>={</a:t>
            </a:r>
            <a:r>
              <a:rPr lang="en-IN" dirty="0" err="1">
                <a:solidFill>
                  <a:schemeClr val="bg1"/>
                </a:solidFill>
              </a:rPr>
              <a:t>handleChange</a:t>
            </a:r>
            <a:r>
              <a:rPr lang="en-IN" dirty="0">
                <a:solidFill>
                  <a:schemeClr val="bg1"/>
                </a:solidFill>
              </a:rPr>
              <a:t>} /&gt;</a:t>
            </a:r>
          </a:p>
          <a:p>
            <a:r>
              <a:rPr lang="en-IN" dirty="0">
                <a:solidFill>
                  <a:schemeClr val="bg1"/>
                </a:solidFill>
              </a:rPr>
              <a:t>    &lt;/form&gt;</a:t>
            </a:r>
          </a:p>
          <a:p>
            <a:r>
              <a:rPr lang="en-IN" dirty="0">
                <a:solidFill>
                  <a:schemeClr val="bg1"/>
                </a:solidFill>
              </a:rPr>
              <a:t>  )}</a:t>
            </a: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a:t>
            </a:r>
            <a:r>
              <a:rPr lang="en-IN" dirty="0" err="1">
                <a:solidFill>
                  <a:schemeClr val="bg1"/>
                </a:solidFill>
              </a:rPr>
              <a:t>MyForm</a:t>
            </a:r>
            <a:r>
              <a:rPr lang="en-IN" dirty="0">
                <a:solidFill>
                  <a:schemeClr val="bg1"/>
                </a:solidFill>
              </a:rPr>
              <a:t> /&gt;);</a:t>
            </a:r>
          </a:p>
        </p:txBody>
      </p:sp>
      <p:pic>
        <p:nvPicPr>
          <p:cNvPr id="6" name="Picture 5">
            <a:extLst>
              <a:ext uri="{FF2B5EF4-FFF2-40B4-BE49-F238E27FC236}">
                <a16:creationId xmlns:a16="http://schemas.microsoft.com/office/drawing/2014/main" id="{6B274053-14D7-AC45-F707-763F57665D3E}"/>
              </a:ext>
            </a:extLst>
          </p:cNvPr>
          <p:cNvPicPr>
            <a:picLocks noChangeAspect="1"/>
          </p:cNvPicPr>
          <p:nvPr/>
        </p:nvPicPr>
        <p:blipFill>
          <a:blip r:embed="rId4"/>
          <a:stretch>
            <a:fillRect/>
          </a:stretch>
        </p:blipFill>
        <p:spPr>
          <a:xfrm>
            <a:off x="6502838" y="1098467"/>
            <a:ext cx="2412562" cy="939883"/>
          </a:xfrm>
          <a:prstGeom prst="rect">
            <a:avLst/>
          </a:prstGeom>
        </p:spPr>
      </p:pic>
    </p:spTree>
    <p:extLst>
      <p:ext uri="{BB962C8B-B14F-4D97-AF65-F5344CB8AC3E}">
        <p14:creationId xmlns:p14="http://schemas.microsoft.com/office/powerpoint/2010/main" val="2908487247"/>
      </p:ext>
    </p:extLst>
  </p:cSld>
  <p:clrMapOvr>
    <a:masterClrMapping/>
  </p:clrMapOvr>
  <p:transition/>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React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3970318"/>
          </a:xfrm>
          <a:prstGeom prst="rect">
            <a:avLst/>
          </a:prstGeom>
          <a:noFill/>
        </p:spPr>
        <p:txBody>
          <a:bodyPr wrap="square">
            <a:spAutoFit/>
          </a:bodyPr>
          <a:lstStyle/>
          <a:p>
            <a:r>
              <a:rPr lang="en-IN" b="1" i="0" dirty="0">
                <a:solidFill>
                  <a:schemeClr val="bg1"/>
                </a:solidFill>
                <a:effectLst/>
                <a:latin typeface="Times New Roman" panose="02020603050405020304" pitchFamily="18" charset="0"/>
                <a:cs typeface="Times New Roman" panose="02020603050405020304" pitchFamily="18" charset="0"/>
              </a:rPr>
              <a:t>Component Mounting Phase</a:t>
            </a:r>
          </a:p>
          <a:p>
            <a:r>
              <a:rPr lang="en-US" dirty="0">
                <a:solidFill>
                  <a:schemeClr val="bg1"/>
                </a:solidFill>
                <a:latin typeface="Times New Roman" panose="02020603050405020304" pitchFamily="18" charset="0"/>
                <a:cs typeface="Times New Roman" panose="02020603050405020304" pitchFamily="18" charset="0"/>
              </a:rPr>
              <a:t>Select</a:t>
            </a:r>
          </a:p>
          <a:p>
            <a:r>
              <a:rPr lang="en-US" dirty="0">
                <a:solidFill>
                  <a:schemeClr val="bg1"/>
                </a:solidFill>
                <a:latin typeface="Times New Roman" panose="02020603050405020304" pitchFamily="18" charset="0"/>
                <a:cs typeface="Times New Roman" panose="02020603050405020304" pitchFamily="18" charset="0"/>
              </a:rPr>
              <a:t>A drop down list, or a select box, in React is also a bit different from HTML.</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chemeClr val="bg1"/>
                </a:solidFill>
                <a:latin typeface="Times New Roman" panose="02020603050405020304" pitchFamily="18" charset="0"/>
                <a:cs typeface="Times New Roman" panose="02020603050405020304" pitchFamily="18" charset="0"/>
              </a:rPr>
              <a:t>in HTML, the selected value in the drop down list was defined with the selected attribute:</a:t>
            </a:r>
          </a:p>
          <a:p>
            <a:endParaRPr lang="en-US" dirty="0">
              <a:solidFill>
                <a:schemeClr val="bg1"/>
              </a:solidFill>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HTML</a:t>
            </a:r>
          </a:p>
          <a:p>
            <a:r>
              <a:rPr lang="en-US" dirty="0">
                <a:solidFill>
                  <a:schemeClr val="bg1"/>
                </a:solidFill>
                <a:latin typeface="Times New Roman" panose="02020603050405020304" pitchFamily="18" charset="0"/>
                <a:cs typeface="Times New Roman" panose="02020603050405020304" pitchFamily="18" charset="0"/>
              </a:rPr>
              <a:t>&lt;select&gt;</a:t>
            </a:r>
          </a:p>
          <a:p>
            <a:r>
              <a:rPr lang="en-US" dirty="0">
                <a:solidFill>
                  <a:schemeClr val="bg1"/>
                </a:solidFill>
                <a:latin typeface="Times New Roman" panose="02020603050405020304" pitchFamily="18" charset="0"/>
                <a:cs typeface="Times New Roman" panose="02020603050405020304" pitchFamily="18" charset="0"/>
              </a:rPr>
              <a:t>  &lt;option value="Ford"&gt;Ford&lt;/option&gt;</a:t>
            </a:r>
          </a:p>
          <a:p>
            <a:r>
              <a:rPr lang="en-US" dirty="0">
                <a:solidFill>
                  <a:schemeClr val="bg1"/>
                </a:solidFill>
                <a:latin typeface="Times New Roman" panose="02020603050405020304" pitchFamily="18" charset="0"/>
                <a:cs typeface="Times New Roman" panose="02020603050405020304" pitchFamily="18" charset="0"/>
              </a:rPr>
              <a:t>  &lt;option value="Volvo" selected&gt;Volvo&lt;/option&gt;</a:t>
            </a:r>
          </a:p>
          <a:p>
            <a:r>
              <a:rPr lang="en-US" dirty="0">
                <a:solidFill>
                  <a:schemeClr val="bg1"/>
                </a:solidFill>
                <a:latin typeface="Times New Roman" panose="02020603050405020304" pitchFamily="18" charset="0"/>
                <a:cs typeface="Times New Roman" panose="02020603050405020304" pitchFamily="18" charset="0"/>
              </a:rPr>
              <a:t>  &lt;option value="Fiat"&gt;Fiat&lt;/option&gt;</a:t>
            </a:r>
          </a:p>
          <a:p>
            <a:r>
              <a:rPr lang="en-US" dirty="0">
                <a:solidFill>
                  <a:schemeClr val="bg1"/>
                </a:solidFill>
                <a:latin typeface="Times New Roman" panose="02020603050405020304" pitchFamily="18" charset="0"/>
                <a:cs typeface="Times New Roman" panose="02020603050405020304" pitchFamily="18" charset="0"/>
              </a:rPr>
              <a:t>&lt;/select&gt;</a:t>
            </a:r>
          </a:p>
          <a:p>
            <a:r>
              <a:rPr lang="en-US" dirty="0">
                <a:solidFill>
                  <a:schemeClr val="bg1"/>
                </a:solidFill>
                <a:latin typeface="Times New Roman" panose="02020603050405020304" pitchFamily="18" charset="0"/>
                <a:cs typeface="Times New Roman" panose="02020603050405020304" pitchFamily="18" charset="0"/>
              </a:rPr>
              <a:t>In React, the selected value is defined with a value attribute on the select tag:</a:t>
            </a:r>
            <a:endParaRPr lang="en-IN"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629557"/>
            <a:ext cx="7983206" cy="369332"/>
          </a:xfrm>
          <a:prstGeom prst="rect">
            <a:avLst/>
          </a:prstGeom>
          <a:noFill/>
        </p:spPr>
        <p:txBody>
          <a:bodyPr wrap="square">
            <a:spAutoFit/>
          </a:bodyPr>
          <a:lstStyle/>
          <a:p>
            <a:r>
              <a:rPr lang="en-IN" dirty="0">
                <a:solidFill>
                  <a:schemeClr val="bg1"/>
                </a:solidFill>
              </a:rPr>
              <a:t>  </a:t>
            </a:r>
          </a:p>
        </p:txBody>
      </p:sp>
    </p:spTree>
    <p:extLst>
      <p:ext uri="{BB962C8B-B14F-4D97-AF65-F5344CB8AC3E}">
        <p14:creationId xmlns:p14="http://schemas.microsoft.com/office/powerpoint/2010/main" val="2441345468"/>
      </p:ext>
    </p:extLst>
  </p:cSld>
  <p:clrMapOvr>
    <a:masterClrMapping/>
  </p:clrMapOvr>
  <p:transition/>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React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19" name="TextBox 18">
            <a:extLst>
              <a:ext uri="{FF2B5EF4-FFF2-40B4-BE49-F238E27FC236}">
                <a16:creationId xmlns:a16="http://schemas.microsoft.com/office/drawing/2014/main" id="{A41214B7-5C99-8C1E-57EA-AD7FC33E77AB}"/>
              </a:ext>
            </a:extLst>
          </p:cNvPr>
          <p:cNvSpPr txBox="1"/>
          <p:nvPr/>
        </p:nvSpPr>
        <p:spPr>
          <a:xfrm>
            <a:off x="170194" y="469402"/>
            <a:ext cx="7983206" cy="4247317"/>
          </a:xfrm>
          <a:prstGeom prst="rect">
            <a:avLst/>
          </a:prstGeom>
          <a:noFill/>
        </p:spPr>
        <p:txBody>
          <a:bodyPr wrap="square">
            <a:spAutoFit/>
          </a:bodyPr>
          <a:lstStyle/>
          <a:p>
            <a:r>
              <a:rPr lang="en-IN" dirty="0">
                <a:solidFill>
                  <a:schemeClr val="bg1"/>
                </a:solidFill>
              </a:rPr>
              <a:t>import { </a:t>
            </a:r>
            <a:r>
              <a:rPr lang="en-IN" dirty="0" err="1">
                <a:solidFill>
                  <a:schemeClr val="bg1"/>
                </a:solidFill>
              </a:rPr>
              <a:t>useState</a:t>
            </a:r>
            <a:r>
              <a:rPr lang="en-IN" dirty="0">
                <a:solidFill>
                  <a:schemeClr val="bg1"/>
                </a:solidFill>
              </a:rPr>
              <a:t> } from "react";</a:t>
            </a:r>
          </a:p>
          <a:p>
            <a:r>
              <a:rPr lang="en-IN" dirty="0">
                <a:solidFill>
                  <a:schemeClr val="bg1"/>
                </a:solidFill>
              </a:rPr>
              <a:t>import </a:t>
            </a:r>
            <a:r>
              <a:rPr lang="en-IN" dirty="0" err="1">
                <a:solidFill>
                  <a:schemeClr val="bg1"/>
                </a:solidFill>
              </a:rPr>
              <a:t>ReactDOM</a:t>
            </a:r>
            <a:r>
              <a:rPr lang="en-IN" dirty="0">
                <a:solidFill>
                  <a:schemeClr val="bg1"/>
                </a:solidFill>
              </a:rPr>
              <a:t> from "react-</a:t>
            </a:r>
            <a:r>
              <a:rPr lang="en-IN" dirty="0" err="1">
                <a:solidFill>
                  <a:schemeClr val="bg1"/>
                </a:solidFill>
              </a:rPr>
              <a:t>dom</a:t>
            </a:r>
            <a:r>
              <a:rPr lang="en-IN" dirty="0">
                <a:solidFill>
                  <a:schemeClr val="bg1"/>
                </a:solidFill>
              </a:rPr>
              <a:t>/client";</a:t>
            </a:r>
          </a:p>
          <a:p>
            <a:r>
              <a:rPr lang="en-IN" dirty="0">
                <a:solidFill>
                  <a:schemeClr val="bg1"/>
                </a:solidFill>
              </a:rPr>
              <a:t>function </a:t>
            </a:r>
            <a:r>
              <a:rPr lang="en-IN" dirty="0" err="1">
                <a:solidFill>
                  <a:schemeClr val="bg1"/>
                </a:solidFill>
              </a:rPr>
              <a:t>MyForm</a:t>
            </a:r>
            <a:r>
              <a:rPr lang="en-IN" dirty="0">
                <a:solidFill>
                  <a:schemeClr val="bg1"/>
                </a:solidFill>
              </a:rPr>
              <a:t>() {</a:t>
            </a:r>
          </a:p>
          <a:p>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myCar</a:t>
            </a:r>
            <a:r>
              <a:rPr lang="en-IN" dirty="0">
                <a:solidFill>
                  <a:schemeClr val="bg1"/>
                </a:solidFill>
              </a:rPr>
              <a:t>, </a:t>
            </a:r>
            <a:r>
              <a:rPr lang="en-IN" dirty="0" err="1">
                <a:solidFill>
                  <a:schemeClr val="bg1"/>
                </a:solidFill>
              </a:rPr>
              <a:t>setMyCar</a:t>
            </a:r>
            <a:r>
              <a:rPr lang="en-IN" dirty="0">
                <a:solidFill>
                  <a:schemeClr val="bg1"/>
                </a:solidFill>
              </a:rPr>
              <a:t>] = </a:t>
            </a:r>
            <a:r>
              <a:rPr lang="en-IN" dirty="0" err="1">
                <a:solidFill>
                  <a:schemeClr val="bg1"/>
                </a:solidFill>
              </a:rPr>
              <a:t>useState</a:t>
            </a:r>
            <a:r>
              <a:rPr lang="en-IN" dirty="0">
                <a:solidFill>
                  <a:schemeClr val="bg1"/>
                </a:solidFill>
              </a:rPr>
              <a:t>("Volvo");</a:t>
            </a:r>
          </a:p>
          <a:p>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handleChange</a:t>
            </a:r>
            <a:r>
              <a:rPr lang="en-IN" dirty="0">
                <a:solidFill>
                  <a:schemeClr val="bg1"/>
                </a:solidFill>
              </a:rPr>
              <a:t> = (event) =&gt; {</a:t>
            </a:r>
            <a:r>
              <a:rPr lang="en-IN" dirty="0" err="1">
                <a:solidFill>
                  <a:schemeClr val="bg1"/>
                </a:solidFill>
              </a:rPr>
              <a:t>setMyCar</a:t>
            </a:r>
            <a:r>
              <a:rPr lang="en-IN" dirty="0">
                <a:solidFill>
                  <a:schemeClr val="bg1"/>
                </a:solidFill>
              </a:rPr>
              <a:t>(</a:t>
            </a:r>
            <a:r>
              <a:rPr lang="en-IN" dirty="0" err="1">
                <a:solidFill>
                  <a:schemeClr val="bg1"/>
                </a:solidFill>
              </a:rPr>
              <a:t>event.target.value</a:t>
            </a:r>
            <a:r>
              <a:rPr lang="en-IN" dirty="0">
                <a:solidFill>
                  <a:schemeClr val="bg1"/>
                </a:solidFill>
              </a:rPr>
              <a:t>)}</a:t>
            </a:r>
          </a:p>
          <a:p>
            <a:r>
              <a:rPr lang="en-IN" dirty="0">
                <a:solidFill>
                  <a:schemeClr val="bg1"/>
                </a:solidFill>
              </a:rPr>
              <a:t>  return (</a:t>
            </a:r>
          </a:p>
          <a:p>
            <a:r>
              <a:rPr lang="en-IN" dirty="0">
                <a:solidFill>
                  <a:schemeClr val="bg1"/>
                </a:solidFill>
              </a:rPr>
              <a:t>    &lt;form&gt;</a:t>
            </a:r>
          </a:p>
          <a:p>
            <a:r>
              <a:rPr lang="en-IN" dirty="0">
                <a:solidFill>
                  <a:schemeClr val="bg1"/>
                </a:solidFill>
              </a:rPr>
              <a:t>      &lt;select value={</a:t>
            </a:r>
            <a:r>
              <a:rPr lang="en-IN" dirty="0" err="1">
                <a:solidFill>
                  <a:schemeClr val="bg1"/>
                </a:solidFill>
              </a:rPr>
              <a:t>myCar</a:t>
            </a:r>
            <a:r>
              <a:rPr lang="en-IN" dirty="0">
                <a:solidFill>
                  <a:schemeClr val="bg1"/>
                </a:solidFill>
              </a:rPr>
              <a:t>} </a:t>
            </a:r>
            <a:r>
              <a:rPr lang="en-IN" dirty="0" err="1">
                <a:solidFill>
                  <a:schemeClr val="bg1"/>
                </a:solidFill>
              </a:rPr>
              <a:t>onChange</a:t>
            </a:r>
            <a:r>
              <a:rPr lang="en-IN" dirty="0">
                <a:solidFill>
                  <a:schemeClr val="bg1"/>
                </a:solidFill>
              </a:rPr>
              <a:t>={</a:t>
            </a:r>
            <a:r>
              <a:rPr lang="en-IN" dirty="0" err="1">
                <a:solidFill>
                  <a:schemeClr val="bg1"/>
                </a:solidFill>
              </a:rPr>
              <a:t>handleChange</a:t>
            </a:r>
            <a:r>
              <a:rPr lang="en-IN" dirty="0">
                <a:solidFill>
                  <a:schemeClr val="bg1"/>
                </a:solidFill>
              </a:rPr>
              <a:t>}&gt;</a:t>
            </a:r>
          </a:p>
          <a:p>
            <a:r>
              <a:rPr lang="en-IN" dirty="0">
                <a:solidFill>
                  <a:schemeClr val="bg1"/>
                </a:solidFill>
              </a:rPr>
              <a:t>        &lt;option value="Ford"&gt;Ford&lt;/option&gt;</a:t>
            </a:r>
          </a:p>
          <a:p>
            <a:r>
              <a:rPr lang="en-IN" dirty="0">
                <a:solidFill>
                  <a:schemeClr val="bg1"/>
                </a:solidFill>
              </a:rPr>
              <a:t>        &lt;option value="Volvo"&gt;Volvo&lt;/option&gt;</a:t>
            </a:r>
          </a:p>
          <a:p>
            <a:r>
              <a:rPr lang="en-IN" dirty="0">
                <a:solidFill>
                  <a:schemeClr val="bg1"/>
                </a:solidFill>
              </a:rPr>
              <a:t>        &lt;option value="Fiat"&gt;Fiat&lt;/option&gt;</a:t>
            </a:r>
          </a:p>
          <a:p>
            <a:r>
              <a:rPr lang="en-IN" dirty="0">
                <a:solidFill>
                  <a:schemeClr val="bg1"/>
                </a:solidFill>
              </a:rPr>
              <a:t>      &lt;/select&gt;&lt;/form&gt;</a:t>
            </a:r>
          </a:p>
          <a:p>
            <a:r>
              <a:rPr lang="en-IN" dirty="0">
                <a:solidFill>
                  <a:schemeClr val="bg1"/>
                </a:solidFill>
              </a:rPr>
              <a:t>  )}</a:t>
            </a:r>
          </a:p>
          <a:p>
            <a:r>
              <a:rPr lang="en-IN" dirty="0" err="1">
                <a:solidFill>
                  <a:schemeClr val="bg1"/>
                </a:solidFill>
              </a:rPr>
              <a:t>const</a:t>
            </a:r>
            <a:r>
              <a:rPr lang="en-IN" dirty="0">
                <a:solidFill>
                  <a:schemeClr val="bg1"/>
                </a:solidFill>
              </a:rPr>
              <a:t> root = </a:t>
            </a:r>
            <a:r>
              <a:rPr lang="en-IN" dirty="0" err="1">
                <a:solidFill>
                  <a:schemeClr val="bg1"/>
                </a:solidFill>
              </a:rPr>
              <a:t>ReactDOM.createRoot</a:t>
            </a:r>
            <a:r>
              <a:rPr lang="en-IN" dirty="0">
                <a:solidFill>
                  <a:schemeClr val="bg1"/>
                </a:solidFill>
              </a:rPr>
              <a:t>(</a:t>
            </a:r>
            <a:r>
              <a:rPr lang="en-IN" dirty="0" err="1">
                <a:solidFill>
                  <a:schemeClr val="bg1"/>
                </a:solidFill>
              </a:rPr>
              <a:t>document.getElementById</a:t>
            </a:r>
            <a:r>
              <a:rPr lang="en-IN" dirty="0">
                <a:solidFill>
                  <a:schemeClr val="bg1"/>
                </a:solidFill>
              </a:rPr>
              <a:t>('root'));</a:t>
            </a:r>
          </a:p>
          <a:p>
            <a:r>
              <a:rPr lang="en-IN" dirty="0" err="1">
                <a:solidFill>
                  <a:schemeClr val="bg1"/>
                </a:solidFill>
              </a:rPr>
              <a:t>root.render</a:t>
            </a:r>
            <a:r>
              <a:rPr lang="en-IN" dirty="0">
                <a:solidFill>
                  <a:schemeClr val="bg1"/>
                </a:solidFill>
              </a:rPr>
              <a:t>(&lt;</a:t>
            </a:r>
            <a:r>
              <a:rPr lang="en-IN" dirty="0" err="1">
                <a:solidFill>
                  <a:schemeClr val="bg1"/>
                </a:solidFill>
              </a:rPr>
              <a:t>MyForm</a:t>
            </a:r>
            <a:r>
              <a:rPr lang="en-IN" dirty="0">
                <a:solidFill>
                  <a:schemeClr val="bg1"/>
                </a:solidFill>
              </a:rPr>
              <a:t> /&gt;);</a:t>
            </a:r>
          </a:p>
        </p:txBody>
      </p:sp>
      <p:pic>
        <p:nvPicPr>
          <p:cNvPr id="6" name="Picture 5">
            <a:extLst>
              <a:ext uri="{FF2B5EF4-FFF2-40B4-BE49-F238E27FC236}">
                <a16:creationId xmlns:a16="http://schemas.microsoft.com/office/drawing/2014/main" id="{9F52CE05-D635-160D-3229-2ACCDE4E06F7}"/>
              </a:ext>
            </a:extLst>
          </p:cNvPr>
          <p:cNvPicPr>
            <a:picLocks noChangeAspect="1"/>
          </p:cNvPicPr>
          <p:nvPr/>
        </p:nvPicPr>
        <p:blipFill>
          <a:blip r:embed="rId4"/>
          <a:stretch>
            <a:fillRect/>
          </a:stretch>
        </p:blipFill>
        <p:spPr>
          <a:xfrm>
            <a:off x="7083546" y="2000559"/>
            <a:ext cx="1298453" cy="533851"/>
          </a:xfrm>
          <a:prstGeom prst="rect">
            <a:avLst/>
          </a:prstGeom>
        </p:spPr>
      </p:pic>
    </p:spTree>
    <p:extLst>
      <p:ext uri="{BB962C8B-B14F-4D97-AF65-F5344CB8AC3E}">
        <p14:creationId xmlns:p14="http://schemas.microsoft.com/office/powerpoint/2010/main" val="2683721603"/>
      </p:ext>
    </p:extLst>
  </p:cSld>
  <p:clrMapOvr>
    <a:masterClrMapping/>
  </p:clrMapOvr>
  <p:transition/>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React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37A502B-CE8C-BEB5-B5B1-66B2B1CA1C31}"/>
              </a:ext>
            </a:extLst>
          </p:cNvPr>
          <p:cNvSpPr txBox="1"/>
          <p:nvPr/>
        </p:nvSpPr>
        <p:spPr>
          <a:xfrm>
            <a:off x="762000" y="603070"/>
            <a:ext cx="6196012" cy="4524315"/>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 React from 'react';</a:t>
            </a:r>
          </a:p>
          <a:p>
            <a:r>
              <a:rPr lang="en-IN" b="0" dirty="0">
                <a:solidFill>
                  <a:srgbClr val="0000FF"/>
                </a:solidFill>
                <a:effectLst/>
                <a:latin typeface="Consolas" panose="020B0609020204030204" pitchFamily="49" charset="0"/>
              </a:rPr>
              <a:t>import </a:t>
            </a:r>
            <a:r>
              <a:rPr lang="en-IN" b="0" dirty="0" err="1">
                <a:solidFill>
                  <a:srgbClr val="0000FF"/>
                </a:solidFill>
                <a:effectLst/>
                <a:latin typeface="Consolas" panose="020B0609020204030204" pitchFamily="49" charset="0"/>
              </a:rPr>
              <a:t>ReactDOM</a:t>
            </a:r>
            <a:r>
              <a:rPr lang="en-IN" b="0" dirty="0">
                <a:solidFill>
                  <a:srgbClr val="0000FF"/>
                </a:solidFill>
                <a:effectLst/>
                <a:latin typeface="Consolas" panose="020B0609020204030204" pitchFamily="49" charset="0"/>
              </a:rPr>
              <a:t> from 'react-</a:t>
            </a:r>
            <a:r>
              <a:rPr lang="en-IN" b="0" dirty="0" err="1">
                <a:solidFill>
                  <a:srgbClr val="0000FF"/>
                </a:solidFill>
                <a:effectLst/>
                <a:latin typeface="Consolas" panose="020B0609020204030204" pitchFamily="49" charset="0"/>
              </a:rPr>
              <a:t>dom</a:t>
            </a:r>
            <a:r>
              <a:rPr lang="en-IN" b="0" dirty="0">
                <a:solidFill>
                  <a:srgbClr val="0000FF"/>
                </a:solidFill>
                <a:effectLst/>
                <a:latin typeface="Consolas" panose="020B0609020204030204" pitchFamily="49" charset="0"/>
              </a:rPr>
              <a:t>/client';</a:t>
            </a:r>
          </a:p>
          <a:p>
            <a:r>
              <a:rPr lang="en-IN" b="0" dirty="0">
                <a:solidFill>
                  <a:srgbClr val="0000FF"/>
                </a:solidFill>
                <a:effectLst/>
                <a:latin typeface="Consolas" panose="020B0609020204030204" pitchFamily="49" charset="0"/>
              </a:rPr>
              <a:t>import {</a:t>
            </a:r>
            <a:r>
              <a:rPr lang="en-IN" b="0" dirty="0" err="1">
                <a:solidFill>
                  <a:srgbClr val="0000FF"/>
                </a:solidFill>
                <a:effectLst/>
                <a:latin typeface="Consolas" panose="020B0609020204030204" pitchFamily="49" charset="0"/>
              </a:rPr>
              <a:t>useState</a:t>
            </a:r>
            <a:r>
              <a:rPr lang="en-IN" b="0" dirty="0">
                <a:solidFill>
                  <a:srgbClr val="0000FF"/>
                </a:solidFill>
                <a:effectLst/>
                <a:latin typeface="Consolas" panose="020B0609020204030204" pitchFamily="49" charset="0"/>
              </a:rPr>
              <a:t>}from 'react'</a:t>
            </a:r>
          </a:p>
          <a:p>
            <a:r>
              <a:rPr lang="en-IN" b="0" dirty="0">
                <a:solidFill>
                  <a:srgbClr val="0000FF"/>
                </a:solidFill>
                <a:effectLst/>
                <a:latin typeface="Consolas" panose="020B0609020204030204" pitchFamily="49" charset="0"/>
              </a:rPr>
              <a:t>function </a:t>
            </a:r>
            <a:r>
              <a:rPr lang="en-IN" b="0" dirty="0" err="1">
                <a:solidFill>
                  <a:srgbClr val="0000FF"/>
                </a:solidFill>
                <a:effectLst/>
                <a:latin typeface="Consolas" panose="020B0609020204030204" pitchFamily="49" charset="0"/>
              </a:rPr>
              <a:t>MyForm</a:t>
            </a:r>
            <a:r>
              <a:rPr lang="en-IN" b="0" dirty="0">
                <a:solidFill>
                  <a:srgbClr val="0000FF"/>
                </a:solidFill>
                <a:effectLst/>
                <a:latin typeface="Consolas" panose="020B0609020204030204" pitchFamily="49" charset="0"/>
              </a:rPr>
              <a:t>() {</a:t>
            </a:r>
          </a:p>
          <a:p>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inputValue</a:t>
            </a:r>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setInputValue</a:t>
            </a:r>
            <a:r>
              <a:rPr lang="en-IN" b="0" dirty="0">
                <a:solidFill>
                  <a:srgbClr val="0000FF"/>
                </a:solidFill>
                <a:effectLst/>
                <a:latin typeface="Consolas" panose="020B0609020204030204" pitchFamily="49" charset="0"/>
              </a:rPr>
              <a:t>] = </a:t>
            </a:r>
            <a:r>
              <a:rPr lang="en-IN" b="0" dirty="0" err="1">
                <a:solidFill>
                  <a:srgbClr val="0000FF"/>
                </a:solidFill>
                <a:effectLst/>
                <a:latin typeface="Consolas" panose="020B0609020204030204" pitchFamily="49" charset="0"/>
              </a:rPr>
              <a:t>useState</a:t>
            </a:r>
            <a:r>
              <a:rPr lang="en-IN" b="0" dirty="0">
                <a:solidFill>
                  <a:srgbClr val="0000FF"/>
                </a:solidFill>
                <a:effectLst/>
                <a:latin typeface="Consolas" panose="020B0609020204030204" pitchFamily="49" charset="0"/>
              </a:rPr>
              <a:t>('');</a:t>
            </a:r>
          </a:p>
          <a:p>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inputError</a:t>
            </a:r>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setInputError</a:t>
            </a:r>
            <a:r>
              <a:rPr lang="en-IN" b="0" dirty="0">
                <a:solidFill>
                  <a:srgbClr val="0000FF"/>
                </a:solidFill>
                <a:effectLst/>
                <a:latin typeface="Consolas" panose="020B0609020204030204" pitchFamily="49" charset="0"/>
              </a:rPr>
              <a:t>] = </a:t>
            </a:r>
            <a:r>
              <a:rPr lang="en-IN" b="0" dirty="0" err="1">
                <a:solidFill>
                  <a:srgbClr val="0000FF"/>
                </a:solidFill>
                <a:effectLst/>
                <a:latin typeface="Consolas" panose="020B0609020204030204" pitchFamily="49" charset="0"/>
              </a:rPr>
              <a:t>useState</a:t>
            </a:r>
            <a:r>
              <a:rPr lang="en-IN" b="0" dirty="0">
                <a:solidFill>
                  <a:srgbClr val="0000FF"/>
                </a:solidFill>
                <a:effectLst/>
                <a:latin typeface="Consolas" panose="020B0609020204030204" pitchFamily="49" charset="0"/>
              </a:rPr>
              <a:t>(null);</a:t>
            </a:r>
          </a:p>
          <a:p>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FF"/>
                </a:solidFill>
                <a:effectLst/>
                <a:latin typeface="Consolas" panose="020B0609020204030204" pitchFamily="49" charset="0"/>
              </a:rPr>
              <a:t> pattern=/^[a-z </a:t>
            </a:r>
            <a:r>
              <a:rPr lang="en-IN" b="0" dirty="0" err="1">
                <a:solidFill>
                  <a:srgbClr val="0000FF"/>
                </a:solidFill>
                <a:effectLst/>
                <a:latin typeface="Consolas" panose="020B0609020204030204" pitchFamily="49" charset="0"/>
              </a:rPr>
              <a:t>A-Z</a:t>
            </a:r>
            <a:r>
              <a:rPr lang="en-IN" b="0" dirty="0">
                <a:solidFill>
                  <a:srgbClr val="0000FF"/>
                </a:solidFill>
                <a:effectLst/>
                <a:latin typeface="Consolas" panose="020B0609020204030204" pitchFamily="49" charset="0"/>
              </a:rPr>
              <a:t> 0-9]+[._][a-z </a:t>
            </a:r>
            <a:r>
              <a:rPr lang="en-IN" b="0" dirty="0" err="1">
                <a:solidFill>
                  <a:srgbClr val="0000FF"/>
                </a:solidFill>
                <a:effectLst/>
                <a:latin typeface="Consolas" panose="020B0609020204030204" pitchFamily="49" charset="0"/>
              </a:rPr>
              <a:t>A-Z</a:t>
            </a:r>
            <a:r>
              <a:rPr lang="en-IN" b="0" dirty="0">
                <a:solidFill>
                  <a:srgbClr val="0000FF"/>
                </a:solidFill>
                <a:effectLst/>
                <a:latin typeface="Consolas" panose="020B0609020204030204" pitchFamily="49" charset="0"/>
              </a:rPr>
              <a:t> 0-9]+@[a-z]+[.]com$/;</a:t>
            </a:r>
          </a:p>
          <a:p>
            <a:r>
              <a:rPr lang="en-IN" b="0" dirty="0">
                <a:solidFill>
                  <a:srgbClr val="0000FF"/>
                </a:solidFill>
                <a:effectLst/>
                <a:latin typeface="Consolas" panose="020B0609020204030204" pitchFamily="49" charset="0"/>
              </a:rPr>
              <a:t>  function </a:t>
            </a:r>
            <a:r>
              <a:rPr lang="en-IN" b="0" dirty="0" err="1">
                <a:solidFill>
                  <a:srgbClr val="0000FF"/>
                </a:solidFill>
                <a:effectLst/>
                <a:latin typeface="Consolas" panose="020B0609020204030204" pitchFamily="49" charset="0"/>
              </a:rPr>
              <a:t>handleInputChange</a:t>
            </a:r>
            <a:r>
              <a:rPr lang="en-IN" b="0" dirty="0">
                <a:solidFill>
                  <a:srgbClr val="0000FF"/>
                </a:solidFill>
                <a:effectLst/>
                <a:latin typeface="Consolas" panose="020B0609020204030204" pitchFamily="49" charset="0"/>
              </a:rPr>
              <a:t>(event) {</a:t>
            </a:r>
          </a:p>
          <a:p>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const</a:t>
            </a:r>
            <a:r>
              <a:rPr lang="en-IN" b="0" dirty="0">
                <a:solidFill>
                  <a:srgbClr val="0000FF"/>
                </a:solidFill>
                <a:effectLst/>
                <a:latin typeface="Consolas" panose="020B0609020204030204" pitchFamily="49" charset="0"/>
              </a:rPr>
              <a:t> value = </a:t>
            </a:r>
            <a:r>
              <a:rPr lang="en-IN" b="0" dirty="0" err="1">
                <a:solidFill>
                  <a:srgbClr val="0000FF"/>
                </a:solidFill>
                <a:effectLst/>
                <a:latin typeface="Consolas" panose="020B0609020204030204" pitchFamily="49" charset="0"/>
              </a:rPr>
              <a:t>event.target.value</a:t>
            </a:r>
            <a:r>
              <a:rPr lang="en-IN" b="0" dirty="0">
                <a:solidFill>
                  <a:srgbClr val="0000FF"/>
                </a:solidFill>
                <a:effectLst/>
                <a:latin typeface="Consolas" panose="020B0609020204030204" pitchFamily="49" charset="0"/>
              </a:rPr>
              <a:t>;</a:t>
            </a:r>
          </a:p>
          <a:p>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setInputValue</a:t>
            </a:r>
            <a:r>
              <a:rPr lang="en-IN" b="0" dirty="0">
                <a:solidFill>
                  <a:srgbClr val="0000FF"/>
                </a:solidFill>
                <a:effectLst/>
                <a:latin typeface="Consolas" panose="020B0609020204030204" pitchFamily="49" charset="0"/>
              </a:rPr>
              <a:t>(value);</a:t>
            </a:r>
          </a:p>
          <a:p>
            <a:endParaRPr lang="en-IN" b="0" dirty="0">
              <a:solidFill>
                <a:srgbClr val="0000FF"/>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124598863"/>
      </p:ext>
    </p:extLst>
  </p:cSld>
  <p:clrMapOvr>
    <a:masterClrMapping/>
  </p:clrMapOvr>
  <p:transition/>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React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37A502B-CE8C-BEB5-B5B1-66B2B1CA1C31}"/>
              </a:ext>
            </a:extLst>
          </p:cNvPr>
          <p:cNvSpPr txBox="1"/>
          <p:nvPr/>
        </p:nvSpPr>
        <p:spPr>
          <a:xfrm>
            <a:off x="762000" y="603070"/>
            <a:ext cx="6196012" cy="3693319"/>
          </a:xfrm>
          <a:prstGeom prst="rect">
            <a:avLst/>
          </a:prstGeom>
          <a:noFill/>
        </p:spPr>
        <p:txBody>
          <a:bodyPr wrap="square">
            <a:spAutoFit/>
          </a:bodyPr>
          <a:lstStyle/>
          <a:p>
            <a:r>
              <a:rPr lang="en-IN" b="0" dirty="0">
                <a:solidFill>
                  <a:srgbClr val="0000FF"/>
                </a:solidFill>
                <a:effectLst/>
                <a:latin typeface="Consolas" panose="020B0609020204030204" pitchFamily="49" charset="0"/>
              </a:rPr>
              <a:t> if (</a:t>
            </a:r>
            <a:r>
              <a:rPr lang="en-IN" b="0" dirty="0" err="1">
                <a:solidFill>
                  <a:srgbClr val="0000FF"/>
                </a:solidFill>
                <a:effectLst/>
                <a:latin typeface="Consolas" panose="020B0609020204030204" pitchFamily="49" charset="0"/>
              </a:rPr>
              <a:t>value.length</a:t>
            </a:r>
            <a:r>
              <a:rPr lang="en-IN" b="0" dirty="0">
                <a:solidFill>
                  <a:srgbClr val="0000FF"/>
                </a:solidFill>
                <a:effectLst/>
                <a:latin typeface="Consolas" panose="020B0609020204030204" pitchFamily="49" charset="0"/>
              </a:rPr>
              <a:t> &lt; 5) {</a:t>
            </a:r>
          </a:p>
          <a:p>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setInputError</a:t>
            </a:r>
            <a:r>
              <a:rPr lang="en-IN" b="0" dirty="0">
                <a:solidFill>
                  <a:srgbClr val="0000FF"/>
                </a:solidFill>
                <a:effectLst/>
                <a:latin typeface="Consolas" panose="020B0609020204030204" pitchFamily="49" charset="0"/>
              </a:rPr>
              <a:t>('Input must be at least 5 characters');</a:t>
            </a:r>
          </a:p>
          <a:p>
            <a:r>
              <a:rPr lang="en-IN" b="0" dirty="0">
                <a:solidFill>
                  <a:srgbClr val="0000FF"/>
                </a:solidFill>
                <a:effectLst/>
                <a:latin typeface="Consolas" panose="020B0609020204030204" pitchFamily="49" charset="0"/>
              </a:rPr>
              <a:t>    } </a:t>
            </a:r>
          </a:p>
          <a:p>
            <a:r>
              <a:rPr lang="en-IN" b="0" dirty="0">
                <a:solidFill>
                  <a:srgbClr val="0000FF"/>
                </a:solidFill>
                <a:effectLst/>
                <a:latin typeface="Consolas" panose="020B0609020204030204" pitchFamily="49" charset="0"/>
              </a:rPr>
              <a:t>    else if(!</a:t>
            </a:r>
            <a:r>
              <a:rPr lang="en-IN" b="0" dirty="0" err="1">
                <a:solidFill>
                  <a:srgbClr val="0000FF"/>
                </a:solidFill>
                <a:effectLst/>
                <a:latin typeface="Consolas" panose="020B0609020204030204" pitchFamily="49" charset="0"/>
              </a:rPr>
              <a:t>pattern.test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inputValue</a:t>
            </a:r>
            <a:r>
              <a:rPr lang="en-IN" b="0" dirty="0">
                <a:solidFill>
                  <a:srgbClr val="0000FF"/>
                </a:solidFill>
                <a:effectLst/>
                <a:latin typeface="Consolas" panose="020B0609020204030204" pitchFamily="49" charset="0"/>
              </a:rPr>
              <a:t>)){</a:t>
            </a:r>
          </a:p>
          <a:p>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setInputError</a:t>
            </a:r>
            <a:r>
              <a:rPr lang="en-IN" b="0" dirty="0">
                <a:solidFill>
                  <a:srgbClr val="0000FF"/>
                </a:solidFill>
                <a:effectLst/>
                <a:latin typeface="Consolas" panose="020B0609020204030204" pitchFamily="49" charset="0"/>
              </a:rPr>
              <a:t>('enter valid email address');</a:t>
            </a:r>
          </a:p>
          <a:p>
            <a:r>
              <a:rPr lang="en-IN" b="0" dirty="0">
                <a:solidFill>
                  <a:srgbClr val="0000FF"/>
                </a:solidFill>
                <a:effectLst/>
                <a:latin typeface="Consolas" panose="020B0609020204030204" pitchFamily="49" charset="0"/>
              </a:rPr>
              <a:t>}</a:t>
            </a:r>
          </a:p>
          <a:p>
            <a:r>
              <a:rPr lang="en-IN" b="0" dirty="0">
                <a:solidFill>
                  <a:srgbClr val="0000FF"/>
                </a:solidFill>
                <a:effectLst/>
                <a:latin typeface="Consolas" panose="020B0609020204030204" pitchFamily="49" charset="0"/>
              </a:rPr>
              <a:t>    </a:t>
            </a:r>
          </a:p>
          <a:p>
            <a:r>
              <a:rPr lang="en-IN" b="0" dirty="0">
                <a:solidFill>
                  <a:srgbClr val="0000FF"/>
                </a:solidFill>
                <a:effectLst/>
                <a:latin typeface="Consolas" panose="020B0609020204030204" pitchFamily="49" charset="0"/>
              </a:rPr>
              <a:t>    else {</a:t>
            </a:r>
          </a:p>
          <a:p>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setInputError</a:t>
            </a:r>
            <a:r>
              <a:rPr lang="en-IN" b="0" dirty="0">
                <a:solidFill>
                  <a:srgbClr val="0000FF"/>
                </a:solidFill>
                <a:effectLst/>
                <a:latin typeface="Consolas" panose="020B0609020204030204" pitchFamily="49" charset="0"/>
              </a:rPr>
              <a:t>(null);</a:t>
            </a:r>
          </a:p>
          <a:p>
            <a:r>
              <a:rPr lang="en-IN" b="0" dirty="0">
                <a:solidFill>
                  <a:srgbClr val="0000FF"/>
                </a:solidFill>
                <a:effectLst/>
                <a:latin typeface="Consolas" panose="020B0609020204030204" pitchFamily="49" charset="0"/>
              </a:rPr>
              <a:t>    }</a:t>
            </a:r>
          </a:p>
          <a:p>
            <a:r>
              <a:rPr lang="en-IN" b="0" dirty="0">
                <a:solidFill>
                  <a:srgbClr val="0000FF"/>
                </a:solidFill>
                <a:effectLst/>
                <a:latin typeface="Consolas" panose="020B0609020204030204" pitchFamily="49" charset="0"/>
              </a:rPr>
              <a:t>  }</a:t>
            </a: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13747521"/>
      </p:ext>
    </p:extLst>
  </p:cSld>
  <p:clrMapOvr>
    <a:masterClrMapping/>
  </p:clrMapOvr>
  <p:transition/>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React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37A502B-CE8C-BEB5-B5B1-66B2B1CA1C31}"/>
              </a:ext>
            </a:extLst>
          </p:cNvPr>
          <p:cNvSpPr txBox="1"/>
          <p:nvPr/>
        </p:nvSpPr>
        <p:spPr>
          <a:xfrm>
            <a:off x="762000" y="603070"/>
            <a:ext cx="6196012" cy="3970318"/>
          </a:xfrm>
          <a:prstGeom prst="rect">
            <a:avLst/>
          </a:prstGeom>
          <a:noFill/>
        </p:spPr>
        <p:txBody>
          <a:bodyPr wrap="square">
            <a:spAutoFit/>
          </a:bodyPr>
          <a:lstStyle/>
          <a:p>
            <a:r>
              <a:rPr lang="en-IN" b="0" dirty="0">
                <a:solidFill>
                  <a:srgbClr val="0000FF"/>
                </a:solidFill>
                <a:effectLst/>
                <a:latin typeface="Consolas" panose="020B0609020204030204" pitchFamily="49" charset="0"/>
              </a:rPr>
              <a:t> function </a:t>
            </a:r>
            <a:r>
              <a:rPr lang="en-IN" b="0" dirty="0" err="1">
                <a:solidFill>
                  <a:srgbClr val="0000FF"/>
                </a:solidFill>
                <a:effectLst/>
                <a:latin typeface="Consolas" panose="020B0609020204030204" pitchFamily="49" charset="0"/>
              </a:rPr>
              <a:t>handleSubmit</a:t>
            </a:r>
            <a:r>
              <a:rPr lang="en-IN" b="0" dirty="0">
                <a:solidFill>
                  <a:srgbClr val="0000FF"/>
                </a:solidFill>
                <a:effectLst/>
                <a:latin typeface="Consolas" panose="020B0609020204030204" pitchFamily="49" charset="0"/>
              </a:rPr>
              <a:t>(event) {</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    if (</a:t>
            </a:r>
            <a:r>
              <a:rPr lang="en-IN" b="0" dirty="0" err="1">
                <a:solidFill>
                  <a:srgbClr val="0000FF"/>
                </a:solidFill>
                <a:effectLst/>
                <a:latin typeface="Consolas" panose="020B0609020204030204" pitchFamily="49" charset="0"/>
              </a:rPr>
              <a:t>inputValue.length</a:t>
            </a:r>
            <a:r>
              <a:rPr lang="en-IN" b="0" dirty="0">
                <a:solidFill>
                  <a:srgbClr val="0000FF"/>
                </a:solidFill>
                <a:effectLst/>
                <a:latin typeface="Consolas" panose="020B0609020204030204" pitchFamily="49" charset="0"/>
              </a:rPr>
              <a:t> &gt;= 5) {</a:t>
            </a:r>
          </a:p>
          <a:p>
            <a:r>
              <a:rPr lang="en-IN" b="0" dirty="0">
                <a:solidFill>
                  <a:srgbClr val="0000FF"/>
                </a:solidFill>
                <a:effectLst/>
                <a:latin typeface="Consolas" panose="020B0609020204030204" pitchFamily="49" charset="0"/>
              </a:rPr>
              <a:t>      // submit form</a:t>
            </a:r>
          </a:p>
          <a:p>
            <a:r>
              <a:rPr lang="en-IN" b="0" dirty="0">
                <a:solidFill>
                  <a:srgbClr val="0000FF"/>
                </a:solidFill>
                <a:effectLst/>
                <a:latin typeface="Consolas" panose="020B0609020204030204" pitchFamily="49" charset="0"/>
              </a:rPr>
              <a:t>    } else {</a:t>
            </a:r>
          </a:p>
          <a:p>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setInputError</a:t>
            </a:r>
            <a:r>
              <a:rPr lang="en-IN" b="0" dirty="0">
                <a:solidFill>
                  <a:srgbClr val="0000FF"/>
                </a:solidFill>
                <a:effectLst/>
                <a:latin typeface="Consolas" panose="020B0609020204030204" pitchFamily="49" charset="0"/>
              </a:rPr>
              <a:t>('Input must be at least 5 characters');</a:t>
            </a:r>
          </a:p>
          <a:p>
            <a:r>
              <a:rPr lang="en-IN" b="0" dirty="0">
                <a:solidFill>
                  <a:srgbClr val="0000FF"/>
                </a:solidFill>
                <a:effectLst/>
                <a:latin typeface="Consolas" panose="020B0609020204030204" pitchFamily="49" charset="0"/>
              </a:rPr>
              <a:t>    }</a:t>
            </a:r>
          </a:p>
          <a:p>
            <a:r>
              <a:rPr lang="en-IN" b="0" dirty="0">
                <a:solidFill>
                  <a:srgbClr val="0000FF"/>
                </a:solidFill>
                <a:effectLst/>
                <a:latin typeface="Consolas" panose="020B0609020204030204" pitchFamily="49" charset="0"/>
              </a:rPr>
              <a:t>  }</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  return (</a:t>
            </a:r>
          </a:p>
          <a:p>
            <a:r>
              <a:rPr lang="en-IN" b="0" dirty="0">
                <a:solidFill>
                  <a:srgbClr val="0000FF"/>
                </a:solidFill>
                <a:effectLst/>
                <a:latin typeface="Consolas" panose="020B0609020204030204" pitchFamily="49" charset="0"/>
              </a:rPr>
              <a:t>    &lt;form </a:t>
            </a:r>
            <a:r>
              <a:rPr lang="en-IN" b="0" dirty="0" err="1">
                <a:solidFill>
                  <a:srgbClr val="0000FF"/>
                </a:solidFill>
                <a:effectLst/>
                <a:latin typeface="Consolas" panose="020B0609020204030204" pitchFamily="49" charset="0"/>
              </a:rPr>
              <a:t>onSubmit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handleSubmit</a:t>
            </a:r>
            <a:r>
              <a:rPr lang="en-IN" b="0" dirty="0">
                <a:solidFill>
                  <a:srgbClr val="0000FF"/>
                </a:solidFill>
                <a:effectLst/>
                <a:latin typeface="Consolas" panose="020B0609020204030204" pitchFamily="49" charset="0"/>
              </a:rPr>
              <a:t>}&gt;</a:t>
            </a:r>
          </a:p>
          <a:p>
            <a:r>
              <a:rPr lang="en-IN" b="0" dirty="0">
                <a:solidFill>
                  <a:srgbClr val="0000FF"/>
                </a:solidFill>
                <a:effectLst/>
                <a:latin typeface="Consolas" panose="020B0609020204030204" pitchFamily="49" charset="0"/>
              </a:rPr>
              <a:t>      &lt;label&gt;</a:t>
            </a:r>
          </a:p>
          <a:p>
            <a:endParaRPr lang="en-IN" b="0" dirty="0">
              <a:solidFill>
                <a:srgbClr val="000000"/>
              </a:solidFill>
              <a:effectLst/>
              <a:latin typeface="Consolas" panose="020B0609020204030204" pitchFamily="49" charset="0"/>
            </a:endParaRPr>
          </a:p>
        </p:txBody>
      </p:sp>
      <p:pic>
        <p:nvPicPr>
          <p:cNvPr id="6" name="Picture 5">
            <a:extLst>
              <a:ext uri="{FF2B5EF4-FFF2-40B4-BE49-F238E27FC236}">
                <a16:creationId xmlns:a16="http://schemas.microsoft.com/office/drawing/2014/main" id="{F1535493-6BEE-F9CF-1563-FC157AA86AE9}"/>
              </a:ext>
            </a:extLst>
          </p:cNvPr>
          <p:cNvPicPr>
            <a:picLocks noChangeAspect="1"/>
          </p:cNvPicPr>
          <p:nvPr/>
        </p:nvPicPr>
        <p:blipFill>
          <a:blip r:embed="rId4"/>
          <a:stretch>
            <a:fillRect/>
          </a:stretch>
        </p:blipFill>
        <p:spPr>
          <a:xfrm>
            <a:off x="5672136" y="2748245"/>
            <a:ext cx="3429001" cy="1919150"/>
          </a:xfrm>
          <a:prstGeom prst="rect">
            <a:avLst/>
          </a:prstGeom>
        </p:spPr>
      </p:pic>
    </p:spTree>
    <p:extLst>
      <p:ext uri="{BB962C8B-B14F-4D97-AF65-F5344CB8AC3E}">
        <p14:creationId xmlns:p14="http://schemas.microsoft.com/office/powerpoint/2010/main" val="295683982"/>
      </p:ext>
    </p:extLst>
  </p:cSld>
  <p:clrMapOvr>
    <a:masterClrMapping/>
  </p:clrMapOvr>
  <p:transition/>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12790" y="108829"/>
            <a:ext cx="7678406" cy="634853"/>
            <a:chOff x="2756251" y="125716"/>
            <a:chExt cx="9321449"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492442"/>
            </a:xfrm>
            <a:prstGeom prst="rect">
              <a:avLst/>
            </a:prstGeom>
            <a:noFill/>
          </p:spPr>
          <p:txBody>
            <a:bodyPr wrap="square">
              <a:spAutoFit/>
            </a:bodyPr>
            <a:lstStyle/>
            <a:p>
              <a:pPr algn="l"/>
              <a:r>
                <a:rPr lang="en-IN" b="0" i="0" dirty="0">
                  <a:solidFill>
                    <a:srgbClr val="000000"/>
                  </a:solidFill>
                  <a:effectLst/>
                  <a:latin typeface="Segoe UI" panose="020B0502040204020203" pitchFamily="34" charset="0"/>
                </a:rPr>
                <a:t>React Forms</a:t>
              </a: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8534400" cy="1754326"/>
          </a:xfrm>
          <a:prstGeom prst="rect">
            <a:avLst/>
          </a:prstGeom>
          <a:noFill/>
        </p:spPr>
        <p:txBody>
          <a:bodyPr wrap="square">
            <a:spAutoFit/>
          </a:bodyPr>
          <a:lstStyle/>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br>
              <a:rPr lang="en-IN" b="0">
                <a:solidFill>
                  <a:schemeClr val="bg1"/>
                </a:solidFill>
                <a:effectLst/>
                <a:latin typeface="Times New Roman" panose="02020603050405020304" pitchFamily="18" charset="0"/>
                <a:cs typeface="Times New Roman" panose="02020603050405020304" pitchFamily="18" charset="0"/>
              </a:rPr>
            </a:br>
            <a:endParaRPr lang="en-IN" b="0">
              <a:solidFill>
                <a:schemeClr val="bg1"/>
              </a:solidFill>
              <a:effectLst/>
              <a:latin typeface="Times New Roman" panose="02020603050405020304" pitchFamily="18" charset="0"/>
              <a:cs typeface="Times New Roman" panose="02020603050405020304" pitchFamily="18" charset="0"/>
            </a:endParaRPr>
          </a:p>
          <a:p>
            <a:pPr algn="l"/>
            <a:endParaRPr lang="en-US" b="0" i="0">
              <a:solidFill>
                <a:schemeClr val="bg1"/>
              </a:solidFill>
              <a:effectLst/>
              <a:latin typeface="Times New Roman" panose="02020603050405020304" pitchFamily="18" charset="0"/>
              <a:cs typeface="Times New Roman" panose="02020603050405020304" pitchFamily="18" charset="0"/>
            </a:endParaRPr>
          </a:p>
          <a:p>
            <a:pPr algn="l"/>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8ADA800-E275-66D8-AC5C-F12BBF9A2770}"/>
              </a:ext>
            </a:extLst>
          </p:cNvPr>
          <p:cNvSpPr txBox="1"/>
          <p:nvPr/>
        </p:nvSpPr>
        <p:spPr>
          <a:xfrm>
            <a:off x="381000" y="794631"/>
            <a:ext cx="8001000" cy="646331"/>
          </a:xfrm>
          <a:prstGeom prst="rect">
            <a:avLst/>
          </a:prstGeom>
          <a:noFill/>
        </p:spPr>
        <p:txBody>
          <a:bodyPr wrap="square">
            <a:spAutoFit/>
          </a:bodyPr>
          <a:lstStyle/>
          <a:p>
            <a:r>
              <a:rPr lang="en-IN" b="1" i="0" dirty="0">
                <a:effectLst/>
                <a:latin typeface="Times New Roman" panose="02020603050405020304" pitchFamily="18" charset="0"/>
                <a:cs typeface="Times New Roman" panose="02020603050405020304" pitchFamily="18" charset="0"/>
              </a:rPr>
              <a:t>Component Mounting Phase</a:t>
            </a:r>
          </a:p>
          <a:p>
            <a:endParaRPr lang="en-IN"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5720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237A502B-CE8C-BEB5-B5B1-66B2B1CA1C31}"/>
              </a:ext>
            </a:extLst>
          </p:cNvPr>
          <p:cNvSpPr txBox="1"/>
          <p:nvPr/>
        </p:nvSpPr>
        <p:spPr>
          <a:xfrm>
            <a:off x="762000" y="603070"/>
            <a:ext cx="6196012" cy="3970318"/>
          </a:xfrm>
          <a:prstGeom prst="rect">
            <a:avLst/>
          </a:prstGeom>
          <a:noFill/>
        </p:spPr>
        <p:txBody>
          <a:bodyPr wrap="square">
            <a:spAutoFit/>
          </a:bodyPr>
          <a:lstStyle/>
          <a:p>
            <a:r>
              <a:rPr lang="en-IN" b="0" dirty="0">
                <a:solidFill>
                  <a:srgbClr val="0000FF"/>
                </a:solidFill>
                <a:effectLst/>
                <a:latin typeface="Consolas" panose="020B0609020204030204" pitchFamily="49" charset="0"/>
              </a:rPr>
              <a:t> email:</a:t>
            </a:r>
          </a:p>
          <a:p>
            <a:r>
              <a:rPr lang="en-IN" b="0" dirty="0">
                <a:solidFill>
                  <a:srgbClr val="0000FF"/>
                </a:solidFill>
                <a:effectLst/>
                <a:latin typeface="Consolas" panose="020B0609020204030204" pitchFamily="49" charset="0"/>
              </a:rPr>
              <a:t>        &lt;input type="email" value={</a:t>
            </a:r>
            <a:r>
              <a:rPr lang="en-IN" b="0" dirty="0" err="1">
                <a:solidFill>
                  <a:srgbClr val="0000FF"/>
                </a:solidFill>
                <a:effectLst/>
                <a:latin typeface="Consolas" panose="020B0609020204030204" pitchFamily="49" charset="0"/>
              </a:rPr>
              <a:t>inputValue</a:t>
            </a:r>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onChange</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handleInputChange</a:t>
            </a:r>
            <a:r>
              <a:rPr lang="en-IN" b="0" dirty="0">
                <a:solidFill>
                  <a:srgbClr val="0000FF"/>
                </a:solidFill>
                <a:effectLst/>
                <a:latin typeface="Consolas" panose="020B0609020204030204" pitchFamily="49" charset="0"/>
              </a:rPr>
              <a:t>} /&gt;</a:t>
            </a:r>
          </a:p>
          <a:p>
            <a:r>
              <a:rPr lang="en-IN" b="0" dirty="0">
                <a:solidFill>
                  <a:srgbClr val="0000FF"/>
                </a:solidFill>
                <a:effectLst/>
                <a:latin typeface="Consolas" panose="020B0609020204030204" pitchFamily="49" charset="0"/>
              </a:rPr>
              <a:t>      &lt;/label&gt;</a:t>
            </a:r>
          </a:p>
          <a:p>
            <a:r>
              <a:rPr lang="en-IN" b="0" dirty="0">
                <a:solidFill>
                  <a:srgbClr val="0000FF"/>
                </a:solidFill>
                <a:effectLst/>
                <a:latin typeface="Consolas" panose="020B0609020204030204" pitchFamily="49" charset="0"/>
              </a:rPr>
              <a:t>      {</a:t>
            </a:r>
            <a:r>
              <a:rPr lang="en-IN" b="0" dirty="0" err="1">
                <a:solidFill>
                  <a:srgbClr val="0000FF"/>
                </a:solidFill>
                <a:effectLst/>
                <a:latin typeface="Consolas" panose="020B0609020204030204" pitchFamily="49" charset="0"/>
              </a:rPr>
              <a:t>inputError</a:t>
            </a:r>
            <a:r>
              <a:rPr lang="en-IN" b="0" dirty="0">
                <a:solidFill>
                  <a:srgbClr val="0000FF"/>
                </a:solidFill>
                <a:effectLst/>
                <a:latin typeface="Consolas" panose="020B0609020204030204" pitchFamily="49" charset="0"/>
              </a:rPr>
              <a:t> &amp;&amp; &lt;div style={{ </a:t>
            </a:r>
            <a:r>
              <a:rPr lang="en-IN" b="0" dirty="0" err="1">
                <a:solidFill>
                  <a:srgbClr val="0000FF"/>
                </a:solidFill>
                <a:effectLst/>
                <a:latin typeface="Consolas" panose="020B0609020204030204" pitchFamily="49" charset="0"/>
              </a:rPr>
              <a:t>color</a:t>
            </a:r>
            <a:r>
              <a:rPr lang="en-IN" b="0" dirty="0">
                <a:solidFill>
                  <a:srgbClr val="0000FF"/>
                </a:solidFill>
                <a:effectLst/>
                <a:latin typeface="Consolas" panose="020B0609020204030204" pitchFamily="49" charset="0"/>
              </a:rPr>
              <a:t>: 'red' }}&gt;{</a:t>
            </a:r>
            <a:r>
              <a:rPr lang="en-IN" b="0" dirty="0" err="1">
                <a:solidFill>
                  <a:srgbClr val="0000FF"/>
                </a:solidFill>
                <a:effectLst/>
                <a:latin typeface="Consolas" panose="020B0609020204030204" pitchFamily="49" charset="0"/>
              </a:rPr>
              <a:t>inputError</a:t>
            </a:r>
            <a:r>
              <a:rPr lang="en-IN" b="0" dirty="0">
                <a:solidFill>
                  <a:srgbClr val="0000FF"/>
                </a:solidFill>
                <a:effectLst/>
                <a:latin typeface="Consolas" panose="020B0609020204030204" pitchFamily="49" charset="0"/>
              </a:rPr>
              <a:t>}&lt;/div&gt;}</a:t>
            </a:r>
          </a:p>
          <a:p>
            <a:r>
              <a:rPr lang="en-IN" b="0" dirty="0">
                <a:solidFill>
                  <a:srgbClr val="0000FF"/>
                </a:solidFill>
                <a:effectLst/>
                <a:latin typeface="Consolas" panose="020B0609020204030204" pitchFamily="49" charset="0"/>
              </a:rPr>
              <a:t>      &lt;button type="submit"&gt;Submit&lt;/button&gt;</a:t>
            </a:r>
          </a:p>
          <a:p>
            <a:r>
              <a:rPr lang="en-IN" b="0" dirty="0">
                <a:solidFill>
                  <a:srgbClr val="0000FF"/>
                </a:solidFill>
                <a:effectLst/>
                <a:latin typeface="Consolas" panose="020B0609020204030204" pitchFamily="49" charset="0"/>
              </a:rPr>
              <a:t>    &lt;/form&gt;</a:t>
            </a:r>
          </a:p>
          <a:p>
            <a:r>
              <a:rPr lang="en-IN" b="0" dirty="0">
                <a:solidFill>
                  <a:srgbClr val="0000FF"/>
                </a:solidFill>
                <a:effectLst/>
                <a:latin typeface="Consolas" panose="020B0609020204030204" pitchFamily="49" charset="0"/>
              </a:rPr>
              <a:t>  );</a:t>
            </a:r>
          </a:p>
          <a:p>
            <a:r>
              <a:rPr lang="en-IN" b="0" dirty="0">
                <a:solidFill>
                  <a:srgbClr val="0000FF"/>
                </a:solidFill>
                <a:effectLst/>
                <a:latin typeface="Consolas" panose="020B0609020204030204" pitchFamily="49" charset="0"/>
              </a:rPr>
              <a:t>} </a:t>
            </a:r>
          </a:p>
          <a:p>
            <a:r>
              <a:rPr lang="en-IN" b="0" dirty="0">
                <a:solidFill>
                  <a:srgbClr val="0000FF"/>
                </a:solidFill>
                <a:effectLst/>
                <a:latin typeface="Consolas" panose="020B0609020204030204" pitchFamily="49" charset="0"/>
              </a:rPr>
              <a:t>let root=</a:t>
            </a:r>
            <a:r>
              <a:rPr lang="en-IN" b="0" dirty="0" err="1">
                <a:solidFill>
                  <a:srgbClr val="0000FF"/>
                </a:solidFill>
                <a:effectLst/>
                <a:latin typeface="Consolas" panose="020B0609020204030204" pitchFamily="49" charset="0"/>
              </a:rPr>
              <a:t>ReactDOM.createRoot</a:t>
            </a:r>
            <a:r>
              <a:rPr lang="en-IN" b="0" dirty="0">
                <a:solidFill>
                  <a:srgbClr val="0000FF"/>
                </a:solidFill>
                <a:effectLst/>
                <a:latin typeface="Consolas" panose="020B0609020204030204" pitchFamily="49" charset="0"/>
              </a:rPr>
              <a:t>(</a:t>
            </a:r>
            <a:r>
              <a:rPr lang="en-IN" b="0" dirty="0" err="1">
                <a:solidFill>
                  <a:srgbClr val="0000FF"/>
                </a:solidFill>
                <a:effectLst/>
                <a:latin typeface="Consolas" panose="020B0609020204030204" pitchFamily="49" charset="0"/>
              </a:rPr>
              <a:t>document.getElementById</a:t>
            </a:r>
            <a:r>
              <a:rPr lang="en-IN" b="0" dirty="0">
                <a:solidFill>
                  <a:srgbClr val="0000FF"/>
                </a:solidFill>
                <a:effectLst/>
                <a:latin typeface="Consolas" panose="020B0609020204030204" pitchFamily="49" charset="0"/>
              </a:rPr>
              <a:t>('root'));</a:t>
            </a:r>
          </a:p>
          <a:p>
            <a:r>
              <a:rPr lang="en-IN" b="0" dirty="0" err="1">
                <a:solidFill>
                  <a:srgbClr val="0000FF"/>
                </a:solidFill>
                <a:effectLst/>
                <a:latin typeface="Consolas" panose="020B0609020204030204" pitchFamily="49" charset="0"/>
              </a:rPr>
              <a:t>root.render</a:t>
            </a:r>
            <a:r>
              <a:rPr lang="en-IN" b="0" dirty="0">
                <a:solidFill>
                  <a:srgbClr val="0000FF"/>
                </a:solidFill>
                <a:effectLst/>
                <a:latin typeface="Consolas" panose="020B0609020204030204" pitchFamily="49" charset="0"/>
              </a:rPr>
              <a:t>(&lt;</a:t>
            </a:r>
            <a:r>
              <a:rPr lang="en-IN" b="0" dirty="0" err="1">
                <a:solidFill>
                  <a:srgbClr val="0000FF"/>
                </a:solidFill>
                <a:effectLst/>
                <a:latin typeface="Consolas" panose="020B0609020204030204" pitchFamily="49" charset="0"/>
              </a:rPr>
              <a:t>MyForm</a:t>
            </a:r>
            <a:r>
              <a:rPr lang="en-IN" b="0" dirty="0">
                <a:solidFill>
                  <a:srgbClr val="0000FF"/>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152409934"/>
      </p:ext>
    </p:extLst>
  </p:cSld>
  <p:clrMapOvr>
    <a:masterClrMapping/>
  </p:clrMapOvr>
  <p:transition/>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rgbClr val="002060"/>
                  </a:solidFill>
                  <a:latin typeface="+mn-lt"/>
                  <a:ea typeface="+mn-ea"/>
                  <a:cs typeface="+mn-cs"/>
                </a:rPr>
                <a:t>server side rendering and testing using Jest, Enzyme and more</a:t>
              </a:r>
              <a:endParaRPr lang="en-IN" b="0" i="0" dirty="0">
                <a:solidFill>
                  <a:srgbClr val="002060"/>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7315200" cy="2585323"/>
          </a:xfrm>
          <a:prstGeom prst="rect">
            <a:avLst/>
          </a:prstGeom>
          <a:noFill/>
        </p:spPr>
        <p:txBody>
          <a:bodyPr wrap="square">
            <a:spAutoFit/>
          </a:bodyPr>
          <a:lstStyle/>
          <a:p>
            <a:r>
              <a:rPr lang="en-US" b="0">
                <a:solidFill>
                  <a:schemeClr val="bg1"/>
                </a:solidFill>
                <a:effectLst/>
                <a:latin typeface="Times New Roman" panose="02020603050405020304" pitchFamily="18" charset="0"/>
                <a:cs typeface="Times New Roman" panose="02020603050405020304" pitchFamily="18" charset="0"/>
              </a:rPr>
              <a:t>Enzyme</a:t>
            </a:r>
          </a:p>
          <a:p>
            <a:r>
              <a:rPr lang="en-US" b="0">
                <a:solidFill>
                  <a:schemeClr val="bg1"/>
                </a:solidFill>
                <a:effectLst/>
                <a:latin typeface="Times New Roman" panose="02020603050405020304" pitchFamily="18" charset="0"/>
                <a:cs typeface="Times New Roman" panose="02020603050405020304" pitchFamily="18" charset="0"/>
              </a:rPr>
              <a:t>Enzyme is a JavaScript Testing utility for React that makes it easier to assert, manipulate, and traverse your React Components’ output.</a:t>
            </a:r>
          </a:p>
          <a:p>
            <a:endParaRPr lang="en-US" b="0">
              <a:solidFill>
                <a:schemeClr val="bg1"/>
              </a:solidFill>
              <a:effectLst/>
              <a:latin typeface="Times New Roman" panose="02020603050405020304" pitchFamily="18" charset="0"/>
              <a:cs typeface="Times New Roman" panose="02020603050405020304" pitchFamily="18" charset="0"/>
            </a:endParaRPr>
          </a:p>
          <a:p>
            <a:r>
              <a:rPr lang="en-US" b="0">
                <a:solidFill>
                  <a:schemeClr val="bg1"/>
                </a:solidFill>
                <a:effectLst/>
                <a:latin typeface="Times New Roman" panose="02020603050405020304" pitchFamily="18" charset="0"/>
                <a:cs typeface="Times New Roman" panose="02020603050405020304" pitchFamily="18" charset="0"/>
              </a:rPr>
              <a:t>Enzyme, created by Airbnb, adds some great additional utility methods for rendering a component (or multiple components), finding elements, and interacting with elements.</a:t>
            </a:r>
          </a:p>
          <a:p>
            <a:endParaRPr lang="en-US" b="0">
              <a:solidFill>
                <a:schemeClr val="bg1"/>
              </a:solidFill>
              <a:effectLst/>
              <a:latin typeface="Times New Roman" panose="02020603050405020304" pitchFamily="18" charset="0"/>
              <a:cs typeface="Times New Roman" panose="02020603050405020304" pitchFamily="18" charset="0"/>
            </a:endParaRPr>
          </a:p>
          <a:p>
            <a:r>
              <a:rPr lang="en-US" b="0">
                <a:solidFill>
                  <a:schemeClr val="bg1"/>
                </a:solidFill>
                <a:effectLst/>
                <a:latin typeface="Times New Roman" panose="02020603050405020304" pitchFamily="18" charset="0"/>
                <a:cs typeface="Times New Roman" panose="02020603050405020304" pitchFamily="18" charset="0"/>
              </a:rPr>
              <a:t>It must be installed in addition to tools already bundled with CRA.</a:t>
            </a:r>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rgbClr val="242424"/>
              </a:solidFill>
              <a:effectLst/>
              <a:latin typeface="source-serif-pro"/>
            </a:endParaRPr>
          </a:p>
          <a:p>
            <a:pPr algn="l"/>
            <a:endParaRPr lang="en-US" b="0" i="0" dirty="0">
              <a:solidFill>
                <a:srgbClr val="242424"/>
              </a:solidFill>
              <a:effectLst/>
              <a:latin typeface="source-serif-pro"/>
            </a:endParaRPr>
          </a:p>
        </p:txBody>
      </p:sp>
    </p:spTree>
    <p:extLst>
      <p:ext uri="{BB962C8B-B14F-4D97-AF65-F5344CB8AC3E}">
        <p14:creationId xmlns:p14="http://schemas.microsoft.com/office/powerpoint/2010/main" val="3721493241"/>
      </p:ext>
    </p:extLst>
  </p:cSld>
  <p:clrMapOvr>
    <a:masterClrMapping/>
  </p:clrMapOvr>
  <p:transition/>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rgbClr val="002060"/>
                  </a:solidFill>
                  <a:latin typeface="+mn-lt"/>
                  <a:ea typeface="+mn-ea"/>
                  <a:cs typeface="+mn-cs"/>
                </a:rPr>
                <a:t>server side rendering and testing using Jest, Enzyme and more</a:t>
              </a:r>
              <a:endParaRPr lang="en-IN" b="0" i="0" dirty="0">
                <a:solidFill>
                  <a:srgbClr val="002060"/>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762000" y="729136"/>
            <a:ext cx="7315200" cy="2308324"/>
          </a:xfrm>
          <a:prstGeom prst="rect">
            <a:avLst/>
          </a:prstGeom>
          <a:noFill/>
        </p:spPr>
        <p:txBody>
          <a:bodyPr wrap="square">
            <a:spAutoFit/>
          </a:bodyPr>
          <a:lstStyle/>
          <a:p>
            <a:r>
              <a:rPr lang="en-US" b="0" i="0" dirty="0">
                <a:solidFill>
                  <a:schemeClr val="bg1"/>
                </a:solidFill>
                <a:effectLst/>
                <a:latin typeface="Times New Roman" panose="02020603050405020304" pitchFamily="18" charset="0"/>
                <a:cs typeface="Times New Roman" panose="02020603050405020304" pitchFamily="18" charset="0"/>
              </a:rPr>
              <a:t>At Facebook, we use Jest to test React applications.</a:t>
            </a:r>
          </a:p>
          <a:p>
            <a:endParaRPr lang="en-US" b="0" i="0" dirty="0">
              <a:solidFill>
                <a:schemeClr val="bg1"/>
              </a:solidFill>
              <a:effectLst/>
              <a:latin typeface="Times New Roman" panose="02020603050405020304" pitchFamily="18" charset="0"/>
              <a:cs typeface="Times New Roman" panose="02020603050405020304" pitchFamily="18" charset="0"/>
            </a:endParaRPr>
          </a:p>
          <a:p>
            <a:r>
              <a:rPr lang="en-US" b="0" i="0" dirty="0">
                <a:solidFill>
                  <a:srgbClr val="FF0000"/>
                </a:solidFill>
                <a:effectLst/>
                <a:latin typeface="Times New Roman" panose="02020603050405020304" pitchFamily="18" charset="0"/>
                <a:cs typeface="Times New Roman" panose="02020603050405020304" pitchFamily="18" charset="0"/>
              </a:rPr>
              <a:t>Setup</a:t>
            </a:r>
          </a:p>
          <a:p>
            <a:r>
              <a:rPr lang="en-US" b="0" i="0" dirty="0">
                <a:solidFill>
                  <a:schemeClr val="bg1"/>
                </a:solidFill>
                <a:effectLst/>
                <a:latin typeface="Times New Roman" panose="02020603050405020304" pitchFamily="18" charset="0"/>
                <a:cs typeface="Times New Roman" panose="02020603050405020304" pitchFamily="18" charset="0"/>
              </a:rPr>
              <a:t>Setup with Create React App</a:t>
            </a:r>
          </a:p>
          <a:p>
            <a:r>
              <a:rPr lang="en-US" b="0" i="0" dirty="0">
                <a:solidFill>
                  <a:schemeClr val="bg1"/>
                </a:solidFill>
                <a:effectLst/>
                <a:latin typeface="Times New Roman" panose="02020603050405020304" pitchFamily="18" charset="0"/>
                <a:cs typeface="Times New Roman" panose="02020603050405020304" pitchFamily="18" charset="0"/>
              </a:rPr>
              <a:t>If you are new to React, we recommend using Create React App. It is ready to use and ships with Jest! You will only need to add react-test-renderer for rendering snapshots.</a:t>
            </a:r>
          </a:p>
          <a:p>
            <a:endParaRPr lang="en-US" b="0" i="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rgbClr val="FF0000"/>
              </a:solidFill>
              <a:effectLst/>
              <a:latin typeface="Times New Roman" panose="02020603050405020304" pitchFamily="18" charset="0"/>
              <a:cs typeface="Times New Roman" panose="02020603050405020304" pitchFamily="18" charset="0"/>
            </a:endParaRPr>
          </a:p>
          <a:p>
            <a:endParaRPr lang="en-IN" b="0" dirty="0">
              <a:solidFill>
                <a:srgbClr val="FF0000"/>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rgbClr val="000000"/>
                </a:solidFill>
                <a:effectLst/>
                <a:latin typeface="Times New Roman" panose="02020603050405020304" pitchFamily="18" charset="0"/>
                <a:cs typeface="Times New Roman" panose="02020603050405020304" pitchFamily="18" charset="0"/>
              </a:rPr>
            </a:br>
            <a:endParaRPr lang="en-IN" b="0" dirty="0">
              <a:solidFill>
                <a:srgbClr val="000000"/>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rgbClr val="242424"/>
              </a:solidFill>
              <a:effectLst/>
              <a:latin typeface="source-serif-pro"/>
            </a:endParaRPr>
          </a:p>
          <a:p>
            <a:pPr algn="l"/>
            <a:endParaRPr lang="en-US" b="0" i="0" dirty="0">
              <a:solidFill>
                <a:srgbClr val="242424"/>
              </a:solidFill>
              <a:effectLst/>
              <a:latin typeface="source-serif-pro"/>
            </a:endParaRPr>
          </a:p>
        </p:txBody>
      </p:sp>
      <p:pic>
        <p:nvPicPr>
          <p:cNvPr id="6" name="Picture 5">
            <a:extLst>
              <a:ext uri="{FF2B5EF4-FFF2-40B4-BE49-F238E27FC236}">
                <a16:creationId xmlns:a16="http://schemas.microsoft.com/office/drawing/2014/main" id="{45F9C05F-F248-5766-30D5-5B5942CC69B8}"/>
              </a:ext>
            </a:extLst>
          </p:cNvPr>
          <p:cNvPicPr>
            <a:picLocks noChangeAspect="1"/>
          </p:cNvPicPr>
          <p:nvPr/>
        </p:nvPicPr>
        <p:blipFill>
          <a:blip r:embed="rId4"/>
          <a:stretch>
            <a:fillRect/>
          </a:stretch>
        </p:blipFill>
        <p:spPr>
          <a:xfrm>
            <a:off x="2286000" y="3283358"/>
            <a:ext cx="3581400" cy="495300"/>
          </a:xfrm>
          <a:prstGeom prst="rect">
            <a:avLst/>
          </a:prstGeom>
        </p:spPr>
      </p:pic>
    </p:spTree>
    <p:extLst>
      <p:ext uri="{BB962C8B-B14F-4D97-AF65-F5344CB8AC3E}">
        <p14:creationId xmlns:p14="http://schemas.microsoft.com/office/powerpoint/2010/main" val="343744009"/>
      </p:ext>
    </p:extLst>
  </p:cSld>
  <p:clrMapOvr>
    <a:masterClrMapping/>
  </p:clrMapOvr>
  <p:transition/>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chemeClr val="bg1"/>
                  </a:solidFill>
                  <a:latin typeface="+mn-lt"/>
                  <a:ea typeface="+mn-ea"/>
                  <a:cs typeface="+mn-cs"/>
                </a:rPr>
                <a:t>server side rendering and testing using Jest, Enzyme and more</a:t>
              </a:r>
              <a:endParaRPr lang="en-IN" b="0" i="0" dirty="0">
                <a:solidFill>
                  <a:schemeClr val="bg1"/>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chemeClr val="bg1"/>
              </a:solidFill>
              <a:effectLst/>
              <a:latin typeface="source-serif-pro"/>
            </a:endParaRPr>
          </a:p>
          <a:p>
            <a:pPr algn="l"/>
            <a:endParaRPr lang="en-US" b="0" i="0" dirty="0">
              <a:solidFill>
                <a:schemeClr val="bg1"/>
              </a:solidFill>
              <a:effectLst/>
              <a:latin typeface="source-serif-pro"/>
            </a:endParaRPr>
          </a:p>
        </p:txBody>
      </p:sp>
      <p:sp>
        <p:nvSpPr>
          <p:cNvPr id="16" name="TextBox 15">
            <a:extLst>
              <a:ext uri="{FF2B5EF4-FFF2-40B4-BE49-F238E27FC236}">
                <a16:creationId xmlns:a16="http://schemas.microsoft.com/office/drawing/2014/main" id="{939615B9-4651-B745-494F-DF1358CEA2AA}"/>
              </a:ext>
            </a:extLst>
          </p:cNvPr>
          <p:cNvSpPr txBox="1"/>
          <p:nvPr/>
        </p:nvSpPr>
        <p:spPr>
          <a:xfrm>
            <a:off x="762000" y="791386"/>
            <a:ext cx="8153400" cy="3139321"/>
          </a:xfrm>
          <a:prstGeom prst="rect">
            <a:avLst/>
          </a:prstGeom>
          <a:noFill/>
        </p:spPr>
        <p:txBody>
          <a:bodyPr wrap="square">
            <a:spAutoFit/>
          </a:bodyPr>
          <a:lstStyle/>
          <a:p>
            <a:r>
              <a:rPr lang="en-IN" dirty="0">
                <a:solidFill>
                  <a:schemeClr val="bg1"/>
                </a:solidFill>
              </a:rPr>
              <a:t>Setup without Create React App</a:t>
            </a:r>
          </a:p>
          <a:p>
            <a:r>
              <a:rPr lang="en-IN" dirty="0">
                <a:solidFill>
                  <a:schemeClr val="bg1"/>
                </a:solidFill>
              </a:rPr>
              <a:t>If you have an existing application you'll need to install a few packages to make everything work well together. We are using the babel-jest package and the react babel preset to transform our code inside of the test environment. Also see using babel.</a:t>
            </a:r>
          </a:p>
          <a:p>
            <a:endParaRPr lang="en-IN" dirty="0">
              <a:solidFill>
                <a:schemeClr val="bg1"/>
              </a:solidFill>
            </a:endParaRPr>
          </a:p>
          <a:p>
            <a:r>
              <a:rPr lang="en-IN" dirty="0" err="1">
                <a:solidFill>
                  <a:schemeClr val="bg1"/>
                </a:solidFill>
              </a:rPr>
              <a:t>npm</a:t>
            </a:r>
            <a:r>
              <a:rPr lang="en-IN" dirty="0">
                <a:solidFill>
                  <a:schemeClr val="bg1"/>
                </a:solidFill>
              </a:rPr>
              <a:t> install --save-dev jest babel-jest @babel/preset-env @babel/preset-react react-test-renderer</a:t>
            </a:r>
          </a:p>
          <a:p>
            <a:endParaRPr lang="en-IN" dirty="0">
              <a:solidFill>
                <a:schemeClr val="bg1"/>
              </a:solidFill>
            </a:endParaRP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43026300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14" name="TextBox 13">
            <a:extLst>
              <a:ext uri="{FF2B5EF4-FFF2-40B4-BE49-F238E27FC236}">
                <a16:creationId xmlns:a16="http://schemas.microsoft.com/office/drawing/2014/main" id="{3BC33748-FD96-DFF2-D067-AF399EAEE05F}"/>
              </a:ext>
            </a:extLst>
          </p:cNvPr>
          <p:cNvSpPr txBox="1"/>
          <p:nvPr/>
        </p:nvSpPr>
        <p:spPr>
          <a:xfrm>
            <a:off x="152400" y="819150"/>
            <a:ext cx="8190133" cy="2308324"/>
          </a:xfrm>
          <a:prstGeom prst="rect">
            <a:avLst/>
          </a:prstGeom>
          <a:noFill/>
        </p:spPr>
        <p:txBody>
          <a:bodyPr wrap="square">
            <a:spAutoFit/>
          </a:bodyPr>
          <a:lstStyle/>
          <a:p>
            <a:pPr marL="285750" indent="-285750" algn="l" fontAlgn="base">
              <a:buFont typeface="Wingdings" panose="05000000000000000000" pitchFamily="2" charset="2"/>
              <a:buChar char="Ø"/>
            </a:pPr>
            <a:r>
              <a:rPr lang="en-US" b="0" i="0" dirty="0">
                <a:solidFill>
                  <a:srgbClr val="333333"/>
                </a:solidFill>
                <a:effectLst/>
                <a:latin typeface="inter-regular"/>
              </a:rPr>
              <a:t>As we have already seen that, all of the React components have a </a:t>
            </a:r>
            <a:r>
              <a:rPr lang="en-US" b="1" i="0" dirty="0">
                <a:solidFill>
                  <a:srgbClr val="333333"/>
                </a:solidFill>
                <a:effectLst/>
                <a:latin typeface="inter-bold"/>
              </a:rPr>
              <a:t>render</a:t>
            </a:r>
            <a:r>
              <a:rPr lang="en-US" b="0" i="0" dirty="0">
                <a:solidFill>
                  <a:srgbClr val="333333"/>
                </a:solidFill>
                <a:effectLst/>
                <a:latin typeface="inter-regular"/>
              </a:rPr>
              <a:t> function. The render function specifies the HTML output of a React component.</a:t>
            </a:r>
          </a:p>
          <a:p>
            <a:pPr marL="285750" indent="-285750" algn="l" fontAlgn="base">
              <a:buFont typeface="Wingdings" panose="05000000000000000000" pitchFamily="2" charset="2"/>
              <a:buChar char="Ø"/>
            </a:pPr>
            <a:r>
              <a:rPr lang="en-US" b="0" i="0" dirty="0">
                <a:solidFill>
                  <a:srgbClr val="333333"/>
                </a:solidFill>
                <a:effectLst/>
                <a:latin typeface="inter-regular"/>
              </a:rPr>
              <a:t> JSX(JavaScript Extension), is a React extension which allows writing JavaScript code that looks like HTML.</a:t>
            </a:r>
          </a:p>
          <a:p>
            <a:pPr marL="285750" indent="-285750" algn="l" fontAlgn="base">
              <a:buFont typeface="Wingdings" panose="05000000000000000000" pitchFamily="2" charset="2"/>
              <a:buChar char="Ø"/>
            </a:pPr>
            <a:r>
              <a:rPr lang="en-US" b="0" i="0" dirty="0">
                <a:solidFill>
                  <a:srgbClr val="333333"/>
                </a:solidFill>
                <a:effectLst/>
                <a:latin typeface="inter-regular"/>
              </a:rPr>
              <a:t> In other words, JSX is an HTML-like syntax used by React that extends ECMAScript so that </a:t>
            </a:r>
            <a:r>
              <a:rPr lang="en-US" b="1" i="0" dirty="0">
                <a:solidFill>
                  <a:srgbClr val="333333"/>
                </a:solidFill>
                <a:effectLst/>
                <a:latin typeface="inter-bold"/>
              </a:rPr>
              <a:t>HTML-like</a:t>
            </a:r>
            <a:r>
              <a:rPr lang="en-US" b="0" i="0" dirty="0">
                <a:solidFill>
                  <a:srgbClr val="333333"/>
                </a:solidFill>
                <a:effectLst/>
                <a:latin typeface="inter-regular"/>
              </a:rPr>
              <a:t> syntax can co-exist with JavaScript/React code. </a:t>
            </a:r>
          </a:p>
          <a:p>
            <a:pPr marL="285750" indent="-285750" algn="l" fontAlgn="base">
              <a:buFont typeface="Wingdings" panose="05000000000000000000" pitchFamily="2" charset="2"/>
              <a:buChar char="Ø"/>
            </a:pPr>
            <a:r>
              <a:rPr lang="en-US" b="0" i="0" dirty="0">
                <a:solidFill>
                  <a:srgbClr val="333333"/>
                </a:solidFill>
                <a:effectLst/>
                <a:latin typeface="inter-regular"/>
              </a:rPr>
              <a:t>The syntax is used by </a:t>
            </a:r>
            <a:r>
              <a:rPr lang="en-US" b="1" i="0" dirty="0">
                <a:solidFill>
                  <a:srgbClr val="333333"/>
                </a:solidFill>
                <a:effectLst/>
                <a:latin typeface="inter-bold"/>
              </a:rPr>
              <a:t>preprocessors</a:t>
            </a:r>
            <a:r>
              <a:rPr lang="en-US" b="0" i="0" dirty="0">
                <a:solidFill>
                  <a:srgbClr val="333333"/>
                </a:solidFill>
                <a:effectLst/>
                <a:latin typeface="inter-regular"/>
              </a:rPr>
              <a:t> (i.e., </a:t>
            </a:r>
            <a:r>
              <a:rPr lang="en-US" b="0" i="0" dirty="0" err="1">
                <a:solidFill>
                  <a:srgbClr val="333333"/>
                </a:solidFill>
                <a:effectLst/>
                <a:latin typeface="inter-regular"/>
              </a:rPr>
              <a:t>transpilers</a:t>
            </a:r>
            <a:r>
              <a:rPr lang="en-US" b="0" i="0" dirty="0">
                <a:solidFill>
                  <a:srgbClr val="333333"/>
                </a:solidFill>
                <a:effectLst/>
                <a:latin typeface="inter-regular"/>
              </a:rPr>
              <a:t> like babel) to transform HTML-like syntax into standard JavaScript objects that a JavaScript engine will parse.</a:t>
            </a:r>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646331"/>
          </a:xfrm>
          <a:prstGeom prst="rect">
            <a:avLst/>
          </a:prstGeom>
          <a:noFill/>
        </p:spPr>
        <p:txBody>
          <a:bodyPr wrap="square">
            <a:spAutoFit/>
          </a:bodyPr>
          <a:lstStyle/>
          <a:p>
            <a:r>
              <a:rPr lang="en-US" dirty="0">
                <a:solidFill>
                  <a:schemeClr val="bg1"/>
                </a:solidFill>
              </a:rPr>
              <a:t> </a:t>
            </a:r>
          </a:p>
          <a:p>
            <a:pPr algn="ctr">
              <a:buNone/>
            </a:pPr>
            <a:endParaRPr lang="en-US" dirty="0">
              <a:solidFill>
                <a:schemeClr val="bg1"/>
              </a:solidFill>
            </a:endParaRPr>
          </a:p>
        </p:txBody>
      </p:sp>
    </p:spTree>
    <p:extLst>
      <p:ext uri="{BB962C8B-B14F-4D97-AF65-F5344CB8AC3E}">
        <p14:creationId xmlns:p14="http://schemas.microsoft.com/office/powerpoint/2010/main" val="822011008"/>
      </p:ext>
    </p:extLst>
  </p:cSld>
  <p:clrMapOvr>
    <a:masterClrMapping/>
  </p:clrMapOvr>
  <p:transition/>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chemeClr val="bg1"/>
                  </a:solidFill>
                  <a:latin typeface="+mn-lt"/>
                  <a:ea typeface="+mn-ea"/>
                  <a:cs typeface="+mn-cs"/>
                </a:rPr>
                <a:t>server side rendering and testing using Jest, Enzyme and more</a:t>
              </a:r>
              <a:endParaRPr lang="en-IN" b="0" i="0" dirty="0">
                <a:solidFill>
                  <a:schemeClr val="bg1"/>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chemeClr val="bg1"/>
              </a:solidFill>
              <a:effectLst/>
              <a:latin typeface="source-serif-pro"/>
            </a:endParaRPr>
          </a:p>
          <a:p>
            <a:pPr algn="l"/>
            <a:endParaRPr lang="en-US" b="0" i="0" dirty="0">
              <a:solidFill>
                <a:schemeClr val="bg1"/>
              </a:solidFill>
              <a:effectLst/>
              <a:latin typeface="source-serif-pro"/>
            </a:endParaRPr>
          </a:p>
        </p:txBody>
      </p:sp>
      <p:sp>
        <p:nvSpPr>
          <p:cNvPr id="16" name="TextBox 15">
            <a:extLst>
              <a:ext uri="{FF2B5EF4-FFF2-40B4-BE49-F238E27FC236}">
                <a16:creationId xmlns:a16="http://schemas.microsoft.com/office/drawing/2014/main" id="{939615B9-4651-B745-494F-DF1358CEA2AA}"/>
              </a:ext>
            </a:extLst>
          </p:cNvPr>
          <p:cNvSpPr txBox="1"/>
          <p:nvPr/>
        </p:nvSpPr>
        <p:spPr>
          <a:xfrm>
            <a:off x="762000" y="791386"/>
            <a:ext cx="8153400" cy="4801314"/>
          </a:xfrm>
          <a:prstGeom prst="rect">
            <a:avLst/>
          </a:prstGeom>
          <a:noFill/>
        </p:spPr>
        <p:txBody>
          <a:bodyPr wrap="square">
            <a:spAutoFit/>
          </a:bodyPr>
          <a:lstStyle/>
          <a:p>
            <a:r>
              <a:rPr lang="en-IN" dirty="0">
                <a:solidFill>
                  <a:schemeClr val="bg1"/>
                </a:solidFill>
              </a:rPr>
              <a:t>Your </a:t>
            </a:r>
            <a:r>
              <a:rPr lang="en-IN" dirty="0" err="1">
                <a:solidFill>
                  <a:schemeClr val="bg1"/>
                </a:solidFill>
              </a:rPr>
              <a:t>package.json</a:t>
            </a:r>
            <a:r>
              <a:rPr lang="en-IN" dirty="0">
                <a:solidFill>
                  <a:schemeClr val="bg1"/>
                </a:solidFill>
              </a:rPr>
              <a:t> should look something like this (where &lt;current-version&gt; is the actual latest version number for the package). Please add the scripts and jest configuration entries:</a:t>
            </a:r>
          </a:p>
          <a:p>
            <a:endParaRPr lang="en-IN" dirty="0">
              <a:solidFill>
                <a:schemeClr val="bg1"/>
              </a:solidFill>
            </a:endParaRPr>
          </a:p>
          <a:p>
            <a:r>
              <a:rPr lang="en-IN" dirty="0">
                <a:solidFill>
                  <a:schemeClr val="bg1"/>
                </a:solidFill>
              </a:rPr>
              <a:t>{</a:t>
            </a:r>
          </a:p>
          <a:p>
            <a:r>
              <a:rPr lang="en-IN" dirty="0">
                <a:solidFill>
                  <a:schemeClr val="bg1"/>
                </a:solidFill>
              </a:rPr>
              <a:t>  "dependencies": {</a:t>
            </a:r>
          </a:p>
          <a:p>
            <a:r>
              <a:rPr lang="en-IN" dirty="0">
                <a:solidFill>
                  <a:schemeClr val="bg1"/>
                </a:solidFill>
              </a:rPr>
              <a:t>    "react": "&lt;current-version&gt;",</a:t>
            </a:r>
          </a:p>
          <a:p>
            <a:r>
              <a:rPr lang="en-IN" dirty="0">
                <a:solidFill>
                  <a:schemeClr val="bg1"/>
                </a:solidFill>
              </a:rPr>
              <a:t>    "react-</a:t>
            </a:r>
            <a:r>
              <a:rPr lang="en-IN" dirty="0" err="1">
                <a:solidFill>
                  <a:schemeClr val="bg1"/>
                </a:solidFill>
              </a:rPr>
              <a:t>dom</a:t>
            </a:r>
            <a:r>
              <a:rPr lang="en-IN" dirty="0">
                <a:solidFill>
                  <a:schemeClr val="bg1"/>
                </a:solidFill>
              </a:rPr>
              <a:t>": "&lt;current-version&gt;"</a:t>
            </a:r>
          </a:p>
          <a:p>
            <a:r>
              <a:rPr lang="en-IN" dirty="0">
                <a:solidFill>
                  <a:schemeClr val="bg1"/>
                </a:solidFill>
              </a:rPr>
              <a:t>  },</a:t>
            </a:r>
          </a:p>
          <a:p>
            <a:r>
              <a:rPr lang="en-IN" dirty="0">
                <a:solidFill>
                  <a:schemeClr val="bg1"/>
                </a:solidFill>
              </a:rPr>
              <a:t>  "</a:t>
            </a:r>
            <a:r>
              <a:rPr lang="en-IN" dirty="0" err="1">
                <a:solidFill>
                  <a:schemeClr val="bg1"/>
                </a:solidFill>
              </a:rPr>
              <a:t>devDependencies</a:t>
            </a:r>
            <a:r>
              <a:rPr lang="en-IN" dirty="0">
                <a:solidFill>
                  <a:schemeClr val="bg1"/>
                </a:solidFill>
              </a:rPr>
              <a:t>": {</a:t>
            </a:r>
          </a:p>
          <a:p>
            <a:r>
              <a:rPr lang="en-IN" dirty="0">
                <a:solidFill>
                  <a:schemeClr val="bg1"/>
                </a:solidFill>
              </a:rPr>
              <a:t>    "@babel/preset-env": "&lt;current-version&gt;",</a:t>
            </a:r>
          </a:p>
          <a:p>
            <a:r>
              <a:rPr lang="en-IN" dirty="0">
                <a:solidFill>
                  <a:schemeClr val="bg1"/>
                </a:solidFill>
              </a:rPr>
              <a:t>    "@babel/preset-react": "&lt;current-version&gt;",</a:t>
            </a:r>
          </a:p>
          <a:p>
            <a:r>
              <a:rPr lang="en-IN" dirty="0">
                <a:solidFill>
                  <a:schemeClr val="bg1"/>
                </a:solidFill>
              </a:rPr>
              <a:t>    "babel-jest": "&lt;current-version&gt;",</a:t>
            </a:r>
          </a:p>
          <a:p>
            <a:r>
              <a:rPr lang="en-IN" dirty="0">
                <a:solidFill>
                  <a:schemeClr val="bg1"/>
                </a:solidFill>
              </a:rPr>
              <a:t>    "jest": "&lt;current-version&gt;",</a:t>
            </a:r>
          </a:p>
          <a:p>
            <a:r>
              <a:rPr lang="en-IN" dirty="0">
                <a:solidFill>
                  <a:schemeClr val="bg1"/>
                </a:solidFill>
              </a:rPr>
              <a:t>    "react-test-renderer": "&lt;current-version&gt;"</a:t>
            </a:r>
          </a:p>
          <a:p>
            <a:r>
              <a:rPr lang="en-IN" dirty="0">
                <a:solidFill>
                  <a:schemeClr val="bg1"/>
                </a:solidFill>
              </a:rPr>
              <a:t>  },</a:t>
            </a:r>
          </a:p>
          <a:p>
            <a:endParaRPr lang="en-IN" dirty="0">
              <a:solidFill>
                <a:schemeClr val="bg1"/>
              </a:solidFill>
            </a:endParaRPr>
          </a:p>
        </p:txBody>
      </p:sp>
    </p:spTree>
    <p:extLst>
      <p:ext uri="{BB962C8B-B14F-4D97-AF65-F5344CB8AC3E}">
        <p14:creationId xmlns:p14="http://schemas.microsoft.com/office/powerpoint/2010/main" val="1446267049"/>
      </p:ext>
    </p:extLst>
  </p:cSld>
  <p:clrMapOvr>
    <a:masterClrMapping/>
  </p:clrMapOvr>
  <p:transition/>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chemeClr val="bg1"/>
                  </a:solidFill>
                  <a:latin typeface="+mn-lt"/>
                  <a:ea typeface="+mn-ea"/>
                  <a:cs typeface="+mn-cs"/>
                </a:rPr>
                <a:t>server side rendering and testing using Jest, Enzyme and more</a:t>
              </a:r>
              <a:endParaRPr lang="en-IN" b="0" i="0" dirty="0">
                <a:solidFill>
                  <a:schemeClr val="bg1"/>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chemeClr val="bg1"/>
              </a:solidFill>
              <a:effectLst/>
              <a:latin typeface="source-serif-pro"/>
            </a:endParaRPr>
          </a:p>
          <a:p>
            <a:pPr algn="l"/>
            <a:endParaRPr lang="en-US" b="0" i="0" dirty="0">
              <a:solidFill>
                <a:schemeClr val="bg1"/>
              </a:solidFill>
              <a:effectLst/>
              <a:latin typeface="source-serif-pro"/>
            </a:endParaRPr>
          </a:p>
        </p:txBody>
      </p:sp>
      <p:sp>
        <p:nvSpPr>
          <p:cNvPr id="16" name="TextBox 15">
            <a:extLst>
              <a:ext uri="{FF2B5EF4-FFF2-40B4-BE49-F238E27FC236}">
                <a16:creationId xmlns:a16="http://schemas.microsoft.com/office/drawing/2014/main" id="{939615B9-4651-B745-494F-DF1358CEA2AA}"/>
              </a:ext>
            </a:extLst>
          </p:cNvPr>
          <p:cNvSpPr txBox="1"/>
          <p:nvPr/>
        </p:nvSpPr>
        <p:spPr>
          <a:xfrm>
            <a:off x="762000" y="791386"/>
            <a:ext cx="8153400" cy="3693319"/>
          </a:xfrm>
          <a:prstGeom prst="rect">
            <a:avLst/>
          </a:prstGeom>
          <a:noFill/>
        </p:spPr>
        <p:txBody>
          <a:bodyPr wrap="square">
            <a:spAutoFit/>
          </a:bodyPr>
          <a:lstStyle/>
          <a:p>
            <a:r>
              <a:rPr lang="en-IN" dirty="0">
                <a:solidFill>
                  <a:schemeClr val="bg1"/>
                </a:solidFill>
              </a:rPr>
              <a:t> "scripts": {</a:t>
            </a:r>
          </a:p>
          <a:p>
            <a:r>
              <a:rPr lang="en-IN" dirty="0">
                <a:solidFill>
                  <a:schemeClr val="bg1"/>
                </a:solidFill>
              </a:rPr>
              <a:t>    "test": "jest"</a:t>
            </a:r>
          </a:p>
          <a:p>
            <a:r>
              <a:rPr lang="en-IN" dirty="0">
                <a:solidFill>
                  <a:schemeClr val="bg1"/>
                </a:solidFill>
              </a:rPr>
              <a:t>  }</a:t>
            </a:r>
          </a:p>
          <a:p>
            <a:r>
              <a:rPr lang="en-IN" dirty="0">
                <a:solidFill>
                  <a:schemeClr val="bg1"/>
                </a:solidFill>
              </a:rPr>
              <a:t>}</a:t>
            </a:r>
          </a:p>
          <a:p>
            <a:endParaRPr lang="en-IN" dirty="0">
              <a:solidFill>
                <a:schemeClr val="bg1"/>
              </a:solidFill>
            </a:endParaRPr>
          </a:p>
          <a:p>
            <a:r>
              <a:rPr lang="en-IN" dirty="0">
                <a:solidFill>
                  <a:schemeClr val="bg1"/>
                </a:solidFill>
              </a:rPr>
              <a:t>babel.config.js</a:t>
            </a:r>
          </a:p>
          <a:p>
            <a:r>
              <a:rPr lang="en-IN" dirty="0" err="1">
                <a:solidFill>
                  <a:schemeClr val="bg1"/>
                </a:solidFill>
              </a:rPr>
              <a:t>module.exports</a:t>
            </a:r>
            <a:r>
              <a:rPr lang="en-IN" dirty="0">
                <a:solidFill>
                  <a:schemeClr val="bg1"/>
                </a:solidFill>
              </a:rPr>
              <a:t> = {</a:t>
            </a:r>
          </a:p>
          <a:p>
            <a:r>
              <a:rPr lang="en-IN" dirty="0">
                <a:solidFill>
                  <a:schemeClr val="bg1"/>
                </a:solidFill>
              </a:rPr>
              <a:t>  presets: [</a:t>
            </a:r>
          </a:p>
          <a:p>
            <a:r>
              <a:rPr lang="en-IN" dirty="0">
                <a:solidFill>
                  <a:schemeClr val="bg1"/>
                </a:solidFill>
              </a:rPr>
              <a:t>    '@babel/preset-env',</a:t>
            </a:r>
          </a:p>
          <a:p>
            <a:r>
              <a:rPr lang="en-IN" dirty="0">
                <a:solidFill>
                  <a:schemeClr val="bg1"/>
                </a:solidFill>
              </a:rPr>
              <a:t>    ['@babel/preset-react', {runtime: 'automatic'}],</a:t>
            </a:r>
          </a:p>
          <a:p>
            <a:r>
              <a:rPr lang="en-IN" dirty="0">
                <a:solidFill>
                  <a:schemeClr val="bg1"/>
                </a:solidFill>
              </a:rPr>
              <a:t>  ],</a:t>
            </a:r>
          </a:p>
          <a:p>
            <a:r>
              <a:rPr lang="en-IN" dirty="0">
                <a:solidFill>
                  <a:schemeClr val="bg1"/>
                </a:solidFill>
              </a:rPr>
              <a:t>};</a:t>
            </a:r>
          </a:p>
          <a:p>
            <a:endParaRPr lang="en-IN" dirty="0">
              <a:solidFill>
                <a:schemeClr val="bg1"/>
              </a:solidFill>
            </a:endParaRPr>
          </a:p>
        </p:txBody>
      </p:sp>
    </p:spTree>
    <p:extLst>
      <p:ext uri="{BB962C8B-B14F-4D97-AF65-F5344CB8AC3E}">
        <p14:creationId xmlns:p14="http://schemas.microsoft.com/office/powerpoint/2010/main" val="439532072"/>
      </p:ext>
    </p:extLst>
  </p:cSld>
  <p:clrMapOvr>
    <a:masterClrMapping/>
  </p:clrMapOvr>
  <p:transition/>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chemeClr val="bg1"/>
                  </a:solidFill>
                  <a:latin typeface="+mn-lt"/>
                  <a:ea typeface="+mn-ea"/>
                  <a:cs typeface="+mn-cs"/>
                </a:rPr>
                <a:t>server side rendering and testing using Jest, Enzyme and more</a:t>
              </a:r>
              <a:endParaRPr lang="en-IN" b="0" i="0" dirty="0">
                <a:solidFill>
                  <a:schemeClr val="bg1"/>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chemeClr val="bg1"/>
              </a:solidFill>
              <a:effectLst/>
              <a:latin typeface="source-serif-pro"/>
            </a:endParaRPr>
          </a:p>
          <a:p>
            <a:pPr algn="l"/>
            <a:endParaRPr lang="en-US" b="0" i="0" dirty="0">
              <a:solidFill>
                <a:schemeClr val="bg1"/>
              </a:solidFill>
              <a:effectLst/>
              <a:latin typeface="source-serif-pro"/>
            </a:endParaRPr>
          </a:p>
        </p:txBody>
      </p:sp>
      <p:sp>
        <p:nvSpPr>
          <p:cNvPr id="16" name="TextBox 15">
            <a:extLst>
              <a:ext uri="{FF2B5EF4-FFF2-40B4-BE49-F238E27FC236}">
                <a16:creationId xmlns:a16="http://schemas.microsoft.com/office/drawing/2014/main" id="{939615B9-4651-B745-494F-DF1358CEA2AA}"/>
              </a:ext>
            </a:extLst>
          </p:cNvPr>
          <p:cNvSpPr txBox="1"/>
          <p:nvPr/>
        </p:nvSpPr>
        <p:spPr>
          <a:xfrm>
            <a:off x="762000" y="791386"/>
            <a:ext cx="8153400" cy="5078313"/>
          </a:xfrm>
          <a:prstGeom prst="rect">
            <a:avLst/>
          </a:prstGeom>
          <a:noFill/>
        </p:spPr>
        <p:txBody>
          <a:bodyPr wrap="square">
            <a:spAutoFit/>
          </a:bodyPr>
          <a:lstStyle/>
          <a:p>
            <a:r>
              <a:rPr lang="en-IN" dirty="0">
                <a:solidFill>
                  <a:srgbClr val="FF0000"/>
                </a:solidFill>
              </a:rPr>
              <a:t>Snapshot Testing</a:t>
            </a:r>
          </a:p>
          <a:p>
            <a:r>
              <a:rPr lang="en-IN" dirty="0">
                <a:solidFill>
                  <a:schemeClr val="bg1"/>
                </a:solidFill>
              </a:rPr>
              <a:t>Let's create a snapshot test for a Link component that renders hyperlinks:</a:t>
            </a:r>
          </a:p>
          <a:p>
            <a:endParaRPr lang="en-IN" dirty="0">
              <a:solidFill>
                <a:schemeClr val="bg1"/>
              </a:solidFill>
            </a:endParaRPr>
          </a:p>
          <a:p>
            <a:r>
              <a:rPr lang="en-IN" dirty="0">
                <a:solidFill>
                  <a:schemeClr val="bg1"/>
                </a:solidFill>
              </a:rPr>
              <a:t>Link.js</a:t>
            </a:r>
          </a:p>
          <a:p>
            <a:r>
              <a:rPr lang="en-IN" dirty="0">
                <a:solidFill>
                  <a:schemeClr val="bg1"/>
                </a:solidFill>
              </a:rPr>
              <a:t>import {</a:t>
            </a:r>
            <a:r>
              <a:rPr lang="en-IN" dirty="0" err="1">
                <a:solidFill>
                  <a:schemeClr val="bg1"/>
                </a:solidFill>
              </a:rPr>
              <a:t>useState</a:t>
            </a:r>
            <a:r>
              <a:rPr lang="en-IN" dirty="0">
                <a:solidFill>
                  <a:schemeClr val="bg1"/>
                </a:solidFill>
              </a:rPr>
              <a:t>} from 'react';</a:t>
            </a:r>
          </a:p>
          <a:p>
            <a:endParaRPr lang="en-IN" dirty="0">
              <a:solidFill>
                <a:schemeClr val="bg1"/>
              </a:solidFill>
            </a:endParaRPr>
          </a:p>
          <a:p>
            <a:r>
              <a:rPr lang="en-IN" dirty="0" err="1">
                <a:solidFill>
                  <a:schemeClr val="bg1"/>
                </a:solidFill>
              </a:rPr>
              <a:t>const</a:t>
            </a:r>
            <a:r>
              <a:rPr lang="en-IN" dirty="0">
                <a:solidFill>
                  <a:schemeClr val="bg1"/>
                </a:solidFill>
              </a:rPr>
              <a:t> STATUS = {</a:t>
            </a:r>
          </a:p>
          <a:p>
            <a:r>
              <a:rPr lang="en-IN" dirty="0">
                <a:solidFill>
                  <a:schemeClr val="bg1"/>
                </a:solidFill>
              </a:rPr>
              <a:t>  HOVERED: 'hovered',</a:t>
            </a:r>
          </a:p>
          <a:p>
            <a:r>
              <a:rPr lang="en-IN" dirty="0">
                <a:solidFill>
                  <a:schemeClr val="bg1"/>
                </a:solidFill>
              </a:rPr>
              <a:t>  NORMAL: 'normal',</a:t>
            </a:r>
          </a:p>
          <a:p>
            <a:r>
              <a:rPr lang="en-IN" dirty="0">
                <a:solidFill>
                  <a:schemeClr val="bg1"/>
                </a:solidFill>
              </a:rPr>
              <a:t>};</a:t>
            </a:r>
          </a:p>
          <a:p>
            <a:endParaRPr lang="en-IN" dirty="0">
              <a:solidFill>
                <a:schemeClr val="bg1"/>
              </a:solidFill>
            </a:endParaRPr>
          </a:p>
          <a:p>
            <a:r>
              <a:rPr lang="en-IN" dirty="0">
                <a:solidFill>
                  <a:schemeClr val="bg1"/>
                </a:solidFill>
              </a:rPr>
              <a:t>export default function Link({page, children}) {</a:t>
            </a:r>
          </a:p>
          <a:p>
            <a:r>
              <a:rPr lang="en-IN" dirty="0">
                <a:solidFill>
                  <a:schemeClr val="bg1"/>
                </a:solidFill>
              </a:rPr>
              <a:t>  </a:t>
            </a:r>
            <a:r>
              <a:rPr lang="en-IN" dirty="0" err="1">
                <a:solidFill>
                  <a:schemeClr val="bg1"/>
                </a:solidFill>
              </a:rPr>
              <a:t>const</a:t>
            </a:r>
            <a:r>
              <a:rPr lang="en-IN" dirty="0">
                <a:solidFill>
                  <a:schemeClr val="bg1"/>
                </a:solidFill>
              </a:rPr>
              <a:t> [status, </a:t>
            </a:r>
            <a:r>
              <a:rPr lang="en-IN" dirty="0" err="1">
                <a:solidFill>
                  <a:schemeClr val="bg1"/>
                </a:solidFill>
              </a:rPr>
              <a:t>setStatus</a:t>
            </a:r>
            <a:r>
              <a:rPr lang="en-IN" dirty="0">
                <a:solidFill>
                  <a:schemeClr val="bg1"/>
                </a:solidFill>
              </a:rPr>
              <a:t>] = </a:t>
            </a:r>
            <a:r>
              <a:rPr lang="en-IN" dirty="0" err="1">
                <a:solidFill>
                  <a:schemeClr val="bg1"/>
                </a:solidFill>
              </a:rPr>
              <a:t>useState</a:t>
            </a:r>
            <a:r>
              <a:rPr lang="en-IN" dirty="0">
                <a:solidFill>
                  <a:schemeClr val="bg1"/>
                </a:solidFill>
              </a:rPr>
              <a:t>(STATUS.NORMAL);</a:t>
            </a:r>
          </a:p>
          <a:p>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onMouseEnter</a:t>
            </a:r>
            <a:r>
              <a:rPr lang="en-IN" dirty="0">
                <a:solidFill>
                  <a:schemeClr val="bg1"/>
                </a:solidFill>
              </a:rPr>
              <a:t> = () =&gt; {</a:t>
            </a:r>
          </a:p>
          <a:p>
            <a:r>
              <a:rPr lang="en-IN" dirty="0">
                <a:solidFill>
                  <a:schemeClr val="bg1"/>
                </a:solidFill>
              </a:rPr>
              <a:t>    </a:t>
            </a:r>
            <a:r>
              <a:rPr lang="en-IN" dirty="0" err="1">
                <a:solidFill>
                  <a:schemeClr val="bg1"/>
                </a:solidFill>
              </a:rPr>
              <a:t>setStatus</a:t>
            </a:r>
            <a:r>
              <a:rPr lang="en-IN" dirty="0">
                <a:solidFill>
                  <a:schemeClr val="bg1"/>
                </a:solidFill>
              </a:rPr>
              <a:t>(STATUS.HOVERED);</a:t>
            </a:r>
          </a:p>
          <a:p>
            <a:r>
              <a:rPr lang="en-IN" dirty="0">
                <a:solidFill>
                  <a:schemeClr val="bg1"/>
                </a:solidFill>
              </a:rPr>
              <a:t>  };</a:t>
            </a: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1509428"/>
      </p:ext>
    </p:extLst>
  </p:cSld>
  <p:clrMapOvr>
    <a:masterClrMapping/>
  </p:clrMapOvr>
  <p:transition/>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chemeClr val="bg1"/>
                  </a:solidFill>
                  <a:latin typeface="+mn-lt"/>
                  <a:ea typeface="+mn-ea"/>
                  <a:cs typeface="+mn-cs"/>
                </a:rPr>
                <a:t>server side rendering and testing using Jest, Enzyme and more</a:t>
              </a:r>
              <a:endParaRPr lang="en-IN" b="0" i="0" dirty="0">
                <a:solidFill>
                  <a:schemeClr val="bg1"/>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chemeClr val="bg1"/>
              </a:solidFill>
              <a:effectLst/>
              <a:latin typeface="source-serif-pro"/>
            </a:endParaRPr>
          </a:p>
          <a:p>
            <a:pPr algn="l"/>
            <a:endParaRPr lang="en-US" b="0" i="0" dirty="0">
              <a:solidFill>
                <a:schemeClr val="bg1"/>
              </a:solidFill>
              <a:effectLst/>
              <a:latin typeface="source-serif-pro"/>
            </a:endParaRPr>
          </a:p>
        </p:txBody>
      </p:sp>
      <p:sp>
        <p:nvSpPr>
          <p:cNvPr id="16" name="TextBox 15">
            <a:extLst>
              <a:ext uri="{FF2B5EF4-FFF2-40B4-BE49-F238E27FC236}">
                <a16:creationId xmlns:a16="http://schemas.microsoft.com/office/drawing/2014/main" id="{939615B9-4651-B745-494F-DF1358CEA2AA}"/>
              </a:ext>
            </a:extLst>
          </p:cNvPr>
          <p:cNvSpPr txBox="1"/>
          <p:nvPr/>
        </p:nvSpPr>
        <p:spPr>
          <a:xfrm>
            <a:off x="762000" y="791386"/>
            <a:ext cx="8153400" cy="4524315"/>
          </a:xfrm>
          <a:prstGeom prst="rect">
            <a:avLst/>
          </a:prstGeom>
          <a:noFill/>
        </p:spPr>
        <p:txBody>
          <a:bodyPr wrap="square">
            <a:spAutoFit/>
          </a:bodyPr>
          <a:lstStyle/>
          <a:p>
            <a:r>
              <a:rPr lang="en-IN" dirty="0">
                <a:solidFill>
                  <a:schemeClr val="bg1"/>
                </a:solidFill>
              </a:rPr>
              <a:t> </a:t>
            </a:r>
            <a:r>
              <a:rPr lang="en-IN" dirty="0" err="1">
                <a:solidFill>
                  <a:schemeClr val="bg1"/>
                </a:solidFill>
              </a:rPr>
              <a:t>const</a:t>
            </a:r>
            <a:r>
              <a:rPr lang="en-IN" dirty="0">
                <a:solidFill>
                  <a:schemeClr val="bg1"/>
                </a:solidFill>
              </a:rPr>
              <a:t> </a:t>
            </a:r>
            <a:r>
              <a:rPr lang="en-IN" dirty="0" err="1">
                <a:solidFill>
                  <a:schemeClr val="bg1"/>
                </a:solidFill>
              </a:rPr>
              <a:t>onMouseLeave</a:t>
            </a:r>
            <a:r>
              <a:rPr lang="en-IN" dirty="0">
                <a:solidFill>
                  <a:schemeClr val="bg1"/>
                </a:solidFill>
              </a:rPr>
              <a:t> = () =&gt; {</a:t>
            </a:r>
          </a:p>
          <a:p>
            <a:r>
              <a:rPr lang="en-IN" dirty="0">
                <a:solidFill>
                  <a:schemeClr val="bg1"/>
                </a:solidFill>
              </a:rPr>
              <a:t>    </a:t>
            </a:r>
            <a:r>
              <a:rPr lang="en-IN" dirty="0" err="1">
                <a:solidFill>
                  <a:schemeClr val="bg1"/>
                </a:solidFill>
              </a:rPr>
              <a:t>setStatus</a:t>
            </a:r>
            <a:r>
              <a:rPr lang="en-IN" dirty="0">
                <a:solidFill>
                  <a:schemeClr val="bg1"/>
                </a:solidFill>
              </a:rPr>
              <a:t>(STATUS.NORMAL);</a:t>
            </a:r>
          </a:p>
          <a:p>
            <a:r>
              <a:rPr lang="en-IN" dirty="0">
                <a:solidFill>
                  <a:schemeClr val="bg1"/>
                </a:solidFill>
              </a:rPr>
              <a:t>  };</a:t>
            </a:r>
          </a:p>
          <a:p>
            <a:endParaRPr lang="en-IN" dirty="0">
              <a:solidFill>
                <a:schemeClr val="bg1"/>
              </a:solidFill>
            </a:endParaRPr>
          </a:p>
          <a:p>
            <a:r>
              <a:rPr lang="en-IN" dirty="0">
                <a:solidFill>
                  <a:schemeClr val="bg1"/>
                </a:solidFill>
              </a:rPr>
              <a:t>  return (</a:t>
            </a:r>
          </a:p>
          <a:p>
            <a:r>
              <a:rPr lang="en-IN" dirty="0">
                <a:solidFill>
                  <a:schemeClr val="bg1"/>
                </a:solidFill>
              </a:rPr>
              <a:t>    &lt;a</a:t>
            </a:r>
          </a:p>
          <a:p>
            <a:r>
              <a:rPr lang="en-IN" dirty="0">
                <a:solidFill>
                  <a:schemeClr val="bg1"/>
                </a:solidFill>
              </a:rPr>
              <a:t>      </a:t>
            </a:r>
            <a:r>
              <a:rPr lang="en-IN" dirty="0" err="1">
                <a:solidFill>
                  <a:schemeClr val="bg1"/>
                </a:solidFill>
              </a:rPr>
              <a:t>className</a:t>
            </a:r>
            <a:r>
              <a:rPr lang="en-IN" dirty="0">
                <a:solidFill>
                  <a:schemeClr val="bg1"/>
                </a:solidFill>
              </a:rPr>
              <a:t>={status}</a:t>
            </a:r>
          </a:p>
          <a:p>
            <a:r>
              <a:rPr lang="en-IN" dirty="0">
                <a:solidFill>
                  <a:schemeClr val="bg1"/>
                </a:solidFill>
              </a:rPr>
              <a:t>      </a:t>
            </a:r>
            <a:r>
              <a:rPr lang="en-IN" dirty="0" err="1">
                <a:solidFill>
                  <a:schemeClr val="bg1"/>
                </a:solidFill>
              </a:rPr>
              <a:t>href</a:t>
            </a:r>
            <a:r>
              <a:rPr lang="en-IN" dirty="0">
                <a:solidFill>
                  <a:schemeClr val="bg1"/>
                </a:solidFill>
              </a:rPr>
              <a:t>={page || '#'}</a:t>
            </a:r>
          </a:p>
          <a:p>
            <a:r>
              <a:rPr lang="en-IN" dirty="0">
                <a:solidFill>
                  <a:schemeClr val="bg1"/>
                </a:solidFill>
              </a:rPr>
              <a:t>      </a:t>
            </a:r>
            <a:r>
              <a:rPr lang="en-IN" dirty="0" err="1">
                <a:solidFill>
                  <a:schemeClr val="bg1"/>
                </a:solidFill>
              </a:rPr>
              <a:t>onMouseEnter</a:t>
            </a:r>
            <a:r>
              <a:rPr lang="en-IN" dirty="0">
                <a:solidFill>
                  <a:schemeClr val="bg1"/>
                </a:solidFill>
              </a:rPr>
              <a:t>={</a:t>
            </a:r>
            <a:r>
              <a:rPr lang="en-IN" dirty="0" err="1">
                <a:solidFill>
                  <a:schemeClr val="bg1"/>
                </a:solidFill>
              </a:rPr>
              <a:t>onMouseEnter</a:t>
            </a:r>
            <a:r>
              <a:rPr lang="en-IN" dirty="0">
                <a:solidFill>
                  <a:schemeClr val="bg1"/>
                </a:solidFill>
              </a:rPr>
              <a:t>}</a:t>
            </a:r>
          </a:p>
          <a:p>
            <a:r>
              <a:rPr lang="en-IN" dirty="0">
                <a:solidFill>
                  <a:schemeClr val="bg1"/>
                </a:solidFill>
              </a:rPr>
              <a:t>      </a:t>
            </a:r>
            <a:r>
              <a:rPr lang="en-IN" dirty="0" err="1">
                <a:solidFill>
                  <a:schemeClr val="bg1"/>
                </a:solidFill>
              </a:rPr>
              <a:t>onMouseLeave</a:t>
            </a:r>
            <a:r>
              <a:rPr lang="en-IN" dirty="0">
                <a:solidFill>
                  <a:schemeClr val="bg1"/>
                </a:solidFill>
              </a:rPr>
              <a:t>={</a:t>
            </a:r>
            <a:r>
              <a:rPr lang="en-IN" dirty="0" err="1">
                <a:solidFill>
                  <a:schemeClr val="bg1"/>
                </a:solidFill>
              </a:rPr>
              <a:t>onMouseLeave</a:t>
            </a:r>
            <a:r>
              <a:rPr lang="en-IN" dirty="0">
                <a:solidFill>
                  <a:schemeClr val="bg1"/>
                </a:solidFill>
              </a:rPr>
              <a:t>}</a:t>
            </a:r>
          </a:p>
          <a:p>
            <a:r>
              <a:rPr lang="en-IN" dirty="0">
                <a:solidFill>
                  <a:schemeClr val="bg1"/>
                </a:solidFill>
              </a:rPr>
              <a:t>    &gt;</a:t>
            </a:r>
          </a:p>
          <a:p>
            <a:r>
              <a:rPr lang="en-IN" dirty="0">
                <a:solidFill>
                  <a:schemeClr val="bg1"/>
                </a:solidFill>
              </a:rPr>
              <a:t>      {children}</a:t>
            </a:r>
          </a:p>
          <a:p>
            <a:r>
              <a:rPr lang="en-IN" dirty="0">
                <a:solidFill>
                  <a:schemeClr val="bg1"/>
                </a:solidFill>
              </a:rPr>
              <a:t>    &lt;/a&gt;</a:t>
            </a:r>
          </a:p>
          <a:p>
            <a:r>
              <a:rPr lang="en-IN" dirty="0">
                <a:solidFill>
                  <a:schemeClr val="bg1"/>
                </a:solidFill>
              </a:rPr>
              <a:t>  );</a:t>
            </a:r>
          </a:p>
          <a:p>
            <a:r>
              <a:rPr lang="en-IN" dirty="0">
                <a:solidFill>
                  <a:schemeClr val="bg1"/>
                </a:solidFill>
              </a:rPr>
              <a:t>}</a:t>
            </a:r>
          </a:p>
          <a:p>
            <a:endParaRPr lang="en-IN" dirty="0">
              <a:solidFill>
                <a:schemeClr val="bg1"/>
              </a:solidFill>
            </a:endParaRPr>
          </a:p>
        </p:txBody>
      </p:sp>
    </p:spTree>
    <p:extLst>
      <p:ext uri="{BB962C8B-B14F-4D97-AF65-F5344CB8AC3E}">
        <p14:creationId xmlns:p14="http://schemas.microsoft.com/office/powerpoint/2010/main" val="3420514649"/>
      </p:ext>
    </p:extLst>
  </p:cSld>
  <p:clrMapOvr>
    <a:masterClrMapping/>
  </p:clrMapOvr>
  <p:transition/>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chemeClr val="bg1"/>
                  </a:solidFill>
                  <a:latin typeface="+mn-lt"/>
                  <a:ea typeface="+mn-ea"/>
                  <a:cs typeface="+mn-cs"/>
                </a:rPr>
                <a:t>server side rendering and testing using Jest, Enzyme and more</a:t>
              </a:r>
              <a:endParaRPr lang="en-IN" b="0" i="0" dirty="0">
                <a:solidFill>
                  <a:schemeClr val="bg1"/>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chemeClr val="bg1"/>
              </a:solidFill>
              <a:effectLst/>
              <a:latin typeface="source-serif-pro"/>
            </a:endParaRPr>
          </a:p>
          <a:p>
            <a:pPr algn="l"/>
            <a:endParaRPr lang="en-US" b="0" i="0" dirty="0">
              <a:solidFill>
                <a:schemeClr val="bg1"/>
              </a:solidFill>
              <a:effectLst/>
              <a:latin typeface="source-serif-pro"/>
            </a:endParaRPr>
          </a:p>
        </p:txBody>
      </p:sp>
      <p:sp>
        <p:nvSpPr>
          <p:cNvPr id="4" name="TextBox 3">
            <a:extLst>
              <a:ext uri="{FF2B5EF4-FFF2-40B4-BE49-F238E27FC236}">
                <a16:creationId xmlns:a16="http://schemas.microsoft.com/office/drawing/2014/main" id="{3BCD66D5-2501-CEBE-1F69-CD3391C42DD9}"/>
              </a:ext>
            </a:extLst>
          </p:cNvPr>
          <p:cNvSpPr txBox="1"/>
          <p:nvPr/>
        </p:nvSpPr>
        <p:spPr>
          <a:xfrm>
            <a:off x="1647593" y="873347"/>
            <a:ext cx="5034774" cy="3416320"/>
          </a:xfrm>
          <a:prstGeom prst="rect">
            <a:avLst/>
          </a:prstGeom>
          <a:noFill/>
        </p:spPr>
        <p:txBody>
          <a:bodyPr wrap="square">
            <a:spAutoFit/>
          </a:bodyPr>
          <a:lstStyle/>
          <a:p>
            <a:r>
              <a:rPr lang="en-IN" dirty="0">
                <a:solidFill>
                  <a:srgbClr val="FF0000"/>
                </a:solidFill>
              </a:rPr>
              <a:t>NOTE</a:t>
            </a:r>
          </a:p>
          <a:p>
            <a:r>
              <a:rPr lang="en-IN" dirty="0">
                <a:solidFill>
                  <a:schemeClr val="bg1"/>
                </a:solidFill>
              </a:rPr>
              <a:t>Examples are using Function components, but Class components can be tested in the same way. See React: Function and Class Components. Reminders that with Class components, we expect Jest to be used to test props and not methods directly.</a:t>
            </a:r>
          </a:p>
          <a:p>
            <a:endParaRPr lang="en-IN" dirty="0">
              <a:solidFill>
                <a:schemeClr val="bg1"/>
              </a:solidFill>
            </a:endParaRPr>
          </a:p>
          <a:p>
            <a:r>
              <a:rPr lang="en-IN" dirty="0">
                <a:solidFill>
                  <a:schemeClr val="bg1"/>
                </a:solidFill>
              </a:rPr>
              <a:t>Now let's use </a:t>
            </a:r>
            <a:r>
              <a:rPr lang="en-IN" dirty="0" err="1">
                <a:solidFill>
                  <a:schemeClr val="bg1"/>
                </a:solidFill>
              </a:rPr>
              <a:t>React's</a:t>
            </a:r>
            <a:r>
              <a:rPr lang="en-IN" dirty="0">
                <a:solidFill>
                  <a:schemeClr val="bg1"/>
                </a:solidFill>
              </a:rPr>
              <a:t> test renderer and Jest's snapshot feature to interact with the component and capture the rendered output and create a snapshot file:</a:t>
            </a:r>
          </a:p>
        </p:txBody>
      </p:sp>
    </p:spTree>
    <p:extLst>
      <p:ext uri="{BB962C8B-B14F-4D97-AF65-F5344CB8AC3E}">
        <p14:creationId xmlns:p14="http://schemas.microsoft.com/office/powerpoint/2010/main" val="2667414982"/>
      </p:ext>
    </p:extLst>
  </p:cSld>
  <p:clrMapOvr>
    <a:masterClrMapping/>
  </p:clrMapOvr>
  <p:transition/>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chemeClr val="bg1"/>
                  </a:solidFill>
                  <a:latin typeface="+mn-lt"/>
                  <a:ea typeface="+mn-ea"/>
                  <a:cs typeface="+mn-cs"/>
                </a:rPr>
                <a:t>server side rendering and testing using Jest, Enzyme and more</a:t>
              </a:r>
              <a:endParaRPr lang="en-IN" b="0" i="0" dirty="0">
                <a:solidFill>
                  <a:schemeClr val="bg1"/>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chemeClr val="bg1"/>
              </a:solidFill>
              <a:effectLst/>
              <a:latin typeface="source-serif-pro"/>
            </a:endParaRPr>
          </a:p>
          <a:p>
            <a:pPr algn="l"/>
            <a:endParaRPr lang="en-US" b="0" i="0" dirty="0">
              <a:solidFill>
                <a:schemeClr val="bg1"/>
              </a:solidFill>
              <a:effectLst/>
              <a:latin typeface="source-serif-pro"/>
            </a:endParaRPr>
          </a:p>
        </p:txBody>
      </p:sp>
      <p:sp>
        <p:nvSpPr>
          <p:cNvPr id="6" name="TextBox 5">
            <a:extLst>
              <a:ext uri="{FF2B5EF4-FFF2-40B4-BE49-F238E27FC236}">
                <a16:creationId xmlns:a16="http://schemas.microsoft.com/office/drawing/2014/main" id="{3C554A92-AB6D-6A00-A016-E26496FF3CF5}"/>
              </a:ext>
            </a:extLst>
          </p:cNvPr>
          <p:cNvSpPr txBox="1"/>
          <p:nvPr/>
        </p:nvSpPr>
        <p:spPr>
          <a:xfrm>
            <a:off x="420003" y="729138"/>
            <a:ext cx="6262364" cy="4801314"/>
          </a:xfrm>
          <a:prstGeom prst="rect">
            <a:avLst/>
          </a:prstGeom>
          <a:noFill/>
        </p:spPr>
        <p:txBody>
          <a:bodyPr wrap="square">
            <a:spAutoFit/>
          </a:bodyPr>
          <a:lstStyle/>
          <a:p>
            <a:r>
              <a:rPr lang="en-IN" dirty="0">
                <a:solidFill>
                  <a:srgbClr val="FF0000"/>
                </a:solidFill>
              </a:rPr>
              <a:t>Link.test.js</a:t>
            </a:r>
          </a:p>
          <a:p>
            <a:r>
              <a:rPr lang="en-IN" dirty="0">
                <a:solidFill>
                  <a:schemeClr val="bg1"/>
                </a:solidFill>
              </a:rPr>
              <a:t>import renderer from 'react-test-renderer';</a:t>
            </a:r>
          </a:p>
          <a:p>
            <a:r>
              <a:rPr lang="en-IN" dirty="0">
                <a:solidFill>
                  <a:schemeClr val="bg1"/>
                </a:solidFill>
              </a:rPr>
              <a:t>import Link from '../Link';</a:t>
            </a:r>
          </a:p>
          <a:p>
            <a:endParaRPr lang="en-IN" dirty="0">
              <a:solidFill>
                <a:schemeClr val="bg1"/>
              </a:solidFill>
            </a:endParaRPr>
          </a:p>
          <a:p>
            <a:r>
              <a:rPr lang="en-IN" dirty="0">
                <a:solidFill>
                  <a:schemeClr val="bg1"/>
                </a:solidFill>
              </a:rPr>
              <a:t>it('changes the class when hovered', () =&gt; {</a:t>
            </a:r>
          </a:p>
          <a:p>
            <a:r>
              <a:rPr lang="en-IN" dirty="0">
                <a:solidFill>
                  <a:schemeClr val="bg1"/>
                </a:solidFill>
              </a:rPr>
              <a:t>  </a:t>
            </a:r>
            <a:r>
              <a:rPr lang="en-IN" dirty="0" err="1">
                <a:solidFill>
                  <a:schemeClr val="bg1"/>
                </a:solidFill>
              </a:rPr>
              <a:t>const</a:t>
            </a:r>
            <a:r>
              <a:rPr lang="en-IN" dirty="0">
                <a:solidFill>
                  <a:schemeClr val="bg1"/>
                </a:solidFill>
              </a:rPr>
              <a:t> component = </a:t>
            </a:r>
            <a:r>
              <a:rPr lang="en-IN" dirty="0" err="1">
                <a:solidFill>
                  <a:schemeClr val="bg1"/>
                </a:solidFill>
              </a:rPr>
              <a:t>renderer.create</a:t>
            </a:r>
            <a:r>
              <a:rPr lang="en-IN" dirty="0">
                <a:solidFill>
                  <a:schemeClr val="bg1"/>
                </a:solidFill>
              </a:rPr>
              <a:t>(</a:t>
            </a:r>
          </a:p>
          <a:p>
            <a:r>
              <a:rPr lang="en-IN" dirty="0">
                <a:solidFill>
                  <a:schemeClr val="bg1"/>
                </a:solidFill>
              </a:rPr>
              <a:t>    &lt;Link page="http://www.facebook.com"&gt;Facebook&lt;/Link&gt;,</a:t>
            </a:r>
          </a:p>
          <a:p>
            <a:r>
              <a:rPr lang="en-IN" dirty="0">
                <a:solidFill>
                  <a:schemeClr val="bg1"/>
                </a:solidFill>
              </a:rPr>
              <a:t>  );</a:t>
            </a:r>
          </a:p>
          <a:p>
            <a:r>
              <a:rPr lang="en-IN" dirty="0">
                <a:solidFill>
                  <a:schemeClr val="bg1"/>
                </a:solidFill>
              </a:rPr>
              <a:t>  let tree = </a:t>
            </a:r>
            <a:r>
              <a:rPr lang="en-IN" dirty="0" err="1">
                <a:solidFill>
                  <a:schemeClr val="bg1"/>
                </a:solidFill>
              </a:rPr>
              <a:t>component.toJSON</a:t>
            </a:r>
            <a:r>
              <a:rPr lang="en-IN" dirty="0">
                <a:solidFill>
                  <a:schemeClr val="bg1"/>
                </a:solidFill>
              </a:rPr>
              <a:t>();</a:t>
            </a:r>
          </a:p>
          <a:p>
            <a:r>
              <a:rPr lang="en-IN" dirty="0">
                <a:solidFill>
                  <a:schemeClr val="bg1"/>
                </a:solidFill>
              </a:rPr>
              <a:t>  expect(tree).</a:t>
            </a:r>
            <a:r>
              <a:rPr lang="en-IN" dirty="0" err="1">
                <a:solidFill>
                  <a:schemeClr val="bg1"/>
                </a:solidFill>
              </a:rPr>
              <a:t>toMatchSnapshot</a:t>
            </a:r>
            <a:r>
              <a:rPr lang="en-IN" dirty="0">
                <a:solidFill>
                  <a:schemeClr val="bg1"/>
                </a:solidFill>
              </a:rPr>
              <a:t>();</a:t>
            </a:r>
          </a:p>
          <a:p>
            <a:endParaRPr lang="en-IN" dirty="0">
              <a:solidFill>
                <a:schemeClr val="bg1"/>
              </a:solidFill>
            </a:endParaRPr>
          </a:p>
          <a:p>
            <a:r>
              <a:rPr lang="en-IN" dirty="0">
                <a:solidFill>
                  <a:schemeClr val="bg1"/>
                </a:solidFill>
              </a:rPr>
              <a:t>  // manually trigger the callback</a:t>
            </a:r>
          </a:p>
          <a:p>
            <a:r>
              <a:rPr lang="en-IN" dirty="0">
                <a:solidFill>
                  <a:schemeClr val="bg1"/>
                </a:solidFill>
              </a:rPr>
              <a:t>  </a:t>
            </a:r>
            <a:r>
              <a:rPr lang="en-IN" dirty="0" err="1">
                <a:solidFill>
                  <a:schemeClr val="bg1"/>
                </a:solidFill>
              </a:rPr>
              <a:t>renderer.act</a:t>
            </a:r>
            <a:r>
              <a:rPr lang="en-IN" dirty="0">
                <a:solidFill>
                  <a:schemeClr val="bg1"/>
                </a:solidFill>
              </a:rPr>
              <a:t>(() =&gt; {</a:t>
            </a:r>
          </a:p>
          <a:p>
            <a:r>
              <a:rPr lang="en-IN" dirty="0">
                <a:solidFill>
                  <a:schemeClr val="bg1"/>
                </a:solidFill>
              </a:rPr>
              <a:t>    </a:t>
            </a:r>
            <a:r>
              <a:rPr lang="en-IN" dirty="0" err="1">
                <a:solidFill>
                  <a:schemeClr val="bg1"/>
                </a:solidFill>
              </a:rPr>
              <a:t>tree.props.onMouseEnter</a:t>
            </a:r>
            <a:r>
              <a:rPr lang="en-IN" dirty="0">
                <a:solidFill>
                  <a:schemeClr val="bg1"/>
                </a:solidFill>
              </a:rPr>
              <a:t>();</a:t>
            </a:r>
          </a:p>
          <a:p>
            <a:r>
              <a:rPr lang="en-IN" dirty="0">
                <a:solidFill>
                  <a:schemeClr val="bg1"/>
                </a:solidFill>
              </a:rPr>
              <a:t>  });</a:t>
            </a:r>
          </a:p>
          <a:p>
            <a:r>
              <a:rPr lang="en-IN" dirty="0">
                <a:solidFill>
                  <a:schemeClr val="bg1"/>
                </a:solidFill>
              </a:rPr>
              <a:t>  </a:t>
            </a:r>
          </a:p>
        </p:txBody>
      </p:sp>
    </p:spTree>
    <p:extLst>
      <p:ext uri="{BB962C8B-B14F-4D97-AF65-F5344CB8AC3E}">
        <p14:creationId xmlns:p14="http://schemas.microsoft.com/office/powerpoint/2010/main" val="4123905700"/>
      </p:ext>
    </p:extLst>
  </p:cSld>
  <p:clrMapOvr>
    <a:masterClrMapping/>
  </p:clrMapOvr>
  <p:transition/>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chemeClr val="bg1"/>
                  </a:solidFill>
                  <a:latin typeface="+mn-lt"/>
                  <a:ea typeface="+mn-ea"/>
                  <a:cs typeface="+mn-cs"/>
                </a:rPr>
                <a:t>server side rendering and testing using Jest, Enzyme and more</a:t>
              </a:r>
              <a:endParaRPr lang="en-IN" b="0" i="0" dirty="0">
                <a:solidFill>
                  <a:schemeClr val="bg1"/>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chemeClr val="bg1"/>
              </a:solidFill>
              <a:effectLst/>
              <a:latin typeface="source-serif-pro"/>
            </a:endParaRPr>
          </a:p>
          <a:p>
            <a:pPr algn="l"/>
            <a:endParaRPr lang="en-US" b="0" i="0" dirty="0">
              <a:solidFill>
                <a:schemeClr val="bg1"/>
              </a:solidFill>
              <a:effectLst/>
              <a:latin typeface="source-serif-pro"/>
            </a:endParaRPr>
          </a:p>
        </p:txBody>
      </p:sp>
      <p:sp>
        <p:nvSpPr>
          <p:cNvPr id="6" name="TextBox 5">
            <a:extLst>
              <a:ext uri="{FF2B5EF4-FFF2-40B4-BE49-F238E27FC236}">
                <a16:creationId xmlns:a16="http://schemas.microsoft.com/office/drawing/2014/main" id="{3C554A92-AB6D-6A00-A016-E26496FF3CF5}"/>
              </a:ext>
            </a:extLst>
          </p:cNvPr>
          <p:cNvSpPr txBox="1"/>
          <p:nvPr/>
        </p:nvSpPr>
        <p:spPr>
          <a:xfrm>
            <a:off x="420003" y="729138"/>
            <a:ext cx="6262364" cy="4247317"/>
          </a:xfrm>
          <a:prstGeom prst="rect">
            <a:avLst/>
          </a:prstGeom>
          <a:noFill/>
        </p:spPr>
        <p:txBody>
          <a:bodyPr wrap="square">
            <a:spAutoFit/>
          </a:bodyPr>
          <a:lstStyle/>
          <a:p>
            <a:r>
              <a:rPr lang="en-IN" dirty="0">
                <a:solidFill>
                  <a:schemeClr val="bg1"/>
                </a:solidFill>
              </a:rPr>
              <a:t>// re-rendering</a:t>
            </a:r>
          </a:p>
          <a:p>
            <a:r>
              <a:rPr lang="en-IN" dirty="0">
                <a:solidFill>
                  <a:schemeClr val="bg1"/>
                </a:solidFill>
              </a:rPr>
              <a:t>  tree = </a:t>
            </a:r>
            <a:r>
              <a:rPr lang="en-IN" dirty="0" err="1">
                <a:solidFill>
                  <a:schemeClr val="bg1"/>
                </a:solidFill>
              </a:rPr>
              <a:t>component.toJSON</a:t>
            </a:r>
            <a:r>
              <a:rPr lang="en-IN" dirty="0">
                <a:solidFill>
                  <a:schemeClr val="bg1"/>
                </a:solidFill>
              </a:rPr>
              <a:t>();</a:t>
            </a:r>
          </a:p>
          <a:p>
            <a:r>
              <a:rPr lang="en-IN" dirty="0">
                <a:solidFill>
                  <a:schemeClr val="bg1"/>
                </a:solidFill>
              </a:rPr>
              <a:t>  expect(tree).</a:t>
            </a:r>
            <a:r>
              <a:rPr lang="en-IN" dirty="0" err="1">
                <a:solidFill>
                  <a:schemeClr val="bg1"/>
                </a:solidFill>
              </a:rPr>
              <a:t>toMatchSnapshot</a:t>
            </a:r>
            <a:r>
              <a:rPr lang="en-IN" dirty="0">
                <a:solidFill>
                  <a:schemeClr val="bg1"/>
                </a:solidFill>
              </a:rPr>
              <a:t>();</a:t>
            </a:r>
          </a:p>
          <a:p>
            <a:endParaRPr lang="en-IN" dirty="0">
              <a:solidFill>
                <a:schemeClr val="bg1"/>
              </a:solidFill>
            </a:endParaRPr>
          </a:p>
          <a:p>
            <a:r>
              <a:rPr lang="en-IN" dirty="0">
                <a:solidFill>
                  <a:schemeClr val="bg1"/>
                </a:solidFill>
              </a:rPr>
              <a:t>  // manually trigger the callback</a:t>
            </a:r>
          </a:p>
          <a:p>
            <a:r>
              <a:rPr lang="en-IN" dirty="0">
                <a:solidFill>
                  <a:schemeClr val="bg1"/>
                </a:solidFill>
              </a:rPr>
              <a:t>  </a:t>
            </a:r>
            <a:r>
              <a:rPr lang="en-IN" dirty="0" err="1">
                <a:solidFill>
                  <a:schemeClr val="bg1"/>
                </a:solidFill>
              </a:rPr>
              <a:t>renderer.act</a:t>
            </a:r>
            <a:r>
              <a:rPr lang="en-IN" dirty="0">
                <a:solidFill>
                  <a:schemeClr val="bg1"/>
                </a:solidFill>
              </a:rPr>
              <a:t>(() =&gt; {</a:t>
            </a:r>
          </a:p>
          <a:p>
            <a:r>
              <a:rPr lang="en-IN" dirty="0">
                <a:solidFill>
                  <a:schemeClr val="bg1"/>
                </a:solidFill>
              </a:rPr>
              <a:t>    </a:t>
            </a:r>
            <a:r>
              <a:rPr lang="en-IN" dirty="0" err="1">
                <a:solidFill>
                  <a:schemeClr val="bg1"/>
                </a:solidFill>
              </a:rPr>
              <a:t>tree.props.onMouseLeave</a:t>
            </a:r>
            <a:r>
              <a:rPr lang="en-IN" dirty="0">
                <a:solidFill>
                  <a:schemeClr val="bg1"/>
                </a:solidFill>
              </a:rPr>
              <a:t>();</a:t>
            </a:r>
          </a:p>
          <a:p>
            <a:r>
              <a:rPr lang="en-IN" dirty="0">
                <a:solidFill>
                  <a:schemeClr val="bg1"/>
                </a:solidFill>
              </a:rPr>
              <a:t>  });</a:t>
            </a:r>
          </a:p>
          <a:p>
            <a:r>
              <a:rPr lang="en-IN" dirty="0">
                <a:solidFill>
                  <a:schemeClr val="bg1"/>
                </a:solidFill>
              </a:rPr>
              <a:t>  // re-rendering</a:t>
            </a:r>
          </a:p>
          <a:p>
            <a:r>
              <a:rPr lang="en-IN" dirty="0">
                <a:solidFill>
                  <a:schemeClr val="bg1"/>
                </a:solidFill>
              </a:rPr>
              <a:t>  tree = </a:t>
            </a:r>
            <a:r>
              <a:rPr lang="en-IN" dirty="0" err="1">
                <a:solidFill>
                  <a:schemeClr val="bg1"/>
                </a:solidFill>
              </a:rPr>
              <a:t>component.toJSON</a:t>
            </a:r>
            <a:r>
              <a:rPr lang="en-IN" dirty="0">
                <a:solidFill>
                  <a:schemeClr val="bg1"/>
                </a:solidFill>
              </a:rPr>
              <a:t>();</a:t>
            </a:r>
          </a:p>
          <a:p>
            <a:r>
              <a:rPr lang="en-IN" dirty="0">
                <a:solidFill>
                  <a:schemeClr val="bg1"/>
                </a:solidFill>
              </a:rPr>
              <a:t>  expect(tree).</a:t>
            </a:r>
            <a:r>
              <a:rPr lang="en-IN" dirty="0" err="1">
                <a:solidFill>
                  <a:schemeClr val="bg1"/>
                </a:solidFill>
              </a:rPr>
              <a:t>toMatchSnapshot</a:t>
            </a:r>
            <a:r>
              <a:rPr lang="en-IN" dirty="0">
                <a:solidFill>
                  <a:schemeClr val="bg1"/>
                </a:solidFill>
              </a:rPr>
              <a:t>();</a:t>
            </a:r>
          </a:p>
          <a:p>
            <a:r>
              <a:rPr lang="en-IN" dirty="0">
                <a:solidFill>
                  <a:schemeClr val="bg1"/>
                </a:solidFill>
              </a:rPr>
              <a:t>});</a:t>
            </a:r>
          </a:p>
          <a:p>
            <a:endParaRPr lang="en-IN" dirty="0">
              <a:solidFill>
                <a:schemeClr val="bg1"/>
              </a:solidFill>
            </a:endParaRPr>
          </a:p>
          <a:p>
            <a:endParaRPr lang="en-IN" dirty="0">
              <a:solidFill>
                <a:schemeClr val="bg1"/>
              </a:solidFill>
            </a:endParaRPr>
          </a:p>
          <a:p>
            <a:endParaRPr lang="en-IN" dirty="0">
              <a:solidFill>
                <a:schemeClr val="bg1"/>
              </a:solidFill>
            </a:endParaRPr>
          </a:p>
        </p:txBody>
      </p:sp>
    </p:spTree>
    <p:extLst>
      <p:ext uri="{BB962C8B-B14F-4D97-AF65-F5344CB8AC3E}">
        <p14:creationId xmlns:p14="http://schemas.microsoft.com/office/powerpoint/2010/main" val="729922913"/>
      </p:ext>
    </p:extLst>
  </p:cSld>
  <p:clrMapOvr>
    <a:masterClrMapping/>
  </p:clrMapOvr>
  <p:transition/>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chemeClr val="bg1"/>
                  </a:solidFill>
                  <a:latin typeface="+mn-lt"/>
                  <a:ea typeface="+mn-ea"/>
                  <a:cs typeface="+mn-cs"/>
                </a:rPr>
                <a:t>server side rendering and testing using Jest, Enzyme and more</a:t>
              </a:r>
              <a:endParaRPr lang="en-IN" b="0" i="0" dirty="0">
                <a:solidFill>
                  <a:schemeClr val="bg1"/>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chemeClr val="bg1"/>
              </a:solidFill>
              <a:effectLst/>
              <a:latin typeface="source-serif-pro"/>
            </a:endParaRPr>
          </a:p>
          <a:p>
            <a:pPr algn="l"/>
            <a:endParaRPr lang="en-US" b="0" i="0" dirty="0">
              <a:solidFill>
                <a:schemeClr val="bg1"/>
              </a:solidFill>
              <a:effectLst/>
              <a:latin typeface="source-serif-pro"/>
            </a:endParaRPr>
          </a:p>
        </p:txBody>
      </p:sp>
      <p:sp>
        <p:nvSpPr>
          <p:cNvPr id="6" name="TextBox 5">
            <a:extLst>
              <a:ext uri="{FF2B5EF4-FFF2-40B4-BE49-F238E27FC236}">
                <a16:creationId xmlns:a16="http://schemas.microsoft.com/office/drawing/2014/main" id="{3C554A92-AB6D-6A00-A016-E26496FF3CF5}"/>
              </a:ext>
            </a:extLst>
          </p:cNvPr>
          <p:cNvSpPr txBox="1"/>
          <p:nvPr/>
        </p:nvSpPr>
        <p:spPr>
          <a:xfrm>
            <a:off x="420002" y="729138"/>
            <a:ext cx="8114397" cy="3970318"/>
          </a:xfrm>
          <a:prstGeom prst="rect">
            <a:avLst/>
          </a:prstGeom>
          <a:noFill/>
        </p:spPr>
        <p:txBody>
          <a:bodyPr wrap="square">
            <a:spAutoFit/>
          </a:bodyPr>
          <a:lstStyle/>
          <a:p>
            <a:r>
              <a:rPr lang="en-IN" dirty="0">
                <a:solidFill>
                  <a:schemeClr val="bg1"/>
                </a:solidFill>
              </a:rPr>
              <a:t>When you run yarn test or jest, this will produce an output file like this:</a:t>
            </a:r>
          </a:p>
          <a:p>
            <a:endParaRPr lang="en-IN" dirty="0">
              <a:solidFill>
                <a:schemeClr val="bg1"/>
              </a:solidFill>
            </a:endParaRPr>
          </a:p>
          <a:p>
            <a:r>
              <a:rPr lang="en-IN" dirty="0">
                <a:solidFill>
                  <a:srgbClr val="FF0000"/>
                </a:solidFill>
              </a:rPr>
              <a:t>__tests__/__snapshots__/</a:t>
            </a:r>
            <a:r>
              <a:rPr lang="en-IN" dirty="0" err="1">
                <a:solidFill>
                  <a:srgbClr val="FF0000"/>
                </a:solidFill>
              </a:rPr>
              <a:t>Link.test.js.snap</a:t>
            </a:r>
            <a:endParaRPr lang="en-IN" dirty="0">
              <a:solidFill>
                <a:srgbClr val="FF0000"/>
              </a:solidFill>
            </a:endParaRPr>
          </a:p>
          <a:p>
            <a:r>
              <a:rPr lang="en-IN" dirty="0">
                <a:solidFill>
                  <a:schemeClr val="bg1"/>
                </a:solidFill>
              </a:rPr>
              <a:t>exports[`changes the class when hovered 1`] = `</a:t>
            </a:r>
          </a:p>
          <a:p>
            <a:r>
              <a:rPr lang="en-IN" dirty="0">
                <a:solidFill>
                  <a:schemeClr val="bg1"/>
                </a:solidFill>
              </a:rPr>
              <a:t>&lt;a</a:t>
            </a:r>
          </a:p>
          <a:p>
            <a:r>
              <a:rPr lang="en-IN" dirty="0">
                <a:solidFill>
                  <a:schemeClr val="bg1"/>
                </a:solidFill>
              </a:rPr>
              <a:t>  </a:t>
            </a:r>
            <a:r>
              <a:rPr lang="en-IN" dirty="0" err="1">
                <a:solidFill>
                  <a:schemeClr val="bg1"/>
                </a:solidFill>
              </a:rPr>
              <a:t>className</a:t>
            </a:r>
            <a:r>
              <a:rPr lang="en-IN" dirty="0">
                <a:solidFill>
                  <a:schemeClr val="bg1"/>
                </a:solidFill>
              </a:rPr>
              <a:t>="normal"</a:t>
            </a:r>
          </a:p>
          <a:p>
            <a:r>
              <a:rPr lang="en-IN" dirty="0">
                <a:solidFill>
                  <a:schemeClr val="bg1"/>
                </a:solidFill>
              </a:rPr>
              <a:t>  </a:t>
            </a:r>
            <a:r>
              <a:rPr lang="en-IN" dirty="0" err="1">
                <a:solidFill>
                  <a:schemeClr val="bg1"/>
                </a:solidFill>
              </a:rPr>
              <a:t>href</a:t>
            </a:r>
            <a:r>
              <a:rPr lang="en-IN" dirty="0">
                <a:solidFill>
                  <a:schemeClr val="bg1"/>
                </a:solidFill>
              </a:rPr>
              <a:t>="http://www.facebook.com"</a:t>
            </a:r>
          </a:p>
          <a:p>
            <a:r>
              <a:rPr lang="en-IN" dirty="0">
                <a:solidFill>
                  <a:schemeClr val="bg1"/>
                </a:solidFill>
              </a:rPr>
              <a:t>  </a:t>
            </a:r>
            <a:r>
              <a:rPr lang="en-IN" dirty="0" err="1">
                <a:solidFill>
                  <a:schemeClr val="bg1"/>
                </a:solidFill>
              </a:rPr>
              <a:t>onMouseEnter</a:t>
            </a:r>
            <a:r>
              <a:rPr lang="en-IN" dirty="0">
                <a:solidFill>
                  <a:schemeClr val="bg1"/>
                </a:solidFill>
              </a:rPr>
              <a:t>={[Function]}</a:t>
            </a:r>
          </a:p>
          <a:p>
            <a:r>
              <a:rPr lang="en-IN" dirty="0">
                <a:solidFill>
                  <a:schemeClr val="bg1"/>
                </a:solidFill>
              </a:rPr>
              <a:t>  </a:t>
            </a:r>
            <a:r>
              <a:rPr lang="en-IN" dirty="0" err="1">
                <a:solidFill>
                  <a:schemeClr val="bg1"/>
                </a:solidFill>
              </a:rPr>
              <a:t>onMouseLeave</a:t>
            </a:r>
            <a:r>
              <a:rPr lang="en-IN" dirty="0">
                <a:solidFill>
                  <a:schemeClr val="bg1"/>
                </a:solidFill>
              </a:rPr>
              <a:t>={[Function]}</a:t>
            </a:r>
          </a:p>
          <a:p>
            <a:r>
              <a:rPr lang="en-IN" dirty="0">
                <a:solidFill>
                  <a:schemeClr val="bg1"/>
                </a:solidFill>
              </a:rPr>
              <a:t>&gt;</a:t>
            </a:r>
          </a:p>
          <a:p>
            <a:r>
              <a:rPr lang="en-IN" dirty="0">
                <a:solidFill>
                  <a:schemeClr val="bg1"/>
                </a:solidFill>
              </a:rPr>
              <a:t>  Facebook</a:t>
            </a:r>
          </a:p>
          <a:p>
            <a:r>
              <a:rPr lang="en-IN" dirty="0">
                <a:solidFill>
                  <a:schemeClr val="bg1"/>
                </a:solidFill>
              </a:rPr>
              <a:t>&lt;/a&gt;</a:t>
            </a:r>
          </a:p>
          <a:p>
            <a:r>
              <a:rPr lang="en-IN" dirty="0">
                <a:solidFill>
                  <a:schemeClr val="bg1"/>
                </a:solidFill>
              </a:rPr>
              <a:t>`;</a:t>
            </a:r>
          </a:p>
          <a:p>
            <a:endParaRPr lang="en-IN" dirty="0">
              <a:solidFill>
                <a:schemeClr val="bg1"/>
              </a:solidFill>
            </a:endParaRPr>
          </a:p>
        </p:txBody>
      </p:sp>
    </p:spTree>
    <p:extLst>
      <p:ext uri="{BB962C8B-B14F-4D97-AF65-F5344CB8AC3E}">
        <p14:creationId xmlns:p14="http://schemas.microsoft.com/office/powerpoint/2010/main" val="3675771149"/>
      </p:ext>
    </p:extLst>
  </p:cSld>
  <p:clrMapOvr>
    <a:masterClrMapping/>
  </p:clrMapOvr>
  <p:transition/>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chemeClr val="bg1"/>
                  </a:solidFill>
                  <a:latin typeface="+mn-lt"/>
                  <a:ea typeface="+mn-ea"/>
                  <a:cs typeface="+mn-cs"/>
                </a:rPr>
                <a:t>server side rendering and testing using Jest, Enzyme and more</a:t>
              </a:r>
              <a:endParaRPr lang="en-IN" b="0" i="0" dirty="0">
                <a:solidFill>
                  <a:schemeClr val="bg1"/>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chemeClr val="bg1"/>
              </a:solidFill>
              <a:effectLst/>
              <a:latin typeface="source-serif-pro"/>
            </a:endParaRPr>
          </a:p>
          <a:p>
            <a:pPr algn="l"/>
            <a:endParaRPr lang="en-US" b="0" i="0" dirty="0">
              <a:solidFill>
                <a:schemeClr val="bg1"/>
              </a:solidFill>
              <a:effectLst/>
              <a:latin typeface="source-serif-pro"/>
            </a:endParaRPr>
          </a:p>
        </p:txBody>
      </p:sp>
      <p:sp>
        <p:nvSpPr>
          <p:cNvPr id="6" name="TextBox 5">
            <a:extLst>
              <a:ext uri="{FF2B5EF4-FFF2-40B4-BE49-F238E27FC236}">
                <a16:creationId xmlns:a16="http://schemas.microsoft.com/office/drawing/2014/main" id="{3C554A92-AB6D-6A00-A016-E26496FF3CF5}"/>
              </a:ext>
            </a:extLst>
          </p:cNvPr>
          <p:cNvSpPr txBox="1"/>
          <p:nvPr/>
        </p:nvSpPr>
        <p:spPr>
          <a:xfrm>
            <a:off x="420002" y="729138"/>
            <a:ext cx="7871193" cy="5632311"/>
          </a:xfrm>
          <a:prstGeom prst="rect">
            <a:avLst/>
          </a:prstGeom>
          <a:noFill/>
        </p:spPr>
        <p:txBody>
          <a:bodyPr wrap="square">
            <a:spAutoFit/>
          </a:bodyPr>
          <a:lstStyle/>
          <a:p>
            <a:r>
              <a:rPr lang="en-IN" dirty="0">
                <a:solidFill>
                  <a:schemeClr val="bg1"/>
                </a:solidFill>
              </a:rPr>
              <a:t>exports[`changes the class when hovered 2`] = `</a:t>
            </a:r>
          </a:p>
          <a:p>
            <a:r>
              <a:rPr lang="en-IN" dirty="0">
                <a:solidFill>
                  <a:schemeClr val="bg1"/>
                </a:solidFill>
              </a:rPr>
              <a:t>&lt;a</a:t>
            </a:r>
          </a:p>
          <a:p>
            <a:r>
              <a:rPr lang="en-IN" dirty="0" err="1">
                <a:solidFill>
                  <a:schemeClr val="bg1"/>
                </a:solidFill>
              </a:rPr>
              <a:t>className</a:t>
            </a:r>
            <a:r>
              <a:rPr lang="en-IN" dirty="0">
                <a:solidFill>
                  <a:schemeClr val="bg1"/>
                </a:solidFill>
              </a:rPr>
              <a:t>="hovered"</a:t>
            </a:r>
          </a:p>
          <a:p>
            <a:r>
              <a:rPr lang="en-IN" dirty="0">
                <a:solidFill>
                  <a:schemeClr val="bg1"/>
                </a:solidFill>
              </a:rPr>
              <a:t>  </a:t>
            </a:r>
            <a:r>
              <a:rPr lang="en-IN" dirty="0" err="1">
                <a:solidFill>
                  <a:schemeClr val="bg1"/>
                </a:solidFill>
              </a:rPr>
              <a:t>href</a:t>
            </a:r>
            <a:r>
              <a:rPr lang="en-IN" dirty="0">
                <a:solidFill>
                  <a:schemeClr val="bg1"/>
                </a:solidFill>
              </a:rPr>
              <a:t>="http://www.facebook.com"</a:t>
            </a:r>
          </a:p>
          <a:p>
            <a:r>
              <a:rPr lang="en-IN" dirty="0">
                <a:solidFill>
                  <a:schemeClr val="bg1"/>
                </a:solidFill>
              </a:rPr>
              <a:t>  </a:t>
            </a:r>
            <a:r>
              <a:rPr lang="en-IN" dirty="0" err="1">
                <a:solidFill>
                  <a:schemeClr val="bg1"/>
                </a:solidFill>
              </a:rPr>
              <a:t>onMouseEnter</a:t>
            </a:r>
            <a:r>
              <a:rPr lang="en-IN" dirty="0">
                <a:solidFill>
                  <a:schemeClr val="bg1"/>
                </a:solidFill>
              </a:rPr>
              <a:t>={[Function]}</a:t>
            </a:r>
          </a:p>
          <a:p>
            <a:r>
              <a:rPr lang="en-IN" dirty="0">
                <a:solidFill>
                  <a:schemeClr val="bg1"/>
                </a:solidFill>
              </a:rPr>
              <a:t>  </a:t>
            </a:r>
            <a:r>
              <a:rPr lang="en-IN" dirty="0" err="1">
                <a:solidFill>
                  <a:schemeClr val="bg1"/>
                </a:solidFill>
              </a:rPr>
              <a:t>onMouseLeave</a:t>
            </a:r>
            <a:r>
              <a:rPr lang="en-IN" dirty="0">
                <a:solidFill>
                  <a:schemeClr val="bg1"/>
                </a:solidFill>
              </a:rPr>
              <a:t>={[Function]}</a:t>
            </a:r>
          </a:p>
          <a:p>
            <a:r>
              <a:rPr lang="en-IN" dirty="0">
                <a:solidFill>
                  <a:schemeClr val="bg1"/>
                </a:solidFill>
              </a:rPr>
              <a:t>&gt;</a:t>
            </a:r>
          </a:p>
          <a:p>
            <a:r>
              <a:rPr lang="en-IN" dirty="0">
                <a:solidFill>
                  <a:schemeClr val="bg1"/>
                </a:solidFill>
              </a:rPr>
              <a:t>  Facebook</a:t>
            </a:r>
          </a:p>
          <a:p>
            <a:r>
              <a:rPr lang="en-IN" dirty="0">
                <a:solidFill>
                  <a:schemeClr val="bg1"/>
                </a:solidFill>
              </a:rPr>
              <a:t>&lt;/a&gt;</a:t>
            </a:r>
          </a:p>
          <a:p>
            <a:r>
              <a:rPr lang="en-IN" dirty="0">
                <a:solidFill>
                  <a:schemeClr val="bg1"/>
                </a:solidFill>
              </a:rPr>
              <a:t>`;</a:t>
            </a:r>
          </a:p>
          <a:p>
            <a:r>
              <a:rPr lang="en-IN" dirty="0">
                <a:solidFill>
                  <a:schemeClr val="bg1"/>
                </a:solidFill>
              </a:rPr>
              <a:t>exports[`changes the class when hovered 3`] = `</a:t>
            </a:r>
          </a:p>
          <a:p>
            <a:r>
              <a:rPr lang="en-IN" dirty="0">
                <a:solidFill>
                  <a:schemeClr val="bg1"/>
                </a:solidFill>
              </a:rPr>
              <a:t>&lt;a</a:t>
            </a:r>
          </a:p>
          <a:p>
            <a:r>
              <a:rPr lang="en-IN" dirty="0">
                <a:solidFill>
                  <a:schemeClr val="bg1"/>
                </a:solidFill>
              </a:rPr>
              <a:t>  </a:t>
            </a:r>
            <a:r>
              <a:rPr lang="en-IN" dirty="0" err="1">
                <a:solidFill>
                  <a:schemeClr val="bg1"/>
                </a:solidFill>
              </a:rPr>
              <a:t>className</a:t>
            </a:r>
            <a:r>
              <a:rPr lang="en-IN" dirty="0">
                <a:solidFill>
                  <a:schemeClr val="bg1"/>
                </a:solidFill>
              </a:rPr>
              <a:t>="normal"</a:t>
            </a:r>
          </a:p>
          <a:p>
            <a:r>
              <a:rPr lang="en-IN" dirty="0">
                <a:solidFill>
                  <a:schemeClr val="bg1"/>
                </a:solidFill>
              </a:rPr>
              <a:t>  </a:t>
            </a:r>
            <a:r>
              <a:rPr lang="en-IN" dirty="0" err="1">
                <a:solidFill>
                  <a:schemeClr val="bg1"/>
                </a:solidFill>
              </a:rPr>
              <a:t>href</a:t>
            </a:r>
            <a:r>
              <a:rPr lang="en-IN" dirty="0">
                <a:solidFill>
                  <a:schemeClr val="bg1"/>
                </a:solidFill>
              </a:rPr>
              <a:t>="http://www.facebook.com"</a:t>
            </a:r>
          </a:p>
          <a:p>
            <a:r>
              <a:rPr lang="en-IN" dirty="0">
                <a:solidFill>
                  <a:schemeClr val="bg1"/>
                </a:solidFill>
              </a:rPr>
              <a:t>  </a:t>
            </a:r>
            <a:r>
              <a:rPr lang="en-IN" dirty="0" err="1">
                <a:solidFill>
                  <a:schemeClr val="bg1"/>
                </a:solidFill>
              </a:rPr>
              <a:t>onMouseEnter</a:t>
            </a:r>
            <a:r>
              <a:rPr lang="en-IN" dirty="0">
                <a:solidFill>
                  <a:schemeClr val="bg1"/>
                </a:solidFill>
              </a:rPr>
              <a:t>={[Function]}</a:t>
            </a:r>
          </a:p>
          <a:p>
            <a:r>
              <a:rPr lang="en-IN" dirty="0">
                <a:solidFill>
                  <a:schemeClr val="bg1"/>
                </a:solidFill>
              </a:rPr>
              <a:t>  </a:t>
            </a:r>
            <a:r>
              <a:rPr lang="en-IN" dirty="0" err="1">
                <a:solidFill>
                  <a:schemeClr val="bg1"/>
                </a:solidFill>
              </a:rPr>
              <a:t>onMouseLeave</a:t>
            </a:r>
            <a:r>
              <a:rPr lang="en-IN" dirty="0">
                <a:solidFill>
                  <a:schemeClr val="bg1"/>
                </a:solidFill>
              </a:rPr>
              <a:t>={[Function]}</a:t>
            </a:r>
          </a:p>
          <a:p>
            <a:r>
              <a:rPr lang="en-IN" dirty="0">
                <a:solidFill>
                  <a:schemeClr val="bg1"/>
                </a:solidFill>
              </a:rPr>
              <a:t>&gt;</a:t>
            </a:r>
          </a:p>
          <a:p>
            <a:r>
              <a:rPr lang="en-IN" dirty="0">
                <a:solidFill>
                  <a:schemeClr val="bg1"/>
                </a:solidFill>
              </a:rPr>
              <a:t>  Facebook</a:t>
            </a:r>
          </a:p>
          <a:p>
            <a:r>
              <a:rPr lang="en-IN" dirty="0">
                <a:solidFill>
                  <a:schemeClr val="bg1"/>
                </a:solidFill>
              </a:rPr>
              <a:t>&lt;/a&gt;</a:t>
            </a:r>
          </a:p>
          <a:p>
            <a:r>
              <a:rPr lang="en-IN" dirty="0">
                <a:solidFill>
                  <a:schemeClr val="bg1"/>
                </a:solidFill>
              </a:rPr>
              <a:t>`;</a:t>
            </a:r>
          </a:p>
        </p:txBody>
      </p:sp>
    </p:spTree>
    <p:extLst>
      <p:ext uri="{BB962C8B-B14F-4D97-AF65-F5344CB8AC3E}">
        <p14:creationId xmlns:p14="http://schemas.microsoft.com/office/powerpoint/2010/main" val="2242860149"/>
      </p:ext>
    </p:extLst>
  </p:cSld>
  <p:clrMapOvr>
    <a:masterClrMapping/>
  </p:clrMapOvr>
  <p:transition/>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74994" y="109379"/>
            <a:ext cx="7678406" cy="682008"/>
            <a:chOff x="2756251" y="125716"/>
            <a:chExt cx="9321449" cy="909342"/>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56251" y="173285"/>
              <a:ext cx="6210300" cy="861773"/>
            </a:xfrm>
            <a:prstGeom prst="rect">
              <a:avLst/>
            </a:prstGeom>
            <a:noFill/>
          </p:spPr>
          <p:txBody>
            <a:bodyPr wrap="square">
              <a:spAutoFit/>
            </a:bodyPr>
            <a:lstStyle/>
            <a:p>
              <a:pPr algn="l"/>
              <a:r>
                <a:rPr kumimoji="0" lang="en-US" sz="1800" b="0" i="0" u="none" strike="noStrike" kern="1200" baseline="0" dirty="0">
                  <a:solidFill>
                    <a:schemeClr val="bg1"/>
                  </a:solidFill>
                  <a:latin typeface="+mn-lt"/>
                  <a:ea typeface="+mn-ea"/>
                  <a:cs typeface="+mn-cs"/>
                </a:rPr>
                <a:t>server side rendering and testing using Jest, Enzyme and more</a:t>
              </a:r>
              <a:endParaRPr lang="en-IN" b="0" i="0" dirty="0">
                <a:solidFill>
                  <a:schemeClr val="bg1"/>
                </a:solidFill>
                <a:effectLst/>
                <a:latin typeface="Segoe UI" panose="020B0502040204020203" pitchFamily="34"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F14401E2-59A7-679D-C2BF-E5A8C7386991}"/>
              </a:ext>
            </a:extLst>
          </p:cNvPr>
          <p:cNvSpPr txBox="1"/>
          <p:nvPr/>
        </p:nvSpPr>
        <p:spPr>
          <a:xfrm>
            <a:off x="228600" y="525780"/>
            <a:ext cx="6459343"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2F14C47B-7DF2-0B97-6DB8-EE5876999777}"/>
              </a:ext>
            </a:extLst>
          </p:cNvPr>
          <p:cNvSpPr txBox="1"/>
          <p:nvPr/>
        </p:nvSpPr>
        <p:spPr>
          <a:xfrm>
            <a:off x="852804" y="504015"/>
            <a:ext cx="6230743" cy="646331"/>
          </a:xfrm>
          <a:prstGeom prst="rect">
            <a:avLst/>
          </a:prstGeom>
          <a:noFill/>
        </p:spPr>
        <p:txBody>
          <a:bodyPr wrap="square">
            <a:spAutoFit/>
          </a:bodyPr>
          <a:lstStyle/>
          <a:p>
            <a:endParaRPr lang="en-IN" b="0" dirty="0">
              <a:solidFill>
                <a:schemeClr val="bg1"/>
              </a:solidFill>
              <a:effectLst/>
              <a:latin typeface="Times New Roman" panose="02020603050405020304" pitchFamily="18" charset="0"/>
              <a:cs typeface="Times New Roman" panose="02020603050405020304" pitchFamily="18" charset="0"/>
            </a:endParaRPr>
          </a:p>
          <a:p>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D9B3BB3-B3B0-C12B-5031-83CBD09D9F2E}"/>
              </a:ext>
            </a:extLst>
          </p:cNvPr>
          <p:cNvSpPr txBox="1"/>
          <p:nvPr/>
        </p:nvSpPr>
        <p:spPr>
          <a:xfrm>
            <a:off x="228600" y="629556"/>
            <a:ext cx="7924800" cy="646331"/>
          </a:xfrm>
          <a:prstGeom prst="rect">
            <a:avLst/>
          </a:prstGeom>
          <a:noFill/>
        </p:spPr>
        <p:txBody>
          <a:bodyPr wrap="square">
            <a:spAutoFit/>
          </a:bodyPr>
          <a:lstStyle/>
          <a:p>
            <a:br>
              <a:rPr lang="en-IN" b="0" dirty="0">
                <a:solidFill>
                  <a:schemeClr val="bg1"/>
                </a:solidFill>
                <a:effectLst/>
                <a:latin typeface="Times New Roman" panose="02020603050405020304" pitchFamily="18" charset="0"/>
                <a:cs typeface="Times New Roman" panose="02020603050405020304" pitchFamily="18" charset="0"/>
              </a:rPr>
            </a:br>
            <a:endParaRPr lang="en-IN" b="0" dirty="0">
              <a:solidFill>
                <a:schemeClr val="bg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8888E04E-0EB0-9E07-09E1-96F668994A3F}"/>
              </a:ext>
            </a:extLst>
          </p:cNvPr>
          <p:cNvSpPr txBox="1"/>
          <p:nvPr/>
        </p:nvSpPr>
        <p:spPr>
          <a:xfrm>
            <a:off x="444190" y="629556"/>
            <a:ext cx="6230743" cy="369332"/>
          </a:xfrm>
          <a:prstGeom prst="rect">
            <a:avLst/>
          </a:prstGeom>
          <a:noFill/>
        </p:spPr>
        <p:txBody>
          <a:bodyPr wrap="square">
            <a:spAutoFit/>
          </a:bodyPr>
          <a:lstStyle/>
          <a:p>
            <a:r>
              <a:rPr lang="en-IN" dirty="0">
                <a:solidFill>
                  <a:schemeClr val="bg1"/>
                </a:solidFill>
                <a:latin typeface="Times New Roman" panose="02020603050405020304" pitchFamily="18" charset="0"/>
                <a:cs typeface="Times New Roman" panose="02020603050405020304" pitchFamily="18" charset="0"/>
              </a:rPr>
              <a:t>  </a:t>
            </a:r>
          </a:p>
        </p:txBody>
      </p:sp>
      <p:sp>
        <p:nvSpPr>
          <p:cNvPr id="9" name="TextBox 8">
            <a:extLst>
              <a:ext uri="{FF2B5EF4-FFF2-40B4-BE49-F238E27FC236}">
                <a16:creationId xmlns:a16="http://schemas.microsoft.com/office/drawing/2014/main" id="{74184180-B506-000F-E198-2B7FBCC2CDE5}"/>
              </a:ext>
            </a:extLst>
          </p:cNvPr>
          <p:cNvSpPr txBox="1"/>
          <p:nvPr/>
        </p:nvSpPr>
        <p:spPr>
          <a:xfrm>
            <a:off x="-865652" y="1418009"/>
            <a:ext cx="8382000" cy="646331"/>
          </a:xfrm>
          <a:prstGeom prst="rect">
            <a:avLst/>
          </a:prstGeom>
          <a:noFill/>
        </p:spPr>
        <p:txBody>
          <a:bodyPr wrap="square">
            <a:spAutoFit/>
          </a:bodyPr>
          <a:lstStyle/>
          <a:p>
            <a:pPr algn="l"/>
            <a:endParaRPr lang="en-US" b="0" i="0" dirty="0">
              <a:solidFill>
                <a:schemeClr val="bg1"/>
              </a:solidFill>
              <a:effectLst/>
              <a:latin typeface="source-serif-pro"/>
            </a:endParaRPr>
          </a:p>
          <a:p>
            <a:pPr algn="l"/>
            <a:endParaRPr lang="en-US" b="0" i="0" dirty="0">
              <a:solidFill>
                <a:schemeClr val="bg1"/>
              </a:solidFill>
              <a:effectLst/>
              <a:latin typeface="source-serif-pro"/>
            </a:endParaRPr>
          </a:p>
        </p:txBody>
      </p:sp>
      <p:sp>
        <p:nvSpPr>
          <p:cNvPr id="6" name="TextBox 5">
            <a:extLst>
              <a:ext uri="{FF2B5EF4-FFF2-40B4-BE49-F238E27FC236}">
                <a16:creationId xmlns:a16="http://schemas.microsoft.com/office/drawing/2014/main" id="{3C554A92-AB6D-6A00-A016-E26496FF3CF5}"/>
              </a:ext>
            </a:extLst>
          </p:cNvPr>
          <p:cNvSpPr txBox="1"/>
          <p:nvPr/>
        </p:nvSpPr>
        <p:spPr>
          <a:xfrm>
            <a:off x="420002" y="729138"/>
            <a:ext cx="7871193" cy="1754326"/>
          </a:xfrm>
          <a:prstGeom prst="rect">
            <a:avLst/>
          </a:prstGeom>
          <a:noFill/>
        </p:spPr>
        <p:txBody>
          <a:bodyPr wrap="square">
            <a:spAutoFit/>
          </a:bodyPr>
          <a:lstStyle/>
          <a:p>
            <a:endParaRPr lang="en-US" dirty="0">
              <a:solidFill>
                <a:schemeClr val="bg1"/>
              </a:solidFill>
            </a:endParaRPr>
          </a:p>
          <a:p>
            <a:r>
              <a:rPr lang="en-US" dirty="0">
                <a:solidFill>
                  <a:schemeClr val="bg1"/>
                </a:solidFill>
              </a:rPr>
              <a:t>The next time you run the tests, the rendered output will be compared to the previously created snapshot. The snapshot should be committed along with code changes. When a snapshot test fails, you need to inspect whether it is an intended or unintended change. If the change is expected you can invoke Jest with jest -u to overwrite the existing snapshot.</a:t>
            </a:r>
            <a:endParaRPr lang="en-IN" dirty="0">
              <a:solidFill>
                <a:schemeClr val="bg1"/>
              </a:solidFill>
            </a:endParaRPr>
          </a:p>
        </p:txBody>
      </p:sp>
    </p:spTree>
    <p:extLst>
      <p:ext uri="{BB962C8B-B14F-4D97-AF65-F5344CB8AC3E}">
        <p14:creationId xmlns:p14="http://schemas.microsoft.com/office/powerpoint/2010/main" val="427314920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646331"/>
          </a:xfrm>
          <a:prstGeom prst="rect">
            <a:avLst/>
          </a:prstGeom>
          <a:noFill/>
        </p:spPr>
        <p:txBody>
          <a:bodyPr wrap="square">
            <a:spAutoFit/>
          </a:bodyPr>
          <a:lstStyle/>
          <a:p>
            <a:r>
              <a:rPr lang="en-US" dirty="0">
                <a:solidFill>
                  <a:schemeClr val="bg1"/>
                </a:solidFill>
              </a:rPr>
              <a:t> </a:t>
            </a:r>
          </a:p>
          <a:p>
            <a:pPr algn="ctr">
              <a:buNone/>
            </a:pPr>
            <a:endParaRPr lang="en-US" dirty="0">
              <a:solidFill>
                <a:schemeClr val="bg1"/>
              </a:solidFill>
            </a:endParaRPr>
          </a:p>
        </p:txBody>
      </p:sp>
      <p:pic>
        <p:nvPicPr>
          <p:cNvPr id="9" name="Picture 8">
            <a:extLst>
              <a:ext uri="{FF2B5EF4-FFF2-40B4-BE49-F238E27FC236}">
                <a16:creationId xmlns:a16="http://schemas.microsoft.com/office/drawing/2014/main" id="{DEF288BA-7B54-46C9-A1AD-88C6A4090761}"/>
              </a:ext>
            </a:extLst>
          </p:cNvPr>
          <p:cNvPicPr>
            <a:picLocks noChangeAspect="1"/>
          </p:cNvPicPr>
          <p:nvPr/>
        </p:nvPicPr>
        <p:blipFill>
          <a:blip r:embed="rId4"/>
          <a:stretch>
            <a:fillRect/>
          </a:stretch>
        </p:blipFill>
        <p:spPr>
          <a:xfrm>
            <a:off x="1514475" y="814387"/>
            <a:ext cx="6115050" cy="3514725"/>
          </a:xfrm>
          <a:prstGeom prst="rect">
            <a:avLst/>
          </a:prstGeom>
        </p:spPr>
      </p:pic>
    </p:spTree>
    <p:extLst>
      <p:ext uri="{BB962C8B-B14F-4D97-AF65-F5344CB8AC3E}">
        <p14:creationId xmlns:p14="http://schemas.microsoft.com/office/powerpoint/2010/main" val="1505317730"/>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646331"/>
          </a:xfrm>
          <a:prstGeom prst="rect">
            <a:avLst/>
          </a:prstGeom>
          <a:noFill/>
        </p:spPr>
        <p:txBody>
          <a:bodyPr wrap="square">
            <a:spAutoFit/>
          </a:bodyPr>
          <a:lstStyle/>
          <a:p>
            <a:r>
              <a:rPr lang="en-US" dirty="0">
                <a:solidFill>
                  <a:schemeClr val="bg1"/>
                </a:solidFill>
              </a:rPr>
              <a:t> </a:t>
            </a:r>
          </a:p>
          <a:p>
            <a:pPr algn="ctr">
              <a:buNone/>
            </a:pPr>
            <a:endParaRPr lang="en-US" dirty="0">
              <a:solidFill>
                <a:schemeClr val="bg1"/>
              </a:solidFill>
            </a:endParaRPr>
          </a:p>
        </p:txBody>
      </p:sp>
      <p:pic>
        <p:nvPicPr>
          <p:cNvPr id="14" name="Picture 13">
            <a:extLst>
              <a:ext uri="{FF2B5EF4-FFF2-40B4-BE49-F238E27FC236}">
                <a16:creationId xmlns:a16="http://schemas.microsoft.com/office/drawing/2014/main" id="{88725801-1891-11AC-BACB-6FC7F9CD5022}"/>
              </a:ext>
            </a:extLst>
          </p:cNvPr>
          <p:cNvPicPr>
            <a:picLocks noChangeAspect="1"/>
          </p:cNvPicPr>
          <p:nvPr/>
        </p:nvPicPr>
        <p:blipFill>
          <a:blip r:embed="rId4"/>
          <a:stretch>
            <a:fillRect/>
          </a:stretch>
        </p:blipFill>
        <p:spPr>
          <a:xfrm>
            <a:off x="2154174" y="591660"/>
            <a:ext cx="5657850" cy="4238625"/>
          </a:xfrm>
          <a:prstGeom prst="rect">
            <a:avLst/>
          </a:prstGeom>
        </p:spPr>
      </p:pic>
    </p:spTree>
    <p:extLst>
      <p:ext uri="{BB962C8B-B14F-4D97-AF65-F5344CB8AC3E}">
        <p14:creationId xmlns:p14="http://schemas.microsoft.com/office/powerpoint/2010/main" val="14036756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Why </a:t>
            </a:r>
            <a:r>
              <a:rPr lang="en-US" sz="2100" b="1" dirty="0" err="1">
                <a:solidFill>
                  <a:srgbClr val="7030A0"/>
                </a:solidFill>
                <a:latin typeface="Arial" panose="020B0604020202020204" pitchFamily="34" charset="0"/>
                <a:ea typeface="Arial" panose="020B0604020202020204" pitchFamily="34" charset="0"/>
              </a:rPr>
              <a:t>reactJS</a:t>
            </a:r>
            <a:endParaRPr lang="en-IN" sz="2100" b="1" dirty="0">
              <a:solidFill>
                <a:srgbClr val="7030A0"/>
              </a:solidFill>
              <a:latin typeface="Arial" panose="020B0604020202020204" pitchFamily="34" charset="0"/>
              <a:ea typeface="Arial" panose="020B0604020202020204" pitchFamily="34" charset="0"/>
            </a:endParaRPr>
          </a:p>
        </p:txBody>
      </p:sp>
      <p:graphicFrame>
        <p:nvGraphicFramePr>
          <p:cNvPr id="12" name="Table 11">
            <a:extLst>
              <a:ext uri="{FF2B5EF4-FFF2-40B4-BE49-F238E27FC236}">
                <a16:creationId xmlns:a16="http://schemas.microsoft.com/office/drawing/2014/main" id="{0AC4D6CD-D007-7C68-25DF-A6D7FA22B0DC}"/>
              </a:ext>
            </a:extLst>
          </p:cNvPr>
          <p:cNvGraphicFramePr>
            <a:graphicFrameLocks noGrp="1"/>
          </p:cNvGraphicFramePr>
          <p:nvPr>
            <p:extLst>
              <p:ext uri="{D42A27DB-BD31-4B8C-83A1-F6EECF244321}">
                <p14:modId xmlns:p14="http://schemas.microsoft.com/office/powerpoint/2010/main" val="1038068051"/>
              </p:ext>
            </p:extLst>
          </p:nvPr>
        </p:nvGraphicFramePr>
        <p:xfrm>
          <a:off x="381000" y="971550"/>
          <a:ext cx="8458200" cy="1863789"/>
        </p:xfrm>
        <a:graphic>
          <a:graphicData uri="http://schemas.openxmlformats.org/drawingml/2006/table">
            <a:tbl>
              <a:tblPr/>
              <a:tblGrid>
                <a:gridCol w="8458200">
                  <a:extLst>
                    <a:ext uri="{9D8B030D-6E8A-4147-A177-3AD203B41FA5}">
                      <a16:colId xmlns:a16="http://schemas.microsoft.com/office/drawing/2014/main" val="452946976"/>
                    </a:ext>
                  </a:extLst>
                </a:gridCol>
              </a:tblGrid>
              <a:tr h="1780857">
                <a:tc>
                  <a:txBody>
                    <a:bodyPr/>
                    <a:lstStyle/>
                    <a:p>
                      <a:pPr marL="342900" indent="-342900" rtl="0">
                        <a:lnSpc>
                          <a:spcPct val="150000"/>
                        </a:lnSpc>
                        <a:buFont typeface="Wingdings" panose="05000000000000000000" pitchFamily="2" charset="2"/>
                        <a:buChar char="Ø"/>
                      </a:pPr>
                      <a:r>
                        <a:rPr kumimoji="0" lang="en-US" sz="2000" b="0" i="0" kern="1200" dirty="0">
                          <a:solidFill>
                            <a:schemeClr val="bg1"/>
                          </a:solidFill>
                          <a:effectLst/>
                          <a:latin typeface="+mn-lt"/>
                          <a:ea typeface="+mn-ea"/>
                          <a:cs typeface="+mn-cs"/>
                        </a:rPr>
                        <a:t>Component Based Architecture</a:t>
                      </a:r>
                    </a:p>
                    <a:p>
                      <a:pPr marL="342900" indent="-342900" rtl="0">
                        <a:lnSpc>
                          <a:spcPct val="150000"/>
                        </a:lnSpc>
                        <a:buFont typeface="Wingdings" panose="05000000000000000000" pitchFamily="2" charset="2"/>
                        <a:buChar char="Ø"/>
                      </a:pPr>
                      <a:r>
                        <a:rPr kumimoji="0" lang="en-US" sz="2000" b="0" i="0" kern="1200" dirty="0">
                          <a:solidFill>
                            <a:schemeClr val="bg1"/>
                          </a:solidFill>
                          <a:effectLst/>
                          <a:latin typeface="+mn-lt"/>
                          <a:ea typeface="+mn-ea"/>
                          <a:cs typeface="+mn-cs"/>
                        </a:rPr>
                        <a:t>Uses Virtual DOM for fast rendering</a:t>
                      </a:r>
                    </a:p>
                    <a:p>
                      <a:pPr marL="342900" indent="-342900" rtl="0">
                        <a:lnSpc>
                          <a:spcPct val="150000"/>
                        </a:lnSpc>
                        <a:buFont typeface="Wingdings" panose="05000000000000000000" pitchFamily="2" charset="2"/>
                        <a:buChar char="Ø"/>
                      </a:pPr>
                      <a:r>
                        <a:rPr kumimoji="0" lang="en-US" sz="2000" b="0" i="0" kern="1200" dirty="0">
                          <a:solidFill>
                            <a:schemeClr val="bg1"/>
                          </a:solidFill>
                          <a:effectLst/>
                          <a:latin typeface="+mn-lt"/>
                          <a:ea typeface="+mn-ea"/>
                          <a:cs typeface="+mn-cs"/>
                        </a:rPr>
                        <a:t>Easy To Learn</a:t>
                      </a:r>
                    </a:p>
                    <a:p>
                      <a:pPr marL="342900" indent="-342900" rtl="0">
                        <a:lnSpc>
                          <a:spcPct val="150000"/>
                        </a:lnSpc>
                        <a:buFont typeface="Wingdings" panose="05000000000000000000" pitchFamily="2" charset="2"/>
                        <a:buChar char="Ø"/>
                      </a:pPr>
                      <a:endParaRPr lang="en-IN" sz="2000" dirty="0">
                        <a:solidFill>
                          <a:schemeClr val="bg1"/>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115205"/>
                  </a:ext>
                </a:extLst>
              </a:tr>
            </a:tbl>
          </a:graphicData>
        </a:graphic>
      </p:graphicFrame>
    </p:spTree>
    <p:extLst>
      <p:ext uri="{BB962C8B-B14F-4D97-AF65-F5344CB8AC3E}">
        <p14:creationId xmlns:p14="http://schemas.microsoft.com/office/powerpoint/2010/main" val="2373405827"/>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646331"/>
          </a:xfrm>
          <a:prstGeom prst="rect">
            <a:avLst/>
          </a:prstGeom>
          <a:noFill/>
        </p:spPr>
        <p:txBody>
          <a:bodyPr wrap="square">
            <a:spAutoFit/>
          </a:bodyPr>
          <a:lstStyle/>
          <a:p>
            <a:r>
              <a:rPr lang="en-US" dirty="0">
                <a:solidFill>
                  <a:schemeClr val="bg1"/>
                </a:solidFill>
              </a:rPr>
              <a:t> </a:t>
            </a: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F990828A-3DA0-AB4C-0771-1165E13C987C}"/>
              </a:ext>
            </a:extLst>
          </p:cNvPr>
          <p:cNvSpPr txBox="1"/>
          <p:nvPr/>
        </p:nvSpPr>
        <p:spPr>
          <a:xfrm>
            <a:off x="685800" y="725636"/>
            <a:ext cx="8839200" cy="2031325"/>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Index.html</a:t>
            </a:r>
          </a:p>
          <a:p>
            <a:r>
              <a:rPr lang="en-US" b="0" dirty="0">
                <a:solidFill>
                  <a:schemeClr val="bg1"/>
                </a:solidFill>
                <a:effectLst/>
                <a:latin typeface="Consolas" panose="020B0609020204030204" pitchFamily="49" charset="0"/>
              </a:rPr>
              <a:t>  &lt;body&gt;</a:t>
            </a:r>
          </a:p>
          <a:p>
            <a:r>
              <a:rPr lang="en-US" b="0" dirty="0">
                <a:solidFill>
                  <a:schemeClr val="bg1"/>
                </a:solidFill>
                <a:effectLst/>
                <a:latin typeface="Consolas" panose="020B0609020204030204" pitchFamily="49" charset="0"/>
              </a:rPr>
              <a:t>    &lt;</a:t>
            </a:r>
            <a:r>
              <a:rPr lang="en-US" b="0" dirty="0" err="1">
                <a:solidFill>
                  <a:schemeClr val="bg1"/>
                </a:solidFill>
                <a:effectLst/>
                <a:latin typeface="Consolas" panose="020B0609020204030204" pitchFamily="49" charset="0"/>
              </a:rPr>
              <a:t>noscript</a:t>
            </a:r>
            <a:r>
              <a:rPr lang="en-US" b="0" dirty="0">
                <a:solidFill>
                  <a:schemeClr val="bg1"/>
                </a:solidFill>
                <a:effectLst/>
                <a:latin typeface="Consolas" panose="020B0609020204030204" pitchFamily="49" charset="0"/>
              </a:rPr>
              <a:t>&gt;You need to enable JavaScript to run this app.&lt;/</a:t>
            </a:r>
            <a:r>
              <a:rPr lang="en-US" b="0" dirty="0" err="1">
                <a:solidFill>
                  <a:schemeClr val="bg1"/>
                </a:solidFill>
                <a:effectLst/>
                <a:latin typeface="Consolas" panose="020B0609020204030204" pitchFamily="49" charset="0"/>
              </a:rPr>
              <a:t>noscript</a:t>
            </a:r>
            <a:r>
              <a:rPr lang="en-US" b="0" dirty="0">
                <a:solidFill>
                  <a:schemeClr val="bg1"/>
                </a:solidFill>
                <a:effectLst/>
                <a:latin typeface="Consolas" panose="020B0609020204030204" pitchFamily="49" charset="0"/>
              </a:rPr>
              <a:t>&gt;</a:t>
            </a:r>
          </a:p>
          <a:p>
            <a:r>
              <a:rPr lang="en-US" b="0" dirty="0">
                <a:solidFill>
                  <a:schemeClr val="bg1"/>
                </a:solidFill>
                <a:effectLst/>
                <a:latin typeface="Consolas" panose="020B0609020204030204" pitchFamily="49" charset="0"/>
              </a:rPr>
              <a:t>    &lt;div id="root"&gt;&lt;/div&gt;</a:t>
            </a:r>
          </a:p>
          <a:p>
            <a:r>
              <a:rPr lang="en-US" b="0" dirty="0">
                <a:solidFill>
                  <a:schemeClr val="bg1"/>
                </a:solidFill>
                <a:effectLst/>
                <a:latin typeface="Consolas" panose="020B0609020204030204" pitchFamily="49" charset="0"/>
              </a:rPr>
              <a:t>      &lt;/body&gt;</a:t>
            </a:r>
          </a:p>
          <a:p>
            <a:r>
              <a:rPr lang="en-US" b="0" dirty="0">
                <a:solidFill>
                  <a:schemeClr val="bg1"/>
                </a:solidFill>
                <a:effectLst/>
                <a:latin typeface="Consolas" panose="020B0609020204030204" pitchFamily="49" charset="0"/>
              </a:rPr>
              <a:t>&lt;/html&gt;</a:t>
            </a:r>
          </a:p>
        </p:txBody>
      </p:sp>
    </p:spTree>
    <p:extLst>
      <p:ext uri="{BB962C8B-B14F-4D97-AF65-F5344CB8AC3E}">
        <p14:creationId xmlns:p14="http://schemas.microsoft.com/office/powerpoint/2010/main" val="287055117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Creating html element using </a:t>
              </a:r>
              <a:r>
                <a:rPr lang="en-US" sz="1400" b="1" dirty="0" err="1">
                  <a:solidFill>
                    <a:srgbClr val="7030A0"/>
                  </a:solidFill>
                  <a:latin typeface="Arial" panose="020B0604020202020204" pitchFamily="34" charset="0"/>
                  <a:ea typeface="Arial" panose="020B0604020202020204" pitchFamily="34" charset="0"/>
                </a:rPr>
                <a:t>jsx</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646331"/>
          </a:xfrm>
          <a:prstGeom prst="rect">
            <a:avLst/>
          </a:prstGeom>
          <a:noFill/>
        </p:spPr>
        <p:txBody>
          <a:bodyPr wrap="square">
            <a:spAutoFit/>
          </a:bodyPr>
          <a:lstStyle/>
          <a:p>
            <a:r>
              <a:rPr lang="en-US" dirty="0">
                <a:solidFill>
                  <a:schemeClr val="bg1"/>
                </a:solidFill>
              </a:rPr>
              <a:t> </a:t>
            </a: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95F44EB5-6018-5AE1-C6A9-FA991E4FA8DE}"/>
              </a:ext>
            </a:extLst>
          </p:cNvPr>
          <p:cNvSpPr txBox="1"/>
          <p:nvPr/>
        </p:nvSpPr>
        <p:spPr>
          <a:xfrm>
            <a:off x="457200" y="629556"/>
            <a:ext cx="6230743" cy="2308324"/>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hello</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p:txBody>
      </p:sp>
      <p:pic>
        <p:nvPicPr>
          <p:cNvPr id="13" name="Picture 12">
            <a:extLst>
              <a:ext uri="{FF2B5EF4-FFF2-40B4-BE49-F238E27FC236}">
                <a16:creationId xmlns:a16="http://schemas.microsoft.com/office/drawing/2014/main" id="{5BE1C416-3652-EE91-DF3B-EA4E4F8DFA59}"/>
              </a:ext>
            </a:extLst>
          </p:cNvPr>
          <p:cNvPicPr>
            <a:picLocks noChangeAspect="1"/>
          </p:cNvPicPr>
          <p:nvPr/>
        </p:nvPicPr>
        <p:blipFill>
          <a:blip r:embed="rId4"/>
          <a:stretch>
            <a:fillRect/>
          </a:stretch>
        </p:blipFill>
        <p:spPr>
          <a:xfrm>
            <a:off x="6649147" y="1555492"/>
            <a:ext cx="2228850" cy="1266825"/>
          </a:xfrm>
          <a:prstGeom prst="rect">
            <a:avLst/>
          </a:prstGeom>
        </p:spPr>
      </p:pic>
    </p:spTree>
    <p:extLst>
      <p:ext uri="{BB962C8B-B14F-4D97-AF65-F5344CB8AC3E}">
        <p14:creationId xmlns:p14="http://schemas.microsoft.com/office/powerpoint/2010/main" val="197805206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Creating html element using </a:t>
              </a:r>
              <a:r>
                <a:rPr lang="en-US" sz="1400" b="1" dirty="0" err="1">
                  <a:solidFill>
                    <a:srgbClr val="7030A0"/>
                  </a:solidFill>
                  <a:latin typeface="Arial" panose="020B0604020202020204" pitchFamily="34" charset="0"/>
                  <a:ea typeface="Arial" panose="020B0604020202020204" pitchFamily="34" charset="0"/>
                </a:rPr>
                <a:t>jsx</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93837"/>
            <a:ext cx="7550591" cy="5078313"/>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a:t>
            </a:r>
            <a:r>
              <a:rPr lang="en-IN" b="0" dirty="0">
                <a:solidFill>
                  <a:srgbClr val="A31515"/>
                </a:solidFill>
                <a:effectLst/>
                <a:latin typeface="Consolas" panose="020B0609020204030204" pitchFamily="49" charset="0"/>
              </a:rPr>
              <a:t>'hello students'</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home</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department</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pic>
        <p:nvPicPr>
          <p:cNvPr id="15" name="Picture 14">
            <a:extLst>
              <a:ext uri="{FF2B5EF4-FFF2-40B4-BE49-F238E27FC236}">
                <a16:creationId xmlns:a16="http://schemas.microsoft.com/office/drawing/2014/main" id="{FBAE91F4-A10F-F5F0-6A79-21EFDB44CBBD}"/>
              </a:ext>
            </a:extLst>
          </p:cNvPr>
          <p:cNvPicPr>
            <a:picLocks noChangeAspect="1"/>
          </p:cNvPicPr>
          <p:nvPr/>
        </p:nvPicPr>
        <p:blipFill>
          <a:blip r:embed="rId4"/>
          <a:stretch>
            <a:fillRect/>
          </a:stretch>
        </p:blipFill>
        <p:spPr>
          <a:xfrm>
            <a:off x="6745326" y="2402541"/>
            <a:ext cx="1647825" cy="942975"/>
          </a:xfrm>
          <a:prstGeom prst="rect">
            <a:avLst/>
          </a:prstGeom>
        </p:spPr>
      </p:pic>
    </p:spTree>
    <p:extLst>
      <p:ext uri="{BB962C8B-B14F-4D97-AF65-F5344CB8AC3E}">
        <p14:creationId xmlns:p14="http://schemas.microsoft.com/office/powerpoint/2010/main" val="199881776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Creating html element using </a:t>
              </a:r>
              <a:r>
                <a:rPr lang="en-US" sz="1400" b="1" dirty="0" err="1">
                  <a:solidFill>
                    <a:srgbClr val="7030A0"/>
                  </a:solidFill>
                  <a:latin typeface="Arial" panose="020B0604020202020204" pitchFamily="34" charset="0"/>
                  <a:ea typeface="Arial" panose="020B0604020202020204" pitchFamily="34" charset="0"/>
                </a:rPr>
                <a:t>jsx</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1754326"/>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970318"/>
          </a:xfrm>
          <a:prstGeom prst="rect">
            <a:avLst/>
          </a:prstGeom>
          <a:noFill/>
        </p:spPr>
        <p:txBody>
          <a:bodyPr wrap="square">
            <a:spAutoFit/>
          </a:bodyPr>
          <a:lstStyle/>
          <a:p>
            <a:r>
              <a:rPr lang="en-IN" b="0" dirty="0">
                <a:solidFill>
                  <a:srgbClr val="FF0000"/>
                </a:solidFill>
                <a:effectLst/>
                <a:latin typeface="Consolas" panose="020B0609020204030204" pitchFamily="49" charset="0"/>
              </a:rPr>
              <a:t>Assigning html element using </a:t>
            </a:r>
            <a:r>
              <a:rPr lang="en-IN" b="0" dirty="0" err="1">
                <a:solidFill>
                  <a:srgbClr val="FF0000"/>
                </a:solidFill>
                <a:effectLst/>
                <a:latin typeface="Consolas" panose="020B0609020204030204" pitchFamily="49" charset="0"/>
              </a:rPr>
              <a:t>jsx</a:t>
            </a:r>
            <a:r>
              <a:rPr lang="en-IN" b="0" dirty="0">
                <a:solidFill>
                  <a:srgbClr val="FF0000"/>
                </a:solidFill>
                <a:effectLst/>
                <a:latin typeface="Consolas" panose="020B0609020204030204" pitchFamily="49" charset="0"/>
              </a:rPr>
              <a:t> to some variable</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a:t>
            </a:r>
            <a:r>
              <a:rPr lang="en-IN" b="0" dirty="0">
                <a:solidFill>
                  <a:srgbClr val="A31515"/>
                </a:solidFill>
                <a:effectLst/>
                <a:latin typeface="Consolas" panose="020B0609020204030204" pitchFamily="49" charset="0"/>
              </a:rPr>
              <a:t>'hello students'</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menu=(</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"x"</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home</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"y"</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department</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(menu);</a:t>
            </a:r>
          </a:p>
          <a:p>
            <a:r>
              <a:rPr lang="en-IN" b="0" dirty="0">
                <a:solidFill>
                  <a:srgbClr val="000000"/>
                </a:solidFill>
                <a:effectLst/>
                <a:latin typeface="Consolas" panose="020B0609020204030204" pitchFamily="49" charset="0"/>
              </a:rPr>
              <a:t>  </a:t>
            </a:r>
          </a:p>
        </p:txBody>
      </p:sp>
      <p:pic>
        <p:nvPicPr>
          <p:cNvPr id="12" name="Picture 11">
            <a:extLst>
              <a:ext uri="{FF2B5EF4-FFF2-40B4-BE49-F238E27FC236}">
                <a16:creationId xmlns:a16="http://schemas.microsoft.com/office/drawing/2014/main" id="{845E3B10-FAD3-F9D1-F55C-F158C03E61DB}"/>
              </a:ext>
            </a:extLst>
          </p:cNvPr>
          <p:cNvPicPr>
            <a:picLocks noChangeAspect="1"/>
          </p:cNvPicPr>
          <p:nvPr/>
        </p:nvPicPr>
        <p:blipFill>
          <a:blip r:embed="rId4"/>
          <a:stretch>
            <a:fillRect/>
          </a:stretch>
        </p:blipFill>
        <p:spPr>
          <a:xfrm>
            <a:off x="6745326" y="2402541"/>
            <a:ext cx="1647825" cy="942975"/>
          </a:xfrm>
          <a:prstGeom prst="rect">
            <a:avLst/>
          </a:prstGeom>
        </p:spPr>
      </p:pic>
    </p:spTree>
    <p:extLst>
      <p:ext uri="{BB962C8B-B14F-4D97-AF65-F5344CB8AC3E}">
        <p14:creationId xmlns:p14="http://schemas.microsoft.com/office/powerpoint/2010/main" val="2125477087"/>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Components in react </a:t>
              </a:r>
              <a:r>
                <a:rPr lang="en-US" sz="1400" b="1" dirty="0" err="1">
                  <a:solidFill>
                    <a:srgbClr val="7030A0"/>
                  </a:solidFill>
                  <a:latin typeface="Arial" panose="020B0604020202020204" pitchFamily="34" charset="0"/>
                  <a:ea typeface="Arial" panose="020B0604020202020204" pitchFamily="34" charset="0"/>
                </a:rPr>
                <a:t>js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2893100"/>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r>
              <a:rPr lang="en-IN" sz="2000" b="0" dirty="0">
                <a:solidFill>
                  <a:srgbClr val="000000"/>
                </a:solidFill>
                <a:effectLst/>
                <a:latin typeface="Consolas" panose="020B0609020204030204" pitchFamily="49" charset="0"/>
              </a:rPr>
              <a:t> </a:t>
            </a:r>
          </a:p>
          <a:p>
            <a:pPr marL="342900" indent="-342900" algn="l" rtl="0">
              <a:lnSpc>
                <a:spcPct val="150000"/>
              </a:lnSpc>
              <a:buFont typeface="Wingdings" panose="05000000000000000000" pitchFamily="2" charset="2"/>
              <a:buChar char="Ø"/>
            </a:pPr>
            <a:r>
              <a:rPr lang="en-US" sz="2000" b="0" i="0" dirty="0">
                <a:solidFill>
                  <a:srgbClr val="5F6368"/>
                </a:solidFill>
                <a:effectLst/>
                <a:latin typeface="Google Sans"/>
              </a:rPr>
              <a:t>Any React Applications is made up of Components</a:t>
            </a:r>
          </a:p>
          <a:p>
            <a:pPr marL="342900" indent="-342900" algn="l" rtl="0">
              <a:lnSpc>
                <a:spcPct val="150000"/>
              </a:lnSpc>
              <a:buFont typeface="Wingdings" panose="05000000000000000000" pitchFamily="2" charset="2"/>
              <a:buChar char="Ø"/>
            </a:pPr>
            <a:r>
              <a:rPr lang="en-US" sz="2000" b="0" i="0" dirty="0">
                <a:solidFill>
                  <a:srgbClr val="5F6368"/>
                </a:solidFill>
                <a:effectLst/>
                <a:latin typeface="Google Sans"/>
              </a:rPr>
              <a:t>Component is some code (</a:t>
            </a:r>
            <a:r>
              <a:rPr lang="en-US" sz="2000" b="0" i="0" dirty="0" err="1">
                <a:solidFill>
                  <a:srgbClr val="5F6368"/>
                </a:solidFill>
                <a:effectLst/>
                <a:latin typeface="Google Sans"/>
              </a:rPr>
              <a:t>html+css+JS</a:t>
            </a:r>
            <a:r>
              <a:rPr lang="en-US" sz="2000" b="0" i="0" dirty="0">
                <a:solidFill>
                  <a:srgbClr val="5F6368"/>
                </a:solidFill>
                <a:effectLst/>
                <a:latin typeface="Google Sans"/>
              </a:rPr>
              <a:t>)</a:t>
            </a:r>
          </a:p>
          <a:p>
            <a:pPr marL="342900" indent="-342900" algn="l" rtl="0">
              <a:lnSpc>
                <a:spcPct val="150000"/>
              </a:lnSpc>
              <a:buFont typeface="Wingdings" panose="05000000000000000000" pitchFamily="2" charset="2"/>
              <a:buChar char="Ø"/>
            </a:pPr>
            <a:endParaRPr lang="en-US" sz="2000" b="0" i="0" dirty="0">
              <a:solidFill>
                <a:srgbClr val="5F6368"/>
              </a:solidFill>
              <a:effectLst/>
              <a:latin typeface="Google Sans"/>
            </a:endParaRP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p:txBody>
      </p:sp>
      <p:pic>
        <p:nvPicPr>
          <p:cNvPr id="13" name="Picture 12">
            <a:extLst>
              <a:ext uri="{FF2B5EF4-FFF2-40B4-BE49-F238E27FC236}">
                <a16:creationId xmlns:a16="http://schemas.microsoft.com/office/drawing/2014/main" id="{B027F130-49B3-0D6C-5266-247F451EC175}"/>
              </a:ext>
            </a:extLst>
          </p:cNvPr>
          <p:cNvPicPr>
            <a:picLocks noChangeAspect="1"/>
          </p:cNvPicPr>
          <p:nvPr/>
        </p:nvPicPr>
        <p:blipFill>
          <a:blip r:embed="rId4"/>
          <a:stretch>
            <a:fillRect/>
          </a:stretch>
        </p:blipFill>
        <p:spPr>
          <a:xfrm>
            <a:off x="1514475" y="1826905"/>
            <a:ext cx="6115050" cy="3047769"/>
          </a:xfrm>
          <a:prstGeom prst="rect">
            <a:avLst/>
          </a:prstGeom>
        </p:spPr>
      </p:pic>
    </p:spTree>
    <p:extLst>
      <p:ext uri="{BB962C8B-B14F-4D97-AF65-F5344CB8AC3E}">
        <p14:creationId xmlns:p14="http://schemas.microsoft.com/office/powerpoint/2010/main" val="283162689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Components in react </a:t>
              </a:r>
              <a:r>
                <a:rPr lang="en-US" sz="1400" b="1" dirty="0" err="1">
                  <a:solidFill>
                    <a:srgbClr val="7030A0"/>
                  </a:solidFill>
                  <a:latin typeface="Arial" panose="020B0604020202020204" pitchFamily="34" charset="0"/>
                  <a:ea typeface="Arial" panose="020B0604020202020204" pitchFamily="34" charset="0"/>
                </a:rPr>
                <a:t>js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1661993"/>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p:txBody>
      </p:sp>
      <p:pic>
        <p:nvPicPr>
          <p:cNvPr id="15" name="Picture 14">
            <a:extLst>
              <a:ext uri="{FF2B5EF4-FFF2-40B4-BE49-F238E27FC236}">
                <a16:creationId xmlns:a16="http://schemas.microsoft.com/office/drawing/2014/main" id="{57ED7C7F-51BE-271E-AFD4-8A3315FE6BE3}"/>
              </a:ext>
            </a:extLst>
          </p:cNvPr>
          <p:cNvPicPr>
            <a:picLocks noChangeAspect="1"/>
          </p:cNvPicPr>
          <p:nvPr/>
        </p:nvPicPr>
        <p:blipFill>
          <a:blip r:embed="rId4"/>
          <a:stretch>
            <a:fillRect/>
          </a:stretch>
        </p:blipFill>
        <p:spPr>
          <a:xfrm>
            <a:off x="1824037" y="738187"/>
            <a:ext cx="5495925" cy="3667125"/>
          </a:xfrm>
          <a:prstGeom prst="rect">
            <a:avLst/>
          </a:prstGeom>
        </p:spPr>
      </p:pic>
    </p:spTree>
    <p:extLst>
      <p:ext uri="{BB962C8B-B14F-4D97-AF65-F5344CB8AC3E}">
        <p14:creationId xmlns:p14="http://schemas.microsoft.com/office/powerpoint/2010/main" val="179572385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Components in react </a:t>
              </a:r>
              <a:r>
                <a:rPr lang="en-US" sz="1400" b="1" dirty="0" err="1">
                  <a:solidFill>
                    <a:srgbClr val="7030A0"/>
                  </a:solidFill>
                  <a:latin typeface="Arial" panose="020B0604020202020204" pitchFamily="34" charset="0"/>
                  <a:ea typeface="Arial" panose="020B0604020202020204" pitchFamily="34" charset="0"/>
                </a:rPr>
                <a:t>js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1661993"/>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2308324"/>
          </a:xfrm>
          <a:prstGeom prst="rect">
            <a:avLst/>
          </a:prstGeom>
          <a:noFill/>
        </p:spPr>
        <p:txBody>
          <a:bodyPr wrap="square">
            <a:spAutoFit/>
          </a:bodyPr>
          <a:lstStyle/>
          <a:p>
            <a:r>
              <a:rPr lang="en-US" b="0" i="0" dirty="0">
                <a:solidFill>
                  <a:srgbClr val="FF0000"/>
                </a:solidFill>
                <a:effectLst/>
                <a:latin typeface="Verdana" panose="020B0604030504040204" pitchFamily="34" charset="0"/>
              </a:rPr>
              <a:t>Types of components</a:t>
            </a:r>
          </a:p>
          <a:p>
            <a:r>
              <a:rPr lang="en-US" b="0" i="0" dirty="0">
                <a:solidFill>
                  <a:srgbClr val="000000"/>
                </a:solidFill>
                <a:effectLst/>
                <a:latin typeface="Verdana" panose="020B0604030504040204" pitchFamily="34" charset="0"/>
              </a:rPr>
              <a:t> Class components </a:t>
            </a:r>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 Functional components.</a:t>
            </a:r>
          </a:p>
          <a:p>
            <a:r>
              <a:rPr lang="en-US" dirty="0">
                <a:solidFill>
                  <a:srgbClr val="FF0000"/>
                </a:solidFill>
                <a:latin typeface="Verdana" panose="020B0604030504040204" pitchFamily="34" charset="0"/>
              </a:rPr>
              <a:t>Functional components</a:t>
            </a:r>
          </a:p>
          <a:p>
            <a:r>
              <a:rPr lang="en-US" b="0" i="0" dirty="0">
                <a:solidFill>
                  <a:srgbClr val="273239"/>
                </a:solidFill>
                <a:effectLst/>
                <a:latin typeface="Nunito" pitchFamily="2" charset="0"/>
              </a:rPr>
              <a:t>Functional components are simply </a:t>
            </a:r>
            <a:r>
              <a:rPr lang="en-US" b="0" i="0" dirty="0" err="1">
                <a:solidFill>
                  <a:srgbClr val="273239"/>
                </a:solidFill>
                <a:effectLst/>
                <a:latin typeface="Nunito" pitchFamily="2" charset="0"/>
              </a:rPr>
              <a:t>javascript</a:t>
            </a:r>
            <a:r>
              <a:rPr lang="en-US" b="0" i="0" dirty="0">
                <a:solidFill>
                  <a:srgbClr val="273239"/>
                </a:solidFill>
                <a:effectLst/>
                <a:latin typeface="Nunito" pitchFamily="2" charset="0"/>
              </a:rPr>
              <a:t> functions. We can create a functional component in React by writing a </a:t>
            </a:r>
            <a:r>
              <a:rPr lang="en-US" b="0" i="0" dirty="0" err="1">
                <a:solidFill>
                  <a:srgbClr val="273239"/>
                </a:solidFill>
                <a:effectLst/>
                <a:latin typeface="Nunito" pitchFamily="2" charset="0"/>
              </a:rPr>
              <a:t>javascript</a:t>
            </a:r>
            <a:r>
              <a:rPr lang="en-US" b="0" i="0" dirty="0">
                <a:solidFill>
                  <a:srgbClr val="273239"/>
                </a:solidFill>
                <a:effectLst/>
                <a:latin typeface="Nunito" pitchFamily="2" charset="0"/>
              </a:rPr>
              <a:t> function. These functions may or may not receive data as parameters</a:t>
            </a:r>
          </a:p>
          <a:p>
            <a:endParaRPr lang="en-IN" dirty="0">
              <a:solidFill>
                <a:srgbClr val="FF0000"/>
              </a:solidFill>
            </a:endParaRPr>
          </a:p>
        </p:txBody>
      </p:sp>
    </p:spTree>
    <p:extLst>
      <p:ext uri="{BB962C8B-B14F-4D97-AF65-F5344CB8AC3E}">
        <p14:creationId xmlns:p14="http://schemas.microsoft.com/office/powerpoint/2010/main" val="2819502855"/>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Components in react </a:t>
              </a:r>
              <a:r>
                <a:rPr lang="en-US" sz="1400" b="1" dirty="0" err="1">
                  <a:solidFill>
                    <a:srgbClr val="7030A0"/>
                  </a:solidFill>
                  <a:latin typeface="Arial" panose="020B0604020202020204" pitchFamily="34" charset="0"/>
                  <a:ea typeface="Arial" panose="020B0604020202020204" pitchFamily="34" charset="0"/>
                </a:rPr>
                <a:t>js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1661993"/>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5355312"/>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Header()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home</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department</a:t>
            </a:r>
            <a:r>
              <a:rPr lang="en-IN" b="0" dirty="0">
                <a:solidFill>
                  <a:srgbClr val="800000"/>
                </a:solidFill>
                <a:effectLst/>
                <a:latin typeface="Consolas" panose="020B0609020204030204" pitchFamily="49" charset="0"/>
              </a:rPr>
              <a:t>&lt;/li&gt;&lt;/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&lt;Header/&gt;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endParaRPr lang="en-IN" dirty="0">
              <a:solidFill>
                <a:srgbClr val="FF0000"/>
              </a:solidFill>
            </a:endParaRPr>
          </a:p>
        </p:txBody>
      </p:sp>
      <p:pic>
        <p:nvPicPr>
          <p:cNvPr id="13" name="Picture 12">
            <a:extLst>
              <a:ext uri="{FF2B5EF4-FFF2-40B4-BE49-F238E27FC236}">
                <a16:creationId xmlns:a16="http://schemas.microsoft.com/office/drawing/2014/main" id="{60327EBC-34D3-4A71-5607-6EFD65A73022}"/>
              </a:ext>
            </a:extLst>
          </p:cNvPr>
          <p:cNvPicPr>
            <a:picLocks noChangeAspect="1"/>
          </p:cNvPicPr>
          <p:nvPr/>
        </p:nvPicPr>
        <p:blipFill>
          <a:blip r:embed="rId4"/>
          <a:stretch>
            <a:fillRect/>
          </a:stretch>
        </p:blipFill>
        <p:spPr>
          <a:xfrm>
            <a:off x="6359130" y="2238307"/>
            <a:ext cx="1638300" cy="876300"/>
          </a:xfrm>
          <a:prstGeom prst="rect">
            <a:avLst/>
          </a:prstGeom>
        </p:spPr>
      </p:pic>
    </p:spTree>
    <p:extLst>
      <p:ext uri="{BB962C8B-B14F-4D97-AF65-F5344CB8AC3E}">
        <p14:creationId xmlns:p14="http://schemas.microsoft.com/office/powerpoint/2010/main" val="2957108350"/>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Components in react </a:t>
              </a:r>
              <a:r>
                <a:rPr lang="en-US" sz="1400" b="1" dirty="0" err="1">
                  <a:solidFill>
                    <a:srgbClr val="7030A0"/>
                  </a:solidFill>
                  <a:latin typeface="Arial" panose="020B0604020202020204" pitchFamily="34" charset="0"/>
                  <a:ea typeface="Arial" panose="020B0604020202020204" pitchFamily="34" charset="0"/>
                </a:rPr>
                <a:t>js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1661993"/>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923330"/>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endParaRPr lang="en-IN" dirty="0">
              <a:solidFill>
                <a:srgbClr val="FF0000"/>
              </a:solidFill>
            </a:endParaRPr>
          </a:p>
        </p:txBody>
      </p:sp>
      <p:sp>
        <p:nvSpPr>
          <p:cNvPr id="14" name="TextBox 13">
            <a:extLst>
              <a:ext uri="{FF2B5EF4-FFF2-40B4-BE49-F238E27FC236}">
                <a16:creationId xmlns:a16="http://schemas.microsoft.com/office/drawing/2014/main" id="{744D4BF3-A370-5730-C9CA-4EF415CEB0C5}"/>
              </a:ext>
            </a:extLst>
          </p:cNvPr>
          <p:cNvSpPr txBox="1"/>
          <p:nvPr/>
        </p:nvSpPr>
        <p:spPr>
          <a:xfrm>
            <a:off x="304800" y="621861"/>
            <a:ext cx="7174351" cy="5632311"/>
          </a:xfrm>
          <a:prstGeom prst="rect">
            <a:avLst/>
          </a:prstGeom>
          <a:noFill/>
        </p:spPr>
        <p:txBody>
          <a:bodyPr wrap="square">
            <a:spAutoFit/>
          </a:bodyPr>
          <a:lstStyle/>
          <a:p>
            <a:r>
              <a:rPr lang="en-IN" b="0" dirty="0">
                <a:solidFill>
                  <a:srgbClr val="FF0000"/>
                </a:solidFill>
                <a:effectLst/>
                <a:latin typeface="Consolas" panose="020B0609020204030204" pitchFamily="49" charset="0"/>
              </a:rPr>
              <a:t>Arrays inside functions</a:t>
            </a:r>
          </a:p>
          <a:p>
            <a:r>
              <a:rPr lang="en-IN" dirty="0">
                <a:solidFill>
                  <a:srgbClr val="FF0000"/>
                </a:solidFill>
                <a:latin typeface="Consolas" panose="020B0609020204030204" pitchFamily="49" charset="0"/>
              </a:rPr>
              <a:t>Index.js</a:t>
            </a:r>
            <a:endParaRPr lang="en-IN" b="0" dirty="0">
              <a:solidFill>
                <a:srgbClr val="FF0000"/>
              </a:solidFill>
              <a:effectLst/>
              <a:latin typeface="Consolas" panose="020B0609020204030204" pitchFamily="49" charset="0"/>
            </a:endParaRP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Header()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array=[</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hi’</a:t>
            </a:r>
            <a:r>
              <a:rPr lang="en-IN" b="0" dirty="0" err="1">
                <a:solidFill>
                  <a:srgbClr val="000000"/>
                </a:solidFill>
                <a:effectLst/>
                <a:latin typeface="Consolas" panose="020B0609020204030204" pitchFamily="49" charset="0"/>
              </a:rPr>
              <a:t>,</a:t>
            </a:r>
            <a:r>
              <a:rPr lang="en-IN" b="0" dirty="0" err="1">
                <a:solidFill>
                  <a:srgbClr val="A31515"/>
                </a:solidFill>
                <a:effectLst/>
                <a:latin typeface="Consolas" panose="020B0609020204030204" pitchFamily="49" charset="0"/>
              </a:rPr>
              <a:t>’department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array[</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array[</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&lt;/li&gt;&lt;/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&lt;Header/&gt;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pic>
        <p:nvPicPr>
          <p:cNvPr id="16" name="Picture 15">
            <a:extLst>
              <a:ext uri="{FF2B5EF4-FFF2-40B4-BE49-F238E27FC236}">
                <a16:creationId xmlns:a16="http://schemas.microsoft.com/office/drawing/2014/main" id="{704E18E5-593A-9C86-CBD1-AD4973C86EF8}"/>
              </a:ext>
            </a:extLst>
          </p:cNvPr>
          <p:cNvPicPr>
            <a:picLocks noChangeAspect="1"/>
          </p:cNvPicPr>
          <p:nvPr/>
        </p:nvPicPr>
        <p:blipFill>
          <a:blip r:embed="rId4"/>
          <a:stretch>
            <a:fillRect/>
          </a:stretch>
        </p:blipFill>
        <p:spPr>
          <a:xfrm>
            <a:off x="6783826" y="1971002"/>
            <a:ext cx="1695450" cy="866775"/>
          </a:xfrm>
          <a:prstGeom prst="rect">
            <a:avLst/>
          </a:prstGeom>
        </p:spPr>
      </p:pic>
    </p:spTree>
    <p:extLst>
      <p:ext uri="{BB962C8B-B14F-4D97-AF65-F5344CB8AC3E}">
        <p14:creationId xmlns:p14="http://schemas.microsoft.com/office/powerpoint/2010/main" val="295095020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Different ways to create functional components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1661993"/>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923330"/>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endParaRPr lang="en-IN" dirty="0">
              <a:solidFill>
                <a:srgbClr val="FF0000"/>
              </a:solidFill>
            </a:endParaRPr>
          </a:p>
        </p:txBody>
      </p:sp>
      <p:sp>
        <p:nvSpPr>
          <p:cNvPr id="14" name="TextBox 13">
            <a:extLst>
              <a:ext uri="{FF2B5EF4-FFF2-40B4-BE49-F238E27FC236}">
                <a16:creationId xmlns:a16="http://schemas.microsoft.com/office/drawing/2014/main" id="{744D4BF3-A370-5730-C9CA-4EF415CEB0C5}"/>
              </a:ext>
            </a:extLst>
          </p:cNvPr>
          <p:cNvSpPr txBox="1"/>
          <p:nvPr/>
        </p:nvSpPr>
        <p:spPr>
          <a:xfrm>
            <a:off x="304800" y="621861"/>
            <a:ext cx="7174351" cy="2031325"/>
          </a:xfrm>
          <a:prstGeom prst="rect">
            <a:avLst/>
          </a:prstGeom>
          <a:noFill/>
        </p:spPr>
        <p:txBody>
          <a:bodyPr wrap="square">
            <a:spAutoFit/>
          </a:bodyPr>
          <a:lstStyle/>
          <a:p>
            <a:r>
              <a:rPr lang="en-IN" b="0" dirty="0">
                <a:solidFill>
                  <a:srgbClr val="000000"/>
                </a:solidFill>
                <a:effectLst/>
                <a:latin typeface="Consolas" panose="020B0609020204030204" pitchFamily="49" charset="0"/>
              </a:rPr>
              <a:t>  we can create functional components in different ways like </a:t>
            </a:r>
            <a:r>
              <a:rPr lang="en-IN" b="0" dirty="0" err="1">
                <a:solidFill>
                  <a:srgbClr val="000000"/>
                </a:solidFill>
                <a:effectLst/>
                <a:latin typeface="Consolas" panose="020B0609020204030204" pitchFamily="49" charset="0"/>
              </a:rPr>
              <a:t>javascript</a:t>
            </a:r>
            <a:endParaRPr lang="en-IN" b="0" dirty="0">
              <a:solidFill>
                <a:srgbClr val="000000"/>
              </a:solidFill>
              <a:effectLst/>
              <a:latin typeface="Consolas" panose="020B0609020204030204" pitchFamily="49" charset="0"/>
            </a:endParaRPr>
          </a:p>
          <a:p>
            <a:r>
              <a:rPr lang="en-IN" dirty="0">
                <a:solidFill>
                  <a:srgbClr val="000000"/>
                </a:solidFill>
                <a:latin typeface="Consolas" panose="020B0609020204030204" pitchFamily="49" charset="0"/>
              </a:rPr>
              <a:t>1.Named function</a:t>
            </a:r>
          </a:p>
          <a:p>
            <a:r>
              <a:rPr lang="en-IN" b="0" dirty="0">
                <a:solidFill>
                  <a:srgbClr val="000000"/>
                </a:solidFill>
                <a:effectLst/>
                <a:latin typeface="Consolas" panose="020B0609020204030204" pitchFamily="49" charset="0"/>
              </a:rPr>
              <a:t>2.Arrow function</a:t>
            </a:r>
          </a:p>
          <a:p>
            <a:r>
              <a:rPr lang="en-IN" dirty="0">
                <a:solidFill>
                  <a:srgbClr val="000000"/>
                </a:solidFill>
                <a:latin typeface="Consolas" panose="020B0609020204030204" pitchFamily="49" charset="0"/>
              </a:rPr>
              <a:t>3.Anonymous function</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22234336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Why </a:t>
            </a:r>
            <a:r>
              <a:rPr lang="en-US" sz="2100" b="1" dirty="0" err="1">
                <a:solidFill>
                  <a:srgbClr val="7030A0"/>
                </a:solidFill>
                <a:latin typeface="Arial" panose="020B0604020202020204" pitchFamily="34" charset="0"/>
                <a:ea typeface="Arial" panose="020B0604020202020204" pitchFamily="34" charset="0"/>
              </a:rPr>
              <a:t>reactJS</a:t>
            </a:r>
            <a:endParaRPr lang="en-IN" sz="2100" b="1" dirty="0">
              <a:solidFill>
                <a:srgbClr val="7030A0"/>
              </a:solidFill>
              <a:latin typeface="Arial" panose="020B0604020202020204" pitchFamily="34" charset="0"/>
              <a:ea typeface="Arial" panose="020B0604020202020204" pitchFamily="34" charset="0"/>
            </a:endParaRPr>
          </a:p>
        </p:txBody>
      </p:sp>
      <p:graphicFrame>
        <p:nvGraphicFramePr>
          <p:cNvPr id="12" name="Table 11">
            <a:extLst>
              <a:ext uri="{FF2B5EF4-FFF2-40B4-BE49-F238E27FC236}">
                <a16:creationId xmlns:a16="http://schemas.microsoft.com/office/drawing/2014/main" id="{0AC4D6CD-D007-7C68-25DF-A6D7FA22B0DC}"/>
              </a:ext>
            </a:extLst>
          </p:cNvPr>
          <p:cNvGraphicFramePr>
            <a:graphicFrameLocks noGrp="1"/>
          </p:cNvGraphicFramePr>
          <p:nvPr>
            <p:extLst>
              <p:ext uri="{D42A27DB-BD31-4B8C-83A1-F6EECF244321}">
                <p14:modId xmlns:p14="http://schemas.microsoft.com/office/powerpoint/2010/main" val="2796081918"/>
              </p:ext>
            </p:extLst>
          </p:nvPr>
        </p:nvGraphicFramePr>
        <p:xfrm>
          <a:off x="381000" y="971550"/>
          <a:ext cx="8458200" cy="3235389"/>
        </p:xfrm>
        <a:graphic>
          <a:graphicData uri="http://schemas.openxmlformats.org/drawingml/2006/table">
            <a:tbl>
              <a:tblPr/>
              <a:tblGrid>
                <a:gridCol w="8458200">
                  <a:extLst>
                    <a:ext uri="{9D8B030D-6E8A-4147-A177-3AD203B41FA5}">
                      <a16:colId xmlns:a16="http://schemas.microsoft.com/office/drawing/2014/main" val="452946976"/>
                    </a:ext>
                  </a:extLst>
                </a:gridCol>
              </a:tblGrid>
              <a:tr h="1780857">
                <a:tc>
                  <a:txBody>
                    <a:bodyPr/>
                    <a:lstStyle/>
                    <a:p>
                      <a:pPr marL="342900" indent="-342900" rtl="0">
                        <a:lnSpc>
                          <a:spcPct val="150000"/>
                        </a:lnSpc>
                        <a:buFont typeface="Wingdings" panose="05000000000000000000" pitchFamily="2" charset="2"/>
                        <a:buChar char="Ø"/>
                      </a:pPr>
                      <a:r>
                        <a:rPr kumimoji="0" lang="en-US" sz="2000" b="0" i="0" kern="1200" dirty="0">
                          <a:solidFill>
                            <a:schemeClr val="bg1"/>
                          </a:solidFill>
                          <a:effectLst/>
                          <a:latin typeface="+mn-lt"/>
                          <a:ea typeface="+mn-ea"/>
                          <a:cs typeface="+mn-cs"/>
                        </a:rPr>
                        <a:t>The main objective of ReactJS is to develop User Interfaces (UI) that improves the speed of the apps. It uses virtual DOM (JavaScript object), which improves the performance of the app. The JavaScript virtual DOM is faster than the regular DOM. We can use ReactJS on the client and server-side as well as with other frameworks. It uses component and data patterns that improve readability and helps to maintain larger apps.</a:t>
                      </a:r>
                      <a:endParaRPr lang="en-IN" sz="2000" dirty="0">
                        <a:solidFill>
                          <a:schemeClr val="bg1"/>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115205"/>
                  </a:ext>
                </a:extLst>
              </a:tr>
            </a:tbl>
          </a:graphicData>
        </a:graphic>
      </p:graphicFrame>
    </p:spTree>
    <p:extLst>
      <p:ext uri="{BB962C8B-B14F-4D97-AF65-F5344CB8AC3E}">
        <p14:creationId xmlns:p14="http://schemas.microsoft.com/office/powerpoint/2010/main" val="155913360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Different ways to create functional components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1661993"/>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923330"/>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endParaRPr lang="en-IN" dirty="0">
              <a:solidFill>
                <a:srgbClr val="FF0000"/>
              </a:solidFill>
            </a:endParaRPr>
          </a:p>
        </p:txBody>
      </p:sp>
      <p:sp>
        <p:nvSpPr>
          <p:cNvPr id="14" name="TextBox 13">
            <a:extLst>
              <a:ext uri="{FF2B5EF4-FFF2-40B4-BE49-F238E27FC236}">
                <a16:creationId xmlns:a16="http://schemas.microsoft.com/office/drawing/2014/main" id="{744D4BF3-A370-5730-C9CA-4EF415CEB0C5}"/>
              </a:ext>
            </a:extLst>
          </p:cNvPr>
          <p:cNvSpPr txBox="1"/>
          <p:nvPr/>
        </p:nvSpPr>
        <p:spPr>
          <a:xfrm>
            <a:off x="304800" y="621861"/>
            <a:ext cx="7174351" cy="5355312"/>
          </a:xfrm>
          <a:prstGeom prst="rect">
            <a:avLst/>
          </a:prstGeom>
          <a:noFill/>
        </p:spPr>
        <p:txBody>
          <a:bodyPr wrap="square">
            <a:spAutoFit/>
          </a:bodyPr>
          <a:lstStyle/>
          <a:p>
            <a:r>
              <a:rPr lang="en-IN" b="0" dirty="0">
                <a:solidFill>
                  <a:srgbClr val="FF0000"/>
                </a:solidFill>
                <a:effectLst/>
                <a:latin typeface="Consolas" panose="020B0609020204030204" pitchFamily="49" charset="0"/>
              </a:rPr>
              <a:t>Arrow function example</a:t>
            </a:r>
          </a:p>
          <a:p>
            <a:r>
              <a:rPr lang="en-US" dirty="0">
                <a:solidFill>
                  <a:srgbClr val="FF0000"/>
                </a:solidFill>
                <a:latin typeface="Consolas" panose="020B0609020204030204" pitchFamily="49" charset="0"/>
              </a:rPr>
              <a:t>index</a:t>
            </a:r>
            <a:r>
              <a:rPr lang="en-US" b="0" dirty="0">
                <a:solidFill>
                  <a:srgbClr val="FF0000"/>
                </a:solidFill>
                <a:effectLst/>
                <a:latin typeface="Consolas" panose="020B0609020204030204" pitchFamily="49" charset="0"/>
              </a:rPr>
              <a:t>.js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App=()</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className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"hi"</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Hello everyone!</a:t>
            </a:r>
            <a:r>
              <a:rPr lang="en-US" b="0" dirty="0">
                <a:solidFill>
                  <a:srgbClr val="800000"/>
                </a:solidFill>
                <a:effectLst/>
                <a:latin typeface="Consolas" panose="020B0609020204030204" pitchFamily="49" charset="0"/>
              </a:rPr>
              <a:t>&lt;/h1&gt;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"hello"</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Here, you can find all react tutorials.</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  </a:t>
            </a:r>
            <a:br>
              <a:rPr lang="en-US" b="0" dirty="0">
                <a:solidFill>
                  <a:srgbClr val="000000"/>
                </a:solidFill>
                <a:effectLst/>
                <a:latin typeface="Consolas" panose="020B0609020204030204" pitchFamily="49" charset="0"/>
              </a:rPr>
            </a:br>
            <a:r>
              <a:rPr lang="en-US" b="0" dirty="0" err="1">
                <a:solidFill>
                  <a:srgbClr val="000000"/>
                </a:solidFill>
                <a:effectLst/>
                <a:latin typeface="Consolas" panose="020B0609020204030204" pitchFamily="49" charset="0"/>
              </a:rPr>
              <a:t>root.render</a:t>
            </a:r>
            <a:r>
              <a:rPr lang="en-US" b="0" dirty="0">
                <a:solidFill>
                  <a:srgbClr val="000000"/>
                </a:solidFill>
                <a:effectLst/>
                <a:latin typeface="Consolas" panose="020B0609020204030204" pitchFamily="49" charset="0"/>
              </a:rPr>
              <a:t>(&lt;App/&gt;)</a:t>
            </a:r>
            <a:endParaRPr lang="en-IN" b="0" dirty="0">
              <a:solidFill>
                <a:srgbClr val="FF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pic>
        <p:nvPicPr>
          <p:cNvPr id="13" name="Picture 12">
            <a:extLst>
              <a:ext uri="{FF2B5EF4-FFF2-40B4-BE49-F238E27FC236}">
                <a16:creationId xmlns:a16="http://schemas.microsoft.com/office/drawing/2014/main" id="{A13B7C83-0A01-3B70-A972-6A8EBCF78279}"/>
              </a:ext>
            </a:extLst>
          </p:cNvPr>
          <p:cNvPicPr>
            <a:picLocks noChangeAspect="1"/>
          </p:cNvPicPr>
          <p:nvPr/>
        </p:nvPicPr>
        <p:blipFill>
          <a:blip r:embed="rId4"/>
          <a:stretch>
            <a:fillRect/>
          </a:stretch>
        </p:blipFill>
        <p:spPr>
          <a:xfrm>
            <a:off x="6018431" y="1870559"/>
            <a:ext cx="2990850" cy="1114425"/>
          </a:xfrm>
          <a:prstGeom prst="rect">
            <a:avLst/>
          </a:prstGeom>
        </p:spPr>
      </p:pic>
    </p:spTree>
    <p:extLst>
      <p:ext uri="{BB962C8B-B14F-4D97-AF65-F5344CB8AC3E}">
        <p14:creationId xmlns:p14="http://schemas.microsoft.com/office/powerpoint/2010/main" val="2297472422"/>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Different ways to create functional components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1661993"/>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923330"/>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endParaRPr lang="en-IN" dirty="0">
              <a:solidFill>
                <a:srgbClr val="FF0000"/>
              </a:solidFill>
            </a:endParaRPr>
          </a:p>
        </p:txBody>
      </p:sp>
      <p:sp>
        <p:nvSpPr>
          <p:cNvPr id="14" name="TextBox 13">
            <a:extLst>
              <a:ext uri="{FF2B5EF4-FFF2-40B4-BE49-F238E27FC236}">
                <a16:creationId xmlns:a16="http://schemas.microsoft.com/office/drawing/2014/main" id="{744D4BF3-A370-5730-C9CA-4EF415CEB0C5}"/>
              </a:ext>
            </a:extLst>
          </p:cNvPr>
          <p:cNvSpPr txBox="1"/>
          <p:nvPr/>
        </p:nvSpPr>
        <p:spPr>
          <a:xfrm>
            <a:off x="304800" y="621861"/>
            <a:ext cx="7174351" cy="5909310"/>
          </a:xfrm>
          <a:prstGeom prst="rect">
            <a:avLst/>
          </a:prstGeom>
          <a:noFill/>
        </p:spPr>
        <p:txBody>
          <a:bodyPr wrap="square">
            <a:spAutoFit/>
          </a:bodyPr>
          <a:lstStyle/>
          <a:p>
            <a:r>
              <a:rPr lang="en-IN" b="0" dirty="0">
                <a:solidFill>
                  <a:srgbClr val="000000"/>
                </a:solidFill>
                <a:effectLst/>
                <a:latin typeface="Consolas" panose="020B0609020204030204" pitchFamily="49" charset="0"/>
              </a:rPr>
              <a:t>Without using return also you can write arrow function if it is containing only one expression</a:t>
            </a:r>
          </a:p>
          <a:p>
            <a:r>
              <a:rPr lang="en-IN" b="0" dirty="0">
                <a:solidFill>
                  <a:srgbClr val="FF0000"/>
                </a:solidFill>
                <a:effectLst/>
                <a:latin typeface="Consolas" panose="020B0609020204030204" pitchFamily="49" charset="0"/>
              </a:rPr>
              <a:t>Index.js</a:t>
            </a: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App=()</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"hi"</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Hello everyone!</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"hello"</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Here, you can find all react tutorials.</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pic>
        <p:nvPicPr>
          <p:cNvPr id="2" name="Picture 1">
            <a:extLst>
              <a:ext uri="{FF2B5EF4-FFF2-40B4-BE49-F238E27FC236}">
                <a16:creationId xmlns:a16="http://schemas.microsoft.com/office/drawing/2014/main" id="{250EAD35-130C-C37B-632F-8A1640445DFA}"/>
              </a:ext>
            </a:extLst>
          </p:cNvPr>
          <p:cNvPicPr>
            <a:picLocks noChangeAspect="1"/>
          </p:cNvPicPr>
          <p:nvPr/>
        </p:nvPicPr>
        <p:blipFill>
          <a:blip r:embed="rId4"/>
          <a:stretch>
            <a:fillRect/>
          </a:stretch>
        </p:blipFill>
        <p:spPr>
          <a:xfrm>
            <a:off x="6018431" y="1870559"/>
            <a:ext cx="2990850" cy="1114425"/>
          </a:xfrm>
          <a:prstGeom prst="rect">
            <a:avLst/>
          </a:prstGeom>
        </p:spPr>
      </p:pic>
    </p:spTree>
    <p:extLst>
      <p:ext uri="{BB962C8B-B14F-4D97-AF65-F5344CB8AC3E}">
        <p14:creationId xmlns:p14="http://schemas.microsoft.com/office/powerpoint/2010/main" val="34413031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Different ways to create functional components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1661993"/>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923330"/>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endParaRPr lang="en-IN" dirty="0">
              <a:solidFill>
                <a:srgbClr val="FF0000"/>
              </a:solidFill>
            </a:endParaRPr>
          </a:p>
        </p:txBody>
      </p:sp>
      <p:sp>
        <p:nvSpPr>
          <p:cNvPr id="14" name="TextBox 13">
            <a:extLst>
              <a:ext uri="{FF2B5EF4-FFF2-40B4-BE49-F238E27FC236}">
                <a16:creationId xmlns:a16="http://schemas.microsoft.com/office/drawing/2014/main" id="{744D4BF3-A370-5730-C9CA-4EF415CEB0C5}"/>
              </a:ext>
            </a:extLst>
          </p:cNvPr>
          <p:cNvSpPr txBox="1"/>
          <p:nvPr/>
        </p:nvSpPr>
        <p:spPr>
          <a:xfrm>
            <a:off x="304800" y="621861"/>
            <a:ext cx="7174351" cy="6186309"/>
          </a:xfrm>
          <a:prstGeom prst="rect">
            <a:avLst/>
          </a:prstGeom>
          <a:noFill/>
        </p:spPr>
        <p:txBody>
          <a:bodyPr wrap="square">
            <a:spAutoFit/>
          </a:bodyPr>
          <a:lstStyle/>
          <a:p>
            <a:r>
              <a:rPr lang="en-IN" b="0" dirty="0">
                <a:solidFill>
                  <a:srgbClr val="FF0000"/>
                </a:solidFill>
                <a:effectLst/>
                <a:latin typeface="Consolas" panose="020B0609020204030204" pitchFamily="49" charset="0"/>
              </a:rPr>
              <a:t>Anonymous function</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App=</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className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"hi"</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Hello everyone!</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"hello"</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Here, you can find all react tutorials.</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&lt;App/&gt;</a:t>
            </a:r>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p:txBody>
      </p:sp>
      <p:pic>
        <p:nvPicPr>
          <p:cNvPr id="13" name="Picture 12">
            <a:extLst>
              <a:ext uri="{FF2B5EF4-FFF2-40B4-BE49-F238E27FC236}">
                <a16:creationId xmlns:a16="http://schemas.microsoft.com/office/drawing/2014/main" id="{731A7ABE-5A39-E0FF-EF32-E3A919F7C606}"/>
              </a:ext>
            </a:extLst>
          </p:cNvPr>
          <p:cNvPicPr>
            <a:picLocks noChangeAspect="1"/>
          </p:cNvPicPr>
          <p:nvPr/>
        </p:nvPicPr>
        <p:blipFill>
          <a:blip r:embed="rId4"/>
          <a:stretch>
            <a:fillRect/>
          </a:stretch>
        </p:blipFill>
        <p:spPr>
          <a:xfrm>
            <a:off x="6018431" y="1870559"/>
            <a:ext cx="2990850" cy="1114425"/>
          </a:xfrm>
          <a:prstGeom prst="rect">
            <a:avLst/>
          </a:prstGeom>
        </p:spPr>
      </p:pic>
    </p:spTree>
    <p:extLst>
      <p:ext uri="{BB962C8B-B14F-4D97-AF65-F5344CB8AC3E}">
        <p14:creationId xmlns:p14="http://schemas.microsoft.com/office/powerpoint/2010/main" val="2861919880"/>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Components in react </a:t>
              </a:r>
              <a:r>
                <a:rPr lang="en-US" sz="1400" b="1" dirty="0" err="1">
                  <a:solidFill>
                    <a:srgbClr val="7030A0"/>
                  </a:solidFill>
                  <a:latin typeface="Arial" panose="020B0604020202020204" pitchFamily="34" charset="0"/>
                  <a:ea typeface="Arial" panose="020B0604020202020204" pitchFamily="34" charset="0"/>
                </a:rPr>
                <a:t>js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1661993"/>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2308324"/>
          </a:xfrm>
          <a:prstGeom prst="rect">
            <a:avLst/>
          </a:prstGeom>
          <a:noFill/>
        </p:spPr>
        <p:txBody>
          <a:bodyPr wrap="square">
            <a:spAutoFit/>
          </a:bodyPr>
          <a:lstStyle/>
          <a:p>
            <a:r>
              <a:rPr lang="en-IN" b="0" dirty="0">
                <a:solidFill>
                  <a:srgbClr val="FF0000"/>
                </a:solidFill>
                <a:effectLst/>
                <a:latin typeface="Consolas" panose="020B0609020204030204" pitchFamily="49" charset="0"/>
              </a:rPr>
              <a:t>Class components </a:t>
            </a:r>
            <a:r>
              <a:rPr lang="en-US" b="0" i="0" dirty="0">
                <a:solidFill>
                  <a:srgbClr val="273239"/>
                </a:solidFill>
                <a:effectLst/>
                <a:latin typeface="Nunito" pitchFamily="2" charset="0"/>
              </a:rPr>
              <a:t>The class components are a little more complex than the functional components. The functional components are not aware of the other components in your program whereas the class components can work with each other. We can pass data from one class component to another class component. We can use JavaScript ES6 classes to create class-based components in React.</a:t>
            </a:r>
            <a:r>
              <a:rPr lang="en-IN" b="0" dirty="0">
                <a:solidFill>
                  <a:srgbClr val="FF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endParaRPr lang="en-IN" dirty="0">
              <a:solidFill>
                <a:srgbClr val="FF0000"/>
              </a:solidFill>
            </a:endParaRPr>
          </a:p>
        </p:txBody>
      </p:sp>
    </p:spTree>
    <p:extLst>
      <p:ext uri="{BB962C8B-B14F-4D97-AF65-F5344CB8AC3E}">
        <p14:creationId xmlns:p14="http://schemas.microsoft.com/office/powerpoint/2010/main" val="78841803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Components in react </a:t>
              </a:r>
              <a:r>
                <a:rPr lang="en-US" sz="1400" b="1" dirty="0" err="1">
                  <a:solidFill>
                    <a:srgbClr val="7030A0"/>
                  </a:solidFill>
                  <a:latin typeface="Arial" panose="020B0604020202020204" pitchFamily="34" charset="0"/>
                  <a:ea typeface="Arial" panose="020B0604020202020204" pitchFamily="34" charset="0"/>
                </a:rPr>
                <a:t>js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1661993"/>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7017306"/>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class</a:t>
            </a:r>
            <a:r>
              <a:rPr lang="en-IN" b="0" dirty="0">
                <a:solidFill>
                  <a:srgbClr val="000000"/>
                </a:solidFill>
                <a:effectLst/>
                <a:latin typeface="Consolas" panose="020B0609020204030204" pitchFamily="49" charset="0"/>
              </a:rPr>
              <a:t> Menu </a:t>
            </a:r>
            <a:r>
              <a:rPr lang="en-IN" b="0" dirty="0">
                <a:solidFill>
                  <a:srgbClr val="0000FF"/>
                </a:solidFill>
                <a:effectLst/>
                <a:latin typeface="Consolas" panose="020B0609020204030204" pitchFamily="49" charset="0"/>
              </a:rPr>
              <a:t>extends</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React.Component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render()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home</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department</a:t>
            </a:r>
            <a:r>
              <a:rPr lang="en-IN" b="0" dirty="0">
                <a:solidFill>
                  <a:srgbClr val="800000"/>
                </a:solidFill>
                <a:effectLst/>
                <a:latin typeface="Consolas" panose="020B0609020204030204" pitchFamily="49" charset="0"/>
              </a:rPr>
              <a:t>&lt;/li&gt;&lt;/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&lt;Menu/&gt;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endParaRPr lang="en-IN" dirty="0">
              <a:solidFill>
                <a:srgbClr val="FF0000"/>
              </a:solidFill>
            </a:endParaRPr>
          </a:p>
        </p:txBody>
      </p:sp>
      <p:pic>
        <p:nvPicPr>
          <p:cNvPr id="13" name="Picture 12">
            <a:extLst>
              <a:ext uri="{FF2B5EF4-FFF2-40B4-BE49-F238E27FC236}">
                <a16:creationId xmlns:a16="http://schemas.microsoft.com/office/drawing/2014/main" id="{731753C5-E57D-4A30-BE2D-EACA673AB537}"/>
              </a:ext>
            </a:extLst>
          </p:cNvPr>
          <p:cNvPicPr>
            <a:picLocks noChangeAspect="1"/>
          </p:cNvPicPr>
          <p:nvPr/>
        </p:nvPicPr>
        <p:blipFill>
          <a:blip r:embed="rId4"/>
          <a:stretch>
            <a:fillRect/>
          </a:stretch>
        </p:blipFill>
        <p:spPr>
          <a:xfrm>
            <a:off x="7191375" y="1786283"/>
            <a:ext cx="1647825" cy="657225"/>
          </a:xfrm>
          <a:prstGeom prst="rect">
            <a:avLst/>
          </a:prstGeom>
        </p:spPr>
      </p:pic>
    </p:spTree>
    <p:extLst>
      <p:ext uri="{BB962C8B-B14F-4D97-AF65-F5344CB8AC3E}">
        <p14:creationId xmlns:p14="http://schemas.microsoft.com/office/powerpoint/2010/main" val="86042724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1661993"/>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dirty="0">
              <a:solidFill>
                <a:schemeClr val="bg1"/>
              </a:solidFill>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3693319"/>
          </a:xfrm>
          <a:prstGeom prst="rect">
            <a:avLst/>
          </a:prstGeom>
          <a:noFill/>
        </p:spPr>
        <p:txBody>
          <a:bodyPr wrap="square">
            <a:spAutoFit/>
          </a:bodyPr>
          <a:lstStyle/>
          <a:p>
            <a:pPr algn="l" fontAlgn="base"/>
            <a:r>
              <a:rPr lang="en-US" b="0" i="0" dirty="0">
                <a:solidFill>
                  <a:srgbClr val="273239"/>
                </a:solidFill>
                <a:effectLst/>
                <a:latin typeface="Nunito" pitchFamily="2" charset="0"/>
              </a:rPr>
              <a:t> you may treat each React Component as a module itself. Thus, it is possible to import/export React Components and is one of the basic operations to be performed. In React we use the keyword </a:t>
            </a:r>
            <a:r>
              <a:rPr lang="en-US" b="1" i="0" dirty="0">
                <a:solidFill>
                  <a:srgbClr val="273239"/>
                </a:solidFill>
                <a:effectLst/>
                <a:latin typeface="Nunito" pitchFamily="2" charset="0"/>
              </a:rPr>
              <a:t>import</a:t>
            </a:r>
            <a:r>
              <a:rPr lang="en-US" b="0" i="0" dirty="0">
                <a:solidFill>
                  <a:srgbClr val="273239"/>
                </a:solidFill>
                <a:effectLst/>
                <a:latin typeface="Nunito" pitchFamily="2" charset="0"/>
              </a:rPr>
              <a:t> and </a:t>
            </a:r>
            <a:r>
              <a:rPr lang="en-US" b="1" i="0" dirty="0">
                <a:solidFill>
                  <a:srgbClr val="273239"/>
                </a:solidFill>
                <a:effectLst/>
                <a:latin typeface="Nunito" pitchFamily="2" charset="0"/>
              </a:rPr>
              <a:t>from</a:t>
            </a:r>
            <a:r>
              <a:rPr lang="en-US" b="0" i="0" dirty="0">
                <a:solidFill>
                  <a:srgbClr val="273239"/>
                </a:solidFill>
                <a:effectLst/>
                <a:latin typeface="Nunito" pitchFamily="2" charset="0"/>
              </a:rPr>
              <a:t> to import a particular module or a named parameter. Let us now see the different ways we can use the import operation in React.</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buFont typeface="Arial" panose="020B0604020202020204" pitchFamily="34" charset="0"/>
              <a:buChar char="•"/>
            </a:pPr>
            <a:r>
              <a:rPr lang="en-US" b="1" i="0" dirty="0">
                <a:solidFill>
                  <a:srgbClr val="273239"/>
                </a:solidFill>
                <a:effectLst/>
                <a:latin typeface="Nunito" pitchFamily="2" charset="0"/>
              </a:rPr>
              <a:t>Importing default export:</a:t>
            </a:r>
            <a:r>
              <a:rPr lang="en-US" b="0" i="0" dirty="0">
                <a:solidFill>
                  <a:srgbClr val="273239"/>
                </a:solidFill>
                <a:effectLst/>
                <a:latin typeface="Nunito" pitchFamily="2" charset="0"/>
              </a:rPr>
              <a:t> Every module is said to have at most one default export. In order to import the default export from a file, we can use only the address and use the keyword import before it, or we can give a name to the import making the syntax as the following. </a:t>
            </a:r>
          </a:p>
          <a:p>
            <a:pPr algn="l" fontAlgn="base">
              <a:buFont typeface="Arial" panose="020B0604020202020204" pitchFamily="34" charset="0"/>
              <a:buChar char="•"/>
            </a:pPr>
            <a:r>
              <a:rPr lang="en-US" dirty="0">
                <a:solidFill>
                  <a:srgbClr val="FF0000"/>
                </a:solidFill>
                <a:latin typeface="Nunito" pitchFamily="2" charset="0"/>
              </a:rPr>
              <a:t>syntax</a:t>
            </a:r>
            <a:endParaRPr lang="en-US" b="0" i="0" dirty="0">
              <a:solidFill>
                <a:srgbClr val="FF0000"/>
              </a:solidFill>
              <a:effectLst/>
              <a:latin typeface="Nunito" pitchFamily="2" charset="0"/>
            </a:endParaRPr>
          </a:p>
          <a:p>
            <a:pPr algn="l" fontAlgn="base"/>
            <a:r>
              <a:rPr lang="en-US" b="0" i="0" dirty="0">
                <a:solidFill>
                  <a:srgbClr val="273239"/>
                </a:solidFill>
                <a:effectLst/>
                <a:latin typeface="Nunito" pitchFamily="2" charset="0"/>
              </a:rPr>
              <a:t>import GIVEN_NAME from ADDRESS</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p:txBody>
      </p:sp>
    </p:spTree>
    <p:extLst>
      <p:ext uri="{BB962C8B-B14F-4D97-AF65-F5344CB8AC3E}">
        <p14:creationId xmlns:p14="http://schemas.microsoft.com/office/powerpoint/2010/main" val="751051468"/>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830997"/>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3970318"/>
          </a:xfrm>
          <a:prstGeom prst="rect">
            <a:avLst/>
          </a:prstGeom>
          <a:noFill/>
        </p:spPr>
        <p:txBody>
          <a:bodyPr wrap="square">
            <a:spAutoFit/>
          </a:bodyPr>
          <a:lstStyle/>
          <a:p>
            <a:pPr algn="l" fontAlgn="base"/>
            <a:r>
              <a:rPr lang="en-US" b="1" i="0" dirty="0">
                <a:solidFill>
                  <a:srgbClr val="273239"/>
                </a:solidFill>
                <a:effectLst/>
                <a:latin typeface="Nunito" pitchFamily="2" charset="0"/>
              </a:rPr>
              <a:t>Importing named values:</a:t>
            </a:r>
            <a:r>
              <a:rPr lang="en-US" b="0" i="0" dirty="0">
                <a:solidFill>
                  <a:srgbClr val="273239"/>
                </a:solidFill>
                <a:effectLst/>
                <a:latin typeface="Nunito" pitchFamily="2" charset="0"/>
              </a:rPr>
              <a:t> Every module can have several named parameters and in order to import one we should use the syntax as follows. </a:t>
            </a:r>
          </a:p>
          <a:p>
            <a:pPr algn="l" fontAlgn="base"/>
            <a:endParaRPr lang="en-US" b="0" i="0" dirty="0">
              <a:solidFill>
                <a:srgbClr val="273239"/>
              </a:solidFill>
              <a:effectLst/>
              <a:latin typeface="Nunito" pitchFamily="2" charset="0"/>
            </a:endParaRPr>
          </a:p>
          <a:p>
            <a:pPr algn="l" fontAlgn="base"/>
            <a:endParaRPr lang="en-US" dirty="0">
              <a:solidFill>
                <a:srgbClr val="273239"/>
              </a:solidFill>
              <a:latin typeface="Nunito" pitchFamily="2" charset="0"/>
            </a:endParaRPr>
          </a:p>
          <a:p>
            <a:pPr algn="l" fontAlgn="base"/>
            <a:endParaRPr lang="en-US" dirty="0">
              <a:solidFill>
                <a:srgbClr val="273239"/>
              </a:solidFill>
              <a:latin typeface="Nunito" pitchFamily="2" charset="0"/>
            </a:endParaRPr>
          </a:p>
          <a:p>
            <a:pPr algn="l" fontAlgn="base"/>
            <a:endParaRPr lang="en-US" dirty="0">
              <a:solidFill>
                <a:srgbClr val="273239"/>
              </a:solidFill>
              <a:latin typeface="Nunito" pitchFamily="2" charset="0"/>
            </a:endParaRPr>
          </a:p>
          <a:p>
            <a:pPr algn="l" fontAlgn="base">
              <a:buFont typeface="Arial" panose="020B0604020202020204" pitchFamily="34" charset="0"/>
              <a:buChar char="•"/>
            </a:pPr>
            <a:r>
              <a:rPr lang="en-US" b="0" i="0" dirty="0">
                <a:solidFill>
                  <a:srgbClr val="273239"/>
                </a:solidFill>
                <a:effectLst/>
                <a:latin typeface="Nunito" pitchFamily="2" charset="0"/>
              </a:rPr>
              <a:t>And similarly, for multiple such imports, we can use a comma to separate two-parameter names within the curly braces.</a:t>
            </a:r>
          </a:p>
          <a:p>
            <a:pPr algn="l" fontAlgn="base">
              <a:buFont typeface="Arial" panose="020B0604020202020204" pitchFamily="34" charset="0"/>
              <a:buChar char="•"/>
            </a:pPr>
            <a:r>
              <a:rPr lang="en-US" b="1" i="0" dirty="0">
                <a:solidFill>
                  <a:srgbClr val="273239"/>
                </a:solidFill>
                <a:effectLst/>
                <a:latin typeface="Nunito" pitchFamily="2" charset="0"/>
              </a:rPr>
              <a:t>Importing a combination of Default Exports and Named Values:</a:t>
            </a:r>
            <a:r>
              <a:rPr lang="en-US" b="0" i="0" dirty="0">
                <a:solidFill>
                  <a:srgbClr val="273239"/>
                </a:solidFill>
                <a:effectLst/>
                <a:latin typeface="Nunito" pitchFamily="2" charset="0"/>
              </a:rPr>
              <a:t> The title makes it clear what we need to see is that the syntax of the same. In order to import a combination, we should use the following syntax. </a:t>
            </a:r>
          </a:p>
          <a:p>
            <a:pPr algn="l" fontAlgn="base"/>
            <a:endParaRPr lang="en-US" b="0" i="0" dirty="0">
              <a:solidFill>
                <a:srgbClr val="273239"/>
              </a:solidFill>
              <a:effectLst/>
              <a:latin typeface="Nunito" pitchFamily="2" charset="0"/>
            </a:endParaRP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p:txBody>
      </p:sp>
      <p:pic>
        <p:nvPicPr>
          <p:cNvPr id="15" name="Picture 14">
            <a:extLst>
              <a:ext uri="{FF2B5EF4-FFF2-40B4-BE49-F238E27FC236}">
                <a16:creationId xmlns:a16="http://schemas.microsoft.com/office/drawing/2014/main" id="{15526C27-2213-8F2C-4F0E-A0B3F1F4CDCB}"/>
              </a:ext>
            </a:extLst>
          </p:cNvPr>
          <p:cNvPicPr>
            <a:picLocks noChangeAspect="1"/>
          </p:cNvPicPr>
          <p:nvPr/>
        </p:nvPicPr>
        <p:blipFill>
          <a:blip r:embed="rId4"/>
          <a:stretch>
            <a:fillRect/>
          </a:stretch>
        </p:blipFill>
        <p:spPr>
          <a:xfrm>
            <a:off x="2500312" y="1445053"/>
            <a:ext cx="3838575" cy="771525"/>
          </a:xfrm>
          <a:prstGeom prst="rect">
            <a:avLst/>
          </a:prstGeom>
        </p:spPr>
      </p:pic>
      <p:pic>
        <p:nvPicPr>
          <p:cNvPr id="17" name="Picture 16">
            <a:extLst>
              <a:ext uri="{FF2B5EF4-FFF2-40B4-BE49-F238E27FC236}">
                <a16:creationId xmlns:a16="http://schemas.microsoft.com/office/drawing/2014/main" id="{989B6940-51FE-A1CC-9E6E-B66D1360097F}"/>
              </a:ext>
            </a:extLst>
          </p:cNvPr>
          <p:cNvPicPr>
            <a:picLocks noChangeAspect="1"/>
          </p:cNvPicPr>
          <p:nvPr/>
        </p:nvPicPr>
        <p:blipFill>
          <a:blip r:embed="rId5"/>
          <a:stretch>
            <a:fillRect/>
          </a:stretch>
        </p:blipFill>
        <p:spPr>
          <a:xfrm>
            <a:off x="1724024" y="4019550"/>
            <a:ext cx="5391150" cy="733425"/>
          </a:xfrm>
          <a:prstGeom prst="rect">
            <a:avLst/>
          </a:prstGeom>
        </p:spPr>
      </p:pic>
    </p:spTree>
    <p:extLst>
      <p:ext uri="{BB962C8B-B14F-4D97-AF65-F5344CB8AC3E}">
        <p14:creationId xmlns:p14="http://schemas.microsoft.com/office/powerpoint/2010/main" val="193271604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830997"/>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3693319"/>
          </a:xfrm>
          <a:prstGeom prst="rect">
            <a:avLst/>
          </a:prstGeom>
          <a:noFill/>
        </p:spPr>
        <p:txBody>
          <a:bodyPr wrap="square">
            <a:spAutoFit/>
          </a:bodyPr>
          <a:lstStyle/>
          <a:p>
            <a:pPr algn="l" fontAlgn="base"/>
            <a:r>
              <a:rPr lang="en-US" b="0" i="0" dirty="0">
                <a:solidFill>
                  <a:srgbClr val="FF0000"/>
                </a:solidFill>
                <a:effectLst/>
                <a:latin typeface="Nunito" pitchFamily="2" charset="0"/>
              </a:rPr>
              <a:t>Exporting</a:t>
            </a:r>
          </a:p>
          <a:p>
            <a:pPr algn="l" fontAlgn="base"/>
            <a:r>
              <a:rPr lang="en-US" b="0" i="0" dirty="0">
                <a:solidFill>
                  <a:srgbClr val="273239"/>
                </a:solidFill>
                <a:effectLst/>
                <a:latin typeface="Nunito" pitchFamily="2" charset="0"/>
              </a:rPr>
              <a:t>Importing is possible only if the module or named property to be imported has been exported in its declaration. In React we use the keyword </a:t>
            </a:r>
            <a:r>
              <a:rPr lang="en-US" b="1" i="0" dirty="0">
                <a:solidFill>
                  <a:srgbClr val="273239"/>
                </a:solidFill>
                <a:effectLst/>
                <a:latin typeface="Nunito" pitchFamily="2" charset="0"/>
              </a:rPr>
              <a:t>export</a:t>
            </a:r>
            <a:r>
              <a:rPr lang="en-US" b="0" i="0" dirty="0">
                <a:solidFill>
                  <a:srgbClr val="273239"/>
                </a:solidFill>
                <a:effectLst/>
                <a:latin typeface="Nunito" pitchFamily="2" charset="0"/>
              </a:rPr>
              <a:t> to export a particular module or a named parameter or a combination. Let us now see the different ways we can use the import operation in React.</a:t>
            </a:r>
          </a:p>
          <a:p>
            <a:pPr algn="l" fontAlgn="base"/>
            <a:endParaRPr lang="en-US" dirty="0">
              <a:solidFill>
                <a:srgbClr val="FF0000"/>
              </a:solidFill>
              <a:latin typeface="Nunito" pitchFamily="2" charset="0"/>
            </a:endParaRPr>
          </a:p>
          <a:p>
            <a:pPr fontAlgn="base"/>
            <a:r>
              <a:rPr lang="en-US" b="1" i="0" dirty="0">
                <a:solidFill>
                  <a:srgbClr val="273239"/>
                </a:solidFill>
                <a:effectLst/>
                <a:latin typeface="Nunito" pitchFamily="2" charset="0"/>
              </a:rPr>
              <a:t>Exporting default export:</a:t>
            </a:r>
            <a:r>
              <a:rPr lang="en-US" b="0" i="0" dirty="0">
                <a:solidFill>
                  <a:srgbClr val="273239"/>
                </a:solidFill>
                <a:effectLst/>
                <a:latin typeface="Nunito" pitchFamily="2" charset="0"/>
              </a:rPr>
              <a:t> We have already learned that every module is said to have at most one default export. In order to export the default export from a file, we need to follow the syntax described below. </a:t>
            </a:r>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endParaRPr lang="en-US" b="0" i="0" dirty="0">
              <a:solidFill>
                <a:srgbClr val="FF0000"/>
              </a:solidFill>
              <a:effectLst/>
              <a:latin typeface="Nunito" pitchFamily="2" charset="0"/>
            </a:endParaRP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p:txBody>
      </p:sp>
      <p:pic>
        <p:nvPicPr>
          <p:cNvPr id="13" name="Picture 12">
            <a:extLst>
              <a:ext uri="{FF2B5EF4-FFF2-40B4-BE49-F238E27FC236}">
                <a16:creationId xmlns:a16="http://schemas.microsoft.com/office/drawing/2014/main" id="{4B80FC47-1F21-0500-3361-488ADE230FA1}"/>
              </a:ext>
            </a:extLst>
          </p:cNvPr>
          <p:cNvPicPr>
            <a:picLocks noChangeAspect="1"/>
          </p:cNvPicPr>
          <p:nvPr/>
        </p:nvPicPr>
        <p:blipFill>
          <a:blip r:embed="rId4"/>
          <a:stretch>
            <a:fillRect/>
          </a:stretch>
        </p:blipFill>
        <p:spPr>
          <a:xfrm>
            <a:off x="2841845" y="2845727"/>
            <a:ext cx="3390900" cy="800100"/>
          </a:xfrm>
          <a:prstGeom prst="rect">
            <a:avLst/>
          </a:prstGeom>
        </p:spPr>
      </p:pic>
    </p:spTree>
    <p:extLst>
      <p:ext uri="{BB962C8B-B14F-4D97-AF65-F5344CB8AC3E}">
        <p14:creationId xmlns:p14="http://schemas.microsoft.com/office/powerpoint/2010/main" val="343137753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830997"/>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2862322"/>
          </a:xfrm>
          <a:prstGeom prst="rect">
            <a:avLst/>
          </a:prstGeom>
          <a:noFill/>
        </p:spPr>
        <p:txBody>
          <a:bodyPr wrap="square">
            <a:spAutoFit/>
          </a:bodyPr>
          <a:lstStyle/>
          <a:p>
            <a:pPr algn="l" fontAlgn="base"/>
            <a:r>
              <a:rPr lang="en-US" b="1" i="0" dirty="0">
                <a:solidFill>
                  <a:srgbClr val="273239"/>
                </a:solidFill>
                <a:effectLst/>
                <a:latin typeface="Nunito" pitchFamily="2" charset="0"/>
              </a:rPr>
              <a:t>Exporting named values:</a:t>
            </a:r>
            <a:r>
              <a:rPr lang="en-US" b="0" i="0" dirty="0">
                <a:solidFill>
                  <a:srgbClr val="273239"/>
                </a:solidFill>
                <a:effectLst/>
                <a:latin typeface="Nunito" pitchFamily="2" charset="0"/>
              </a:rPr>
              <a:t> Every module can have several named parameters and in order to export one we should use the syntax as follows.</a:t>
            </a:r>
          </a:p>
          <a:p>
            <a:pPr algn="l" fontAlgn="base"/>
            <a:endParaRPr lang="en-US" b="0" i="0" dirty="0">
              <a:solidFill>
                <a:srgbClr val="273239"/>
              </a:solidFill>
              <a:effectLst/>
              <a:latin typeface="Nunito" pitchFamily="2" charset="0"/>
            </a:endParaRPr>
          </a:p>
          <a:p>
            <a:pPr algn="l" fontAlgn="base"/>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endParaRPr lang="en-US" b="0" i="0" dirty="0">
              <a:solidFill>
                <a:srgbClr val="FF0000"/>
              </a:solidFill>
              <a:effectLst/>
              <a:latin typeface="Nunito" pitchFamily="2" charset="0"/>
            </a:endParaRP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p:txBody>
      </p:sp>
      <p:pic>
        <p:nvPicPr>
          <p:cNvPr id="14" name="Picture 13">
            <a:extLst>
              <a:ext uri="{FF2B5EF4-FFF2-40B4-BE49-F238E27FC236}">
                <a16:creationId xmlns:a16="http://schemas.microsoft.com/office/drawing/2014/main" id="{E7A592F6-27BB-1A93-0467-13C22A8AC40B}"/>
              </a:ext>
            </a:extLst>
          </p:cNvPr>
          <p:cNvPicPr>
            <a:picLocks noChangeAspect="1"/>
          </p:cNvPicPr>
          <p:nvPr/>
        </p:nvPicPr>
        <p:blipFill>
          <a:blip r:embed="rId4"/>
          <a:stretch>
            <a:fillRect/>
          </a:stretch>
        </p:blipFill>
        <p:spPr>
          <a:xfrm>
            <a:off x="2957512" y="1395207"/>
            <a:ext cx="2924175" cy="857250"/>
          </a:xfrm>
          <a:prstGeom prst="rect">
            <a:avLst/>
          </a:prstGeom>
        </p:spPr>
      </p:pic>
      <p:sp>
        <p:nvSpPr>
          <p:cNvPr id="16" name="TextBox 15">
            <a:extLst>
              <a:ext uri="{FF2B5EF4-FFF2-40B4-BE49-F238E27FC236}">
                <a16:creationId xmlns:a16="http://schemas.microsoft.com/office/drawing/2014/main" id="{804B1308-672B-C3DE-709F-3FA83559003C}"/>
              </a:ext>
            </a:extLst>
          </p:cNvPr>
          <p:cNvSpPr txBox="1"/>
          <p:nvPr/>
        </p:nvSpPr>
        <p:spPr>
          <a:xfrm>
            <a:off x="457200" y="2272195"/>
            <a:ext cx="7855391" cy="646331"/>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Nunito" pitchFamily="2" charset="0"/>
              </a:rPr>
              <a:t>And similarly, for multiple such exports, we can use a comma to separate two-parameter names within the curly braces.</a:t>
            </a:r>
          </a:p>
        </p:txBody>
      </p:sp>
    </p:spTree>
    <p:extLst>
      <p:ext uri="{BB962C8B-B14F-4D97-AF65-F5344CB8AC3E}">
        <p14:creationId xmlns:p14="http://schemas.microsoft.com/office/powerpoint/2010/main" val="195769284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830997"/>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2585323"/>
          </a:xfrm>
          <a:prstGeom prst="rect">
            <a:avLst/>
          </a:prstGeom>
          <a:noFill/>
        </p:spPr>
        <p:txBody>
          <a:bodyPr wrap="square">
            <a:spAutoFit/>
          </a:bodyPr>
          <a:lstStyle/>
          <a:p>
            <a:r>
              <a:rPr lang="en-US" b="0" dirty="0">
                <a:solidFill>
                  <a:srgbClr val="FF0000"/>
                </a:solidFill>
                <a:effectLst/>
                <a:latin typeface="Consolas" panose="020B0609020204030204" pitchFamily="49" charset="0"/>
              </a:rPr>
              <a:t>Example for named export</a:t>
            </a:r>
          </a:p>
          <a:p>
            <a:r>
              <a:rPr lang="en-US" b="0" dirty="0">
                <a:solidFill>
                  <a:srgbClr val="FF0000"/>
                </a:solidFill>
                <a:effectLst/>
                <a:latin typeface="Consolas" panose="020B0609020204030204" pitchFamily="49" charset="0"/>
              </a:rPr>
              <a:t>App.js</a:t>
            </a: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person={</a:t>
            </a:r>
          </a:p>
          <a:p>
            <a:r>
              <a:rPr lang="en-US" b="0" dirty="0">
                <a:solidFill>
                  <a:srgbClr val="000000"/>
                </a:solidFill>
                <a:effectLst/>
                <a:latin typeface="Consolas" panose="020B0609020204030204" pitchFamily="49" charset="0"/>
              </a:rPr>
              <a:t>  name: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kesi</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age:</a:t>
            </a:r>
            <a:r>
              <a:rPr lang="en-US" b="0" dirty="0">
                <a:solidFill>
                  <a:srgbClr val="098658"/>
                </a:solidFill>
                <a:effectLst/>
                <a:latin typeface="Consolas" panose="020B0609020204030204" pitchFamily="49" charset="0"/>
              </a:rPr>
              <a:t>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location:</a:t>
            </a:r>
            <a:r>
              <a:rPr lang="en-US" b="0" dirty="0" err="1">
                <a:solidFill>
                  <a:srgbClr val="A31515"/>
                </a:solidFill>
                <a:effectLst/>
                <a:latin typeface="Consolas" panose="020B0609020204030204" pitchFamily="49" charset="0"/>
              </a:rPr>
              <a:t>'TN</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p:txBody>
      </p:sp>
    </p:spTree>
    <p:extLst>
      <p:ext uri="{BB962C8B-B14F-4D97-AF65-F5344CB8AC3E}">
        <p14:creationId xmlns:p14="http://schemas.microsoft.com/office/powerpoint/2010/main" val="157047118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Why </a:t>
            </a:r>
            <a:r>
              <a:rPr lang="en-US" sz="2100" b="1" dirty="0" err="1">
                <a:solidFill>
                  <a:srgbClr val="7030A0"/>
                </a:solidFill>
                <a:latin typeface="Arial" panose="020B0604020202020204" pitchFamily="34" charset="0"/>
                <a:ea typeface="Arial" panose="020B0604020202020204" pitchFamily="34" charset="0"/>
              </a:rPr>
              <a:t>reactJS</a:t>
            </a:r>
            <a:endParaRPr lang="en-IN" sz="2100" b="1" dirty="0">
              <a:solidFill>
                <a:srgbClr val="7030A0"/>
              </a:solidFill>
              <a:latin typeface="Arial" panose="020B0604020202020204" pitchFamily="34" charset="0"/>
              <a:ea typeface="Arial" panose="020B0604020202020204" pitchFamily="34" charset="0"/>
            </a:endParaRPr>
          </a:p>
        </p:txBody>
      </p:sp>
      <p:graphicFrame>
        <p:nvGraphicFramePr>
          <p:cNvPr id="12" name="Table 11">
            <a:extLst>
              <a:ext uri="{FF2B5EF4-FFF2-40B4-BE49-F238E27FC236}">
                <a16:creationId xmlns:a16="http://schemas.microsoft.com/office/drawing/2014/main" id="{0AC4D6CD-D007-7C68-25DF-A6D7FA22B0DC}"/>
              </a:ext>
            </a:extLst>
          </p:cNvPr>
          <p:cNvGraphicFramePr>
            <a:graphicFrameLocks noGrp="1"/>
          </p:cNvGraphicFramePr>
          <p:nvPr/>
        </p:nvGraphicFramePr>
        <p:xfrm>
          <a:off x="381000" y="971550"/>
          <a:ext cx="8458200" cy="4606989"/>
        </p:xfrm>
        <a:graphic>
          <a:graphicData uri="http://schemas.openxmlformats.org/drawingml/2006/table">
            <a:tbl>
              <a:tblPr/>
              <a:tblGrid>
                <a:gridCol w="8458200">
                  <a:extLst>
                    <a:ext uri="{9D8B030D-6E8A-4147-A177-3AD203B41FA5}">
                      <a16:colId xmlns:a16="http://schemas.microsoft.com/office/drawing/2014/main" val="452946976"/>
                    </a:ext>
                  </a:extLst>
                </a:gridCol>
              </a:tblGrid>
              <a:tr h="1780857">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2000" dirty="0">
                          <a:solidFill>
                            <a:schemeClr val="bg1"/>
                          </a:solidFill>
                          <a:latin typeface="Times New Roman" pitchFamily="18" charset="0"/>
                          <a:cs typeface="Times New Roman" pitchFamily="18" charset="0"/>
                        </a:rPr>
                        <a:t>Today, many JavaScript frameworks are available in the market(like angular, node), but still, React came into the market and gained popularity amongst them. The previous frameworks follow the traditional data flow structure, which uses the DOM (Document Object Model). DOM is an object which is created by the browser each time a web page is loaded. It dynamically adds or removes the data at the back end and when any modifications were done, then each time a new DOM is created for the same page. This repeated creation of DOM makes unnecessary memory wastage and reduces the </a:t>
                      </a:r>
                      <a:r>
                        <a:rPr lang="en-US" sz="2000" dirty="0" err="1">
                          <a:solidFill>
                            <a:schemeClr val="bg1"/>
                          </a:solidFill>
                          <a:latin typeface="Times New Roman" pitchFamily="18" charset="0"/>
                          <a:cs typeface="Times New Roman" pitchFamily="18" charset="0"/>
                        </a:rPr>
                        <a:t>perform.ance</a:t>
                      </a:r>
                      <a:r>
                        <a:rPr lang="en-US" sz="2000" dirty="0">
                          <a:solidFill>
                            <a:schemeClr val="bg1"/>
                          </a:solidFill>
                          <a:latin typeface="Times New Roman" pitchFamily="18" charset="0"/>
                          <a:cs typeface="Times New Roman" pitchFamily="18" charset="0"/>
                        </a:rPr>
                        <a:t> of the application</a:t>
                      </a:r>
                      <a:endParaRPr lang="en-US" sz="2000" dirty="0">
                        <a:solidFill>
                          <a:schemeClr val="bg1"/>
                        </a:solidFill>
                      </a:endParaRPr>
                    </a:p>
                    <a:p>
                      <a:pPr marL="342900" indent="-342900" rtl="0">
                        <a:lnSpc>
                          <a:spcPct val="150000"/>
                        </a:lnSpc>
                        <a:buFont typeface="Wingdings" panose="05000000000000000000" pitchFamily="2" charset="2"/>
                        <a:buChar char="Ø"/>
                      </a:pPr>
                      <a:endParaRPr lang="en-IN" sz="2000" dirty="0">
                        <a:solidFill>
                          <a:schemeClr val="bg1"/>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115205"/>
                  </a:ext>
                </a:extLst>
              </a:tr>
            </a:tbl>
          </a:graphicData>
        </a:graphic>
      </p:graphicFrame>
    </p:spTree>
    <p:extLst>
      <p:ext uri="{BB962C8B-B14F-4D97-AF65-F5344CB8AC3E}">
        <p14:creationId xmlns:p14="http://schemas.microsoft.com/office/powerpoint/2010/main" val="42654885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830997"/>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8956298"/>
          </a:xfrm>
          <a:prstGeom prst="rect">
            <a:avLst/>
          </a:prstGeom>
          <a:noFill/>
        </p:spPr>
        <p:txBody>
          <a:bodyPr wrap="square">
            <a:spAutoFit/>
          </a:bodyPr>
          <a:lstStyle/>
          <a:p>
            <a:r>
              <a:rPr lang="en-US" dirty="0">
                <a:solidFill>
                  <a:srgbClr val="FF0000"/>
                </a:solidFill>
                <a:latin typeface="Nunito" pitchFamily="2" charset="0"/>
              </a:rPr>
              <a:t>i</a:t>
            </a:r>
            <a:r>
              <a:rPr lang="en-US" b="0" i="0" dirty="0">
                <a:solidFill>
                  <a:srgbClr val="FF0000"/>
                </a:solidFill>
                <a:effectLst/>
                <a:latin typeface="Nunito" pitchFamily="2" charset="0"/>
              </a:rPr>
              <a:t>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{person}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Header()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console.log(person)</a:t>
            </a:r>
          </a:p>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home</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department</a:t>
            </a:r>
            <a:r>
              <a:rPr lang="en-IN" b="0" dirty="0">
                <a:solidFill>
                  <a:srgbClr val="800000"/>
                </a:solidFill>
                <a:effectLst/>
                <a:latin typeface="Consolas" panose="020B0609020204030204" pitchFamily="49" charset="0"/>
              </a:rPr>
              <a:t>&lt;/li&gt;&lt;/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br>
              <a:rPr lang="en-IN" b="0" dirty="0">
                <a:solidFill>
                  <a:srgbClr val="000000"/>
                </a:solidFill>
                <a:effectLst/>
                <a:latin typeface="Consolas" panose="020B0609020204030204" pitchFamily="49" charset="0"/>
              </a:rPr>
            </a:b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&lt;Header/&gt;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pPr algn="l" fontAlgn="base"/>
            <a:endParaRPr lang="en-US" b="0" i="0" dirty="0">
              <a:solidFill>
                <a:srgbClr val="FF0000"/>
              </a:solidFill>
              <a:effectLst/>
              <a:latin typeface="Nunito" pitchFamily="2" charset="0"/>
            </a:endParaRPr>
          </a:p>
          <a:p>
            <a:pPr algn="l" fontAlgn="base"/>
            <a:endParaRPr lang="en-US" b="0" i="0" dirty="0">
              <a:solidFill>
                <a:srgbClr val="FF0000"/>
              </a:solidFill>
              <a:effectLst/>
              <a:latin typeface="Nunito" pitchFamily="2" charset="0"/>
            </a:endParaRPr>
          </a:p>
          <a:p>
            <a:pPr algn="l" fontAlgn="base"/>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endParaRPr lang="en-US" b="0" i="0" dirty="0">
              <a:solidFill>
                <a:srgbClr val="FF0000"/>
              </a:solidFill>
              <a:effectLst/>
              <a:latin typeface="Nunito" pitchFamily="2" charset="0"/>
            </a:endParaRP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p:txBody>
      </p:sp>
      <p:pic>
        <p:nvPicPr>
          <p:cNvPr id="13" name="Picture 12">
            <a:extLst>
              <a:ext uri="{FF2B5EF4-FFF2-40B4-BE49-F238E27FC236}">
                <a16:creationId xmlns:a16="http://schemas.microsoft.com/office/drawing/2014/main" id="{6FE49F85-8D15-9A7B-4C0F-C98D08E7793A}"/>
              </a:ext>
            </a:extLst>
          </p:cNvPr>
          <p:cNvPicPr>
            <a:picLocks noChangeAspect="1"/>
          </p:cNvPicPr>
          <p:nvPr/>
        </p:nvPicPr>
        <p:blipFill>
          <a:blip r:embed="rId4"/>
          <a:stretch>
            <a:fillRect/>
          </a:stretch>
        </p:blipFill>
        <p:spPr>
          <a:xfrm>
            <a:off x="6326054" y="1878989"/>
            <a:ext cx="3038848" cy="2216762"/>
          </a:xfrm>
          <a:prstGeom prst="rect">
            <a:avLst/>
          </a:prstGeom>
        </p:spPr>
      </p:pic>
    </p:spTree>
    <p:extLst>
      <p:ext uri="{BB962C8B-B14F-4D97-AF65-F5344CB8AC3E}">
        <p14:creationId xmlns:p14="http://schemas.microsoft.com/office/powerpoint/2010/main" val="224599178"/>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830997"/>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35000" y="629556"/>
            <a:ext cx="8077200" cy="4247317"/>
          </a:xfrm>
          <a:prstGeom prst="rect">
            <a:avLst/>
          </a:prstGeom>
          <a:noFill/>
        </p:spPr>
        <p:txBody>
          <a:bodyPr wrap="square">
            <a:spAutoFit/>
          </a:bodyPr>
          <a:lstStyle/>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pPr algn="l" fontAlgn="base"/>
            <a:endParaRPr lang="en-US" b="0" i="0" dirty="0">
              <a:solidFill>
                <a:srgbClr val="FF0000"/>
              </a:solidFill>
              <a:effectLst/>
              <a:latin typeface="Nunito" pitchFamily="2" charset="0"/>
            </a:endParaRPr>
          </a:p>
          <a:p>
            <a:pPr algn="l" fontAlgn="base"/>
            <a:endParaRPr lang="en-US" b="0" i="0" dirty="0">
              <a:solidFill>
                <a:srgbClr val="FF0000"/>
              </a:solidFill>
              <a:effectLst/>
              <a:latin typeface="Nunito" pitchFamily="2" charset="0"/>
            </a:endParaRPr>
          </a:p>
          <a:p>
            <a:pPr algn="l" fontAlgn="base"/>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endParaRPr lang="en-US" b="0" i="0" dirty="0">
              <a:solidFill>
                <a:srgbClr val="FF0000"/>
              </a:solidFill>
              <a:effectLst/>
              <a:latin typeface="Nunito" pitchFamily="2" charset="0"/>
            </a:endParaRP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p:txBody>
      </p:sp>
      <p:sp>
        <p:nvSpPr>
          <p:cNvPr id="14" name="TextBox 13">
            <a:extLst>
              <a:ext uri="{FF2B5EF4-FFF2-40B4-BE49-F238E27FC236}">
                <a16:creationId xmlns:a16="http://schemas.microsoft.com/office/drawing/2014/main" id="{DBAEEFF4-F53C-7333-26FF-BC450ACF0E3F}"/>
              </a:ext>
            </a:extLst>
          </p:cNvPr>
          <p:cNvSpPr txBox="1"/>
          <p:nvPr/>
        </p:nvSpPr>
        <p:spPr>
          <a:xfrm>
            <a:off x="762000" y="870469"/>
            <a:ext cx="5921375" cy="2308324"/>
          </a:xfrm>
          <a:prstGeom prst="rect">
            <a:avLst/>
          </a:prstGeom>
          <a:noFill/>
        </p:spPr>
        <p:txBody>
          <a:bodyPr wrap="square">
            <a:spAutoFit/>
          </a:bodyPr>
          <a:lstStyle/>
          <a:p>
            <a:r>
              <a:rPr lang="en-US" dirty="0">
                <a:solidFill>
                  <a:srgbClr val="FF0000"/>
                </a:solidFill>
                <a:latin typeface="Consolas" panose="020B0609020204030204" pitchFamily="49" charset="0"/>
              </a:rPr>
              <a:t>Example for more than one named export</a:t>
            </a:r>
          </a:p>
          <a:p>
            <a:r>
              <a:rPr lang="en-US" dirty="0">
                <a:solidFill>
                  <a:srgbClr val="FF0000"/>
                </a:solidFill>
                <a:latin typeface="Consolas" panose="020B0609020204030204" pitchFamily="49" charset="0"/>
              </a:rPr>
              <a:t>App.js</a:t>
            </a:r>
            <a:endParaRPr lang="en-US" b="0" dirty="0">
              <a:solidFill>
                <a:srgbClr val="FF0000"/>
              </a:solidFill>
              <a:effectLst/>
              <a:latin typeface="Consolas" panose="020B0609020204030204" pitchFamily="49" charset="0"/>
            </a:endParaRP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person={</a:t>
            </a:r>
          </a:p>
          <a:p>
            <a:r>
              <a:rPr lang="en-US" b="0" dirty="0">
                <a:solidFill>
                  <a:srgbClr val="000000"/>
                </a:solidFill>
                <a:effectLst/>
                <a:latin typeface="Consolas" panose="020B0609020204030204" pitchFamily="49" charset="0"/>
              </a:rPr>
              <a:t>  name: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kesi</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age:</a:t>
            </a:r>
            <a:r>
              <a:rPr lang="en-US" b="0" dirty="0">
                <a:solidFill>
                  <a:srgbClr val="098658"/>
                </a:solidFill>
                <a:effectLst/>
                <a:latin typeface="Consolas" panose="020B0609020204030204" pitchFamily="49" charset="0"/>
              </a:rPr>
              <a:t>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location:</a:t>
            </a:r>
            <a:r>
              <a:rPr lang="en-US" b="0" dirty="0" err="1">
                <a:solidFill>
                  <a:srgbClr val="A31515"/>
                </a:solidFill>
                <a:effectLst/>
                <a:latin typeface="Consolas" panose="020B0609020204030204" pitchFamily="49" charset="0"/>
              </a:rPr>
              <a:t>'TN</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x=</a:t>
            </a:r>
            <a:r>
              <a:rPr lang="en-US" b="0" dirty="0">
                <a:solidFill>
                  <a:srgbClr val="098658"/>
                </a:solidFill>
                <a:effectLst/>
                <a:latin typeface="Consolas" panose="020B0609020204030204" pitchFamily="49" charset="0"/>
              </a:rPr>
              <a:t>10</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416935028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830997"/>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09600" y="629556"/>
            <a:ext cx="8077200" cy="9510296"/>
          </a:xfrm>
          <a:prstGeom prst="rect">
            <a:avLst/>
          </a:prstGeom>
          <a:noFill/>
        </p:spPr>
        <p:txBody>
          <a:bodyPr wrap="square">
            <a:spAutoFit/>
          </a:bodyPr>
          <a:lstStyle/>
          <a:p>
            <a:r>
              <a:rPr lang="en-US" dirty="0">
                <a:solidFill>
                  <a:srgbClr val="FF0000"/>
                </a:solidFill>
                <a:latin typeface="Nunito" pitchFamily="2" charset="0"/>
              </a:rPr>
              <a:t>i</a:t>
            </a:r>
            <a:r>
              <a:rPr lang="en-US" b="0" i="0" dirty="0">
                <a:solidFill>
                  <a:srgbClr val="FF0000"/>
                </a:solidFill>
                <a:effectLst/>
                <a:latin typeface="Nunito" pitchFamily="2" charset="0"/>
              </a:rPr>
              <a:t>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person,x</a:t>
            </a:r>
            <a:r>
              <a:rPr lang="en-IN" b="0" dirty="0">
                <a:solidFill>
                  <a:srgbClr val="000000"/>
                </a:solidFill>
                <a:effectLst/>
                <a:latin typeface="Consolas" panose="020B0609020204030204" pitchFamily="49" charset="0"/>
              </a:rPr>
              <a:t> as integer}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Header()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console.log(person)</a:t>
            </a:r>
          </a:p>
          <a:p>
            <a:r>
              <a:rPr lang="en-IN" b="0" dirty="0">
                <a:solidFill>
                  <a:srgbClr val="000000"/>
                </a:solidFill>
                <a:effectLst/>
                <a:latin typeface="Consolas" panose="020B0609020204030204" pitchFamily="49" charset="0"/>
              </a:rPr>
              <a:t>     console.log(integer)</a:t>
            </a:r>
          </a:p>
          <a:p>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home</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department</a:t>
            </a:r>
            <a:r>
              <a:rPr lang="en-IN" b="0" dirty="0">
                <a:solidFill>
                  <a:srgbClr val="800000"/>
                </a:solidFill>
                <a:effectLst/>
                <a:latin typeface="Consolas" panose="020B0609020204030204" pitchFamily="49" charset="0"/>
              </a:rPr>
              <a:t>&lt;/li&gt;&lt;/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br>
              <a:rPr lang="en-IN" b="0" dirty="0">
                <a:solidFill>
                  <a:srgbClr val="000000"/>
                </a:solidFill>
                <a:effectLst/>
                <a:latin typeface="Consolas" panose="020B0609020204030204" pitchFamily="49" charset="0"/>
              </a:rPr>
            </a:b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&lt;Header/&gt;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pPr algn="l" fontAlgn="base"/>
            <a:endParaRPr lang="en-US" b="0" i="0" dirty="0">
              <a:solidFill>
                <a:srgbClr val="FF0000"/>
              </a:solidFill>
              <a:effectLst/>
              <a:latin typeface="Nunito" pitchFamily="2" charset="0"/>
            </a:endParaRPr>
          </a:p>
          <a:p>
            <a:pPr algn="l" fontAlgn="base"/>
            <a:endParaRPr lang="en-US" b="0" i="0" dirty="0">
              <a:solidFill>
                <a:srgbClr val="FF0000"/>
              </a:solidFill>
              <a:effectLst/>
              <a:latin typeface="Nunito" pitchFamily="2" charset="0"/>
            </a:endParaRPr>
          </a:p>
          <a:p>
            <a:pPr algn="l" fontAlgn="base"/>
            <a:endParaRPr lang="en-US" dirty="0">
              <a:solidFill>
                <a:srgbClr val="273239"/>
              </a:solidFill>
              <a:latin typeface="Nunito" pitchFamily="2" charset="0"/>
            </a:endParaRPr>
          </a:p>
          <a:p>
            <a:pPr algn="l" fontAlgn="base"/>
            <a:endParaRPr lang="en-US" b="0" i="0" dirty="0">
              <a:solidFill>
                <a:srgbClr val="273239"/>
              </a:solidFill>
              <a:effectLst/>
              <a:latin typeface="Nunito" pitchFamily="2" charset="0"/>
            </a:endParaRP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a:p>
            <a:pPr algn="l" fontAlgn="base"/>
            <a:endParaRPr lang="en-US" b="0" i="0" dirty="0">
              <a:solidFill>
                <a:srgbClr val="FF0000"/>
              </a:solidFill>
              <a:effectLst/>
              <a:latin typeface="Nunito" pitchFamily="2" charset="0"/>
            </a:endParaRPr>
          </a:p>
          <a:p>
            <a:pPr algn="l" fontAlgn="base"/>
            <a:br>
              <a:rPr lang="en-US" b="0" i="0" dirty="0">
                <a:solidFill>
                  <a:srgbClr val="273239"/>
                </a:solidFill>
                <a:effectLst/>
                <a:latin typeface="Nunito" pitchFamily="2" charset="0"/>
              </a:rPr>
            </a:br>
            <a:r>
              <a:rPr lang="en-US" b="0" i="0" dirty="0">
                <a:solidFill>
                  <a:srgbClr val="273239"/>
                </a:solidFill>
                <a:effectLst/>
                <a:latin typeface="Nunito" pitchFamily="2" charset="0"/>
              </a:rPr>
              <a:t> </a:t>
            </a:r>
          </a:p>
        </p:txBody>
      </p:sp>
      <p:pic>
        <p:nvPicPr>
          <p:cNvPr id="14" name="Picture 13">
            <a:extLst>
              <a:ext uri="{FF2B5EF4-FFF2-40B4-BE49-F238E27FC236}">
                <a16:creationId xmlns:a16="http://schemas.microsoft.com/office/drawing/2014/main" id="{0E2EFCAC-BC57-71C3-7D96-84B9D4633883}"/>
              </a:ext>
            </a:extLst>
          </p:cNvPr>
          <p:cNvPicPr>
            <a:picLocks noChangeAspect="1"/>
          </p:cNvPicPr>
          <p:nvPr/>
        </p:nvPicPr>
        <p:blipFill>
          <a:blip r:embed="rId4"/>
          <a:stretch>
            <a:fillRect/>
          </a:stretch>
        </p:blipFill>
        <p:spPr>
          <a:xfrm>
            <a:off x="6009521" y="1830189"/>
            <a:ext cx="3147179" cy="2552700"/>
          </a:xfrm>
          <a:prstGeom prst="rect">
            <a:avLst/>
          </a:prstGeom>
        </p:spPr>
      </p:pic>
    </p:spTree>
    <p:extLst>
      <p:ext uri="{BB962C8B-B14F-4D97-AF65-F5344CB8AC3E}">
        <p14:creationId xmlns:p14="http://schemas.microsoft.com/office/powerpoint/2010/main" val="156891125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830997"/>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35000" y="629556"/>
            <a:ext cx="8077200" cy="3693319"/>
          </a:xfrm>
          <a:prstGeom prst="rect">
            <a:avLst/>
          </a:prstGeom>
          <a:noFill/>
        </p:spPr>
        <p:txBody>
          <a:bodyPr wrap="square">
            <a:spAutoFit/>
          </a:bodyPr>
          <a:lstStyle/>
          <a:p>
            <a:r>
              <a:rPr lang="en-US" b="0" dirty="0">
                <a:solidFill>
                  <a:srgbClr val="FF0000"/>
                </a:solidFill>
                <a:effectLst/>
                <a:latin typeface="Consolas" panose="020B0609020204030204" pitchFamily="49" charset="0"/>
              </a:rPr>
              <a:t>Example for named and default export</a:t>
            </a:r>
          </a:p>
          <a:p>
            <a:r>
              <a:rPr lang="en-US" dirty="0">
                <a:solidFill>
                  <a:srgbClr val="0000FF"/>
                </a:solidFill>
                <a:latin typeface="Consolas" panose="020B0609020204030204" pitchFamily="49" charset="0"/>
              </a:rPr>
              <a:t>App.js</a:t>
            </a:r>
            <a:endParaRPr lang="en-US" b="0" dirty="0">
              <a:solidFill>
                <a:srgbClr val="0000FF"/>
              </a:solidFill>
              <a:effectLst/>
              <a:latin typeface="Consolas" panose="020B0609020204030204" pitchFamily="49" charset="0"/>
            </a:endParaRP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person={</a:t>
            </a:r>
          </a:p>
          <a:p>
            <a:r>
              <a:rPr lang="en-US" b="0" dirty="0">
                <a:solidFill>
                  <a:srgbClr val="000000"/>
                </a:solidFill>
                <a:effectLst/>
                <a:latin typeface="Consolas" panose="020B0609020204030204" pitchFamily="49" charset="0"/>
              </a:rPr>
              <a:t>  name: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kesi</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age:</a:t>
            </a:r>
            <a:r>
              <a:rPr lang="en-US" b="0" dirty="0">
                <a:solidFill>
                  <a:srgbClr val="098658"/>
                </a:solidFill>
                <a:effectLst/>
                <a:latin typeface="Consolas" panose="020B0609020204030204" pitchFamily="49" charset="0"/>
              </a:rPr>
              <a:t>7</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location:</a:t>
            </a:r>
            <a:r>
              <a:rPr lang="en-US" b="0" dirty="0" err="1">
                <a:solidFill>
                  <a:srgbClr val="A31515"/>
                </a:solidFill>
                <a:effectLst/>
                <a:latin typeface="Consolas" panose="020B0609020204030204" pitchFamily="49" charset="0"/>
              </a:rPr>
              <a:t>'TN</a:t>
            </a:r>
            <a:r>
              <a:rPr lang="en-US" b="0" dirty="0">
                <a:solidFill>
                  <a:srgbClr val="A31515"/>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x=</a:t>
            </a:r>
            <a:r>
              <a:rPr lang="en-US" b="0" dirty="0">
                <a:solidFill>
                  <a:srgbClr val="098658"/>
                </a:solidFill>
                <a:effectLst/>
                <a:latin typeface="Consolas" panose="020B0609020204030204" pitchFamily="49" charset="0"/>
              </a:rPr>
              <a:t>10</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x</a:t>
            </a:r>
          </a:p>
          <a:p>
            <a:endParaRPr lang="en-US" dirty="0">
              <a:solidFill>
                <a:srgbClr val="000000"/>
              </a:solidFill>
              <a:latin typeface="Consolas" panose="020B0609020204030204" pitchFamily="49" charset="0"/>
            </a:endParaRPr>
          </a:p>
          <a:p>
            <a:endParaRPr lang="en-US" b="0" dirty="0">
              <a:solidFill>
                <a:srgbClr val="000000"/>
              </a:solidFill>
              <a:effectLst/>
              <a:latin typeface="Consolas" panose="020B0609020204030204" pitchFamily="49" charset="0"/>
            </a:endParaRPr>
          </a:p>
          <a:p>
            <a:r>
              <a:rPr lang="en-US" dirty="0">
                <a:solidFill>
                  <a:srgbClr val="FF0000"/>
                </a:solidFill>
                <a:latin typeface="Consolas" panose="020B0609020204030204" pitchFamily="49" charset="0"/>
              </a:rPr>
              <a:t>Note</a:t>
            </a:r>
            <a:r>
              <a:rPr lang="en-US" dirty="0">
                <a:solidFill>
                  <a:srgbClr val="000000"/>
                </a:solidFill>
                <a:latin typeface="Consolas" panose="020B0609020204030204" pitchFamily="49" charset="0"/>
              </a:rPr>
              <a:t> we can have any named exports but default is only one and default export is optional</a:t>
            </a:r>
            <a:endParaRPr lang="en-U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269251492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830997"/>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35000" y="629556"/>
            <a:ext cx="8077200" cy="7294305"/>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Integer ,{person}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ele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Header()</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console.log(person)</a:t>
            </a:r>
          </a:p>
          <a:p>
            <a:r>
              <a:rPr lang="en-IN" b="0" dirty="0">
                <a:solidFill>
                  <a:srgbClr val="000000"/>
                </a:solidFill>
                <a:effectLst/>
                <a:latin typeface="Consolas" panose="020B0609020204030204" pitchFamily="49" charset="0"/>
              </a:rPr>
              <a:t>   console.log(Integer)</a:t>
            </a:r>
          </a:p>
          <a:p>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home</a:t>
            </a:r>
            <a:r>
              <a:rPr lang="en-IN" b="0" dirty="0">
                <a:solidFill>
                  <a:srgbClr val="800000"/>
                </a:solidFill>
                <a:effectLst/>
                <a:latin typeface="Consolas" panose="020B0609020204030204" pitchFamily="49" charset="0"/>
              </a:rPr>
              <a:t>&lt;/li&gt;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&lt;li&gt;</a:t>
            </a:r>
            <a:r>
              <a:rPr lang="en-IN" b="0" dirty="0">
                <a:solidFill>
                  <a:srgbClr val="000000"/>
                </a:solidFill>
                <a:effectLst/>
                <a:latin typeface="Consolas" panose="020B0609020204030204" pitchFamily="49" charset="0"/>
              </a:rPr>
              <a:t>department</a:t>
            </a:r>
            <a:r>
              <a:rPr lang="en-IN" b="0" dirty="0">
                <a:solidFill>
                  <a:srgbClr val="800000"/>
                </a:solidFill>
                <a:effectLst/>
                <a:latin typeface="Consolas" panose="020B0609020204030204" pitchFamily="49" charset="0"/>
              </a:rPr>
              <a:t>&lt;/li&gt;&lt;/</a:t>
            </a:r>
            <a:r>
              <a:rPr lang="en-IN" b="0" dirty="0" err="1">
                <a:solidFill>
                  <a:srgbClr val="800000"/>
                </a:solidFill>
                <a:effectLst/>
                <a:latin typeface="Consolas" panose="020B0609020204030204" pitchFamily="49" charset="0"/>
              </a:rPr>
              <a:t>ul</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&lt;/header&gt;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&lt;Header/&gt;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p>
          <a:p>
            <a:endParaRPr lang="en-US" b="0" dirty="0">
              <a:solidFill>
                <a:srgbClr val="FF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pic>
        <p:nvPicPr>
          <p:cNvPr id="13" name="Picture 12">
            <a:extLst>
              <a:ext uri="{FF2B5EF4-FFF2-40B4-BE49-F238E27FC236}">
                <a16:creationId xmlns:a16="http://schemas.microsoft.com/office/drawing/2014/main" id="{02334498-3398-923C-84B3-ADAA1C0AD264}"/>
              </a:ext>
            </a:extLst>
          </p:cNvPr>
          <p:cNvPicPr>
            <a:picLocks noChangeAspect="1"/>
          </p:cNvPicPr>
          <p:nvPr/>
        </p:nvPicPr>
        <p:blipFill>
          <a:blip r:embed="rId4"/>
          <a:stretch>
            <a:fillRect/>
          </a:stretch>
        </p:blipFill>
        <p:spPr>
          <a:xfrm>
            <a:off x="5565775" y="2217520"/>
            <a:ext cx="3438525" cy="1428750"/>
          </a:xfrm>
          <a:prstGeom prst="rect">
            <a:avLst/>
          </a:prstGeom>
        </p:spPr>
      </p:pic>
    </p:spTree>
    <p:extLst>
      <p:ext uri="{BB962C8B-B14F-4D97-AF65-F5344CB8AC3E}">
        <p14:creationId xmlns:p14="http://schemas.microsoft.com/office/powerpoint/2010/main" val="785474853"/>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7030A0"/>
              </a:solidFill>
              <a:effectLst/>
              <a:latin typeface="Arial" panose="020B0604020202020204" pitchFamily="34" charset="0"/>
            </a:endParaRPr>
          </a:p>
          <a:p>
            <a:pPr algn="l" fontAlgn="base"/>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830997"/>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35000" y="629556"/>
            <a:ext cx="8077200" cy="2308324"/>
          </a:xfrm>
          <a:prstGeom prst="rect">
            <a:avLst/>
          </a:prstGeom>
          <a:noFill/>
        </p:spPr>
        <p:txBody>
          <a:bodyPr wrap="square">
            <a:spAutoFit/>
          </a:bodyPr>
          <a:lstStyle/>
          <a:p>
            <a:r>
              <a:rPr lang="en-US" b="0" dirty="0">
                <a:solidFill>
                  <a:srgbClr val="FF0000"/>
                </a:solidFill>
                <a:effectLst/>
                <a:latin typeface="Consolas" panose="020B0609020204030204" pitchFamily="49" charset="0"/>
              </a:rPr>
              <a:t>App.js</a:t>
            </a: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App()</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&lt;h1&gt;</a:t>
            </a:r>
            <a:r>
              <a:rPr lang="en-US" b="0" dirty="0" err="1">
                <a:solidFill>
                  <a:srgbClr val="000000"/>
                </a:solidFill>
                <a:effectLst/>
                <a:latin typeface="Consolas" panose="020B0609020204030204" pitchFamily="49" charset="0"/>
              </a:rPr>
              <a:t>iare</a:t>
            </a:r>
            <a:r>
              <a:rPr lang="en-US" b="0" dirty="0">
                <a:solidFill>
                  <a:srgbClr val="000000"/>
                </a:solidFill>
                <a:effectLst/>
                <a:latin typeface="Consolas" panose="020B0609020204030204" pitchFamily="49" charset="0"/>
              </a:rPr>
              <a:t> college</a:t>
            </a:r>
            <a:r>
              <a:rPr lang="en-US" b="0" dirty="0">
                <a:solidFill>
                  <a:srgbClr val="800000"/>
                </a:solidFill>
                <a:effectLst/>
                <a:latin typeface="Consolas" panose="020B0609020204030204" pitchFamily="49" charset="0"/>
              </a:rPr>
              <a:t>&lt;/h1&gt;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App</a:t>
            </a:r>
          </a:p>
        </p:txBody>
      </p:sp>
    </p:spTree>
    <p:extLst>
      <p:ext uri="{BB962C8B-B14F-4D97-AF65-F5344CB8AC3E}">
        <p14:creationId xmlns:p14="http://schemas.microsoft.com/office/powerpoint/2010/main" val="3165709714"/>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830997"/>
          </a:xfrm>
          <a:prstGeom prst="rect">
            <a:avLst/>
          </a:prstGeom>
          <a:noFill/>
        </p:spPr>
        <p:txBody>
          <a:bodyPr wrap="square">
            <a:spAutoFit/>
          </a:bodyPr>
          <a:lstStyle/>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
        <p:nvSpPr>
          <p:cNvPr id="12" name="TextBox 11">
            <a:extLst>
              <a:ext uri="{FF2B5EF4-FFF2-40B4-BE49-F238E27FC236}">
                <a16:creationId xmlns:a16="http://schemas.microsoft.com/office/drawing/2014/main" id="{D57F930D-A08F-D3D4-F8C9-24B3C42B7F8A}"/>
              </a:ext>
            </a:extLst>
          </p:cNvPr>
          <p:cNvSpPr txBox="1"/>
          <p:nvPr/>
        </p:nvSpPr>
        <p:spPr>
          <a:xfrm>
            <a:off x="635000" y="629556"/>
            <a:ext cx="8077200" cy="2585323"/>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endParaRPr lang="en-US" b="0" dirty="0">
              <a:solidFill>
                <a:srgbClr val="000000"/>
              </a:solidFill>
              <a:effectLst/>
              <a:latin typeface="Consolas" panose="020B0609020204030204" pitchFamily="49" charset="0"/>
            </a:endParaRPr>
          </a:p>
        </p:txBody>
      </p:sp>
      <p:pic>
        <p:nvPicPr>
          <p:cNvPr id="13" name="Picture 12">
            <a:extLst>
              <a:ext uri="{FF2B5EF4-FFF2-40B4-BE49-F238E27FC236}">
                <a16:creationId xmlns:a16="http://schemas.microsoft.com/office/drawing/2014/main" id="{26D4B7F0-0D71-958C-33B7-773A20EBB60B}"/>
              </a:ext>
            </a:extLst>
          </p:cNvPr>
          <p:cNvPicPr>
            <a:picLocks noChangeAspect="1"/>
          </p:cNvPicPr>
          <p:nvPr/>
        </p:nvPicPr>
        <p:blipFill>
          <a:blip r:embed="rId4"/>
          <a:stretch>
            <a:fillRect/>
          </a:stretch>
        </p:blipFill>
        <p:spPr>
          <a:xfrm>
            <a:off x="7062787" y="3028972"/>
            <a:ext cx="2638425" cy="771525"/>
          </a:xfrm>
          <a:prstGeom prst="rect">
            <a:avLst/>
          </a:prstGeom>
        </p:spPr>
      </p:pic>
    </p:spTree>
    <p:extLst>
      <p:ext uri="{BB962C8B-B14F-4D97-AF65-F5344CB8AC3E}">
        <p14:creationId xmlns:p14="http://schemas.microsoft.com/office/powerpoint/2010/main" val="21021823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6063198"/>
          </a:xfrm>
          <a:prstGeom prst="rect">
            <a:avLst/>
          </a:prstGeom>
          <a:noFill/>
        </p:spPr>
        <p:txBody>
          <a:bodyPr wrap="square">
            <a:spAutoFit/>
          </a:bodyPr>
          <a:lstStyle/>
          <a:p>
            <a:pPr algn="l" rtl="0">
              <a:lnSpc>
                <a:spcPct val="150000"/>
              </a:lnSpc>
            </a:pPr>
            <a:r>
              <a:rPr lang="en-US" sz="2000" b="0" i="0" dirty="0">
                <a:solidFill>
                  <a:srgbClr val="5F6368"/>
                </a:solidFill>
                <a:effectLst/>
                <a:latin typeface="Google Sans"/>
              </a:rPr>
              <a:t>Creating new component in </a:t>
            </a:r>
            <a:r>
              <a:rPr lang="en-US" sz="2000" b="0" i="0" dirty="0" err="1">
                <a:solidFill>
                  <a:srgbClr val="5F6368"/>
                </a:solidFill>
                <a:effectLst/>
                <a:latin typeface="Google Sans"/>
              </a:rPr>
              <a:t>src</a:t>
            </a:r>
            <a:r>
              <a:rPr lang="en-US" sz="2000" b="0" i="0" dirty="0">
                <a:solidFill>
                  <a:srgbClr val="5F6368"/>
                </a:solidFill>
                <a:effectLst/>
                <a:latin typeface="Google Sans"/>
              </a:rPr>
              <a:t> </a:t>
            </a:r>
            <a:r>
              <a:rPr lang="en-US" sz="2000" b="0" i="0" dirty="0" err="1">
                <a:solidFill>
                  <a:srgbClr val="5F6368"/>
                </a:solidFill>
                <a:effectLst/>
                <a:latin typeface="Google Sans"/>
              </a:rPr>
              <a:t>folder.By</a:t>
            </a:r>
            <a:r>
              <a:rPr lang="en-US" sz="2000" b="0" i="0" dirty="0">
                <a:solidFill>
                  <a:srgbClr val="5F6368"/>
                </a:solidFill>
                <a:effectLst/>
                <a:latin typeface="Google Sans"/>
              </a:rPr>
              <a:t> using import and export we are importing the component into app.js</a:t>
            </a:r>
          </a:p>
          <a:p>
            <a:pPr algn="l" rtl="0">
              <a:lnSpc>
                <a:spcPct val="150000"/>
              </a:lnSpc>
            </a:pPr>
            <a:r>
              <a:rPr lang="en-US" sz="2000" dirty="0">
                <a:solidFill>
                  <a:srgbClr val="FF0000"/>
                </a:solidFill>
                <a:latin typeface="Google Sans"/>
              </a:rPr>
              <a:t>Header.js</a:t>
            </a:r>
          </a:p>
          <a:p>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header()</a:t>
            </a:r>
          </a:p>
          <a:p>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return</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a:t>
            </a:r>
            <a:r>
              <a:rPr lang="en-IN" sz="2000" b="0" dirty="0" err="1">
                <a:solidFill>
                  <a:srgbClr val="800000"/>
                </a:solidFill>
                <a:effectLst/>
                <a:latin typeface="Consolas" panose="020B0609020204030204" pitchFamily="49" charset="0"/>
              </a:rPr>
              <a:t>ul</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&lt;li&gt;</a:t>
            </a:r>
            <a:r>
              <a:rPr lang="en-IN" sz="2000" b="0" dirty="0">
                <a:solidFill>
                  <a:srgbClr val="000000"/>
                </a:solidFill>
                <a:effectLst/>
                <a:latin typeface="Consolas" panose="020B0609020204030204" pitchFamily="49" charset="0"/>
              </a:rPr>
              <a:t>home</a:t>
            </a:r>
            <a:r>
              <a:rPr lang="en-IN" sz="2000" b="0" dirty="0">
                <a:solidFill>
                  <a:srgbClr val="800000"/>
                </a:solidFill>
                <a:effectLst/>
                <a:latin typeface="Consolas" panose="020B0609020204030204" pitchFamily="49" charset="0"/>
              </a:rPr>
              <a:t>&lt;/li&gt;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&lt;li&gt;</a:t>
            </a:r>
            <a:r>
              <a:rPr lang="en-IN" sz="2000" b="0" dirty="0">
                <a:solidFill>
                  <a:srgbClr val="000000"/>
                </a:solidFill>
                <a:effectLst/>
                <a:latin typeface="Consolas" panose="020B0609020204030204" pitchFamily="49" charset="0"/>
              </a:rPr>
              <a:t>departments</a:t>
            </a:r>
            <a:r>
              <a:rPr lang="en-IN" sz="2000" b="0" dirty="0">
                <a:solidFill>
                  <a:srgbClr val="800000"/>
                </a:solidFill>
                <a:effectLst/>
                <a:latin typeface="Consolas" panose="020B0609020204030204" pitchFamily="49" charset="0"/>
              </a:rPr>
              <a:t>&lt;/li&gt;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&lt;li&gt;</a:t>
            </a:r>
            <a:r>
              <a:rPr lang="en-IN" sz="2000" b="0" dirty="0">
                <a:solidFill>
                  <a:srgbClr val="000000"/>
                </a:solidFill>
                <a:effectLst/>
                <a:latin typeface="Consolas" panose="020B0609020204030204" pitchFamily="49" charset="0"/>
              </a:rPr>
              <a:t>placements</a:t>
            </a:r>
            <a:r>
              <a:rPr lang="en-IN" sz="2000" b="0" dirty="0">
                <a:solidFill>
                  <a:srgbClr val="800000"/>
                </a:solidFill>
                <a:effectLst/>
                <a:latin typeface="Consolas" panose="020B0609020204030204" pitchFamily="49" charset="0"/>
              </a:rPr>
              <a:t>&lt;/li&gt;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a:t>
            </a:r>
            <a:r>
              <a:rPr lang="en-IN" sz="2000" b="0" dirty="0" err="1">
                <a:solidFill>
                  <a:srgbClr val="800000"/>
                </a:solidFill>
                <a:effectLst/>
                <a:latin typeface="Consolas" panose="020B0609020204030204" pitchFamily="49" charset="0"/>
              </a:rPr>
              <a:t>ul</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export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default</a:t>
            </a:r>
            <a:r>
              <a:rPr lang="en-IN" sz="2000" b="0" dirty="0">
                <a:solidFill>
                  <a:srgbClr val="000000"/>
                </a:solidFill>
                <a:effectLst/>
                <a:latin typeface="Consolas" panose="020B0609020204030204" pitchFamily="49" charset="0"/>
              </a:rPr>
              <a:t> header</a:t>
            </a:r>
          </a:p>
          <a:p>
            <a:pPr algn="l" rtl="0">
              <a:lnSpc>
                <a:spcPct val="150000"/>
              </a:lnSpc>
            </a:pPr>
            <a:endParaRPr lang="en-US" sz="2000" dirty="0">
              <a:solidFill>
                <a:srgbClr val="FF0000"/>
              </a:solidFill>
              <a:latin typeface="Google Sans"/>
            </a:endParaRPr>
          </a:p>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2546957955"/>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5139869"/>
          </a:xfrm>
          <a:prstGeom prst="rect">
            <a:avLst/>
          </a:prstGeom>
          <a:noFill/>
        </p:spPr>
        <p:txBody>
          <a:bodyPr wrap="square">
            <a:spAutoFit/>
          </a:bodyPr>
          <a:lstStyle/>
          <a:p>
            <a:pPr algn="l" rtl="0">
              <a:lnSpc>
                <a:spcPct val="150000"/>
              </a:lnSpc>
            </a:pPr>
            <a:r>
              <a:rPr lang="en-US" sz="2000" dirty="0">
                <a:solidFill>
                  <a:srgbClr val="FF0000"/>
                </a:solidFill>
                <a:latin typeface="Google Sans"/>
              </a:rPr>
              <a:t>App.js</a:t>
            </a:r>
          </a:p>
          <a:p>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Header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'./header'</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App()</a:t>
            </a:r>
          </a:p>
          <a:p>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&lt;div&gt;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&lt;Header/&gt;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&lt;h1&gt;</a:t>
            </a:r>
            <a:r>
              <a:rPr lang="en-US" sz="2000" b="0" dirty="0" err="1">
                <a:solidFill>
                  <a:srgbClr val="000000"/>
                </a:solidFill>
                <a:effectLst/>
                <a:latin typeface="Consolas" panose="020B0609020204030204" pitchFamily="49" charset="0"/>
              </a:rPr>
              <a:t>iare</a:t>
            </a:r>
            <a:r>
              <a:rPr lang="en-US" sz="2000" b="0" dirty="0">
                <a:solidFill>
                  <a:srgbClr val="000000"/>
                </a:solidFill>
                <a:effectLst/>
                <a:latin typeface="Consolas" panose="020B0609020204030204" pitchFamily="49" charset="0"/>
              </a:rPr>
              <a:t> college</a:t>
            </a:r>
            <a:r>
              <a:rPr lang="en-US" sz="2000" b="0" dirty="0">
                <a:solidFill>
                  <a:srgbClr val="800000"/>
                </a:solidFill>
                <a:effectLst/>
                <a:latin typeface="Consolas" panose="020B0609020204030204" pitchFamily="49" charset="0"/>
              </a:rPr>
              <a:t>&lt;/h1&gt;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&lt;/div&gt;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default</a:t>
            </a:r>
            <a:r>
              <a:rPr lang="en-US" sz="2000" b="0" dirty="0">
                <a:solidFill>
                  <a:srgbClr val="000000"/>
                </a:solidFill>
                <a:effectLst/>
                <a:latin typeface="Consolas" panose="020B0609020204030204" pitchFamily="49" charset="0"/>
              </a:rPr>
              <a:t> App</a:t>
            </a:r>
          </a:p>
          <a:p>
            <a:pPr algn="l" rtl="0">
              <a:lnSpc>
                <a:spcPct val="150000"/>
              </a:lnSpc>
            </a:pPr>
            <a:endParaRPr lang="en-US" sz="2000" dirty="0">
              <a:solidFill>
                <a:srgbClr val="FF0000"/>
              </a:solidFill>
              <a:latin typeface="Google Sans"/>
            </a:endParaRPr>
          </a:p>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2154198766"/>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Imports and Exports in react </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4524315"/>
          </a:xfrm>
          <a:prstGeom prst="rect">
            <a:avLst/>
          </a:prstGeom>
          <a:noFill/>
        </p:spPr>
        <p:txBody>
          <a:bodyPr wrap="square">
            <a:spAutoFit/>
          </a:bodyPr>
          <a:lstStyle/>
          <a:p>
            <a:pPr algn="l" rtl="0">
              <a:lnSpc>
                <a:spcPct val="150000"/>
              </a:lnSpc>
            </a:pPr>
            <a:r>
              <a:rPr lang="en-US" sz="2000" dirty="0">
                <a:solidFill>
                  <a:srgbClr val="FF0000"/>
                </a:solidFill>
                <a:latin typeface="Google Sans"/>
              </a:rPr>
              <a:t>Index.js</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React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'react'</a:t>
            </a:r>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t>
            </a:r>
            <a:r>
              <a:rPr lang="en-IN" sz="2000" b="0" dirty="0" err="1">
                <a:solidFill>
                  <a:srgbClr val="000000"/>
                </a:solidFill>
                <a:effectLst/>
                <a:latin typeface="Consolas" panose="020B0609020204030204" pitchFamily="49" charset="0"/>
              </a:rPr>
              <a:t>ReactDOM</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'react-</a:t>
            </a:r>
            <a:r>
              <a:rPr lang="en-IN" sz="2000" b="0" dirty="0" err="1">
                <a:solidFill>
                  <a:srgbClr val="A31515"/>
                </a:solidFill>
                <a:effectLst/>
                <a:latin typeface="Consolas" panose="020B0609020204030204" pitchFamily="49" charset="0"/>
              </a:rPr>
              <a:t>dom</a:t>
            </a:r>
            <a:r>
              <a:rPr lang="en-IN" sz="2000" b="0" dirty="0">
                <a:solidFill>
                  <a:srgbClr val="A31515"/>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App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'./App'</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let</a:t>
            </a:r>
            <a:r>
              <a:rPr lang="en-IN" sz="2000" b="0" dirty="0">
                <a:solidFill>
                  <a:srgbClr val="000000"/>
                </a:solidFill>
                <a:effectLst/>
                <a:latin typeface="Consolas" panose="020B0609020204030204" pitchFamily="49" charset="0"/>
              </a:rPr>
              <a:t> root=</a:t>
            </a:r>
            <a:r>
              <a:rPr lang="en-IN" sz="2000" b="0" dirty="0" err="1">
                <a:solidFill>
                  <a:srgbClr val="000000"/>
                </a:solidFill>
                <a:effectLst/>
                <a:latin typeface="Consolas" panose="020B0609020204030204" pitchFamily="49" charset="0"/>
              </a:rPr>
              <a:t>ReactDOM.createRoot</a:t>
            </a:r>
            <a:r>
              <a:rPr lang="en-IN" sz="2000" b="0" dirty="0">
                <a:solidFill>
                  <a:srgbClr val="000000"/>
                </a:solidFill>
                <a:effectLst/>
                <a:latin typeface="Consolas" panose="020B0609020204030204" pitchFamily="49" charset="0"/>
              </a:rPr>
              <a:t>(</a:t>
            </a:r>
            <a:r>
              <a:rPr lang="en-IN" sz="2000" b="0" dirty="0" err="1">
                <a:solidFill>
                  <a:srgbClr val="000000"/>
                </a:solidFill>
                <a:effectLst/>
                <a:latin typeface="Consolas" panose="020B0609020204030204" pitchFamily="49" charset="0"/>
              </a:rPr>
              <a:t>document.getElementById</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'root'</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err="1">
                <a:solidFill>
                  <a:srgbClr val="000000"/>
                </a:solidFill>
                <a:effectLst/>
                <a:latin typeface="Consolas" panose="020B0609020204030204" pitchFamily="49" charset="0"/>
              </a:rPr>
              <a:t>root.render</a:t>
            </a:r>
            <a:r>
              <a:rPr lang="en-IN" sz="2000" b="0" dirty="0">
                <a:solidFill>
                  <a:srgbClr val="000000"/>
                </a:solidFill>
                <a:effectLst/>
                <a:latin typeface="Consolas" panose="020B0609020204030204" pitchFamily="49" charset="0"/>
              </a:rPr>
              <a:t>(</a:t>
            </a:r>
            <a:r>
              <a:rPr lang="en-IN" sz="2000" b="0" dirty="0">
                <a:solidFill>
                  <a:srgbClr val="800000"/>
                </a:solidFill>
                <a:effectLst/>
                <a:latin typeface="Consolas" panose="020B0609020204030204" pitchFamily="49" charset="0"/>
              </a:rPr>
              <a:t>&lt;App</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p>
          <a:p>
            <a:pPr algn="l" rtl="0">
              <a:lnSpc>
                <a:spcPct val="150000"/>
              </a:lnSpc>
            </a:pPr>
            <a:endParaRPr lang="en-US" sz="2000" dirty="0">
              <a:solidFill>
                <a:srgbClr val="FF0000"/>
              </a:solidFill>
              <a:latin typeface="Google Sans"/>
            </a:endParaRPr>
          </a:p>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pic>
        <p:nvPicPr>
          <p:cNvPr id="2" name="Picture 1">
            <a:extLst>
              <a:ext uri="{FF2B5EF4-FFF2-40B4-BE49-F238E27FC236}">
                <a16:creationId xmlns:a16="http://schemas.microsoft.com/office/drawing/2014/main" id="{0BAFF700-91E0-70E5-B1B5-0DF2C1578B8C}"/>
              </a:ext>
            </a:extLst>
          </p:cNvPr>
          <p:cNvPicPr>
            <a:picLocks noChangeAspect="1"/>
          </p:cNvPicPr>
          <p:nvPr/>
        </p:nvPicPr>
        <p:blipFill>
          <a:blip r:embed="rId4"/>
          <a:stretch>
            <a:fillRect/>
          </a:stretch>
        </p:blipFill>
        <p:spPr>
          <a:xfrm>
            <a:off x="6469501" y="2872663"/>
            <a:ext cx="2019300" cy="1933575"/>
          </a:xfrm>
          <a:prstGeom prst="rect">
            <a:avLst/>
          </a:prstGeom>
        </p:spPr>
      </p:pic>
    </p:spTree>
    <p:extLst>
      <p:ext uri="{BB962C8B-B14F-4D97-AF65-F5344CB8AC3E}">
        <p14:creationId xmlns:p14="http://schemas.microsoft.com/office/powerpoint/2010/main" val="275345553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Why </a:t>
            </a:r>
            <a:r>
              <a:rPr lang="en-US" sz="2100" b="1" dirty="0" err="1">
                <a:solidFill>
                  <a:srgbClr val="7030A0"/>
                </a:solidFill>
                <a:latin typeface="Arial" panose="020B0604020202020204" pitchFamily="34" charset="0"/>
                <a:ea typeface="Arial" panose="020B0604020202020204" pitchFamily="34" charset="0"/>
              </a:rPr>
              <a:t>reactJS</a:t>
            </a:r>
            <a:endParaRPr lang="en-IN" sz="2100" b="1" dirty="0">
              <a:solidFill>
                <a:srgbClr val="7030A0"/>
              </a:solidFill>
              <a:latin typeface="Arial" panose="020B0604020202020204" pitchFamily="34" charset="0"/>
              <a:ea typeface="Arial" panose="020B0604020202020204" pitchFamily="34" charset="0"/>
            </a:endParaRPr>
          </a:p>
        </p:txBody>
      </p:sp>
      <p:graphicFrame>
        <p:nvGraphicFramePr>
          <p:cNvPr id="12" name="Table 11">
            <a:extLst>
              <a:ext uri="{FF2B5EF4-FFF2-40B4-BE49-F238E27FC236}">
                <a16:creationId xmlns:a16="http://schemas.microsoft.com/office/drawing/2014/main" id="{0AC4D6CD-D007-7C68-25DF-A6D7FA22B0DC}"/>
              </a:ext>
            </a:extLst>
          </p:cNvPr>
          <p:cNvGraphicFramePr>
            <a:graphicFrameLocks noGrp="1"/>
          </p:cNvGraphicFramePr>
          <p:nvPr>
            <p:extLst>
              <p:ext uri="{D42A27DB-BD31-4B8C-83A1-F6EECF244321}">
                <p14:modId xmlns:p14="http://schemas.microsoft.com/office/powerpoint/2010/main" val="95848638"/>
              </p:ext>
            </p:extLst>
          </p:nvPr>
        </p:nvGraphicFramePr>
        <p:xfrm>
          <a:off x="381000" y="971550"/>
          <a:ext cx="8458200" cy="2320989"/>
        </p:xfrm>
        <a:graphic>
          <a:graphicData uri="http://schemas.openxmlformats.org/drawingml/2006/table">
            <a:tbl>
              <a:tblPr/>
              <a:tblGrid>
                <a:gridCol w="8458200">
                  <a:extLst>
                    <a:ext uri="{9D8B030D-6E8A-4147-A177-3AD203B41FA5}">
                      <a16:colId xmlns:a16="http://schemas.microsoft.com/office/drawing/2014/main" val="452946976"/>
                    </a:ext>
                  </a:extLst>
                </a:gridCol>
              </a:tblGrid>
              <a:tr h="1780857">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2000" dirty="0">
                          <a:solidFill>
                            <a:schemeClr val="bg1"/>
                          </a:solidFill>
                        </a:rPr>
                        <a:t>The Virtual DOM is </a:t>
                      </a:r>
                      <a:r>
                        <a:rPr lang="en-US" sz="2000" dirty="0" err="1">
                          <a:solidFill>
                            <a:schemeClr val="bg1"/>
                          </a:solidFill>
                        </a:rPr>
                        <a:t>React's</a:t>
                      </a:r>
                      <a:r>
                        <a:rPr lang="en-US" sz="2000" dirty="0">
                          <a:solidFill>
                            <a:schemeClr val="bg1"/>
                          </a:solidFill>
                        </a:rPr>
                        <a:t> lightweight version of the Real DOM. Real DOM manipulation is substantially slower than virtual DOM manipulation. When an object's state changes, Virtual DOM updates only that object in the real DOM rather than all of them.</a:t>
                      </a:r>
                    </a:p>
                    <a:p>
                      <a:pPr marL="342900" indent="-342900" rtl="0">
                        <a:lnSpc>
                          <a:spcPct val="150000"/>
                        </a:lnSpc>
                        <a:buFont typeface="Wingdings" panose="05000000000000000000" pitchFamily="2" charset="2"/>
                        <a:buChar char="Ø"/>
                      </a:pPr>
                      <a:endParaRPr lang="en-IN" sz="2000" dirty="0">
                        <a:solidFill>
                          <a:schemeClr val="bg1"/>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115205"/>
                  </a:ext>
                </a:extLst>
              </a:tr>
            </a:tbl>
          </a:graphicData>
        </a:graphic>
      </p:graphicFrame>
    </p:spTree>
    <p:extLst>
      <p:ext uri="{BB962C8B-B14F-4D97-AF65-F5344CB8AC3E}">
        <p14:creationId xmlns:p14="http://schemas.microsoft.com/office/powerpoint/2010/main" val="160147124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404519" y="94287"/>
            <a:ext cx="8616324" cy="634852"/>
            <a:chOff x="2982538" y="125716"/>
            <a:chExt cx="9095162"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4017402" y="574216"/>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982538" y="163847"/>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Expressions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152400" y="629556"/>
            <a:ext cx="8160191" cy="5632311"/>
          </a:xfrm>
          <a:prstGeom prst="rect">
            <a:avLst/>
          </a:prstGeom>
          <a:noFill/>
        </p:spPr>
        <p:txBody>
          <a:bodyPr wrap="square">
            <a:spAutoFit/>
          </a:bodyPr>
          <a:lstStyle/>
          <a:p>
            <a:r>
              <a:rPr lang="en-US" sz="2000" b="1" i="0" dirty="0">
                <a:solidFill>
                  <a:srgbClr val="273239"/>
                </a:solidFill>
                <a:effectLst/>
                <a:latin typeface="Nunito" pitchFamily="2" charset="0"/>
              </a:rPr>
              <a:t>Attributes in JSX: </a:t>
            </a:r>
            <a:r>
              <a:rPr lang="en-US" sz="2000" b="0" i="0" dirty="0">
                <a:solidFill>
                  <a:srgbClr val="273239"/>
                </a:solidFill>
                <a:effectLst/>
                <a:latin typeface="Nunito" pitchFamily="2" charset="0"/>
              </a:rPr>
              <a:t>JSX allows us to use attributes with the HTML elements just like we do with normal HTML. But instead of the normal naming convention of HTML, JSX uses the </a:t>
            </a:r>
            <a:r>
              <a:rPr lang="en-US" sz="2000" b="0" i="0" dirty="0" err="1">
                <a:solidFill>
                  <a:srgbClr val="273239"/>
                </a:solidFill>
                <a:effectLst/>
                <a:latin typeface="Nunito" pitchFamily="2" charset="0"/>
              </a:rPr>
              <a:t>camelcase</a:t>
            </a:r>
            <a:r>
              <a:rPr lang="en-US" sz="2000" b="0" i="0" dirty="0">
                <a:solidFill>
                  <a:srgbClr val="273239"/>
                </a:solidFill>
                <a:effectLst/>
                <a:latin typeface="Nunito" pitchFamily="2" charset="0"/>
              </a:rPr>
              <a:t> convention for attributes. For example, </a:t>
            </a:r>
            <a:r>
              <a:rPr lang="en-US" sz="2000" b="0" i="1" dirty="0">
                <a:solidFill>
                  <a:srgbClr val="273239"/>
                </a:solidFill>
                <a:effectLst/>
                <a:latin typeface="Nunito" pitchFamily="2" charset="0"/>
              </a:rPr>
              <a:t>class</a:t>
            </a:r>
            <a:r>
              <a:rPr lang="en-US" sz="2000" b="0" i="0" dirty="0">
                <a:solidFill>
                  <a:srgbClr val="273239"/>
                </a:solidFill>
                <a:effectLst/>
                <a:latin typeface="Nunito" pitchFamily="2" charset="0"/>
              </a:rPr>
              <a:t> in HTML becomes </a:t>
            </a:r>
            <a:r>
              <a:rPr lang="en-US" sz="2000" b="0" i="1" dirty="0" err="1">
                <a:solidFill>
                  <a:srgbClr val="FF0000"/>
                </a:solidFill>
                <a:effectLst/>
                <a:latin typeface="Nunito" pitchFamily="2" charset="0"/>
              </a:rPr>
              <a:t>className</a:t>
            </a:r>
            <a:r>
              <a:rPr lang="en-US" sz="2000" b="0" i="0" dirty="0">
                <a:solidFill>
                  <a:srgbClr val="273239"/>
                </a:solidFill>
                <a:effectLst/>
                <a:latin typeface="Nunito" pitchFamily="2" charset="0"/>
              </a:rPr>
              <a:t> in JSX. The main reason behind this is that some attribute names in HTML like ‘</a:t>
            </a:r>
            <a:r>
              <a:rPr lang="en-US" sz="2000" b="0" i="1" dirty="0">
                <a:solidFill>
                  <a:srgbClr val="273239"/>
                </a:solidFill>
                <a:effectLst/>
                <a:latin typeface="Nunito" pitchFamily="2" charset="0"/>
              </a:rPr>
              <a:t>class</a:t>
            </a:r>
            <a:r>
              <a:rPr lang="en-US" sz="2000" b="0" i="0" dirty="0">
                <a:solidFill>
                  <a:srgbClr val="273239"/>
                </a:solidFill>
                <a:effectLst/>
                <a:latin typeface="Nunito" pitchFamily="2" charset="0"/>
              </a:rPr>
              <a:t>‘ are reserved keywords in JavaScript. So, in order to avoid this problem, JSX uses the camel case naming convention for attributes. We can also use custom attributes in JSX. For custom attributes, the names of such attributes should be prefixed by </a:t>
            </a:r>
            <a:r>
              <a:rPr lang="en-US" sz="2000" b="1" i="0" dirty="0">
                <a:solidFill>
                  <a:srgbClr val="273239"/>
                </a:solidFill>
                <a:effectLst/>
                <a:latin typeface="Nunito" pitchFamily="2" charset="0"/>
              </a:rPr>
              <a:t>data</a:t>
            </a:r>
          </a:p>
          <a:p>
            <a:r>
              <a:rPr lang="en-US" sz="2000" b="1" i="0" dirty="0">
                <a:solidFill>
                  <a:srgbClr val="FF0000"/>
                </a:solidFill>
                <a:effectLst/>
                <a:latin typeface="Nunito" pitchFamily="2" charset="0"/>
              </a:rPr>
              <a:t>for attribute in label also use </a:t>
            </a:r>
            <a:r>
              <a:rPr lang="en-US" sz="2000" b="1" dirty="0" err="1">
                <a:solidFill>
                  <a:srgbClr val="FF0000"/>
                </a:solidFill>
                <a:latin typeface="Nunito" pitchFamily="2" charset="0"/>
              </a:rPr>
              <a:t>htmlFor</a:t>
            </a:r>
            <a:endParaRPr lang="en-US" sz="2000" b="1" dirty="0">
              <a:solidFill>
                <a:srgbClr val="FF0000"/>
              </a:solidFill>
              <a:latin typeface="Nunito" pitchFamily="2"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&lt;label</a:t>
            </a:r>
            <a:r>
              <a:rPr lang="en-IN" sz="2000" b="0" dirty="0">
                <a:solidFill>
                  <a:srgbClr val="000000"/>
                </a:solidFill>
                <a:effectLst/>
                <a:latin typeface="Consolas" panose="020B0609020204030204" pitchFamily="49" charset="0"/>
              </a:rPr>
              <a:t> </a:t>
            </a:r>
            <a:r>
              <a:rPr lang="en-IN" sz="2000" b="0" dirty="0" err="1">
                <a:solidFill>
                  <a:srgbClr val="E50000"/>
                </a:solidFill>
                <a:effectLst/>
                <a:latin typeface="Consolas" panose="020B0609020204030204" pitchFamily="49" charset="0"/>
              </a:rPr>
              <a:t>htmlFor</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"sub"</a:t>
            </a:r>
            <a:r>
              <a:rPr lang="en-IN" sz="2000" b="0" dirty="0">
                <a:solidFill>
                  <a:srgbClr val="800000"/>
                </a:solidFill>
                <a:effectLst/>
                <a:latin typeface="Consolas" panose="020B0609020204030204" pitchFamily="49" charset="0"/>
              </a:rPr>
              <a:t>&gt;</a:t>
            </a:r>
            <a:r>
              <a:rPr lang="en-IN" sz="2000" b="0" dirty="0">
                <a:solidFill>
                  <a:srgbClr val="000000"/>
                </a:solidFill>
                <a:effectLst/>
                <a:latin typeface="Consolas" panose="020B0609020204030204" pitchFamily="49" charset="0"/>
              </a:rPr>
              <a:t>students</a:t>
            </a:r>
            <a:r>
              <a:rPr lang="en-IN" sz="2000" b="0" dirty="0">
                <a:solidFill>
                  <a:srgbClr val="800000"/>
                </a:solidFill>
                <a:effectLst/>
                <a:latin typeface="Consolas" panose="020B0609020204030204" pitchFamily="49" charset="0"/>
              </a:rPr>
              <a:t>&lt;/label&gt;</a:t>
            </a:r>
          </a:p>
          <a:p>
            <a:r>
              <a:rPr lang="en-IN" sz="2000" dirty="0">
                <a:solidFill>
                  <a:srgbClr val="800000"/>
                </a:solidFill>
                <a:latin typeface="Consolas" panose="020B0609020204030204" pitchFamily="49" charset="0"/>
              </a:rPr>
              <a:t>Class attribute</a:t>
            </a:r>
            <a:endParaRPr lang="en-IN" sz="2000" b="0" dirty="0">
              <a:solidFill>
                <a:srgbClr val="800000"/>
              </a:solidFill>
              <a:effectLst/>
              <a:latin typeface="Consolas" panose="020B0609020204030204" pitchFamily="49" charset="0"/>
            </a:endParaRPr>
          </a:p>
          <a:p>
            <a:r>
              <a:rPr lang="en-IN" sz="2000" b="0" dirty="0">
                <a:solidFill>
                  <a:srgbClr val="800000"/>
                </a:solidFill>
                <a:effectLst/>
                <a:latin typeface="Consolas" panose="020B0609020204030204" pitchFamily="49" charset="0"/>
              </a:rPr>
              <a:t>&lt;p</a:t>
            </a:r>
            <a:r>
              <a:rPr lang="en-IN" sz="2000" b="0" dirty="0">
                <a:solidFill>
                  <a:srgbClr val="000000"/>
                </a:solidFill>
                <a:effectLst/>
                <a:latin typeface="Consolas" panose="020B0609020204030204" pitchFamily="49" charset="0"/>
              </a:rPr>
              <a:t> </a:t>
            </a:r>
            <a:r>
              <a:rPr lang="en-IN" sz="2000" b="0" dirty="0" err="1">
                <a:solidFill>
                  <a:srgbClr val="E50000"/>
                </a:solidFill>
                <a:effectLst/>
                <a:latin typeface="Consolas" panose="020B0609020204030204" pitchFamily="49" charset="0"/>
              </a:rPr>
              <a:t>className</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'name1'</a:t>
            </a:r>
            <a:r>
              <a:rPr lang="en-IN" sz="2000" b="0" dirty="0">
                <a:solidFill>
                  <a:srgbClr val="800000"/>
                </a:solidFill>
                <a:effectLst/>
                <a:latin typeface="Consolas" panose="020B0609020204030204" pitchFamily="49" charset="0"/>
              </a:rPr>
              <a:t>&gt;</a:t>
            </a:r>
            <a:r>
              <a:rPr lang="en-IN" sz="2000" b="0" dirty="0">
                <a:solidFill>
                  <a:srgbClr val="000000"/>
                </a:solidFill>
                <a:effectLst/>
                <a:latin typeface="Consolas" panose="020B0609020204030204" pitchFamily="49" charset="0"/>
              </a:rPr>
              <a:t>hello students</a:t>
            </a:r>
            <a:r>
              <a:rPr lang="en-IN" sz="2000" b="0" dirty="0">
                <a:solidFill>
                  <a:srgbClr val="800000"/>
                </a:solidFill>
                <a:effectLst/>
                <a:latin typeface="Consolas" panose="020B0609020204030204" pitchFamily="49" charset="0"/>
              </a:rPr>
              <a:t>&lt;/p&gt;</a:t>
            </a:r>
            <a:endParaRPr lang="en-IN" sz="2000" b="0" dirty="0">
              <a:solidFill>
                <a:srgbClr val="000000"/>
              </a:solidFill>
              <a:effectLst/>
              <a:latin typeface="Consolas" panose="020B0609020204030204" pitchFamily="49" charset="0"/>
            </a:endParaRPr>
          </a:p>
          <a:p>
            <a:endParaRPr lang="en-IN" sz="2000" b="0" dirty="0">
              <a:solidFill>
                <a:srgbClr val="000000"/>
              </a:solidFill>
              <a:effectLst/>
              <a:latin typeface="Consolas" panose="020B0609020204030204" pitchFamily="49" charset="0"/>
            </a:endParaRPr>
          </a:p>
          <a:p>
            <a:endParaRPr lang="en-US" sz="2000" b="1" dirty="0">
              <a:solidFill>
                <a:srgbClr val="FF0000"/>
              </a:solidFill>
              <a:latin typeface="Nunito" pitchFamily="2" charset="0"/>
            </a:endParaRPr>
          </a:p>
          <a:p>
            <a:endParaRPr lang="en-US" sz="2000" b="1" i="0" dirty="0">
              <a:solidFill>
                <a:srgbClr val="FF0000"/>
              </a:solidFill>
              <a:effectLst/>
              <a:latin typeface="Nunito" pitchFamily="2" charset="0"/>
            </a:endParaRPr>
          </a:p>
          <a:p>
            <a:endParaRPr lang="en-IN"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378086469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5324535"/>
          </a:xfrm>
          <a:prstGeom prst="rect">
            <a:avLst/>
          </a:prstGeom>
          <a:noFill/>
        </p:spPr>
        <p:txBody>
          <a:bodyPr wrap="square">
            <a:spAutoFit/>
          </a:bodyPr>
          <a:lstStyle/>
          <a:p>
            <a:r>
              <a:rPr lang="en-IN" sz="2000" dirty="0" err="1">
                <a:solidFill>
                  <a:srgbClr val="FF0000"/>
                </a:solidFill>
                <a:latin typeface="Consolas" panose="020B0609020204030204" pitchFamily="49" charset="0"/>
              </a:rPr>
              <a:t>Jsx</a:t>
            </a:r>
            <a:r>
              <a:rPr lang="en-IN" sz="2000" dirty="0">
                <a:solidFill>
                  <a:srgbClr val="FF0000"/>
                </a:solidFill>
                <a:latin typeface="Consolas" panose="020B0609020204030204" pitchFamily="49" charset="0"/>
              </a:rPr>
              <a:t> attributes</a:t>
            </a:r>
          </a:p>
          <a:p>
            <a:r>
              <a:rPr lang="en-IN" sz="2000" dirty="0">
                <a:solidFill>
                  <a:srgbClr val="FF0000"/>
                </a:solidFill>
                <a:latin typeface="Consolas" panose="020B0609020204030204" pitchFamily="49" charset="0"/>
              </a:rPr>
              <a:t>header</a:t>
            </a:r>
            <a:r>
              <a:rPr lang="en-IN" sz="2000" b="0" dirty="0">
                <a:solidFill>
                  <a:srgbClr val="FF0000"/>
                </a:solidFill>
                <a:effectLst/>
                <a:latin typeface="Consolas" panose="020B0609020204030204" pitchFamily="49" charset="0"/>
              </a:rPr>
              <a:t>.js</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'./index.css'</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header()</a:t>
            </a: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return</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&lt;h1</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id</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a:t>
            </a:r>
            <a:r>
              <a:rPr lang="en-IN" sz="2000" b="0" dirty="0">
                <a:solidFill>
                  <a:srgbClr val="000000"/>
                </a:solidFill>
                <a:effectLst/>
                <a:latin typeface="Consolas" panose="020B0609020204030204" pitchFamily="49" charset="0"/>
              </a:rPr>
              <a:t>hello students</a:t>
            </a:r>
            <a:r>
              <a:rPr lang="en-IN" sz="2000" b="0" dirty="0">
                <a:solidFill>
                  <a:srgbClr val="800000"/>
                </a:solidFill>
                <a:effectLst/>
                <a:latin typeface="Consolas" panose="020B0609020204030204" pitchFamily="49" charset="0"/>
              </a:rPr>
              <a:t>&lt;/h1&gt;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&lt;p</a:t>
            </a:r>
            <a:r>
              <a:rPr lang="en-IN" sz="2000" b="0" dirty="0">
                <a:solidFill>
                  <a:srgbClr val="000000"/>
                </a:solidFill>
                <a:effectLst/>
                <a:latin typeface="Consolas" panose="020B0609020204030204" pitchFamily="49" charset="0"/>
              </a:rPr>
              <a:t> </a:t>
            </a:r>
            <a:r>
              <a:rPr lang="en-IN" sz="2000" b="0" dirty="0" err="1">
                <a:solidFill>
                  <a:srgbClr val="E50000"/>
                </a:solidFill>
                <a:effectLst/>
                <a:latin typeface="Consolas" panose="020B0609020204030204" pitchFamily="49" charset="0"/>
              </a:rPr>
              <a:t>className</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'name1'</a:t>
            </a:r>
            <a:r>
              <a:rPr lang="en-IN" sz="2000" b="0" dirty="0">
                <a:solidFill>
                  <a:srgbClr val="800000"/>
                </a:solidFill>
                <a:effectLst/>
                <a:latin typeface="Consolas" panose="020B0609020204030204" pitchFamily="49" charset="0"/>
              </a:rPr>
              <a:t>&gt;</a:t>
            </a:r>
            <a:r>
              <a:rPr lang="en-IN" sz="2000" b="0" dirty="0">
                <a:solidFill>
                  <a:srgbClr val="000000"/>
                </a:solidFill>
                <a:effectLst/>
                <a:latin typeface="Consolas" panose="020B0609020204030204" pitchFamily="49" charset="0"/>
              </a:rPr>
              <a:t>hello students</a:t>
            </a:r>
            <a:r>
              <a:rPr lang="en-IN" sz="2000" b="0" dirty="0">
                <a:solidFill>
                  <a:srgbClr val="800000"/>
                </a:solidFill>
                <a:effectLst/>
                <a:latin typeface="Consolas" panose="020B0609020204030204" pitchFamily="49" charset="0"/>
              </a:rPr>
              <a:t>&lt;/p&gt;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&lt;input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type</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"checkbox"</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id</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"sub"</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/&gt;&lt;</a:t>
            </a:r>
            <a:r>
              <a:rPr lang="en-IN" sz="2000" b="0" dirty="0" err="1">
                <a:solidFill>
                  <a:srgbClr val="800000"/>
                </a:solidFill>
                <a:effectLst/>
                <a:latin typeface="Consolas" panose="020B0609020204030204" pitchFamily="49" charset="0"/>
              </a:rPr>
              <a:t>br</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&lt;label</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"sub"</a:t>
            </a:r>
            <a:r>
              <a:rPr lang="en-IN" sz="2000" b="0" dirty="0">
                <a:solidFill>
                  <a:srgbClr val="800000"/>
                </a:solidFill>
                <a:effectLst/>
                <a:latin typeface="Consolas" panose="020B0609020204030204" pitchFamily="49" charset="0"/>
              </a:rPr>
              <a:t>&gt;</a:t>
            </a:r>
            <a:r>
              <a:rPr lang="en-IN" sz="2000" b="0" dirty="0">
                <a:solidFill>
                  <a:srgbClr val="000000"/>
                </a:solidFill>
                <a:effectLst/>
                <a:latin typeface="Consolas" panose="020B0609020204030204" pitchFamily="49" charset="0"/>
              </a:rPr>
              <a:t>students</a:t>
            </a:r>
            <a:r>
              <a:rPr lang="en-IN" sz="2000" b="0" dirty="0">
                <a:solidFill>
                  <a:srgbClr val="800000"/>
                </a:solidFill>
                <a:effectLst/>
                <a:latin typeface="Consolas" panose="020B0609020204030204" pitchFamily="49" charset="0"/>
              </a:rPr>
              <a:t>&lt;/label&gt;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&lt;input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type</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"text"</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export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default</a:t>
            </a:r>
            <a:r>
              <a:rPr lang="en-IN" sz="2000" b="0" dirty="0">
                <a:solidFill>
                  <a:srgbClr val="000000"/>
                </a:solidFill>
                <a:effectLst/>
                <a:latin typeface="Consolas" panose="020B0609020204030204" pitchFamily="49" charset="0"/>
              </a:rPr>
              <a:t> header</a:t>
            </a: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2287816917"/>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8534400" cy="5324535"/>
          </a:xfrm>
          <a:prstGeom prst="rect">
            <a:avLst/>
          </a:prstGeom>
          <a:noFill/>
        </p:spPr>
        <p:txBody>
          <a:bodyPr wrap="square">
            <a:spAutoFit/>
          </a:bodyPr>
          <a:lstStyle/>
          <a:p>
            <a:r>
              <a:rPr lang="en-IN" sz="2000" b="0" dirty="0">
                <a:solidFill>
                  <a:srgbClr val="FF0000"/>
                </a:solidFill>
                <a:effectLst/>
                <a:latin typeface="Consolas" panose="020B0609020204030204" pitchFamily="49" charset="0"/>
              </a:rPr>
              <a:t>Index.css</a:t>
            </a:r>
          </a:p>
          <a:p>
            <a:r>
              <a:rPr lang="en-IN" sz="2000" b="0" dirty="0">
                <a:solidFill>
                  <a:srgbClr val="800000"/>
                </a:solidFill>
                <a:effectLst/>
                <a:latin typeface="Consolas" panose="020B0609020204030204" pitchFamily="49" charset="0"/>
              </a:rPr>
              <a:t>body</a:t>
            </a:r>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margin</a:t>
            </a:r>
            <a:r>
              <a:rPr lang="en-IN" sz="2000" b="0" dirty="0">
                <a:solidFill>
                  <a:srgbClr val="000000"/>
                </a:solidFill>
                <a:effectLst/>
                <a:latin typeface="Consolas" panose="020B0609020204030204" pitchFamily="49" charset="0"/>
              </a:rPr>
              <a:t>: </a:t>
            </a:r>
            <a:r>
              <a:rPr lang="en-IN" sz="2000" b="0" dirty="0">
                <a:solidFill>
                  <a:srgbClr val="098658"/>
                </a:solidFill>
                <a:effectLst/>
                <a:latin typeface="Consolas" panose="020B0609020204030204" pitchFamily="49" charset="0"/>
              </a:rPr>
              <a:t>0</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font-family</a:t>
            </a:r>
            <a:r>
              <a:rPr lang="en-IN" sz="2000" b="0" dirty="0">
                <a:solidFill>
                  <a:srgbClr val="000000"/>
                </a:solidFill>
                <a:effectLst/>
                <a:latin typeface="Consolas" panose="020B0609020204030204" pitchFamily="49" charset="0"/>
              </a:rPr>
              <a:t>: -apple-system, </a:t>
            </a:r>
            <a:r>
              <a:rPr lang="en-IN" sz="2000" b="0" dirty="0" err="1">
                <a:solidFill>
                  <a:srgbClr val="000000"/>
                </a:solidFill>
                <a:effectLst/>
                <a:latin typeface="Consolas" panose="020B0609020204030204" pitchFamily="49" charset="0"/>
              </a:rPr>
              <a:t>BlinkMacSystemFont</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'Segoe UI'</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'Roboto'</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'Oxygen'</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'Ubuntu'</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a:t>
            </a:r>
            <a:r>
              <a:rPr lang="en-IN" sz="2000" b="0" dirty="0" err="1">
                <a:solidFill>
                  <a:srgbClr val="A31515"/>
                </a:solidFill>
                <a:effectLst/>
                <a:latin typeface="Consolas" panose="020B0609020204030204" pitchFamily="49" charset="0"/>
              </a:rPr>
              <a:t>Cantarell</a:t>
            </a:r>
            <a:r>
              <a:rPr lang="en-IN" sz="2000" b="0" dirty="0">
                <a:solidFill>
                  <a:srgbClr val="A31515"/>
                </a:solidFill>
                <a:effectLst/>
                <a:latin typeface="Consolas" panose="020B0609020204030204" pitchFamily="49" charset="0"/>
              </a:rPr>
              <a:t>'</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'Fira Sans'</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'Droid Sans'</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'Helvetica Neue'</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0451A5"/>
                </a:solidFill>
                <a:effectLst/>
                <a:latin typeface="Consolas" panose="020B0609020204030204" pitchFamily="49" charset="0"/>
              </a:rPr>
              <a:t>sans-serif</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a:t>
            </a:r>
            <a:r>
              <a:rPr lang="en-IN" sz="2000" b="0" dirty="0" err="1">
                <a:solidFill>
                  <a:srgbClr val="E50000"/>
                </a:solidFill>
                <a:effectLst/>
                <a:latin typeface="Consolas" panose="020B0609020204030204" pitchFamily="49" charset="0"/>
              </a:rPr>
              <a:t>webkit</a:t>
            </a:r>
            <a:r>
              <a:rPr lang="en-IN" sz="2000" b="0" dirty="0">
                <a:solidFill>
                  <a:srgbClr val="E50000"/>
                </a:solidFill>
                <a:effectLst/>
                <a:latin typeface="Consolas" panose="020B0609020204030204" pitchFamily="49" charset="0"/>
              </a:rPr>
              <a:t>-font-smoothing</a:t>
            </a:r>
            <a:r>
              <a:rPr lang="en-IN" sz="2000" b="0" dirty="0">
                <a:solidFill>
                  <a:srgbClr val="000000"/>
                </a:solidFill>
                <a:effectLst/>
                <a:latin typeface="Consolas" panose="020B0609020204030204" pitchFamily="49" charset="0"/>
              </a:rPr>
              <a:t>: </a:t>
            </a:r>
            <a:r>
              <a:rPr lang="en-IN" sz="2000" b="0" dirty="0" err="1">
                <a:solidFill>
                  <a:srgbClr val="0451A5"/>
                </a:solidFill>
                <a:effectLst/>
                <a:latin typeface="Consolas" panose="020B0609020204030204" pitchFamily="49" charset="0"/>
              </a:rPr>
              <a:t>antialiased</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a:t>
            </a:r>
            <a:r>
              <a:rPr lang="en-IN" sz="2000" b="0" dirty="0" err="1">
                <a:solidFill>
                  <a:srgbClr val="E50000"/>
                </a:solidFill>
                <a:effectLst/>
                <a:latin typeface="Consolas" panose="020B0609020204030204" pitchFamily="49" charset="0"/>
              </a:rPr>
              <a:t>moz</a:t>
            </a:r>
            <a:r>
              <a:rPr lang="en-IN" sz="2000" b="0" dirty="0">
                <a:solidFill>
                  <a:srgbClr val="E50000"/>
                </a:solidFill>
                <a:effectLst/>
                <a:latin typeface="Consolas" panose="020B0609020204030204" pitchFamily="49" charset="0"/>
              </a:rPr>
              <a:t>-</a:t>
            </a:r>
            <a:r>
              <a:rPr lang="en-IN" sz="2000" b="0" dirty="0" err="1">
                <a:solidFill>
                  <a:srgbClr val="E50000"/>
                </a:solidFill>
                <a:effectLst/>
                <a:latin typeface="Consolas" panose="020B0609020204030204" pitchFamily="49" charset="0"/>
              </a:rPr>
              <a:t>osx</a:t>
            </a:r>
            <a:r>
              <a:rPr lang="en-IN" sz="2000" b="0" dirty="0">
                <a:solidFill>
                  <a:srgbClr val="E50000"/>
                </a:solidFill>
                <a:effectLst/>
                <a:latin typeface="Consolas" panose="020B0609020204030204" pitchFamily="49" charset="0"/>
              </a:rPr>
              <a:t>-font-smoothing</a:t>
            </a:r>
            <a:r>
              <a:rPr lang="en-IN" sz="2000" b="0" dirty="0">
                <a:solidFill>
                  <a:srgbClr val="000000"/>
                </a:solidFill>
                <a:effectLst/>
                <a:latin typeface="Consolas" panose="020B0609020204030204" pitchFamily="49" charset="0"/>
              </a:rPr>
              <a:t>: </a:t>
            </a:r>
            <a:r>
              <a:rPr lang="en-IN" sz="2000" b="0" dirty="0">
                <a:solidFill>
                  <a:srgbClr val="0451A5"/>
                </a:solidFill>
                <a:effectLst/>
                <a:latin typeface="Consolas" panose="020B0609020204030204" pitchFamily="49" charset="0"/>
              </a:rPr>
              <a:t>grayscale</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a:t>
            </a:r>
          </a:p>
          <a:p>
            <a:r>
              <a:rPr lang="en-IN" sz="2000" b="0" dirty="0">
                <a:solidFill>
                  <a:srgbClr val="80000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font-family</a:t>
            </a:r>
            <a:r>
              <a:rPr lang="en-IN" sz="2000" b="0" dirty="0">
                <a:solidFill>
                  <a:srgbClr val="000000"/>
                </a:solidFill>
                <a:effectLst/>
                <a:latin typeface="Consolas" panose="020B0609020204030204" pitchFamily="49" charset="0"/>
              </a:rPr>
              <a:t>: source-code-pro, Menlo, Monaco, Consolas, </a:t>
            </a:r>
            <a:r>
              <a:rPr lang="en-IN" sz="2000" b="0" dirty="0">
                <a:solidFill>
                  <a:srgbClr val="A31515"/>
                </a:solidFill>
                <a:effectLst/>
                <a:latin typeface="Consolas" panose="020B0609020204030204" pitchFamily="49" charset="0"/>
              </a:rPr>
              <a:t>'Courier New'</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0451A5"/>
                </a:solidFill>
                <a:effectLst/>
                <a:latin typeface="Consolas" panose="020B0609020204030204" pitchFamily="49" charset="0"/>
              </a:rPr>
              <a:t>monospace</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a:t>
            </a:r>
          </a:p>
          <a:p>
            <a:endParaRPr lang="en-IN"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2420070672"/>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8534400" cy="2862322"/>
          </a:xfrm>
          <a:prstGeom prst="rect">
            <a:avLst/>
          </a:prstGeom>
          <a:noFill/>
        </p:spPr>
        <p:txBody>
          <a:bodyPr wrap="square">
            <a:spAutoFit/>
          </a:bodyPr>
          <a:lstStyle/>
          <a:p>
            <a:r>
              <a:rPr lang="en-IN" sz="2000" b="0" dirty="0">
                <a:solidFill>
                  <a:srgbClr val="80000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err="1">
                <a:solidFill>
                  <a:srgbClr val="E50000"/>
                </a:solidFill>
                <a:effectLst/>
                <a:latin typeface="Consolas" panose="020B0609020204030204" pitchFamily="49" charset="0"/>
              </a:rPr>
              <a:t>background-color</a:t>
            </a:r>
            <a:r>
              <a:rPr lang="en-IN" sz="2000" b="0" dirty="0" err="1">
                <a:solidFill>
                  <a:srgbClr val="000000"/>
                </a:solidFill>
                <a:effectLst/>
                <a:latin typeface="Consolas" panose="020B0609020204030204" pitchFamily="49" charset="0"/>
              </a:rPr>
              <a:t>:</a:t>
            </a:r>
            <a:r>
              <a:rPr lang="en-IN" sz="2000" b="0" dirty="0" err="1">
                <a:solidFill>
                  <a:srgbClr val="0451A5"/>
                </a:solidFill>
                <a:effectLst/>
                <a:latin typeface="Consolas" panose="020B0609020204030204" pitchFamily="49" charset="0"/>
              </a:rPr>
              <a:t>red</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a:t>
            </a:r>
          </a:p>
          <a:p>
            <a:r>
              <a:rPr lang="en-IN" sz="2000" b="0" dirty="0">
                <a:solidFill>
                  <a:srgbClr val="800000"/>
                </a:solidFill>
                <a:effectLst/>
                <a:latin typeface="Consolas" panose="020B0609020204030204" pitchFamily="49" charset="0"/>
              </a:rPr>
              <a:t>.name1</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err="1">
                <a:solidFill>
                  <a:srgbClr val="E50000"/>
                </a:solidFill>
                <a:effectLst/>
                <a:latin typeface="Consolas" panose="020B0609020204030204" pitchFamily="49" charset="0"/>
              </a:rPr>
              <a:t>background-color</a:t>
            </a:r>
            <a:r>
              <a:rPr lang="en-IN" sz="2000" b="0" dirty="0" err="1">
                <a:solidFill>
                  <a:srgbClr val="000000"/>
                </a:solidFill>
                <a:effectLst/>
                <a:latin typeface="Consolas" panose="020B0609020204030204" pitchFamily="49" charset="0"/>
              </a:rPr>
              <a:t>:</a:t>
            </a:r>
            <a:r>
              <a:rPr lang="en-IN" sz="2000" b="0" dirty="0" err="1">
                <a:solidFill>
                  <a:srgbClr val="0451A5"/>
                </a:solidFill>
                <a:effectLst/>
                <a:latin typeface="Consolas" panose="020B0609020204030204" pitchFamily="49" charset="0"/>
              </a:rPr>
              <a:t>green</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a:t>
            </a:r>
          </a:p>
          <a:p>
            <a:br>
              <a:rPr lang="en-IN" sz="2000" b="0">
                <a:solidFill>
                  <a:srgbClr val="000000"/>
                </a:solidFill>
                <a:effectLst/>
                <a:latin typeface="Consolas" panose="020B0609020204030204" pitchFamily="49" charset="0"/>
              </a:rPr>
            </a:br>
            <a:endParaRPr lang="en-IN" sz="2000" b="0">
              <a:solidFill>
                <a:srgbClr val="000000"/>
              </a:solidFill>
              <a:effectLst/>
              <a:latin typeface="Consolas" panose="020B0609020204030204" pitchFamily="49" charset="0"/>
            </a:endParaRPr>
          </a:p>
          <a:p>
            <a:endParaRPr lang="en-IN"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431178974"/>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3785652"/>
          </a:xfrm>
          <a:prstGeom prst="rect">
            <a:avLst/>
          </a:prstGeom>
          <a:noFill/>
        </p:spPr>
        <p:txBody>
          <a:bodyPr wrap="square">
            <a:spAutoFit/>
          </a:bodyPr>
          <a:lstStyle/>
          <a:p>
            <a:r>
              <a:rPr lang="en-US" sz="2000" b="0" dirty="0">
                <a:solidFill>
                  <a:srgbClr val="FF0000"/>
                </a:solidFill>
                <a:effectLst/>
                <a:latin typeface="Consolas" panose="020B0609020204030204" pitchFamily="49" charset="0"/>
              </a:rPr>
              <a:t>App.js</a:t>
            </a:r>
          </a:p>
          <a:p>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Header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'./header'</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App()</a:t>
            </a:r>
          </a:p>
          <a:p>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&lt;div&gt;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&lt;Header/&gt;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&lt;h1&gt;</a:t>
            </a:r>
            <a:r>
              <a:rPr lang="en-US" sz="2000" b="0" dirty="0" err="1">
                <a:solidFill>
                  <a:srgbClr val="000000"/>
                </a:solidFill>
                <a:effectLst/>
                <a:latin typeface="Consolas" panose="020B0609020204030204" pitchFamily="49" charset="0"/>
              </a:rPr>
              <a:t>iare</a:t>
            </a:r>
            <a:r>
              <a:rPr lang="en-US" sz="2000" b="0" dirty="0">
                <a:solidFill>
                  <a:srgbClr val="000000"/>
                </a:solidFill>
                <a:effectLst/>
                <a:latin typeface="Consolas" panose="020B0609020204030204" pitchFamily="49" charset="0"/>
              </a:rPr>
              <a:t> college</a:t>
            </a:r>
            <a:r>
              <a:rPr lang="en-US" sz="2000" b="0" dirty="0">
                <a:solidFill>
                  <a:srgbClr val="800000"/>
                </a:solidFill>
                <a:effectLst/>
                <a:latin typeface="Consolas" panose="020B0609020204030204" pitchFamily="49" charset="0"/>
              </a:rPr>
              <a:t>&lt;/h1&gt;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&lt;/div&gt;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default</a:t>
            </a:r>
            <a:r>
              <a:rPr lang="en-US" sz="2000" b="0" dirty="0">
                <a:solidFill>
                  <a:srgbClr val="000000"/>
                </a:solidFill>
                <a:effectLst/>
                <a:latin typeface="Consolas" panose="020B0609020204030204" pitchFamily="49" charset="0"/>
              </a:rPr>
              <a:t> App</a:t>
            </a: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1913373969"/>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3477875"/>
          </a:xfrm>
          <a:prstGeom prst="rect">
            <a:avLst/>
          </a:prstGeom>
          <a:noFill/>
        </p:spPr>
        <p:txBody>
          <a:bodyPr wrap="square">
            <a:spAutoFit/>
          </a:bodyPr>
          <a:lstStyle/>
          <a:p>
            <a:r>
              <a:rPr lang="en-IN" sz="2000" b="0" dirty="0">
                <a:solidFill>
                  <a:srgbClr val="FF0000"/>
                </a:solidFill>
                <a:effectLst/>
                <a:latin typeface="Consolas" panose="020B0609020204030204" pitchFamily="49" charset="0"/>
              </a:rPr>
              <a:t>Index.js</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React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'react'</a:t>
            </a:r>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t>
            </a:r>
            <a:r>
              <a:rPr lang="en-IN" sz="2000" b="0" dirty="0" err="1">
                <a:solidFill>
                  <a:srgbClr val="000000"/>
                </a:solidFill>
                <a:effectLst/>
                <a:latin typeface="Consolas" panose="020B0609020204030204" pitchFamily="49" charset="0"/>
              </a:rPr>
              <a:t>ReactDOM</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'react-</a:t>
            </a:r>
            <a:r>
              <a:rPr lang="en-IN" sz="2000" b="0" dirty="0" err="1">
                <a:solidFill>
                  <a:srgbClr val="A31515"/>
                </a:solidFill>
                <a:effectLst/>
                <a:latin typeface="Consolas" panose="020B0609020204030204" pitchFamily="49" charset="0"/>
              </a:rPr>
              <a:t>dom</a:t>
            </a:r>
            <a:r>
              <a:rPr lang="en-IN" sz="2000" b="0" dirty="0">
                <a:solidFill>
                  <a:srgbClr val="A31515"/>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App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'./App'</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let</a:t>
            </a:r>
            <a:r>
              <a:rPr lang="en-IN" sz="2000" b="0" dirty="0">
                <a:solidFill>
                  <a:srgbClr val="000000"/>
                </a:solidFill>
                <a:effectLst/>
                <a:latin typeface="Consolas" panose="020B0609020204030204" pitchFamily="49" charset="0"/>
              </a:rPr>
              <a:t> root=</a:t>
            </a:r>
            <a:r>
              <a:rPr lang="en-IN" sz="2000" b="0" dirty="0" err="1">
                <a:solidFill>
                  <a:srgbClr val="000000"/>
                </a:solidFill>
                <a:effectLst/>
                <a:latin typeface="Consolas" panose="020B0609020204030204" pitchFamily="49" charset="0"/>
              </a:rPr>
              <a:t>ReactDOM.createRoot</a:t>
            </a:r>
            <a:r>
              <a:rPr lang="en-IN" sz="2000" b="0" dirty="0">
                <a:solidFill>
                  <a:srgbClr val="000000"/>
                </a:solidFill>
                <a:effectLst/>
                <a:latin typeface="Consolas" panose="020B0609020204030204" pitchFamily="49" charset="0"/>
              </a:rPr>
              <a:t>(</a:t>
            </a:r>
            <a:r>
              <a:rPr lang="en-IN" sz="2000" b="0" dirty="0" err="1">
                <a:solidFill>
                  <a:srgbClr val="000000"/>
                </a:solidFill>
                <a:effectLst/>
                <a:latin typeface="Consolas" panose="020B0609020204030204" pitchFamily="49" charset="0"/>
              </a:rPr>
              <a:t>document.getElementById</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'root'</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err="1">
                <a:solidFill>
                  <a:srgbClr val="000000"/>
                </a:solidFill>
                <a:effectLst/>
                <a:latin typeface="Consolas" panose="020B0609020204030204" pitchFamily="49" charset="0"/>
              </a:rPr>
              <a:t>root.render</a:t>
            </a:r>
            <a:r>
              <a:rPr lang="en-IN" sz="2000" b="0" dirty="0">
                <a:solidFill>
                  <a:srgbClr val="000000"/>
                </a:solidFill>
                <a:effectLst/>
                <a:latin typeface="Consolas" panose="020B0609020204030204" pitchFamily="49" charset="0"/>
              </a:rPr>
              <a:t>(</a:t>
            </a:r>
            <a:r>
              <a:rPr lang="en-IN" sz="2000" b="0" dirty="0">
                <a:solidFill>
                  <a:srgbClr val="800000"/>
                </a:solidFill>
                <a:effectLst/>
                <a:latin typeface="Consolas" panose="020B0609020204030204" pitchFamily="49" charset="0"/>
              </a:rPr>
              <a:t>&lt;App</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p>
          <a:p>
            <a:endParaRPr lang="en-US"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pic>
        <p:nvPicPr>
          <p:cNvPr id="12" name="Picture 11">
            <a:extLst>
              <a:ext uri="{FF2B5EF4-FFF2-40B4-BE49-F238E27FC236}">
                <a16:creationId xmlns:a16="http://schemas.microsoft.com/office/drawing/2014/main" id="{0A2959B0-67CB-E3D6-5BFA-B45D71359DCD}"/>
              </a:ext>
            </a:extLst>
          </p:cNvPr>
          <p:cNvPicPr>
            <a:picLocks noChangeAspect="1"/>
          </p:cNvPicPr>
          <p:nvPr/>
        </p:nvPicPr>
        <p:blipFill>
          <a:blip r:embed="rId4"/>
          <a:stretch>
            <a:fillRect/>
          </a:stretch>
        </p:blipFill>
        <p:spPr>
          <a:xfrm>
            <a:off x="7503312" y="1894569"/>
            <a:ext cx="3962400" cy="2619375"/>
          </a:xfrm>
          <a:prstGeom prst="rect">
            <a:avLst/>
          </a:prstGeom>
        </p:spPr>
      </p:pic>
      <p:pic>
        <p:nvPicPr>
          <p:cNvPr id="14" name="Picture 13">
            <a:extLst>
              <a:ext uri="{FF2B5EF4-FFF2-40B4-BE49-F238E27FC236}">
                <a16:creationId xmlns:a16="http://schemas.microsoft.com/office/drawing/2014/main" id="{72082C10-F768-DF1E-CFA4-6292D0198F7C}"/>
              </a:ext>
            </a:extLst>
          </p:cNvPr>
          <p:cNvPicPr>
            <a:picLocks noChangeAspect="1"/>
          </p:cNvPicPr>
          <p:nvPr/>
        </p:nvPicPr>
        <p:blipFill>
          <a:blip r:embed="rId5"/>
          <a:stretch>
            <a:fillRect/>
          </a:stretch>
        </p:blipFill>
        <p:spPr>
          <a:xfrm>
            <a:off x="2581902" y="3400675"/>
            <a:ext cx="3629025" cy="2000250"/>
          </a:xfrm>
          <a:prstGeom prst="rect">
            <a:avLst/>
          </a:prstGeom>
        </p:spPr>
      </p:pic>
    </p:spTree>
    <p:extLst>
      <p:ext uri="{BB962C8B-B14F-4D97-AF65-F5344CB8AC3E}">
        <p14:creationId xmlns:p14="http://schemas.microsoft.com/office/powerpoint/2010/main" val="2932675634"/>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5940088"/>
          </a:xfrm>
          <a:prstGeom prst="rect">
            <a:avLst/>
          </a:prstGeom>
          <a:noFill/>
        </p:spPr>
        <p:txBody>
          <a:bodyPr wrap="square">
            <a:spAutoFit/>
          </a:bodyPr>
          <a:lstStyle/>
          <a:p>
            <a:r>
              <a:rPr lang="en-IN" sz="2000" dirty="0">
                <a:solidFill>
                  <a:srgbClr val="FF0000"/>
                </a:solidFill>
                <a:latin typeface="Consolas" panose="020B0609020204030204" pitchFamily="49" charset="0"/>
              </a:rPr>
              <a:t>Header.js</a:t>
            </a:r>
            <a:r>
              <a:rPr lang="en-IN" sz="2000" b="0" dirty="0">
                <a:solidFill>
                  <a:srgbClr val="FF0000"/>
                </a:solidFill>
                <a:effectLst/>
                <a:latin typeface="Consolas" panose="020B0609020204030204" pitchFamily="49" charset="0"/>
              </a:rPr>
              <a:t> </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'./index.css'</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header()</a:t>
            </a:r>
          </a:p>
          <a:p>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return</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&lt;h1</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id</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a:t>
            </a:r>
            <a:r>
              <a:rPr lang="en-IN" sz="2000" b="0" dirty="0">
                <a:solidFill>
                  <a:srgbClr val="000000"/>
                </a:solidFill>
                <a:effectLst/>
                <a:latin typeface="Consolas" panose="020B0609020204030204" pitchFamily="49" charset="0"/>
              </a:rPr>
              <a:t>hello students</a:t>
            </a:r>
            <a:r>
              <a:rPr lang="en-IN" sz="2000" b="0" dirty="0">
                <a:solidFill>
                  <a:srgbClr val="800000"/>
                </a:solidFill>
                <a:effectLst/>
                <a:latin typeface="Consolas" panose="020B0609020204030204" pitchFamily="49" charset="0"/>
              </a:rPr>
              <a:t>&lt;/h1&gt;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&lt;p</a:t>
            </a:r>
            <a:r>
              <a:rPr lang="en-IN" sz="2000" b="0" dirty="0">
                <a:solidFill>
                  <a:srgbClr val="000000"/>
                </a:solidFill>
                <a:effectLst/>
                <a:latin typeface="Consolas" panose="020B0609020204030204" pitchFamily="49" charset="0"/>
              </a:rPr>
              <a:t> </a:t>
            </a:r>
            <a:r>
              <a:rPr lang="en-IN" sz="2000" b="0" dirty="0" err="1">
                <a:solidFill>
                  <a:srgbClr val="E50000"/>
                </a:solidFill>
                <a:effectLst/>
                <a:latin typeface="Consolas" panose="020B0609020204030204" pitchFamily="49" charset="0"/>
              </a:rPr>
              <a:t>className</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'name1'</a:t>
            </a:r>
            <a:r>
              <a:rPr lang="en-IN" sz="2000" b="0" dirty="0">
                <a:solidFill>
                  <a:srgbClr val="800000"/>
                </a:solidFill>
                <a:effectLst/>
                <a:latin typeface="Consolas" panose="020B0609020204030204" pitchFamily="49" charset="0"/>
              </a:rPr>
              <a:t>&gt;</a:t>
            </a:r>
            <a:r>
              <a:rPr lang="en-IN" sz="2000" b="0" dirty="0">
                <a:solidFill>
                  <a:srgbClr val="000000"/>
                </a:solidFill>
                <a:effectLst/>
                <a:latin typeface="Consolas" panose="020B0609020204030204" pitchFamily="49" charset="0"/>
              </a:rPr>
              <a:t>hello students</a:t>
            </a:r>
            <a:r>
              <a:rPr lang="en-IN" sz="2000" b="0" dirty="0">
                <a:solidFill>
                  <a:srgbClr val="800000"/>
                </a:solidFill>
                <a:effectLst/>
                <a:latin typeface="Consolas" panose="020B0609020204030204" pitchFamily="49" charset="0"/>
              </a:rPr>
              <a:t>&lt;/p&gt;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&lt;input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type</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"checkbox"</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id</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"sub"</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/&gt;&lt;</a:t>
            </a:r>
            <a:r>
              <a:rPr lang="en-IN" sz="2000" b="0" dirty="0" err="1">
                <a:solidFill>
                  <a:srgbClr val="800000"/>
                </a:solidFill>
                <a:effectLst/>
                <a:latin typeface="Consolas" panose="020B0609020204030204" pitchFamily="49" charset="0"/>
              </a:rPr>
              <a:t>br</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&lt;label</a:t>
            </a:r>
            <a:r>
              <a:rPr lang="en-IN" sz="2000" b="0" dirty="0">
                <a:solidFill>
                  <a:srgbClr val="000000"/>
                </a:solidFill>
                <a:effectLst/>
                <a:latin typeface="Consolas" panose="020B0609020204030204" pitchFamily="49" charset="0"/>
              </a:rPr>
              <a:t> </a:t>
            </a:r>
            <a:r>
              <a:rPr lang="en-IN" sz="2000" b="0" dirty="0" err="1">
                <a:solidFill>
                  <a:srgbClr val="E50000"/>
                </a:solidFill>
                <a:effectLst/>
                <a:latin typeface="Consolas" panose="020B0609020204030204" pitchFamily="49" charset="0"/>
              </a:rPr>
              <a:t>htmlFor</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"sub"</a:t>
            </a:r>
            <a:r>
              <a:rPr lang="en-IN" sz="2000" b="0" dirty="0">
                <a:solidFill>
                  <a:srgbClr val="800000"/>
                </a:solidFill>
                <a:effectLst/>
                <a:latin typeface="Consolas" panose="020B0609020204030204" pitchFamily="49" charset="0"/>
              </a:rPr>
              <a:t>&gt;</a:t>
            </a:r>
            <a:r>
              <a:rPr lang="en-IN" sz="2000" b="0" dirty="0">
                <a:solidFill>
                  <a:srgbClr val="000000"/>
                </a:solidFill>
                <a:effectLst/>
                <a:latin typeface="Consolas" panose="020B0609020204030204" pitchFamily="49" charset="0"/>
              </a:rPr>
              <a:t>students</a:t>
            </a:r>
            <a:r>
              <a:rPr lang="en-IN" sz="2000" b="0" dirty="0">
                <a:solidFill>
                  <a:srgbClr val="800000"/>
                </a:solidFill>
                <a:effectLst/>
                <a:latin typeface="Consolas" panose="020B0609020204030204" pitchFamily="49" charset="0"/>
              </a:rPr>
              <a:t>&lt;/label&gt;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&lt;input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type</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"text"</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export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default</a:t>
            </a:r>
            <a:r>
              <a:rPr lang="en-IN" sz="2000" b="0" dirty="0">
                <a:solidFill>
                  <a:srgbClr val="000000"/>
                </a:solidFill>
                <a:effectLst/>
                <a:latin typeface="Consolas" panose="020B0609020204030204" pitchFamily="49" charset="0"/>
              </a:rPr>
              <a:t> header</a:t>
            </a:r>
          </a:p>
          <a:p>
            <a:r>
              <a:rPr lang="en-IN" sz="2000" b="0" dirty="0">
                <a:solidFill>
                  <a:srgbClr val="000000"/>
                </a:solidFill>
                <a:effectLst/>
                <a:latin typeface="Consolas" panose="020B0609020204030204" pitchFamily="49" charset="0"/>
              </a:rPr>
              <a:t>   </a:t>
            </a:r>
          </a:p>
          <a:p>
            <a:endParaRPr lang="en-US"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30355612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4401205"/>
          </a:xfrm>
          <a:prstGeom prst="rect">
            <a:avLst/>
          </a:prstGeom>
          <a:noFill/>
        </p:spPr>
        <p:txBody>
          <a:bodyPr wrap="square">
            <a:spAutoFit/>
          </a:bodyPr>
          <a:lstStyle/>
          <a:p>
            <a:r>
              <a:rPr lang="en-US" sz="2000" b="0" dirty="0">
                <a:solidFill>
                  <a:srgbClr val="FF0000"/>
                </a:solidFill>
                <a:effectLst/>
                <a:latin typeface="Consolas" panose="020B0609020204030204" pitchFamily="49" charset="0"/>
              </a:rPr>
              <a:t>App.js</a:t>
            </a:r>
          </a:p>
          <a:p>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Header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'./header'</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App()</a:t>
            </a:r>
          </a:p>
          <a:p>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&lt;div&gt;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&lt;Header/&gt;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&lt;h1&gt;</a:t>
            </a:r>
            <a:r>
              <a:rPr lang="en-US" sz="2000" b="0" dirty="0" err="1">
                <a:solidFill>
                  <a:srgbClr val="000000"/>
                </a:solidFill>
                <a:effectLst/>
                <a:latin typeface="Consolas" panose="020B0609020204030204" pitchFamily="49" charset="0"/>
              </a:rPr>
              <a:t>iare</a:t>
            </a:r>
            <a:r>
              <a:rPr lang="en-US" sz="2000" b="0" dirty="0">
                <a:solidFill>
                  <a:srgbClr val="000000"/>
                </a:solidFill>
                <a:effectLst/>
                <a:latin typeface="Consolas" panose="020B0609020204030204" pitchFamily="49" charset="0"/>
              </a:rPr>
              <a:t> college</a:t>
            </a:r>
            <a:r>
              <a:rPr lang="en-US" sz="2000" b="0" dirty="0">
                <a:solidFill>
                  <a:srgbClr val="800000"/>
                </a:solidFill>
                <a:effectLst/>
                <a:latin typeface="Consolas" panose="020B0609020204030204" pitchFamily="49" charset="0"/>
              </a:rPr>
              <a:t>&lt;/h1&gt;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&lt;/div&gt;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default</a:t>
            </a:r>
            <a:r>
              <a:rPr lang="en-US" sz="2000" b="0" dirty="0">
                <a:solidFill>
                  <a:srgbClr val="000000"/>
                </a:solidFill>
                <a:effectLst/>
                <a:latin typeface="Consolas" panose="020B0609020204030204" pitchFamily="49" charset="0"/>
              </a:rPr>
              <a:t> App</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endParaRPr lang="en-US"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3744755024"/>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4247317"/>
          </a:xfrm>
          <a:prstGeom prst="rect">
            <a:avLst/>
          </a:prstGeom>
          <a:noFill/>
        </p:spPr>
        <p:txBody>
          <a:bodyPr wrap="square">
            <a:spAutoFit/>
          </a:bodyPr>
          <a:lstStyle/>
          <a:p>
            <a:pPr algn="l" rtl="0">
              <a:lnSpc>
                <a:spcPct val="150000"/>
              </a:lnSpc>
            </a:pPr>
            <a:r>
              <a:rPr lang="en-US" sz="2000" dirty="0">
                <a:solidFill>
                  <a:srgbClr val="FF0000"/>
                </a:solidFill>
                <a:latin typeface="Google Sans"/>
              </a:rPr>
              <a:t>Index.js</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React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'react'</a:t>
            </a:r>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t>
            </a:r>
            <a:r>
              <a:rPr lang="en-IN" sz="2000" b="0" dirty="0" err="1">
                <a:solidFill>
                  <a:srgbClr val="000000"/>
                </a:solidFill>
                <a:effectLst/>
                <a:latin typeface="Consolas" panose="020B0609020204030204" pitchFamily="49" charset="0"/>
              </a:rPr>
              <a:t>ReactDOM</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'react-</a:t>
            </a:r>
            <a:r>
              <a:rPr lang="en-IN" sz="2000" b="0" dirty="0" err="1">
                <a:solidFill>
                  <a:srgbClr val="A31515"/>
                </a:solidFill>
                <a:effectLst/>
                <a:latin typeface="Consolas" panose="020B0609020204030204" pitchFamily="49" charset="0"/>
              </a:rPr>
              <a:t>dom</a:t>
            </a:r>
            <a:r>
              <a:rPr lang="en-IN" sz="2000" b="0" dirty="0">
                <a:solidFill>
                  <a:srgbClr val="A31515"/>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App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'./App'</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let</a:t>
            </a:r>
            <a:r>
              <a:rPr lang="en-IN" sz="2000" b="0" dirty="0">
                <a:solidFill>
                  <a:srgbClr val="000000"/>
                </a:solidFill>
                <a:effectLst/>
                <a:latin typeface="Consolas" panose="020B0609020204030204" pitchFamily="49" charset="0"/>
              </a:rPr>
              <a:t> root=</a:t>
            </a:r>
            <a:r>
              <a:rPr lang="en-IN" sz="2000" b="0" dirty="0" err="1">
                <a:solidFill>
                  <a:srgbClr val="000000"/>
                </a:solidFill>
                <a:effectLst/>
                <a:latin typeface="Consolas" panose="020B0609020204030204" pitchFamily="49" charset="0"/>
              </a:rPr>
              <a:t>ReactDOM.createRoot</a:t>
            </a:r>
            <a:r>
              <a:rPr lang="en-IN" sz="2000" b="0" dirty="0">
                <a:solidFill>
                  <a:srgbClr val="000000"/>
                </a:solidFill>
                <a:effectLst/>
                <a:latin typeface="Consolas" panose="020B0609020204030204" pitchFamily="49" charset="0"/>
              </a:rPr>
              <a:t>(</a:t>
            </a:r>
            <a:r>
              <a:rPr lang="en-IN" sz="2000" b="0" dirty="0" err="1">
                <a:solidFill>
                  <a:srgbClr val="000000"/>
                </a:solidFill>
                <a:effectLst/>
                <a:latin typeface="Consolas" panose="020B0609020204030204" pitchFamily="49" charset="0"/>
              </a:rPr>
              <a:t>document.getElementById</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'root'</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err="1">
                <a:solidFill>
                  <a:srgbClr val="000000"/>
                </a:solidFill>
                <a:effectLst/>
                <a:latin typeface="Consolas" panose="020B0609020204030204" pitchFamily="49" charset="0"/>
              </a:rPr>
              <a:t>root.render</a:t>
            </a:r>
            <a:r>
              <a:rPr lang="en-IN" sz="2000" b="0" dirty="0">
                <a:solidFill>
                  <a:srgbClr val="000000"/>
                </a:solidFill>
                <a:effectLst/>
                <a:latin typeface="Consolas" panose="020B0609020204030204" pitchFamily="49" charset="0"/>
              </a:rPr>
              <a:t>(</a:t>
            </a:r>
            <a:r>
              <a:rPr lang="en-IN" sz="2000" b="0" dirty="0">
                <a:solidFill>
                  <a:srgbClr val="800000"/>
                </a:solidFill>
                <a:effectLst/>
                <a:latin typeface="Consolas" panose="020B0609020204030204" pitchFamily="49" charset="0"/>
              </a:rPr>
              <a:t>&lt;App</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p>
          <a:p>
            <a:endParaRPr lang="en-US"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425362636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3139321"/>
          </a:xfrm>
          <a:prstGeom prst="rect">
            <a:avLst/>
          </a:prstGeom>
          <a:noFill/>
        </p:spPr>
        <p:txBody>
          <a:bodyPr wrap="square">
            <a:spAutoFit/>
          </a:bodyPr>
          <a:lstStyle/>
          <a:p>
            <a:pPr algn="l" rtl="0">
              <a:lnSpc>
                <a:spcPct val="150000"/>
              </a:lnSpc>
            </a:pPr>
            <a:endParaRPr lang="en-US" sz="2000" dirty="0">
              <a:solidFill>
                <a:srgbClr val="FF0000"/>
              </a:solidFill>
              <a:latin typeface="Google Sans"/>
            </a:endParaRPr>
          </a:p>
          <a:p>
            <a:pPr algn="l" rtl="0">
              <a:lnSpc>
                <a:spcPct val="150000"/>
              </a:lnSpc>
            </a:pPr>
            <a:r>
              <a:rPr lang="en-US" sz="2000" b="1" i="0" dirty="0">
                <a:solidFill>
                  <a:srgbClr val="273239"/>
                </a:solidFill>
                <a:effectLst/>
                <a:latin typeface="Nunito" pitchFamily="2" charset="0"/>
              </a:rPr>
              <a:t>Using JavaScript expressions in JSX: </a:t>
            </a:r>
            <a:r>
              <a:rPr lang="en-US" sz="2000" b="0" i="0" dirty="0">
                <a:solidFill>
                  <a:srgbClr val="273239"/>
                </a:solidFill>
                <a:effectLst/>
                <a:latin typeface="Nunito" pitchFamily="2" charset="0"/>
              </a:rPr>
              <a:t>In React we are allowed to use normal JavaScript expressions with JSX. To embed any JavaScript expression in a piece of code written in JSX we will have to wrap that expression in curly braces {}.</a:t>
            </a:r>
          </a:p>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26675108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Why </a:t>
            </a:r>
            <a:r>
              <a:rPr lang="en-US" sz="2100" b="1" dirty="0" err="1">
                <a:solidFill>
                  <a:srgbClr val="7030A0"/>
                </a:solidFill>
                <a:latin typeface="Arial" panose="020B0604020202020204" pitchFamily="34" charset="0"/>
                <a:ea typeface="Arial" panose="020B0604020202020204" pitchFamily="34" charset="0"/>
              </a:rPr>
              <a:t>reactJS</a:t>
            </a:r>
            <a:endParaRPr lang="en-IN" sz="2100" b="1" dirty="0">
              <a:solidFill>
                <a:srgbClr val="7030A0"/>
              </a:solidFill>
              <a:latin typeface="Arial" panose="020B0604020202020204" pitchFamily="34" charset="0"/>
              <a:ea typeface="Arial" panose="020B0604020202020204" pitchFamily="34" charset="0"/>
            </a:endParaRPr>
          </a:p>
        </p:txBody>
      </p:sp>
      <p:graphicFrame>
        <p:nvGraphicFramePr>
          <p:cNvPr id="12" name="Table 11">
            <a:extLst>
              <a:ext uri="{FF2B5EF4-FFF2-40B4-BE49-F238E27FC236}">
                <a16:creationId xmlns:a16="http://schemas.microsoft.com/office/drawing/2014/main" id="{0AC4D6CD-D007-7C68-25DF-A6D7FA22B0DC}"/>
              </a:ext>
            </a:extLst>
          </p:cNvPr>
          <p:cNvGraphicFramePr>
            <a:graphicFrameLocks noGrp="1"/>
          </p:cNvGraphicFramePr>
          <p:nvPr>
            <p:extLst>
              <p:ext uri="{D42A27DB-BD31-4B8C-83A1-F6EECF244321}">
                <p14:modId xmlns:p14="http://schemas.microsoft.com/office/powerpoint/2010/main" val="3135683964"/>
              </p:ext>
            </p:extLst>
          </p:nvPr>
        </p:nvGraphicFramePr>
        <p:xfrm>
          <a:off x="381000" y="971550"/>
          <a:ext cx="8458200" cy="4149789"/>
        </p:xfrm>
        <a:graphic>
          <a:graphicData uri="http://schemas.openxmlformats.org/drawingml/2006/table">
            <a:tbl>
              <a:tblPr/>
              <a:tblGrid>
                <a:gridCol w="8458200">
                  <a:extLst>
                    <a:ext uri="{9D8B030D-6E8A-4147-A177-3AD203B41FA5}">
                      <a16:colId xmlns:a16="http://schemas.microsoft.com/office/drawing/2014/main" val="452946976"/>
                    </a:ext>
                  </a:extLst>
                </a:gridCol>
              </a:tblGrid>
              <a:tr h="1780857">
                <a:tc>
                  <a:txBody>
                    <a:bodyPr/>
                    <a:lstStyle/>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Ø"/>
                        <a:tabLst/>
                        <a:defRPr/>
                      </a:pPr>
                      <a:r>
                        <a:rPr lang="en-US" sz="2000" dirty="0">
                          <a:solidFill>
                            <a:srgbClr val="FF0000"/>
                          </a:solidFill>
                        </a:rPr>
                        <a:t>How do Virtual DOM and React DOM interact with each other?</a:t>
                      </a:r>
                      <a:br>
                        <a:rPr lang="en-US" sz="2000" dirty="0">
                          <a:solidFill>
                            <a:srgbClr val="FF0000"/>
                          </a:solidFill>
                        </a:rPr>
                      </a:br>
                      <a:endParaRPr lang="en-US" sz="2000" dirty="0">
                        <a:solidFill>
                          <a:srgbClr val="FF0000"/>
                        </a:solidFill>
                      </a:endParaRPr>
                    </a:p>
                    <a:p>
                      <a:pPr marL="0" marR="0" lvl="0" indent="0" algn="l" defTabSz="914400" rtl="0" eaLnBrk="1" fontAlgn="auto" latinLnBrk="0" hangingPunct="1">
                        <a:lnSpc>
                          <a:spcPct val="150000"/>
                        </a:lnSpc>
                        <a:spcBef>
                          <a:spcPts val="0"/>
                        </a:spcBef>
                        <a:spcAft>
                          <a:spcPts val="0"/>
                        </a:spcAft>
                        <a:buClrTx/>
                        <a:buSzTx/>
                        <a:buFont typeface="Wingdings" panose="05000000000000000000" pitchFamily="2" charset="2"/>
                        <a:buNone/>
                        <a:tabLst/>
                        <a:defRPr/>
                      </a:pPr>
                      <a:r>
                        <a:rPr lang="en-US" sz="2000" dirty="0">
                          <a:solidFill>
                            <a:schemeClr val="bg1"/>
                          </a:solidFill>
                        </a:rPr>
                        <a:t>When the state of an object changes in a React application, VDOM gets updated. It then compares its previous state and then updates only those objects in the real DOM instead of updating all of the objects. This makes things move fast, especially when compared to other front-end technologies that have to update each object even if only a single object changes in the web application.</a:t>
                      </a:r>
                    </a:p>
                    <a:p>
                      <a:pPr marL="342900" indent="-342900" rtl="0">
                        <a:lnSpc>
                          <a:spcPct val="150000"/>
                        </a:lnSpc>
                        <a:buFont typeface="Wingdings" panose="05000000000000000000" pitchFamily="2" charset="2"/>
                        <a:buChar char="Ø"/>
                      </a:pPr>
                      <a:endParaRPr lang="en-IN" sz="2000" dirty="0">
                        <a:solidFill>
                          <a:srgbClr val="FF0000"/>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115205"/>
                  </a:ext>
                </a:extLst>
              </a:tr>
            </a:tbl>
          </a:graphicData>
        </a:graphic>
      </p:graphicFrame>
    </p:spTree>
    <p:extLst>
      <p:ext uri="{BB962C8B-B14F-4D97-AF65-F5344CB8AC3E}">
        <p14:creationId xmlns:p14="http://schemas.microsoft.com/office/powerpoint/2010/main" val="1417319908"/>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6063198"/>
          </a:xfrm>
          <a:prstGeom prst="rect">
            <a:avLst/>
          </a:prstGeom>
          <a:noFill/>
        </p:spPr>
        <p:txBody>
          <a:bodyPr wrap="square">
            <a:spAutoFit/>
          </a:bodyPr>
          <a:lstStyle/>
          <a:p>
            <a:r>
              <a:rPr lang="en-IN" sz="2000" b="0" dirty="0">
                <a:solidFill>
                  <a:srgbClr val="FF0000"/>
                </a:solidFill>
                <a:effectLst/>
                <a:latin typeface="Consolas" panose="020B0609020204030204" pitchFamily="49" charset="0"/>
              </a:rPr>
              <a:t>Header.js </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'./index.css'</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header()</a:t>
            </a:r>
          </a:p>
          <a:p>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return</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a:t>
            </a:r>
            <a:r>
              <a:rPr lang="en-IN" sz="2000" b="0" dirty="0">
                <a:solidFill>
                  <a:srgbClr val="098658"/>
                </a:solidFill>
                <a:effectLst/>
                <a:latin typeface="Consolas" panose="020B0609020204030204" pitchFamily="49" charset="0"/>
              </a:rPr>
              <a:t>5</a:t>
            </a:r>
            <a:r>
              <a:rPr lang="en-IN" sz="2000" b="0" dirty="0">
                <a:solidFill>
                  <a:srgbClr val="000000"/>
                </a:solidFill>
                <a:effectLst/>
                <a:latin typeface="Consolas" panose="020B0609020204030204" pitchFamily="49" charset="0"/>
              </a:rPr>
              <a:t>*</a:t>
            </a:r>
            <a:r>
              <a:rPr lang="en-IN" sz="2000" b="0" dirty="0">
                <a:solidFill>
                  <a:srgbClr val="098658"/>
                </a:solidFill>
                <a:effectLst/>
                <a:latin typeface="Consolas" panose="020B0609020204030204" pitchFamily="49" charset="0"/>
              </a:rPr>
              <a:t>6</a:t>
            </a:r>
            <a:r>
              <a:rPr lang="en-IN" sz="2000" b="0" dirty="0">
                <a:solidFill>
                  <a:srgbClr val="0000FF"/>
                </a:solidFill>
                <a:effectLst/>
                <a:latin typeface="Consolas" panose="020B0609020204030204" pitchFamily="49" charset="0"/>
              </a:rPr>
              <a: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&lt;h1</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id</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a:t>
            </a:r>
            <a:r>
              <a:rPr lang="en-IN" sz="2000" b="0" dirty="0">
                <a:solidFill>
                  <a:srgbClr val="000000"/>
                </a:solidFill>
                <a:effectLst/>
                <a:latin typeface="Consolas" panose="020B0609020204030204" pitchFamily="49" charset="0"/>
              </a:rPr>
              <a:t>hello students</a:t>
            </a:r>
            <a:r>
              <a:rPr lang="en-IN" sz="2000" b="0" dirty="0">
                <a:solidFill>
                  <a:srgbClr val="800000"/>
                </a:solidFill>
                <a:effectLst/>
                <a:latin typeface="Consolas" panose="020B0609020204030204" pitchFamily="49" charset="0"/>
              </a:rPr>
              <a:t>&lt;/h1&gt;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&lt;p</a:t>
            </a:r>
            <a:r>
              <a:rPr lang="en-IN" sz="2000" b="0" dirty="0">
                <a:solidFill>
                  <a:srgbClr val="000000"/>
                </a:solidFill>
                <a:effectLst/>
                <a:latin typeface="Consolas" panose="020B0609020204030204" pitchFamily="49" charset="0"/>
              </a:rPr>
              <a:t> </a:t>
            </a:r>
            <a:r>
              <a:rPr lang="en-IN" sz="2000" b="0" dirty="0" err="1">
                <a:solidFill>
                  <a:srgbClr val="E50000"/>
                </a:solidFill>
                <a:effectLst/>
                <a:latin typeface="Consolas" panose="020B0609020204030204" pitchFamily="49" charset="0"/>
              </a:rPr>
              <a:t>className</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'name1'</a:t>
            </a:r>
            <a:r>
              <a:rPr lang="en-IN" sz="2000" b="0" dirty="0">
                <a:solidFill>
                  <a:srgbClr val="800000"/>
                </a:solidFill>
                <a:effectLst/>
                <a:latin typeface="Consolas" panose="020B0609020204030204" pitchFamily="49" charset="0"/>
              </a:rPr>
              <a:t>&gt;</a:t>
            </a:r>
            <a:r>
              <a:rPr lang="en-IN" sz="2000" b="0" dirty="0">
                <a:solidFill>
                  <a:srgbClr val="000000"/>
                </a:solidFill>
                <a:effectLst/>
                <a:latin typeface="Consolas" panose="020B0609020204030204" pitchFamily="49" charset="0"/>
              </a:rPr>
              <a:t>hello students</a:t>
            </a:r>
            <a:r>
              <a:rPr lang="en-IN" sz="2000" b="0" dirty="0">
                <a:solidFill>
                  <a:srgbClr val="800000"/>
                </a:solidFill>
                <a:effectLst/>
                <a:latin typeface="Consolas" panose="020B0609020204030204" pitchFamily="49" charset="0"/>
              </a:rPr>
              <a:t>&lt;/p&gt;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&lt;input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type</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"checkbox"</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id</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"sub"</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/&gt;&lt;</a:t>
            </a:r>
            <a:r>
              <a:rPr lang="en-IN" sz="2000" b="0" dirty="0" err="1">
                <a:solidFill>
                  <a:srgbClr val="800000"/>
                </a:solidFill>
                <a:effectLst/>
                <a:latin typeface="Consolas" panose="020B0609020204030204" pitchFamily="49" charset="0"/>
              </a:rPr>
              <a:t>br</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&lt;label</a:t>
            </a:r>
            <a:r>
              <a:rPr lang="en-IN" sz="2000" b="0" dirty="0">
                <a:solidFill>
                  <a:srgbClr val="000000"/>
                </a:solidFill>
                <a:effectLst/>
                <a:latin typeface="Consolas" panose="020B0609020204030204" pitchFamily="49" charset="0"/>
              </a:rPr>
              <a:t> </a:t>
            </a:r>
            <a:r>
              <a:rPr lang="en-IN" sz="2000" b="0" dirty="0" err="1">
                <a:solidFill>
                  <a:srgbClr val="E50000"/>
                </a:solidFill>
                <a:effectLst/>
                <a:latin typeface="Consolas" panose="020B0609020204030204" pitchFamily="49" charset="0"/>
              </a:rPr>
              <a:t>htmlFor</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"sub"</a:t>
            </a:r>
            <a:r>
              <a:rPr lang="en-IN" sz="2000" b="0" dirty="0">
                <a:solidFill>
                  <a:srgbClr val="800000"/>
                </a:solidFill>
                <a:effectLst/>
                <a:latin typeface="Consolas" panose="020B0609020204030204" pitchFamily="49" charset="0"/>
              </a:rPr>
              <a:t>&gt;</a:t>
            </a:r>
            <a:r>
              <a:rPr lang="en-IN" sz="2000" b="0" dirty="0">
                <a:solidFill>
                  <a:srgbClr val="000000"/>
                </a:solidFill>
                <a:effectLst/>
                <a:latin typeface="Consolas" panose="020B0609020204030204" pitchFamily="49" charset="0"/>
              </a:rPr>
              <a:t>students</a:t>
            </a:r>
            <a:r>
              <a:rPr lang="en-IN" sz="2000" b="0" dirty="0">
                <a:solidFill>
                  <a:srgbClr val="800000"/>
                </a:solidFill>
                <a:effectLst/>
                <a:latin typeface="Consolas" panose="020B0609020204030204" pitchFamily="49" charset="0"/>
              </a:rPr>
              <a:t>&lt;/label&gt;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&lt;input</a:t>
            </a:r>
            <a:r>
              <a:rPr lang="en-IN" sz="2000" b="0" dirty="0">
                <a:solidFill>
                  <a:srgbClr val="000000"/>
                </a:solidFill>
                <a:effectLst/>
                <a:latin typeface="Consolas" panose="020B0609020204030204" pitchFamily="49" charset="0"/>
              </a:rPr>
              <a:t> </a:t>
            </a:r>
            <a:r>
              <a:rPr lang="en-IN" sz="2000" b="0" dirty="0">
                <a:solidFill>
                  <a:srgbClr val="E50000"/>
                </a:solidFill>
                <a:effectLst/>
                <a:latin typeface="Consolas" panose="020B0609020204030204" pitchFamily="49" charset="0"/>
              </a:rPr>
              <a:t>type</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"text"</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&lt;/div&gt;</a:t>
            </a:r>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export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default</a:t>
            </a:r>
            <a:r>
              <a:rPr lang="en-IN" sz="2000" b="0" dirty="0">
                <a:solidFill>
                  <a:srgbClr val="000000"/>
                </a:solidFill>
                <a:effectLst/>
                <a:latin typeface="Consolas" panose="020B0609020204030204" pitchFamily="49" charset="0"/>
              </a:rPr>
              <a:t> header</a:t>
            </a:r>
          </a:p>
          <a:p>
            <a:pPr algn="l" rtl="0">
              <a:lnSpc>
                <a:spcPct val="150000"/>
              </a:lnSpc>
            </a:pPr>
            <a:endParaRPr lang="en-US" sz="2000" b="0" i="0" dirty="0">
              <a:solidFill>
                <a:srgbClr val="5F6368"/>
              </a:solidFill>
              <a:effectLst/>
              <a:latin typeface="Google Sans"/>
            </a:endParaRPr>
          </a:p>
          <a:p>
            <a:pPr algn="ctr">
              <a:buNone/>
            </a:pPr>
            <a:endParaRPr lang="en-US" dirty="0">
              <a:solidFill>
                <a:schemeClr val="bg1"/>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pic>
        <p:nvPicPr>
          <p:cNvPr id="12" name="Picture 11">
            <a:extLst>
              <a:ext uri="{FF2B5EF4-FFF2-40B4-BE49-F238E27FC236}">
                <a16:creationId xmlns:a16="http://schemas.microsoft.com/office/drawing/2014/main" id="{742B1328-EFF4-2469-F35E-64185E1CC152}"/>
              </a:ext>
            </a:extLst>
          </p:cNvPr>
          <p:cNvPicPr>
            <a:picLocks noChangeAspect="1"/>
          </p:cNvPicPr>
          <p:nvPr/>
        </p:nvPicPr>
        <p:blipFill>
          <a:blip r:embed="rId4"/>
          <a:stretch>
            <a:fillRect/>
          </a:stretch>
        </p:blipFill>
        <p:spPr>
          <a:xfrm>
            <a:off x="6509920" y="952721"/>
            <a:ext cx="3425430" cy="2533650"/>
          </a:xfrm>
          <a:prstGeom prst="rect">
            <a:avLst/>
          </a:prstGeom>
        </p:spPr>
      </p:pic>
    </p:spTree>
    <p:extLst>
      <p:ext uri="{BB962C8B-B14F-4D97-AF65-F5344CB8AC3E}">
        <p14:creationId xmlns:p14="http://schemas.microsoft.com/office/powerpoint/2010/main" val="850382523"/>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4093428"/>
          </a:xfrm>
          <a:prstGeom prst="rect">
            <a:avLst/>
          </a:prstGeom>
          <a:noFill/>
        </p:spPr>
        <p:txBody>
          <a:bodyPr wrap="square">
            <a:spAutoFit/>
          </a:bodyPr>
          <a:lstStyle/>
          <a:p>
            <a:r>
              <a:rPr lang="en-US" sz="2000" b="0" dirty="0">
                <a:solidFill>
                  <a:srgbClr val="FF0000"/>
                </a:solidFill>
                <a:effectLst/>
                <a:latin typeface="Consolas" panose="020B0609020204030204" pitchFamily="49" charset="0"/>
              </a:rPr>
              <a:t>App.js</a:t>
            </a:r>
          </a:p>
          <a:p>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Header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'./header'</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App()</a:t>
            </a:r>
          </a:p>
          <a:p>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&lt;div&gt;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&lt;Header/&gt;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&lt;h1&gt;</a:t>
            </a:r>
            <a:r>
              <a:rPr lang="en-US" sz="2000" b="0" dirty="0" err="1">
                <a:solidFill>
                  <a:srgbClr val="000000"/>
                </a:solidFill>
                <a:effectLst/>
                <a:latin typeface="Consolas" panose="020B0609020204030204" pitchFamily="49" charset="0"/>
              </a:rPr>
              <a:t>iare</a:t>
            </a:r>
            <a:r>
              <a:rPr lang="en-US" sz="2000" b="0" dirty="0">
                <a:solidFill>
                  <a:srgbClr val="000000"/>
                </a:solidFill>
                <a:effectLst/>
                <a:latin typeface="Consolas" panose="020B0609020204030204" pitchFamily="49" charset="0"/>
              </a:rPr>
              <a:t> college</a:t>
            </a:r>
            <a:r>
              <a:rPr lang="en-US" sz="2000" b="0" dirty="0">
                <a:solidFill>
                  <a:srgbClr val="800000"/>
                </a:solidFill>
                <a:effectLst/>
                <a:latin typeface="Consolas" panose="020B0609020204030204" pitchFamily="49" charset="0"/>
              </a:rPr>
              <a:t>&lt;/h1&gt;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&lt;/div&gt;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default</a:t>
            </a:r>
            <a:r>
              <a:rPr lang="en-US" sz="2000" b="0" dirty="0">
                <a:solidFill>
                  <a:srgbClr val="000000"/>
                </a:solidFill>
                <a:effectLst/>
                <a:latin typeface="Consolas" panose="020B0609020204030204" pitchFamily="49" charset="0"/>
              </a:rPr>
              <a:t> App</a:t>
            </a:r>
            <a:endParaRPr lang="en-IN" sz="2000" b="0" dirty="0">
              <a:solidFill>
                <a:srgbClr val="000000"/>
              </a:solidFill>
              <a:effectLst/>
              <a:latin typeface="Consolas" panose="020B0609020204030204" pitchFamily="49" charset="0"/>
            </a:endParaRPr>
          </a:p>
          <a:p>
            <a:endParaRPr lang="en-US"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1240495685"/>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4247317"/>
          </a:xfrm>
          <a:prstGeom prst="rect">
            <a:avLst/>
          </a:prstGeom>
          <a:noFill/>
        </p:spPr>
        <p:txBody>
          <a:bodyPr wrap="square">
            <a:spAutoFit/>
          </a:bodyPr>
          <a:lstStyle/>
          <a:p>
            <a:pPr algn="l" rtl="0">
              <a:lnSpc>
                <a:spcPct val="150000"/>
              </a:lnSpc>
            </a:pPr>
            <a:r>
              <a:rPr lang="en-US" sz="2000" dirty="0">
                <a:solidFill>
                  <a:srgbClr val="FF0000"/>
                </a:solidFill>
                <a:latin typeface="Google Sans"/>
              </a:rPr>
              <a:t>Index.js</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React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'react'</a:t>
            </a:r>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t>
            </a:r>
            <a:r>
              <a:rPr lang="en-IN" sz="2000" b="0" dirty="0" err="1">
                <a:solidFill>
                  <a:srgbClr val="000000"/>
                </a:solidFill>
                <a:effectLst/>
                <a:latin typeface="Consolas" panose="020B0609020204030204" pitchFamily="49" charset="0"/>
              </a:rPr>
              <a:t>ReactDOM</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'react-</a:t>
            </a:r>
            <a:r>
              <a:rPr lang="en-IN" sz="2000" b="0" dirty="0" err="1">
                <a:solidFill>
                  <a:srgbClr val="A31515"/>
                </a:solidFill>
                <a:effectLst/>
                <a:latin typeface="Consolas" panose="020B0609020204030204" pitchFamily="49" charset="0"/>
              </a:rPr>
              <a:t>dom</a:t>
            </a:r>
            <a:r>
              <a:rPr lang="en-IN" sz="2000" b="0" dirty="0">
                <a:solidFill>
                  <a:srgbClr val="A31515"/>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App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'./App'</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let</a:t>
            </a:r>
            <a:r>
              <a:rPr lang="en-IN" sz="2000" b="0" dirty="0">
                <a:solidFill>
                  <a:srgbClr val="000000"/>
                </a:solidFill>
                <a:effectLst/>
                <a:latin typeface="Consolas" panose="020B0609020204030204" pitchFamily="49" charset="0"/>
              </a:rPr>
              <a:t> root=</a:t>
            </a:r>
            <a:r>
              <a:rPr lang="en-IN" sz="2000" b="0" dirty="0" err="1">
                <a:solidFill>
                  <a:srgbClr val="000000"/>
                </a:solidFill>
                <a:effectLst/>
                <a:latin typeface="Consolas" panose="020B0609020204030204" pitchFamily="49" charset="0"/>
              </a:rPr>
              <a:t>ReactDOM.createRoot</a:t>
            </a:r>
            <a:r>
              <a:rPr lang="en-IN" sz="2000" b="0" dirty="0">
                <a:solidFill>
                  <a:srgbClr val="000000"/>
                </a:solidFill>
                <a:effectLst/>
                <a:latin typeface="Consolas" panose="020B0609020204030204" pitchFamily="49" charset="0"/>
              </a:rPr>
              <a:t>(</a:t>
            </a:r>
            <a:r>
              <a:rPr lang="en-IN" sz="2000" b="0" dirty="0" err="1">
                <a:solidFill>
                  <a:srgbClr val="000000"/>
                </a:solidFill>
                <a:effectLst/>
                <a:latin typeface="Consolas" panose="020B0609020204030204" pitchFamily="49" charset="0"/>
              </a:rPr>
              <a:t>document.getElementById</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'root'</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err="1">
                <a:solidFill>
                  <a:srgbClr val="000000"/>
                </a:solidFill>
                <a:effectLst/>
                <a:latin typeface="Consolas" panose="020B0609020204030204" pitchFamily="49" charset="0"/>
              </a:rPr>
              <a:t>root.render</a:t>
            </a:r>
            <a:r>
              <a:rPr lang="en-IN" sz="2000" b="0" dirty="0">
                <a:solidFill>
                  <a:srgbClr val="000000"/>
                </a:solidFill>
                <a:effectLst/>
                <a:latin typeface="Consolas" panose="020B0609020204030204" pitchFamily="49" charset="0"/>
              </a:rPr>
              <a:t>(</a:t>
            </a:r>
            <a:r>
              <a:rPr lang="en-IN" sz="2000" b="0" dirty="0">
                <a:solidFill>
                  <a:srgbClr val="800000"/>
                </a:solidFill>
                <a:effectLst/>
                <a:latin typeface="Consolas" panose="020B0609020204030204" pitchFamily="49" charset="0"/>
              </a:rPr>
              <a:t>&lt;App</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p>
          <a:p>
            <a:endParaRPr lang="en-US"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472481523"/>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JSX attributes and </a:t>
              </a:r>
              <a:r>
                <a:rPr lang="en-US" sz="1400" b="1" dirty="0" err="1">
                  <a:solidFill>
                    <a:srgbClr val="FF0000"/>
                  </a:solidFill>
                  <a:latin typeface="Arial" panose="020B0604020202020204" pitchFamily="34" charset="0"/>
                  <a:ea typeface="Arial" panose="020B0604020202020204" pitchFamily="34" charset="0"/>
                </a:rPr>
                <a:t>Expresions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6370975"/>
          </a:xfrm>
          <a:prstGeom prst="rect">
            <a:avLst/>
          </a:prstGeom>
          <a:noFill/>
        </p:spPr>
        <p:txBody>
          <a:bodyPr wrap="square">
            <a:spAutoFit/>
          </a:bodyPr>
          <a:lstStyle/>
          <a:p>
            <a:pPr algn="l" rtl="0">
              <a:lnSpc>
                <a:spcPct val="150000"/>
              </a:lnSpc>
            </a:pPr>
            <a:r>
              <a:rPr lang="en-US" sz="2000" b="0" i="0" dirty="0">
                <a:solidFill>
                  <a:srgbClr val="FF0000"/>
                </a:solidFill>
                <a:effectLst/>
                <a:latin typeface="Google Sans"/>
              </a:rPr>
              <a:t>Header.js</a:t>
            </a:r>
          </a:p>
          <a:p>
            <a:r>
              <a:rPr lang="en-IN" sz="2000" b="0" dirty="0">
                <a:solidFill>
                  <a:srgbClr val="FF0000"/>
                </a:solidFill>
                <a:effectLst/>
                <a:latin typeface="Consolas" panose="020B0609020204030204" pitchFamily="49" charset="0"/>
              </a:rPr>
              <a:t> </a:t>
            </a:r>
            <a:r>
              <a:rPr lang="en-IN" sz="2000" b="0" dirty="0">
                <a:solidFill>
                  <a:schemeClr val="bg1"/>
                </a:solidFill>
                <a:effectLst/>
                <a:latin typeface="Consolas" panose="020B0609020204030204" pitchFamily="49" charset="0"/>
              </a:rPr>
              <a:t>import './index.css'</a:t>
            </a:r>
          </a:p>
          <a:p>
            <a:r>
              <a:rPr lang="en-IN" sz="2000" b="0" dirty="0">
                <a:solidFill>
                  <a:schemeClr val="bg1"/>
                </a:solidFill>
                <a:effectLst/>
                <a:latin typeface="Consolas" panose="020B0609020204030204" pitchFamily="49" charset="0"/>
              </a:rPr>
              <a:t> function header()</a:t>
            </a:r>
          </a:p>
          <a:p>
            <a:r>
              <a:rPr lang="en-IN" sz="2000" b="0" dirty="0">
                <a:solidFill>
                  <a:schemeClr val="bg1"/>
                </a:solidFill>
                <a:effectLst/>
                <a:latin typeface="Consolas" panose="020B0609020204030204" pitchFamily="49" charset="0"/>
              </a:rPr>
              <a:t>{</a:t>
            </a:r>
          </a:p>
          <a:p>
            <a:r>
              <a:rPr lang="en-IN" sz="2000" b="0" dirty="0">
                <a:solidFill>
                  <a:schemeClr val="bg1"/>
                </a:solidFill>
                <a:effectLst/>
                <a:latin typeface="Consolas" panose="020B0609020204030204" pitchFamily="49" charset="0"/>
              </a:rPr>
              <a:t>    return(</a:t>
            </a:r>
          </a:p>
          <a:p>
            <a:r>
              <a:rPr lang="en-IN" sz="2000" b="0" dirty="0">
                <a:solidFill>
                  <a:schemeClr val="bg1"/>
                </a:solidFill>
                <a:effectLst/>
                <a:latin typeface="Consolas" panose="020B0609020204030204" pitchFamily="49" charset="0"/>
              </a:rPr>
              <a:t>        &lt;div&gt;</a:t>
            </a:r>
          </a:p>
          <a:p>
            <a:r>
              <a:rPr lang="en-IN" sz="2000" b="0" dirty="0">
                <a:solidFill>
                  <a:schemeClr val="bg1"/>
                </a:solidFill>
                <a:effectLst/>
                <a:latin typeface="Consolas" panose="020B0609020204030204" pitchFamily="49" charset="0"/>
              </a:rPr>
              <a:t>            {5*6}</a:t>
            </a:r>
          </a:p>
          <a:p>
            <a:r>
              <a:rPr lang="en-IN" sz="2000" b="0" dirty="0">
                <a:solidFill>
                  <a:schemeClr val="bg1"/>
                </a:solidFill>
                <a:effectLst/>
                <a:latin typeface="Consolas" panose="020B0609020204030204" pitchFamily="49" charset="0"/>
              </a:rPr>
              <a:t>            {alert("hello")}</a:t>
            </a:r>
          </a:p>
          <a:p>
            <a:r>
              <a:rPr lang="en-IN" sz="2000" b="0" dirty="0">
                <a:solidFill>
                  <a:schemeClr val="bg1"/>
                </a:solidFill>
                <a:effectLst/>
                <a:latin typeface="Consolas" panose="020B0609020204030204" pitchFamily="49" charset="0"/>
              </a:rPr>
              <a:t>        &lt;h1 id='name' &gt;hello students&lt;/h1&gt;</a:t>
            </a:r>
          </a:p>
          <a:p>
            <a:r>
              <a:rPr lang="en-IN" sz="2000" b="0" dirty="0">
                <a:solidFill>
                  <a:schemeClr val="bg1"/>
                </a:solidFill>
                <a:effectLst/>
                <a:latin typeface="Consolas" panose="020B0609020204030204" pitchFamily="49" charset="0"/>
              </a:rPr>
              <a:t>        &lt;p </a:t>
            </a:r>
            <a:r>
              <a:rPr lang="en-IN" sz="2000" b="0" dirty="0" err="1">
                <a:solidFill>
                  <a:schemeClr val="bg1"/>
                </a:solidFill>
                <a:effectLst/>
                <a:latin typeface="Consolas" panose="020B0609020204030204" pitchFamily="49" charset="0"/>
              </a:rPr>
              <a:t>className</a:t>
            </a:r>
            <a:r>
              <a:rPr lang="en-IN" sz="2000" b="0" dirty="0">
                <a:solidFill>
                  <a:schemeClr val="bg1"/>
                </a:solidFill>
                <a:effectLst/>
                <a:latin typeface="Consolas" panose="020B0609020204030204" pitchFamily="49" charset="0"/>
              </a:rPr>
              <a:t>='name1'&gt;hello students&lt;/p&gt;</a:t>
            </a:r>
          </a:p>
          <a:p>
            <a:r>
              <a:rPr lang="en-IN" sz="2000" b="0" dirty="0">
                <a:solidFill>
                  <a:schemeClr val="bg1"/>
                </a:solidFill>
                <a:effectLst/>
                <a:latin typeface="Consolas" panose="020B0609020204030204" pitchFamily="49" charset="0"/>
              </a:rPr>
              <a:t>       </a:t>
            </a:r>
          </a:p>
          <a:p>
            <a:r>
              <a:rPr lang="en-IN" sz="2000" b="0" dirty="0">
                <a:solidFill>
                  <a:schemeClr val="bg1"/>
                </a:solidFill>
                <a:effectLst/>
                <a:latin typeface="Consolas" panose="020B0609020204030204" pitchFamily="49" charset="0"/>
              </a:rPr>
              <a:t>        &lt;input type="checkbox" id="sub" /&gt;&lt;</a:t>
            </a:r>
            <a:r>
              <a:rPr lang="en-IN" sz="2000" b="0" dirty="0" err="1">
                <a:solidFill>
                  <a:schemeClr val="bg1"/>
                </a:solidFill>
                <a:effectLst/>
                <a:latin typeface="Consolas" panose="020B0609020204030204" pitchFamily="49" charset="0"/>
              </a:rPr>
              <a:t>br</a:t>
            </a:r>
            <a:r>
              <a:rPr lang="en-IN" sz="2000" b="0" dirty="0">
                <a:solidFill>
                  <a:schemeClr val="bg1"/>
                </a:solidFill>
                <a:effectLst/>
                <a:latin typeface="Consolas" panose="020B0609020204030204" pitchFamily="49" charset="0"/>
              </a:rPr>
              <a:t>/&gt;</a:t>
            </a:r>
          </a:p>
          <a:p>
            <a:r>
              <a:rPr lang="en-IN" sz="2000" b="0" dirty="0">
                <a:solidFill>
                  <a:schemeClr val="bg1"/>
                </a:solidFill>
                <a:effectLst/>
                <a:latin typeface="Consolas" panose="020B0609020204030204" pitchFamily="49" charset="0"/>
              </a:rPr>
              <a:t>        &lt;label </a:t>
            </a:r>
            <a:r>
              <a:rPr lang="en-IN" sz="2000" b="0" dirty="0" err="1">
                <a:solidFill>
                  <a:schemeClr val="bg1"/>
                </a:solidFill>
                <a:effectLst/>
                <a:latin typeface="Consolas" panose="020B0609020204030204" pitchFamily="49" charset="0"/>
              </a:rPr>
              <a:t>htmlFor</a:t>
            </a:r>
            <a:r>
              <a:rPr lang="en-IN" sz="2000" b="0" dirty="0">
                <a:solidFill>
                  <a:schemeClr val="bg1"/>
                </a:solidFill>
                <a:effectLst/>
                <a:latin typeface="Consolas" panose="020B0609020204030204" pitchFamily="49" charset="0"/>
              </a:rPr>
              <a:t>="sub"&gt;students&lt;/label&gt;</a:t>
            </a:r>
          </a:p>
          <a:p>
            <a:r>
              <a:rPr lang="en-IN" sz="2000" b="0" dirty="0">
                <a:solidFill>
                  <a:schemeClr val="bg1"/>
                </a:solidFill>
                <a:effectLst/>
                <a:latin typeface="Consolas" panose="020B0609020204030204" pitchFamily="49" charset="0"/>
              </a:rPr>
              <a:t>        &lt;input type="text"/&gt;</a:t>
            </a:r>
          </a:p>
          <a:p>
            <a:r>
              <a:rPr lang="en-IN" sz="2000" b="0" dirty="0">
                <a:solidFill>
                  <a:schemeClr val="bg1"/>
                </a:solidFill>
                <a:effectLst/>
                <a:latin typeface="Consolas" panose="020B0609020204030204" pitchFamily="49" charset="0"/>
              </a:rPr>
              <a:t>        &lt;/div&gt;</a:t>
            </a:r>
          </a:p>
          <a:p>
            <a:r>
              <a:rPr lang="en-IN" sz="2000" b="0" dirty="0">
                <a:solidFill>
                  <a:schemeClr val="bg1"/>
                </a:solidFill>
                <a:effectLst/>
                <a:latin typeface="Consolas" panose="020B0609020204030204" pitchFamily="49" charset="0"/>
              </a:rPr>
              <a:t>        </a:t>
            </a:r>
          </a:p>
          <a:p>
            <a:r>
              <a:rPr lang="en-IN" sz="2000" b="0" dirty="0">
                <a:solidFill>
                  <a:schemeClr val="bg1"/>
                </a:solidFill>
                <a:effectLst/>
                <a:latin typeface="Consolas" panose="020B0609020204030204" pitchFamily="49" charset="0"/>
              </a:rPr>
              <a:t>    )</a:t>
            </a:r>
          </a:p>
          <a:p>
            <a:r>
              <a:rPr lang="en-IN" sz="2000" b="0" dirty="0">
                <a:solidFill>
                  <a:schemeClr val="bg1"/>
                </a:solidFill>
                <a:effectLst/>
                <a:latin typeface="Consolas" panose="020B0609020204030204" pitchFamily="49" charset="0"/>
              </a:rPr>
              <a:t>}</a:t>
            </a:r>
          </a:p>
          <a:p>
            <a:r>
              <a:rPr lang="en-IN" sz="2000" b="0" dirty="0">
                <a:solidFill>
                  <a:schemeClr val="bg1"/>
                </a:solidFill>
                <a:effectLst/>
                <a:latin typeface="Consolas" panose="020B0609020204030204" pitchFamily="49" charset="0"/>
              </a:rPr>
              <a:t>export default header</a:t>
            </a:r>
          </a:p>
          <a:p>
            <a:pPr algn="ctr">
              <a:buNone/>
            </a:pPr>
            <a:endParaRPr lang="en-US" dirty="0">
              <a:solidFill>
                <a:srgbClr val="FF0000"/>
              </a:solidFill>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pic>
        <p:nvPicPr>
          <p:cNvPr id="13" name="Picture 12">
            <a:extLst>
              <a:ext uri="{FF2B5EF4-FFF2-40B4-BE49-F238E27FC236}">
                <a16:creationId xmlns:a16="http://schemas.microsoft.com/office/drawing/2014/main" id="{C83C60C9-D1CF-8F3B-3AF2-C0AF4F709B14}"/>
              </a:ext>
            </a:extLst>
          </p:cNvPr>
          <p:cNvPicPr>
            <a:picLocks noChangeAspect="1"/>
          </p:cNvPicPr>
          <p:nvPr/>
        </p:nvPicPr>
        <p:blipFill>
          <a:blip r:embed="rId4"/>
          <a:stretch>
            <a:fillRect/>
          </a:stretch>
        </p:blipFill>
        <p:spPr>
          <a:xfrm>
            <a:off x="4190999" y="1201520"/>
            <a:ext cx="4876801" cy="1598830"/>
          </a:xfrm>
          <a:prstGeom prst="rect">
            <a:avLst/>
          </a:prstGeom>
        </p:spPr>
      </p:pic>
    </p:spTree>
    <p:extLst>
      <p:ext uri="{BB962C8B-B14F-4D97-AF65-F5344CB8AC3E}">
        <p14:creationId xmlns:p14="http://schemas.microsoft.com/office/powerpoint/2010/main" val="380884223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4093428"/>
          </a:xfrm>
          <a:prstGeom prst="rect">
            <a:avLst/>
          </a:prstGeom>
          <a:noFill/>
        </p:spPr>
        <p:txBody>
          <a:bodyPr wrap="square">
            <a:spAutoFit/>
          </a:bodyPr>
          <a:lstStyle/>
          <a:p>
            <a:r>
              <a:rPr lang="en-US" sz="2000" b="0" dirty="0">
                <a:solidFill>
                  <a:srgbClr val="FF0000"/>
                </a:solidFill>
                <a:effectLst/>
                <a:latin typeface="Consolas" panose="020B0609020204030204" pitchFamily="49" charset="0"/>
              </a:rPr>
              <a:t>App.js</a:t>
            </a:r>
          </a:p>
          <a:p>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Header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'./header'</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App()</a:t>
            </a:r>
          </a:p>
          <a:p>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&lt;div&gt;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&lt;Header/&gt;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&lt;h1&gt;</a:t>
            </a:r>
            <a:r>
              <a:rPr lang="en-US" sz="2000" b="0" dirty="0" err="1">
                <a:solidFill>
                  <a:srgbClr val="000000"/>
                </a:solidFill>
                <a:effectLst/>
                <a:latin typeface="Consolas" panose="020B0609020204030204" pitchFamily="49" charset="0"/>
              </a:rPr>
              <a:t>iare</a:t>
            </a:r>
            <a:r>
              <a:rPr lang="en-US" sz="2000" b="0" dirty="0">
                <a:solidFill>
                  <a:srgbClr val="000000"/>
                </a:solidFill>
                <a:effectLst/>
                <a:latin typeface="Consolas" panose="020B0609020204030204" pitchFamily="49" charset="0"/>
              </a:rPr>
              <a:t> college</a:t>
            </a:r>
            <a:r>
              <a:rPr lang="en-US" sz="2000" b="0" dirty="0">
                <a:solidFill>
                  <a:srgbClr val="800000"/>
                </a:solidFill>
                <a:effectLst/>
                <a:latin typeface="Consolas" panose="020B0609020204030204" pitchFamily="49" charset="0"/>
              </a:rPr>
              <a:t>&lt;/h1&gt;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&lt;/div&gt;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default</a:t>
            </a:r>
            <a:r>
              <a:rPr lang="en-US" sz="2000" b="0" dirty="0">
                <a:solidFill>
                  <a:srgbClr val="000000"/>
                </a:solidFill>
                <a:effectLst/>
                <a:latin typeface="Consolas" panose="020B0609020204030204" pitchFamily="49" charset="0"/>
              </a:rPr>
              <a:t> App</a:t>
            </a:r>
            <a:r>
              <a:rPr lang="en-IN" sz="2000" b="0" dirty="0">
                <a:solidFill>
                  <a:srgbClr val="000000"/>
                </a:solidFill>
                <a:effectLst/>
                <a:latin typeface="Consolas" panose="020B0609020204030204" pitchFamily="49" charset="0"/>
              </a:rPr>
              <a:t>   </a:t>
            </a:r>
          </a:p>
          <a:p>
            <a:endParaRPr lang="en-US"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2829645061"/>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4247317"/>
          </a:xfrm>
          <a:prstGeom prst="rect">
            <a:avLst/>
          </a:prstGeom>
          <a:noFill/>
        </p:spPr>
        <p:txBody>
          <a:bodyPr wrap="square">
            <a:spAutoFit/>
          </a:bodyPr>
          <a:lstStyle/>
          <a:p>
            <a:pPr algn="l" rtl="0">
              <a:lnSpc>
                <a:spcPct val="150000"/>
              </a:lnSpc>
            </a:pPr>
            <a:r>
              <a:rPr lang="en-US" sz="2000" dirty="0">
                <a:solidFill>
                  <a:srgbClr val="FF0000"/>
                </a:solidFill>
                <a:latin typeface="Google Sans"/>
              </a:rPr>
              <a:t>Index.js</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React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'react'</a:t>
            </a:r>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t>
            </a:r>
            <a:r>
              <a:rPr lang="en-IN" sz="2000" b="0" dirty="0" err="1">
                <a:solidFill>
                  <a:srgbClr val="000000"/>
                </a:solidFill>
                <a:effectLst/>
                <a:latin typeface="Consolas" panose="020B0609020204030204" pitchFamily="49" charset="0"/>
              </a:rPr>
              <a:t>ReactDOM</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'react-</a:t>
            </a:r>
            <a:r>
              <a:rPr lang="en-IN" sz="2000" b="0" dirty="0" err="1">
                <a:solidFill>
                  <a:srgbClr val="A31515"/>
                </a:solidFill>
                <a:effectLst/>
                <a:latin typeface="Consolas" panose="020B0609020204030204" pitchFamily="49" charset="0"/>
              </a:rPr>
              <a:t>dom</a:t>
            </a:r>
            <a:r>
              <a:rPr lang="en-IN" sz="2000" b="0" dirty="0">
                <a:solidFill>
                  <a:srgbClr val="A31515"/>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App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'./App'</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let</a:t>
            </a:r>
            <a:r>
              <a:rPr lang="en-IN" sz="2000" b="0" dirty="0">
                <a:solidFill>
                  <a:srgbClr val="000000"/>
                </a:solidFill>
                <a:effectLst/>
                <a:latin typeface="Consolas" panose="020B0609020204030204" pitchFamily="49" charset="0"/>
              </a:rPr>
              <a:t> root=</a:t>
            </a:r>
            <a:r>
              <a:rPr lang="en-IN" sz="2000" b="0" dirty="0" err="1">
                <a:solidFill>
                  <a:srgbClr val="000000"/>
                </a:solidFill>
                <a:effectLst/>
                <a:latin typeface="Consolas" panose="020B0609020204030204" pitchFamily="49" charset="0"/>
              </a:rPr>
              <a:t>ReactDOM.createRoot</a:t>
            </a:r>
            <a:r>
              <a:rPr lang="en-IN" sz="2000" b="0" dirty="0">
                <a:solidFill>
                  <a:srgbClr val="000000"/>
                </a:solidFill>
                <a:effectLst/>
                <a:latin typeface="Consolas" panose="020B0609020204030204" pitchFamily="49" charset="0"/>
              </a:rPr>
              <a:t>(</a:t>
            </a:r>
            <a:r>
              <a:rPr lang="en-IN" sz="2000" b="0" dirty="0" err="1">
                <a:solidFill>
                  <a:srgbClr val="000000"/>
                </a:solidFill>
                <a:effectLst/>
                <a:latin typeface="Consolas" panose="020B0609020204030204" pitchFamily="49" charset="0"/>
              </a:rPr>
              <a:t>document.getElementById</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'root'</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err="1">
                <a:solidFill>
                  <a:srgbClr val="000000"/>
                </a:solidFill>
                <a:effectLst/>
                <a:latin typeface="Consolas" panose="020B0609020204030204" pitchFamily="49" charset="0"/>
              </a:rPr>
              <a:t>root.render</a:t>
            </a:r>
            <a:r>
              <a:rPr lang="en-IN" sz="2000" b="0" dirty="0">
                <a:solidFill>
                  <a:srgbClr val="000000"/>
                </a:solidFill>
                <a:effectLst/>
                <a:latin typeface="Consolas" panose="020B0609020204030204" pitchFamily="49" charset="0"/>
              </a:rPr>
              <a:t>(</a:t>
            </a:r>
            <a:r>
              <a:rPr lang="en-IN" sz="2000" b="0" dirty="0">
                <a:solidFill>
                  <a:srgbClr val="800000"/>
                </a:solidFill>
                <a:effectLst/>
                <a:latin typeface="Consolas" panose="020B0609020204030204" pitchFamily="49" charset="0"/>
              </a:rPr>
              <a:t>&lt;App</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p>
          <a:p>
            <a:endParaRPr lang="en-US"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319069574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JSX attributes and </a:t>
              </a:r>
              <a:r>
                <a:rPr lang="en-US" sz="1400" b="1" dirty="0" err="1">
                  <a:solidFill>
                    <a:srgbClr val="FF0000"/>
                  </a:solidFill>
                  <a:latin typeface="Arial" panose="020B0604020202020204" pitchFamily="34" charset="0"/>
                  <a:ea typeface="Arial" panose="020B0604020202020204" pitchFamily="34" charset="0"/>
                </a:rPr>
                <a:t>Expresions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7754605" cy="6124754"/>
          </a:xfrm>
          <a:prstGeom prst="rect">
            <a:avLst/>
          </a:prstGeom>
          <a:noFill/>
        </p:spPr>
        <p:txBody>
          <a:bodyPr wrap="square">
            <a:spAutoFit/>
          </a:bodyPr>
          <a:lstStyle/>
          <a:p>
            <a:r>
              <a:rPr lang="en-IN" sz="2800" b="0" dirty="0">
                <a:solidFill>
                  <a:srgbClr val="FF0000"/>
                </a:solidFill>
                <a:effectLst/>
                <a:latin typeface="Consolas" panose="020B0609020204030204" pitchFamily="49" charset="0"/>
              </a:rPr>
              <a:t>  we can call functions also in the form of expressions</a:t>
            </a:r>
          </a:p>
          <a:p>
            <a:r>
              <a:rPr lang="en-IN" sz="2800" dirty="0">
                <a:solidFill>
                  <a:srgbClr val="FF0000"/>
                </a:solidFill>
                <a:latin typeface="Consolas" panose="020B0609020204030204" pitchFamily="49" charset="0"/>
              </a:rPr>
              <a:t>Header.js</a:t>
            </a:r>
            <a:endParaRPr lang="en-IN" sz="2800" b="0" dirty="0">
              <a:solidFill>
                <a:srgbClr val="FF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r>
              <a:rPr lang="en-IN" sz="2800" b="0" dirty="0">
                <a:solidFill>
                  <a:srgbClr val="0000FF"/>
                </a:solidFill>
                <a:effectLst/>
                <a:latin typeface="Consolas" panose="020B0609020204030204" pitchFamily="49" charset="0"/>
              </a:rPr>
              <a:t>import</a:t>
            </a:r>
            <a:r>
              <a:rPr lang="en-IN" sz="2800" b="0" dirty="0">
                <a:solidFill>
                  <a:srgbClr val="000000"/>
                </a:solidFill>
                <a:effectLst/>
                <a:latin typeface="Consolas" panose="020B0609020204030204" pitchFamily="49" charset="0"/>
              </a:rPr>
              <a:t> </a:t>
            </a:r>
            <a:r>
              <a:rPr lang="en-IN" sz="2800" b="0" dirty="0">
                <a:solidFill>
                  <a:srgbClr val="A31515"/>
                </a:solidFill>
                <a:effectLst/>
                <a:latin typeface="Consolas" panose="020B0609020204030204" pitchFamily="49" charset="0"/>
              </a:rPr>
              <a:t>'./index.css'</a:t>
            </a:r>
            <a:endParaRPr lang="en-IN" sz="2800" b="0" dirty="0">
              <a:solidFill>
                <a:srgbClr val="00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r>
              <a:rPr lang="en-IN" sz="2800" b="0" dirty="0">
                <a:solidFill>
                  <a:srgbClr val="0000FF"/>
                </a:solidFill>
                <a:effectLst/>
                <a:latin typeface="Consolas" panose="020B0609020204030204" pitchFamily="49" charset="0"/>
              </a:rPr>
              <a:t>function</a:t>
            </a:r>
            <a:r>
              <a:rPr lang="en-IN" sz="2800" b="0" dirty="0">
                <a:solidFill>
                  <a:srgbClr val="000000"/>
                </a:solidFill>
                <a:effectLst/>
                <a:latin typeface="Consolas" panose="020B0609020204030204" pitchFamily="49" charset="0"/>
              </a:rPr>
              <a:t> header()</a:t>
            </a:r>
          </a:p>
          <a:p>
            <a:r>
              <a:rPr lang="en-IN" sz="2800" b="0" dirty="0">
                <a:solidFill>
                  <a:srgbClr val="000000"/>
                </a:solidFill>
                <a:effectLst/>
                <a:latin typeface="Consolas" panose="020B0609020204030204" pitchFamily="49" charset="0"/>
              </a:rPr>
              <a:t>{</a:t>
            </a:r>
          </a:p>
          <a:p>
            <a:r>
              <a:rPr lang="en-IN" sz="2800" b="0" dirty="0">
                <a:solidFill>
                  <a:srgbClr val="000000"/>
                </a:solidFill>
                <a:effectLst/>
                <a:latin typeface="Consolas" panose="020B0609020204030204" pitchFamily="49" charset="0"/>
              </a:rPr>
              <a:t>    </a:t>
            </a:r>
            <a:r>
              <a:rPr lang="en-IN" sz="2800" b="0" dirty="0">
                <a:solidFill>
                  <a:srgbClr val="0000FF"/>
                </a:solidFill>
                <a:effectLst/>
                <a:latin typeface="Consolas" panose="020B0609020204030204" pitchFamily="49" charset="0"/>
              </a:rPr>
              <a:t>return</a:t>
            </a:r>
            <a:r>
              <a:rPr lang="en-IN" sz="2800" b="0" dirty="0">
                <a:solidFill>
                  <a:srgbClr val="000000"/>
                </a:solidFill>
                <a:effectLst/>
                <a:latin typeface="Consolas" panose="020B0609020204030204" pitchFamily="49" charset="0"/>
              </a:rPr>
              <a:t>(</a:t>
            </a:r>
          </a:p>
          <a:p>
            <a:r>
              <a:rPr lang="en-IN" sz="2800" b="0" dirty="0">
                <a:solidFill>
                  <a:srgbClr val="000000"/>
                </a:solidFill>
                <a:effectLst/>
                <a:latin typeface="Consolas" panose="020B0609020204030204" pitchFamily="49" charset="0"/>
              </a:rPr>
              <a:t>        </a:t>
            </a:r>
            <a:r>
              <a:rPr lang="en-IN" sz="2800" b="0" dirty="0">
                <a:solidFill>
                  <a:srgbClr val="800000"/>
                </a:solidFill>
                <a:effectLst/>
                <a:latin typeface="Consolas" panose="020B0609020204030204" pitchFamily="49" charset="0"/>
              </a:rPr>
              <a:t>&lt;div&gt;</a:t>
            </a:r>
            <a:endParaRPr lang="en-IN" sz="2800" b="0" dirty="0">
              <a:solidFill>
                <a:srgbClr val="00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r>
              <a:rPr lang="en-IN" sz="2800" b="0" dirty="0">
                <a:solidFill>
                  <a:srgbClr val="0000FF"/>
                </a:solidFill>
                <a:effectLst/>
                <a:latin typeface="Consolas" panose="020B0609020204030204" pitchFamily="49" charset="0"/>
              </a:rPr>
              <a:t>{</a:t>
            </a:r>
            <a:r>
              <a:rPr lang="en-IN" sz="2800" b="0" dirty="0">
                <a:solidFill>
                  <a:srgbClr val="000000"/>
                </a:solidFill>
                <a:effectLst/>
                <a:latin typeface="Consolas" panose="020B0609020204030204" pitchFamily="49" charset="0"/>
              </a:rPr>
              <a:t> sum(</a:t>
            </a:r>
            <a:r>
              <a:rPr lang="en-IN" sz="2800" b="0" dirty="0">
                <a:solidFill>
                  <a:srgbClr val="098658"/>
                </a:solidFill>
                <a:effectLst/>
                <a:latin typeface="Consolas" panose="020B0609020204030204" pitchFamily="49" charset="0"/>
              </a:rPr>
              <a:t>10</a:t>
            </a:r>
            <a:r>
              <a:rPr lang="en-IN" sz="2800" b="0" dirty="0">
                <a:solidFill>
                  <a:srgbClr val="000000"/>
                </a:solidFill>
                <a:effectLst/>
                <a:latin typeface="Consolas" panose="020B0609020204030204" pitchFamily="49" charset="0"/>
              </a:rPr>
              <a:t>,</a:t>
            </a:r>
            <a:r>
              <a:rPr lang="en-IN" sz="2800" b="0" dirty="0">
                <a:solidFill>
                  <a:srgbClr val="098658"/>
                </a:solidFill>
                <a:effectLst/>
                <a:latin typeface="Consolas" panose="020B0609020204030204" pitchFamily="49" charset="0"/>
              </a:rPr>
              <a:t>40</a:t>
            </a:r>
            <a:r>
              <a:rPr lang="en-IN" sz="2800" b="0" dirty="0">
                <a:solidFill>
                  <a:srgbClr val="000000"/>
                </a:solidFill>
                <a:effectLst/>
                <a:latin typeface="Consolas" panose="020B0609020204030204" pitchFamily="49" charset="0"/>
              </a:rPr>
              <a:t>)</a:t>
            </a:r>
            <a:r>
              <a:rPr lang="en-IN" sz="2800" b="0" dirty="0">
                <a:solidFill>
                  <a:srgbClr val="0000FF"/>
                </a:solidFill>
                <a:effectLst/>
                <a:latin typeface="Consolas" panose="020B0609020204030204" pitchFamily="49" charset="0"/>
              </a:rPr>
              <a:t>}</a:t>
            </a:r>
            <a:endParaRPr lang="en-IN" sz="2800" b="0" dirty="0">
              <a:solidFill>
                <a:srgbClr val="00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r>
              <a:rPr lang="en-IN" sz="2800" b="0" dirty="0">
                <a:solidFill>
                  <a:srgbClr val="800000"/>
                </a:solidFill>
                <a:effectLst/>
                <a:latin typeface="Consolas" panose="020B0609020204030204" pitchFamily="49" charset="0"/>
              </a:rPr>
              <a:t>&lt;h1</a:t>
            </a:r>
            <a:r>
              <a:rPr lang="en-IN" sz="2800" b="0" dirty="0">
                <a:solidFill>
                  <a:srgbClr val="000000"/>
                </a:solidFill>
                <a:effectLst/>
                <a:latin typeface="Consolas" panose="020B0609020204030204" pitchFamily="49" charset="0"/>
              </a:rPr>
              <a:t> </a:t>
            </a:r>
            <a:r>
              <a:rPr lang="en-IN" sz="2800" b="0" dirty="0">
                <a:solidFill>
                  <a:srgbClr val="E50000"/>
                </a:solidFill>
                <a:effectLst/>
                <a:latin typeface="Consolas" panose="020B0609020204030204" pitchFamily="49" charset="0"/>
              </a:rPr>
              <a:t>id</a:t>
            </a:r>
            <a:r>
              <a:rPr lang="en-IN" sz="2800" b="0" dirty="0">
                <a:solidFill>
                  <a:srgbClr val="000000"/>
                </a:solidFill>
                <a:effectLst/>
                <a:latin typeface="Consolas" panose="020B0609020204030204" pitchFamily="49" charset="0"/>
              </a:rPr>
              <a:t>=</a:t>
            </a:r>
            <a:r>
              <a:rPr lang="en-IN" sz="2800" b="0" dirty="0">
                <a:solidFill>
                  <a:srgbClr val="A31515"/>
                </a:solidFill>
                <a:effectLst/>
                <a:latin typeface="Consolas" panose="020B0609020204030204" pitchFamily="49" charset="0"/>
              </a:rPr>
              <a:t>'name'</a:t>
            </a:r>
            <a:r>
              <a:rPr lang="en-IN" sz="2800" b="0" dirty="0">
                <a:solidFill>
                  <a:srgbClr val="000000"/>
                </a:solidFill>
                <a:effectLst/>
                <a:latin typeface="Consolas" panose="020B0609020204030204" pitchFamily="49" charset="0"/>
              </a:rPr>
              <a:t> </a:t>
            </a:r>
            <a:r>
              <a:rPr lang="en-IN" sz="2800" b="0" dirty="0">
                <a:solidFill>
                  <a:srgbClr val="800000"/>
                </a:solidFill>
                <a:effectLst/>
                <a:latin typeface="Consolas" panose="020B0609020204030204" pitchFamily="49" charset="0"/>
              </a:rPr>
              <a:t>&gt;</a:t>
            </a:r>
            <a:r>
              <a:rPr lang="en-IN" sz="2800" b="0" dirty="0">
                <a:solidFill>
                  <a:srgbClr val="000000"/>
                </a:solidFill>
                <a:effectLst/>
                <a:latin typeface="Consolas" panose="020B0609020204030204" pitchFamily="49" charset="0"/>
              </a:rPr>
              <a:t>hello students</a:t>
            </a:r>
            <a:r>
              <a:rPr lang="en-IN" sz="2800" b="0" dirty="0">
                <a:solidFill>
                  <a:srgbClr val="800000"/>
                </a:solidFill>
                <a:effectLst/>
                <a:latin typeface="Consolas" panose="020B0609020204030204" pitchFamily="49" charset="0"/>
              </a:rPr>
              <a:t>&lt;/h1&gt;</a:t>
            </a:r>
            <a:endParaRPr lang="en-IN" sz="2800" b="0" dirty="0">
              <a:solidFill>
                <a:srgbClr val="00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r>
              <a:rPr lang="en-IN" sz="2800" b="0" dirty="0">
                <a:solidFill>
                  <a:srgbClr val="800000"/>
                </a:solidFill>
                <a:effectLst/>
                <a:latin typeface="Consolas" panose="020B0609020204030204" pitchFamily="49" charset="0"/>
              </a:rPr>
              <a:t>&lt;p</a:t>
            </a:r>
            <a:r>
              <a:rPr lang="en-IN" sz="2800" b="0" dirty="0">
                <a:solidFill>
                  <a:srgbClr val="000000"/>
                </a:solidFill>
                <a:effectLst/>
                <a:latin typeface="Consolas" panose="020B0609020204030204" pitchFamily="49" charset="0"/>
              </a:rPr>
              <a:t> </a:t>
            </a:r>
            <a:r>
              <a:rPr lang="en-IN" sz="2800" b="0" dirty="0" err="1">
                <a:solidFill>
                  <a:srgbClr val="E50000"/>
                </a:solidFill>
                <a:effectLst/>
                <a:latin typeface="Consolas" panose="020B0609020204030204" pitchFamily="49" charset="0"/>
              </a:rPr>
              <a:t>className</a:t>
            </a:r>
            <a:r>
              <a:rPr lang="en-IN" sz="2800" b="0" dirty="0">
                <a:solidFill>
                  <a:srgbClr val="000000"/>
                </a:solidFill>
                <a:effectLst/>
                <a:latin typeface="Consolas" panose="020B0609020204030204" pitchFamily="49" charset="0"/>
              </a:rPr>
              <a:t>=</a:t>
            </a:r>
            <a:r>
              <a:rPr lang="en-IN" sz="2800" b="0" dirty="0">
                <a:solidFill>
                  <a:srgbClr val="A31515"/>
                </a:solidFill>
                <a:effectLst/>
                <a:latin typeface="Consolas" panose="020B0609020204030204" pitchFamily="49" charset="0"/>
              </a:rPr>
              <a:t>'name1'</a:t>
            </a:r>
            <a:r>
              <a:rPr lang="en-IN" sz="2800" b="0" dirty="0">
                <a:solidFill>
                  <a:srgbClr val="800000"/>
                </a:solidFill>
                <a:effectLst/>
                <a:latin typeface="Consolas" panose="020B0609020204030204" pitchFamily="49" charset="0"/>
              </a:rPr>
              <a:t>&gt;</a:t>
            </a:r>
            <a:r>
              <a:rPr lang="en-IN" sz="2800" b="0" dirty="0">
                <a:solidFill>
                  <a:srgbClr val="000000"/>
                </a:solidFill>
                <a:effectLst/>
                <a:latin typeface="Consolas" panose="020B0609020204030204" pitchFamily="49" charset="0"/>
              </a:rPr>
              <a:t>hello students</a:t>
            </a:r>
            <a:r>
              <a:rPr lang="en-IN" sz="2800" b="0" dirty="0">
                <a:solidFill>
                  <a:srgbClr val="800000"/>
                </a:solidFill>
                <a:effectLst/>
                <a:latin typeface="Consolas" panose="020B0609020204030204" pitchFamily="49" charset="0"/>
              </a:rPr>
              <a:t>&lt;/p&gt;</a:t>
            </a:r>
            <a:endParaRPr lang="en-IN" sz="2800" b="0" dirty="0">
              <a:solidFill>
                <a:srgbClr val="00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endParaRPr lang="en-IN" sz="2800" b="0" dirty="0">
              <a:solidFill>
                <a:srgbClr val="FF0000"/>
              </a:solidFill>
              <a:effectLst/>
              <a:latin typeface="Consolas" panose="020B0609020204030204" pitchFamily="49" charset="0"/>
            </a:endParaRPr>
          </a:p>
        </p:txBody>
      </p:sp>
      <p:pic>
        <p:nvPicPr>
          <p:cNvPr id="12" name="Picture 11">
            <a:extLst>
              <a:ext uri="{FF2B5EF4-FFF2-40B4-BE49-F238E27FC236}">
                <a16:creationId xmlns:a16="http://schemas.microsoft.com/office/drawing/2014/main" id="{E7D95C4E-BF41-D524-2DDE-63F88F70D27B}"/>
              </a:ext>
            </a:extLst>
          </p:cNvPr>
          <p:cNvPicPr>
            <a:picLocks noChangeAspect="1"/>
          </p:cNvPicPr>
          <p:nvPr/>
        </p:nvPicPr>
        <p:blipFill>
          <a:blip r:embed="rId4"/>
          <a:stretch>
            <a:fillRect/>
          </a:stretch>
        </p:blipFill>
        <p:spPr>
          <a:xfrm>
            <a:off x="5922765" y="1704975"/>
            <a:ext cx="4533900" cy="2924175"/>
          </a:xfrm>
          <a:prstGeom prst="rect">
            <a:avLst/>
          </a:prstGeom>
        </p:spPr>
      </p:pic>
    </p:spTree>
    <p:extLst>
      <p:ext uri="{BB962C8B-B14F-4D97-AF65-F5344CB8AC3E}">
        <p14:creationId xmlns:p14="http://schemas.microsoft.com/office/powerpoint/2010/main" val="3558971616"/>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JSX attributes and </a:t>
              </a:r>
              <a:r>
                <a:rPr lang="en-US" sz="1400" b="1" dirty="0" err="1">
                  <a:solidFill>
                    <a:srgbClr val="FF0000"/>
                  </a:solidFill>
                  <a:latin typeface="Arial" panose="020B0604020202020204" pitchFamily="34" charset="0"/>
                  <a:ea typeface="Arial" panose="020B0604020202020204" pitchFamily="34" charset="0"/>
                </a:rPr>
                <a:t>Expresions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42825" y="870469"/>
            <a:ext cx="8748775" cy="6124754"/>
          </a:xfrm>
          <a:prstGeom prst="rect">
            <a:avLst/>
          </a:prstGeom>
          <a:noFill/>
        </p:spPr>
        <p:txBody>
          <a:bodyPr wrap="square">
            <a:spAutoFit/>
          </a:bodyPr>
          <a:lstStyle/>
          <a:p>
            <a:r>
              <a:rPr lang="en-IN" sz="2800" b="0" dirty="0">
                <a:solidFill>
                  <a:srgbClr val="000000"/>
                </a:solidFill>
                <a:effectLst/>
                <a:latin typeface="Consolas" panose="020B0609020204030204" pitchFamily="49" charset="0"/>
              </a:rPr>
              <a:t>   </a:t>
            </a:r>
            <a:r>
              <a:rPr lang="en-IN" sz="2800" b="0" dirty="0">
                <a:solidFill>
                  <a:srgbClr val="800000"/>
                </a:solidFill>
                <a:effectLst/>
                <a:latin typeface="Consolas" panose="020B0609020204030204" pitchFamily="49" charset="0"/>
              </a:rPr>
              <a:t>&lt;input</a:t>
            </a:r>
            <a:r>
              <a:rPr lang="en-IN" sz="2800" b="0" dirty="0">
                <a:solidFill>
                  <a:srgbClr val="000000"/>
                </a:solidFill>
                <a:effectLst/>
                <a:latin typeface="Consolas" panose="020B0609020204030204" pitchFamily="49" charset="0"/>
              </a:rPr>
              <a:t> </a:t>
            </a:r>
            <a:r>
              <a:rPr lang="en-IN" sz="2800" b="0" dirty="0">
                <a:solidFill>
                  <a:srgbClr val="E50000"/>
                </a:solidFill>
                <a:effectLst/>
                <a:latin typeface="Consolas" panose="020B0609020204030204" pitchFamily="49" charset="0"/>
              </a:rPr>
              <a:t>type</a:t>
            </a:r>
            <a:r>
              <a:rPr lang="en-IN" sz="2800" b="0" dirty="0">
                <a:solidFill>
                  <a:srgbClr val="000000"/>
                </a:solidFill>
                <a:effectLst/>
                <a:latin typeface="Consolas" panose="020B0609020204030204" pitchFamily="49" charset="0"/>
              </a:rPr>
              <a:t>=</a:t>
            </a:r>
            <a:r>
              <a:rPr lang="en-IN" sz="2800" b="0" dirty="0">
                <a:solidFill>
                  <a:srgbClr val="A31515"/>
                </a:solidFill>
                <a:effectLst/>
                <a:latin typeface="Consolas" panose="020B0609020204030204" pitchFamily="49" charset="0"/>
              </a:rPr>
              <a:t>"checkbox"</a:t>
            </a:r>
            <a:r>
              <a:rPr lang="en-IN" sz="2800" b="0" dirty="0">
                <a:solidFill>
                  <a:srgbClr val="000000"/>
                </a:solidFill>
                <a:effectLst/>
                <a:latin typeface="Consolas" panose="020B0609020204030204" pitchFamily="49" charset="0"/>
              </a:rPr>
              <a:t> </a:t>
            </a:r>
            <a:r>
              <a:rPr lang="en-IN" sz="2800" b="0" dirty="0">
                <a:solidFill>
                  <a:srgbClr val="E50000"/>
                </a:solidFill>
                <a:effectLst/>
                <a:latin typeface="Consolas" panose="020B0609020204030204" pitchFamily="49" charset="0"/>
              </a:rPr>
              <a:t>id</a:t>
            </a:r>
            <a:r>
              <a:rPr lang="en-IN" sz="2800" b="0" dirty="0">
                <a:solidFill>
                  <a:srgbClr val="000000"/>
                </a:solidFill>
                <a:effectLst/>
                <a:latin typeface="Consolas" panose="020B0609020204030204" pitchFamily="49" charset="0"/>
              </a:rPr>
              <a:t>=</a:t>
            </a:r>
            <a:r>
              <a:rPr lang="en-IN" sz="2800" b="0" dirty="0">
                <a:solidFill>
                  <a:srgbClr val="A31515"/>
                </a:solidFill>
                <a:effectLst/>
                <a:latin typeface="Consolas" panose="020B0609020204030204" pitchFamily="49" charset="0"/>
              </a:rPr>
              <a:t>"sub"</a:t>
            </a:r>
            <a:r>
              <a:rPr lang="en-IN" sz="2800" b="0" dirty="0">
                <a:solidFill>
                  <a:srgbClr val="000000"/>
                </a:solidFill>
                <a:effectLst/>
                <a:latin typeface="Consolas" panose="020B0609020204030204" pitchFamily="49" charset="0"/>
              </a:rPr>
              <a:t> </a:t>
            </a:r>
            <a:r>
              <a:rPr lang="en-IN" sz="2800" b="0" dirty="0">
                <a:solidFill>
                  <a:srgbClr val="800000"/>
                </a:solidFill>
                <a:effectLst/>
                <a:latin typeface="Consolas" panose="020B0609020204030204" pitchFamily="49" charset="0"/>
              </a:rPr>
              <a:t>/&gt;&lt;</a:t>
            </a:r>
            <a:r>
              <a:rPr lang="en-IN" sz="2800" b="0" dirty="0" err="1">
                <a:solidFill>
                  <a:srgbClr val="800000"/>
                </a:solidFill>
                <a:effectLst/>
                <a:latin typeface="Consolas" panose="020B0609020204030204" pitchFamily="49" charset="0"/>
              </a:rPr>
              <a:t>br</a:t>
            </a:r>
            <a:r>
              <a:rPr lang="en-IN" sz="2800" b="0" dirty="0">
                <a:solidFill>
                  <a:srgbClr val="800000"/>
                </a:solidFill>
                <a:effectLst/>
                <a:latin typeface="Consolas" panose="020B0609020204030204" pitchFamily="49" charset="0"/>
              </a:rPr>
              <a:t>/&gt;</a:t>
            </a:r>
            <a:endParaRPr lang="en-IN" sz="2800" b="0" dirty="0">
              <a:solidFill>
                <a:srgbClr val="00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r>
              <a:rPr lang="en-IN" sz="2800" b="0" dirty="0">
                <a:solidFill>
                  <a:srgbClr val="800000"/>
                </a:solidFill>
                <a:effectLst/>
                <a:latin typeface="Consolas" panose="020B0609020204030204" pitchFamily="49" charset="0"/>
              </a:rPr>
              <a:t>&lt;label</a:t>
            </a:r>
            <a:r>
              <a:rPr lang="en-IN" sz="2800" b="0" dirty="0">
                <a:solidFill>
                  <a:srgbClr val="000000"/>
                </a:solidFill>
                <a:effectLst/>
                <a:latin typeface="Consolas" panose="020B0609020204030204" pitchFamily="49" charset="0"/>
              </a:rPr>
              <a:t> </a:t>
            </a:r>
            <a:r>
              <a:rPr lang="en-IN" sz="2800" b="0" dirty="0" err="1">
                <a:solidFill>
                  <a:srgbClr val="E50000"/>
                </a:solidFill>
                <a:effectLst/>
                <a:latin typeface="Consolas" panose="020B0609020204030204" pitchFamily="49" charset="0"/>
              </a:rPr>
              <a:t>htmlFor</a:t>
            </a:r>
            <a:r>
              <a:rPr lang="en-IN" sz="2800" b="0" dirty="0">
                <a:solidFill>
                  <a:srgbClr val="000000"/>
                </a:solidFill>
                <a:effectLst/>
                <a:latin typeface="Consolas" panose="020B0609020204030204" pitchFamily="49" charset="0"/>
              </a:rPr>
              <a:t>=</a:t>
            </a:r>
            <a:r>
              <a:rPr lang="en-IN" sz="2800" b="0" dirty="0">
                <a:solidFill>
                  <a:srgbClr val="A31515"/>
                </a:solidFill>
                <a:effectLst/>
                <a:latin typeface="Consolas" panose="020B0609020204030204" pitchFamily="49" charset="0"/>
              </a:rPr>
              <a:t>"sub"</a:t>
            </a:r>
            <a:r>
              <a:rPr lang="en-IN" sz="2800" b="0" dirty="0">
                <a:solidFill>
                  <a:srgbClr val="800000"/>
                </a:solidFill>
                <a:effectLst/>
                <a:latin typeface="Consolas" panose="020B0609020204030204" pitchFamily="49" charset="0"/>
              </a:rPr>
              <a:t>&gt;</a:t>
            </a:r>
            <a:r>
              <a:rPr lang="en-IN" sz="2800" b="0" dirty="0">
                <a:solidFill>
                  <a:srgbClr val="000000"/>
                </a:solidFill>
                <a:effectLst/>
                <a:latin typeface="Consolas" panose="020B0609020204030204" pitchFamily="49" charset="0"/>
              </a:rPr>
              <a:t>students</a:t>
            </a:r>
            <a:r>
              <a:rPr lang="en-IN" sz="2800" b="0" dirty="0">
                <a:solidFill>
                  <a:srgbClr val="800000"/>
                </a:solidFill>
                <a:effectLst/>
                <a:latin typeface="Consolas" panose="020B0609020204030204" pitchFamily="49" charset="0"/>
              </a:rPr>
              <a:t>&lt;/label&gt;</a:t>
            </a:r>
            <a:endParaRPr lang="en-IN" sz="2800" b="0" dirty="0">
              <a:solidFill>
                <a:srgbClr val="00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r>
              <a:rPr lang="en-IN" sz="2800" b="0" dirty="0">
                <a:solidFill>
                  <a:srgbClr val="800000"/>
                </a:solidFill>
                <a:effectLst/>
                <a:latin typeface="Consolas" panose="020B0609020204030204" pitchFamily="49" charset="0"/>
              </a:rPr>
              <a:t>&lt;input</a:t>
            </a:r>
            <a:r>
              <a:rPr lang="en-IN" sz="2800" b="0" dirty="0">
                <a:solidFill>
                  <a:srgbClr val="000000"/>
                </a:solidFill>
                <a:effectLst/>
                <a:latin typeface="Consolas" panose="020B0609020204030204" pitchFamily="49" charset="0"/>
              </a:rPr>
              <a:t> </a:t>
            </a:r>
            <a:r>
              <a:rPr lang="en-IN" sz="2800" b="0" dirty="0">
                <a:solidFill>
                  <a:srgbClr val="E50000"/>
                </a:solidFill>
                <a:effectLst/>
                <a:latin typeface="Consolas" panose="020B0609020204030204" pitchFamily="49" charset="0"/>
              </a:rPr>
              <a:t>type</a:t>
            </a:r>
            <a:r>
              <a:rPr lang="en-IN" sz="2800" b="0" dirty="0">
                <a:solidFill>
                  <a:srgbClr val="000000"/>
                </a:solidFill>
                <a:effectLst/>
                <a:latin typeface="Consolas" panose="020B0609020204030204" pitchFamily="49" charset="0"/>
              </a:rPr>
              <a:t>=</a:t>
            </a:r>
            <a:r>
              <a:rPr lang="en-IN" sz="2800" b="0" dirty="0">
                <a:solidFill>
                  <a:srgbClr val="A31515"/>
                </a:solidFill>
                <a:effectLst/>
                <a:latin typeface="Consolas" panose="020B0609020204030204" pitchFamily="49" charset="0"/>
              </a:rPr>
              <a:t>"text"</a:t>
            </a:r>
            <a:r>
              <a:rPr lang="en-IN" sz="2800" b="0" dirty="0">
                <a:solidFill>
                  <a:srgbClr val="800000"/>
                </a:solidFill>
                <a:effectLst/>
                <a:latin typeface="Consolas" panose="020B0609020204030204" pitchFamily="49" charset="0"/>
              </a:rPr>
              <a:t>/&gt;</a:t>
            </a:r>
            <a:endParaRPr lang="en-IN" sz="2800" b="0" dirty="0">
              <a:solidFill>
                <a:srgbClr val="00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r>
              <a:rPr lang="en-IN" sz="2800" b="0" dirty="0">
                <a:solidFill>
                  <a:srgbClr val="800000"/>
                </a:solidFill>
                <a:effectLst/>
                <a:latin typeface="Consolas" panose="020B0609020204030204" pitchFamily="49" charset="0"/>
              </a:rPr>
              <a:t>&lt;/div&gt;</a:t>
            </a:r>
            <a:endParaRPr lang="en-IN" sz="2800" b="0" dirty="0">
              <a:solidFill>
                <a:srgbClr val="00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p>
          <a:p>
            <a:r>
              <a:rPr lang="en-IN" sz="2800" b="0" dirty="0">
                <a:solidFill>
                  <a:srgbClr val="000000"/>
                </a:solidFill>
                <a:effectLst/>
                <a:latin typeface="Consolas" panose="020B0609020204030204" pitchFamily="49" charset="0"/>
              </a:rPr>
              <a:t>}</a:t>
            </a:r>
          </a:p>
          <a:p>
            <a:r>
              <a:rPr lang="en-IN" sz="2800" b="0" dirty="0">
                <a:solidFill>
                  <a:srgbClr val="0000FF"/>
                </a:solidFill>
                <a:effectLst/>
                <a:latin typeface="Consolas" panose="020B0609020204030204" pitchFamily="49" charset="0"/>
              </a:rPr>
              <a:t>function</a:t>
            </a:r>
            <a:r>
              <a:rPr lang="en-IN" sz="2800" b="0" dirty="0">
                <a:solidFill>
                  <a:srgbClr val="000000"/>
                </a:solidFill>
                <a:effectLst/>
                <a:latin typeface="Consolas" panose="020B0609020204030204" pitchFamily="49" charset="0"/>
              </a:rPr>
              <a:t> sum(</a:t>
            </a:r>
            <a:r>
              <a:rPr lang="en-IN" sz="2800" b="0" dirty="0" err="1">
                <a:solidFill>
                  <a:srgbClr val="000000"/>
                </a:solidFill>
                <a:effectLst/>
                <a:latin typeface="Consolas" panose="020B0609020204030204" pitchFamily="49" charset="0"/>
              </a:rPr>
              <a:t>x,y</a:t>
            </a:r>
            <a:r>
              <a:rPr lang="en-IN" sz="2800" b="0" dirty="0">
                <a:solidFill>
                  <a:srgbClr val="000000"/>
                </a:solidFill>
                <a:effectLst/>
                <a:latin typeface="Consolas" panose="020B0609020204030204" pitchFamily="49" charset="0"/>
              </a:rPr>
              <a:t>)</a:t>
            </a:r>
          </a:p>
          <a:p>
            <a:r>
              <a:rPr lang="en-IN" sz="2800" b="0" dirty="0">
                <a:solidFill>
                  <a:srgbClr val="000000"/>
                </a:solidFill>
                <a:effectLst/>
                <a:latin typeface="Consolas" panose="020B0609020204030204" pitchFamily="49" charset="0"/>
              </a:rPr>
              <a:t>{</a:t>
            </a:r>
          </a:p>
          <a:p>
            <a:r>
              <a:rPr lang="en-IN" sz="2800" b="0" dirty="0">
                <a:solidFill>
                  <a:srgbClr val="000000"/>
                </a:solidFill>
                <a:effectLst/>
                <a:latin typeface="Consolas" panose="020B0609020204030204" pitchFamily="49" charset="0"/>
              </a:rPr>
              <a:t>    </a:t>
            </a:r>
            <a:r>
              <a:rPr lang="en-IN" sz="2800" b="0" dirty="0">
                <a:solidFill>
                  <a:srgbClr val="0000FF"/>
                </a:solidFill>
                <a:effectLst/>
                <a:latin typeface="Consolas" panose="020B0609020204030204" pitchFamily="49" charset="0"/>
              </a:rPr>
              <a:t>return</a:t>
            </a:r>
            <a:r>
              <a:rPr lang="en-IN" sz="2800" b="0" dirty="0">
                <a:solidFill>
                  <a:srgbClr val="000000"/>
                </a:solidFill>
                <a:effectLst/>
                <a:latin typeface="Consolas" panose="020B0609020204030204" pitchFamily="49" charset="0"/>
              </a:rPr>
              <a:t> </a:t>
            </a:r>
            <a:r>
              <a:rPr lang="en-IN" sz="2800" b="0" dirty="0" err="1">
                <a:solidFill>
                  <a:srgbClr val="000000"/>
                </a:solidFill>
                <a:effectLst/>
                <a:latin typeface="Consolas" panose="020B0609020204030204" pitchFamily="49" charset="0"/>
              </a:rPr>
              <a:t>x+y</a:t>
            </a:r>
            <a:endParaRPr lang="en-IN" sz="2800" b="0" dirty="0">
              <a:solidFill>
                <a:srgbClr val="00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a:t>
            </a:r>
          </a:p>
          <a:p>
            <a:r>
              <a:rPr lang="en-IN" sz="2800" b="0" dirty="0">
                <a:solidFill>
                  <a:srgbClr val="0000FF"/>
                </a:solidFill>
                <a:effectLst/>
                <a:latin typeface="Consolas" panose="020B0609020204030204" pitchFamily="49" charset="0"/>
              </a:rPr>
              <a:t>export</a:t>
            </a:r>
            <a:r>
              <a:rPr lang="en-IN" sz="2800" b="0" dirty="0">
                <a:solidFill>
                  <a:srgbClr val="000000"/>
                </a:solidFill>
                <a:effectLst/>
                <a:latin typeface="Consolas" panose="020B0609020204030204" pitchFamily="49" charset="0"/>
              </a:rPr>
              <a:t> </a:t>
            </a:r>
            <a:r>
              <a:rPr lang="en-IN" sz="2800" b="0" dirty="0">
                <a:solidFill>
                  <a:srgbClr val="0000FF"/>
                </a:solidFill>
                <a:effectLst/>
                <a:latin typeface="Consolas" panose="020B0609020204030204" pitchFamily="49" charset="0"/>
              </a:rPr>
              <a:t>default</a:t>
            </a:r>
            <a:r>
              <a:rPr lang="en-IN" sz="2800" b="0" dirty="0">
                <a:solidFill>
                  <a:srgbClr val="000000"/>
                </a:solidFill>
                <a:effectLst/>
                <a:latin typeface="Consolas" panose="020B0609020204030204" pitchFamily="49" charset="0"/>
              </a:rPr>
              <a:t> header</a:t>
            </a:r>
          </a:p>
          <a:p>
            <a:endParaRPr lang="en-IN" sz="2800" b="0" dirty="0">
              <a:solidFill>
                <a:srgbClr val="FF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endParaRPr lang="en-IN" sz="2800" b="0" dirty="0">
              <a:solidFill>
                <a:srgbClr val="FF0000"/>
              </a:solidFill>
              <a:effectLst/>
              <a:latin typeface="Consolas" panose="020B0609020204030204" pitchFamily="49" charset="0"/>
            </a:endParaRPr>
          </a:p>
        </p:txBody>
      </p:sp>
    </p:spTree>
    <p:extLst>
      <p:ext uri="{BB962C8B-B14F-4D97-AF65-F5344CB8AC3E}">
        <p14:creationId xmlns:p14="http://schemas.microsoft.com/office/powerpoint/2010/main" val="1616436463"/>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4401205"/>
          </a:xfrm>
          <a:prstGeom prst="rect">
            <a:avLst/>
          </a:prstGeom>
          <a:noFill/>
        </p:spPr>
        <p:txBody>
          <a:bodyPr wrap="square">
            <a:spAutoFit/>
          </a:bodyPr>
          <a:lstStyle/>
          <a:p>
            <a:r>
              <a:rPr lang="en-US" sz="2000" b="0" dirty="0">
                <a:solidFill>
                  <a:srgbClr val="FF0000"/>
                </a:solidFill>
                <a:effectLst/>
                <a:latin typeface="Consolas" panose="020B0609020204030204" pitchFamily="49" charset="0"/>
              </a:rPr>
              <a:t>App.js</a:t>
            </a:r>
          </a:p>
          <a:p>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Header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'./header'</a:t>
            </a:r>
            <a:endParaRPr lang="en-US" sz="2000" b="0" dirty="0">
              <a:solidFill>
                <a:srgbClr val="000000"/>
              </a:solidFill>
              <a:effectLst/>
              <a:latin typeface="Consolas" panose="020B0609020204030204" pitchFamily="49" charset="0"/>
            </a:endParaRPr>
          </a:p>
          <a:p>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App()</a:t>
            </a:r>
          </a:p>
          <a:p>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return</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&lt;div&gt;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&lt;Header/&gt;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&lt;h1&gt;</a:t>
            </a:r>
            <a:r>
              <a:rPr lang="en-US" sz="2000" b="0" dirty="0" err="1">
                <a:solidFill>
                  <a:srgbClr val="000000"/>
                </a:solidFill>
                <a:effectLst/>
                <a:latin typeface="Consolas" panose="020B0609020204030204" pitchFamily="49" charset="0"/>
              </a:rPr>
              <a:t>iare</a:t>
            </a:r>
            <a:r>
              <a:rPr lang="en-US" sz="2000" b="0" dirty="0">
                <a:solidFill>
                  <a:srgbClr val="000000"/>
                </a:solidFill>
                <a:effectLst/>
                <a:latin typeface="Consolas" panose="020B0609020204030204" pitchFamily="49" charset="0"/>
              </a:rPr>
              <a:t> college</a:t>
            </a:r>
            <a:r>
              <a:rPr lang="en-US" sz="2000" b="0" dirty="0">
                <a:solidFill>
                  <a:srgbClr val="800000"/>
                </a:solidFill>
                <a:effectLst/>
                <a:latin typeface="Consolas" panose="020B0609020204030204" pitchFamily="49" charset="0"/>
              </a:rPr>
              <a:t>&lt;/h1&gt;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r>
              <a:rPr lang="en-US" sz="2000" b="0" dirty="0">
                <a:solidFill>
                  <a:srgbClr val="800000"/>
                </a:solidFill>
                <a:effectLst/>
                <a:latin typeface="Consolas" panose="020B0609020204030204" pitchFamily="49" charset="0"/>
              </a:rPr>
              <a:t>&lt;/div&gt;</a:t>
            </a:r>
            <a:endParaRPr lang="en-US" sz="2000" b="0" dirty="0">
              <a:solidFill>
                <a:srgbClr val="000000"/>
              </a:solidFill>
              <a:effectLst/>
              <a:latin typeface="Consolas" panose="020B0609020204030204" pitchFamily="49" charset="0"/>
            </a:endParaRPr>
          </a:p>
          <a:p>
            <a:r>
              <a:rPr lang="en-US" sz="2000" b="0" dirty="0">
                <a:solidFill>
                  <a:srgbClr val="000000"/>
                </a:solidFill>
                <a:effectLst/>
                <a:latin typeface="Consolas" panose="020B0609020204030204" pitchFamily="49" charset="0"/>
              </a:rPr>
              <a:t>  )</a:t>
            </a:r>
          </a:p>
          <a:p>
            <a:r>
              <a:rPr lang="en-US" sz="2000" b="0" dirty="0">
                <a:solidFill>
                  <a:srgbClr val="000000"/>
                </a:solidFill>
                <a:effectLst/>
                <a:latin typeface="Consolas" panose="020B0609020204030204" pitchFamily="49" charset="0"/>
              </a:rPr>
              <a:t>}</a:t>
            </a:r>
          </a:p>
          <a:p>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default</a:t>
            </a:r>
            <a:r>
              <a:rPr lang="en-US" sz="2000" b="0" dirty="0">
                <a:solidFill>
                  <a:srgbClr val="000000"/>
                </a:solidFill>
                <a:effectLst/>
                <a:latin typeface="Consolas" panose="020B0609020204030204" pitchFamily="49" charset="0"/>
              </a:rPr>
              <a:t> App</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endParaRPr lang="en-US"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1344363762"/>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7030A0"/>
                  </a:solidFill>
                  <a:latin typeface="Arial" panose="020B0604020202020204" pitchFamily="34" charset="0"/>
                  <a:ea typeface="Arial" panose="020B0604020202020204" pitchFamily="34" charset="0"/>
                </a:rPr>
                <a:t>JSX attributes and </a:t>
              </a:r>
              <a:r>
                <a:rPr lang="en-US" sz="1400" b="1" dirty="0" err="1">
                  <a:solidFill>
                    <a:srgbClr val="7030A0"/>
                  </a:solidFill>
                  <a:latin typeface="Arial" panose="020B0604020202020204" pitchFamily="34" charset="0"/>
                  <a:ea typeface="Arial" panose="020B0604020202020204" pitchFamily="34" charset="0"/>
                </a:rPr>
                <a:t>Expresions</a:t>
              </a: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6" name="TextBox 5">
            <a:extLst>
              <a:ext uri="{FF2B5EF4-FFF2-40B4-BE49-F238E27FC236}">
                <a16:creationId xmlns:a16="http://schemas.microsoft.com/office/drawing/2014/main" id="{A06BA1C8-4FDF-1266-348F-D0C5F7F8EA0A}"/>
              </a:ext>
            </a:extLst>
          </p:cNvPr>
          <p:cNvSpPr txBox="1"/>
          <p:nvPr/>
        </p:nvSpPr>
        <p:spPr>
          <a:xfrm>
            <a:off x="762000" y="629556"/>
            <a:ext cx="7550591" cy="4247317"/>
          </a:xfrm>
          <a:prstGeom prst="rect">
            <a:avLst/>
          </a:prstGeom>
          <a:noFill/>
        </p:spPr>
        <p:txBody>
          <a:bodyPr wrap="square">
            <a:spAutoFit/>
          </a:bodyPr>
          <a:lstStyle/>
          <a:p>
            <a:pPr algn="l" rtl="0">
              <a:lnSpc>
                <a:spcPct val="150000"/>
              </a:lnSpc>
            </a:pPr>
            <a:r>
              <a:rPr lang="en-US" sz="2000" dirty="0">
                <a:solidFill>
                  <a:srgbClr val="FF0000"/>
                </a:solidFill>
                <a:latin typeface="Google Sans"/>
              </a:rPr>
              <a:t>Index.js</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React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'react'</a:t>
            </a:r>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t>
            </a:r>
            <a:r>
              <a:rPr lang="en-IN" sz="2000" b="0" dirty="0" err="1">
                <a:solidFill>
                  <a:srgbClr val="000000"/>
                </a:solidFill>
                <a:effectLst/>
                <a:latin typeface="Consolas" panose="020B0609020204030204" pitchFamily="49" charset="0"/>
              </a:rPr>
              <a:t>ReactDOM</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'react-</a:t>
            </a:r>
            <a:r>
              <a:rPr lang="en-IN" sz="2000" b="0" dirty="0" err="1">
                <a:solidFill>
                  <a:srgbClr val="A31515"/>
                </a:solidFill>
                <a:effectLst/>
                <a:latin typeface="Consolas" panose="020B0609020204030204" pitchFamily="49" charset="0"/>
              </a:rPr>
              <a:t>dom</a:t>
            </a:r>
            <a:r>
              <a:rPr lang="en-IN" sz="2000" b="0" dirty="0">
                <a:solidFill>
                  <a:srgbClr val="A31515"/>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p>
          <a:p>
            <a:r>
              <a:rPr lang="en-IN" sz="2000" b="0" dirty="0">
                <a:solidFill>
                  <a:srgbClr val="0000FF"/>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App </a:t>
            </a:r>
            <a:r>
              <a:rPr lang="en-IN" sz="2000" b="0" dirty="0">
                <a:solidFill>
                  <a:srgbClr val="0000FF"/>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'./App'</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let</a:t>
            </a:r>
            <a:r>
              <a:rPr lang="en-IN" sz="2000" b="0" dirty="0">
                <a:solidFill>
                  <a:srgbClr val="000000"/>
                </a:solidFill>
                <a:effectLst/>
                <a:latin typeface="Consolas" panose="020B0609020204030204" pitchFamily="49" charset="0"/>
              </a:rPr>
              <a:t> root=</a:t>
            </a:r>
            <a:r>
              <a:rPr lang="en-IN" sz="2000" b="0" dirty="0" err="1">
                <a:solidFill>
                  <a:srgbClr val="000000"/>
                </a:solidFill>
                <a:effectLst/>
                <a:latin typeface="Consolas" panose="020B0609020204030204" pitchFamily="49" charset="0"/>
              </a:rPr>
              <a:t>ReactDOM.createRoot</a:t>
            </a:r>
            <a:r>
              <a:rPr lang="en-IN" sz="2000" b="0" dirty="0">
                <a:solidFill>
                  <a:srgbClr val="000000"/>
                </a:solidFill>
                <a:effectLst/>
                <a:latin typeface="Consolas" panose="020B0609020204030204" pitchFamily="49" charset="0"/>
              </a:rPr>
              <a:t>(</a:t>
            </a:r>
            <a:r>
              <a:rPr lang="en-IN" sz="2000" b="0" dirty="0" err="1">
                <a:solidFill>
                  <a:srgbClr val="000000"/>
                </a:solidFill>
                <a:effectLst/>
                <a:latin typeface="Consolas" panose="020B0609020204030204" pitchFamily="49" charset="0"/>
              </a:rPr>
              <a:t>document.getElementById</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'root'</a:t>
            </a:r>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r>
              <a:rPr lang="en-IN" sz="2000" b="0" dirty="0" err="1">
                <a:solidFill>
                  <a:srgbClr val="000000"/>
                </a:solidFill>
                <a:effectLst/>
                <a:latin typeface="Consolas" panose="020B0609020204030204" pitchFamily="49" charset="0"/>
              </a:rPr>
              <a:t>root.render</a:t>
            </a:r>
            <a:r>
              <a:rPr lang="en-IN" sz="2000" b="0" dirty="0">
                <a:solidFill>
                  <a:srgbClr val="000000"/>
                </a:solidFill>
                <a:effectLst/>
                <a:latin typeface="Consolas" panose="020B0609020204030204" pitchFamily="49" charset="0"/>
              </a:rPr>
              <a:t>(</a:t>
            </a:r>
            <a:r>
              <a:rPr lang="en-IN" sz="2000" b="0" dirty="0">
                <a:solidFill>
                  <a:srgbClr val="800000"/>
                </a:solidFill>
                <a:effectLst/>
                <a:latin typeface="Consolas" panose="020B0609020204030204" pitchFamily="49" charset="0"/>
              </a:rPr>
              <a:t>&lt;App</a:t>
            </a:r>
            <a:r>
              <a:rPr lang="en-IN" sz="2000" b="0" dirty="0">
                <a:solidFill>
                  <a:srgbClr val="000000"/>
                </a:solidFill>
                <a:effectLst/>
                <a:latin typeface="Consolas" panose="020B0609020204030204" pitchFamily="49" charset="0"/>
              </a:rPr>
              <a:t> </a:t>
            </a:r>
            <a:r>
              <a:rPr lang="en-IN" sz="2000" b="0" dirty="0">
                <a:solidFill>
                  <a:srgbClr val="800000"/>
                </a:solidFill>
                <a:effectLst/>
                <a:latin typeface="Consolas" panose="020B0609020204030204" pitchFamily="49" charset="0"/>
              </a:rPr>
              <a:t>/&gt;</a:t>
            </a:r>
            <a:endParaRPr lang="en-IN" sz="2000" b="0" dirty="0">
              <a:solidFill>
                <a:srgbClr val="000000"/>
              </a:solidFill>
              <a:effectLst/>
              <a:latin typeface="Consolas" panose="020B0609020204030204" pitchFamily="49" charset="0"/>
            </a:endParaRP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   </a:t>
            </a:r>
          </a:p>
          <a:p>
            <a:r>
              <a:rPr lang="en-IN" sz="2000" b="0" dirty="0">
                <a:solidFill>
                  <a:srgbClr val="000000"/>
                </a:solidFill>
                <a:effectLst/>
                <a:latin typeface="Consolas" panose="020B0609020204030204" pitchFamily="49" charset="0"/>
              </a:rPr>
              <a:t>}</a:t>
            </a:r>
          </a:p>
          <a:p>
            <a:r>
              <a:rPr lang="en-IN" sz="2000" b="0" dirty="0">
                <a:solidFill>
                  <a:srgbClr val="000000"/>
                </a:solidFill>
                <a:effectLst/>
                <a:latin typeface="Consolas" panose="020B0609020204030204" pitchFamily="49" charset="0"/>
              </a:rPr>
              <a:t>   </a:t>
            </a:r>
          </a:p>
          <a:p>
            <a:endParaRPr lang="en-US" sz="2000" b="0" dirty="0">
              <a:solidFill>
                <a:srgbClr val="000000"/>
              </a:solidFill>
              <a:effectLst/>
              <a:latin typeface="Consolas" panose="020B0609020204030204" pitchFamily="49"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1295400" y="851473"/>
            <a:ext cx="7754605" cy="369332"/>
          </a:xfrm>
          <a:prstGeom prst="rect">
            <a:avLst/>
          </a:prstGeom>
          <a:noFill/>
        </p:spPr>
        <p:txBody>
          <a:bodyPr wrap="square">
            <a:spAutoFit/>
          </a:bodyPr>
          <a:lstStyle/>
          <a:p>
            <a:r>
              <a:rPr lang="en-IN" b="0" dirty="0">
                <a:solidFill>
                  <a:srgbClr val="FF0000"/>
                </a:solidFill>
                <a:effectLst/>
                <a:latin typeface="Consolas" panose="020B0609020204030204" pitchFamily="49" charset="0"/>
              </a:rPr>
              <a:t>  </a:t>
            </a:r>
          </a:p>
        </p:txBody>
      </p:sp>
    </p:spTree>
    <p:extLst>
      <p:ext uri="{BB962C8B-B14F-4D97-AF65-F5344CB8AC3E}">
        <p14:creationId xmlns:p14="http://schemas.microsoft.com/office/powerpoint/2010/main" val="941695174"/>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415498"/>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Creating html elements using </a:t>
            </a:r>
            <a:r>
              <a:rPr lang="en-US" sz="2100" b="1" dirty="0" err="1">
                <a:solidFill>
                  <a:srgbClr val="7030A0"/>
                </a:solidFill>
                <a:latin typeface="Arial" panose="020B0604020202020204" pitchFamily="34" charset="0"/>
                <a:ea typeface="Arial" panose="020B0604020202020204" pitchFamily="34" charset="0"/>
              </a:rPr>
              <a:t>javascript</a:t>
            </a:r>
            <a:endParaRPr lang="en-IN" sz="2100" b="1" dirty="0">
              <a:solidFill>
                <a:srgbClr val="7030A0"/>
              </a:solidFill>
              <a:latin typeface="Arial" panose="020B0604020202020204" pitchFamily="34" charset="0"/>
              <a:ea typeface="Arial" panose="020B0604020202020204" pitchFamily="34" charset="0"/>
            </a:endParaRPr>
          </a:p>
        </p:txBody>
      </p:sp>
      <p:graphicFrame>
        <p:nvGraphicFramePr>
          <p:cNvPr id="12" name="Table 11">
            <a:extLst>
              <a:ext uri="{FF2B5EF4-FFF2-40B4-BE49-F238E27FC236}">
                <a16:creationId xmlns:a16="http://schemas.microsoft.com/office/drawing/2014/main" id="{0AC4D6CD-D007-7C68-25DF-A6D7FA22B0DC}"/>
              </a:ext>
            </a:extLst>
          </p:cNvPr>
          <p:cNvGraphicFramePr>
            <a:graphicFrameLocks noGrp="1"/>
          </p:cNvGraphicFramePr>
          <p:nvPr>
            <p:extLst>
              <p:ext uri="{D42A27DB-BD31-4B8C-83A1-F6EECF244321}">
                <p14:modId xmlns:p14="http://schemas.microsoft.com/office/powerpoint/2010/main" val="1516933048"/>
              </p:ext>
            </p:extLst>
          </p:nvPr>
        </p:nvGraphicFramePr>
        <p:xfrm>
          <a:off x="381000" y="971550"/>
          <a:ext cx="5019993" cy="3844989"/>
        </p:xfrm>
        <a:graphic>
          <a:graphicData uri="http://schemas.openxmlformats.org/drawingml/2006/table">
            <a:tbl>
              <a:tblPr/>
              <a:tblGrid>
                <a:gridCol w="5019993">
                  <a:extLst>
                    <a:ext uri="{9D8B030D-6E8A-4147-A177-3AD203B41FA5}">
                      <a16:colId xmlns:a16="http://schemas.microsoft.com/office/drawing/2014/main" val="452946976"/>
                    </a:ext>
                  </a:extLst>
                </a:gridCol>
              </a:tblGrid>
              <a:tr h="1780857">
                <a:tc>
                  <a:txBody>
                    <a:bodyPr/>
                    <a:lstStyle/>
                    <a:p>
                      <a:r>
                        <a:rPr kumimoji="0" lang="en-IN" sz="2000" b="0" kern="1200" dirty="0">
                          <a:solidFill>
                            <a:srgbClr val="FF0000"/>
                          </a:solidFill>
                          <a:effectLst/>
                          <a:latin typeface="+mn-lt"/>
                          <a:ea typeface="+mn-ea"/>
                          <a:cs typeface="+mn-cs"/>
                        </a:rPr>
                        <a:t>Example for h1 element</a:t>
                      </a:r>
                    </a:p>
                    <a:p>
                      <a:r>
                        <a:rPr kumimoji="0" lang="en-IN" sz="2000" b="0" kern="1200" dirty="0">
                          <a:solidFill>
                            <a:srgbClr val="FF0000"/>
                          </a:solidFill>
                          <a:effectLst/>
                          <a:latin typeface="+mn-lt"/>
                          <a:ea typeface="+mn-ea"/>
                          <a:cs typeface="+mn-cs"/>
                        </a:rPr>
                        <a:t>Basic.html</a:t>
                      </a:r>
                    </a:p>
                    <a:p>
                      <a:r>
                        <a:rPr kumimoji="0" lang="en-IN" sz="2000" b="0" kern="1200" dirty="0">
                          <a:solidFill>
                            <a:schemeClr val="bg1"/>
                          </a:solidFill>
                          <a:effectLst/>
                          <a:latin typeface="+mn-lt"/>
                          <a:ea typeface="+mn-ea"/>
                          <a:cs typeface="+mn-cs"/>
                        </a:rPr>
                        <a:t>&lt;body&gt;</a:t>
                      </a:r>
                    </a:p>
                    <a:p>
                      <a:r>
                        <a:rPr kumimoji="0" lang="en-IN" sz="2000" b="0" kern="1200" dirty="0">
                          <a:solidFill>
                            <a:schemeClr val="bg1"/>
                          </a:solidFill>
                          <a:effectLst/>
                          <a:latin typeface="+mn-lt"/>
                          <a:ea typeface="+mn-ea"/>
                          <a:cs typeface="+mn-cs"/>
                        </a:rPr>
                        <a:t>    &lt;!-- &lt;h1&gt;hello students&lt;/h1&gt;--&gt;</a:t>
                      </a:r>
                    </a:p>
                    <a:p>
                      <a:r>
                        <a:rPr kumimoji="0" lang="en-IN" sz="2000" b="0" kern="1200" dirty="0">
                          <a:solidFill>
                            <a:schemeClr val="bg1"/>
                          </a:solidFill>
                          <a:effectLst/>
                          <a:latin typeface="+mn-lt"/>
                          <a:ea typeface="+mn-ea"/>
                          <a:cs typeface="+mn-cs"/>
                        </a:rPr>
                        <a:t>    &lt;script&gt;</a:t>
                      </a:r>
                    </a:p>
                    <a:p>
                      <a:r>
                        <a:rPr kumimoji="0" lang="en-IN" sz="2000" b="0" kern="1200" dirty="0">
                          <a:solidFill>
                            <a:schemeClr val="bg1"/>
                          </a:solidFill>
                          <a:effectLst/>
                          <a:latin typeface="+mn-lt"/>
                          <a:ea typeface="+mn-ea"/>
                          <a:cs typeface="+mn-cs"/>
                        </a:rPr>
                        <a:t>        let h1=</a:t>
                      </a:r>
                      <a:r>
                        <a:rPr kumimoji="0" lang="en-IN" sz="2000" b="0" kern="1200" dirty="0" err="1">
                          <a:solidFill>
                            <a:schemeClr val="bg1"/>
                          </a:solidFill>
                          <a:effectLst/>
                          <a:latin typeface="+mn-lt"/>
                          <a:ea typeface="+mn-ea"/>
                          <a:cs typeface="+mn-cs"/>
                        </a:rPr>
                        <a:t>document.createElement</a:t>
                      </a:r>
                      <a:r>
                        <a:rPr kumimoji="0" lang="en-IN" sz="2000" b="0" kern="1200" dirty="0">
                          <a:solidFill>
                            <a:schemeClr val="bg1"/>
                          </a:solidFill>
                          <a:effectLst/>
                          <a:latin typeface="+mn-lt"/>
                          <a:ea typeface="+mn-ea"/>
                          <a:cs typeface="+mn-cs"/>
                        </a:rPr>
                        <a:t>('h1');</a:t>
                      </a:r>
                    </a:p>
                    <a:p>
                      <a:r>
                        <a:rPr kumimoji="0" lang="en-IN" sz="2000" b="0" kern="1200" dirty="0">
                          <a:solidFill>
                            <a:schemeClr val="bg1"/>
                          </a:solidFill>
                          <a:effectLst/>
                          <a:latin typeface="+mn-lt"/>
                          <a:ea typeface="+mn-ea"/>
                          <a:cs typeface="+mn-cs"/>
                        </a:rPr>
                        <a:t>        h1.innerHTML=‘hello students';</a:t>
                      </a:r>
                    </a:p>
                    <a:p>
                      <a:r>
                        <a:rPr kumimoji="0" lang="en-IN" sz="2000" b="0" kern="1200" dirty="0">
                          <a:solidFill>
                            <a:schemeClr val="bg1"/>
                          </a:solidFill>
                          <a:effectLst/>
                          <a:latin typeface="+mn-lt"/>
                          <a:ea typeface="+mn-ea"/>
                          <a:cs typeface="+mn-cs"/>
                        </a:rPr>
                        <a:t>        </a:t>
                      </a:r>
                      <a:r>
                        <a:rPr kumimoji="0" lang="en-IN" sz="2000" b="0" kern="1200" dirty="0" err="1">
                          <a:solidFill>
                            <a:schemeClr val="bg1"/>
                          </a:solidFill>
                          <a:effectLst/>
                          <a:latin typeface="+mn-lt"/>
                          <a:ea typeface="+mn-ea"/>
                          <a:cs typeface="+mn-cs"/>
                        </a:rPr>
                        <a:t>document.body.appendChild</a:t>
                      </a:r>
                      <a:r>
                        <a:rPr kumimoji="0" lang="en-IN" sz="2000" b="0" kern="1200" dirty="0">
                          <a:solidFill>
                            <a:schemeClr val="bg1"/>
                          </a:solidFill>
                          <a:effectLst/>
                          <a:latin typeface="+mn-lt"/>
                          <a:ea typeface="+mn-ea"/>
                          <a:cs typeface="+mn-cs"/>
                        </a:rPr>
                        <a:t>(h1);</a:t>
                      </a:r>
                    </a:p>
                    <a:p>
                      <a:r>
                        <a:rPr kumimoji="0" lang="en-IN" sz="2000" b="0" kern="1200" dirty="0">
                          <a:solidFill>
                            <a:schemeClr val="bg1"/>
                          </a:solidFill>
                          <a:effectLst/>
                          <a:latin typeface="+mn-lt"/>
                          <a:ea typeface="+mn-ea"/>
                          <a:cs typeface="+mn-cs"/>
                        </a:rPr>
                        <a:t>        </a:t>
                      </a:r>
                    </a:p>
                    <a:p>
                      <a:r>
                        <a:rPr kumimoji="0" lang="en-IN" sz="2000" b="0" kern="1200" dirty="0">
                          <a:solidFill>
                            <a:schemeClr val="bg1"/>
                          </a:solidFill>
                          <a:effectLst/>
                          <a:latin typeface="+mn-lt"/>
                          <a:ea typeface="+mn-ea"/>
                          <a:cs typeface="+mn-cs"/>
                        </a:rPr>
                        <a:t>    &lt;/script&gt;</a:t>
                      </a:r>
                    </a:p>
                    <a:p>
                      <a:r>
                        <a:rPr kumimoji="0" lang="en-IN" sz="2000" b="0" kern="1200" dirty="0">
                          <a:solidFill>
                            <a:schemeClr val="bg1"/>
                          </a:solidFill>
                          <a:effectLst/>
                          <a:latin typeface="+mn-lt"/>
                          <a:ea typeface="+mn-ea"/>
                          <a:cs typeface="+mn-cs"/>
                        </a:rPr>
                        <a:t>&lt;/body&gt;</a:t>
                      </a:r>
                    </a:p>
                    <a:p>
                      <a:pPr marL="342900" indent="-342900" rtl="0">
                        <a:lnSpc>
                          <a:spcPct val="150000"/>
                        </a:lnSpc>
                        <a:buFont typeface="Wingdings" panose="05000000000000000000" pitchFamily="2" charset="2"/>
                        <a:buChar char="Ø"/>
                      </a:pPr>
                      <a:endParaRPr lang="en-IN" sz="2000" dirty="0">
                        <a:solidFill>
                          <a:schemeClr val="bg1"/>
                        </a:solidFill>
                        <a:effectLst/>
                      </a:endParaRPr>
                    </a:p>
                  </a:txBody>
                  <a:tcPr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99115205"/>
                  </a:ext>
                </a:extLst>
              </a:tr>
            </a:tbl>
          </a:graphicData>
        </a:graphic>
      </p:graphicFrame>
      <p:pic>
        <p:nvPicPr>
          <p:cNvPr id="4" name="Picture 3">
            <a:extLst>
              <a:ext uri="{FF2B5EF4-FFF2-40B4-BE49-F238E27FC236}">
                <a16:creationId xmlns:a16="http://schemas.microsoft.com/office/drawing/2014/main" id="{6A7946F4-5A4E-14F7-AF7B-3BB58A175527}"/>
              </a:ext>
            </a:extLst>
          </p:cNvPr>
          <p:cNvPicPr>
            <a:picLocks noChangeAspect="1"/>
          </p:cNvPicPr>
          <p:nvPr/>
        </p:nvPicPr>
        <p:blipFill>
          <a:blip r:embed="rId3"/>
          <a:stretch>
            <a:fillRect/>
          </a:stretch>
        </p:blipFill>
        <p:spPr>
          <a:xfrm>
            <a:off x="6429856" y="1733550"/>
            <a:ext cx="2209800" cy="742950"/>
          </a:xfrm>
          <a:prstGeom prst="rect">
            <a:avLst/>
          </a:prstGeom>
        </p:spPr>
      </p:pic>
    </p:spTree>
    <p:extLst>
      <p:ext uri="{BB962C8B-B14F-4D97-AF65-F5344CB8AC3E}">
        <p14:creationId xmlns:p14="http://schemas.microsoft.com/office/powerpoint/2010/main" val="192497974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743200" y="539149"/>
            <a:ext cx="8748775" cy="954107"/>
          </a:xfrm>
          <a:prstGeom prst="rect">
            <a:avLst/>
          </a:prstGeom>
          <a:noFill/>
        </p:spPr>
        <p:txBody>
          <a:bodyPr wrap="square">
            <a:spAutoFit/>
          </a:bodyPr>
          <a:lstStyle/>
          <a:p>
            <a:endParaRPr lang="en-IN" sz="2800" b="0" dirty="0">
              <a:solidFill>
                <a:srgbClr val="FF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endParaRPr lang="en-IN" sz="2800" b="0" dirty="0">
              <a:solidFill>
                <a:srgbClr val="FF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81626356-893B-96C4-0CC3-801784B84C0A}"/>
              </a:ext>
            </a:extLst>
          </p:cNvPr>
          <p:cNvSpPr txBox="1"/>
          <p:nvPr/>
        </p:nvSpPr>
        <p:spPr>
          <a:xfrm>
            <a:off x="304799" y="770037"/>
            <a:ext cx="8153401" cy="5078313"/>
          </a:xfrm>
          <a:prstGeom prst="rect">
            <a:avLst/>
          </a:prstGeom>
          <a:noFill/>
        </p:spPr>
        <p:txBody>
          <a:bodyPr wrap="square">
            <a:spAutoFit/>
          </a:bodyPr>
          <a:lstStyle/>
          <a:p>
            <a:r>
              <a:rPr lang="en-US" b="0" i="0" dirty="0">
                <a:solidFill>
                  <a:srgbClr val="000000"/>
                </a:solidFill>
                <a:effectLst/>
                <a:latin typeface="Verdana" panose="020B0604030504040204" pitchFamily="34" charset="0"/>
              </a:rPr>
              <a:t>There are many ways to style React with CSS</a:t>
            </a:r>
          </a:p>
          <a:p>
            <a:pPr algn="l"/>
            <a:r>
              <a:rPr lang="en-US" b="0" i="0" dirty="0">
                <a:solidFill>
                  <a:srgbClr val="FF0000"/>
                </a:solidFill>
                <a:effectLst/>
                <a:latin typeface="Segoe UI" panose="020B0502040204020203" pitchFamily="34" charset="0"/>
              </a:rPr>
              <a:t>Inline Styling</a:t>
            </a:r>
          </a:p>
          <a:p>
            <a:pPr algn="l"/>
            <a:r>
              <a:rPr lang="en-US" b="0" i="0" dirty="0">
                <a:solidFill>
                  <a:srgbClr val="000000"/>
                </a:solidFill>
                <a:effectLst/>
                <a:latin typeface="Verdana" panose="020B0604030504040204" pitchFamily="34" charset="0"/>
              </a:rPr>
              <a:t>To style an element with the inline style attribute, the value must be a JavaScript object:</a:t>
            </a:r>
          </a:p>
          <a:p>
            <a:pPr algn="l"/>
            <a:r>
              <a:rPr lang="en-US" dirty="0">
                <a:solidFill>
                  <a:srgbClr val="FF0000"/>
                </a:solidFill>
                <a:latin typeface="Verdana" panose="020B0604030504040204" pitchFamily="34" charset="0"/>
              </a:rPr>
              <a:t>App.js</a:t>
            </a: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App()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style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{color: </a:t>
            </a:r>
            <a:r>
              <a:rPr lang="en-US" b="0" dirty="0">
                <a:solidFill>
                  <a:srgbClr val="A31515"/>
                </a:solidFill>
                <a:effectLst/>
                <a:latin typeface="Consolas" panose="020B0609020204030204" pitchFamily="49" charset="0"/>
              </a:rPr>
              <a:t>"Green"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Hello everyone!</a:t>
            </a:r>
            <a:r>
              <a:rPr lang="en-US" b="0" dirty="0">
                <a:solidFill>
                  <a:srgbClr val="800000"/>
                </a:solidFill>
                <a:effectLst/>
                <a:latin typeface="Consolas" panose="020B0609020204030204" pitchFamily="49" charset="0"/>
              </a:rPr>
              <a:t>&lt;/h1&gt;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Here, you can find all react tutorials.</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App</a:t>
            </a:r>
          </a:p>
          <a:p>
            <a:pPr algn="l"/>
            <a:endParaRPr lang="en-US" b="0" i="0" dirty="0">
              <a:solidFill>
                <a:srgbClr val="000000"/>
              </a:solidFill>
              <a:effectLst/>
              <a:latin typeface="Verdana" panose="020B0604030504040204" pitchFamily="34" charset="0"/>
            </a:endParaRPr>
          </a:p>
          <a:p>
            <a:endParaRPr lang="en-IN" dirty="0"/>
          </a:p>
        </p:txBody>
      </p:sp>
    </p:spTree>
    <p:extLst>
      <p:ext uri="{BB962C8B-B14F-4D97-AF65-F5344CB8AC3E}">
        <p14:creationId xmlns:p14="http://schemas.microsoft.com/office/powerpoint/2010/main" val="4287504880"/>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rgbClr val="FF0000"/>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9" name="TextBox 8">
            <a:extLst>
              <a:ext uri="{FF2B5EF4-FFF2-40B4-BE49-F238E27FC236}">
                <a16:creationId xmlns:a16="http://schemas.microsoft.com/office/drawing/2014/main" id="{549A362D-C887-3C32-4DB9-ED30A1F5FDA9}"/>
              </a:ext>
            </a:extLst>
          </p:cNvPr>
          <p:cNvSpPr txBox="1"/>
          <p:nvPr/>
        </p:nvSpPr>
        <p:spPr>
          <a:xfrm>
            <a:off x="-2743200" y="539149"/>
            <a:ext cx="8748775" cy="954107"/>
          </a:xfrm>
          <a:prstGeom prst="rect">
            <a:avLst/>
          </a:prstGeom>
          <a:noFill/>
        </p:spPr>
        <p:txBody>
          <a:bodyPr wrap="square">
            <a:spAutoFit/>
          </a:bodyPr>
          <a:lstStyle/>
          <a:p>
            <a:endParaRPr lang="en-IN" sz="2800" b="0" dirty="0">
              <a:solidFill>
                <a:srgbClr val="FF0000"/>
              </a:solidFill>
              <a:effectLst/>
              <a:latin typeface="Consolas" panose="020B0609020204030204" pitchFamily="49" charset="0"/>
            </a:endParaRPr>
          </a:p>
          <a:p>
            <a:r>
              <a:rPr lang="en-IN" sz="2800" b="0" dirty="0">
                <a:solidFill>
                  <a:srgbClr val="000000"/>
                </a:solidFill>
                <a:effectLst/>
                <a:latin typeface="Consolas" panose="020B0609020204030204" pitchFamily="49" charset="0"/>
              </a:rPr>
              <a:t>       </a:t>
            </a:r>
            <a:endParaRPr lang="en-IN" sz="2800" b="0" dirty="0">
              <a:solidFill>
                <a:srgbClr val="FF0000"/>
              </a:solidFill>
              <a:effectLst/>
              <a:latin typeface="Consolas" panose="020B0609020204030204" pitchFamily="49" charset="0"/>
            </a:endParaRPr>
          </a:p>
        </p:txBody>
      </p:sp>
      <p:sp>
        <p:nvSpPr>
          <p:cNvPr id="6" name="TextBox 5">
            <a:extLst>
              <a:ext uri="{FF2B5EF4-FFF2-40B4-BE49-F238E27FC236}">
                <a16:creationId xmlns:a16="http://schemas.microsoft.com/office/drawing/2014/main" id="{81626356-893B-96C4-0CC3-801784B84C0A}"/>
              </a:ext>
            </a:extLst>
          </p:cNvPr>
          <p:cNvSpPr txBox="1"/>
          <p:nvPr/>
        </p:nvSpPr>
        <p:spPr>
          <a:xfrm>
            <a:off x="304799" y="729138"/>
            <a:ext cx="8153401" cy="4524315"/>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r>
              <a:rPr lang="en-US" b="1" i="0" dirty="0">
                <a:solidFill>
                  <a:srgbClr val="333333"/>
                </a:solidFill>
                <a:effectLst/>
                <a:latin typeface="Arial" panose="020B0604020202020204" pitchFamily="34" charset="0"/>
              </a:rPr>
              <a:t>Note:</a:t>
            </a:r>
            <a:r>
              <a:rPr lang="en-US" b="0" i="0" dirty="0">
                <a:solidFill>
                  <a:srgbClr val="333333"/>
                </a:solidFill>
                <a:effectLst/>
                <a:latin typeface="Arial" panose="020B0604020202020204" pitchFamily="34" charset="0"/>
              </a:rPr>
              <a:t> You can see in the above example, we have used two curly braces in:</a:t>
            </a:r>
            <a:br>
              <a:rPr lang="en-US" b="0" i="0" dirty="0">
                <a:solidFill>
                  <a:srgbClr val="333333"/>
                </a:solidFill>
                <a:effectLst/>
                <a:latin typeface="Arial" panose="020B0604020202020204" pitchFamily="34" charset="0"/>
              </a:rPr>
            </a:br>
            <a:r>
              <a:rPr lang="en-US" b="0" i="0" dirty="0">
                <a:solidFill>
                  <a:srgbClr val="333333"/>
                </a:solidFill>
                <a:effectLst/>
                <a:latin typeface="Arial" panose="020B0604020202020204" pitchFamily="34" charset="0"/>
              </a:rPr>
              <a:t>It is because, in JSX, JavaScript expressions are written inside curly braces, and JavaScript objects also use curly braces, so the above styling is written inside two sets of curly braces {{}}.</a:t>
            </a:r>
          </a:p>
          <a:p>
            <a:pPr algn="l"/>
            <a:endParaRPr lang="en-US" b="0" i="0" dirty="0">
              <a:solidFill>
                <a:srgbClr val="000000"/>
              </a:solidFill>
              <a:effectLst/>
              <a:latin typeface="Verdana" panose="020B0604030504040204" pitchFamily="34" charset="0"/>
            </a:endParaRPr>
          </a:p>
          <a:p>
            <a:endParaRPr lang="en-IN" dirty="0"/>
          </a:p>
        </p:txBody>
      </p:sp>
      <p:pic>
        <p:nvPicPr>
          <p:cNvPr id="12" name="Picture 11">
            <a:extLst>
              <a:ext uri="{FF2B5EF4-FFF2-40B4-BE49-F238E27FC236}">
                <a16:creationId xmlns:a16="http://schemas.microsoft.com/office/drawing/2014/main" id="{A0321FA9-957F-375A-4525-331FCF32E0A7}"/>
              </a:ext>
            </a:extLst>
          </p:cNvPr>
          <p:cNvPicPr>
            <a:picLocks noChangeAspect="1"/>
          </p:cNvPicPr>
          <p:nvPr/>
        </p:nvPicPr>
        <p:blipFill>
          <a:blip r:embed="rId4"/>
          <a:stretch>
            <a:fillRect/>
          </a:stretch>
        </p:blipFill>
        <p:spPr>
          <a:xfrm>
            <a:off x="6616367" y="1844991"/>
            <a:ext cx="3190875" cy="1514475"/>
          </a:xfrm>
          <a:prstGeom prst="rect">
            <a:avLst/>
          </a:prstGeom>
        </p:spPr>
      </p:pic>
    </p:spTree>
    <p:extLst>
      <p:ext uri="{BB962C8B-B14F-4D97-AF65-F5344CB8AC3E}">
        <p14:creationId xmlns:p14="http://schemas.microsoft.com/office/powerpoint/2010/main" val="4129775169"/>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5355312"/>
          </a:xfrm>
          <a:prstGeom prst="rect">
            <a:avLst/>
          </a:prstGeom>
          <a:noFill/>
        </p:spPr>
        <p:txBody>
          <a:bodyPr wrap="square">
            <a:spAutoFit/>
          </a:bodyPr>
          <a:lstStyle/>
          <a:p>
            <a:pPr algn="l" fontAlgn="base"/>
            <a:r>
              <a:rPr lang="en-US" b="1" i="0" dirty="0" err="1">
                <a:solidFill>
                  <a:srgbClr val="FF0000"/>
                </a:solidFill>
                <a:effectLst/>
                <a:latin typeface="Arial" panose="020B0604020202020204" pitchFamily="34" charset="0"/>
              </a:rPr>
              <a:t>camelCased</a:t>
            </a:r>
            <a:r>
              <a:rPr lang="en-US" b="1" i="0" dirty="0">
                <a:solidFill>
                  <a:srgbClr val="FF0000"/>
                </a:solidFill>
                <a:effectLst/>
                <a:latin typeface="Arial" panose="020B0604020202020204" pitchFamily="34" charset="0"/>
              </a:rPr>
              <a:t> Property Names</a:t>
            </a:r>
          </a:p>
          <a:p>
            <a:pPr algn="l" fontAlgn="base"/>
            <a:r>
              <a:rPr lang="en-US" b="1" i="0" dirty="0">
                <a:solidFill>
                  <a:schemeClr val="bg1"/>
                </a:solidFill>
                <a:effectLst/>
                <a:latin typeface="Arial" panose="020B0604020202020204" pitchFamily="34" charset="0"/>
              </a:rPr>
              <a:t>Since the inline CSS is written in a JavaScript object, properties with two names, like background-color, must be written with camel case syntax:</a:t>
            </a:r>
          </a:p>
          <a:p>
            <a:pPr algn="l" fontAlgn="base"/>
            <a:endParaRPr lang="en-US" b="1" dirty="0">
              <a:solidFill>
                <a:srgbClr val="FF0000"/>
              </a:solidFill>
              <a:latin typeface="Arial" panose="020B0604020202020204" pitchFamily="34" charset="0"/>
            </a:endParaRPr>
          </a:p>
          <a:p>
            <a:pPr algn="l" fontAlgn="base"/>
            <a:r>
              <a:rPr lang="en-US" b="1" dirty="0">
                <a:solidFill>
                  <a:srgbClr val="FF0000"/>
                </a:solidFill>
                <a:latin typeface="Arial" panose="020B0604020202020204" pitchFamily="34" charset="0"/>
              </a:rPr>
              <a:t>App.js</a:t>
            </a: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App()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style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backgroundColor</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"Green"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Hello everyone!</a:t>
            </a:r>
            <a:r>
              <a:rPr lang="en-US" b="0" dirty="0">
                <a:solidFill>
                  <a:srgbClr val="800000"/>
                </a:solidFill>
                <a:effectLst/>
                <a:latin typeface="Consolas" panose="020B0609020204030204" pitchFamily="49" charset="0"/>
              </a:rPr>
              <a:t>&lt;/h1&gt;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Here, you can find all react tutorials.</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App</a:t>
            </a:r>
          </a:p>
          <a:p>
            <a:pPr algn="l" fontAlgn="base"/>
            <a:endParaRPr lang="en-US" b="1" i="0" dirty="0">
              <a:solidFill>
                <a:schemeClr val="bg1"/>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Tree>
    <p:extLst>
      <p:ext uri="{BB962C8B-B14F-4D97-AF65-F5344CB8AC3E}">
        <p14:creationId xmlns:p14="http://schemas.microsoft.com/office/powerpoint/2010/main" val="306577185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2862322"/>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pPr algn="l" fontAlgn="base"/>
            <a:endParaRPr lang="en-US" b="1" i="0" dirty="0">
              <a:solidFill>
                <a:schemeClr val="bg1"/>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pic>
        <p:nvPicPr>
          <p:cNvPr id="6" name="Picture 5">
            <a:extLst>
              <a:ext uri="{FF2B5EF4-FFF2-40B4-BE49-F238E27FC236}">
                <a16:creationId xmlns:a16="http://schemas.microsoft.com/office/drawing/2014/main" id="{73DAD57A-7CDA-000C-94B0-9107C6E83372}"/>
              </a:ext>
            </a:extLst>
          </p:cNvPr>
          <p:cNvPicPr>
            <a:picLocks noChangeAspect="1"/>
          </p:cNvPicPr>
          <p:nvPr/>
        </p:nvPicPr>
        <p:blipFill>
          <a:blip r:embed="rId4"/>
          <a:stretch>
            <a:fillRect/>
          </a:stretch>
        </p:blipFill>
        <p:spPr>
          <a:xfrm>
            <a:off x="4399156" y="2347925"/>
            <a:ext cx="3419475" cy="1609725"/>
          </a:xfrm>
          <a:prstGeom prst="rect">
            <a:avLst/>
          </a:prstGeom>
        </p:spPr>
      </p:pic>
    </p:spTree>
    <p:extLst>
      <p:ext uri="{BB962C8B-B14F-4D97-AF65-F5344CB8AC3E}">
        <p14:creationId xmlns:p14="http://schemas.microsoft.com/office/powerpoint/2010/main" val="2140283490"/>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chemeClr val="bg1"/>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9" name="TextBox 8">
            <a:extLst>
              <a:ext uri="{FF2B5EF4-FFF2-40B4-BE49-F238E27FC236}">
                <a16:creationId xmlns:a16="http://schemas.microsoft.com/office/drawing/2014/main" id="{8CD00581-BDD5-0FF1-DBD9-585E3EC06A94}"/>
              </a:ext>
            </a:extLst>
          </p:cNvPr>
          <p:cNvSpPr txBox="1"/>
          <p:nvPr/>
        </p:nvSpPr>
        <p:spPr>
          <a:xfrm>
            <a:off x="228600" y="819151"/>
            <a:ext cx="8153400" cy="5909310"/>
          </a:xfrm>
          <a:prstGeom prst="rect">
            <a:avLst/>
          </a:prstGeom>
          <a:noFill/>
        </p:spPr>
        <p:txBody>
          <a:bodyPr wrap="square">
            <a:spAutoFit/>
          </a:bodyPr>
          <a:lstStyle/>
          <a:p>
            <a:pPr algn="l"/>
            <a:r>
              <a:rPr lang="en-US" b="0" i="0" dirty="0">
                <a:solidFill>
                  <a:srgbClr val="FF0000"/>
                </a:solidFill>
                <a:effectLst/>
                <a:latin typeface="Segoe UI" panose="020B0502040204020203" pitchFamily="34" charset="0"/>
              </a:rPr>
              <a:t>JavaScript Object</a:t>
            </a:r>
          </a:p>
          <a:p>
            <a:pPr algn="l"/>
            <a:r>
              <a:rPr lang="en-US" b="0" i="0" dirty="0">
                <a:solidFill>
                  <a:srgbClr val="000000"/>
                </a:solidFill>
                <a:effectLst/>
                <a:latin typeface="Verdana" panose="020B0604030504040204" pitchFamily="34" charset="0"/>
              </a:rPr>
              <a:t>You can also create an object with styling information, and refer to it in the style attribute:</a:t>
            </a:r>
          </a:p>
          <a:p>
            <a:pPr algn="l"/>
            <a:r>
              <a:rPr lang="en-US" dirty="0">
                <a:solidFill>
                  <a:srgbClr val="FF0000"/>
                </a:solidFill>
                <a:latin typeface="Verdana" panose="020B0604030504040204" pitchFamily="34" charset="0"/>
              </a:rPr>
              <a:t>App.js</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 {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s1={</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backgroundColor</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color</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'yellow'</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marginTop:</a:t>
            </a:r>
            <a:r>
              <a:rPr lang="en-IN" b="0" dirty="0">
                <a:solidFill>
                  <a:srgbClr val="A31515"/>
                </a:solidFill>
                <a:effectLst/>
                <a:latin typeface="Consolas" panose="020B0609020204030204" pitchFamily="49" charset="0"/>
              </a:rPr>
              <a:t>'100px'</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paddingTop:</a:t>
            </a:r>
            <a:r>
              <a:rPr lang="en-IN" b="0" dirty="0">
                <a:solidFill>
                  <a:srgbClr val="A31515"/>
                </a:solidFill>
                <a:effectLst/>
                <a:latin typeface="Consolas" panose="020B0609020204030204" pitchFamily="49" charset="0"/>
              </a:rPr>
              <a:t>'10px'</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style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s1</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&gt;</a:t>
            </a:r>
            <a:r>
              <a:rPr lang="en-IN" b="0" dirty="0">
                <a:solidFill>
                  <a:srgbClr val="000000"/>
                </a:solidFill>
                <a:effectLst/>
                <a:latin typeface="Consolas" panose="020B0609020204030204" pitchFamily="49" charset="0"/>
              </a:rPr>
              <a:t>Hello everyone!</a:t>
            </a:r>
            <a:r>
              <a:rPr lang="en-IN" b="0" dirty="0">
                <a:solidFill>
                  <a:srgbClr val="800000"/>
                </a:solidFill>
                <a:effectLst/>
                <a:latin typeface="Consolas" panose="020B0609020204030204" pitchFamily="49" charset="0"/>
              </a:rPr>
              <a:t>&lt;/h1&gt;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Here, you can find all react tutorials.</a:t>
            </a:r>
            <a:r>
              <a:rPr lang="en-IN" b="0" dirty="0">
                <a:solidFill>
                  <a:srgbClr val="800000"/>
                </a:solidFill>
                <a:effectLst/>
                <a:latin typeface="Consolas" panose="020B0609020204030204" pitchFamily="49" charset="0"/>
              </a:rPr>
              <a:t>&lt;/p&gt;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  </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pPr algn="l"/>
            <a:endParaRPr lang="en-US" b="0" i="0" dirty="0">
              <a:solidFill>
                <a:srgbClr val="000000"/>
              </a:solidFill>
              <a:effectLst/>
              <a:latin typeface="Verdana" panose="020B0604030504040204" pitchFamily="34" charset="0"/>
            </a:endParaRPr>
          </a:p>
        </p:txBody>
      </p:sp>
      <p:pic>
        <p:nvPicPr>
          <p:cNvPr id="13" name="Picture 12">
            <a:extLst>
              <a:ext uri="{FF2B5EF4-FFF2-40B4-BE49-F238E27FC236}">
                <a16:creationId xmlns:a16="http://schemas.microsoft.com/office/drawing/2014/main" id="{BB5E4BFE-9ABE-54ED-948A-62A7DA6C655D}"/>
              </a:ext>
            </a:extLst>
          </p:cNvPr>
          <p:cNvPicPr>
            <a:picLocks noChangeAspect="1"/>
          </p:cNvPicPr>
          <p:nvPr/>
        </p:nvPicPr>
        <p:blipFill>
          <a:blip r:embed="rId4"/>
          <a:stretch>
            <a:fillRect/>
          </a:stretch>
        </p:blipFill>
        <p:spPr>
          <a:xfrm>
            <a:off x="4920708" y="2057399"/>
            <a:ext cx="4219575" cy="2266950"/>
          </a:xfrm>
          <a:prstGeom prst="rect">
            <a:avLst/>
          </a:prstGeom>
        </p:spPr>
      </p:pic>
    </p:spTree>
    <p:extLst>
      <p:ext uri="{BB962C8B-B14F-4D97-AF65-F5344CB8AC3E}">
        <p14:creationId xmlns:p14="http://schemas.microsoft.com/office/powerpoint/2010/main" val="346824519"/>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fontAlgn="base"/>
            <a:endParaRPr lang="en-US" b="1" i="0" dirty="0">
              <a:solidFill>
                <a:schemeClr val="bg1"/>
              </a:solidFill>
              <a:effectLst/>
              <a:latin typeface="Arial" panose="020B0604020202020204" pitchFamily="34" charset="0"/>
            </a:endParaRPr>
          </a:p>
          <a:p>
            <a:pPr algn="l" fontAlgn="base"/>
            <a:endParaRPr lang="en-US" b="0" i="0" dirty="0">
              <a:solidFill>
                <a:srgbClr val="FF0000"/>
              </a:solidFill>
              <a:effectLst/>
              <a:latin typeface="Nunito" pitchFamily="2" charset="0"/>
            </a:endParaRPr>
          </a:p>
        </p:txBody>
      </p:sp>
      <p:sp>
        <p:nvSpPr>
          <p:cNvPr id="9" name="TextBox 8">
            <a:extLst>
              <a:ext uri="{FF2B5EF4-FFF2-40B4-BE49-F238E27FC236}">
                <a16:creationId xmlns:a16="http://schemas.microsoft.com/office/drawing/2014/main" id="{8CD00581-BDD5-0FF1-DBD9-585E3EC06A94}"/>
              </a:ext>
            </a:extLst>
          </p:cNvPr>
          <p:cNvSpPr txBox="1"/>
          <p:nvPr/>
        </p:nvSpPr>
        <p:spPr>
          <a:xfrm>
            <a:off x="228600" y="819151"/>
            <a:ext cx="8153400" cy="3416320"/>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  }  </a:t>
            </a:r>
          </a:p>
          <a:p>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702561425"/>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5355312"/>
          </a:xfrm>
          <a:prstGeom prst="rect">
            <a:avLst/>
          </a:prstGeom>
          <a:noFill/>
        </p:spPr>
        <p:txBody>
          <a:bodyPr wrap="square">
            <a:spAutoFit/>
          </a:bodyPr>
          <a:lstStyle/>
          <a:p>
            <a:pPr algn="l" fontAlgn="base"/>
            <a:r>
              <a:rPr lang="en-US" b="1" i="0" dirty="0">
                <a:solidFill>
                  <a:srgbClr val="FF0000"/>
                </a:solidFill>
                <a:effectLst/>
                <a:latin typeface="Arial" panose="020B0604020202020204" pitchFamily="34" charset="0"/>
              </a:rPr>
              <a:t>CSS Stylesheet</a:t>
            </a:r>
          </a:p>
          <a:p>
            <a:pPr algn="l" fontAlgn="base"/>
            <a:r>
              <a:rPr lang="en-US" b="1" i="0" dirty="0">
                <a:solidFill>
                  <a:schemeClr val="bg1"/>
                </a:solidFill>
                <a:effectLst/>
                <a:latin typeface="Arial" panose="020B0604020202020204" pitchFamily="34" charset="0"/>
              </a:rPr>
              <a:t>You can write your CSS styling in a separate file, just save the file with the .</a:t>
            </a:r>
            <a:r>
              <a:rPr lang="en-US" b="1" i="0" dirty="0" err="1">
                <a:solidFill>
                  <a:schemeClr val="bg1"/>
                </a:solidFill>
                <a:effectLst/>
                <a:latin typeface="Arial" panose="020B0604020202020204" pitchFamily="34" charset="0"/>
              </a:rPr>
              <a:t>css</a:t>
            </a:r>
            <a:r>
              <a:rPr lang="en-US" b="1" i="0" dirty="0">
                <a:solidFill>
                  <a:schemeClr val="bg1"/>
                </a:solidFill>
                <a:effectLst/>
                <a:latin typeface="Arial" panose="020B0604020202020204" pitchFamily="34" charset="0"/>
              </a:rPr>
              <a:t> file extension, and import it in your application.</a:t>
            </a:r>
          </a:p>
          <a:p>
            <a:pPr algn="l" fontAlgn="base"/>
            <a:r>
              <a:rPr lang="en-US" b="1" dirty="0">
                <a:solidFill>
                  <a:srgbClr val="FF0000"/>
                </a:solidFill>
                <a:latin typeface="Arial" panose="020B0604020202020204" pitchFamily="34" charset="0"/>
              </a:rPr>
              <a:t>App.js</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'./App.css'</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App()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className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"hi"</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Hello everyone!</a:t>
            </a:r>
            <a:r>
              <a:rPr lang="en-US" b="0" dirty="0">
                <a:solidFill>
                  <a:srgbClr val="800000"/>
                </a:solidFill>
                <a:effectLst/>
                <a:latin typeface="Consolas" panose="020B0609020204030204" pitchFamily="49" charset="0"/>
              </a:rPr>
              <a:t>&lt;/h1&gt;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"hello"</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Here, you can find all react tutorials.</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App</a:t>
            </a:r>
          </a:p>
          <a:p>
            <a:pPr algn="l" fontAlgn="base"/>
            <a:endParaRPr lang="en-US" b="1" dirty="0">
              <a:solidFill>
                <a:srgbClr val="FF0000"/>
              </a:solidFill>
              <a:latin typeface="Arial" panose="020B0604020202020204" pitchFamily="34" charset="0"/>
            </a:endParaRPr>
          </a:p>
          <a:p>
            <a:pPr algn="l" fontAlgn="base"/>
            <a:endParaRPr lang="en-US" b="0" i="0" dirty="0">
              <a:solidFill>
                <a:srgbClr val="FF0000"/>
              </a:solidFill>
              <a:effectLst/>
              <a:latin typeface="Nunito" pitchFamily="2" charset="0"/>
            </a:endParaRPr>
          </a:p>
        </p:txBody>
      </p:sp>
      <p:pic>
        <p:nvPicPr>
          <p:cNvPr id="12" name="Picture 11">
            <a:extLst>
              <a:ext uri="{FF2B5EF4-FFF2-40B4-BE49-F238E27FC236}">
                <a16:creationId xmlns:a16="http://schemas.microsoft.com/office/drawing/2014/main" id="{A77B9F87-5FF3-767A-28B8-3F01D3F092E9}"/>
              </a:ext>
            </a:extLst>
          </p:cNvPr>
          <p:cNvPicPr>
            <a:picLocks noChangeAspect="1"/>
          </p:cNvPicPr>
          <p:nvPr/>
        </p:nvPicPr>
        <p:blipFill>
          <a:blip r:embed="rId4"/>
          <a:stretch>
            <a:fillRect/>
          </a:stretch>
        </p:blipFill>
        <p:spPr>
          <a:xfrm>
            <a:off x="5286375" y="2058531"/>
            <a:ext cx="3857625" cy="1438275"/>
          </a:xfrm>
          <a:prstGeom prst="rect">
            <a:avLst/>
          </a:prstGeom>
        </p:spPr>
      </p:pic>
    </p:spTree>
    <p:extLst>
      <p:ext uri="{BB962C8B-B14F-4D97-AF65-F5344CB8AC3E}">
        <p14:creationId xmlns:p14="http://schemas.microsoft.com/office/powerpoint/2010/main" val="151874263"/>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3693319"/>
          </a:xfrm>
          <a:prstGeom prst="rect">
            <a:avLst/>
          </a:prstGeom>
          <a:noFill/>
        </p:spPr>
        <p:txBody>
          <a:bodyPr wrap="square">
            <a:spAutoFit/>
          </a:bodyPr>
          <a:lstStyle/>
          <a:p>
            <a:r>
              <a:rPr lang="en-IN" b="0" dirty="0">
                <a:solidFill>
                  <a:srgbClr val="FF0000"/>
                </a:solidFill>
                <a:effectLst/>
                <a:latin typeface="Consolas" panose="020B0609020204030204" pitchFamily="49" charset="0"/>
              </a:rPr>
              <a:t>App.css</a:t>
            </a:r>
          </a:p>
          <a:p>
            <a:endParaRPr lang="en-IN" b="0" dirty="0">
              <a:solidFill>
                <a:srgbClr val="8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#hello</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color</a:t>
            </a:r>
            <a:r>
              <a:rPr lang="en-IN" b="0" dirty="0" err="1">
                <a:solidFill>
                  <a:srgbClr val="000000"/>
                </a:solidFill>
                <a:effectLst/>
                <a:latin typeface="Consolas" panose="020B0609020204030204" pitchFamily="49" charset="0"/>
              </a:rPr>
              <a:t>:</a:t>
            </a:r>
            <a:r>
              <a:rPr lang="en-IN" b="0" dirty="0" err="1">
                <a:solidFill>
                  <a:srgbClr val="0451A5"/>
                </a:solidFill>
                <a:effectLst/>
                <a:latin typeface="Consolas" panose="020B0609020204030204" pitchFamily="49" charset="0"/>
              </a:rPr>
              <a:t>aquamarine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r>
              <a:rPr lang="en-IN" b="0" dirty="0">
                <a:solidFill>
                  <a:srgbClr val="800000"/>
                </a:solidFill>
                <a:effectLst/>
                <a:latin typeface="Consolas" panose="020B0609020204030204" pitchFamily="49" charset="0"/>
              </a:rPr>
              <a:t>.hi</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color</a:t>
            </a:r>
            <a:r>
              <a:rPr lang="en-IN" b="0" dirty="0" err="1">
                <a:solidFill>
                  <a:srgbClr val="000000"/>
                </a:solidFill>
                <a:effectLst/>
                <a:latin typeface="Consolas" panose="020B0609020204030204" pitchFamily="49" charset="0"/>
              </a:rPr>
              <a:t>:</a:t>
            </a:r>
            <a:r>
              <a:rPr lang="en-IN" b="0" dirty="0" err="1">
                <a:solidFill>
                  <a:srgbClr val="0451A5"/>
                </a:solidFill>
                <a:effectLst/>
                <a:latin typeface="Consolas" panose="020B0609020204030204" pitchFamily="49" charset="0"/>
              </a:rPr>
              <a:t>antiquewhite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fontAlgn="base"/>
            <a:endParaRPr lang="en-US" b="0" i="0" dirty="0">
              <a:solidFill>
                <a:srgbClr val="FF0000"/>
              </a:solidFill>
              <a:effectLst/>
              <a:latin typeface="Nunito" pitchFamily="2" charset="0"/>
            </a:endParaRPr>
          </a:p>
        </p:txBody>
      </p:sp>
    </p:spTree>
    <p:extLst>
      <p:ext uri="{BB962C8B-B14F-4D97-AF65-F5344CB8AC3E}">
        <p14:creationId xmlns:p14="http://schemas.microsoft.com/office/powerpoint/2010/main" val="2050268264"/>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2862322"/>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fontAlgn="base"/>
            <a:endParaRPr lang="en-US" b="0" i="0" dirty="0">
              <a:solidFill>
                <a:srgbClr val="FF0000"/>
              </a:solidFill>
              <a:effectLst/>
              <a:latin typeface="Nunito" pitchFamily="2" charset="0"/>
            </a:endParaRPr>
          </a:p>
        </p:txBody>
      </p:sp>
    </p:spTree>
    <p:extLst>
      <p:ext uri="{BB962C8B-B14F-4D97-AF65-F5344CB8AC3E}">
        <p14:creationId xmlns:p14="http://schemas.microsoft.com/office/powerpoint/2010/main" val="1483844684"/>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3416320"/>
          </a:xfrm>
          <a:prstGeom prst="rect">
            <a:avLst/>
          </a:prstGeom>
          <a:noFill/>
        </p:spPr>
        <p:txBody>
          <a:bodyPr wrap="square">
            <a:spAutoFit/>
          </a:bodyPr>
          <a:lstStyle/>
          <a:p>
            <a:r>
              <a:rPr lang="en-IN" b="0" dirty="0">
                <a:solidFill>
                  <a:srgbClr val="000000"/>
                </a:solidFill>
                <a:effectLst/>
                <a:latin typeface="Consolas" panose="020B0609020204030204" pitchFamily="49" charset="0"/>
              </a:rPr>
              <a:t>If u want to apply common styles for all tags available in components create one global </a:t>
            </a:r>
            <a:r>
              <a:rPr lang="en-IN" b="0" dirty="0" err="1">
                <a:solidFill>
                  <a:srgbClr val="000000"/>
                </a:solidFill>
                <a:effectLst/>
                <a:latin typeface="Consolas" panose="020B0609020204030204" pitchFamily="49" charset="0"/>
              </a:rPr>
              <a:t>css</a:t>
            </a:r>
            <a:r>
              <a:rPr lang="en-IN" b="0" dirty="0">
                <a:solidFill>
                  <a:srgbClr val="000000"/>
                </a:solidFill>
                <a:effectLst/>
                <a:latin typeface="Consolas" panose="020B0609020204030204" pitchFamily="49" charset="0"/>
              </a:rPr>
              <a:t> file in public folder</a:t>
            </a:r>
          </a:p>
          <a:p>
            <a:r>
              <a:rPr lang="en-IN" dirty="0">
                <a:solidFill>
                  <a:srgbClr val="FF0000"/>
                </a:solidFill>
                <a:latin typeface="Consolas" panose="020B0609020204030204" pitchFamily="49" charset="0"/>
              </a:rPr>
              <a:t>gstyle.css in public folder</a:t>
            </a:r>
          </a:p>
          <a:p>
            <a:endParaRPr lang="en-US" b="0" dirty="0">
              <a:solidFill>
                <a:srgbClr val="8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h1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background-color</a:t>
            </a:r>
            <a:r>
              <a:rPr lang="en-US" b="0" dirty="0" err="1">
                <a:solidFill>
                  <a:srgbClr val="000000"/>
                </a:solidFill>
                <a:effectLst/>
                <a:latin typeface="Consolas" panose="020B0609020204030204" pitchFamily="49" charset="0"/>
              </a:rPr>
              <a:t>:</a:t>
            </a:r>
            <a:r>
              <a:rPr lang="en-US" b="0" dirty="0" err="1">
                <a:solidFill>
                  <a:srgbClr val="0451A5"/>
                </a:solidFill>
                <a:effectLst/>
                <a:latin typeface="Consolas" panose="020B0609020204030204" pitchFamily="49" charset="0"/>
              </a:rPr>
              <a:t>red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color</a:t>
            </a:r>
            <a:r>
              <a:rPr lang="en-US" b="0" dirty="0" err="1">
                <a:solidFill>
                  <a:srgbClr val="000000"/>
                </a:solidFill>
                <a:effectLst/>
                <a:latin typeface="Consolas" panose="020B0609020204030204" pitchFamily="49" charset="0"/>
              </a:rPr>
              <a:t>:</a:t>
            </a:r>
            <a:r>
              <a:rPr lang="en-US" b="0" dirty="0" err="1">
                <a:solidFill>
                  <a:srgbClr val="0451A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padding-left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10px</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fontAlgn="base"/>
            <a:endParaRPr lang="en-US" b="0" i="0" dirty="0">
              <a:solidFill>
                <a:srgbClr val="FF0000"/>
              </a:solidFill>
              <a:effectLst/>
              <a:latin typeface="Nunito" pitchFamily="2" charset="0"/>
            </a:endParaRPr>
          </a:p>
        </p:txBody>
      </p:sp>
    </p:spTree>
    <p:extLst>
      <p:ext uri="{BB962C8B-B14F-4D97-AF65-F5344CB8AC3E}">
        <p14:creationId xmlns:p14="http://schemas.microsoft.com/office/powerpoint/2010/main" val="27284213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214315"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00109"/>
            </a:xfrm>
            <a:prstGeom prst="rect">
              <a:avLst/>
            </a:prstGeom>
            <a:noFill/>
          </p:spPr>
          <p:txBody>
            <a:bodyPr wrap="square">
              <a:spAutoFit/>
            </a:bodyPr>
            <a:lstStyle/>
            <a:p>
              <a:pPr algn="ctr"/>
              <a:endParaRPr lang="en-US" sz="1350" b="1" dirty="0">
                <a:solidFill>
                  <a:srgbClr val="00206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9" name="TextBox 8">
            <a:extLst>
              <a:ext uri="{FF2B5EF4-FFF2-40B4-BE49-F238E27FC236}">
                <a16:creationId xmlns:a16="http://schemas.microsoft.com/office/drawing/2014/main" id="{06FC4624-7339-4413-BF97-A66B54EC3271}"/>
              </a:ext>
            </a:extLst>
          </p:cNvPr>
          <p:cNvSpPr txBox="1"/>
          <p:nvPr/>
        </p:nvSpPr>
        <p:spPr>
          <a:xfrm>
            <a:off x="1" y="110299"/>
            <a:ext cx="6003387" cy="738664"/>
          </a:xfrm>
          <a:prstGeom prst="rect">
            <a:avLst/>
          </a:prstGeom>
          <a:noFill/>
        </p:spPr>
        <p:txBody>
          <a:bodyPr wrap="square">
            <a:spAutoFit/>
          </a:bodyPr>
          <a:lstStyle/>
          <a:p>
            <a:pPr marL="279393" algn="ctr">
              <a:spcBef>
                <a:spcPts val="5"/>
              </a:spcBef>
            </a:pPr>
            <a:r>
              <a:rPr lang="en-US" sz="2100" b="1" dirty="0">
                <a:solidFill>
                  <a:srgbClr val="7030A0"/>
                </a:solidFill>
                <a:latin typeface="Arial" panose="020B0604020202020204" pitchFamily="34" charset="0"/>
                <a:ea typeface="Arial" panose="020B0604020202020204" pitchFamily="34" charset="0"/>
              </a:rPr>
              <a:t>Creating html element using react by using CDN links</a:t>
            </a:r>
            <a:endParaRPr lang="en-IN" sz="2100" b="1" dirty="0">
              <a:solidFill>
                <a:srgbClr val="7030A0"/>
              </a:solidFill>
              <a:latin typeface="Arial" panose="020B0604020202020204" pitchFamily="34" charset="0"/>
              <a:ea typeface="Arial" panose="020B0604020202020204" pitchFamily="34" charset="0"/>
            </a:endParaRPr>
          </a:p>
        </p:txBody>
      </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5078313"/>
          </a:xfrm>
          <a:prstGeom prst="rect">
            <a:avLst/>
          </a:prstGeom>
          <a:noFill/>
        </p:spPr>
        <p:txBody>
          <a:bodyPr wrap="square">
            <a:spAutoFit/>
          </a:bodyPr>
          <a:lstStyle/>
          <a:p>
            <a:r>
              <a:rPr lang="en-IN" b="0" dirty="0">
                <a:solidFill>
                  <a:srgbClr val="FF0000"/>
                </a:solidFill>
                <a:effectLst/>
                <a:latin typeface="Consolas" panose="020B0609020204030204" pitchFamily="49" charset="0"/>
              </a:rPr>
              <a:t>Basic.html</a:t>
            </a: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&lt;meta</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charset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"UTF-8"</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&lt;meta</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"viewport"</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content</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"width=</a:t>
            </a:r>
            <a:r>
              <a:rPr lang="en-IN" b="0" dirty="0">
                <a:solidFill>
                  <a:srgbClr val="CD3131"/>
                </a:solidFill>
                <a:effectLst/>
                <a:latin typeface="Consolas" panose="020B0609020204030204" pitchFamily="49" charset="0"/>
              </a:rPr>
              <a:t>&lt;</a:t>
            </a:r>
            <a:r>
              <a:rPr lang="en-IN" b="0" dirty="0">
                <a:solidFill>
                  <a:srgbClr val="0000FF"/>
                </a:solidFill>
                <a:effectLst/>
                <a:latin typeface="Consolas" panose="020B0609020204030204" pitchFamily="49" charset="0"/>
              </a:rPr>
              <a:t>device-width&gt;, initial-scale=1.0"</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&lt;title&gt;</a:t>
            </a:r>
            <a:r>
              <a:rPr lang="en-IN" b="0" dirty="0">
                <a:solidFill>
                  <a:srgbClr val="000000"/>
                </a:solidFill>
                <a:effectLst/>
                <a:latin typeface="Consolas" panose="020B0609020204030204" pitchFamily="49" charset="0"/>
              </a:rPr>
              <a:t>Document</a:t>
            </a:r>
            <a:r>
              <a:rPr lang="en-IN" b="0" dirty="0">
                <a:solidFill>
                  <a:srgbClr val="800000"/>
                </a:solidFill>
                <a:effectLst/>
                <a:latin typeface="Consolas" panose="020B0609020204030204" pitchFamily="49" charset="0"/>
              </a:rPr>
              <a:t>&lt;/title&gt;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crossorigin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"https://unpkg.com/react@18/</a:t>
            </a:r>
            <a:r>
              <a:rPr lang="en-IN" b="0" dirty="0" err="1">
                <a:solidFill>
                  <a:srgbClr val="0000FF"/>
                </a:solidFill>
                <a:effectLst/>
                <a:latin typeface="Consolas" panose="020B0609020204030204" pitchFamily="49" charset="0"/>
              </a:rPr>
              <a:t>umd</a:t>
            </a:r>
            <a:r>
              <a:rPr lang="en-IN" b="0" dirty="0">
                <a:solidFill>
                  <a:srgbClr val="0000FF"/>
                </a:solidFill>
                <a:effectLst/>
                <a:latin typeface="Consolas" panose="020B0609020204030204" pitchFamily="49" charset="0"/>
              </a:rPr>
              <a:t>/react.development.js"</a:t>
            </a:r>
            <a:r>
              <a:rPr lang="en-IN" b="0" dirty="0">
                <a:solidFill>
                  <a:srgbClr val="800000"/>
                </a:solidFill>
                <a:effectLst/>
                <a:latin typeface="Consolas" panose="020B0609020204030204" pitchFamily="49" charset="0"/>
              </a:rPr>
              <a:t>&gt;&lt;/script&gt;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&lt;script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crossorigin</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"https://unpkg.com/react-dom@18/</a:t>
            </a:r>
            <a:r>
              <a:rPr lang="en-IN" b="0" dirty="0" err="1">
                <a:solidFill>
                  <a:srgbClr val="0000FF"/>
                </a:solidFill>
                <a:effectLst/>
                <a:latin typeface="Consolas" panose="020B0609020204030204" pitchFamily="49" charset="0"/>
              </a:rPr>
              <a:t>umd</a:t>
            </a:r>
            <a:r>
              <a:rPr lang="en-IN" b="0" dirty="0">
                <a:solidFill>
                  <a:srgbClr val="0000FF"/>
                </a:solidFill>
                <a:effectLst/>
                <a:latin typeface="Consolas" panose="020B0609020204030204" pitchFamily="49" charset="0"/>
              </a:rPr>
              <a:t>/react-dom.development.js"</a:t>
            </a:r>
            <a:r>
              <a:rPr lang="en-IN" b="0" dirty="0">
                <a:solidFill>
                  <a:srgbClr val="800000"/>
                </a:solidFill>
                <a:effectLst/>
                <a:latin typeface="Consolas" panose="020B0609020204030204" pitchFamily="49" charset="0"/>
              </a:rPr>
              <a:t>&gt;&lt;/script&gt;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&lt;/head&gt;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a:t>
            </a:r>
            <a:r>
              <a:rPr lang="en-IN" b="0" dirty="0">
                <a:solidFill>
                  <a:srgbClr val="000000"/>
                </a:solidFill>
                <a:effectLst/>
                <a:latin typeface="Consolas" panose="020B0609020204030204" pitchFamily="49" charset="0"/>
              </a:rPr>
              <a:t> </a:t>
            </a:r>
            <a:r>
              <a:rPr lang="en-IN" b="0" dirty="0">
                <a:solidFill>
                  <a:srgbClr val="E50000"/>
                </a:solidFill>
                <a:effectLst/>
                <a:latin typeface="Consolas" panose="020B0609020204030204" pitchFamily="49" charset="0"/>
              </a:rPr>
              <a:t>id</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"root"</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&lt;script</a:t>
            </a:r>
            <a:r>
              <a:rPr lang="en-IN" b="0" dirty="0">
                <a:solidFill>
                  <a:srgbClr val="000000"/>
                </a:solidFill>
                <a:effectLst/>
                <a:latin typeface="Consolas" panose="020B0609020204030204" pitchFamily="49" charset="0"/>
              </a:rPr>
              <a:t> </a:t>
            </a:r>
            <a:r>
              <a:rPr lang="en-IN" b="0" dirty="0" err="1">
                <a:solidFill>
                  <a:srgbClr val="E50000"/>
                </a:solidFill>
                <a:effectLst/>
                <a:latin typeface="Consolas" panose="020B0609020204030204" pitchFamily="49" charset="0"/>
              </a:rPr>
              <a:t>src</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"./basic.js"</a:t>
            </a:r>
            <a:r>
              <a:rPr lang="en-IN" b="0" dirty="0">
                <a:solidFill>
                  <a:srgbClr val="800000"/>
                </a:solidFill>
                <a:effectLst/>
                <a:latin typeface="Consolas" panose="020B0609020204030204" pitchFamily="49" charset="0"/>
              </a:rPr>
              <a:t>&gt;&lt;/script&gt;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&lt;/body&gt;</a:t>
            </a:r>
            <a:endParaRPr lang="en-IN" b="0" dirty="0">
              <a:solidFill>
                <a:srgbClr val="000000"/>
              </a:solidFill>
              <a:effectLst/>
              <a:latin typeface="Consolas" panose="020B0609020204030204" pitchFamily="49" charset="0"/>
            </a:endParaRPr>
          </a:p>
          <a:p>
            <a:r>
              <a:rPr lang="en-IN" b="0" dirty="0">
                <a:solidFill>
                  <a:srgbClr val="800000"/>
                </a:solidFill>
                <a:effectLst/>
                <a:latin typeface="Consolas" panose="020B0609020204030204" pitchFamily="49" charset="0"/>
              </a:rPr>
              <a:t>&lt;/html&gt;</a:t>
            </a:r>
            <a:endParaRPr lang="en-IN"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459586249"/>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5355312"/>
          </a:xfrm>
          <a:prstGeom prst="rect">
            <a:avLst/>
          </a:prstGeom>
          <a:noFill/>
        </p:spPr>
        <p:txBody>
          <a:bodyPr wrap="square">
            <a:spAutoFit/>
          </a:bodyPr>
          <a:lstStyle/>
          <a:p>
            <a:r>
              <a:rPr lang="en-IN" b="0" dirty="0">
                <a:solidFill>
                  <a:srgbClr val="FF0000"/>
                </a:solidFill>
                <a:effectLst/>
                <a:latin typeface="Consolas" panose="020B0609020204030204" pitchFamily="49" charset="0"/>
              </a:rPr>
              <a:t>Add link in index.html</a:t>
            </a:r>
          </a:p>
          <a:p>
            <a:r>
              <a:rPr lang="en-US" b="0" dirty="0">
                <a:solidFill>
                  <a:srgbClr val="800000"/>
                </a:solidFill>
                <a:effectLst/>
                <a:latin typeface="Consolas" panose="020B0609020204030204" pitchFamily="49" charset="0"/>
              </a:rPr>
              <a:t>html</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lang</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en</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&lt;link</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rel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"stylesheet"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href</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"./gstyle.css"</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&lt;title&gt;</a:t>
            </a:r>
            <a:r>
              <a:rPr lang="en-US" b="0" dirty="0">
                <a:solidFill>
                  <a:srgbClr val="000000"/>
                </a:solidFill>
                <a:effectLst/>
                <a:latin typeface="Consolas" panose="020B0609020204030204" pitchFamily="49" charset="0"/>
              </a:rPr>
              <a:t>React App</a:t>
            </a:r>
            <a:r>
              <a:rPr lang="en-US" b="0" dirty="0">
                <a:solidFill>
                  <a:srgbClr val="800000"/>
                </a:solidFill>
                <a:effectLst/>
                <a:latin typeface="Consolas" panose="020B0609020204030204" pitchFamily="49" charset="0"/>
              </a:rPr>
              <a:t>&lt;/title&gt;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noscript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You need to enable JavaScript to run this app.</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noscript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"root"</a:t>
            </a:r>
            <a:r>
              <a:rPr lang="en-US" b="0" dirty="0">
                <a:solidFill>
                  <a:srgbClr val="800000"/>
                </a:solidFill>
                <a:effectLst/>
                <a:latin typeface="Consolas" panose="020B0609020204030204" pitchFamily="49" charset="0"/>
              </a:rPr>
              <a:t>&gt;&lt;/div&gt;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&lt;/body&gt;</a:t>
            </a:r>
            <a:endParaRPr lang="en-US" b="0" dirty="0">
              <a:solidFill>
                <a:srgbClr val="000000"/>
              </a:solidFill>
              <a:effectLst/>
              <a:latin typeface="Consolas" panose="020B0609020204030204" pitchFamily="49" charset="0"/>
            </a:endParaRPr>
          </a:p>
          <a:p>
            <a:r>
              <a:rPr lang="en-US" b="0" dirty="0">
                <a:solidFill>
                  <a:srgbClr val="800000"/>
                </a:solidFill>
                <a:effectLst/>
                <a:latin typeface="Consolas" panose="020B0609020204030204" pitchFamily="49" charset="0"/>
              </a:rPr>
              <a:t>&lt;/html&gt;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a:p>
            <a:pPr algn="l" fontAlgn="base"/>
            <a:endParaRPr lang="en-US" b="0" i="0" dirty="0">
              <a:solidFill>
                <a:srgbClr val="FF0000"/>
              </a:solidFill>
              <a:effectLst/>
              <a:latin typeface="Nunito" pitchFamily="2" charset="0"/>
            </a:endParaRPr>
          </a:p>
        </p:txBody>
      </p:sp>
    </p:spTree>
    <p:extLst>
      <p:ext uri="{BB962C8B-B14F-4D97-AF65-F5344CB8AC3E}">
        <p14:creationId xmlns:p14="http://schemas.microsoft.com/office/powerpoint/2010/main" val="2296688730"/>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4524315"/>
          </a:xfrm>
          <a:prstGeom prst="rect">
            <a:avLst/>
          </a:prstGeom>
          <a:noFill/>
        </p:spPr>
        <p:txBody>
          <a:bodyPr wrap="square">
            <a:spAutoFit/>
          </a:bodyPr>
          <a:lstStyle/>
          <a:p>
            <a:r>
              <a:rPr lang="en-US" b="0" dirty="0">
                <a:solidFill>
                  <a:srgbClr val="FF0000"/>
                </a:solidFill>
                <a:effectLst/>
                <a:latin typeface="Consolas" panose="020B0609020204030204" pitchFamily="49" charset="0"/>
              </a:rPr>
              <a:t>App.js</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App() {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className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"hi"</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Hello everyone!</a:t>
            </a:r>
            <a:r>
              <a:rPr lang="en-US" b="0" dirty="0">
                <a:solidFill>
                  <a:srgbClr val="800000"/>
                </a:solidFill>
                <a:effectLst/>
                <a:latin typeface="Consolas" panose="020B0609020204030204" pitchFamily="49" charset="0"/>
              </a:rPr>
              <a:t>&lt;/h1&gt;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&lt;p</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"hello"</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Here, you can find all react tutorials.</a:t>
            </a:r>
            <a:r>
              <a:rPr lang="en-US" b="0" dirty="0">
                <a:solidFill>
                  <a:srgbClr val="800000"/>
                </a:solidFill>
                <a:effectLst/>
                <a:latin typeface="Consolas" panose="020B0609020204030204" pitchFamily="49" charset="0"/>
              </a:rPr>
              <a:t>&lt;/p&gt;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App</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a:p>
            <a:pPr algn="l" fontAlgn="base"/>
            <a:endParaRPr lang="en-US" b="0" i="0" dirty="0">
              <a:solidFill>
                <a:srgbClr val="FF0000"/>
              </a:solidFill>
              <a:effectLst/>
              <a:latin typeface="Nunito" pitchFamily="2" charset="0"/>
            </a:endParaRPr>
          </a:p>
        </p:txBody>
      </p:sp>
    </p:spTree>
    <p:extLst>
      <p:ext uri="{BB962C8B-B14F-4D97-AF65-F5344CB8AC3E}">
        <p14:creationId xmlns:p14="http://schemas.microsoft.com/office/powerpoint/2010/main" val="3940116842"/>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ea typeface="Arial" panose="020B0604020202020204" pitchFamily="34" charset="0"/>
                </a:rPr>
                <a:t>Applying styles in react(component styling)</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3970318"/>
          </a:xfrm>
          <a:prstGeom prst="rect">
            <a:avLst/>
          </a:prstGeom>
          <a:noFill/>
        </p:spPr>
        <p:txBody>
          <a:bodyPr wrap="square">
            <a:spAutoFit/>
          </a:bodyPr>
          <a:lstStyle/>
          <a:p>
            <a:r>
              <a:rPr lang="en-US"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IN" b="0" dirty="0">
              <a:solidFill>
                <a:srgbClr val="000000"/>
              </a:solidFill>
              <a:effectLst/>
              <a:latin typeface="Consolas" panose="020B0609020204030204" pitchFamily="49" charset="0"/>
            </a:endParaRPr>
          </a:p>
          <a:p>
            <a:pPr algn="l" fontAlgn="base"/>
            <a:endParaRPr lang="en-US" b="0" i="0" dirty="0">
              <a:solidFill>
                <a:srgbClr val="FF0000"/>
              </a:solidFill>
              <a:effectLst/>
              <a:latin typeface="Nunito" pitchFamily="2" charset="0"/>
            </a:endParaRPr>
          </a:p>
        </p:txBody>
      </p:sp>
      <p:pic>
        <p:nvPicPr>
          <p:cNvPr id="6" name="Picture 5">
            <a:extLst>
              <a:ext uri="{FF2B5EF4-FFF2-40B4-BE49-F238E27FC236}">
                <a16:creationId xmlns:a16="http://schemas.microsoft.com/office/drawing/2014/main" id="{4A3A972C-ADAE-8841-E1E0-8B34FE5ACE46}"/>
              </a:ext>
            </a:extLst>
          </p:cNvPr>
          <p:cNvPicPr>
            <a:picLocks noChangeAspect="1"/>
          </p:cNvPicPr>
          <p:nvPr/>
        </p:nvPicPr>
        <p:blipFill>
          <a:blip r:embed="rId4"/>
          <a:stretch>
            <a:fillRect/>
          </a:stretch>
        </p:blipFill>
        <p:spPr>
          <a:xfrm>
            <a:off x="5273743" y="2808268"/>
            <a:ext cx="3448050" cy="1981200"/>
          </a:xfrm>
          <a:prstGeom prst="rect">
            <a:avLst/>
          </a:prstGeom>
        </p:spPr>
      </p:pic>
    </p:spTree>
    <p:extLst>
      <p:ext uri="{BB962C8B-B14F-4D97-AF65-F5344CB8AC3E}">
        <p14:creationId xmlns:p14="http://schemas.microsoft.com/office/powerpoint/2010/main" val="8514172"/>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2862322"/>
          </a:xfrm>
          <a:prstGeom prst="rect">
            <a:avLst/>
          </a:prstGeom>
          <a:noFill/>
        </p:spPr>
        <p:txBody>
          <a:bodyPr wrap="square">
            <a:spAutoFit/>
          </a:bodyPr>
          <a:lstStyle/>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Props are arguments passed into React components.</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Props are passed to components via HTML attributes.</a:t>
            </a:r>
          </a:p>
          <a:p>
            <a:pPr marL="285750" indent="-285750" algn="l">
              <a:buFont typeface="Wingdings" panose="05000000000000000000" pitchFamily="2" charset="2"/>
              <a:buChar char="Ø"/>
            </a:pPr>
            <a:r>
              <a:rPr lang="en-US" b="0" i="0" dirty="0">
                <a:solidFill>
                  <a:srgbClr val="000000"/>
                </a:solidFill>
                <a:effectLst/>
                <a:latin typeface="Verdana" panose="020B0604030504040204" pitchFamily="34" charset="0"/>
              </a:rPr>
              <a:t>props stands for properties.</a:t>
            </a:r>
          </a:p>
          <a:p>
            <a:pPr algn="l"/>
            <a:r>
              <a:rPr lang="en-US" b="0" i="0" dirty="0">
                <a:solidFill>
                  <a:srgbClr val="FF0000"/>
                </a:solidFill>
                <a:effectLst/>
                <a:latin typeface="Segoe UI" panose="020B0502040204020203" pitchFamily="34" charset="0"/>
              </a:rPr>
              <a:t>React Props</a:t>
            </a:r>
          </a:p>
          <a:p>
            <a:pPr algn="l"/>
            <a:r>
              <a:rPr lang="en-US" b="0" i="0" dirty="0">
                <a:solidFill>
                  <a:srgbClr val="000000"/>
                </a:solidFill>
                <a:effectLst/>
                <a:latin typeface="Verdana" panose="020B0604030504040204" pitchFamily="34" charset="0"/>
              </a:rPr>
              <a:t>React Props are like function arguments in JavaScript </a:t>
            </a:r>
            <a:r>
              <a:rPr lang="en-US" b="0" i="1" dirty="0">
                <a:solidFill>
                  <a:srgbClr val="000000"/>
                </a:solidFill>
                <a:effectLst/>
                <a:latin typeface="Verdana" panose="020B0604030504040204" pitchFamily="34" charset="0"/>
              </a:rPr>
              <a:t>and</a:t>
            </a:r>
            <a:r>
              <a:rPr lang="en-US" b="0" i="0" dirty="0">
                <a:solidFill>
                  <a:srgbClr val="000000"/>
                </a:solidFill>
                <a:effectLst/>
                <a:latin typeface="Verdana" panose="020B0604030504040204" pitchFamily="34" charset="0"/>
              </a:rPr>
              <a:t> attributes in HTML.</a:t>
            </a:r>
          </a:p>
          <a:p>
            <a:pPr algn="l"/>
            <a:r>
              <a:rPr lang="en-US" b="0" i="0" dirty="0">
                <a:solidFill>
                  <a:srgbClr val="000000"/>
                </a:solidFill>
                <a:effectLst/>
                <a:latin typeface="Verdana" panose="020B0604030504040204" pitchFamily="34" charset="0"/>
              </a:rPr>
              <a:t>To send props into a component, use the same syntax as HTML attributes:</a:t>
            </a: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pic>
        <p:nvPicPr>
          <p:cNvPr id="12" name="Picture 11">
            <a:extLst>
              <a:ext uri="{FF2B5EF4-FFF2-40B4-BE49-F238E27FC236}">
                <a16:creationId xmlns:a16="http://schemas.microsoft.com/office/drawing/2014/main" id="{77B1A7FD-C371-4299-4ADE-80377F666DE7}"/>
              </a:ext>
            </a:extLst>
          </p:cNvPr>
          <p:cNvPicPr>
            <a:picLocks noChangeAspect="1"/>
          </p:cNvPicPr>
          <p:nvPr/>
        </p:nvPicPr>
        <p:blipFill>
          <a:blip r:embed="rId4"/>
          <a:stretch>
            <a:fillRect/>
          </a:stretch>
        </p:blipFill>
        <p:spPr>
          <a:xfrm>
            <a:off x="1881187" y="2855653"/>
            <a:ext cx="5381625" cy="2238375"/>
          </a:xfrm>
          <a:prstGeom prst="rect">
            <a:avLst/>
          </a:prstGeom>
        </p:spPr>
      </p:pic>
    </p:spTree>
    <p:extLst>
      <p:ext uri="{BB962C8B-B14F-4D97-AF65-F5344CB8AC3E}">
        <p14:creationId xmlns:p14="http://schemas.microsoft.com/office/powerpoint/2010/main" val="3028950722"/>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646331"/>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The component receives the argument as a props object:</a:t>
            </a:r>
          </a:p>
          <a:p>
            <a:pPr algn="l"/>
            <a:endParaRPr lang="en-US" b="0" i="0" dirty="0">
              <a:solidFill>
                <a:srgbClr val="000000"/>
              </a:solidFill>
              <a:effectLst/>
              <a:latin typeface="Verdana" panose="020B0604030504040204" pitchFamily="34" charset="0"/>
            </a:endParaRPr>
          </a:p>
        </p:txBody>
      </p:sp>
      <p:pic>
        <p:nvPicPr>
          <p:cNvPr id="9" name="Picture 8">
            <a:extLst>
              <a:ext uri="{FF2B5EF4-FFF2-40B4-BE49-F238E27FC236}">
                <a16:creationId xmlns:a16="http://schemas.microsoft.com/office/drawing/2014/main" id="{4AD94496-03E3-2041-5EC9-BAAE4E2A2332}"/>
              </a:ext>
            </a:extLst>
          </p:cNvPr>
          <p:cNvPicPr>
            <a:picLocks noChangeAspect="1"/>
          </p:cNvPicPr>
          <p:nvPr/>
        </p:nvPicPr>
        <p:blipFill>
          <a:blip r:embed="rId4"/>
          <a:stretch>
            <a:fillRect/>
          </a:stretch>
        </p:blipFill>
        <p:spPr>
          <a:xfrm>
            <a:off x="1409700" y="1337834"/>
            <a:ext cx="6324600" cy="2838450"/>
          </a:xfrm>
          <a:prstGeom prst="rect">
            <a:avLst/>
          </a:prstGeom>
        </p:spPr>
      </p:pic>
    </p:spTree>
    <p:extLst>
      <p:ext uri="{BB962C8B-B14F-4D97-AF65-F5344CB8AC3E}">
        <p14:creationId xmlns:p14="http://schemas.microsoft.com/office/powerpoint/2010/main" val="631575460"/>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3970318"/>
          </a:xfrm>
          <a:prstGeom prst="rect">
            <a:avLst/>
          </a:prstGeom>
          <a:noFill/>
        </p:spPr>
        <p:txBody>
          <a:bodyPr wrap="square">
            <a:spAutoFit/>
          </a:bodyPr>
          <a:lstStyle/>
          <a:p>
            <a:pPr algn="l"/>
            <a:r>
              <a:rPr lang="en-US" b="0" i="0" dirty="0">
                <a:solidFill>
                  <a:srgbClr val="FF0000"/>
                </a:solidFill>
                <a:effectLst/>
                <a:latin typeface="Segoe UI" panose="020B0502040204020203" pitchFamily="34" charset="0"/>
              </a:rPr>
              <a:t>Pass Data</a:t>
            </a:r>
          </a:p>
          <a:p>
            <a:pPr algn="l"/>
            <a:r>
              <a:rPr lang="en-US" b="0" i="0" dirty="0">
                <a:solidFill>
                  <a:srgbClr val="000000"/>
                </a:solidFill>
                <a:effectLst/>
                <a:latin typeface="Verdana" panose="020B0604030504040204" pitchFamily="34" charset="0"/>
              </a:rPr>
              <a:t>Props are also how you pass data from one component to another, as parameters.</a:t>
            </a:r>
          </a:p>
          <a:p>
            <a:pPr algn="l"/>
            <a:r>
              <a:rPr lang="en-US" dirty="0">
                <a:solidFill>
                  <a:srgbClr val="000000"/>
                </a:solidFill>
                <a:latin typeface="Verdana" panose="020B0604030504040204" pitchFamily="34" charset="0"/>
              </a:rPr>
              <a:t>Create new component</a:t>
            </a:r>
          </a:p>
          <a:p>
            <a:pPr algn="l"/>
            <a:r>
              <a:rPr lang="en-US" b="0" i="0" dirty="0">
                <a:solidFill>
                  <a:srgbClr val="FF0000"/>
                </a:solidFill>
                <a:effectLst/>
                <a:latin typeface="Verdana" panose="020B0604030504040204" pitchFamily="34" charset="0"/>
              </a:rPr>
              <a:t>User.js</a:t>
            </a:r>
          </a:p>
          <a:p>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User(){</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&lt;h1&gt;</a:t>
            </a:r>
            <a:r>
              <a:rPr lang="en-US" b="0" dirty="0" err="1">
                <a:solidFill>
                  <a:srgbClr val="000000"/>
                </a:solidFill>
                <a:effectLst/>
                <a:latin typeface="Consolas" panose="020B0609020204030204" pitchFamily="49" charset="0"/>
              </a:rPr>
              <a:t>nameis:john</a:t>
            </a:r>
            <a:r>
              <a:rPr lang="en-US" b="0" dirty="0">
                <a:solidFill>
                  <a:srgbClr val="800000"/>
                </a:solidFill>
                <a:effectLst/>
                <a:latin typeface="Consolas" panose="020B0609020204030204" pitchFamily="49" charset="0"/>
              </a:rPr>
              <a:t>&lt;/h1&gt;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User</a:t>
            </a: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2273353849"/>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3693319"/>
          </a:xfrm>
          <a:prstGeom prst="rect">
            <a:avLst/>
          </a:prstGeom>
          <a:noFill/>
        </p:spPr>
        <p:txBody>
          <a:bodyPr wrap="square">
            <a:spAutoFit/>
          </a:bodyPr>
          <a:lstStyle/>
          <a:p>
            <a:r>
              <a:rPr lang="en-IN" b="0" dirty="0">
                <a:solidFill>
                  <a:srgbClr val="FF0000"/>
                </a:solidFill>
                <a:effectLst/>
                <a:latin typeface="Consolas" panose="020B0609020204030204" pitchFamily="49" charset="0"/>
              </a:rPr>
              <a:t>App.js</a:t>
            </a: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User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'./User'</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App()</a:t>
            </a:r>
          </a:p>
          <a:p>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&lt;User/&gt;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App</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Tree>
    <p:extLst>
      <p:ext uri="{BB962C8B-B14F-4D97-AF65-F5344CB8AC3E}">
        <p14:creationId xmlns:p14="http://schemas.microsoft.com/office/powerpoint/2010/main" val="1943881657"/>
      </p:ext>
    </p:extLst>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304800" y="819150"/>
            <a:ext cx="8534400" cy="3693319"/>
          </a:xfrm>
          <a:prstGeom prst="rect">
            <a:avLst/>
          </a:prstGeom>
          <a:noFill/>
        </p:spPr>
        <p:txBody>
          <a:bodyPr wrap="square">
            <a:spAutoFit/>
          </a:bodyPr>
          <a:lstStyle/>
          <a:p>
            <a:r>
              <a:rPr lang="en-IN" b="0" dirty="0">
                <a:solidFill>
                  <a:srgbClr val="FF0000"/>
                </a:solidFill>
                <a:effectLst/>
                <a:latin typeface="Consolas" panose="020B0609020204030204" pitchFamily="49" charset="0"/>
              </a:rPr>
              <a:t>Index.js</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React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ReactDOM</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'react-</a:t>
            </a:r>
            <a:r>
              <a:rPr lang="en-IN" b="0" dirty="0" err="1">
                <a:solidFill>
                  <a:srgbClr val="A31515"/>
                </a:solidFill>
                <a:effectLst/>
                <a:latin typeface="Consolas" panose="020B0609020204030204" pitchFamily="49" charset="0"/>
              </a:rPr>
              <a:t>dom</a:t>
            </a:r>
            <a:r>
              <a:rPr lang="en-IN" b="0" dirty="0">
                <a:solidFill>
                  <a:srgbClr val="A31515"/>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import</a:t>
            </a:r>
            <a:r>
              <a:rPr lang="en-IN" b="0" dirty="0">
                <a:solidFill>
                  <a:srgbClr val="000000"/>
                </a:solidFill>
                <a:effectLst/>
                <a:latin typeface="Consolas" panose="020B0609020204030204" pitchFamily="49" charset="0"/>
              </a:rPr>
              <a:t> App </a:t>
            </a:r>
            <a:r>
              <a:rPr lang="en-IN" b="0" dirty="0">
                <a:solidFill>
                  <a:srgbClr val="0000FF"/>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'./App'</a:t>
            </a:r>
            <a:endParaRPr lang="en-IN" b="0" dirty="0">
              <a:solidFill>
                <a:srgbClr val="000000"/>
              </a:solidFill>
              <a:effectLst/>
              <a:latin typeface="Consolas" panose="020B0609020204030204" pitchFamily="49" charset="0"/>
            </a:endParaRPr>
          </a:p>
          <a:p>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root=</a:t>
            </a:r>
            <a:r>
              <a:rPr lang="en-IN" b="0" dirty="0" err="1">
                <a:solidFill>
                  <a:srgbClr val="000000"/>
                </a:solidFill>
                <a:effectLst/>
                <a:latin typeface="Consolas" panose="020B0609020204030204" pitchFamily="49" charset="0"/>
              </a:rPr>
              <a:t>ReactDOM.createRoot</a:t>
            </a:r>
            <a:r>
              <a:rPr lang="en-IN" b="0" dirty="0">
                <a:solidFill>
                  <a:srgbClr val="000000"/>
                </a:solidFill>
                <a:effectLst/>
                <a:latin typeface="Consolas" panose="020B0609020204030204" pitchFamily="49" charset="0"/>
              </a:rPr>
              <a:t>(</a:t>
            </a:r>
            <a:r>
              <a:rPr lang="en-IN" b="0" dirty="0" err="1">
                <a:solidFill>
                  <a:srgbClr val="000000"/>
                </a:solidFill>
                <a:effectLst/>
                <a:latin typeface="Consolas" panose="020B0609020204030204" pitchFamily="49" charset="0"/>
              </a:rPr>
              <a:t>document.getElementById</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'root'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err="1">
                <a:solidFill>
                  <a:srgbClr val="000000"/>
                </a:solidFill>
                <a:effectLst/>
                <a:latin typeface="Consolas" panose="020B0609020204030204" pitchFamily="49" charset="0"/>
              </a:rPr>
              <a:t>root.render</a:t>
            </a:r>
            <a:r>
              <a:rPr lang="en-IN" b="0" dirty="0">
                <a:solidFill>
                  <a:srgbClr val="000000"/>
                </a:solidFill>
                <a:effectLst/>
                <a:latin typeface="Consolas" panose="020B0609020204030204" pitchFamily="49" charset="0"/>
              </a:rPr>
              <a:t>(</a:t>
            </a:r>
            <a:r>
              <a:rPr lang="en-IN" b="0" dirty="0">
                <a:solidFill>
                  <a:srgbClr val="800000"/>
                </a:solidFill>
                <a:effectLst/>
                <a:latin typeface="Consolas" panose="020B0609020204030204" pitchFamily="49" charset="0"/>
              </a:rPr>
              <a:t>&lt;App</a:t>
            </a:r>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pic>
        <p:nvPicPr>
          <p:cNvPr id="6" name="Picture 5">
            <a:extLst>
              <a:ext uri="{FF2B5EF4-FFF2-40B4-BE49-F238E27FC236}">
                <a16:creationId xmlns:a16="http://schemas.microsoft.com/office/drawing/2014/main" id="{D3D21864-31C6-4237-CEBD-33FA18A6A767}"/>
              </a:ext>
            </a:extLst>
          </p:cNvPr>
          <p:cNvPicPr>
            <a:picLocks noChangeAspect="1"/>
          </p:cNvPicPr>
          <p:nvPr/>
        </p:nvPicPr>
        <p:blipFill>
          <a:blip r:embed="rId4"/>
          <a:stretch>
            <a:fillRect/>
          </a:stretch>
        </p:blipFill>
        <p:spPr>
          <a:xfrm>
            <a:off x="5344919" y="2800350"/>
            <a:ext cx="3057525" cy="866775"/>
          </a:xfrm>
          <a:prstGeom prst="rect">
            <a:avLst/>
          </a:prstGeom>
        </p:spPr>
      </p:pic>
    </p:spTree>
    <p:extLst>
      <p:ext uri="{BB962C8B-B14F-4D97-AF65-F5344CB8AC3E}">
        <p14:creationId xmlns:p14="http://schemas.microsoft.com/office/powerpoint/2010/main" val="4100767742"/>
      </p:ext>
    </p:extLst>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4247317"/>
          </a:xfrm>
          <a:prstGeom prst="rect">
            <a:avLst/>
          </a:prstGeom>
          <a:noFill/>
        </p:spPr>
        <p:txBody>
          <a:bodyPr wrap="square">
            <a:spAutoFit/>
          </a:bodyPr>
          <a:lstStyle/>
          <a:p>
            <a:r>
              <a:rPr lang="en-IN" dirty="0">
                <a:solidFill>
                  <a:srgbClr val="FF0000"/>
                </a:solidFill>
                <a:latin typeface="Consolas" panose="020B0609020204030204" pitchFamily="49" charset="0"/>
              </a:rPr>
              <a:t>User.js</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User(props){</a:t>
            </a:r>
          </a:p>
          <a:p>
            <a:r>
              <a:rPr lang="en-IN" b="0" dirty="0">
                <a:solidFill>
                  <a:srgbClr val="000000"/>
                </a:solidFill>
                <a:effectLst/>
                <a:latin typeface="Consolas" panose="020B0609020204030204" pitchFamily="49" charset="0"/>
              </a:rPr>
              <a:t>    console.log(props)</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err="1">
                <a:solidFill>
                  <a:srgbClr val="000000"/>
                </a:solidFill>
                <a:effectLst/>
                <a:latin typeface="Consolas" panose="020B0609020204030204" pitchFamily="49" charset="0"/>
              </a:rPr>
              <a:t>nameis:john</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User</a:t>
            </a: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pic>
        <p:nvPicPr>
          <p:cNvPr id="9" name="Picture 8">
            <a:extLst>
              <a:ext uri="{FF2B5EF4-FFF2-40B4-BE49-F238E27FC236}">
                <a16:creationId xmlns:a16="http://schemas.microsoft.com/office/drawing/2014/main" id="{E193C9DA-E7F9-DBA2-2948-1C832E337764}"/>
              </a:ext>
            </a:extLst>
          </p:cNvPr>
          <p:cNvPicPr>
            <a:picLocks noChangeAspect="1"/>
          </p:cNvPicPr>
          <p:nvPr/>
        </p:nvPicPr>
        <p:blipFill>
          <a:blip r:embed="rId4"/>
          <a:stretch>
            <a:fillRect/>
          </a:stretch>
        </p:blipFill>
        <p:spPr>
          <a:xfrm>
            <a:off x="5095875" y="1509563"/>
            <a:ext cx="3590925" cy="1143000"/>
          </a:xfrm>
          <a:prstGeom prst="rect">
            <a:avLst/>
          </a:prstGeom>
        </p:spPr>
      </p:pic>
    </p:spTree>
    <p:extLst>
      <p:ext uri="{BB962C8B-B14F-4D97-AF65-F5344CB8AC3E}">
        <p14:creationId xmlns:p14="http://schemas.microsoft.com/office/powerpoint/2010/main" val="4265534051"/>
      </p:ext>
    </p:extLst>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D38F90B-5513-432E-A804-FE763D85C077}"/>
              </a:ext>
            </a:extLst>
          </p:cNvPr>
          <p:cNvGrpSpPr/>
          <p:nvPr/>
        </p:nvGrpSpPr>
        <p:grpSpPr>
          <a:xfrm>
            <a:off x="-609600" y="94287"/>
            <a:ext cx="8821405" cy="634852"/>
            <a:chOff x="2766060" y="125716"/>
            <a:chExt cx="9311640" cy="846469"/>
          </a:xfrm>
        </p:grpSpPr>
        <p:cxnSp>
          <p:nvCxnSpPr>
            <p:cNvPr id="3" name="Straight Arrow Connector 2">
              <a:extLst>
                <a:ext uri="{FF2B5EF4-FFF2-40B4-BE49-F238E27FC236}">
                  <a16:creationId xmlns:a16="http://schemas.microsoft.com/office/drawing/2014/main" id="{FBACF553-BEE5-4FF8-BCC5-5C3E073D177C}"/>
                </a:ext>
              </a:extLst>
            </p:cNvPr>
            <p:cNvCxnSpPr>
              <a:cxnSpLocks/>
            </p:cNvCxnSpPr>
            <p:nvPr/>
          </p:nvCxnSpPr>
          <p:spPr>
            <a:xfrm>
              <a:off x="2766060" y="701040"/>
              <a:ext cx="6210300" cy="0"/>
            </a:xfrm>
            <a:prstGeom prst="straightConnector1">
              <a:avLst/>
            </a:prstGeom>
            <a:ln w="69850" cmpd="tri">
              <a:gradFill>
                <a:gsLst>
                  <a:gs pos="0">
                    <a:srgbClr val="0000FF"/>
                  </a:gs>
                  <a:gs pos="35000">
                    <a:srgbClr val="0000FF"/>
                  </a:gs>
                  <a:gs pos="65000">
                    <a:srgbClr val="3399FF"/>
                  </a:gs>
                  <a:gs pos="92000">
                    <a:srgbClr val="0000FF"/>
                  </a:gs>
                </a:gsLst>
                <a:lin ang="5400000" scaled="1"/>
              </a:gradFill>
              <a:prstDash val="solid"/>
              <a:headEnd type="triangle"/>
              <a:tailEnd type="triangle"/>
            </a:ln>
            <a:scene3d>
              <a:camera prst="orthographicFront"/>
              <a:lightRig rig="threePt" dir="t"/>
            </a:scene3d>
            <a:sp3d>
              <a:bevelT prst="slope"/>
            </a:sp3d>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5EB30D1A-AF7C-49B6-99AB-6CE77D80D741}"/>
                </a:ext>
              </a:extLst>
            </p:cNvPr>
            <p:cNvSpPr txBox="1"/>
            <p:nvPr/>
          </p:nvSpPr>
          <p:spPr>
            <a:xfrm>
              <a:off x="2766060" y="162564"/>
              <a:ext cx="6210300" cy="410369"/>
            </a:xfrm>
            <a:prstGeom prst="rect">
              <a:avLst/>
            </a:prstGeom>
            <a:noFill/>
          </p:spPr>
          <p:txBody>
            <a:bodyPr wrap="square">
              <a:spAutoFit/>
            </a:bodyPr>
            <a:lstStyle/>
            <a:p>
              <a:pPr algn="ctr"/>
              <a:r>
                <a:rPr lang="en-US" sz="1400" b="1" dirty="0">
                  <a:solidFill>
                    <a:srgbClr val="FF0000"/>
                  </a:solidFill>
                  <a:latin typeface="Arial" panose="020B0604020202020204" pitchFamily="34" charset="0"/>
                </a:rPr>
                <a:t>Props in </a:t>
              </a:r>
              <a:r>
                <a:rPr lang="en-US" sz="1400" b="1" dirty="0" err="1">
                  <a:solidFill>
                    <a:srgbClr val="FF0000"/>
                  </a:solidFill>
                  <a:latin typeface="Arial" panose="020B0604020202020204" pitchFamily="34" charset="0"/>
                </a:rPr>
                <a:t>reactjs</a:t>
              </a:r>
              <a:endParaRPr lang="en-US" sz="1350" b="1" dirty="0">
                <a:solidFill>
                  <a:srgbClr val="FF0000"/>
                </a:solidFill>
                <a:latin typeface="Bookman Old Style" panose="02050604050505020204" pitchFamily="18" charset="0"/>
              </a:endParaRPr>
            </a:p>
          </p:txBody>
        </p:sp>
        <p:pic>
          <p:nvPicPr>
            <p:cNvPr id="8" name="Picture 7">
              <a:extLst>
                <a:ext uri="{FF2B5EF4-FFF2-40B4-BE49-F238E27FC236}">
                  <a16:creationId xmlns:a16="http://schemas.microsoft.com/office/drawing/2014/main" id="{335F4052-8E0D-4041-86F8-57187600608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304330" y="125716"/>
              <a:ext cx="773370" cy="846469"/>
            </a:xfrm>
            <a:prstGeom prst="roundRect">
              <a:avLst>
                <a:gd name="adj" fmla="val 16667"/>
              </a:avLst>
            </a:prstGeom>
            <a:ln>
              <a:solidFill>
                <a:srgbClr val="0000FF"/>
              </a:solid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grpSp>
      <p:sp>
        <p:nvSpPr>
          <p:cNvPr id="11" name="TextBox 10">
            <a:extLst>
              <a:ext uri="{FF2B5EF4-FFF2-40B4-BE49-F238E27FC236}">
                <a16:creationId xmlns:a16="http://schemas.microsoft.com/office/drawing/2014/main" id="{6C2B8A84-9E38-7817-897C-51AC3544FD5B}"/>
              </a:ext>
            </a:extLst>
          </p:cNvPr>
          <p:cNvSpPr txBox="1"/>
          <p:nvPr/>
        </p:nvSpPr>
        <p:spPr>
          <a:xfrm>
            <a:off x="457200" y="729138"/>
            <a:ext cx="7924800" cy="646331"/>
          </a:xfrm>
          <a:prstGeom prst="rect">
            <a:avLst/>
          </a:prstGeom>
          <a:noFill/>
        </p:spPr>
        <p:txBody>
          <a:bodyPr wrap="square">
            <a:spAutoFit/>
          </a:bodyPr>
          <a:lstStyle/>
          <a:p>
            <a:endParaRPr lang="en-US" b="0" dirty="0">
              <a:solidFill>
                <a:srgbClr val="FF0000"/>
              </a:solidFill>
              <a:effectLst/>
              <a:latin typeface="Consolas" panose="020B0609020204030204" pitchFamily="49" charset="0"/>
            </a:endParaRPr>
          </a:p>
          <a:p>
            <a:endParaRPr lang="en-IN" b="0" dirty="0">
              <a:solidFill>
                <a:srgbClr val="FF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08D5E083-AF35-AEB4-ADEF-F972BFE09CD7}"/>
              </a:ext>
            </a:extLst>
          </p:cNvPr>
          <p:cNvSpPr txBox="1"/>
          <p:nvPr/>
        </p:nvSpPr>
        <p:spPr>
          <a:xfrm>
            <a:off x="381000" y="629556"/>
            <a:ext cx="8382000" cy="646331"/>
          </a:xfrm>
          <a:prstGeom prst="rect">
            <a:avLst/>
          </a:prstGeom>
          <a:noFill/>
        </p:spPr>
        <p:txBody>
          <a:bodyPr wrap="square">
            <a:spAutoFit/>
          </a:bodyPr>
          <a:lstStyle/>
          <a:p>
            <a:br>
              <a:rPr lang="en-IN" b="0" dirty="0">
                <a:solidFill>
                  <a:srgbClr val="FF0000"/>
                </a:solidFill>
                <a:effectLst/>
                <a:latin typeface="Consolas" panose="020B0609020204030204" pitchFamily="49" charset="0"/>
              </a:rPr>
            </a:br>
            <a:endParaRPr lang="en-IN" b="0" dirty="0">
              <a:solidFill>
                <a:srgbClr val="FF0000"/>
              </a:solidFill>
              <a:effectLst/>
              <a:latin typeface="Consolas" panose="020B0609020204030204" pitchFamily="49" charset="0"/>
            </a:endParaRPr>
          </a:p>
        </p:txBody>
      </p:sp>
      <p:sp>
        <p:nvSpPr>
          <p:cNvPr id="4" name="TextBox 3">
            <a:extLst>
              <a:ext uri="{FF2B5EF4-FFF2-40B4-BE49-F238E27FC236}">
                <a16:creationId xmlns:a16="http://schemas.microsoft.com/office/drawing/2014/main" id="{AF603643-B5E5-7EFF-3067-D69BF568FA18}"/>
              </a:ext>
            </a:extLst>
          </p:cNvPr>
          <p:cNvSpPr txBox="1"/>
          <p:nvPr/>
        </p:nvSpPr>
        <p:spPr>
          <a:xfrm>
            <a:off x="457200" y="747475"/>
            <a:ext cx="8534400" cy="1754326"/>
          </a:xfrm>
          <a:prstGeom prst="rect">
            <a:avLst/>
          </a:prstGeom>
          <a:noFill/>
        </p:spPr>
        <p:txBody>
          <a:bodyPr wrap="square">
            <a:spAutoFit/>
          </a:bodyPr>
          <a:lstStyle/>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br>
              <a:rPr lang="en-IN" b="0" dirty="0">
                <a:solidFill>
                  <a:srgbClr val="000000"/>
                </a:solidFill>
                <a:effectLst/>
                <a:latin typeface="Consolas" panose="020B0609020204030204" pitchFamily="49" charset="0"/>
              </a:rPr>
            </a:br>
            <a:endParaRPr lang="en-IN" b="0" dirty="0">
              <a:solidFill>
                <a:srgbClr val="000000"/>
              </a:solidFill>
              <a:effectLst/>
              <a:latin typeface="Consolas" panose="020B0609020204030204" pitchFamily="49" charset="0"/>
            </a:endParaRPr>
          </a:p>
          <a:p>
            <a:pPr algn="l"/>
            <a:endParaRPr lang="en-US" b="0" i="0" dirty="0">
              <a:solidFill>
                <a:srgbClr val="000000"/>
              </a:solidFill>
              <a:effectLst/>
              <a:latin typeface="Verdana" panose="020B0604030504040204" pitchFamily="34" charset="0"/>
            </a:endParaRPr>
          </a:p>
          <a:p>
            <a:pPr algn="l"/>
            <a:endParaRPr lang="en-US" b="0" i="0" dirty="0">
              <a:solidFill>
                <a:srgbClr val="000000"/>
              </a:solidFill>
              <a:effectLst/>
              <a:latin typeface="Verdana" panose="020B0604030504040204" pitchFamily="34" charset="0"/>
            </a:endParaRPr>
          </a:p>
        </p:txBody>
      </p:sp>
      <p:sp>
        <p:nvSpPr>
          <p:cNvPr id="6" name="TextBox 5">
            <a:extLst>
              <a:ext uri="{FF2B5EF4-FFF2-40B4-BE49-F238E27FC236}">
                <a16:creationId xmlns:a16="http://schemas.microsoft.com/office/drawing/2014/main" id="{43D48403-D00D-E658-F0CE-0899583B9062}"/>
              </a:ext>
            </a:extLst>
          </p:cNvPr>
          <p:cNvSpPr txBox="1"/>
          <p:nvPr/>
        </p:nvSpPr>
        <p:spPr>
          <a:xfrm>
            <a:off x="152400" y="734848"/>
            <a:ext cx="6535543" cy="3693319"/>
          </a:xfrm>
          <a:prstGeom prst="rect">
            <a:avLst/>
          </a:prstGeom>
          <a:noFill/>
        </p:spPr>
        <p:txBody>
          <a:bodyPr wrap="square">
            <a:spAutoFit/>
          </a:bodyPr>
          <a:lstStyle/>
          <a:p>
            <a:r>
              <a:rPr lang="en-IN" b="0" dirty="0">
                <a:solidFill>
                  <a:srgbClr val="FF0000"/>
                </a:solidFill>
                <a:effectLst/>
                <a:latin typeface="Consolas" panose="020B0609020204030204" pitchFamily="49" charset="0"/>
              </a:rPr>
              <a:t>Props in functional components</a:t>
            </a:r>
          </a:p>
          <a:p>
            <a:r>
              <a:rPr lang="en-IN" b="0" dirty="0">
                <a:solidFill>
                  <a:srgbClr val="FF0000"/>
                </a:solidFill>
                <a:effectLst/>
                <a:latin typeface="Consolas" panose="020B0609020204030204" pitchFamily="49" charset="0"/>
              </a:rPr>
              <a:t>User.js</a:t>
            </a:r>
          </a:p>
          <a:p>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User(props){</a:t>
            </a:r>
          </a:p>
          <a:p>
            <a:r>
              <a:rPr lang="en-IN" b="0" dirty="0">
                <a:solidFill>
                  <a:srgbClr val="000000"/>
                </a:solidFill>
                <a:effectLst/>
                <a:latin typeface="Consolas" panose="020B0609020204030204" pitchFamily="49" charset="0"/>
              </a:rPr>
              <a:t> console.log(props)</a:t>
            </a:r>
          </a:p>
          <a:p>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return</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err="1">
                <a:solidFill>
                  <a:srgbClr val="000000"/>
                </a:solidFill>
                <a:effectLst/>
                <a:latin typeface="Consolas" panose="020B0609020204030204" pitchFamily="49" charset="0"/>
              </a:rPr>
              <a:t>nameis</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0000"/>
                </a:solidFill>
                <a:effectLst/>
                <a:latin typeface="Consolas" panose="020B0609020204030204" pitchFamily="49" charset="0"/>
              </a:rPr>
              <a:t>props.name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&lt;h1&gt;</a:t>
            </a:r>
            <a:r>
              <a:rPr lang="en-IN" b="0" dirty="0" err="1">
                <a:solidFill>
                  <a:srgbClr val="000000"/>
                </a:solidFill>
                <a:effectLst/>
                <a:latin typeface="Consolas" panose="020B0609020204030204" pitchFamily="49" charset="0"/>
              </a:rPr>
              <a:t>nameis</a:t>
            </a:r>
            <a:r>
              <a:rPr lang="en-IN" b="0" dirty="0">
                <a:solidFill>
                  <a:srgbClr val="000000"/>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err="1">
                <a:solidFill>
                  <a:srgbClr val="000000"/>
                </a:solidFill>
                <a:effectLst/>
                <a:latin typeface="Consolas" panose="020B0609020204030204" pitchFamily="49" charset="0"/>
              </a:rPr>
              <a:t>props.age</a:t>
            </a:r>
            <a:r>
              <a:rPr lang="en-IN" b="0" dirty="0">
                <a:solidFill>
                  <a:srgbClr val="0000FF"/>
                </a:solidFill>
                <a:effectLst/>
                <a:latin typeface="Consolas" panose="020B0609020204030204" pitchFamily="49" charset="0"/>
              </a:rPr>
              <a:t>}</a:t>
            </a:r>
            <a:r>
              <a:rPr lang="en-IN" b="0" dirty="0">
                <a:solidFill>
                  <a:srgbClr val="800000"/>
                </a:solidFill>
                <a:effectLst/>
                <a:latin typeface="Consolas" panose="020B0609020204030204" pitchFamily="49" charset="0"/>
              </a:rPr>
              <a:t>&lt;/h1&gt;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a:t>
            </a:r>
            <a:r>
              <a:rPr lang="en-IN" b="0" dirty="0">
                <a:solidFill>
                  <a:srgbClr val="800000"/>
                </a:solidFill>
                <a:effectLst/>
                <a:latin typeface="Consolas" panose="020B0609020204030204" pitchFamily="49" charset="0"/>
              </a:rPr>
              <a:t>&lt;/div&gt;</a:t>
            </a:r>
            <a:endParaRPr lang="en-IN" b="0" dirty="0">
              <a:solidFill>
                <a:srgbClr val="000000"/>
              </a:solidFill>
              <a:effectLst/>
              <a:latin typeface="Consolas" panose="020B0609020204030204" pitchFamily="49" charset="0"/>
            </a:endParaRPr>
          </a:p>
          <a:p>
            <a:r>
              <a:rPr lang="en-IN" b="0" dirty="0">
                <a:solidFill>
                  <a:srgbClr val="000000"/>
                </a:solidFill>
                <a:effectLst/>
                <a:latin typeface="Consolas" panose="020B0609020204030204" pitchFamily="49" charset="0"/>
              </a:rPr>
              <a:t>            )   </a:t>
            </a:r>
          </a:p>
          <a:p>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export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default</a:t>
            </a:r>
            <a:r>
              <a:rPr lang="en-IN" b="0" dirty="0">
                <a:solidFill>
                  <a:srgbClr val="000000"/>
                </a:solidFill>
                <a:effectLst/>
                <a:latin typeface="Consolas" panose="020B0609020204030204" pitchFamily="49" charset="0"/>
              </a:rPr>
              <a:t> User</a:t>
            </a:r>
          </a:p>
        </p:txBody>
      </p:sp>
    </p:spTree>
    <p:extLst>
      <p:ext uri="{BB962C8B-B14F-4D97-AF65-F5344CB8AC3E}">
        <p14:creationId xmlns:p14="http://schemas.microsoft.com/office/powerpoint/2010/main" val="2770270706"/>
      </p:ext>
    </p:extLst>
  </p:cSld>
  <p:clrMapOvr>
    <a:masterClrMapping/>
  </p:clrMapOvr>
  <p:transition/>
</p:sld>
</file>

<file path=ppt/theme/theme1.xml><?xml version="1.0" encoding="utf-8"?>
<a:theme xmlns:a="http://schemas.openxmlformats.org/drawingml/2006/main" name="Technic">
  <a:themeElements>
    <a:clrScheme name="Technic">
      <a:dk1>
        <a:sysClr val="windowText" lastClr="000000"/>
      </a:dk1>
      <a:lt1>
        <a:sysClr val="window" lastClr="FFFFFF"/>
      </a:lt1>
      <a:dk2>
        <a:srgbClr val="3B3B3B"/>
      </a:dk2>
      <a:lt2>
        <a:srgbClr val="D4D2D0"/>
      </a:lt2>
      <a:accent1>
        <a:srgbClr val="6EA0B0"/>
      </a:accent1>
      <a:accent2>
        <a:srgbClr val="CCAF0A"/>
      </a:accent2>
      <a:accent3>
        <a:srgbClr val="8D89A4"/>
      </a:accent3>
      <a:accent4>
        <a:srgbClr val="748560"/>
      </a:accent4>
      <a:accent5>
        <a:srgbClr val="9E9273"/>
      </a:accent5>
      <a:accent6>
        <a:srgbClr val="7E848D"/>
      </a:accent6>
      <a:hlink>
        <a:srgbClr val="00C8C3"/>
      </a:hlink>
      <a:folHlink>
        <a:srgbClr val="A116E0"/>
      </a:folHlink>
    </a:clrScheme>
    <a:fontScheme name="Technic">
      <a:majorFont>
        <a:latin typeface="Franklin Gothic Book"/>
        <a:ea typeface=""/>
        <a:cs typeface=""/>
        <a:font script="Jpan" typeface="ＭＳ Ｐゴシック"/>
        <a:font script="Hang" typeface="HY견고딕"/>
        <a:font script="Hans" typeface="宋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HGｺﾞｼｯｸM"/>
        <a:font script="Hang" typeface="HY중고딕"/>
        <a:font script="Hans" typeface="黑体"/>
        <a:font script="Hant" typeface="微軟正黑體"/>
        <a:font script="Arab" typeface="Tahoma"/>
        <a:font script="Hebr" typeface="Levenim MT"/>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shade val="40000"/>
                <a:satMod val="150000"/>
              </a:schemeClr>
            </a:gs>
            <a:gs pos="30000">
              <a:schemeClr val="phClr">
                <a:shade val="60000"/>
                <a:satMod val="150000"/>
              </a:schemeClr>
            </a:gs>
            <a:gs pos="100000">
              <a:schemeClr val="phClr">
                <a:tint val="83000"/>
                <a:satMod val="200000"/>
              </a:schemeClr>
            </a:gs>
          </a:gsLst>
          <a:lin ang="13000000" scaled="0"/>
        </a:gradFill>
        <a:gradFill rotWithShape="1">
          <a:gsLst>
            <a:gs pos="0">
              <a:schemeClr val="phClr">
                <a:tint val="78000"/>
                <a:satMod val="220000"/>
              </a:schemeClr>
            </a:gs>
            <a:gs pos="100000">
              <a:schemeClr val="phClr">
                <a:shade val="35000"/>
                <a:satMod val="155000"/>
              </a:schemeClr>
            </a:gs>
          </a:gsLst>
          <a:path path="circle">
            <a:fillToRect l="60000" t="50000" r="4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24411</TotalTime>
  <Words>21535</Words>
  <Application>Microsoft Office PowerPoint</Application>
  <PresentationFormat>On-screen Show (16:9)</PresentationFormat>
  <Paragraphs>5276</Paragraphs>
  <Slides>279</Slides>
  <Notes>262</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279</vt:i4>
      </vt:variant>
    </vt:vector>
  </HeadingPairs>
  <TitlesOfParts>
    <vt:vector size="300" baseType="lpstr">
      <vt:lpstr>-apple-system</vt:lpstr>
      <vt:lpstr>Arial</vt:lpstr>
      <vt:lpstr>Bookman Old Style</vt:lpstr>
      <vt:lpstr>Brush Script MT</vt:lpstr>
      <vt:lpstr>Calibri</vt:lpstr>
      <vt:lpstr>Consolas</vt:lpstr>
      <vt:lpstr>erdana</vt:lpstr>
      <vt:lpstr>Franklin Gothic Book</vt:lpstr>
      <vt:lpstr>Google Sans</vt:lpstr>
      <vt:lpstr>inter-bold</vt:lpstr>
      <vt:lpstr>inter-regular</vt:lpstr>
      <vt:lpstr>Lato</vt:lpstr>
      <vt:lpstr>Nunito</vt:lpstr>
      <vt:lpstr>Poppins</vt:lpstr>
      <vt:lpstr>Segoe UI</vt:lpstr>
      <vt:lpstr>source-serif-pro</vt:lpstr>
      <vt:lpstr>Times New Roman</vt:lpstr>
      <vt:lpstr>Verdana</vt:lpstr>
      <vt:lpstr>Wingdings</vt:lpstr>
      <vt:lpstr>Wingdings 2</vt:lpstr>
      <vt:lpstr>Technic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ALEKHYA</cp:lastModifiedBy>
  <cp:revision>1318</cp:revision>
  <dcterms:created xsi:type="dcterms:W3CDTF">2020-03-26T10:04:51Z</dcterms:created>
  <dcterms:modified xsi:type="dcterms:W3CDTF">2023-08-04T04:42:44Z</dcterms:modified>
</cp:coreProperties>
</file>