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1155" r:id="rId2"/>
    <p:sldId id="1156" r:id="rId3"/>
    <p:sldId id="1158" r:id="rId4"/>
    <p:sldId id="1159" r:id="rId5"/>
    <p:sldId id="1157" r:id="rId6"/>
    <p:sldId id="1160" r:id="rId7"/>
    <p:sldId id="1161" r:id="rId8"/>
    <p:sldId id="1162" r:id="rId9"/>
    <p:sldId id="1163" r:id="rId10"/>
    <p:sldId id="1164" r:id="rId11"/>
    <p:sldId id="1165" r:id="rId12"/>
    <p:sldId id="1166" r:id="rId13"/>
    <p:sldId id="1167" r:id="rId14"/>
    <p:sldId id="1168" r:id="rId15"/>
    <p:sldId id="1169" r:id="rId16"/>
    <p:sldId id="1170" r:id="rId17"/>
    <p:sldId id="1171" r:id="rId18"/>
    <p:sldId id="1179" r:id="rId19"/>
    <p:sldId id="1172" r:id="rId20"/>
    <p:sldId id="1173" r:id="rId21"/>
    <p:sldId id="1174" r:id="rId22"/>
    <p:sldId id="1175" r:id="rId23"/>
    <p:sldId id="1176" r:id="rId24"/>
    <p:sldId id="1177" r:id="rId25"/>
    <p:sldId id="1178" r:id="rId26"/>
    <p:sldId id="1180" r:id="rId27"/>
    <p:sldId id="1181" r:id="rId28"/>
    <p:sldId id="1182" r:id="rId29"/>
    <p:sldId id="1183" r:id="rId30"/>
    <p:sldId id="1184" r:id="rId31"/>
    <p:sldId id="1185" r:id="rId32"/>
    <p:sldId id="1186" r:id="rId33"/>
    <p:sldId id="1187" r:id="rId34"/>
    <p:sldId id="1188" r:id="rId35"/>
    <p:sldId id="1189" r:id="rId36"/>
    <p:sldId id="1190" r:id="rId37"/>
    <p:sldId id="1191" r:id="rId38"/>
    <p:sldId id="1192" r:id="rId39"/>
    <p:sldId id="1193" r:id="rId40"/>
    <p:sldId id="1194" r:id="rId41"/>
    <p:sldId id="1195" r:id="rId42"/>
    <p:sldId id="1196" r:id="rId43"/>
    <p:sldId id="1197" r:id="rId44"/>
    <p:sldId id="1198" r:id="rId45"/>
    <p:sldId id="1199" r:id="rId46"/>
    <p:sldId id="1200" r:id="rId47"/>
    <p:sldId id="1201" r:id="rId48"/>
    <p:sldId id="1202" r:id="rId49"/>
    <p:sldId id="1203" r:id="rId5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24" autoAdjust="0"/>
    <p:restoredTop sz="93957" autoAdjust="0"/>
  </p:normalViewPr>
  <p:slideViewPr>
    <p:cSldViewPr>
      <p:cViewPr varScale="1">
        <p:scale>
          <a:sx n="86" d="100"/>
          <a:sy n="86" d="100"/>
        </p:scale>
        <p:origin x="924" y="78"/>
      </p:cViewPr>
      <p:guideLst>
        <p:guide orient="horz" pos="1620"/>
        <p:guide pos="2880"/>
      </p:guideLst>
    </p:cSldViewPr>
  </p:slideViewPr>
  <p:notesTextViewPr>
    <p:cViewPr>
      <p:scale>
        <a:sx n="300" d="100"/>
        <a:sy n="3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9CBE88-74B6-3346-B4B3-8D7D0330E510}" type="datetimeFigureOut">
              <a:rPr lang="en-US" smtClean="0"/>
              <a:pPr/>
              <a:t>8/4/2023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FB2E70-0453-E64D-A8F2-507FB12CCBBD}" type="slidenum">
              <a:rPr lang="en-US" smtClean="0"/>
              <a:pPr/>
              <a:t>‹#›</a:t>
            </a:fld>
            <a:endParaRPr lang="en-US"/>
          </a:p>
        </p:txBody>
      </p:sp>
    </p:spTree>
    <p:extLst>
      <p:ext uri="{BB962C8B-B14F-4D97-AF65-F5344CB8AC3E}">
        <p14:creationId xmlns:p14="http://schemas.microsoft.com/office/powerpoint/2010/main" val="522251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a:t>
            </a:fld>
            <a:endParaRPr lang="en-US"/>
          </a:p>
        </p:txBody>
      </p:sp>
    </p:spTree>
    <p:extLst>
      <p:ext uri="{BB962C8B-B14F-4D97-AF65-F5344CB8AC3E}">
        <p14:creationId xmlns:p14="http://schemas.microsoft.com/office/powerpoint/2010/main" val="3045834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10</a:t>
            </a:fld>
            <a:endParaRPr lang="en-US"/>
          </a:p>
        </p:txBody>
      </p:sp>
    </p:spTree>
    <p:extLst>
      <p:ext uri="{BB962C8B-B14F-4D97-AF65-F5344CB8AC3E}">
        <p14:creationId xmlns:p14="http://schemas.microsoft.com/office/powerpoint/2010/main" val="3887814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11</a:t>
            </a:fld>
            <a:endParaRPr lang="en-US"/>
          </a:p>
        </p:txBody>
      </p:sp>
    </p:spTree>
    <p:extLst>
      <p:ext uri="{BB962C8B-B14F-4D97-AF65-F5344CB8AC3E}">
        <p14:creationId xmlns:p14="http://schemas.microsoft.com/office/powerpoint/2010/main" val="1661031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12</a:t>
            </a:fld>
            <a:endParaRPr lang="en-US"/>
          </a:p>
        </p:txBody>
      </p:sp>
    </p:spTree>
    <p:extLst>
      <p:ext uri="{BB962C8B-B14F-4D97-AF65-F5344CB8AC3E}">
        <p14:creationId xmlns:p14="http://schemas.microsoft.com/office/powerpoint/2010/main" val="1044341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13</a:t>
            </a:fld>
            <a:endParaRPr lang="en-US"/>
          </a:p>
        </p:txBody>
      </p:sp>
    </p:spTree>
    <p:extLst>
      <p:ext uri="{BB962C8B-B14F-4D97-AF65-F5344CB8AC3E}">
        <p14:creationId xmlns:p14="http://schemas.microsoft.com/office/powerpoint/2010/main" val="4124427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14</a:t>
            </a:fld>
            <a:endParaRPr lang="en-US"/>
          </a:p>
        </p:txBody>
      </p:sp>
    </p:spTree>
    <p:extLst>
      <p:ext uri="{BB962C8B-B14F-4D97-AF65-F5344CB8AC3E}">
        <p14:creationId xmlns:p14="http://schemas.microsoft.com/office/powerpoint/2010/main" val="8615310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15</a:t>
            </a:fld>
            <a:endParaRPr lang="en-US"/>
          </a:p>
        </p:txBody>
      </p:sp>
    </p:spTree>
    <p:extLst>
      <p:ext uri="{BB962C8B-B14F-4D97-AF65-F5344CB8AC3E}">
        <p14:creationId xmlns:p14="http://schemas.microsoft.com/office/powerpoint/2010/main" val="3570670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16</a:t>
            </a:fld>
            <a:endParaRPr lang="en-US"/>
          </a:p>
        </p:txBody>
      </p:sp>
    </p:spTree>
    <p:extLst>
      <p:ext uri="{BB962C8B-B14F-4D97-AF65-F5344CB8AC3E}">
        <p14:creationId xmlns:p14="http://schemas.microsoft.com/office/powerpoint/2010/main" val="194800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17</a:t>
            </a:fld>
            <a:endParaRPr lang="en-US"/>
          </a:p>
        </p:txBody>
      </p:sp>
    </p:spTree>
    <p:extLst>
      <p:ext uri="{BB962C8B-B14F-4D97-AF65-F5344CB8AC3E}">
        <p14:creationId xmlns:p14="http://schemas.microsoft.com/office/powerpoint/2010/main" val="1816108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18</a:t>
            </a:fld>
            <a:endParaRPr lang="en-US"/>
          </a:p>
        </p:txBody>
      </p:sp>
    </p:spTree>
    <p:extLst>
      <p:ext uri="{BB962C8B-B14F-4D97-AF65-F5344CB8AC3E}">
        <p14:creationId xmlns:p14="http://schemas.microsoft.com/office/powerpoint/2010/main" val="24417750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19</a:t>
            </a:fld>
            <a:endParaRPr lang="en-US"/>
          </a:p>
        </p:txBody>
      </p:sp>
    </p:spTree>
    <p:extLst>
      <p:ext uri="{BB962C8B-B14F-4D97-AF65-F5344CB8AC3E}">
        <p14:creationId xmlns:p14="http://schemas.microsoft.com/office/powerpoint/2010/main" val="2771581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a:t>
            </a:fld>
            <a:endParaRPr lang="en-US"/>
          </a:p>
        </p:txBody>
      </p:sp>
    </p:spTree>
    <p:extLst>
      <p:ext uri="{BB962C8B-B14F-4D97-AF65-F5344CB8AC3E}">
        <p14:creationId xmlns:p14="http://schemas.microsoft.com/office/powerpoint/2010/main" val="2841355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20</a:t>
            </a:fld>
            <a:endParaRPr lang="en-US"/>
          </a:p>
        </p:txBody>
      </p:sp>
    </p:spTree>
    <p:extLst>
      <p:ext uri="{BB962C8B-B14F-4D97-AF65-F5344CB8AC3E}">
        <p14:creationId xmlns:p14="http://schemas.microsoft.com/office/powerpoint/2010/main" val="3308623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21</a:t>
            </a:fld>
            <a:endParaRPr lang="en-US"/>
          </a:p>
        </p:txBody>
      </p:sp>
    </p:spTree>
    <p:extLst>
      <p:ext uri="{BB962C8B-B14F-4D97-AF65-F5344CB8AC3E}">
        <p14:creationId xmlns:p14="http://schemas.microsoft.com/office/powerpoint/2010/main" val="35478715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22</a:t>
            </a:fld>
            <a:endParaRPr lang="en-US"/>
          </a:p>
        </p:txBody>
      </p:sp>
    </p:spTree>
    <p:extLst>
      <p:ext uri="{BB962C8B-B14F-4D97-AF65-F5344CB8AC3E}">
        <p14:creationId xmlns:p14="http://schemas.microsoft.com/office/powerpoint/2010/main" val="18607884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23</a:t>
            </a:fld>
            <a:endParaRPr lang="en-US"/>
          </a:p>
        </p:txBody>
      </p:sp>
    </p:spTree>
    <p:extLst>
      <p:ext uri="{BB962C8B-B14F-4D97-AF65-F5344CB8AC3E}">
        <p14:creationId xmlns:p14="http://schemas.microsoft.com/office/powerpoint/2010/main" val="41907159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24</a:t>
            </a:fld>
            <a:endParaRPr lang="en-US"/>
          </a:p>
        </p:txBody>
      </p:sp>
    </p:spTree>
    <p:extLst>
      <p:ext uri="{BB962C8B-B14F-4D97-AF65-F5344CB8AC3E}">
        <p14:creationId xmlns:p14="http://schemas.microsoft.com/office/powerpoint/2010/main" val="39304367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25</a:t>
            </a:fld>
            <a:endParaRPr lang="en-US"/>
          </a:p>
        </p:txBody>
      </p:sp>
    </p:spTree>
    <p:extLst>
      <p:ext uri="{BB962C8B-B14F-4D97-AF65-F5344CB8AC3E}">
        <p14:creationId xmlns:p14="http://schemas.microsoft.com/office/powerpoint/2010/main" val="27602107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26</a:t>
            </a:fld>
            <a:endParaRPr lang="en-US"/>
          </a:p>
        </p:txBody>
      </p:sp>
    </p:spTree>
    <p:extLst>
      <p:ext uri="{BB962C8B-B14F-4D97-AF65-F5344CB8AC3E}">
        <p14:creationId xmlns:p14="http://schemas.microsoft.com/office/powerpoint/2010/main" val="33290369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27</a:t>
            </a:fld>
            <a:endParaRPr lang="en-US"/>
          </a:p>
        </p:txBody>
      </p:sp>
    </p:spTree>
    <p:extLst>
      <p:ext uri="{BB962C8B-B14F-4D97-AF65-F5344CB8AC3E}">
        <p14:creationId xmlns:p14="http://schemas.microsoft.com/office/powerpoint/2010/main" val="3236046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28</a:t>
            </a:fld>
            <a:endParaRPr lang="en-US"/>
          </a:p>
        </p:txBody>
      </p:sp>
    </p:spTree>
    <p:extLst>
      <p:ext uri="{BB962C8B-B14F-4D97-AF65-F5344CB8AC3E}">
        <p14:creationId xmlns:p14="http://schemas.microsoft.com/office/powerpoint/2010/main" val="6809865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29</a:t>
            </a:fld>
            <a:endParaRPr lang="en-US"/>
          </a:p>
        </p:txBody>
      </p:sp>
    </p:spTree>
    <p:extLst>
      <p:ext uri="{BB962C8B-B14F-4D97-AF65-F5344CB8AC3E}">
        <p14:creationId xmlns:p14="http://schemas.microsoft.com/office/powerpoint/2010/main" val="3926456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3</a:t>
            </a:fld>
            <a:endParaRPr lang="en-US"/>
          </a:p>
        </p:txBody>
      </p:sp>
    </p:spTree>
    <p:extLst>
      <p:ext uri="{BB962C8B-B14F-4D97-AF65-F5344CB8AC3E}">
        <p14:creationId xmlns:p14="http://schemas.microsoft.com/office/powerpoint/2010/main" val="3299203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30</a:t>
            </a:fld>
            <a:endParaRPr lang="en-US"/>
          </a:p>
        </p:txBody>
      </p:sp>
    </p:spTree>
    <p:extLst>
      <p:ext uri="{BB962C8B-B14F-4D97-AF65-F5344CB8AC3E}">
        <p14:creationId xmlns:p14="http://schemas.microsoft.com/office/powerpoint/2010/main" val="22247936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31</a:t>
            </a:fld>
            <a:endParaRPr lang="en-US"/>
          </a:p>
        </p:txBody>
      </p:sp>
    </p:spTree>
    <p:extLst>
      <p:ext uri="{BB962C8B-B14F-4D97-AF65-F5344CB8AC3E}">
        <p14:creationId xmlns:p14="http://schemas.microsoft.com/office/powerpoint/2010/main" val="21392233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32</a:t>
            </a:fld>
            <a:endParaRPr lang="en-US"/>
          </a:p>
        </p:txBody>
      </p:sp>
    </p:spTree>
    <p:extLst>
      <p:ext uri="{BB962C8B-B14F-4D97-AF65-F5344CB8AC3E}">
        <p14:creationId xmlns:p14="http://schemas.microsoft.com/office/powerpoint/2010/main" val="33146366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33</a:t>
            </a:fld>
            <a:endParaRPr lang="en-US"/>
          </a:p>
        </p:txBody>
      </p:sp>
    </p:spTree>
    <p:extLst>
      <p:ext uri="{BB962C8B-B14F-4D97-AF65-F5344CB8AC3E}">
        <p14:creationId xmlns:p14="http://schemas.microsoft.com/office/powerpoint/2010/main" val="42220178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34</a:t>
            </a:fld>
            <a:endParaRPr lang="en-US"/>
          </a:p>
        </p:txBody>
      </p:sp>
    </p:spTree>
    <p:extLst>
      <p:ext uri="{BB962C8B-B14F-4D97-AF65-F5344CB8AC3E}">
        <p14:creationId xmlns:p14="http://schemas.microsoft.com/office/powerpoint/2010/main" val="30436078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35</a:t>
            </a:fld>
            <a:endParaRPr lang="en-US"/>
          </a:p>
        </p:txBody>
      </p:sp>
    </p:spTree>
    <p:extLst>
      <p:ext uri="{BB962C8B-B14F-4D97-AF65-F5344CB8AC3E}">
        <p14:creationId xmlns:p14="http://schemas.microsoft.com/office/powerpoint/2010/main" val="10630332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36</a:t>
            </a:fld>
            <a:endParaRPr lang="en-US"/>
          </a:p>
        </p:txBody>
      </p:sp>
    </p:spTree>
    <p:extLst>
      <p:ext uri="{BB962C8B-B14F-4D97-AF65-F5344CB8AC3E}">
        <p14:creationId xmlns:p14="http://schemas.microsoft.com/office/powerpoint/2010/main" val="7565061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37</a:t>
            </a:fld>
            <a:endParaRPr lang="en-US"/>
          </a:p>
        </p:txBody>
      </p:sp>
    </p:spTree>
    <p:extLst>
      <p:ext uri="{BB962C8B-B14F-4D97-AF65-F5344CB8AC3E}">
        <p14:creationId xmlns:p14="http://schemas.microsoft.com/office/powerpoint/2010/main" val="14962695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38</a:t>
            </a:fld>
            <a:endParaRPr lang="en-US"/>
          </a:p>
        </p:txBody>
      </p:sp>
    </p:spTree>
    <p:extLst>
      <p:ext uri="{BB962C8B-B14F-4D97-AF65-F5344CB8AC3E}">
        <p14:creationId xmlns:p14="http://schemas.microsoft.com/office/powerpoint/2010/main" val="9102342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39</a:t>
            </a:fld>
            <a:endParaRPr lang="en-US"/>
          </a:p>
        </p:txBody>
      </p:sp>
    </p:spTree>
    <p:extLst>
      <p:ext uri="{BB962C8B-B14F-4D97-AF65-F5344CB8AC3E}">
        <p14:creationId xmlns:p14="http://schemas.microsoft.com/office/powerpoint/2010/main" val="576432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4</a:t>
            </a:fld>
            <a:endParaRPr lang="en-US"/>
          </a:p>
        </p:txBody>
      </p:sp>
    </p:spTree>
    <p:extLst>
      <p:ext uri="{BB962C8B-B14F-4D97-AF65-F5344CB8AC3E}">
        <p14:creationId xmlns:p14="http://schemas.microsoft.com/office/powerpoint/2010/main" val="30380345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40</a:t>
            </a:fld>
            <a:endParaRPr lang="en-US"/>
          </a:p>
        </p:txBody>
      </p:sp>
    </p:spTree>
    <p:extLst>
      <p:ext uri="{BB962C8B-B14F-4D97-AF65-F5344CB8AC3E}">
        <p14:creationId xmlns:p14="http://schemas.microsoft.com/office/powerpoint/2010/main" val="27762227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41</a:t>
            </a:fld>
            <a:endParaRPr lang="en-US"/>
          </a:p>
        </p:txBody>
      </p:sp>
    </p:spTree>
    <p:extLst>
      <p:ext uri="{BB962C8B-B14F-4D97-AF65-F5344CB8AC3E}">
        <p14:creationId xmlns:p14="http://schemas.microsoft.com/office/powerpoint/2010/main" val="18804196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42</a:t>
            </a:fld>
            <a:endParaRPr lang="en-US"/>
          </a:p>
        </p:txBody>
      </p:sp>
    </p:spTree>
    <p:extLst>
      <p:ext uri="{BB962C8B-B14F-4D97-AF65-F5344CB8AC3E}">
        <p14:creationId xmlns:p14="http://schemas.microsoft.com/office/powerpoint/2010/main" val="2014948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43</a:t>
            </a:fld>
            <a:endParaRPr lang="en-US"/>
          </a:p>
        </p:txBody>
      </p:sp>
    </p:spTree>
    <p:extLst>
      <p:ext uri="{BB962C8B-B14F-4D97-AF65-F5344CB8AC3E}">
        <p14:creationId xmlns:p14="http://schemas.microsoft.com/office/powerpoint/2010/main" val="5548351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44</a:t>
            </a:fld>
            <a:endParaRPr lang="en-US"/>
          </a:p>
        </p:txBody>
      </p:sp>
    </p:spTree>
    <p:extLst>
      <p:ext uri="{BB962C8B-B14F-4D97-AF65-F5344CB8AC3E}">
        <p14:creationId xmlns:p14="http://schemas.microsoft.com/office/powerpoint/2010/main" val="39788745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45</a:t>
            </a:fld>
            <a:endParaRPr lang="en-US"/>
          </a:p>
        </p:txBody>
      </p:sp>
    </p:spTree>
    <p:extLst>
      <p:ext uri="{BB962C8B-B14F-4D97-AF65-F5344CB8AC3E}">
        <p14:creationId xmlns:p14="http://schemas.microsoft.com/office/powerpoint/2010/main" val="38513820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46</a:t>
            </a:fld>
            <a:endParaRPr lang="en-US"/>
          </a:p>
        </p:txBody>
      </p:sp>
    </p:spTree>
    <p:extLst>
      <p:ext uri="{BB962C8B-B14F-4D97-AF65-F5344CB8AC3E}">
        <p14:creationId xmlns:p14="http://schemas.microsoft.com/office/powerpoint/2010/main" val="19048221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47</a:t>
            </a:fld>
            <a:endParaRPr lang="en-US"/>
          </a:p>
        </p:txBody>
      </p:sp>
    </p:spTree>
    <p:extLst>
      <p:ext uri="{BB962C8B-B14F-4D97-AF65-F5344CB8AC3E}">
        <p14:creationId xmlns:p14="http://schemas.microsoft.com/office/powerpoint/2010/main" val="39776317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48</a:t>
            </a:fld>
            <a:endParaRPr lang="en-US"/>
          </a:p>
        </p:txBody>
      </p:sp>
    </p:spTree>
    <p:extLst>
      <p:ext uri="{BB962C8B-B14F-4D97-AF65-F5344CB8AC3E}">
        <p14:creationId xmlns:p14="http://schemas.microsoft.com/office/powerpoint/2010/main" val="31041965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49</a:t>
            </a:fld>
            <a:endParaRPr lang="en-US"/>
          </a:p>
        </p:txBody>
      </p:sp>
    </p:spTree>
    <p:extLst>
      <p:ext uri="{BB962C8B-B14F-4D97-AF65-F5344CB8AC3E}">
        <p14:creationId xmlns:p14="http://schemas.microsoft.com/office/powerpoint/2010/main" val="1204910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5</a:t>
            </a:fld>
            <a:endParaRPr lang="en-US"/>
          </a:p>
        </p:txBody>
      </p:sp>
    </p:spTree>
    <p:extLst>
      <p:ext uri="{BB962C8B-B14F-4D97-AF65-F5344CB8AC3E}">
        <p14:creationId xmlns:p14="http://schemas.microsoft.com/office/powerpoint/2010/main" val="2798145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6</a:t>
            </a:fld>
            <a:endParaRPr lang="en-US"/>
          </a:p>
        </p:txBody>
      </p:sp>
    </p:spTree>
    <p:extLst>
      <p:ext uri="{BB962C8B-B14F-4D97-AF65-F5344CB8AC3E}">
        <p14:creationId xmlns:p14="http://schemas.microsoft.com/office/powerpoint/2010/main" val="1797142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7</a:t>
            </a:fld>
            <a:endParaRPr lang="en-US"/>
          </a:p>
        </p:txBody>
      </p:sp>
    </p:spTree>
    <p:extLst>
      <p:ext uri="{BB962C8B-B14F-4D97-AF65-F5344CB8AC3E}">
        <p14:creationId xmlns:p14="http://schemas.microsoft.com/office/powerpoint/2010/main" val="1728759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8</a:t>
            </a:fld>
            <a:endParaRPr lang="en-US"/>
          </a:p>
        </p:txBody>
      </p:sp>
    </p:spTree>
    <p:extLst>
      <p:ext uri="{BB962C8B-B14F-4D97-AF65-F5344CB8AC3E}">
        <p14:creationId xmlns:p14="http://schemas.microsoft.com/office/powerpoint/2010/main" val="3530174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9</a:t>
            </a:fld>
            <a:endParaRPr lang="en-US"/>
          </a:p>
        </p:txBody>
      </p:sp>
    </p:spTree>
    <p:extLst>
      <p:ext uri="{BB962C8B-B14F-4D97-AF65-F5344CB8AC3E}">
        <p14:creationId xmlns:p14="http://schemas.microsoft.com/office/powerpoint/2010/main" val="1715191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Freeform 2"/>
          <p:cNvSpPr>
            <a:spLocks/>
          </p:cNvSpPr>
          <p:nvPr/>
        </p:nvSpPr>
        <p:spPr bwMode="auto">
          <a:xfrm>
            <a:off x="0" y="3563542"/>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6"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9" name="Title 8"/>
          <p:cNvSpPr>
            <a:spLocks noGrp="1"/>
          </p:cNvSpPr>
          <p:nvPr>
            <p:ph type="ctrTitle"/>
          </p:nvPr>
        </p:nvSpPr>
        <p:spPr>
          <a:xfrm>
            <a:off x="457200" y="1314450"/>
            <a:ext cx="6629400" cy="1943100"/>
          </a:xfrm>
        </p:spPr>
        <p:txBody>
          <a:bodyPr anchor="t"/>
          <a:lstStyle>
            <a:lvl1pPr algn="ct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a:t>Click to edit Master title style</a:t>
            </a:r>
          </a:p>
        </p:txBody>
      </p:sp>
      <p:sp>
        <p:nvSpPr>
          <p:cNvPr id="5" name="Date Placeholder 29"/>
          <p:cNvSpPr>
            <a:spLocks noGrp="1"/>
          </p:cNvSpPr>
          <p:nvPr>
            <p:ph type="dt" sz="half" idx="10"/>
          </p:nvPr>
        </p:nvSpPr>
        <p:spPr/>
        <p:txBody>
          <a:bodyPr/>
          <a:lstStyle>
            <a:lvl1pPr>
              <a:defRPr b="1">
                <a:solidFill>
                  <a:schemeClr val="tx1"/>
                </a:solidFill>
              </a:defRPr>
            </a:lvl1pPr>
          </a:lstStyle>
          <a:p>
            <a:pPr>
              <a:defRPr/>
            </a:pPr>
            <a:fld id="{DB7E87BE-ECB9-4915-A9FB-AC5A32E7C64D}" type="datetime4">
              <a:rPr lang="en-US"/>
              <a:pPr>
                <a:defRPr/>
              </a:pPr>
              <a:t>August 4, 2023</a:t>
            </a:fld>
            <a:endParaRPr lang="en-US"/>
          </a:p>
        </p:txBody>
      </p:sp>
      <p:sp>
        <p:nvSpPr>
          <p:cNvPr id="6" name="Footer Placeholder 18"/>
          <p:cNvSpPr>
            <a:spLocks noGrp="1"/>
          </p:cNvSpPr>
          <p:nvPr>
            <p:ph type="ftr" sz="quarter" idx="11"/>
          </p:nvPr>
        </p:nvSpPr>
        <p:spPr/>
        <p:txBody>
          <a:bodyPr/>
          <a:lstStyle>
            <a:lvl1pPr>
              <a:defRPr b="1">
                <a:solidFill>
                  <a:schemeClr val="tx1"/>
                </a:solidFill>
              </a:defRPr>
            </a:lvl1pPr>
          </a:lstStyle>
          <a:p>
            <a:pPr>
              <a:defRPr/>
            </a:pPr>
            <a:r>
              <a:rPr lang="en-US"/>
              <a:t>MSRIT, Bangalore - 54</a:t>
            </a:r>
          </a:p>
        </p:txBody>
      </p:sp>
      <p:sp>
        <p:nvSpPr>
          <p:cNvPr id="7" name="Slide Number Placeholder 26"/>
          <p:cNvSpPr>
            <a:spLocks noGrp="1"/>
          </p:cNvSpPr>
          <p:nvPr>
            <p:ph type="sldNum" sz="quarter" idx="12"/>
          </p:nvPr>
        </p:nvSpPr>
        <p:spPr/>
        <p:txBody>
          <a:bodyPr/>
          <a:lstStyle>
            <a:lvl1pPr>
              <a:defRPr b="1">
                <a:solidFill>
                  <a:schemeClr val="tx1"/>
                </a:solidFill>
              </a:defRPr>
            </a:lvl1pPr>
          </a:lstStyle>
          <a:p>
            <a:pPr>
              <a:defRPr/>
            </a:pPr>
            <a:fld id="{7B992530-92A3-44B4-96DF-B2605C41FE76}"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46E299F9-016B-44F3-9982-C9355A2155B3}" type="datetime4">
              <a:rPr lang="en-US"/>
              <a:pPr>
                <a:defRPr/>
              </a:pPr>
              <a:t>August 4, 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17"/>
          <p:cNvSpPr>
            <a:spLocks noGrp="1"/>
          </p:cNvSpPr>
          <p:nvPr>
            <p:ph type="sldNum" sz="quarter" idx="12"/>
          </p:nvPr>
        </p:nvSpPr>
        <p:spPr/>
        <p:txBody>
          <a:bodyPr/>
          <a:lstStyle>
            <a:lvl1pPr>
              <a:defRPr/>
            </a:lvl1pPr>
          </a:lstStyle>
          <a:p>
            <a:pPr>
              <a:defRPr/>
            </a:pPr>
            <a:fld id="{3026275E-019F-4DBF-9570-2B2CFE581BE3}"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235DA6DD-3B24-4DF3-9704-5628DCCB3A4F}" type="datetime4">
              <a:rPr lang="en-US"/>
              <a:pPr>
                <a:defRPr/>
              </a:pPr>
              <a:t>August 4, 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17"/>
          <p:cNvSpPr>
            <a:spLocks noGrp="1"/>
          </p:cNvSpPr>
          <p:nvPr>
            <p:ph type="sldNum" sz="quarter" idx="12"/>
          </p:nvPr>
        </p:nvSpPr>
        <p:spPr/>
        <p:txBody>
          <a:bodyPr/>
          <a:lstStyle>
            <a:lvl1pPr>
              <a:defRPr/>
            </a:lvl1pPr>
          </a:lstStyle>
          <a:p>
            <a:pPr>
              <a:defRPr/>
            </a:pPr>
            <a:fld id="{614E3C3C-488C-4C21-8865-BBB9440A05BB}"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6"/>
            <a:ext cx="7772400" cy="1125140"/>
          </a:xfrm>
        </p:spPr>
        <p:txBody>
          <a:bodyPr anchor="b"/>
          <a:lstStyle>
            <a:lvl1pPr marL="0" indent="0">
              <a:buNone/>
              <a:defRPr sz="2000" b="1">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24EE324-7AFF-46B2-A17A-120FCC0BF172}" type="datetime4">
              <a:rPr lang="en-US"/>
              <a:pPr>
                <a:defRPr/>
              </a:pPr>
              <a:t>August 4,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B9E0CA6-51E5-4909-A9E7-74F83F1586A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14300"/>
            <a:ext cx="7696200" cy="742950"/>
          </a:xfrm>
        </p:spPr>
        <p:txBody>
          <a:bodyPr/>
          <a:lstStyle>
            <a:lvl1pPr algn="l">
              <a:defRPr/>
            </a:lvl1pPr>
          </a:lstStyle>
          <a:p>
            <a:r>
              <a:rPr lang="en-US"/>
              <a:t>Click to edit Master title style</a:t>
            </a:r>
          </a:p>
        </p:txBody>
      </p:sp>
      <p:sp>
        <p:nvSpPr>
          <p:cNvPr id="3" name="Content Placeholder 2"/>
          <p:cNvSpPr>
            <a:spLocks noGrp="1"/>
          </p:cNvSpPr>
          <p:nvPr>
            <p:ph idx="1"/>
          </p:nvPr>
        </p:nvSpPr>
        <p:spPr>
          <a:xfrm>
            <a:off x="228600" y="1028701"/>
            <a:ext cx="8610600" cy="3508772"/>
          </a:xfrm>
        </p:spPr>
        <p:txBody>
          <a:bodyPr/>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01000" y="0"/>
            <a:ext cx="1143000" cy="171450"/>
          </a:xfrm>
        </p:spPr>
        <p:txBody>
          <a:bodyPr anchor="t"/>
          <a:lstStyle>
            <a:lvl1pPr>
              <a:defRPr/>
            </a:lvl1pPr>
          </a:lstStyle>
          <a:p>
            <a:pPr>
              <a:defRPr/>
            </a:pPr>
            <a:fld id="{BCA20BF4-46A4-4C62-9717-542F3E07C11D}" type="datetime4">
              <a:rPr lang="en-US"/>
              <a:pPr>
                <a:defRPr/>
              </a:pPr>
              <a:t>August 4,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5"/>
          <p:cNvSpPr>
            <a:spLocks noGrp="1"/>
          </p:cNvSpPr>
          <p:nvPr>
            <p:ph type="sldNum" sz="quarter" idx="12"/>
          </p:nvPr>
        </p:nvSpPr>
        <p:spPr/>
        <p:txBody>
          <a:bodyPr/>
          <a:lstStyle>
            <a:lvl1pPr>
              <a:defRPr/>
            </a:lvl1pPr>
          </a:lstStyle>
          <a:p>
            <a:pPr>
              <a:defRPr/>
            </a:pPr>
            <a:fld id="{FAB6ED7B-5CA3-4472-B01C-99CB7689D1EA}"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Freeform 2"/>
          <p:cNvSpPr>
            <a:spLocks/>
          </p:cNvSpPr>
          <p:nvPr/>
        </p:nvSpPr>
        <p:spPr bwMode="auto">
          <a:xfrm>
            <a:off x="0" y="3563542"/>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6"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600201"/>
            <a:ext cx="6629400" cy="1369772"/>
          </a:xfrm>
        </p:spPr>
        <p:txBody>
          <a:bodyPr tIns="0" bIns="0" anchor="t">
            <a:noAutofit/>
          </a:bodyPr>
          <a:lstStyle>
            <a:lvl1pPr algn="l">
              <a:buNone/>
              <a:defRPr sz="6600" b="1"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Brush Script MT" pitchFamily="66" charset="0"/>
              </a:defRPr>
            </a:lvl1pPr>
          </a:lstStyle>
          <a:p>
            <a:r>
              <a:rPr lang="en-US" dirty="0"/>
              <a:t>Click to edit Master title style</a:t>
            </a:r>
          </a:p>
        </p:txBody>
      </p:sp>
      <p:sp>
        <p:nvSpPr>
          <p:cNvPr id="5" name="Date Placeholder 3"/>
          <p:cNvSpPr>
            <a:spLocks noGrp="1"/>
          </p:cNvSpPr>
          <p:nvPr>
            <p:ph type="dt" sz="half" idx="10"/>
          </p:nvPr>
        </p:nvSpPr>
        <p:spPr>
          <a:xfrm>
            <a:off x="7924800" y="1"/>
            <a:ext cx="1219200" cy="213122"/>
          </a:xfrm>
        </p:spPr>
        <p:txBody>
          <a:bodyPr anchor="t"/>
          <a:lstStyle>
            <a:lvl1pPr>
              <a:defRPr/>
            </a:lvl1pPr>
          </a:lstStyle>
          <a:p>
            <a:pPr>
              <a:defRPr/>
            </a:pPr>
            <a:fld id="{8AD5B4E8-8B51-4882-8119-31F6314D291B}" type="datetime4">
              <a:rPr lang="en-US"/>
              <a:pPr>
                <a:defRPr/>
              </a:pPr>
              <a:t>August 4, 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5"/>
          <p:cNvSpPr>
            <a:spLocks noGrp="1"/>
          </p:cNvSpPr>
          <p:nvPr>
            <p:ph type="sldNum" sz="quarter" idx="12"/>
          </p:nvPr>
        </p:nvSpPr>
        <p:spPr/>
        <p:txBody>
          <a:bodyPr/>
          <a:lstStyle>
            <a:lvl1pPr>
              <a:defRPr/>
            </a:lvl1pPr>
          </a:lstStyle>
          <a:p>
            <a:pPr>
              <a:defRPr/>
            </a:pPr>
            <a:fld id="{A1B217A7-E8DB-44FD-ABFD-9152337CD6C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467600" cy="857250"/>
          </a:xfrm>
        </p:spPr>
        <p:txBody>
          <a:bodyPr/>
          <a:lstStyle/>
          <a:p>
            <a:r>
              <a:rPr lang="en-US"/>
              <a:t>Click to edit Master title style</a:t>
            </a:r>
          </a:p>
        </p:txBody>
      </p:sp>
      <p:sp>
        <p:nvSpPr>
          <p:cNvPr id="3" name="Content Placeholder 2"/>
          <p:cNvSpPr>
            <a:spLocks noGrp="1"/>
          </p:cNvSpPr>
          <p:nvPr>
            <p:ph sz="half" idx="1"/>
          </p:nvPr>
        </p:nvSpPr>
        <p:spPr>
          <a:xfrm>
            <a:off x="457200" y="1200151"/>
            <a:ext cx="3657600" cy="3394472"/>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67200" y="1200151"/>
            <a:ext cx="3657600" cy="3394472"/>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001000" y="1"/>
            <a:ext cx="1143000" cy="273844"/>
          </a:xfrm>
        </p:spPr>
        <p:txBody>
          <a:bodyPr anchor="t"/>
          <a:lstStyle>
            <a:lvl1pPr>
              <a:defRPr/>
            </a:lvl1pPr>
          </a:lstStyle>
          <a:p>
            <a:pPr>
              <a:defRPr/>
            </a:pPr>
            <a:fld id="{B4147ACC-92FB-429D-8ACA-A583ECABA249}" type="datetime4">
              <a:rPr lang="en-US"/>
              <a:pPr>
                <a:defRPr/>
              </a:pPr>
              <a:t>August 4, 2023</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6"/>
          <p:cNvSpPr>
            <a:spLocks noGrp="1"/>
          </p:cNvSpPr>
          <p:nvPr>
            <p:ph type="sldNum" sz="quarter" idx="12"/>
          </p:nvPr>
        </p:nvSpPr>
        <p:spPr/>
        <p:txBody>
          <a:bodyPr/>
          <a:lstStyle>
            <a:lvl1pPr>
              <a:defRPr/>
            </a:lvl1pPr>
          </a:lstStyle>
          <a:p>
            <a:pPr>
              <a:defRPr/>
            </a:pPr>
            <a:fld id="{BACC7008-F5ED-4269-A898-E084C9C899C3}"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4114800"/>
            <a:ext cx="4040188" cy="62865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dirty="0"/>
              <a:t>Click to edit Master text styles</a:t>
            </a:r>
          </a:p>
        </p:txBody>
      </p:sp>
      <p:sp>
        <p:nvSpPr>
          <p:cNvPr id="4" name="Text Placeholder 3"/>
          <p:cNvSpPr>
            <a:spLocks noGrp="1"/>
          </p:cNvSpPr>
          <p:nvPr>
            <p:ph type="body" sz="half" idx="3"/>
          </p:nvPr>
        </p:nvSpPr>
        <p:spPr>
          <a:xfrm>
            <a:off x="4645027" y="4114800"/>
            <a:ext cx="4041775" cy="62865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1" y="1137685"/>
            <a:ext cx="4040188" cy="2956322"/>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7" y="1137685"/>
            <a:ext cx="4041775" cy="2956322"/>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001000" y="1"/>
            <a:ext cx="1143000" cy="273844"/>
          </a:xfrm>
        </p:spPr>
        <p:txBody>
          <a:bodyPr anchor="t"/>
          <a:lstStyle>
            <a:lvl1pPr>
              <a:defRPr/>
            </a:lvl1pPr>
          </a:lstStyle>
          <a:p>
            <a:pPr>
              <a:defRPr/>
            </a:pPr>
            <a:fld id="{272CADEB-BF3F-40FE-A6E1-8FB498EBFF75}" type="datetime4">
              <a:rPr lang="en-US"/>
              <a:pPr>
                <a:defRPr/>
              </a:pPr>
              <a:t>August 4, 2023</a:t>
            </a:fld>
            <a:endParaRPr lang="en-US" dirty="0"/>
          </a:p>
        </p:txBody>
      </p:sp>
      <p:sp>
        <p:nvSpPr>
          <p:cNvPr id="8" name="Footer Placeholder 7"/>
          <p:cNvSpPr>
            <a:spLocks noGrp="1"/>
          </p:cNvSpPr>
          <p:nvPr>
            <p:ph type="ftr" sz="quarter" idx="11"/>
          </p:nvPr>
        </p:nvSpPr>
        <p:spPr/>
        <p:txBody>
          <a:bodyPr/>
          <a:lstStyle>
            <a:lvl1pPr>
              <a:defRPr/>
            </a:lvl1pPr>
          </a:lstStyle>
          <a:p>
            <a:pPr>
              <a:defRPr/>
            </a:pPr>
            <a:r>
              <a:rPr lang="en-US"/>
              <a:t>MSRIT, Bangalore - 54</a:t>
            </a:r>
          </a:p>
        </p:txBody>
      </p:sp>
      <p:sp>
        <p:nvSpPr>
          <p:cNvPr id="9" name="Slide Number Placeholder 8"/>
          <p:cNvSpPr>
            <a:spLocks noGrp="1"/>
          </p:cNvSpPr>
          <p:nvPr>
            <p:ph type="sldNum" sz="quarter" idx="12"/>
          </p:nvPr>
        </p:nvSpPr>
        <p:spPr/>
        <p:txBody>
          <a:bodyPr/>
          <a:lstStyle>
            <a:lvl1pPr>
              <a:defRPr/>
            </a:lvl1pPr>
          </a:lstStyle>
          <a:p>
            <a:pPr>
              <a:defRPr/>
            </a:pPr>
            <a:fld id="{A246BB36-18C6-4FE9-B805-A8C3DE15B00B}"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7470648" cy="857250"/>
          </a:xfrm>
        </p:spPr>
        <p:txBody>
          <a:bodyPr/>
          <a:lstStyle>
            <a:lvl1pPr algn="l">
              <a:defRPr sz="4600"/>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83A8CC13-011D-4FF1-A91B-6F32563F3107}" type="datetime4">
              <a:rPr lang="en-US"/>
              <a:pPr>
                <a:defRPr/>
              </a:pPr>
              <a:t>August 4, 2023</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MSRIT, Bangalore - 54</a:t>
            </a:r>
          </a:p>
        </p:txBody>
      </p:sp>
      <p:sp>
        <p:nvSpPr>
          <p:cNvPr id="5" name="Slide Number Placeholder 17"/>
          <p:cNvSpPr>
            <a:spLocks noGrp="1"/>
          </p:cNvSpPr>
          <p:nvPr>
            <p:ph type="sldNum" sz="quarter" idx="12"/>
          </p:nvPr>
        </p:nvSpPr>
        <p:spPr/>
        <p:txBody>
          <a:bodyPr/>
          <a:lstStyle>
            <a:lvl1pPr>
              <a:defRPr/>
            </a:lvl1pPr>
          </a:lstStyle>
          <a:p>
            <a:pPr>
              <a:defRPr/>
            </a:pPr>
            <a:fld id="{408C28FB-DE10-4C5E-A921-43ECF992E87A}"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01994FAC-2DE5-41E9-9A24-8A1E7CF1B5A0}" type="datetime4">
              <a:rPr lang="en-US"/>
              <a:pPr>
                <a:defRPr/>
              </a:pPr>
              <a:t>August 4, 2023</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MSRIT, Bangalore - 54</a:t>
            </a:r>
          </a:p>
        </p:txBody>
      </p:sp>
      <p:sp>
        <p:nvSpPr>
          <p:cNvPr id="4" name="Slide Number Placeholder 17"/>
          <p:cNvSpPr>
            <a:spLocks noGrp="1"/>
          </p:cNvSpPr>
          <p:nvPr>
            <p:ph type="sldNum" sz="quarter" idx="12"/>
          </p:nvPr>
        </p:nvSpPr>
        <p:spPr/>
        <p:txBody>
          <a:bodyPr/>
          <a:lstStyle>
            <a:lvl1pPr>
              <a:defRPr/>
            </a:lvl1pPr>
          </a:lstStyle>
          <a:p>
            <a:pPr>
              <a:defRPr/>
            </a:pPr>
            <a:fld id="{2AABB723-660E-4467-8A37-055799D186E4}"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89147"/>
            <a:ext cx="3200400" cy="547688"/>
          </a:xfrm>
        </p:spPr>
        <p:txBody>
          <a:bodyPr tIns="0" bIns="0" anchor="t"/>
          <a:lstStyle>
            <a:lvl1pPr algn="l">
              <a:buNone/>
              <a:defRPr sz="1800" b="1">
                <a:solidFill>
                  <a:schemeClr val="accent1"/>
                </a:solidFill>
              </a:defRPr>
            </a:lvl1pPr>
          </a:lstStyle>
          <a:p>
            <a:r>
              <a:rPr lang="en-US"/>
              <a:t>Click to edit Master title style</a:t>
            </a:r>
          </a:p>
        </p:txBody>
      </p:sp>
      <p:sp>
        <p:nvSpPr>
          <p:cNvPr id="3" name="Text Placeholder 2"/>
          <p:cNvSpPr>
            <a:spLocks noGrp="1"/>
          </p:cNvSpPr>
          <p:nvPr>
            <p:ph type="body" idx="2"/>
          </p:nvPr>
        </p:nvSpPr>
        <p:spPr>
          <a:xfrm>
            <a:off x="457200" y="160818"/>
            <a:ext cx="2743200" cy="685800"/>
          </a:xfrm>
        </p:spPr>
        <p:txBody>
          <a:bodyPr lIns="45720" tIns="0" rIns="45720" bIns="0" anchor="b"/>
          <a:lstStyle>
            <a:lvl1pPr marL="0" indent="0" algn="l">
              <a:buNone/>
              <a:defRPr sz="1400" b="1"/>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457200" y="1485900"/>
            <a:ext cx="7086600" cy="2857500"/>
          </a:xfrm>
        </p:spPr>
        <p:txBody>
          <a:bodyPr/>
          <a:lstStyle>
            <a:lvl1pPr>
              <a:defRPr sz="2800" b="1"/>
            </a:lvl1pPr>
            <a:lvl2pPr>
              <a:defRPr sz="2400" b="1"/>
            </a:lvl2pPr>
            <a:lvl3pPr>
              <a:defRPr sz="2200" b="1"/>
            </a:lvl3pPr>
            <a:lvl4pPr>
              <a:defRPr sz="2000" b="1"/>
            </a:lvl4pPr>
            <a:lvl5pPr>
              <a:defRPr sz="20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6BDFC0E5-92B9-4058-9E1A-1150FD45C641}" type="datetime4">
              <a:rPr lang="en-US"/>
              <a:pPr>
                <a:defRPr/>
              </a:pPr>
              <a:t>August 4, 2023</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6"/>
          <p:cNvSpPr>
            <a:spLocks noGrp="1"/>
          </p:cNvSpPr>
          <p:nvPr>
            <p:ph type="sldNum" sz="quarter" idx="12"/>
          </p:nvPr>
        </p:nvSpPr>
        <p:spPr>
          <a:xfrm>
            <a:off x="8156575" y="4816080"/>
            <a:ext cx="762000" cy="273844"/>
          </a:xfrm>
        </p:spPr>
        <p:txBody>
          <a:bodyPr/>
          <a:lstStyle>
            <a:lvl1pPr>
              <a:defRPr/>
            </a:lvl1pPr>
          </a:lstStyle>
          <a:p>
            <a:pPr>
              <a:defRPr/>
            </a:pPr>
            <a:fld id="{10998E90-0A32-499E-B1BB-FF45A4E227C1}"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62601" y="914400"/>
            <a:ext cx="3053868" cy="940356"/>
          </a:xfrm>
        </p:spPr>
        <p:txBody>
          <a:bodyPr anchor="b"/>
          <a:lstStyle>
            <a:lvl1pPr algn="l">
              <a:buNone/>
              <a:defRPr sz="2200" b="1">
                <a:solidFill>
                  <a:srgbClr val="FFD03B"/>
                </a:solidFill>
              </a:defRPr>
            </a:lvl1pPr>
          </a:lstStyle>
          <a:p>
            <a:r>
              <a:rPr lang="en-US"/>
              <a:t>Click to edit Master title style</a:t>
            </a:r>
          </a:p>
        </p:txBody>
      </p:sp>
      <p:sp>
        <p:nvSpPr>
          <p:cNvPr id="3" name="Picture Placeholder 2"/>
          <p:cNvSpPr>
            <a:spLocks noGrp="1"/>
          </p:cNvSpPr>
          <p:nvPr>
            <p:ph type="pic" idx="1"/>
          </p:nvPr>
        </p:nvSpPr>
        <p:spPr>
          <a:xfrm>
            <a:off x="1065628" y="764930"/>
            <a:ext cx="4114800" cy="30861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5562601" y="2057400"/>
            <a:ext cx="3053867" cy="1997612"/>
          </a:xfrm>
        </p:spPr>
        <p:txBody>
          <a:bodyPr lIns="45720" rIns="45720"/>
          <a:lstStyle>
            <a:lvl1pPr marL="0" indent="0">
              <a:buFontTx/>
              <a:buNone/>
              <a:defRPr sz="1200" b="1"/>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5" name="Date Placeholder 9"/>
          <p:cNvSpPr>
            <a:spLocks noGrp="1"/>
          </p:cNvSpPr>
          <p:nvPr>
            <p:ph type="dt" sz="half" idx="10"/>
          </p:nvPr>
        </p:nvSpPr>
        <p:spPr/>
        <p:txBody>
          <a:bodyPr/>
          <a:lstStyle>
            <a:lvl1pPr>
              <a:defRPr/>
            </a:lvl1pPr>
          </a:lstStyle>
          <a:p>
            <a:pPr>
              <a:defRPr/>
            </a:pPr>
            <a:fld id="{2FF0269C-98B0-431C-9C3C-6AD045396D3C}" type="datetime4">
              <a:rPr lang="en-US"/>
              <a:pPr>
                <a:defRPr/>
              </a:pPr>
              <a:t>August 4, 2023</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17"/>
          <p:cNvSpPr>
            <a:spLocks noGrp="1"/>
          </p:cNvSpPr>
          <p:nvPr>
            <p:ph type="sldNum" sz="quarter" idx="12"/>
          </p:nvPr>
        </p:nvSpPr>
        <p:spPr/>
        <p:txBody>
          <a:bodyPr/>
          <a:lstStyle>
            <a:lvl1pPr>
              <a:defRPr/>
            </a:lvl1pPr>
          </a:lstStyle>
          <a:p>
            <a:pPr>
              <a:defRPr/>
            </a:pPr>
            <a:fld id="{E766B00E-CF0F-496B-9F75-F8C31B645E5F}"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Freeform 11"/>
          <p:cNvSpPr>
            <a:spLocks/>
          </p:cNvSpPr>
          <p:nvPr/>
        </p:nvSpPr>
        <p:spPr bwMode="auto">
          <a:xfrm>
            <a:off x="0" y="4057651"/>
            <a:ext cx="9144000" cy="109061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099" name="Title Placeholder 8"/>
          <p:cNvSpPr>
            <a:spLocks noGrp="1"/>
          </p:cNvSpPr>
          <p:nvPr>
            <p:ph type="title"/>
          </p:nvPr>
        </p:nvSpPr>
        <p:spPr bwMode="auto">
          <a:xfrm>
            <a:off x="304800" y="114300"/>
            <a:ext cx="7620000" cy="74295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a:t>Click to edit Master title style</a:t>
            </a:r>
          </a:p>
        </p:txBody>
      </p:sp>
      <p:sp>
        <p:nvSpPr>
          <p:cNvPr id="4100" name="Text Placeholder 29"/>
          <p:cNvSpPr>
            <a:spLocks noGrp="1"/>
          </p:cNvSpPr>
          <p:nvPr>
            <p:ph type="body" idx="1"/>
          </p:nvPr>
        </p:nvSpPr>
        <p:spPr bwMode="auto">
          <a:xfrm>
            <a:off x="304800" y="1028701"/>
            <a:ext cx="7620000" cy="35087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4816080"/>
            <a:ext cx="2133600" cy="273844"/>
          </a:xfrm>
          <a:prstGeom prst="rect">
            <a:avLst/>
          </a:prstGeom>
        </p:spPr>
        <p:txBody>
          <a:bodyPr vert="horz" bIns="0" anchor="b"/>
          <a:lstStyle>
            <a:lvl1pPr algn="l" eaLnBrk="1" fontAlgn="auto" latinLnBrk="0" hangingPunct="1">
              <a:spcBef>
                <a:spcPts val="0"/>
              </a:spcBef>
              <a:spcAft>
                <a:spcPts val="0"/>
              </a:spcAft>
              <a:defRPr kumimoji="0" sz="1000" b="1">
                <a:solidFill>
                  <a:schemeClr val="tx1"/>
                </a:solidFill>
                <a:latin typeface="+mn-lt"/>
                <a:cs typeface="+mn-cs"/>
              </a:defRPr>
            </a:lvl1pPr>
          </a:lstStyle>
          <a:p>
            <a:pPr>
              <a:defRPr/>
            </a:pPr>
            <a:fld id="{509370FD-357F-4AB4-A167-B810DFE2EDE9}" type="datetime4">
              <a:rPr lang="en-US"/>
              <a:pPr>
                <a:defRPr/>
              </a:pPr>
              <a:t>August 4, 2023</a:t>
            </a:fld>
            <a:endParaRPr lang="en-US"/>
          </a:p>
        </p:txBody>
      </p:sp>
      <p:sp>
        <p:nvSpPr>
          <p:cNvPr id="22" name="Footer Placeholder 21"/>
          <p:cNvSpPr>
            <a:spLocks noGrp="1"/>
          </p:cNvSpPr>
          <p:nvPr>
            <p:ph type="ftr" sz="quarter" idx="3"/>
          </p:nvPr>
        </p:nvSpPr>
        <p:spPr>
          <a:xfrm>
            <a:off x="3124200" y="4816080"/>
            <a:ext cx="2895600" cy="273844"/>
          </a:xfrm>
          <a:prstGeom prst="rect">
            <a:avLst/>
          </a:prstGeom>
        </p:spPr>
        <p:txBody>
          <a:bodyPr vert="horz" lIns="0" rIns="0" bIns="0" anchor="b"/>
          <a:lstStyle>
            <a:lvl1pPr algn="ctr" eaLnBrk="1" fontAlgn="auto" latinLnBrk="0" hangingPunct="1">
              <a:spcBef>
                <a:spcPts val="0"/>
              </a:spcBef>
              <a:spcAft>
                <a:spcPts val="0"/>
              </a:spcAft>
              <a:defRPr kumimoji="0" sz="1000" b="1">
                <a:solidFill>
                  <a:schemeClr val="tx1"/>
                </a:solidFill>
                <a:latin typeface="+mn-lt"/>
                <a:cs typeface="+mn-cs"/>
              </a:defRPr>
            </a:lvl1pPr>
          </a:lstStyle>
          <a:p>
            <a:pPr>
              <a:defRPr/>
            </a:pPr>
            <a:r>
              <a:rPr lang="en-US"/>
              <a:t>MSRIT, Bangalore - 54</a:t>
            </a:r>
          </a:p>
        </p:txBody>
      </p:sp>
      <p:sp>
        <p:nvSpPr>
          <p:cNvPr id="18" name="Slide Number Placeholder 17"/>
          <p:cNvSpPr>
            <a:spLocks noGrp="1"/>
          </p:cNvSpPr>
          <p:nvPr>
            <p:ph type="sldNum" sz="quarter" idx="4"/>
          </p:nvPr>
        </p:nvSpPr>
        <p:spPr>
          <a:xfrm>
            <a:off x="8153400" y="4816080"/>
            <a:ext cx="762000" cy="273844"/>
          </a:xfrm>
          <a:prstGeom prst="rect">
            <a:avLst/>
          </a:prstGeom>
        </p:spPr>
        <p:txBody>
          <a:bodyPr vert="horz" lIns="0" tIns="0" rIns="0" bIns="0" anchor="b"/>
          <a:lstStyle>
            <a:lvl1pPr algn="r" eaLnBrk="1" fontAlgn="auto" latinLnBrk="0" hangingPunct="1">
              <a:spcBef>
                <a:spcPts val="0"/>
              </a:spcBef>
              <a:spcAft>
                <a:spcPts val="0"/>
              </a:spcAft>
              <a:defRPr kumimoji="0" sz="1000" b="1">
                <a:solidFill>
                  <a:schemeClr val="tx1"/>
                </a:solidFill>
                <a:latin typeface="+mn-lt"/>
                <a:cs typeface="+mn-cs"/>
              </a:defRPr>
            </a:lvl1pPr>
          </a:lstStyle>
          <a:p>
            <a:pPr>
              <a:defRPr/>
            </a:pPr>
            <a:fld id="{7F2A4EA7-F13F-43F3-A75F-8AA8F92E94B8}"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hf hdr="0" ftr="0" dt="0"/>
  <p:txStyles>
    <p:title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p:titleStyle>
    <p:body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pitchFamily="34"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pitchFamily="34"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415498"/>
          </a:xfrm>
          <a:prstGeom prst="rect">
            <a:avLst/>
          </a:prstGeom>
          <a:noFill/>
        </p:spPr>
        <p:txBody>
          <a:bodyPr wrap="square">
            <a:spAutoFit/>
          </a:bodyPr>
          <a:lstStyle/>
          <a:p>
            <a:pPr marL="279393" algn="ctr">
              <a:spcBef>
                <a:spcPts val="5"/>
              </a:spcBef>
            </a:pPr>
            <a:r>
              <a:rPr lang="en-US" sz="2100" b="1" dirty="0">
                <a:solidFill>
                  <a:srgbClr val="7030A0"/>
                </a:solidFill>
                <a:latin typeface="Arial" panose="020B0604020202020204" pitchFamily="34" charset="0"/>
                <a:ea typeface="Arial" panose="020B0604020202020204" pitchFamily="34" charset="0"/>
              </a:rPr>
              <a:t>Module5</a:t>
            </a:r>
            <a:endParaRPr lang="en-IN" sz="2100" b="1" dirty="0">
              <a:solidFill>
                <a:srgbClr val="7030A0"/>
              </a:solidFill>
              <a:latin typeface="Arial" panose="020B0604020202020204" pitchFamily="34" charset="0"/>
              <a:ea typeface="Arial" panose="020B0604020202020204" pitchFamily="34" charset="0"/>
            </a:endParaRPr>
          </a:p>
        </p:txBody>
      </p:sp>
      <p:graphicFrame>
        <p:nvGraphicFramePr>
          <p:cNvPr id="12" name="Table 11">
            <a:extLst>
              <a:ext uri="{FF2B5EF4-FFF2-40B4-BE49-F238E27FC236}">
                <a16:creationId xmlns:a16="http://schemas.microsoft.com/office/drawing/2014/main" id="{0AC4D6CD-D007-7C68-25DF-A6D7FA22B0DC}"/>
              </a:ext>
            </a:extLst>
          </p:cNvPr>
          <p:cNvGraphicFramePr>
            <a:graphicFrameLocks noGrp="1"/>
          </p:cNvGraphicFramePr>
          <p:nvPr>
            <p:extLst>
              <p:ext uri="{D42A27DB-BD31-4B8C-83A1-F6EECF244321}">
                <p14:modId xmlns:p14="http://schemas.microsoft.com/office/powerpoint/2010/main" val="2572544421"/>
              </p:ext>
            </p:extLst>
          </p:nvPr>
        </p:nvGraphicFramePr>
        <p:xfrm>
          <a:off x="214315" y="971550"/>
          <a:ext cx="8624885" cy="1767840"/>
        </p:xfrm>
        <a:graphic>
          <a:graphicData uri="http://schemas.openxmlformats.org/drawingml/2006/table">
            <a:tbl>
              <a:tblPr/>
              <a:tblGrid>
                <a:gridCol w="8624885">
                  <a:extLst>
                    <a:ext uri="{9D8B030D-6E8A-4147-A177-3AD203B41FA5}">
                      <a16:colId xmlns:a16="http://schemas.microsoft.com/office/drawing/2014/main" val="452946976"/>
                    </a:ext>
                  </a:extLst>
                </a:gridCol>
              </a:tblGrid>
              <a:tr h="1658937">
                <a:tc>
                  <a:txBody>
                    <a:bodyPr/>
                    <a:lstStyle/>
                    <a:p>
                      <a:r>
                        <a:rPr kumimoji="0" lang="en-US" sz="1800" b="1" i="0" u="none" strike="noStrike" kern="1200" baseline="0" dirty="0">
                          <a:solidFill>
                            <a:srgbClr val="FF0000"/>
                          </a:solidFill>
                          <a:latin typeface="+mn-lt"/>
                          <a:ea typeface="+mn-ea"/>
                          <a:cs typeface="+mn-cs"/>
                        </a:rPr>
                        <a:t>MODULE – V: CONNECT TO AN EXTERNAL API (08) </a:t>
                      </a:r>
                      <a:endParaRPr kumimoji="0" lang="en-US" sz="1800" b="0" i="0" u="none" strike="noStrike" kern="1200" baseline="0" dirty="0">
                        <a:solidFill>
                          <a:srgbClr val="FF0000"/>
                        </a:solidFill>
                        <a:latin typeface="+mn-lt"/>
                        <a:ea typeface="+mn-ea"/>
                        <a:cs typeface="+mn-cs"/>
                      </a:endParaRPr>
                    </a:p>
                    <a:p>
                      <a:r>
                        <a:rPr kumimoji="0" lang="en-US" sz="1800" b="0" i="0" u="none" strike="noStrike" kern="1200" baseline="0" dirty="0">
                          <a:solidFill>
                            <a:schemeClr val="bg1"/>
                          </a:solidFill>
                          <a:latin typeface="+mn-lt"/>
                          <a:ea typeface="+mn-ea"/>
                          <a:cs typeface="+mn-cs"/>
                        </a:rPr>
                        <a:t>REDUX store using the official create store function, REDUX toolkit has a configure store API, loading state for that particular API, adding an API service as a middleware, example uses create REACT App. 	</a:t>
                      </a:r>
                    </a:p>
                    <a:p>
                      <a:r>
                        <a:rPr kumimoji="0" lang="en-US" sz="1800" b="0" i="0" u="none" strike="noStrike" kern="1200" baseline="0" dirty="0">
                          <a:solidFill>
                            <a:schemeClr val="bg1"/>
                          </a:solidFill>
                          <a:latin typeface="+mn-lt"/>
                          <a:ea typeface="+mn-ea"/>
                          <a:cs typeface="+mn-cs"/>
                        </a:rPr>
                        <a:t>	</a:t>
                      </a:r>
                    </a:p>
                    <a:p>
                      <a:endParaRPr lang="en-IN" sz="2000" dirty="0">
                        <a:solidFill>
                          <a:schemeClr val="bg1"/>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9115205"/>
                  </a:ext>
                </a:extLst>
              </a:tr>
            </a:tbl>
          </a:graphicData>
        </a:graphic>
      </p:graphicFrame>
    </p:spTree>
    <p:extLst>
      <p:ext uri="{BB962C8B-B14F-4D97-AF65-F5344CB8AC3E}">
        <p14:creationId xmlns:p14="http://schemas.microsoft.com/office/powerpoint/2010/main" val="424103941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830997"/>
          </a:xfrm>
          <a:prstGeom prst="rect">
            <a:avLst/>
          </a:prstGeom>
          <a:noFill/>
        </p:spPr>
        <p:txBody>
          <a:bodyPr wrap="square">
            <a:spAutoFit/>
          </a:bodyPr>
          <a:lstStyle/>
          <a:p>
            <a:pPr marL="279393" algn="ctr">
              <a:spcBef>
                <a:spcPts val="5"/>
              </a:spcBef>
            </a:pPr>
            <a:r>
              <a:rPr kumimoji="0" lang="en-US" sz="2400" b="0" i="0" u="none" strike="noStrike" kern="1200" baseline="0" dirty="0">
                <a:solidFill>
                  <a:schemeClr val="bg1"/>
                </a:solidFill>
                <a:latin typeface="+mn-lt"/>
                <a:ea typeface="+mn-ea"/>
                <a:cs typeface="+mn-cs"/>
              </a:rPr>
              <a:t>REDUX store using the official create store function</a:t>
            </a:r>
            <a:endParaRPr lang="en-IN" sz="2100" b="1" dirty="0">
              <a:solidFill>
                <a:srgbClr val="7030A0"/>
              </a:solidFill>
              <a:latin typeface="Arial" panose="020B0604020202020204" pitchFamily="34" charset="0"/>
              <a:ea typeface="Arial" panose="020B0604020202020204" pitchFamily="34" charset="0"/>
            </a:endParaRPr>
          </a:p>
        </p:txBody>
      </p:sp>
      <p:sp>
        <p:nvSpPr>
          <p:cNvPr id="4" name="TextBox 3">
            <a:extLst>
              <a:ext uri="{FF2B5EF4-FFF2-40B4-BE49-F238E27FC236}">
                <a16:creationId xmlns:a16="http://schemas.microsoft.com/office/drawing/2014/main" id="{46CB50AB-4200-0BB6-8729-3A0F6389DDE2}"/>
              </a:ext>
            </a:extLst>
          </p:cNvPr>
          <p:cNvSpPr txBox="1"/>
          <p:nvPr/>
        </p:nvSpPr>
        <p:spPr>
          <a:xfrm>
            <a:off x="457200" y="629556"/>
            <a:ext cx="6428678" cy="3970318"/>
          </a:xfrm>
          <a:prstGeom prst="rect">
            <a:avLst/>
          </a:prstGeom>
          <a:noFill/>
        </p:spPr>
        <p:txBody>
          <a:bodyPr wrap="square">
            <a:spAutoFit/>
          </a:bodyPr>
          <a:lstStyle/>
          <a:p>
            <a:r>
              <a:rPr lang="en-US" b="0" dirty="0">
                <a:solidFill>
                  <a:srgbClr val="FF0000"/>
                </a:solidFill>
                <a:effectLst/>
                <a:latin typeface="Consolas" panose="020B0609020204030204" pitchFamily="49" charset="0"/>
              </a:rPr>
              <a:t>App.js</a:t>
            </a:r>
          </a:p>
          <a:p>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'./Store'</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App()</a:t>
            </a: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redux example</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App</a:t>
            </a:r>
          </a:p>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8464917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830997"/>
          </a:xfrm>
          <a:prstGeom prst="rect">
            <a:avLst/>
          </a:prstGeom>
          <a:noFill/>
        </p:spPr>
        <p:txBody>
          <a:bodyPr wrap="square">
            <a:spAutoFit/>
          </a:bodyPr>
          <a:lstStyle/>
          <a:p>
            <a:pPr marL="279393" algn="ctr">
              <a:spcBef>
                <a:spcPts val="5"/>
              </a:spcBef>
            </a:pPr>
            <a:r>
              <a:rPr kumimoji="0" lang="en-US" sz="2400" b="0" i="0" u="none" strike="noStrike" kern="1200" baseline="0" dirty="0">
                <a:solidFill>
                  <a:schemeClr val="bg1"/>
                </a:solidFill>
                <a:latin typeface="+mn-lt"/>
                <a:ea typeface="+mn-ea"/>
                <a:cs typeface="+mn-cs"/>
              </a:rPr>
              <a:t>REDUX store using the official create store function</a:t>
            </a:r>
            <a:endParaRPr lang="en-IN" sz="2100" b="1" dirty="0">
              <a:solidFill>
                <a:srgbClr val="7030A0"/>
              </a:solidFill>
              <a:latin typeface="Arial" panose="020B0604020202020204" pitchFamily="34" charset="0"/>
              <a:ea typeface="Arial" panose="020B0604020202020204" pitchFamily="34" charset="0"/>
            </a:endParaRPr>
          </a:p>
        </p:txBody>
      </p:sp>
      <p:sp>
        <p:nvSpPr>
          <p:cNvPr id="4" name="TextBox 3">
            <a:extLst>
              <a:ext uri="{FF2B5EF4-FFF2-40B4-BE49-F238E27FC236}">
                <a16:creationId xmlns:a16="http://schemas.microsoft.com/office/drawing/2014/main" id="{46CB50AB-4200-0BB6-8729-3A0F6389DDE2}"/>
              </a:ext>
            </a:extLst>
          </p:cNvPr>
          <p:cNvSpPr txBox="1"/>
          <p:nvPr/>
        </p:nvSpPr>
        <p:spPr>
          <a:xfrm>
            <a:off x="457200" y="629556"/>
            <a:ext cx="6428678" cy="3416320"/>
          </a:xfrm>
          <a:prstGeom prst="rect">
            <a:avLst/>
          </a:prstGeom>
          <a:noFill/>
        </p:spPr>
        <p:txBody>
          <a:bodyPr wrap="square">
            <a:spAutoFit/>
          </a:bodyPr>
          <a:lstStyle/>
          <a:p>
            <a:r>
              <a:rPr lang="en-US" b="0" dirty="0">
                <a:solidFill>
                  <a:srgbClr val="FF0000"/>
                </a:solidFill>
                <a:effectLst/>
                <a:latin typeface="Consolas" panose="020B0609020204030204" pitchFamily="49" charset="0"/>
              </a:rPr>
              <a:t>Index.js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App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'./App'</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&lt;App/&gt;</a:t>
            </a:r>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7C0C537A-93E9-9655-B6D3-6726F301752E}"/>
              </a:ext>
            </a:extLst>
          </p:cNvPr>
          <p:cNvPicPr>
            <a:picLocks noChangeAspect="1"/>
          </p:cNvPicPr>
          <p:nvPr/>
        </p:nvPicPr>
        <p:blipFill>
          <a:blip r:embed="rId4"/>
          <a:stretch>
            <a:fillRect/>
          </a:stretch>
        </p:blipFill>
        <p:spPr>
          <a:xfrm>
            <a:off x="3131825" y="3094165"/>
            <a:ext cx="3190875" cy="1181100"/>
          </a:xfrm>
          <a:prstGeom prst="rect">
            <a:avLst/>
          </a:prstGeom>
        </p:spPr>
      </p:pic>
      <p:pic>
        <p:nvPicPr>
          <p:cNvPr id="11" name="Picture 10">
            <a:extLst>
              <a:ext uri="{FF2B5EF4-FFF2-40B4-BE49-F238E27FC236}">
                <a16:creationId xmlns:a16="http://schemas.microsoft.com/office/drawing/2014/main" id="{59E40FD5-E480-E98E-5A57-1A65F28ACF0F}"/>
              </a:ext>
            </a:extLst>
          </p:cNvPr>
          <p:cNvPicPr>
            <a:picLocks noChangeAspect="1"/>
          </p:cNvPicPr>
          <p:nvPr/>
        </p:nvPicPr>
        <p:blipFill>
          <a:blip r:embed="rId5"/>
          <a:stretch>
            <a:fillRect/>
          </a:stretch>
        </p:blipFill>
        <p:spPr>
          <a:xfrm>
            <a:off x="6123992" y="832898"/>
            <a:ext cx="3657600" cy="4152900"/>
          </a:xfrm>
          <a:prstGeom prst="rect">
            <a:avLst/>
          </a:prstGeom>
        </p:spPr>
      </p:pic>
    </p:spTree>
    <p:extLst>
      <p:ext uri="{BB962C8B-B14F-4D97-AF65-F5344CB8AC3E}">
        <p14:creationId xmlns:p14="http://schemas.microsoft.com/office/powerpoint/2010/main" val="74594384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830997"/>
          </a:xfrm>
          <a:prstGeom prst="rect">
            <a:avLst/>
          </a:prstGeom>
          <a:noFill/>
        </p:spPr>
        <p:txBody>
          <a:bodyPr wrap="square">
            <a:spAutoFit/>
          </a:bodyPr>
          <a:lstStyle/>
          <a:p>
            <a:pPr marL="279393" algn="ctr">
              <a:spcBef>
                <a:spcPts val="5"/>
              </a:spcBef>
            </a:pPr>
            <a:r>
              <a:rPr kumimoji="0" lang="en-US" sz="2400" b="0" i="0" u="none" strike="noStrike" kern="1200" baseline="0" dirty="0">
                <a:solidFill>
                  <a:schemeClr val="bg1"/>
                </a:solidFill>
                <a:latin typeface="+mn-lt"/>
                <a:ea typeface="+mn-ea"/>
                <a:cs typeface="+mn-cs"/>
              </a:rPr>
              <a:t>REDUX store using the official create store function</a:t>
            </a:r>
            <a:endParaRPr lang="en-IN" sz="2100" b="1" dirty="0">
              <a:solidFill>
                <a:srgbClr val="7030A0"/>
              </a:solidFill>
              <a:latin typeface="Arial" panose="020B0604020202020204" pitchFamily="34" charset="0"/>
              <a:ea typeface="Arial" panose="020B0604020202020204" pitchFamily="34" charset="0"/>
            </a:endParaRPr>
          </a:p>
        </p:txBody>
      </p:sp>
      <p:sp>
        <p:nvSpPr>
          <p:cNvPr id="4" name="TextBox 3">
            <a:extLst>
              <a:ext uri="{FF2B5EF4-FFF2-40B4-BE49-F238E27FC236}">
                <a16:creationId xmlns:a16="http://schemas.microsoft.com/office/drawing/2014/main" id="{46CB50AB-4200-0BB6-8729-3A0F6389DDE2}"/>
              </a:ext>
            </a:extLst>
          </p:cNvPr>
          <p:cNvSpPr txBox="1"/>
          <p:nvPr/>
        </p:nvSpPr>
        <p:spPr>
          <a:xfrm>
            <a:off x="533399" y="729139"/>
            <a:ext cx="8077201" cy="4247317"/>
          </a:xfrm>
          <a:prstGeom prst="rect">
            <a:avLst/>
          </a:prstGeom>
          <a:noFill/>
        </p:spPr>
        <p:txBody>
          <a:bodyPr wrap="square">
            <a:spAutoFit/>
          </a:bodyPr>
          <a:lstStyle/>
          <a:p>
            <a:r>
              <a:rPr lang="en-IN" dirty="0">
                <a:solidFill>
                  <a:srgbClr val="FF0000"/>
                </a:solidFill>
                <a:latin typeface="Consolas" panose="020B0609020204030204" pitchFamily="49" charset="0"/>
              </a:rPr>
              <a:t>Store.js</a:t>
            </a:r>
            <a:endParaRPr lang="en-IN" b="0" dirty="0">
              <a:solidFill>
                <a:srgbClr val="FF0000"/>
              </a:solidFill>
              <a:effectLst/>
              <a:latin typeface="Consolas" panose="020B0609020204030204" pitchFamily="49" charset="0"/>
            </a:endParaRP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createStore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'redux'</a:t>
            </a:r>
            <a:r>
              <a:rPr lang="en-IN" b="0" dirty="0">
                <a:solidFill>
                  <a:srgbClr val="000000"/>
                </a:solidFill>
                <a:effectLst/>
                <a:latin typeface="Consolas" panose="020B0609020204030204" pitchFamily="49" charset="0"/>
              </a:rPr>
              <a:t>;</a:t>
            </a:r>
          </a:p>
          <a:p>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initialState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balance:</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fullName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mobile:</a:t>
            </a:r>
            <a:r>
              <a:rPr lang="en-IN" b="0" dirty="0">
                <a:solidFill>
                  <a:srgbClr val="098658"/>
                </a:solidFill>
                <a:effectLst/>
                <a:latin typeface="Consolas" panose="020B0609020204030204" pitchFamily="49" charset="0"/>
              </a:rPr>
              <a:t>8985652930</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acctReducer</a:t>
            </a:r>
            <a:r>
              <a:rPr lang="en-IN" b="0" dirty="0">
                <a:solidFill>
                  <a:srgbClr val="000000"/>
                </a:solidFill>
                <a:effectLst/>
                <a:latin typeface="Consolas" panose="020B0609020204030204" pitchFamily="49" charset="0"/>
              </a:rPr>
              <a:t>(state=</a:t>
            </a:r>
            <a:r>
              <a:rPr lang="en-IN" b="0" dirty="0" err="1">
                <a:solidFill>
                  <a:srgbClr val="000000"/>
                </a:solidFill>
                <a:effectLst/>
                <a:latin typeface="Consolas" panose="020B0609020204030204" pitchFamily="49" charset="0"/>
              </a:rPr>
              <a:t>initialState,action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switch</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action.type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case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"deposit"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state,balance:state.balance+action.payload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case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"withdraw"</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41433073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830997"/>
          </a:xfrm>
          <a:prstGeom prst="rect">
            <a:avLst/>
          </a:prstGeom>
          <a:noFill/>
        </p:spPr>
        <p:txBody>
          <a:bodyPr wrap="square">
            <a:spAutoFit/>
          </a:bodyPr>
          <a:lstStyle/>
          <a:p>
            <a:pPr marL="279393" algn="ctr">
              <a:spcBef>
                <a:spcPts val="5"/>
              </a:spcBef>
            </a:pPr>
            <a:r>
              <a:rPr kumimoji="0" lang="en-US" sz="2400" b="0" i="0" u="none" strike="noStrike" kern="1200" baseline="0" dirty="0">
                <a:solidFill>
                  <a:schemeClr val="bg1"/>
                </a:solidFill>
                <a:latin typeface="+mn-lt"/>
                <a:ea typeface="+mn-ea"/>
                <a:cs typeface="+mn-cs"/>
              </a:rPr>
              <a:t>REDUX store using the official create store function</a:t>
            </a:r>
            <a:endParaRPr lang="en-IN" sz="2100" b="1" dirty="0">
              <a:solidFill>
                <a:srgbClr val="7030A0"/>
              </a:solidFill>
              <a:latin typeface="Arial" panose="020B0604020202020204" pitchFamily="34" charset="0"/>
              <a:ea typeface="Arial" panose="020B0604020202020204" pitchFamily="34" charset="0"/>
            </a:endParaRPr>
          </a:p>
        </p:txBody>
      </p:sp>
      <p:sp>
        <p:nvSpPr>
          <p:cNvPr id="4" name="TextBox 3">
            <a:extLst>
              <a:ext uri="{FF2B5EF4-FFF2-40B4-BE49-F238E27FC236}">
                <a16:creationId xmlns:a16="http://schemas.microsoft.com/office/drawing/2014/main" id="{46CB50AB-4200-0BB6-8729-3A0F6389DDE2}"/>
              </a:ext>
            </a:extLst>
          </p:cNvPr>
          <p:cNvSpPr txBox="1"/>
          <p:nvPr/>
        </p:nvSpPr>
        <p:spPr>
          <a:xfrm>
            <a:off x="533399" y="729139"/>
            <a:ext cx="8077201" cy="3693319"/>
          </a:xfrm>
          <a:prstGeom prst="rect">
            <a:avLst/>
          </a:prstGeom>
          <a:noFill/>
        </p:spPr>
        <p:txBody>
          <a:bodyPr wrap="square">
            <a:spAutoFit/>
          </a:bodyPr>
          <a:lstStyle/>
          <a:p>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state,balance:state.balance-action.payload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case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mobileUpdate</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state,mobile:action.payload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case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nameUpdate</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state,fullName:action.payload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state</a:t>
            </a: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a:p>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store=</a:t>
            </a:r>
            <a:r>
              <a:rPr lang="en-IN" b="0" dirty="0" err="1">
                <a:solidFill>
                  <a:srgbClr val="000000"/>
                </a:solidFill>
                <a:effectLst/>
                <a:latin typeface="Consolas" panose="020B0609020204030204" pitchFamily="49" charset="0"/>
              </a:rPr>
              <a:t>createStore</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acctReducer</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console.log(</a:t>
            </a:r>
            <a:r>
              <a:rPr lang="en-IN" b="0" dirty="0" err="1">
                <a:solidFill>
                  <a:srgbClr val="000000"/>
                </a:solidFill>
                <a:effectLst/>
                <a:latin typeface="Consolas" panose="020B0609020204030204" pitchFamily="49" charset="0"/>
              </a:rPr>
              <a:t>store.getState</a:t>
            </a:r>
            <a:r>
              <a:rPr lang="en-IN" b="0" dirty="0">
                <a:solidFill>
                  <a:srgbClr val="000000"/>
                </a:solidFill>
                <a:effectLst/>
                <a:latin typeface="Consolas" panose="020B0609020204030204" pitchFamily="49" charset="0"/>
              </a:rPr>
              <a:t>())</a:t>
            </a:r>
          </a:p>
          <a:p>
            <a:r>
              <a:rPr lang="en-IN" b="0" dirty="0" err="1">
                <a:solidFill>
                  <a:srgbClr val="000000"/>
                </a:solidFill>
                <a:effectLst/>
                <a:latin typeface="Consolas" panose="020B0609020204030204" pitchFamily="49" charset="0"/>
              </a:rPr>
              <a:t>store.dispatch</a:t>
            </a:r>
            <a:r>
              <a:rPr lang="en-IN" b="0" dirty="0">
                <a:solidFill>
                  <a:srgbClr val="000000"/>
                </a:solidFill>
                <a:effectLst/>
                <a:latin typeface="Consolas" panose="020B0609020204030204" pitchFamily="49" charset="0"/>
              </a:rPr>
              <a:t>({type:</a:t>
            </a:r>
            <a:r>
              <a:rPr lang="en-IN" b="0" dirty="0">
                <a:solidFill>
                  <a:srgbClr val="A31515"/>
                </a:solidFill>
                <a:effectLst/>
                <a:latin typeface="Consolas" panose="020B0609020204030204" pitchFamily="49" charset="0"/>
              </a:rPr>
              <a:t>"deposit"</a:t>
            </a:r>
            <a:r>
              <a:rPr lang="en-IN" b="0" dirty="0">
                <a:solidFill>
                  <a:srgbClr val="000000"/>
                </a:solidFill>
                <a:effectLst/>
                <a:latin typeface="Consolas" panose="020B0609020204030204" pitchFamily="49" charset="0"/>
              </a:rPr>
              <a:t>,payload:</a:t>
            </a:r>
            <a:r>
              <a:rPr lang="en-IN" b="0" dirty="0">
                <a:solidFill>
                  <a:srgbClr val="098658"/>
                </a:solidFill>
                <a:effectLst/>
                <a:latin typeface="Consolas" panose="020B0609020204030204" pitchFamily="49" charset="0"/>
              </a:rPr>
              <a:t>1000</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console.log(</a:t>
            </a:r>
            <a:r>
              <a:rPr lang="en-IN" b="0" dirty="0" err="1">
                <a:solidFill>
                  <a:srgbClr val="000000"/>
                </a:solidFill>
                <a:effectLst/>
                <a:latin typeface="Consolas" panose="020B0609020204030204" pitchFamily="49" charset="0"/>
              </a:rPr>
              <a:t>store.getState</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7841665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830997"/>
          </a:xfrm>
          <a:prstGeom prst="rect">
            <a:avLst/>
          </a:prstGeom>
          <a:noFill/>
        </p:spPr>
        <p:txBody>
          <a:bodyPr wrap="square">
            <a:spAutoFit/>
          </a:bodyPr>
          <a:lstStyle/>
          <a:p>
            <a:pPr marL="279393" algn="ctr">
              <a:spcBef>
                <a:spcPts val="5"/>
              </a:spcBef>
            </a:pPr>
            <a:r>
              <a:rPr kumimoji="0" lang="en-US" sz="2400" b="0" i="0" u="none" strike="noStrike" kern="1200" baseline="0" dirty="0">
                <a:solidFill>
                  <a:schemeClr val="bg1"/>
                </a:solidFill>
                <a:latin typeface="+mn-lt"/>
                <a:ea typeface="+mn-ea"/>
                <a:cs typeface="+mn-cs"/>
              </a:rPr>
              <a:t>REDUX store using the official create store function</a:t>
            </a:r>
            <a:endParaRPr lang="en-IN" sz="2100" b="1" dirty="0">
              <a:solidFill>
                <a:srgbClr val="7030A0"/>
              </a:solidFill>
              <a:latin typeface="Arial" panose="020B0604020202020204" pitchFamily="34" charset="0"/>
              <a:ea typeface="Arial" panose="020B0604020202020204" pitchFamily="34" charset="0"/>
            </a:endParaRPr>
          </a:p>
        </p:txBody>
      </p:sp>
      <p:sp>
        <p:nvSpPr>
          <p:cNvPr id="4" name="TextBox 3">
            <a:extLst>
              <a:ext uri="{FF2B5EF4-FFF2-40B4-BE49-F238E27FC236}">
                <a16:creationId xmlns:a16="http://schemas.microsoft.com/office/drawing/2014/main" id="{46CB50AB-4200-0BB6-8729-3A0F6389DDE2}"/>
              </a:ext>
            </a:extLst>
          </p:cNvPr>
          <p:cNvSpPr txBox="1"/>
          <p:nvPr/>
        </p:nvSpPr>
        <p:spPr>
          <a:xfrm>
            <a:off x="533399" y="729139"/>
            <a:ext cx="8077201" cy="2031325"/>
          </a:xfrm>
          <a:prstGeom prst="rect">
            <a:avLst/>
          </a:prstGeom>
          <a:noFill/>
        </p:spPr>
        <p:txBody>
          <a:bodyPr wrap="square">
            <a:spAutoFit/>
          </a:bodyPr>
          <a:lstStyle/>
          <a:p>
            <a:r>
              <a:rPr lang="en-IN" b="0" dirty="0" err="1">
                <a:solidFill>
                  <a:srgbClr val="000000"/>
                </a:solidFill>
                <a:effectLst/>
                <a:latin typeface="Consolas" panose="020B0609020204030204" pitchFamily="49" charset="0"/>
              </a:rPr>
              <a:t>store.dispatch</a:t>
            </a:r>
            <a:r>
              <a:rPr lang="en-IN" b="0" dirty="0">
                <a:solidFill>
                  <a:srgbClr val="000000"/>
                </a:solidFill>
                <a:effectLst/>
                <a:latin typeface="Consolas" panose="020B0609020204030204" pitchFamily="49" charset="0"/>
              </a:rPr>
              <a:t>({type:</a:t>
            </a:r>
            <a:r>
              <a:rPr lang="en-IN" b="0" dirty="0">
                <a:solidFill>
                  <a:srgbClr val="A31515"/>
                </a:solidFill>
                <a:effectLst/>
                <a:latin typeface="Consolas" panose="020B0609020204030204" pitchFamily="49" charset="0"/>
              </a:rPr>
              <a:t>"withdraw"</a:t>
            </a:r>
            <a:r>
              <a:rPr lang="en-IN" b="0" dirty="0">
                <a:solidFill>
                  <a:srgbClr val="000000"/>
                </a:solidFill>
                <a:effectLst/>
                <a:latin typeface="Consolas" panose="020B0609020204030204" pitchFamily="49" charset="0"/>
              </a:rPr>
              <a:t>,payload:</a:t>
            </a:r>
            <a:r>
              <a:rPr lang="en-IN" b="0" dirty="0">
                <a:solidFill>
                  <a:srgbClr val="098658"/>
                </a:solidFill>
                <a:effectLst/>
                <a:latin typeface="Consolas" panose="020B0609020204030204" pitchFamily="49" charset="0"/>
              </a:rPr>
              <a:t>200</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console.log(</a:t>
            </a:r>
            <a:r>
              <a:rPr lang="en-IN" b="0" dirty="0" err="1">
                <a:solidFill>
                  <a:srgbClr val="000000"/>
                </a:solidFill>
                <a:effectLst/>
                <a:latin typeface="Consolas" panose="020B0609020204030204" pitchFamily="49" charset="0"/>
              </a:rPr>
              <a:t>store.getState</a:t>
            </a:r>
            <a:r>
              <a:rPr lang="en-IN" b="0" dirty="0">
                <a:solidFill>
                  <a:srgbClr val="000000"/>
                </a:solidFill>
                <a:effectLst/>
                <a:latin typeface="Consolas" panose="020B0609020204030204" pitchFamily="49" charset="0"/>
              </a:rPr>
              <a:t>())</a:t>
            </a:r>
          </a:p>
          <a:p>
            <a:r>
              <a:rPr lang="en-IN" b="0" dirty="0" err="1">
                <a:solidFill>
                  <a:srgbClr val="000000"/>
                </a:solidFill>
                <a:effectLst/>
                <a:latin typeface="Consolas" panose="020B0609020204030204" pitchFamily="49" charset="0"/>
              </a:rPr>
              <a:t>store.dispatch</a:t>
            </a:r>
            <a:r>
              <a:rPr lang="en-IN" b="0" dirty="0">
                <a:solidFill>
                  <a:srgbClr val="000000"/>
                </a:solidFill>
                <a:effectLst/>
                <a:latin typeface="Consolas" panose="020B0609020204030204" pitchFamily="49" charset="0"/>
              </a:rPr>
              <a:t>({type:</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nameUpdate</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,payload:</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rama</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console.log(</a:t>
            </a:r>
            <a:r>
              <a:rPr lang="en-IN" b="0" dirty="0" err="1">
                <a:solidFill>
                  <a:srgbClr val="000000"/>
                </a:solidFill>
                <a:effectLst/>
                <a:latin typeface="Consolas" panose="020B0609020204030204" pitchFamily="49" charset="0"/>
              </a:rPr>
              <a:t>store.getState</a:t>
            </a:r>
            <a:r>
              <a:rPr lang="en-IN" b="0" dirty="0">
                <a:solidFill>
                  <a:srgbClr val="000000"/>
                </a:solidFill>
                <a:effectLst/>
                <a:latin typeface="Consolas" panose="020B0609020204030204" pitchFamily="49" charset="0"/>
              </a:rPr>
              <a:t>())</a:t>
            </a:r>
          </a:p>
          <a:p>
            <a:r>
              <a:rPr lang="en-IN" b="0" dirty="0" err="1">
                <a:solidFill>
                  <a:srgbClr val="000000"/>
                </a:solidFill>
                <a:effectLst/>
                <a:latin typeface="Consolas" panose="020B0609020204030204" pitchFamily="49" charset="0"/>
              </a:rPr>
              <a:t>store.dispatch</a:t>
            </a:r>
            <a:r>
              <a:rPr lang="en-IN" b="0" dirty="0">
                <a:solidFill>
                  <a:srgbClr val="000000"/>
                </a:solidFill>
                <a:effectLst/>
                <a:latin typeface="Consolas" panose="020B0609020204030204" pitchFamily="49" charset="0"/>
              </a:rPr>
              <a:t>({type:</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,payload:</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rama</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console.log(</a:t>
            </a:r>
            <a:r>
              <a:rPr lang="en-IN" b="0" dirty="0" err="1">
                <a:solidFill>
                  <a:srgbClr val="000000"/>
                </a:solidFill>
                <a:effectLst/>
                <a:latin typeface="Consolas" panose="020B0609020204030204" pitchFamily="49" charset="0"/>
              </a:rPr>
              <a:t>store.getState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25699646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830997"/>
          </a:xfrm>
          <a:prstGeom prst="rect">
            <a:avLst/>
          </a:prstGeom>
          <a:noFill/>
        </p:spPr>
        <p:txBody>
          <a:bodyPr wrap="square">
            <a:spAutoFit/>
          </a:bodyPr>
          <a:lstStyle/>
          <a:p>
            <a:pPr marL="279393" algn="ctr">
              <a:spcBef>
                <a:spcPts val="5"/>
              </a:spcBef>
            </a:pPr>
            <a:r>
              <a:rPr kumimoji="0" lang="en-US" sz="2400" b="0" i="0" u="none" strike="noStrike" kern="1200" baseline="0" dirty="0">
                <a:solidFill>
                  <a:schemeClr val="bg1"/>
                </a:solidFill>
                <a:latin typeface="+mn-lt"/>
                <a:ea typeface="+mn-ea"/>
                <a:cs typeface="+mn-cs"/>
              </a:rPr>
              <a:t>REDUX store using the official create store function</a:t>
            </a:r>
            <a:endParaRPr lang="en-IN" sz="2100" b="1" dirty="0">
              <a:solidFill>
                <a:srgbClr val="7030A0"/>
              </a:solidFill>
              <a:latin typeface="Arial" panose="020B0604020202020204" pitchFamily="34" charset="0"/>
              <a:ea typeface="Arial" panose="020B0604020202020204" pitchFamily="34" charset="0"/>
            </a:endParaRPr>
          </a:p>
        </p:txBody>
      </p:sp>
      <p:sp>
        <p:nvSpPr>
          <p:cNvPr id="4" name="TextBox 3">
            <a:extLst>
              <a:ext uri="{FF2B5EF4-FFF2-40B4-BE49-F238E27FC236}">
                <a16:creationId xmlns:a16="http://schemas.microsoft.com/office/drawing/2014/main" id="{46CB50AB-4200-0BB6-8729-3A0F6389DDE2}"/>
              </a:ext>
            </a:extLst>
          </p:cNvPr>
          <p:cNvSpPr txBox="1"/>
          <p:nvPr/>
        </p:nvSpPr>
        <p:spPr>
          <a:xfrm>
            <a:off x="457200" y="629556"/>
            <a:ext cx="6428678" cy="3970318"/>
          </a:xfrm>
          <a:prstGeom prst="rect">
            <a:avLst/>
          </a:prstGeom>
          <a:noFill/>
        </p:spPr>
        <p:txBody>
          <a:bodyPr wrap="square">
            <a:spAutoFit/>
          </a:bodyPr>
          <a:lstStyle/>
          <a:p>
            <a:r>
              <a:rPr lang="en-US" b="0" dirty="0">
                <a:solidFill>
                  <a:srgbClr val="FF0000"/>
                </a:solidFill>
                <a:effectLst/>
                <a:latin typeface="Consolas" panose="020B0609020204030204" pitchFamily="49" charset="0"/>
              </a:rPr>
              <a:t>App.js</a:t>
            </a:r>
          </a:p>
          <a:p>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'./Store'</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App()</a:t>
            </a: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redux example</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App</a:t>
            </a:r>
          </a:p>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74390030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830997"/>
          </a:xfrm>
          <a:prstGeom prst="rect">
            <a:avLst/>
          </a:prstGeom>
          <a:noFill/>
        </p:spPr>
        <p:txBody>
          <a:bodyPr wrap="square">
            <a:spAutoFit/>
          </a:bodyPr>
          <a:lstStyle/>
          <a:p>
            <a:pPr marL="279393" algn="ctr">
              <a:spcBef>
                <a:spcPts val="5"/>
              </a:spcBef>
            </a:pPr>
            <a:r>
              <a:rPr kumimoji="0" lang="en-US" sz="2400" b="0" i="0" u="none" strike="noStrike" kern="1200" baseline="0" dirty="0">
                <a:solidFill>
                  <a:schemeClr val="bg1"/>
                </a:solidFill>
                <a:latin typeface="+mn-lt"/>
                <a:ea typeface="+mn-ea"/>
                <a:cs typeface="+mn-cs"/>
              </a:rPr>
              <a:t>REDUX store using the official create store function</a:t>
            </a:r>
            <a:endParaRPr lang="en-IN" sz="2100" b="1" dirty="0">
              <a:solidFill>
                <a:srgbClr val="7030A0"/>
              </a:solidFill>
              <a:latin typeface="Arial" panose="020B0604020202020204" pitchFamily="34" charset="0"/>
              <a:ea typeface="Arial" panose="020B0604020202020204" pitchFamily="34" charset="0"/>
            </a:endParaRPr>
          </a:p>
        </p:txBody>
      </p:sp>
      <p:sp>
        <p:nvSpPr>
          <p:cNvPr id="4" name="TextBox 3">
            <a:extLst>
              <a:ext uri="{FF2B5EF4-FFF2-40B4-BE49-F238E27FC236}">
                <a16:creationId xmlns:a16="http://schemas.microsoft.com/office/drawing/2014/main" id="{46CB50AB-4200-0BB6-8729-3A0F6389DDE2}"/>
              </a:ext>
            </a:extLst>
          </p:cNvPr>
          <p:cNvSpPr txBox="1"/>
          <p:nvPr/>
        </p:nvSpPr>
        <p:spPr>
          <a:xfrm>
            <a:off x="457200" y="629556"/>
            <a:ext cx="6428678" cy="3416320"/>
          </a:xfrm>
          <a:prstGeom prst="rect">
            <a:avLst/>
          </a:prstGeom>
          <a:noFill/>
        </p:spPr>
        <p:txBody>
          <a:bodyPr wrap="square">
            <a:spAutoFit/>
          </a:bodyPr>
          <a:lstStyle/>
          <a:p>
            <a:r>
              <a:rPr lang="en-US" b="0" dirty="0">
                <a:solidFill>
                  <a:srgbClr val="FF0000"/>
                </a:solidFill>
                <a:effectLst/>
                <a:latin typeface="Consolas" panose="020B0609020204030204" pitchFamily="49" charset="0"/>
              </a:rPr>
              <a:t>Index.js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App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'./App'</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&lt;App/&gt;</a:t>
            </a:r>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7C0C537A-93E9-9655-B6D3-6726F301752E}"/>
              </a:ext>
            </a:extLst>
          </p:cNvPr>
          <p:cNvPicPr>
            <a:picLocks noChangeAspect="1"/>
          </p:cNvPicPr>
          <p:nvPr/>
        </p:nvPicPr>
        <p:blipFill>
          <a:blip r:embed="rId4"/>
          <a:stretch>
            <a:fillRect/>
          </a:stretch>
        </p:blipFill>
        <p:spPr>
          <a:xfrm>
            <a:off x="3131825" y="3094165"/>
            <a:ext cx="3190875" cy="1181100"/>
          </a:xfrm>
          <a:prstGeom prst="rect">
            <a:avLst/>
          </a:prstGeom>
        </p:spPr>
      </p:pic>
      <p:pic>
        <p:nvPicPr>
          <p:cNvPr id="11" name="Picture 10">
            <a:extLst>
              <a:ext uri="{FF2B5EF4-FFF2-40B4-BE49-F238E27FC236}">
                <a16:creationId xmlns:a16="http://schemas.microsoft.com/office/drawing/2014/main" id="{59E40FD5-E480-E98E-5A57-1A65F28ACF0F}"/>
              </a:ext>
            </a:extLst>
          </p:cNvPr>
          <p:cNvPicPr>
            <a:picLocks noChangeAspect="1"/>
          </p:cNvPicPr>
          <p:nvPr/>
        </p:nvPicPr>
        <p:blipFill>
          <a:blip r:embed="rId5"/>
          <a:stretch>
            <a:fillRect/>
          </a:stretch>
        </p:blipFill>
        <p:spPr>
          <a:xfrm>
            <a:off x="6123992" y="832898"/>
            <a:ext cx="3657600" cy="4152900"/>
          </a:xfrm>
          <a:prstGeom prst="rect">
            <a:avLst/>
          </a:prstGeom>
        </p:spPr>
      </p:pic>
    </p:spTree>
    <p:extLst>
      <p:ext uri="{BB962C8B-B14F-4D97-AF65-F5344CB8AC3E}">
        <p14:creationId xmlns:p14="http://schemas.microsoft.com/office/powerpoint/2010/main" val="159311410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415498"/>
          </a:xfrm>
          <a:prstGeom prst="rect">
            <a:avLst/>
          </a:prstGeom>
          <a:noFill/>
        </p:spPr>
        <p:txBody>
          <a:bodyPr wrap="square">
            <a:spAutoFit/>
          </a:bodyPr>
          <a:lstStyle/>
          <a:p>
            <a:pPr marL="279393" algn="ctr">
              <a:spcBef>
                <a:spcPts val="5"/>
              </a:spcBef>
            </a:pPr>
            <a:r>
              <a:rPr lang="en-US" sz="2100" b="1" dirty="0">
                <a:solidFill>
                  <a:srgbClr val="7030A0"/>
                </a:solidFill>
                <a:latin typeface="Arial" panose="020B0604020202020204" pitchFamily="34" charset="0"/>
                <a:ea typeface="Arial" panose="020B0604020202020204" pitchFamily="34" charset="0"/>
              </a:rPr>
              <a:t>Global state management using redux</a:t>
            </a:r>
            <a:endParaRPr lang="en-IN" sz="2100" b="1" dirty="0">
              <a:solidFill>
                <a:srgbClr val="7030A0"/>
              </a:solidFill>
              <a:latin typeface="Arial" panose="020B0604020202020204" pitchFamily="34" charset="0"/>
              <a:ea typeface="Arial" panose="020B0604020202020204" pitchFamily="34" charset="0"/>
            </a:endParaRPr>
          </a:p>
        </p:txBody>
      </p:sp>
      <p:sp>
        <p:nvSpPr>
          <p:cNvPr id="6" name="TextBox 5">
            <a:extLst>
              <a:ext uri="{FF2B5EF4-FFF2-40B4-BE49-F238E27FC236}">
                <a16:creationId xmlns:a16="http://schemas.microsoft.com/office/drawing/2014/main" id="{8F758914-FB39-2736-7AF6-4D027327F880}"/>
              </a:ext>
            </a:extLst>
          </p:cNvPr>
          <p:cNvSpPr txBox="1"/>
          <p:nvPr/>
        </p:nvSpPr>
        <p:spPr>
          <a:xfrm>
            <a:off x="533400" y="729139"/>
            <a:ext cx="8229600" cy="4247317"/>
          </a:xfrm>
          <a:prstGeom prst="rect">
            <a:avLst/>
          </a:prstGeom>
          <a:noFill/>
        </p:spPr>
        <p:txBody>
          <a:bodyPr wrap="square">
            <a:spAutoFit/>
          </a:bodyPr>
          <a:lstStyle/>
          <a:p>
            <a:r>
              <a:rPr lang="en-IN" b="0" dirty="0" err="1">
                <a:solidFill>
                  <a:srgbClr val="FF0000"/>
                </a:solidFill>
                <a:effectLst/>
                <a:latin typeface="Consolas" panose="020B0609020204030204" pitchFamily="49" charset="0"/>
              </a:rPr>
              <a:t>Npm</a:t>
            </a:r>
            <a:r>
              <a:rPr lang="en-IN" b="0" dirty="0">
                <a:solidFill>
                  <a:srgbClr val="FF0000"/>
                </a:solidFill>
                <a:effectLst/>
                <a:latin typeface="Consolas" panose="020B0609020204030204" pitchFamily="49" charset="0"/>
              </a:rPr>
              <a:t> install react-redux</a:t>
            </a:r>
          </a:p>
          <a:p>
            <a:pPr marL="285750" indent="-285750">
              <a:buFont typeface="Wingdings" panose="05000000000000000000" pitchFamily="2" charset="2"/>
              <a:buChar char="Ø"/>
            </a:pPr>
            <a:endParaRPr lang="en-US" b="0" dirty="0">
              <a:solidFill>
                <a:srgbClr val="000000"/>
              </a:solidFill>
              <a:effectLst/>
              <a:latin typeface="Consolas" panose="020B0609020204030204" pitchFamily="49" charset="0"/>
            </a:endParaRPr>
          </a:p>
          <a:p>
            <a:pPr marL="285750" indent="-285750">
              <a:buFont typeface="Wingdings" panose="05000000000000000000" pitchFamily="2" charset="2"/>
              <a:buChar char="Ø"/>
            </a:pPr>
            <a:r>
              <a:rPr lang="en-US" b="0" dirty="0">
                <a:solidFill>
                  <a:srgbClr val="000000"/>
                </a:solidFill>
                <a:effectLst/>
                <a:latin typeface="Consolas" panose="020B0609020204030204" pitchFamily="49" charset="0"/>
              </a:rPr>
              <a:t>First we have a provider component that receives store as props. This is what grants access to our store from all the components wrapped in it.</a:t>
            </a:r>
          </a:p>
          <a:p>
            <a:pPr marL="285750" indent="-285750">
              <a:buFont typeface="Wingdings" panose="05000000000000000000" pitchFamily="2" charset="2"/>
              <a:buChar char="Ø"/>
            </a:pPr>
            <a:endParaRPr lang="en-US" b="0" dirty="0">
              <a:solidFill>
                <a:srgbClr val="000000"/>
              </a:solidFill>
              <a:effectLst/>
              <a:latin typeface="Consolas" panose="020B0609020204030204" pitchFamily="49" charset="0"/>
            </a:endParaRPr>
          </a:p>
          <a:p>
            <a:pPr marL="285750" indent="-285750">
              <a:buFont typeface="Wingdings" panose="05000000000000000000" pitchFamily="2" charset="2"/>
              <a:buChar char="Ø"/>
            </a:pPr>
            <a:r>
              <a:rPr lang="en-US" b="0" dirty="0">
                <a:solidFill>
                  <a:srgbClr val="000000"/>
                </a:solidFill>
                <a:effectLst/>
                <a:latin typeface="Consolas" panose="020B0609020204030204" pitchFamily="49" charset="0"/>
              </a:rPr>
              <a:t>Then we have a hook called </a:t>
            </a:r>
            <a:r>
              <a:rPr lang="en-US" b="0" dirty="0" err="1">
                <a:solidFill>
                  <a:srgbClr val="000000"/>
                </a:solidFill>
                <a:effectLst/>
                <a:latin typeface="Consolas" panose="020B0609020204030204" pitchFamily="49" charset="0"/>
              </a:rPr>
              <a:t>useDispatch</a:t>
            </a:r>
            <a:r>
              <a:rPr lang="en-US" b="0" dirty="0">
                <a:solidFill>
                  <a:srgbClr val="000000"/>
                </a:solidFill>
                <a:effectLst/>
                <a:latin typeface="Consolas" panose="020B0609020204030204" pitchFamily="49" charset="0"/>
              </a:rPr>
              <a:t>() (that we'll use to dispatch actions) and another called </a:t>
            </a:r>
            <a:r>
              <a:rPr lang="en-US" b="0" dirty="0" err="1">
                <a:solidFill>
                  <a:srgbClr val="000000"/>
                </a:solidFill>
                <a:effectLst/>
                <a:latin typeface="Consolas" panose="020B0609020204030204" pitchFamily="49" charset="0"/>
              </a:rPr>
              <a:t>useSelector</a:t>
            </a:r>
            <a:r>
              <a:rPr lang="en-US" b="0" dirty="0">
                <a:solidFill>
                  <a:srgbClr val="000000"/>
                </a:solidFill>
                <a:effectLst/>
                <a:latin typeface="Consolas" panose="020B0609020204030204" pitchFamily="49" charset="0"/>
              </a:rPr>
              <a:t>() (that we'll use to read the state from the store).</a:t>
            </a:r>
          </a:p>
          <a:p>
            <a:pPr marL="285750" indent="-285750">
              <a:buFont typeface="Wingdings" panose="05000000000000000000" pitchFamily="2" charset="2"/>
              <a:buChar char="Ø"/>
            </a:pPr>
            <a:endParaRPr lang="en-US" b="0" dirty="0">
              <a:solidFill>
                <a:srgbClr val="000000"/>
              </a:solidFill>
              <a:effectLst/>
              <a:latin typeface="Consolas" panose="020B0609020204030204" pitchFamily="49" charset="0"/>
            </a:endParaRPr>
          </a:p>
          <a:p>
            <a:pPr marL="285750" indent="-285750">
              <a:buFont typeface="Wingdings" panose="05000000000000000000" pitchFamily="2" charset="2"/>
              <a:buChar char="Ø"/>
            </a:pPr>
            <a:r>
              <a:rPr lang="en-US" b="0" dirty="0">
                <a:solidFill>
                  <a:srgbClr val="000000"/>
                </a:solidFill>
                <a:effectLst/>
                <a:latin typeface="Consolas" panose="020B0609020204030204" pitchFamily="49" charset="0"/>
              </a:rPr>
              <a:t>Last, notice we're dispatching the functions we declared on the actions file, and passing a value as an input when it corresponds. This value is what the actions takes as payload and what the reducer is going to use to modify the state. ;)</a:t>
            </a:r>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68745248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415498"/>
          </a:xfrm>
          <a:prstGeom prst="rect">
            <a:avLst/>
          </a:prstGeom>
          <a:noFill/>
        </p:spPr>
        <p:txBody>
          <a:bodyPr wrap="square">
            <a:spAutoFit/>
          </a:bodyPr>
          <a:lstStyle/>
          <a:p>
            <a:pPr marL="279393" algn="ctr">
              <a:spcBef>
                <a:spcPts val="5"/>
              </a:spcBef>
            </a:pPr>
            <a:r>
              <a:rPr lang="en-US" sz="2100" b="1" dirty="0">
                <a:solidFill>
                  <a:srgbClr val="7030A0"/>
                </a:solidFill>
                <a:latin typeface="Arial" panose="020B0604020202020204" pitchFamily="34" charset="0"/>
                <a:ea typeface="Arial" panose="020B0604020202020204" pitchFamily="34" charset="0"/>
              </a:rPr>
              <a:t>Global state management using redux</a:t>
            </a:r>
            <a:endParaRPr lang="en-IN" sz="2100" b="1" dirty="0">
              <a:solidFill>
                <a:srgbClr val="7030A0"/>
              </a:solidFill>
              <a:latin typeface="Arial" panose="020B0604020202020204" pitchFamily="34" charset="0"/>
              <a:ea typeface="Arial" panose="020B0604020202020204" pitchFamily="34" charset="0"/>
            </a:endParaRPr>
          </a:p>
        </p:txBody>
      </p:sp>
      <p:sp>
        <p:nvSpPr>
          <p:cNvPr id="6" name="TextBox 5">
            <a:extLst>
              <a:ext uri="{FF2B5EF4-FFF2-40B4-BE49-F238E27FC236}">
                <a16:creationId xmlns:a16="http://schemas.microsoft.com/office/drawing/2014/main" id="{8F758914-FB39-2736-7AF6-4D027327F880}"/>
              </a:ext>
            </a:extLst>
          </p:cNvPr>
          <p:cNvSpPr txBox="1"/>
          <p:nvPr/>
        </p:nvSpPr>
        <p:spPr>
          <a:xfrm>
            <a:off x="533400" y="729139"/>
            <a:ext cx="8382000" cy="4524315"/>
          </a:xfrm>
          <a:prstGeom prst="rect">
            <a:avLst/>
          </a:prstGeom>
          <a:noFill/>
        </p:spPr>
        <p:txBody>
          <a:bodyPr wrap="square">
            <a:spAutoFit/>
          </a:bodyPr>
          <a:lstStyle/>
          <a:p>
            <a:r>
              <a:rPr lang="en-IN" b="0" dirty="0">
                <a:solidFill>
                  <a:srgbClr val="FF0000"/>
                </a:solidFill>
                <a:effectLst/>
                <a:latin typeface="Consolas" panose="020B0609020204030204" pitchFamily="49" charset="0"/>
              </a:rPr>
              <a:t>Account.js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useSelector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"react-redux"</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Account(){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data= </a:t>
            </a:r>
            <a:r>
              <a:rPr lang="en-IN" b="0" dirty="0" err="1">
                <a:solidFill>
                  <a:srgbClr val="000000"/>
                </a:solidFill>
                <a:effectLst/>
                <a:latin typeface="Consolas" panose="020B0609020204030204" pitchFamily="49" charset="0"/>
              </a:rPr>
              <a:t>useSelector</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(state)</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state;</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className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"container"</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&lt;h2&gt;</a:t>
            </a:r>
            <a:r>
              <a:rPr lang="en-IN" b="0" dirty="0">
                <a:solidFill>
                  <a:srgbClr val="000000"/>
                </a:solidFill>
                <a:effectLst/>
                <a:latin typeface="Consolas" panose="020B0609020204030204" pitchFamily="49" charset="0"/>
              </a:rPr>
              <a:t>hello Account</a:t>
            </a:r>
            <a:r>
              <a:rPr lang="en-IN" b="0" dirty="0">
                <a:solidFill>
                  <a:srgbClr val="800000"/>
                </a:solidFill>
                <a:effectLst/>
                <a:latin typeface="Consolas" panose="020B0609020204030204" pitchFamily="49" charset="0"/>
              </a:rPr>
              <a:t>&lt;/h2&gt;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&lt;table</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className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"table table-bordered w-50"</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thead</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05976222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415498"/>
          </a:xfrm>
          <a:prstGeom prst="rect">
            <a:avLst/>
          </a:prstGeom>
          <a:noFill/>
        </p:spPr>
        <p:txBody>
          <a:bodyPr wrap="square">
            <a:spAutoFit/>
          </a:bodyPr>
          <a:lstStyle/>
          <a:p>
            <a:pPr marL="279393" algn="ctr">
              <a:spcBef>
                <a:spcPts val="5"/>
              </a:spcBef>
            </a:pPr>
            <a:r>
              <a:rPr lang="en-US" sz="2100" b="1" dirty="0">
                <a:solidFill>
                  <a:srgbClr val="7030A0"/>
                </a:solidFill>
                <a:latin typeface="Arial" panose="020B0604020202020204" pitchFamily="34" charset="0"/>
                <a:ea typeface="Arial" panose="020B0604020202020204" pitchFamily="34" charset="0"/>
              </a:rPr>
              <a:t>Global state management using redux</a:t>
            </a:r>
            <a:endParaRPr lang="en-IN" sz="2100" b="1" dirty="0">
              <a:solidFill>
                <a:srgbClr val="7030A0"/>
              </a:solidFill>
              <a:latin typeface="Arial" panose="020B0604020202020204" pitchFamily="34" charset="0"/>
              <a:ea typeface="Arial" panose="020B0604020202020204" pitchFamily="34" charset="0"/>
            </a:endParaRPr>
          </a:p>
        </p:txBody>
      </p:sp>
      <p:sp>
        <p:nvSpPr>
          <p:cNvPr id="6" name="TextBox 5">
            <a:extLst>
              <a:ext uri="{FF2B5EF4-FFF2-40B4-BE49-F238E27FC236}">
                <a16:creationId xmlns:a16="http://schemas.microsoft.com/office/drawing/2014/main" id="{8F758914-FB39-2736-7AF6-4D027327F880}"/>
              </a:ext>
            </a:extLst>
          </p:cNvPr>
          <p:cNvSpPr txBox="1"/>
          <p:nvPr/>
        </p:nvSpPr>
        <p:spPr>
          <a:xfrm>
            <a:off x="533400" y="729139"/>
            <a:ext cx="6352478" cy="5632311"/>
          </a:xfrm>
          <a:prstGeom prst="rect">
            <a:avLst/>
          </a:prstGeom>
          <a:noFill/>
        </p:spPr>
        <p:txBody>
          <a:bodyPr wrap="square">
            <a:spAutoFit/>
          </a:bodyPr>
          <a:lstStyle/>
          <a:p>
            <a:r>
              <a:rPr lang="en-IN" b="0" dirty="0">
                <a:solidFill>
                  <a:srgbClr val="800000"/>
                </a:solidFill>
                <a:effectLst/>
                <a:latin typeface="Consolas" panose="020B0609020204030204" pitchFamily="49" charset="0"/>
              </a:rPr>
              <a:t>&lt;tr&gt;</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th</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balance</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th</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th</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username</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th</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th</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mobile</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th</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&lt;/tr&gt;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thead</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tbody</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&lt;tr&gt;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&lt;td&gt;</a:t>
            </a:r>
            <a:r>
              <a:rPr lang="en-IN" b="0" dirty="0">
                <a:solidFill>
                  <a:srgbClr val="0000FF"/>
                </a:solidFill>
                <a:effectLst/>
                <a:latin typeface="Consolas" panose="020B0609020204030204" pitchFamily="49" charset="0"/>
              </a:rPr>
              <a:t>{</a:t>
            </a:r>
            <a:r>
              <a:rPr lang="en-IN" b="0" dirty="0" err="1">
                <a:solidFill>
                  <a:srgbClr val="000000"/>
                </a:solidFill>
                <a:effectLst/>
                <a:latin typeface="Consolas" panose="020B0609020204030204" pitchFamily="49" charset="0"/>
              </a:rPr>
              <a:t>data.balance</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&lt;/td&gt;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&lt;td&gt;</a:t>
            </a:r>
            <a:r>
              <a:rPr lang="en-IN" b="0" dirty="0">
                <a:solidFill>
                  <a:srgbClr val="0000FF"/>
                </a:solidFill>
                <a:effectLst/>
                <a:latin typeface="Consolas" panose="020B0609020204030204" pitchFamily="49" charset="0"/>
              </a:rPr>
              <a:t>{</a:t>
            </a:r>
            <a:r>
              <a:rPr lang="en-IN" b="0" dirty="0" err="1">
                <a:solidFill>
                  <a:srgbClr val="000000"/>
                </a:solidFill>
                <a:effectLst/>
                <a:latin typeface="Consolas" panose="020B0609020204030204" pitchFamily="49" charset="0"/>
              </a:rPr>
              <a:t>data.fullname</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&lt;/td&gt;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&lt;td&gt;</a:t>
            </a:r>
            <a:r>
              <a:rPr lang="en-IN" b="0" dirty="0">
                <a:solidFill>
                  <a:srgbClr val="0000FF"/>
                </a:solidFill>
                <a:effectLst/>
                <a:latin typeface="Consolas" panose="020B0609020204030204" pitchFamily="49" charset="0"/>
              </a:rPr>
              <a:t>{</a:t>
            </a:r>
            <a:r>
              <a:rPr lang="en-IN" b="0" dirty="0" err="1">
                <a:solidFill>
                  <a:srgbClr val="000000"/>
                </a:solidFill>
                <a:effectLst/>
                <a:latin typeface="Consolas" panose="020B0609020204030204" pitchFamily="49" charset="0"/>
              </a:rPr>
              <a:t>data.mobile</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&lt;/td&gt;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&lt;/tr&gt;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tbody</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&lt;/table&gt;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&lt;/&gt;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Account</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86245961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415498"/>
          </a:xfrm>
          <a:prstGeom prst="rect">
            <a:avLst/>
          </a:prstGeom>
          <a:noFill/>
        </p:spPr>
        <p:txBody>
          <a:bodyPr wrap="square">
            <a:spAutoFit/>
          </a:bodyPr>
          <a:lstStyle/>
          <a:p>
            <a:pPr marL="279393" algn="ctr">
              <a:spcBef>
                <a:spcPts val="5"/>
              </a:spcBef>
            </a:pPr>
            <a:r>
              <a:rPr lang="en-US" sz="2100" b="1" dirty="0">
                <a:solidFill>
                  <a:srgbClr val="7030A0"/>
                </a:solidFill>
                <a:latin typeface="Arial" panose="020B0604020202020204" pitchFamily="34" charset="0"/>
                <a:ea typeface="Arial" panose="020B0604020202020204" pitchFamily="34" charset="0"/>
              </a:rPr>
              <a:t>Redux</a:t>
            </a:r>
            <a:endParaRPr lang="en-IN" sz="2100" b="1" dirty="0">
              <a:solidFill>
                <a:srgbClr val="7030A0"/>
              </a:solidFill>
              <a:latin typeface="Arial" panose="020B0604020202020204" pitchFamily="34" charset="0"/>
              <a:ea typeface="Arial" panose="020B0604020202020204" pitchFamily="34" charset="0"/>
            </a:endParaRPr>
          </a:p>
        </p:txBody>
      </p:sp>
      <p:sp>
        <p:nvSpPr>
          <p:cNvPr id="5" name="TextBox 4">
            <a:extLst>
              <a:ext uri="{FF2B5EF4-FFF2-40B4-BE49-F238E27FC236}">
                <a16:creationId xmlns:a16="http://schemas.microsoft.com/office/drawing/2014/main" id="{E433177E-18B8-296F-6554-FE25B4868EC6}"/>
              </a:ext>
            </a:extLst>
          </p:cNvPr>
          <p:cNvSpPr txBox="1"/>
          <p:nvPr/>
        </p:nvSpPr>
        <p:spPr>
          <a:xfrm>
            <a:off x="24744" y="647402"/>
            <a:ext cx="8045120" cy="3139321"/>
          </a:xfrm>
          <a:prstGeom prst="rect">
            <a:avLst/>
          </a:prstGeom>
          <a:noFill/>
        </p:spPr>
        <p:txBody>
          <a:bodyPr wrap="square">
            <a:spAutoFit/>
          </a:bodyPr>
          <a:lstStyle/>
          <a:p>
            <a:pPr algn="just"/>
            <a:r>
              <a:rPr lang="en-US" b="0" i="0" dirty="0">
                <a:solidFill>
                  <a:srgbClr val="000000"/>
                </a:solidFill>
                <a:effectLst/>
                <a:latin typeface="Nunito" pitchFamily="2" charset="0"/>
              </a:rPr>
              <a:t>React redux is an advanced state management library for React. As we learned earlier, React only supports component level state management. In a big and complex application, large number of components are used. React recommends to move the state to the top level component and pass the state to the nested component using properties. It helps to some extent but it becomes complex when the components increases.</a:t>
            </a:r>
          </a:p>
          <a:p>
            <a:pPr algn="just"/>
            <a:endParaRPr lang="en-US" b="0" i="0" dirty="0">
              <a:solidFill>
                <a:srgbClr val="000000"/>
              </a:solidFill>
              <a:effectLst/>
              <a:latin typeface="Nunito" pitchFamily="2" charset="0"/>
            </a:endParaRPr>
          </a:p>
          <a:p>
            <a:pPr algn="just"/>
            <a:r>
              <a:rPr lang="en-US" b="0" i="0" dirty="0">
                <a:solidFill>
                  <a:srgbClr val="000000"/>
                </a:solidFill>
                <a:effectLst/>
                <a:latin typeface="Nunito" pitchFamily="2" charset="0"/>
              </a:rPr>
              <a:t>React redux chips in and helps to maintain state at the application level. React redux allows any component to access the state at any time. Also, it allows any component to change the state of the application at any time.</a:t>
            </a:r>
          </a:p>
          <a:p>
            <a:endParaRPr lang="en-IN" dirty="0"/>
          </a:p>
        </p:txBody>
      </p:sp>
    </p:spTree>
    <p:extLst>
      <p:ext uri="{BB962C8B-B14F-4D97-AF65-F5344CB8AC3E}">
        <p14:creationId xmlns:p14="http://schemas.microsoft.com/office/powerpoint/2010/main" val="11463172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415498"/>
          </a:xfrm>
          <a:prstGeom prst="rect">
            <a:avLst/>
          </a:prstGeom>
          <a:noFill/>
        </p:spPr>
        <p:txBody>
          <a:bodyPr wrap="square">
            <a:spAutoFit/>
          </a:bodyPr>
          <a:lstStyle/>
          <a:p>
            <a:pPr marL="279393" algn="ctr">
              <a:spcBef>
                <a:spcPts val="5"/>
              </a:spcBef>
            </a:pPr>
            <a:r>
              <a:rPr lang="en-US" sz="2100" b="1" dirty="0">
                <a:solidFill>
                  <a:srgbClr val="7030A0"/>
                </a:solidFill>
                <a:latin typeface="Arial" panose="020B0604020202020204" pitchFamily="34" charset="0"/>
                <a:ea typeface="Arial" panose="020B0604020202020204" pitchFamily="34" charset="0"/>
              </a:rPr>
              <a:t>Global state management using redux</a:t>
            </a:r>
            <a:endParaRPr lang="en-IN" sz="2100" b="1" dirty="0">
              <a:solidFill>
                <a:srgbClr val="7030A0"/>
              </a:solidFill>
              <a:latin typeface="Arial" panose="020B0604020202020204" pitchFamily="34" charset="0"/>
              <a:ea typeface="Arial" panose="020B0604020202020204" pitchFamily="34" charset="0"/>
            </a:endParaRPr>
          </a:p>
        </p:txBody>
      </p:sp>
      <p:sp>
        <p:nvSpPr>
          <p:cNvPr id="6" name="TextBox 5">
            <a:extLst>
              <a:ext uri="{FF2B5EF4-FFF2-40B4-BE49-F238E27FC236}">
                <a16:creationId xmlns:a16="http://schemas.microsoft.com/office/drawing/2014/main" id="{8F758914-FB39-2736-7AF6-4D027327F880}"/>
              </a:ext>
            </a:extLst>
          </p:cNvPr>
          <p:cNvSpPr txBox="1"/>
          <p:nvPr/>
        </p:nvSpPr>
        <p:spPr>
          <a:xfrm>
            <a:off x="533400" y="729139"/>
            <a:ext cx="6352478" cy="923330"/>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p>
        </p:txBody>
      </p:sp>
      <p:sp>
        <p:nvSpPr>
          <p:cNvPr id="4" name="TextBox 3">
            <a:extLst>
              <a:ext uri="{FF2B5EF4-FFF2-40B4-BE49-F238E27FC236}">
                <a16:creationId xmlns:a16="http://schemas.microsoft.com/office/drawing/2014/main" id="{9AFD652F-B9C8-010A-00D7-B6829AE04D47}"/>
              </a:ext>
            </a:extLst>
          </p:cNvPr>
          <p:cNvSpPr txBox="1"/>
          <p:nvPr/>
        </p:nvSpPr>
        <p:spPr>
          <a:xfrm>
            <a:off x="882491" y="537421"/>
            <a:ext cx="7728109" cy="5078313"/>
          </a:xfrm>
          <a:prstGeom prst="rect">
            <a:avLst/>
          </a:prstGeom>
          <a:noFill/>
        </p:spPr>
        <p:txBody>
          <a:bodyPr wrap="square">
            <a:spAutoFit/>
          </a:bodyPr>
          <a:lstStyle/>
          <a:p>
            <a:r>
              <a:rPr lang="en-IN" b="0" dirty="0">
                <a:solidFill>
                  <a:srgbClr val="FF0000"/>
                </a:solidFill>
                <a:effectLst/>
                <a:latin typeface="Consolas" panose="020B0609020204030204" pitchFamily="49" charset="0"/>
              </a:rPr>
              <a:t>Form.js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useState</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useDispatch</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"react-redux"</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Form()</a:t>
            </a: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dispatch=</a:t>
            </a:r>
            <a:r>
              <a:rPr lang="en-IN" b="0" dirty="0" err="1">
                <a:solidFill>
                  <a:srgbClr val="000000"/>
                </a:solidFill>
                <a:effectLst/>
                <a:latin typeface="Consolas" panose="020B0609020204030204" pitchFamily="49" charset="0"/>
              </a:rPr>
              <a:t>useDispatch</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amount,setAmount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useState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className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"container"</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&lt;h2&gt;</a:t>
            </a:r>
            <a:r>
              <a:rPr lang="en-IN" b="0" dirty="0">
                <a:solidFill>
                  <a:srgbClr val="000000"/>
                </a:solidFill>
                <a:effectLst/>
                <a:latin typeface="Consolas" panose="020B0609020204030204" pitchFamily="49" charset="0"/>
              </a:rPr>
              <a:t>Form</a:t>
            </a:r>
            <a:r>
              <a:rPr lang="en-IN" b="0" dirty="0">
                <a:solidFill>
                  <a:srgbClr val="800000"/>
                </a:solidFill>
                <a:effectLst/>
                <a:latin typeface="Consolas" panose="020B0609020204030204" pitchFamily="49" charset="0"/>
              </a:rPr>
              <a:t>&lt;/h2&gt;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className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"row"</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className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"col-4"</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&lt;input</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className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"form-control"</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type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"number"</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placeholder</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"enter amount"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value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amount</a:t>
            </a:r>
            <a:r>
              <a:rPr lang="en-IN" b="0" dirty="0">
                <a:solidFill>
                  <a:srgbClr val="0000FF"/>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onChange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(e)</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39771847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415498"/>
          </a:xfrm>
          <a:prstGeom prst="rect">
            <a:avLst/>
          </a:prstGeom>
          <a:noFill/>
        </p:spPr>
        <p:txBody>
          <a:bodyPr wrap="square">
            <a:spAutoFit/>
          </a:bodyPr>
          <a:lstStyle/>
          <a:p>
            <a:pPr marL="279393" algn="ctr">
              <a:spcBef>
                <a:spcPts val="5"/>
              </a:spcBef>
            </a:pPr>
            <a:r>
              <a:rPr lang="en-US" sz="2100" b="1" dirty="0">
                <a:solidFill>
                  <a:srgbClr val="7030A0"/>
                </a:solidFill>
                <a:latin typeface="Arial" panose="020B0604020202020204" pitchFamily="34" charset="0"/>
                <a:ea typeface="Arial" panose="020B0604020202020204" pitchFamily="34" charset="0"/>
              </a:rPr>
              <a:t>Global state management using redux</a:t>
            </a:r>
            <a:endParaRPr lang="en-IN" sz="2100" b="1" dirty="0">
              <a:solidFill>
                <a:srgbClr val="7030A0"/>
              </a:solidFill>
              <a:latin typeface="Arial" panose="020B0604020202020204" pitchFamily="34" charset="0"/>
              <a:ea typeface="Arial" panose="020B0604020202020204" pitchFamily="34" charset="0"/>
            </a:endParaRPr>
          </a:p>
        </p:txBody>
      </p:sp>
      <p:sp>
        <p:nvSpPr>
          <p:cNvPr id="6" name="TextBox 5">
            <a:extLst>
              <a:ext uri="{FF2B5EF4-FFF2-40B4-BE49-F238E27FC236}">
                <a16:creationId xmlns:a16="http://schemas.microsoft.com/office/drawing/2014/main" id="{8F758914-FB39-2736-7AF6-4D027327F880}"/>
              </a:ext>
            </a:extLst>
          </p:cNvPr>
          <p:cNvSpPr txBox="1"/>
          <p:nvPr/>
        </p:nvSpPr>
        <p:spPr>
          <a:xfrm>
            <a:off x="533400" y="729139"/>
            <a:ext cx="6352478" cy="923330"/>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p>
        </p:txBody>
      </p:sp>
      <p:sp>
        <p:nvSpPr>
          <p:cNvPr id="4" name="TextBox 3">
            <a:extLst>
              <a:ext uri="{FF2B5EF4-FFF2-40B4-BE49-F238E27FC236}">
                <a16:creationId xmlns:a16="http://schemas.microsoft.com/office/drawing/2014/main" id="{9AFD652F-B9C8-010A-00D7-B6829AE04D47}"/>
              </a:ext>
            </a:extLst>
          </p:cNvPr>
          <p:cNvSpPr txBox="1"/>
          <p:nvPr/>
        </p:nvSpPr>
        <p:spPr>
          <a:xfrm>
            <a:off x="882491" y="537421"/>
            <a:ext cx="7728109" cy="5078313"/>
          </a:xfrm>
          <a:prstGeom prst="rect">
            <a:avLst/>
          </a:prstGeom>
          <a:noFill/>
        </p:spPr>
        <p:txBody>
          <a:bodyPr wrap="square">
            <a:spAutoFit/>
          </a:bodyPr>
          <a:lstStyle/>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data=</a:t>
            </a:r>
            <a:r>
              <a:rPr lang="en-IN" b="0" dirty="0" err="1">
                <a:solidFill>
                  <a:srgbClr val="000000"/>
                </a:solidFill>
                <a:effectLst/>
                <a:latin typeface="Consolas" panose="020B0609020204030204" pitchFamily="49" charset="0"/>
              </a:rPr>
              <a:t>e.target.value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setAmount</a:t>
            </a:r>
            <a:r>
              <a:rPr lang="en-IN" b="0" dirty="0">
                <a:solidFill>
                  <a:srgbClr val="000000"/>
                </a:solidFill>
                <a:effectLst/>
                <a:latin typeface="Consolas" panose="020B0609020204030204" pitchFamily="49" charset="0"/>
              </a:rPr>
              <a:t>(data);</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&lt;button</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className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btn</a:t>
            </a:r>
            <a:r>
              <a:rPr lang="en-IN" b="0" dirty="0">
                <a:solidFill>
                  <a:srgbClr val="A31515"/>
                </a:solidFill>
                <a:effectLst/>
                <a:latin typeface="Consolas" panose="020B0609020204030204" pitchFamily="49" charset="0"/>
              </a:rPr>
              <a:t> </a:t>
            </a:r>
            <a:r>
              <a:rPr lang="en-IN" b="0" dirty="0" err="1">
                <a:solidFill>
                  <a:srgbClr val="A31515"/>
                </a:solidFill>
                <a:effectLst/>
                <a:latin typeface="Consolas" panose="020B0609020204030204" pitchFamily="49" charset="0"/>
              </a:rPr>
              <a:t>btn</a:t>
            </a:r>
            <a:r>
              <a:rPr lang="en-IN" b="0" dirty="0">
                <a:solidFill>
                  <a:srgbClr val="A31515"/>
                </a:solidFill>
                <a:effectLst/>
                <a:latin typeface="Consolas" panose="020B0609020204030204" pitchFamily="49" charset="0"/>
              </a:rPr>
              <a:t>-primary col-3"</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onClick</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{dispatch({type:</a:t>
            </a:r>
            <a:r>
              <a:rPr lang="en-IN" b="0" dirty="0">
                <a:solidFill>
                  <a:srgbClr val="A31515"/>
                </a:solidFill>
                <a:effectLst/>
                <a:latin typeface="Consolas" panose="020B0609020204030204" pitchFamily="49" charset="0"/>
              </a:rPr>
              <a:t>"deposit"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payload:amount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setAmount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Deposit</a:t>
            </a:r>
            <a:r>
              <a:rPr lang="en-IN" b="0" dirty="0">
                <a:solidFill>
                  <a:srgbClr val="800000"/>
                </a:solidFill>
                <a:effectLst/>
                <a:latin typeface="Consolas" panose="020B0609020204030204" pitchFamily="49" charset="0"/>
              </a:rPr>
              <a:t>&lt;/button&gt;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&lt;button</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className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btn</a:t>
            </a:r>
            <a:r>
              <a:rPr lang="en-IN" b="0" dirty="0">
                <a:solidFill>
                  <a:srgbClr val="A31515"/>
                </a:solidFill>
                <a:effectLst/>
                <a:latin typeface="Consolas" panose="020B0609020204030204" pitchFamily="49" charset="0"/>
              </a:rPr>
              <a:t> </a:t>
            </a:r>
            <a:r>
              <a:rPr lang="en-IN" b="0" dirty="0" err="1">
                <a:solidFill>
                  <a:srgbClr val="A31515"/>
                </a:solidFill>
                <a:effectLst/>
                <a:latin typeface="Consolas" panose="020B0609020204030204" pitchFamily="49" charset="0"/>
              </a:rPr>
              <a:t>btn</a:t>
            </a:r>
            <a:r>
              <a:rPr lang="en-IN" b="0" dirty="0">
                <a:solidFill>
                  <a:srgbClr val="A31515"/>
                </a:solidFill>
                <a:effectLst/>
                <a:latin typeface="Consolas" panose="020B0609020204030204" pitchFamily="49" charset="0"/>
              </a:rPr>
              <a:t>-danger col-3"</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onClick</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{dispatch({type:</a:t>
            </a:r>
            <a:r>
              <a:rPr lang="en-IN" b="0" dirty="0">
                <a:solidFill>
                  <a:srgbClr val="A31515"/>
                </a:solidFill>
                <a:effectLst/>
                <a:latin typeface="Consolas" panose="020B0609020204030204" pitchFamily="49" charset="0"/>
              </a:rPr>
              <a:t>"withdraw"</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payload:amount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setAmount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withdraw</a:t>
            </a:r>
            <a:r>
              <a:rPr lang="en-IN" b="0" dirty="0">
                <a:solidFill>
                  <a:srgbClr val="800000"/>
                </a:solidFill>
                <a:effectLst/>
                <a:latin typeface="Consolas" panose="020B0609020204030204" pitchFamily="49" charset="0"/>
              </a:rPr>
              <a:t>&lt;/button&gt;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Form</a:t>
            </a:r>
          </a:p>
        </p:txBody>
      </p:sp>
    </p:spTree>
    <p:extLst>
      <p:ext uri="{BB962C8B-B14F-4D97-AF65-F5344CB8AC3E}">
        <p14:creationId xmlns:p14="http://schemas.microsoft.com/office/powerpoint/2010/main" val="387102823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415498"/>
          </a:xfrm>
          <a:prstGeom prst="rect">
            <a:avLst/>
          </a:prstGeom>
          <a:noFill/>
        </p:spPr>
        <p:txBody>
          <a:bodyPr wrap="square">
            <a:spAutoFit/>
          </a:bodyPr>
          <a:lstStyle/>
          <a:p>
            <a:pPr marL="279393" algn="ctr">
              <a:spcBef>
                <a:spcPts val="5"/>
              </a:spcBef>
            </a:pPr>
            <a:r>
              <a:rPr lang="en-US" sz="2100" b="1" dirty="0">
                <a:solidFill>
                  <a:srgbClr val="7030A0"/>
                </a:solidFill>
                <a:latin typeface="Arial" panose="020B0604020202020204" pitchFamily="34" charset="0"/>
                <a:ea typeface="Arial" panose="020B0604020202020204" pitchFamily="34" charset="0"/>
              </a:rPr>
              <a:t>Global state management using redux</a:t>
            </a:r>
            <a:endParaRPr lang="en-IN" sz="2100" b="1" dirty="0">
              <a:solidFill>
                <a:srgbClr val="7030A0"/>
              </a:solidFill>
              <a:latin typeface="Arial" panose="020B0604020202020204" pitchFamily="34" charset="0"/>
              <a:ea typeface="Arial" panose="020B0604020202020204" pitchFamily="34" charset="0"/>
            </a:endParaRPr>
          </a:p>
        </p:txBody>
      </p:sp>
      <p:sp>
        <p:nvSpPr>
          <p:cNvPr id="6" name="TextBox 5">
            <a:extLst>
              <a:ext uri="{FF2B5EF4-FFF2-40B4-BE49-F238E27FC236}">
                <a16:creationId xmlns:a16="http://schemas.microsoft.com/office/drawing/2014/main" id="{8F758914-FB39-2736-7AF6-4D027327F880}"/>
              </a:ext>
            </a:extLst>
          </p:cNvPr>
          <p:cNvSpPr txBox="1"/>
          <p:nvPr/>
        </p:nvSpPr>
        <p:spPr>
          <a:xfrm>
            <a:off x="533400" y="729139"/>
            <a:ext cx="6352478" cy="4247317"/>
          </a:xfrm>
          <a:prstGeom prst="rect">
            <a:avLst/>
          </a:prstGeom>
          <a:noFill/>
        </p:spPr>
        <p:txBody>
          <a:bodyPr wrap="square">
            <a:spAutoFit/>
          </a:bodyPr>
          <a:lstStyle/>
          <a:p>
            <a:r>
              <a:rPr lang="en-IN" b="0" dirty="0">
                <a:solidFill>
                  <a:srgbClr val="FF0000"/>
                </a:solidFill>
                <a:effectLst/>
                <a:latin typeface="Consolas" panose="020B0609020204030204" pitchFamily="49" charset="0"/>
              </a:rPr>
              <a:t>Store.js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createStore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'redux'</a:t>
            </a:r>
            <a:r>
              <a:rPr lang="en-IN" b="0" dirty="0">
                <a:solidFill>
                  <a:srgbClr val="000000"/>
                </a:solidFill>
                <a:effectLst/>
                <a:latin typeface="Consolas" panose="020B0609020204030204" pitchFamily="49" charset="0"/>
              </a:rPr>
              <a:t>;</a:t>
            </a:r>
          </a:p>
          <a:p>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initialState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balance:</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fullName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mobile:</a:t>
            </a:r>
            <a:r>
              <a:rPr lang="en-IN" b="0" dirty="0">
                <a:solidFill>
                  <a:srgbClr val="098658"/>
                </a:solidFill>
                <a:effectLst/>
                <a:latin typeface="Consolas" panose="020B0609020204030204" pitchFamily="49" charset="0"/>
              </a:rPr>
              <a:t>8985652930</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acctReducer</a:t>
            </a:r>
            <a:r>
              <a:rPr lang="en-IN" b="0" dirty="0">
                <a:solidFill>
                  <a:srgbClr val="000000"/>
                </a:solidFill>
                <a:effectLst/>
                <a:latin typeface="Consolas" panose="020B0609020204030204" pitchFamily="49" charset="0"/>
              </a:rPr>
              <a:t>(state=</a:t>
            </a:r>
            <a:r>
              <a:rPr lang="en-IN" b="0" dirty="0" err="1">
                <a:solidFill>
                  <a:srgbClr val="000000"/>
                </a:solidFill>
                <a:effectLst/>
                <a:latin typeface="Consolas" panose="020B0609020204030204" pitchFamily="49" charset="0"/>
              </a:rPr>
              <a:t>initialState,action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switch</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action.type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case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"deposit"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state,balance:state.balance</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action.payload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98101950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415498"/>
          </a:xfrm>
          <a:prstGeom prst="rect">
            <a:avLst/>
          </a:prstGeom>
          <a:noFill/>
        </p:spPr>
        <p:txBody>
          <a:bodyPr wrap="square">
            <a:spAutoFit/>
          </a:bodyPr>
          <a:lstStyle/>
          <a:p>
            <a:pPr marL="279393" algn="ctr">
              <a:spcBef>
                <a:spcPts val="5"/>
              </a:spcBef>
            </a:pPr>
            <a:r>
              <a:rPr lang="en-US" sz="2100" b="1" dirty="0">
                <a:solidFill>
                  <a:srgbClr val="7030A0"/>
                </a:solidFill>
                <a:latin typeface="Arial" panose="020B0604020202020204" pitchFamily="34" charset="0"/>
                <a:ea typeface="Arial" panose="020B0604020202020204" pitchFamily="34" charset="0"/>
              </a:rPr>
              <a:t>Global state management using redux</a:t>
            </a:r>
            <a:endParaRPr lang="en-IN" sz="2100" b="1" dirty="0">
              <a:solidFill>
                <a:srgbClr val="7030A0"/>
              </a:solidFill>
              <a:latin typeface="Arial" panose="020B0604020202020204" pitchFamily="34" charset="0"/>
              <a:ea typeface="Arial" panose="020B0604020202020204" pitchFamily="34" charset="0"/>
            </a:endParaRPr>
          </a:p>
        </p:txBody>
      </p:sp>
      <p:sp>
        <p:nvSpPr>
          <p:cNvPr id="6" name="TextBox 5">
            <a:extLst>
              <a:ext uri="{FF2B5EF4-FFF2-40B4-BE49-F238E27FC236}">
                <a16:creationId xmlns:a16="http://schemas.microsoft.com/office/drawing/2014/main" id="{8F758914-FB39-2736-7AF6-4D027327F880}"/>
              </a:ext>
            </a:extLst>
          </p:cNvPr>
          <p:cNvSpPr txBox="1"/>
          <p:nvPr/>
        </p:nvSpPr>
        <p:spPr>
          <a:xfrm>
            <a:off x="533400" y="729139"/>
            <a:ext cx="7769666" cy="3693319"/>
          </a:xfrm>
          <a:prstGeom prst="rect">
            <a:avLst/>
          </a:prstGeom>
          <a:noFill/>
        </p:spPr>
        <p:txBody>
          <a:bodyPr wrap="square">
            <a:spAutoFit/>
          </a:bodyPr>
          <a:lstStyle/>
          <a:p>
            <a:r>
              <a:rPr lang="en-IN" b="0" dirty="0">
                <a:solidFill>
                  <a:srgbClr val="0000FF"/>
                </a:solidFill>
                <a:effectLst/>
                <a:latin typeface="Consolas" panose="020B0609020204030204" pitchFamily="49" charset="0"/>
              </a:rPr>
              <a:t>case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"withdraw"</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state,balance:state.balance</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action.payload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case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mobileUpdate</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state,mobile:action.payload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case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nameUpdate</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state,fullName:action.payload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state</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store=</a:t>
            </a:r>
            <a:r>
              <a:rPr lang="en-IN" b="0" dirty="0" err="1">
                <a:solidFill>
                  <a:srgbClr val="000000"/>
                </a:solidFill>
                <a:effectLst/>
                <a:latin typeface="Consolas" panose="020B0609020204030204" pitchFamily="49" charset="0"/>
              </a:rPr>
              <a:t>createStore</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acctReducer</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store;</a:t>
            </a:r>
          </a:p>
        </p:txBody>
      </p:sp>
    </p:spTree>
    <p:extLst>
      <p:ext uri="{BB962C8B-B14F-4D97-AF65-F5344CB8AC3E}">
        <p14:creationId xmlns:p14="http://schemas.microsoft.com/office/powerpoint/2010/main" val="71130944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415498"/>
          </a:xfrm>
          <a:prstGeom prst="rect">
            <a:avLst/>
          </a:prstGeom>
          <a:noFill/>
        </p:spPr>
        <p:txBody>
          <a:bodyPr wrap="square">
            <a:spAutoFit/>
          </a:bodyPr>
          <a:lstStyle/>
          <a:p>
            <a:pPr marL="279393" algn="ctr">
              <a:spcBef>
                <a:spcPts val="5"/>
              </a:spcBef>
            </a:pPr>
            <a:r>
              <a:rPr lang="en-US" sz="2100" b="1" dirty="0">
                <a:solidFill>
                  <a:srgbClr val="7030A0"/>
                </a:solidFill>
                <a:latin typeface="Arial" panose="020B0604020202020204" pitchFamily="34" charset="0"/>
                <a:ea typeface="Arial" panose="020B0604020202020204" pitchFamily="34" charset="0"/>
              </a:rPr>
              <a:t>Global state management using redux</a:t>
            </a:r>
            <a:endParaRPr lang="en-IN" sz="2100" b="1" dirty="0">
              <a:solidFill>
                <a:srgbClr val="7030A0"/>
              </a:solidFill>
              <a:latin typeface="Arial" panose="020B0604020202020204" pitchFamily="34" charset="0"/>
              <a:ea typeface="Arial" panose="020B0604020202020204" pitchFamily="34" charset="0"/>
            </a:endParaRPr>
          </a:p>
        </p:txBody>
      </p:sp>
      <p:sp>
        <p:nvSpPr>
          <p:cNvPr id="6" name="TextBox 5">
            <a:extLst>
              <a:ext uri="{FF2B5EF4-FFF2-40B4-BE49-F238E27FC236}">
                <a16:creationId xmlns:a16="http://schemas.microsoft.com/office/drawing/2014/main" id="{8F758914-FB39-2736-7AF6-4D027327F880}"/>
              </a:ext>
            </a:extLst>
          </p:cNvPr>
          <p:cNvSpPr txBox="1"/>
          <p:nvPr/>
        </p:nvSpPr>
        <p:spPr>
          <a:xfrm>
            <a:off x="533400" y="729139"/>
            <a:ext cx="7769666" cy="4247317"/>
          </a:xfrm>
          <a:prstGeom prst="rect">
            <a:avLst/>
          </a:prstGeom>
          <a:noFill/>
        </p:spPr>
        <p:txBody>
          <a:bodyPr wrap="square">
            <a:spAutoFit/>
          </a:bodyPr>
          <a:lstStyle/>
          <a:p>
            <a:r>
              <a:rPr lang="en-US" b="0" dirty="0">
                <a:solidFill>
                  <a:srgbClr val="FF0000"/>
                </a:solidFill>
                <a:effectLst/>
                <a:latin typeface="Consolas" panose="020B0609020204030204" pitchFamily="49" charset="0"/>
              </a:rPr>
              <a:t>App.js</a:t>
            </a:r>
          </a:p>
          <a:p>
            <a:r>
              <a:rPr lang="en-US" b="0" dirty="0">
                <a:solidFill>
                  <a:srgbClr val="0000FF"/>
                </a:solidFill>
                <a:effectLst/>
                <a:latin typeface="Consolas" panose="020B0609020204030204" pitchFamily="49" charset="0"/>
              </a:rPr>
              <a:t>import</a:t>
            </a:r>
            <a:r>
              <a:rPr lang="en-US" b="0" dirty="0">
                <a:solidFill>
                  <a:srgbClr val="000000"/>
                </a:solidFill>
                <a:effectLst/>
                <a:latin typeface="Consolas" panose="020B0609020204030204" pitchFamily="49" charset="0"/>
              </a:rPr>
              <a:t> Form </a:t>
            </a:r>
            <a:r>
              <a:rPr lang="en-US" b="0" dirty="0">
                <a:solidFill>
                  <a:srgbClr val="0000FF"/>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'./Form'</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import</a:t>
            </a:r>
            <a:r>
              <a:rPr lang="en-US" b="0" dirty="0">
                <a:solidFill>
                  <a:srgbClr val="000000"/>
                </a:solidFill>
                <a:effectLst/>
                <a:latin typeface="Consolas" panose="020B0609020204030204" pitchFamily="49" charset="0"/>
              </a:rPr>
              <a:t> Account </a:t>
            </a:r>
            <a:r>
              <a:rPr lang="en-US" b="0" dirty="0">
                <a:solidFill>
                  <a:srgbClr val="0000FF"/>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'./Account'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App()</a:t>
            </a:r>
          </a:p>
          <a:p>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&lt;Form/&gt;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&lt;Account/&gt;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App;</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14316209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415498"/>
          </a:xfrm>
          <a:prstGeom prst="rect">
            <a:avLst/>
          </a:prstGeom>
          <a:noFill/>
        </p:spPr>
        <p:txBody>
          <a:bodyPr wrap="square">
            <a:spAutoFit/>
          </a:bodyPr>
          <a:lstStyle/>
          <a:p>
            <a:pPr marL="279393" algn="ctr">
              <a:spcBef>
                <a:spcPts val="5"/>
              </a:spcBef>
            </a:pPr>
            <a:r>
              <a:rPr lang="en-US" sz="2100" b="1" dirty="0">
                <a:solidFill>
                  <a:srgbClr val="7030A0"/>
                </a:solidFill>
                <a:latin typeface="Arial" panose="020B0604020202020204" pitchFamily="34" charset="0"/>
                <a:ea typeface="Arial" panose="020B0604020202020204" pitchFamily="34" charset="0"/>
              </a:rPr>
              <a:t>Global state management using redux</a:t>
            </a:r>
            <a:endParaRPr lang="en-IN" sz="2100" b="1" dirty="0">
              <a:solidFill>
                <a:srgbClr val="7030A0"/>
              </a:solidFill>
              <a:latin typeface="Arial" panose="020B0604020202020204" pitchFamily="34" charset="0"/>
              <a:ea typeface="Arial" panose="020B0604020202020204" pitchFamily="34" charset="0"/>
            </a:endParaRPr>
          </a:p>
        </p:txBody>
      </p:sp>
      <p:sp>
        <p:nvSpPr>
          <p:cNvPr id="6" name="TextBox 5">
            <a:extLst>
              <a:ext uri="{FF2B5EF4-FFF2-40B4-BE49-F238E27FC236}">
                <a16:creationId xmlns:a16="http://schemas.microsoft.com/office/drawing/2014/main" id="{8F758914-FB39-2736-7AF6-4D027327F880}"/>
              </a:ext>
            </a:extLst>
          </p:cNvPr>
          <p:cNvSpPr txBox="1"/>
          <p:nvPr/>
        </p:nvSpPr>
        <p:spPr>
          <a:xfrm>
            <a:off x="899727" y="537421"/>
            <a:ext cx="7769666" cy="3139321"/>
          </a:xfrm>
          <a:prstGeom prst="rect">
            <a:avLst/>
          </a:prstGeom>
          <a:noFill/>
        </p:spPr>
        <p:txBody>
          <a:bodyPr wrap="square">
            <a:spAutoFit/>
          </a:bodyPr>
          <a:lstStyle/>
          <a:p>
            <a:r>
              <a:rPr lang="en-US" b="0" dirty="0">
                <a:solidFill>
                  <a:srgbClr val="FF0000"/>
                </a:solidFill>
                <a:effectLst/>
                <a:latin typeface="Consolas" panose="020B0609020204030204" pitchFamily="49" charset="0"/>
              </a:rPr>
              <a:t>Index.js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App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'./App'</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{Provider}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'react-redux'</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store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'./store'</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&lt;Provider</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store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store</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&gt;&lt;App&gt;&lt;/App&gt;&lt;/Provider&gt;</a:t>
            </a:r>
            <a:r>
              <a:rPr lang="en-IN" b="0" dirty="0">
                <a:solidFill>
                  <a:srgbClr val="000000"/>
                </a:solidFill>
                <a:effectLst/>
                <a:latin typeface="Consolas" panose="020B0609020204030204" pitchFamily="49" charset="0"/>
              </a:rPr>
              <a:t>)</a:t>
            </a:r>
          </a:p>
          <a:p>
            <a:br>
              <a:rPr lang="en-US" b="0" dirty="0">
                <a:solidFill>
                  <a:srgbClr val="FF0000"/>
                </a:solidFill>
                <a:effectLst/>
                <a:latin typeface="Consolas" panose="020B0609020204030204" pitchFamily="49" charset="0"/>
              </a:rPr>
            </a:br>
            <a:endParaRPr lang="en-US" b="0" dirty="0">
              <a:solidFill>
                <a:srgbClr val="FF0000"/>
              </a:solidFill>
              <a:effectLst/>
              <a:latin typeface="Consolas" panose="020B0609020204030204" pitchFamily="49" charset="0"/>
            </a:endParaRPr>
          </a:p>
        </p:txBody>
      </p:sp>
      <p:pic>
        <p:nvPicPr>
          <p:cNvPr id="11" name="Picture 10">
            <a:extLst>
              <a:ext uri="{FF2B5EF4-FFF2-40B4-BE49-F238E27FC236}">
                <a16:creationId xmlns:a16="http://schemas.microsoft.com/office/drawing/2014/main" id="{08CDEC4C-0DD9-5446-9C79-73036B632F45}"/>
              </a:ext>
            </a:extLst>
          </p:cNvPr>
          <p:cNvPicPr>
            <a:picLocks noChangeAspect="1"/>
          </p:cNvPicPr>
          <p:nvPr/>
        </p:nvPicPr>
        <p:blipFill>
          <a:blip r:embed="rId4"/>
          <a:stretch>
            <a:fillRect/>
          </a:stretch>
        </p:blipFill>
        <p:spPr>
          <a:xfrm>
            <a:off x="3581400" y="3333750"/>
            <a:ext cx="3733800" cy="2376780"/>
          </a:xfrm>
          <a:prstGeom prst="rect">
            <a:avLst/>
          </a:prstGeom>
        </p:spPr>
      </p:pic>
    </p:spTree>
    <p:extLst>
      <p:ext uri="{BB962C8B-B14F-4D97-AF65-F5344CB8AC3E}">
        <p14:creationId xmlns:p14="http://schemas.microsoft.com/office/powerpoint/2010/main" val="141580207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415498"/>
          </a:xfrm>
          <a:prstGeom prst="rect">
            <a:avLst/>
          </a:prstGeom>
          <a:noFill/>
        </p:spPr>
        <p:txBody>
          <a:bodyPr wrap="square">
            <a:spAutoFit/>
          </a:bodyPr>
          <a:lstStyle/>
          <a:p>
            <a:pPr marL="279393" algn="ctr">
              <a:spcBef>
                <a:spcPts val="5"/>
              </a:spcBef>
            </a:pPr>
            <a:r>
              <a:rPr lang="en-US" sz="2100" b="1" dirty="0">
                <a:solidFill>
                  <a:srgbClr val="7030A0"/>
                </a:solidFill>
                <a:latin typeface="Arial" panose="020B0604020202020204" pitchFamily="34" charset="0"/>
                <a:ea typeface="Arial" panose="020B0604020202020204" pitchFamily="34" charset="0"/>
              </a:rPr>
              <a:t>Global state management using redux</a:t>
            </a:r>
            <a:endParaRPr lang="en-IN" sz="2100" b="1" dirty="0">
              <a:solidFill>
                <a:srgbClr val="7030A0"/>
              </a:solidFill>
              <a:latin typeface="Arial" panose="020B0604020202020204" pitchFamily="34" charset="0"/>
              <a:ea typeface="Arial" panose="020B0604020202020204" pitchFamily="34" charset="0"/>
            </a:endParaRPr>
          </a:p>
        </p:txBody>
      </p:sp>
      <p:sp>
        <p:nvSpPr>
          <p:cNvPr id="6" name="TextBox 5">
            <a:extLst>
              <a:ext uri="{FF2B5EF4-FFF2-40B4-BE49-F238E27FC236}">
                <a16:creationId xmlns:a16="http://schemas.microsoft.com/office/drawing/2014/main" id="{8F758914-FB39-2736-7AF6-4D027327F880}"/>
              </a:ext>
            </a:extLst>
          </p:cNvPr>
          <p:cNvSpPr txBox="1"/>
          <p:nvPr/>
        </p:nvSpPr>
        <p:spPr>
          <a:xfrm>
            <a:off x="899727" y="537421"/>
            <a:ext cx="7769666" cy="5078313"/>
          </a:xfrm>
          <a:prstGeom prst="rect">
            <a:avLst/>
          </a:prstGeom>
          <a:noFill/>
        </p:spPr>
        <p:txBody>
          <a:bodyPr wrap="square">
            <a:spAutoFit/>
          </a:bodyPr>
          <a:lstStyle/>
          <a:p>
            <a:r>
              <a:rPr lang="en-US" b="0" dirty="0">
                <a:solidFill>
                  <a:srgbClr val="FF0000"/>
                </a:solidFill>
                <a:effectLst/>
                <a:latin typeface="Consolas" panose="020B0609020204030204" pitchFamily="49" charset="0"/>
              </a:rPr>
              <a:t>Index.html</a:t>
            </a:r>
          </a:p>
          <a:p>
            <a:r>
              <a:rPr lang="en-IN" b="0" dirty="0">
                <a:solidFill>
                  <a:srgbClr val="800000"/>
                </a:solidFill>
                <a:effectLst/>
                <a:latin typeface="Consolas" panose="020B0609020204030204" pitchFamily="49" charset="0"/>
              </a:rPr>
              <a:t>&lt;!DOCTYPE</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html</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&lt;html</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lang</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en</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&lt;head&gt;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&lt;meta</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charset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"utf-8"</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&lt;link</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rel</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"icon"</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href</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"%PUBLIC_URL%/favicon.ico"</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&lt;link</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href</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"https://cdn.jsdelivr.net/</a:t>
            </a:r>
            <a:r>
              <a:rPr lang="en-IN" b="0" dirty="0" err="1">
                <a:solidFill>
                  <a:srgbClr val="0000FF"/>
                </a:solidFill>
                <a:effectLst/>
                <a:latin typeface="Consolas" panose="020B0609020204030204" pitchFamily="49" charset="0"/>
              </a:rPr>
              <a:t>npm</a:t>
            </a:r>
            <a:r>
              <a:rPr lang="en-IN" b="0" dirty="0">
                <a:solidFill>
                  <a:srgbClr val="0000FF"/>
                </a:solidFill>
                <a:effectLst/>
                <a:latin typeface="Consolas" panose="020B0609020204030204" pitchFamily="49" charset="0"/>
              </a:rPr>
              <a:t>/bootstrap@5.0.2/</a:t>
            </a:r>
            <a:r>
              <a:rPr lang="en-IN" b="0" dirty="0" err="1">
                <a:solidFill>
                  <a:srgbClr val="0000FF"/>
                </a:solidFill>
                <a:effectLst/>
                <a:latin typeface="Consolas" panose="020B0609020204030204" pitchFamily="49" charset="0"/>
              </a:rPr>
              <a:t>dist</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css</a:t>
            </a:r>
            <a:r>
              <a:rPr lang="en-IN" b="0" dirty="0">
                <a:solidFill>
                  <a:srgbClr val="0000FF"/>
                </a:solidFill>
                <a:effectLst/>
                <a:latin typeface="Consolas" panose="020B0609020204030204" pitchFamily="49" charset="0"/>
              </a:rPr>
              <a:t>/bootstrap.min.css"</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rel</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"stylesheet"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integrity</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"sha384-EVSTQN3/azprG1Anm3QDgpJLIm9Nao0Yz1ztcQTwFspd3yD65VohhpuuCOmLASjC"</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crossorigin</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"anonymous"</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&lt;script</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src</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"https://cdn.jsdelivr.net/</a:t>
            </a:r>
            <a:r>
              <a:rPr lang="en-IN" b="0" dirty="0" err="1">
                <a:solidFill>
                  <a:srgbClr val="0000FF"/>
                </a:solidFill>
                <a:effectLst/>
                <a:latin typeface="Consolas" panose="020B0609020204030204" pitchFamily="49" charset="0"/>
              </a:rPr>
              <a:t>npm</a:t>
            </a:r>
            <a:r>
              <a:rPr lang="en-IN" b="0" dirty="0">
                <a:solidFill>
                  <a:srgbClr val="0000FF"/>
                </a:solidFill>
                <a:effectLst/>
                <a:latin typeface="Consolas" panose="020B0609020204030204" pitchFamily="49" charset="0"/>
              </a:rPr>
              <a:t>/bootstrap@5.0.2/</a:t>
            </a:r>
            <a:r>
              <a:rPr lang="en-IN" b="0" dirty="0" err="1">
                <a:solidFill>
                  <a:srgbClr val="0000FF"/>
                </a:solidFill>
                <a:effectLst/>
                <a:latin typeface="Consolas" panose="020B0609020204030204" pitchFamily="49" charset="0"/>
              </a:rPr>
              <a:t>dist</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js</a:t>
            </a:r>
            <a:r>
              <a:rPr lang="en-IN" b="0" dirty="0">
                <a:solidFill>
                  <a:srgbClr val="0000FF"/>
                </a:solidFill>
                <a:effectLst/>
                <a:latin typeface="Consolas" panose="020B0609020204030204" pitchFamily="49" charset="0"/>
              </a:rPr>
              <a:t>/bootstrap.bundle.min.js"</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integrity</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"sha384-MrcW6ZMFYlzcLA8Nl+NtUVF0sA7MsXsP1UyJoMp4YLEuNSfAP+JcXn/</a:t>
            </a:r>
            <a:r>
              <a:rPr lang="en-IN" b="0" dirty="0" err="1">
                <a:solidFill>
                  <a:srgbClr val="0000FF"/>
                </a:solidFill>
                <a:effectLst/>
                <a:latin typeface="Consolas" panose="020B0609020204030204" pitchFamily="49" charset="0"/>
              </a:rPr>
              <a:t>tWtIaxVXM</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crossorigin</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"anonymous"</a:t>
            </a:r>
            <a:r>
              <a:rPr lang="en-IN" b="0" dirty="0">
                <a:solidFill>
                  <a:srgbClr val="800000"/>
                </a:solidFill>
                <a:effectLst/>
                <a:latin typeface="Consolas" panose="020B0609020204030204" pitchFamily="49" charset="0"/>
              </a:rPr>
              <a:t>&gt;&lt;/script&gt;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03511852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415498"/>
          </a:xfrm>
          <a:prstGeom prst="rect">
            <a:avLst/>
          </a:prstGeom>
          <a:noFill/>
        </p:spPr>
        <p:txBody>
          <a:bodyPr wrap="square">
            <a:spAutoFit/>
          </a:bodyPr>
          <a:lstStyle/>
          <a:p>
            <a:pPr marL="279393" algn="ctr">
              <a:spcBef>
                <a:spcPts val="5"/>
              </a:spcBef>
            </a:pPr>
            <a:r>
              <a:rPr lang="en-US" sz="2100" b="1" dirty="0">
                <a:solidFill>
                  <a:srgbClr val="7030A0"/>
                </a:solidFill>
                <a:latin typeface="Arial" panose="020B0604020202020204" pitchFamily="34" charset="0"/>
                <a:ea typeface="Arial" panose="020B0604020202020204" pitchFamily="34" charset="0"/>
              </a:rPr>
              <a:t>Global state management using redux</a:t>
            </a:r>
            <a:endParaRPr lang="en-IN" sz="2100" b="1" dirty="0">
              <a:solidFill>
                <a:srgbClr val="7030A0"/>
              </a:solidFill>
              <a:latin typeface="Arial" panose="020B0604020202020204" pitchFamily="34" charset="0"/>
              <a:ea typeface="Arial" panose="020B0604020202020204" pitchFamily="34" charset="0"/>
            </a:endParaRPr>
          </a:p>
        </p:txBody>
      </p:sp>
      <p:sp>
        <p:nvSpPr>
          <p:cNvPr id="6" name="TextBox 5">
            <a:extLst>
              <a:ext uri="{FF2B5EF4-FFF2-40B4-BE49-F238E27FC236}">
                <a16:creationId xmlns:a16="http://schemas.microsoft.com/office/drawing/2014/main" id="{8F758914-FB39-2736-7AF6-4D027327F880}"/>
              </a:ext>
            </a:extLst>
          </p:cNvPr>
          <p:cNvSpPr txBox="1"/>
          <p:nvPr/>
        </p:nvSpPr>
        <p:spPr>
          <a:xfrm>
            <a:off x="899727" y="537421"/>
            <a:ext cx="7769666" cy="3970318"/>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&lt;title&gt;</a:t>
            </a:r>
            <a:r>
              <a:rPr lang="en-IN" b="0" dirty="0">
                <a:solidFill>
                  <a:srgbClr val="000000"/>
                </a:solidFill>
                <a:effectLst/>
                <a:latin typeface="Consolas" panose="020B0609020204030204" pitchFamily="49" charset="0"/>
              </a:rPr>
              <a:t>React App</a:t>
            </a:r>
            <a:r>
              <a:rPr lang="en-IN" b="0" dirty="0">
                <a:solidFill>
                  <a:srgbClr val="800000"/>
                </a:solidFill>
                <a:effectLst/>
                <a:latin typeface="Consolas" panose="020B0609020204030204" pitchFamily="49" charset="0"/>
              </a:rPr>
              <a:t>&lt;/title&gt;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&lt;/head&gt;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&lt;body&gt;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id</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"root"</a:t>
            </a:r>
            <a:r>
              <a:rPr lang="en-IN" b="0" dirty="0">
                <a:solidFill>
                  <a:srgbClr val="800000"/>
                </a:solidFill>
                <a:effectLst/>
                <a:latin typeface="Consolas" panose="020B0609020204030204" pitchFamily="49" charset="0"/>
              </a:rPr>
              <a:t>&gt;&lt;/div&gt;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&lt;/body&gt;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&lt;/html&gt;</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US" b="0" dirty="0">
                <a:solidFill>
                  <a:srgbClr val="FF0000"/>
                </a:solidFill>
                <a:effectLst/>
                <a:latin typeface="Consolas" panose="020B0609020204030204" pitchFamily="49" charset="0"/>
              </a:rPr>
            </a:br>
            <a:endParaRPr lang="en-US" b="0" dirty="0">
              <a:solidFill>
                <a:srgbClr val="FF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12700067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553998"/>
          </a:xfrm>
          <a:prstGeom prst="rect">
            <a:avLst/>
          </a:prstGeom>
          <a:noFill/>
        </p:spPr>
        <p:txBody>
          <a:bodyPr wrap="square">
            <a:spAutoFit/>
          </a:bodyPr>
          <a:lstStyle/>
          <a:p>
            <a:pPr marL="279393" algn="ctr">
              <a:spcBef>
                <a:spcPts val="5"/>
              </a:spcBef>
            </a:pPr>
            <a:r>
              <a:rPr kumimoji="0" lang="en-US" sz="1400" b="0" i="0" u="none" strike="noStrike" kern="1200" baseline="0" dirty="0">
                <a:solidFill>
                  <a:srgbClr val="7030A0"/>
                </a:solidFill>
                <a:latin typeface="+mn-lt"/>
                <a:ea typeface="+mn-ea"/>
                <a:cs typeface="+mn-cs"/>
              </a:rPr>
              <a:t>adding an API service as a middleware/loading state for that </a:t>
            </a:r>
            <a:r>
              <a:rPr kumimoji="0" lang="en-US" sz="1600" b="0" i="0" u="none" strike="noStrike" kern="1200" baseline="0" dirty="0">
                <a:solidFill>
                  <a:srgbClr val="7030A0"/>
                </a:solidFill>
                <a:latin typeface="+mn-lt"/>
                <a:ea typeface="+mn-ea"/>
                <a:cs typeface="+mn-cs"/>
              </a:rPr>
              <a:t>particular API</a:t>
            </a:r>
            <a:endParaRPr lang="en-IN" sz="1600" b="1" dirty="0">
              <a:solidFill>
                <a:srgbClr val="7030A0"/>
              </a:solidFill>
              <a:latin typeface="Arial" panose="020B0604020202020204" pitchFamily="34" charset="0"/>
              <a:ea typeface="Arial" panose="020B0604020202020204" pitchFamily="34" charset="0"/>
            </a:endParaRPr>
          </a:p>
        </p:txBody>
      </p:sp>
      <p:sp>
        <p:nvSpPr>
          <p:cNvPr id="6" name="TextBox 5">
            <a:extLst>
              <a:ext uri="{FF2B5EF4-FFF2-40B4-BE49-F238E27FC236}">
                <a16:creationId xmlns:a16="http://schemas.microsoft.com/office/drawing/2014/main" id="{8F758914-FB39-2736-7AF6-4D027327F880}"/>
              </a:ext>
            </a:extLst>
          </p:cNvPr>
          <p:cNvSpPr txBox="1"/>
          <p:nvPr/>
        </p:nvSpPr>
        <p:spPr>
          <a:xfrm>
            <a:off x="304800" y="832913"/>
            <a:ext cx="8364593" cy="4524315"/>
          </a:xfrm>
          <a:prstGeom prst="rect">
            <a:avLst/>
          </a:prstGeom>
          <a:noFill/>
        </p:spPr>
        <p:txBody>
          <a:bodyPr wrap="square">
            <a:spAutoFit/>
          </a:bodyPr>
          <a:lstStyle/>
          <a:p>
            <a:pPr marL="285750" indent="-285750">
              <a:buFont typeface="Wingdings" panose="05000000000000000000" pitchFamily="2" charset="2"/>
              <a:buChar char="Ø"/>
            </a:pPr>
            <a:r>
              <a:rPr lang="en-US" b="0" i="0" dirty="0">
                <a:solidFill>
                  <a:srgbClr val="273239"/>
                </a:solidFill>
                <a:effectLst/>
                <a:latin typeface="Nunito" pitchFamily="2" charset="0"/>
              </a:rPr>
              <a:t>Redux supports middleware, and middleware functions run between dispatching an action and the moment it reaches the reducer. </a:t>
            </a:r>
          </a:p>
          <a:p>
            <a:pPr marL="285750" indent="-285750">
              <a:buFont typeface="Wingdings" panose="05000000000000000000" pitchFamily="2" charset="2"/>
              <a:buChar char="Ø"/>
            </a:pPr>
            <a:r>
              <a:rPr lang="en-US" b="0" i="0" dirty="0">
                <a:solidFill>
                  <a:srgbClr val="273239"/>
                </a:solidFill>
                <a:effectLst/>
                <a:latin typeface="Nunito" pitchFamily="2" charset="0"/>
              </a:rPr>
              <a:t>Redux </a:t>
            </a:r>
            <a:r>
              <a:rPr lang="en-US" b="0" i="0" dirty="0" err="1">
                <a:solidFill>
                  <a:srgbClr val="273239"/>
                </a:solidFill>
                <a:effectLst/>
                <a:latin typeface="Nunito" pitchFamily="2" charset="0"/>
              </a:rPr>
              <a:t>middlewares</a:t>
            </a:r>
            <a:r>
              <a:rPr lang="en-US" b="0" i="0" dirty="0">
                <a:solidFill>
                  <a:srgbClr val="273239"/>
                </a:solidFill>
                <a:effectLst/>
                <a:latin typeface="Nunito" pitchFamily="2" charset="0"/>
              </a:rPr>
              <a:t> can be used for logging, routing, asynchronous actions, </a:t>
            </a:r>
            <a:r>
              <a:rPr lang="en-US" b="0" i="0" dirty="0" err="1">
                <a:solidFill>
                  <a:srgbClr val="273239"/>
                </a:solidFill>
                <a:effectLst/>
                <a:latin typeface="Nunito" pitchFamily="2" charset="0"/>
              </a:rPr>
              <a:t>etc</a:t>
            </a:r>
            <a:endParaRPr lang="en-US" b="0" i="0" dirty="0">
              <a:solidFill>
                <a:srgbClr val="273239"/>
              </a:solidFill>
              <a:effectLst/>
              <a:latin typeface="Nunito" pitchFamily="2" charset="0"/>
            </a:endParaRPr>
          </a:p>
          <a:p>
            <a:pPr marL="285750" indent="-285750" algn="l" fontAlgn="base">
              <a:buFont typeface="Wingdings" panose="05000000000000000000" pitchFamily="2" charset="2"/>
              <a:buChar char="Ø"/>
            </a:pPr>
            <a:r>
              <a:rPr lang="en-US" b="0" i="0" dirty="0">
                <a:solidFill>
                  <a:srgbClr val="273239"/>
                </a:solidFill>
                <a:effectLst/>
                <a:latin typeface="Nunito" pitchFamily="2" charset="0"/>
              </a:rPr>
              <a:t>we will focus on a redux middleware called </a:t>
            </a:r>
            <a:r>
              <a:rPr lang="en-US" b="0" i="0" dirty="0" err="1">
                <a:solidFill>
                  <a:srgbClr val="FF0000"/>
                </a:solidFill>
                <a:effectLst/>
                <a:latin typeface="Nunito" pitchFamily="2" charset="0"/>
              </a:rPr>
              <a:t>thunk</a:t>
            </a:r>
            <a:r>
              <a:rPr lang="en-US" b="0" i="0" dirty="0">
                <a:solidFill>
                  <a:srgbClr val="FF0000"/>
                </a:solidFill>
                <a:effectLst/>
                <a:latin typeface="Nunito" pitchFamily="2" charset="0"/>
              </a:rPr>
              <a:t>. </a:t>
            </a:r>
            <a:r>
              <a:rPr lang="en-US" b="0" i="0" dirty="0">
                <a:solidFill>
                  <a:srgbClr val="273239"/>
                </a:solidFill>
                <a:effectLst/>
                <a:latin typeface="Nunito" pitchFamily="2" charset="0"/>
              </a:rPr>
              <a:t>It allows us to return functions instead of objects from redux actions. </a:t>
            </a:r>
          </a:p>
          <a:p>
            <a:pPr marL="285750" indent="-285750" algn="l" fontAlgn="base">
              <a:buFont typeface="Wingdings" panose="05000000000000000000" pitchFamily="2" charset="2"/>
              <a:buChar char="Ø"/>
            </a:pPr>
            <a:r>
              <a:rPr lang="en-US" b="0" i="0" dirty="0">
                <a:solidFill>
                  <a:srgbClr val="273239"/>
                </a:solidFill>
                <a:effectLst/>
                <a:latin typeface="Nunito" pitchFamily="2" charset="0"/>
              </a:rPr>
              <a:t>Plain redux doesn’t allow complex logic inside action functions, you can only perform simple synchronous updates by dispatching actions.</a:t>
            </a:r>
          </a:p>
          <a:p>
            <a:pPr marL="285750" indent="-285750" algn="l" fontAlgn="base">
              <a:buFont typeface="Wingdings" panose="05000000000000000000" pitchFamily="2" charset="2"/>
              <a:buChar char="Ø"/>
            </a:pPr>
            <a:r>
              <a:rPr lang="en-US" b="0" i="0" dirty="0">
                <a:solidFill>
                  <a:srgbClr val="273239"/>
                </a:solidFill>
                <a:effectLst/>
                <a:latin typeface="Nunito" pitchFamily="2" charset="0"/>
              </a:rPr>
              <a:t> This middleware extends its ability and lets you write complex logic that interacts with the store. </a:t>
            </a:r>
          </a:p>
          <a:p>
            <a:pPr marL="285750" indent="-285750" algn="l" fontAlgn="base">
              <a:buFont typeface="Wingdings" panose="05000000000000000000" pitchFamily="2" charset="2"/>
              <a:buChar char="Ø"/>
            </a:pPr>
            <a:r>
              <a:rPr lang="en-US" b="0" i="0" dirty="0" err="1">
                <a:solidFill>
                  <a:srgbClr val="273239"/>
                </a:solidFill>
                <a:effectLst/>
                <a:latin typeface="Nunito" pitchFamily="2" charset="0"/>
              </a:rPr>
              <a:t>Thunk</a:t>
            </a:r>
            <a:r>
              <a:rPr lang="en-US" b="0" i="0" dirty="0">
                <a:solidFill>
                  <a:srgbClr val="273239"/>
                </a:solidFill>
                <a:effectLst/>
                <a:latin typeface="Nunito" pitchFamily="2" charset="0"/>
              </a:rPr>
              <a:t> doesn’t interfere with the action until it returns a function. </a:t>
            </a:r>
            <a:r>
              <a:rPr lang="en-US" b="0" i="0" dirty="0" err="1">
                <a:solidFill>
                  <a:srgbClr val="273239"/>
                </a:solidFill>
                <a:effectLst/>
                <a:latin typeface="Nunito" pitchFamily="2" charset="0"/>
              </a:rPr>
              <a:t>Thunk</a:t>
            </a:r>
            <a:r>
              <a:rPr lang="en-US" b="0" i="0" dirty="0">
                <a:solidFill>
                  <a:srgbClr val="273239"/>
                </a:solidFill>
                <a:effectLst/>
                <a:latin typeface="Nunito" pitchFamily="2" charset="0"/>
              </a:rPr>
              <a:t> allows us to dispatch actions manually, which gives us the power to incorporate some logic or run some asynchronous code before dispatching an action.</a:t>
            </a:r>
          </a:p>
          <a:p>
            <a:pPr algn="l" fontAlgn="base"/>
            <a:endParaRPr lang="en-US" b="0" i="0" dirty="0">
              <a:solidFill>
                <a:srgbClr val="273239"/>
              </a:solidFill>
              <a:effectLst/>
              <a:latin typeface="Nunito" pitchFamily="2" charset="0"/>
            </a:endParaRPr>
          </a:p>
          <a:p>
            <a:r>
              <a:rPr lang="en-US" b="0" i="0" dirty="0">
                <a:solidFill>
                  <a:srgbClr val="273239"/>
                </a:solidFill>
                <a:effectLst/>
                <a:latin typeface="Nunito" pitchFamily="2" charset="0"/>
              </a:rPr>
              <a:t>.</a:t>
            </a:r>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28217963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553998"/>
          </a:xfrm>
          <a:prstGeom prst="rect">
            <a:avLst/>
          </a:prstGeom>
          <a:noFill/>
        </p:spPr>
        <p:txBody>
          <a:bodyPr wrap="square">
            <a:spAutoFit/>
          </a:bodyPr>
          <a:lstStyle/>
          <a:p>
            <a:pPr marL="279393" algn="ctr">
              <a:spcBef>
                <a:spcPts val="5"/>
              </a:spcBef>
            </a:pPr>
            <a:r>
              <a:rPr kumimoji="0" lang="en-US" sz="1400" b="0" i="0" u="none" strike="noStrike" kern="1200" baseline="0" dirty="0">
                <a:solidFill>
                  <a:srgbClr val="7030A0"/>
                </a:solidFill>
                <a:latin typeface="+mn-lt"/>
                <a:ea typeface="+mn-ea"/>
                <a:cs typeface="+mn-cs"/>
              </a:rPr>
              <a:t>adding an API service as a middleware/loading state for that </a:t>
            </a:r>
            <a:r>
              <a:rPr kumimoji="0" lang="en-US" sz="1600" b="0" i="0" u="none" strike="noStrike" kern="1200" baseline="0" dirty="0">
                <a:solidFill>
                  <a:srgbClr val="7030A0"/>
                </a:solidFill>
                <a:latin typeface="+mn-lt"/>
                <a:ea typeface="+mn-ea"/>
                <a:cs typeface="+mn-cs"/>
              </a:rPr>
              <a:t>particular API</a:t>
            </a:r>
            <a:endParaRPr lang="en-IN" sz="1600" b="1" dirty="0">
              <a:solidFill>
                <a:srgbClr val="7030A0"/>
              </a:solidFill>
              <a:latin typeface="Arial" panose="020B0604020202020204" pitchFamily="34" charset="0"/>
              <a:ea typeface="Arial" panose="020B0604020202020204" pitchFamily="34" charset="0"/>
            </a:endParaRPr>
          </a:p>
        </p:txBody>
      </p:sp>
      <p:sp>
        <p:nvSpPr>
          <p:cNvPr id="6" name="TextBox 5">
            <a:extLst>
              <a:ext uri="{FF2B5EF4-FFF2-40B4-BE49-F238E27FC236}">
                <a16:creationId xmlns:a16="http://schemas.microsoft.com/office/drawing/2014/main" id="{8F758914-FB39-2736-7AF6-4D027327F880}"/>
              </a:ext>
            </a:extLst>
          </p:cNvPr>
          <p:cNvSpPr txBox="1"/>
          <p:nvPr/>
        </p:nvSpPr>
        <p:spPr>
          <a:xfrm>
            <a:off x="304800" y="832913"/>
            <a:ext cx="8364593" cy="2308324"/>
          </a:xfrm>
          <a:prstGeom prst="rect">
            <a:avLst/>
          </a:prstGeom>
          <a:noFill/>
        </p:spPr>
        <p:txBody>
          <a:bodyPr wrap="square">
            <a:spAutoFit/>
          </a:bodyPr>
          <a:lstStyle/>
          <a:p>
            <a:pPr marL="285750" indent="-285750" algn="l" fontAlgn="base">
              <a:buFont typeface="Wingdings" panose="05000000000000000000" pitchFamily="2" charset="2"/>
              <a:buChar char="Ø"/>
            </a:pPr>
            <a:r>
              <a:rPr lang="en-US" b="0" i="0" dirty="0">
                <a:solidFill>
                  <a:srgbClr val="273239"/>
                </a:solidFill>
                <a:effectLst/>
                <a:latin typeface="Nunito" pitchFamily="2" charset="0"/>
              </a:rPr>
              <a:t>The function returned from action is called a </a:t>
            </a:r>
            <a:r>
              <a:rPr lang="en-US" b="0" i="0" dirty="0" err="1">
                <a:solidFill>
                  <a:srgbClr val="273239"/>
                </a:solidFill>
                <a:effectLst/>
                <a:latin typeface="Nunito" pitchFamily="2" charset="0"/>
              </a:rPr>
              <a:t>thunk</a:t>
            </a:r>
            <a:r>
              <a:rPr lang="en-US" b="0" i="0" dirty="0">
                <a:solidFill>
                  <a:srgbClr val="273239"/>
                </a:solidFill>
                <a:effectLst/>
                <a:latin typeface="Nunito" pitchFamily="2" charset="0"/>
              </a:rPr>
              <a:t> function which is called with two arguments : </a:t>
            </a:r>
          </a:p>
          <a:p>
            <a:pPr marL="285750" indent="-285750" algn="l" fontAlgn="base">
              <a:buFont typeface="Wingdings" panose="05000000000000000000" pitchFamily="2" charset="2"/>
              <a:buChar char="Ø"/>
            </a:pPr>
            <a:r>
              <a:rPr lang="en-US" b="1" i="0" dirty="0">
                <a:solidFill>
                  <a:srgbClr val="273239"/>
                </a:solidFill>
                <a:effectLst/>
                <a:latin typeface="Nunito" pitchFamily="2" charset="0"/>
              </a:rPr>
              <a:t>1. dispatch: </a:t>
            </a:r>
            <a:r>
              <a:rPr lang="en-US" b="0" i="0" dirty="0">
                <a:solidFill>
                  <a:srgbClr val="273239"/>
                </a:solidFill>
                <a:effectLst/>
                <a:latin typeface="Nunito" pitchFamily="2" charset="0"/>
              </a:rPr>
              <a:t>It is a method used to dispatch actions, that can be received by reducers. </a:t>
            </a:r>
            <a:br>
              <a:rPr lang="en-US" b="0" i="0" dirty="0">
                <a:solidFill>
                  <a:srgbClr val="273239"/>
                </a:solidFill>
                <a:effectLst/>
                <a:latin typeface="Nunito" pitchFamily="2" charset="0"/>
              </a:rPr>
            </a:br>
            <a:r>
              <a:rPr lang="en-US" b="1" i="0" dirty="0">
                <a:solidFill>
                  <a:srgbClr val="273239"/>
                </a:solidFill>
                <a:effectLst/>
                <a:latin typeface="Nunito" pitchFamily="2" charset="0"/>
              </a:rPr>
              <a:t>2. </a:t>
            </a:r>
            <a:r>
              <a:rPr lang="en-US" b="1" i="0" dirty="0" err="1">
                <a:solidFill>
                  <a:srgbClr val="273239"/>
                </a:solidFill>
                <a:effectLst/>
                <a:latin typeface="Nunito" pitchFamily="2" charset="0"/>
              </a:rPr>
              <a:t>getState</a:t>
            </a:r>
            <a:r>
              <a:rPr lang="en-US" b="1" i="0" dirty="0">
                <a:solidFill>
                  <a:srgbClr val="273239"/>
                </a:solidFill>
                <a:effectLst/>
                <a:latin typeface="Nunito" pitchFamily="2" charset="0"/>
              </a:rPr>
              <a:t>:</a:t>
            </a:r>
            <a:r>
              <a:rPr lang="en-US" b="0" i="0" dirty="0">
                <a:solidFill>
                  <a:srgbClr val="273239"/>
                </a:solidFill>
                <a:effectLst/>
                <a:latin typeface="Nunito" pitchFamily="2" charset="0"/>
              </a:rPr>
              <a:t> It gives access to store inside the </a:t>
            </a:r>
            <a:r>
              <a:rPr lang="en-US" b="0" i="0" dirty="0" err="1">
                <a:solidFill>
                  <a:srgbClr val="273239"/>
                </a:solidFill>
                <a:effectLst/>
                <a:latin typeface="Nunito" pitchFamily="2" charset="0"/>
              </a:rPr>
              <a:t>thunk</a:t>
            </a:r>
            <a:r>
              <a:rPr lang="en-US" b="0" i="0" dirty="0">
                <a:solidFill>
                  <a:srgbClr val="273239"/>
                </a:solidFill>
                <a:effectLst/>
                <a:latin typeface="Nunito" pitchFamily="2" charset="0"/>
              </a:rPr>
              <a:t> function.</a:t>
            </a:r>
          </a:p>
          <a:p>
            <a:pPr algn="l" fontAlgn="base"/>
            <a:r>
              <a:rPr lang="en-US" b="0" i="0" dirty="0">
                <a:solidFill>
                  <a:srgbClr val="273239"/>
                </a:solidFill>
                <a:effectLst/>
                <a:latin typeface="Nunito" pitchFamily="2" charset="0"/>
              </a:rPr>
              <a:t>A </a:t>
            </a:r>
            <a:r>
              <a:rPr lang="en-US" b="0" i="0" dirty="0" err="1">
                <a:solidFill>
                  <a:srgbClr val="273239"/>
                </a:solidFill>
                <a:effectLst/>
                <a:latin typeface="Nunito" pitchFamily="2" charset="0"/>
              </a:rPr>
              <a:t>thunk</a:t>
            </a:r>
            <a:r>
              <a:rPr lang="en-US" b="0" i="0" dirty="0">
                <a:solidFill>
                  <a:srgbClr val="273239"/>
                </a:solidFill>
                <a:effectLst/>
                <a:latin typeface="Nunito" pitchFamily="2" charset="0"/>
              </a:rPr>
              <a:t> function may contain any arbitrary logic, sync, or async, and can call dispatch or </a:t>
            </a:r>
            <a:r>
              <a:rPr lang="en-US" b="0" i="0" dirty="0" err="1">
                <a:solidFill>
                  <a:srgbClr val="273239"/>
                </a:solidFill>
                <a:effectLst/>
                <a:latin typeface="Nunito" pitchFamily="2" charset="0"/>
              </a:rPr>
              <a:t>getState</a:t>
            </a:r>
            <a:r>
              <a:rPr lang="en-US" b="0" i="0" dirty="0">
                <a:solidFill>
                  <a:srgbClr val="273239"/>
                </a:solidFill>
                <a:effectLst/>
                <a:latin typeface="Nunito" pitchFamily="2" charset="0"/>
              </a:rPr>
              <a:t> at any time</a:t>
            </a:r>
          </a:p>
          <a:p>
            <a:r>
              <a:rPr lang="en-US" b="0" i="0" dirty="0">
                <a:solidFill>
                  <a:srgbClr val="273239"/>
                </a:solidFill>
                <a:effectLst/>
                <a:latin typeface="Nunito" pitchFamily="2" charset="0"/>
              </a:rPr>
              <a:t>.</a:t>
            </a:r>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2090300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415498"/>
          </a:xfrm>
          <a:prstGeom prst="rect">
            <a:avLst/>
          </a:prstGeom>
          <a:noFill/>
        </p:spPr>
        <p:txBody>
          <a:bodyPr wrap="square">
            <a:spAutoFit/>
          </a:bodyPr>
          <a:lstStyle/>
          <a:p>
            <a:pPr marL="279393" algn="ctr">
              <a:spcBef>
                <a:spcPts val="5"/>
              </a:spcBef>
            </a:pPr>
            <a:r>
              <a:rPr lang="en-US" sz="2100" b="1" dirty="0">
                <a:solidFill>
                  <a:srgbClr val="7030A0"/>
                </a:solidFill>
                <a:latin typeface="Arial" panose="020B0604020202020204" pitchFamily="34" charset="0"/>
                <a:ea typeface="Arial" panose="020B0604020202020204" pitchFamily="34" charset="0"/>
              </a:rPr>
              <a:t>Redux</a:t>
            </a:r>
            <a:endParaRPr lang="en-IN" sz="2100" b="1" dirty="0">
              <a:solidFill>
                <a:srgbClr val="7030A0"/>
              </a:solidFill>
              <a:latin typeface="Arial" panose="020B0604020202020204" pitchFamily="34" charset="0"/>
              <a:ea typeface="Arial" panose="020B0604020202020204" pitchFamily="34" charset="0"/>
            </a:endParaRPr>
          </a:p>
        </p:txBody>
      </p:sp>
      <p:sp>
        <p:nvSpPr>
          <p:cNvPr id="5" name="TextBox 4">
            <a:extLst>
              <a:ext uri="{FF2B5EF4-FFF2-40B4-BE49-F238E27FC236}">
                <a16:creationId xmlns:a16="http://schemas.microsoft.com/office/drawing/2014/main" id="{E433177E-18B8-296F-6554-FE25B4868EC6}"/>
              </a:ext>
            </a:extLst>
          </p:cNvPr>
          <p:cNvSpPr txBox="1"/>
          <p:nvPr/>
        </p:nvSpPr>
        <p:spPr>
          <a:xfrm>
            <a:off x="24744" y="647402"/>
            <a:ext cx="8045120" cy="4801314"/>
          </a:xfrm>
          <a:prstGeom prst="rect">
            <a:avLst/>
          </a:prstGeom>
          <a:noFill/>
        </p:spPr>
        <p:txBody>
          <a:bodyPr wrap="square">
            <a:spAutoFit/>
          </a:bodyPr>
          <a:lstStyle/>
          <a:p>
            <a:r>
              <a:rPr lang="en-US" dirty="0">
                <a:solidFill>
                  <a:schemeClr val="bg1"/>
                </a:solidFill>
              </a:rPr>
              <a:t>React redux maintains the state of the application in a single place called Redux store. React component can get the latest state from the store as well as change the state at any time. Redux provides a simple process to get and set the current state of the application and involves below concepts.</a:t>
            </a:r>
          </a:p>
          <a:p>
            <a:endParaRPr lang="en-US" dirty="0">
              <a:solidFill>
                <a:schemeClr val="bg1"/>
              </a:solidFill>
            </a:endParaRPr>
          </a:p>
          <a:p>
            <a:r>
              <a:rPr lang="en-US" dirty="0">
                <a:solidFill>
                  <a:srgbClr val="FF0000"/>
                </a:solidFill>
              </a:rPr>
              <a:t>Store </a:t>
            </a:r>
            <a:r>
              <a:rPr lang="en-US" dirty="0">
                <a:solidFill>
                  <a:schemeClr val="bg1"/>
                </a:solidFill>
              </a:rPr>
              <a:t>− The central place to store the state of the application.</a:t>
            </a:r>
          </a:p>
          <a:p>
            <a:r>
              <a:rPr lang="en-US" dirty="0">
                <a:solidFill>
                  <a:srgbClr val="FF0000"/>
                </a:solidFill>
              </a:rPr>
              <a:t>       const store = </a:t>
            </a:r>
            <a:r>
              <a:rPr lang="en-US" dirty="0" err="1">
                <a:solidFill>
                  <a:srgbClr val="FF0000"/>
                </a:solidFill>
              </a:rPr>
              <a:t>createStore</a:t>
            </a:r>
            <a:r>
              <a:rPr lang="en-US" dirty="0">
                <a:solidFill>
                  <a:srgbClr val="FF0000"/>
                </a:solidFill>
              </a:rPr>
              <a:t>(Reducer);</a:t>
            </a:r>
          </a:p>
          <a:p>
            <a:endParaRPr lang="en-US" dirty="0">
              <a:solidFill>
                <a:schemeClr val="bg1"/>
              </a:solidFill>
            </a:endParaRPr>
          </a:p>
          <a:p>
            <a:r>
              <a:rPr lang="en-US" dirty="0">
                <a:solidFill>
                  <a:srgbClr val="FF0000"/>
                </a:solidFill>
              </a:rPr>
              <a:t>Actions</a:t>
            </a:r>
            <a:r>
              <a:rPr lang="en-US" dirty="0">
                <a:solidFill>
                  <a:schemeClr val="bg1"/>
                </a:solidFill>
              </a:rPr>
              <a:t> − Action is an plain object with the type of the action to be done and the input (called payload) necessary to do the action. For example, action for adding an item in the store contains ADD_ITEM as type and an object with item’s details as payload. The action can be represented as −</a:t>
            </a:r>
          </a:p>
          <a:p>
            <a:endParaRPr lang="en-US" dirty="0">
              <a:solidFill>
                <a:schemeClr val="bg1"/>
              </a:solidFill>
            </a:endParaRPr>
          </a:p>
          <a:p>
            <a:r>
              <a:rPr lang="en-US" dirty="0">
                <a:solidFill>
                  <a:schemeClr val="bg1"/>
                </a:solidFill>
              </a:rPr>
              <a:t>{ </a:t>
            </a:r>
          </a:p>
          <a:p>
            <a:r>
              <a:rPr lang="en-US" dirty="0">
                <a:solidFill>
                  <a:schemeClr val="bg1"/>
                </a:solidFill>
              </a:rPr>
              <a:t>   type: 'ADD_ITEM', </a:t>
            </a:r>
          </a:p>
          <a:p>
            <a:r>
              <a:rPr lang="en-US" dirty="0">
                <a:solidFill>
                  <a:schemeClr val="bg1"/>
                </a:solidFill>
              </a:rPr>
              <a:t>   payload: { name: '..', ... }</a:t>
            </a:r>
          </a:p>
          <a:p>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166829109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553998"/>
          </a:xfrm>
          <a:prstGeom prst="rect">
            <a:avLst/>
          </a:prstGeom>
          <a:noFill/>
        </p:spPr>
        <p:txBody>
          <a:bodyPr wrap="square">
            <a:spAutoFit/>
          </a:bodyPr>
          <a:lstStyle/>
          <a:p>
            <a:pPr marL="279393" algn="ctr">
              <a:spcBef>
                <a:spcPts val="5"/>
              </a:spcBef>
            </a:pPr>
            <a:r>
              <a:rPr kumimoji="0" lang="en-US" sz="1400" b="0" i="0" u="none" strike="noStrike" kern="1200" baseline="0" dirty="0">
                <a:solidFill>
                  <a:srgbClr val="7030A0"/>
                </a:solidFill>
                <a:latin typeface="+mn-lt"/>
                <a:ea typeface="+mn-ea"/>
                <a:cs typeface="+mn-cs"/>
              </a:rPr>
              <a:t>adding an API service as a middleware/loading state for that </a:t>
            </a:r>
            <a:r>
              <a:rPr kumimoji="0" lang="en-US" sz="1600" b="0" i="0" u="none" strike="noStrike" kern="1200" baseline="0" dirty="0">
                <a:solidFill>
                  <a:srgbClr val="7030A0"/>
                </a:solidFill>
                <a:latin typeface="+mn-lt"/>
                <a:ea typeface="+mn-ea"/>
                <a:cs typeface="+mn-cs"/>
              </a:rPr>
              <a:t>particular API</a:t>
            </a:r>
            <a:endParaRPr lang="en-IN" sz="1600" b="1" dirty="0">
              <a:solidFill>
                <a:srgbClr val="7030A0"/>
              </a:solidFill>
              <a:latin typeface="Arial" panose="020B0604020202020204" pitchFamily="34" charset="0"/>
              <a:ea typeface="Arial" panose="020B0604020202020204" pitchFamily="34" charset="0"/>
            </a:endParaRPr>
          </a:p>
        </p:txBody>
      </p:sp>
      <p:pic>
        <p:nvPicPr>
          <p:cNvPr id="4" name="Picture 3">
            <a:extLst>
              <a:ext uri="{FF2B5EF4-FFF2-40B4-BE49-F238E27FC236}">
                <a16:creationId xmlns:a16="http://schemas.microsoft.com/office/drawing/2014/main" id="{7D6CA92B-D968-C036-7FBC-62D7C6897208}"/>
              </a:ext>
            </a:extLst>
          </p:cNvPr>
          <p:cNvPicPr>
            <a:picLocks noChangeAspect="1"/>
          </p:cNvPicPr>
          <p:nvPr/>
        </p:nvPicPr>
        <p:blipFill>
          <a:blip r:embed="rId4"/>
          <a:stretch>
            <a:fillRect/>
          </a:stretch>
        </p:blipFill>
        <p:spPr>
          <a:xfrm>
            <a:off x="1295400" y="914400"/>
            <a:ext cx="6553200" cy="3314700"/>
          </a:xfrm>
          <a:prstGeom prst="rect">
            <a:avLst/>
          </a:prstGeom>
        </p:spPr>
      </p:pic>
    </p:spTree>
    <p:extLst>
      <p:ext uri="{BB962C8B-B14F-4D97-AF65-F5344CB8AC3E}">
        <p14:creationId xmlns:p14="http://schemas.microsoft.com/office/powerpoint/2010/main" val="168747047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553998"/>
          </a:xfrm>
          <a:prstGeom prst="rect">
            <a:avLst/>
          </a:prstGeom>
          <a:noFill/>
        </p:spPr>
        <p:txBody>
          <a:bodyPr wrap="square">
            <a:spAutoFit/>
          </a:bodyPr>
          <a:lstStyle/>
          <a:p>
            <a:pPr marL="279393" algn="ctr">
              <a:spcBef>
                <a:spcPts val="5"/>
              </a:spcBef>
            </a:pPr>
            <a:r>
              <a:rPr kumimoji="0" lang="en-US" sz="1400" b="0" i="0" u="none" strike="noStrike" kern="1200" baseline="0" dirty="0">
                <a:solidFill>
                  <a:srgbClr val="7030A0"/>
                </a:solidFill>
                <a:latin typeface="+mn-lt"/>
                <a:ea typeface="+mn-ea"/>
                <a:cs typeface="+mn-cs"/>
              </a:rPr>
              <a:t>adding an API service as a middleware/loading state for that </a:t>
            </a:r>
            <a:r>
              <a:rPr kumimoji="0" lang="en-US" sz="1600" b="0" i="0" u="none" strike="noStrike" kern="1200" baseline="0" dirty="0">
                <a:solidFill>
                  <a:srgbClr val="7030A0"/>
                </a:solidFill>
                <a:latin typeface="+mn-lt"/>
                <a:ea typeface="+mn-ea"/>
                <a:cs typeface="+mn-cs"/>
              </a:rPr>
              <a:t>particular API</a:t>
            </a:r>
            <a:endParaRPr lang="en-IN" sz="1600" b="1" dirty="0">
              <a:solidFill>
                <a:srgbClr val="7030A0"/>
              </a:solidFill>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3A0E72D6-543F-6A21-DFED-EC95BF558EA4}"/>
              </a:ext>
            </a:extLst>
          </p:cNvPr>
          <p:cNvPicPr>
            <a:picLocks noChangeAspect="1"/>
          </p:cNvPicPr>
          <p:nvPr/>
        </p:nvPicPr>
        <p:blipFill>
          <a:blip r:embed="rId4"/>
          <a:stretch>
            <a:fillRect/>
          </a:stretch>
        </p:blipFill>
        <p:spPr>
          <a:xfrm>
            <a:off x="1905000" y="664297"/>
            <a:ext cx="6550466" cy="4179121"/>
          </a:xfrm>
          <a:prstGeom prst="rect">
            <a:avLst/>
          </a:prstGeom>
        </p:spPr>
      </p:pic>
      <p:pic>
        <p:nvPicPr>
          <p:cNvPr id="11" name="Picture 10">
            <a:extLst>
              <a:ext uri="{FF2B5EF4-FFF2-40B4-BE49-F238E27FC236}">
                <a16:creationId xmlns:a16="http://schemas.microsoft.com/office/drawing/2014/main" id="{28312B1B-F35D-B7CA-DB20-E3FAAC53E70F}"/>
              </a:ext>
            </a:extLst>
          </p:cNvPr>
          <p:cNvPicPr>
            <a:picLocks noChangeAspect="1"/>
          </p:cNvPicPr>
          <p:nvPr/>
        </p:nvPicPr>
        <p:blipFill>
          <a:blip r:embed="rId5"/>
          <a:stretch>
            <a:fillRect/>
          </a:stretch>
        </p:blipFill>
        <p:spPr>
          <a:xfrm>
            <a:off x="533400" y="533530"/>
            <a:ext cx="2019300" cy="400050"/>
          </a:xfrm>
          <a:prstGeom prst="rect">
            <a:avLst/>
          </a:prstGeom>
        </p:spPr>
      </p:pic>
    </p:spTree>
    <p:extLst>
      <p:ext uri="{BB962C8B-B14F-4D97-AF65-F5344CB8AC3E}">
        <p14:creationId xmlns:p14="http://schemas.microsoft.com/office/powerpoint/2010/main" val="45046602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553998"/>
          </a:xfrm>
          <a:prstGeom prst="rect">
            <a:avLst/>
          </a:prstGeom>
          <a:noFill/>
        </p:spPr>
        <p:txBody>
          <a:bodyPr wrap="square">
            <a:spAutoFit/>
          </a:bodyPr>
          <a:lstStyle/>
          <a:p>
            <a:pPr marL="279393" algn="ctr">
              <a:spcBef>
                <a:spcPts val="5"/>
              </a:spcBef>
            </a:pPr>
            <a:r>
              <a:rPr kumimoji="0" lang="en-US" sz="1400" b="0" i="0" u="none" strike="noStrike" kern="1200" baseline="0" dirty="0">
                <a:solidFill>
                  <a:srgbClr val="7030A0"/>
                </a:solidFill>
                <a:latin typeface="+mn-lt"/>
                <a:ea typeface="+mn-ea"/>
                <a:cs typeface="+mn-cs"/>
              </a:rPr>
              <a:t>adding an API service as a middleware/loading state for that </a:t>
            </a:r>
            <a:r>
              <a:rPr kumimoji="0" lang="en-US" sz="1600" b="0" i="0" u="none" strike="noStrike" kern="1200" baseline="0" dirty="0">
                <a:solidFill>
                  <a:srgbClr val="7030A0"/>
                </a:solidFill>
                <a:latin typeface="+mn-lt"/>
                <a:ea typeface="+mn-ea"/>
                <a:cs typeface="+mn-cs"/>
              </a:rPr>
              <a:t>particular API</a:t>
            </a:r>
            <a:endParaRPr lang="en-IN" sz="1600" b="1" dirty="0">
              <a:solidFill>
                <a:srgbClr val="7030A0"/>
              </a:solidFill>
              <a:latin typeface="Arial" panose="020B0604020202020204" pitchFamily="34" charset="0"/>
              <a:ea typeface="Arial" panose="020B0604020202020204" pitchFamily="34" charset="0"/>
            </a:endParaRPr>
          </a:p>
        </p:txBody>
      </p:sp>
      <p:sp>
        <p:nvSpPr>
          <p:cNvPr id="4" name="TextBox 3">
            <a:extLst>
              <a:ext uri="{FF2B5EF4-FFF2-40B4-BE49-F238E27FC236}">
                <a16:creationId xmlns:a16="http://schemas.microsoft.com/office/drawing/2014/main" id="{5F6D508F-BF75-3B26-ED16-5094F029C2A9}"/>
              </a:ext>
            </a:extLst>
          </p:cNvPr>
          <p:cNvSpPr txBox="1"/>
          <p:nvPr/>
        </p:nvSpPr>
        <p:spPr>
          <a:xfrm>
            <a:off x="214315" y="675921"/>
            <a:ext cx="8320085" cy="3139321"/>
          </a:xfrm>
          <a:prstGeom prst="rect">
            <a:avLst/>
          </a:prstGeom>
          <a:noFill/>
        </p:spPr>
        <p:txBody>
          <a:bodyPr wrap="square">
            <a:spAutoFit/>
          </a:bodyPr>
          <a:lstStyle/>
          <a:p>
            <a:pPr algn="l" fontAlgn="base"/>
            <a:r>
              <a:rPr lang="en-US" b="1" i="0" dirty="0">
                <a:solidFill>
                  <a:srgbClr val="273239"/>
                </a:solidFill>
                <a:effectLst/>
                <a:latin typeface="Nunito" pitchFamily="2" charset="0"/>
              </a:rPr>
              <a:t>Setup of Redux with </a:t>
            </a:r>
            <a:r>
              <a:rPr lang="en-US" b="1" i="0" dirty="0" err="1">
                <a:solidFill>
                  <a:srgbClr val="273239"/>
                </a:solidFill>
                <a:effectLst/>
                <a:latin typeface="Nunito" pitchFamily="2" charset="0"/>
              </a:rPr>
              <a:t>Thunk</a:t>
            </a:r>
            <a:r>
              <a:rPr lang="en-US" b="1" i="0" dirty="0">
                <a:solidFill>
                  <a:srgbClr val="273239"/>
                </a:solidFill>
                <a:effectLst/>
                <a:latin typeface="Nunito" pitchFamily="2" charset="0"/>
              </a:rPr>
              <a:t>:</a:t>
            </a:r>
            <a:endParaRPr lang="en-US" b="0" i="0" dirty="0">
              <a:solidFill>
                <a:srgbClr val="273239"/>
              </a:solidFill>
              <a:effectLst/>
              <a:latin typeface="Nunito" pitchFamily="2" charset="0"/>
            </a:endParaRPr>
          </a:p>
          <a:p>
            <a:pPr algn="l" fontAlgn="base"/>
            <a:r>
              <a:rPr lang="en-US" b="1" i="0" dirty="0">
                <a:solidFill>
                  <a:srgbClr val="273239"/>
                </a:solidFill>
                <a:effectLst/>
                <a:latin typeface="Nunito" pitchFamily="2" charset="0"/>
              </a:rPr>
              <a:t>Step 1: </a:t>
            </a:r>
            <a:r>
              <a:rPr lang="en-US" b="0" i="0" dirty="0">
                <a:solidFill>
                  <a:srgbClr val="273239"/>
                </a:solidFill>
                <a:effectLst/>
                <a:latin typeface="Nunito" pitchFamily="2" charset="0"/>
              </a:rPr>
              <a:t>To set up redux with </a:t>
            </a:r>
            <a:r>
              <a:rPr lang="en-US" b="0" i="0" dirty="0" err="1">
                <a:solidFill>
                  <a:srgbClr val="273239"/>
                </a:solidFill>
                <a:effectLst/>
                <a:latin typeface="Nunito" pitchFamily="2" charset="0"/>
              </a:rPr>
              <a:t>thunk</a:t>
            </a:r>
            <a:r>
              <a:rPr lang="en-US" b="0" i="0" dirty="0">
                <a:solidFill>
                  <a:srgbClr val="273239"/>
                </a:solidFill>
                <a:effectLst/>
                <a:latin typeface="Nunito" pitchFamily="2" charset="0"/>
              </a:rPr>
              <a:t>, we will start by creating a react application, and install all the required dependencies. Run the following command to create a new react application.</a:t>
            </a:r>
          </a:p>
          <a:p>
            <a:pPr algn="l" fontAlgn="base"/>
            <a:r>
              <a:rPr lang="en-US" dirty="0">
                <a:solidFill>
                  <a:srgbClr val="273239"/>
                </a:solidFill>
                <a:latin typeface="Nunito" pitchFamily="2" charset="0"/>
              </a:rPr>
              <a:t> </a:t>
            </a:r>
          </a:p>
          <a:p>
            <a:pPr algn="l" fontAlgn="base"/>
            <a:r>
              <a:rPr lang="en-US" dirty="0" err="1">
                <a:solidFill>
                  <a:srgbClr val="FF0000"/>
                </a:solidFill>
                <a:latin typeface="Nunito" pitchFamily="2" charset="0"/>
              </a:rPr>
              <a:t>n</a:t>
            </a:r>
            <a:r>
              <a:rPr lang="en-US" b="0" i="0" dirty="0" err="1">
                <a:solidFill>
                  <a:srgbClr val="FF0000"/>
                </a:solidFill>
                <a:effectLst/>
                <a:latin typeface="Nunito" pitchFamily="2" charset="0"/>
              </a:rPr>
              <a:t>pm</a:t>
            </a:r>
            <a:r>
              <a:rPr lang="en-US" b="0" i="0" dirty="0">
                <a:solidFill>
                  <a:srgbClr val="FF0000"/>
                </a:solidFill>
                <a:effectLst/>
                <a:latin typeface="Nunito" pitchFamily="2" charset="0"/>
              </a:rPr>
              <a:t>  -g create-react-app </a:t>
            </a:r>
          </a:p>
          <a:p>
            <a:pPr algn="l" fontAlgn="base"/>
            <a:r>
              <a:rPr lang="en-US" dirty="0">
                <a:solidFill>
                  <a:srgbClr val="FF0000"/>
                </a:solidFill>
                <a:latin typeface="Nunito" pitchFamily="2" charset="0"/>
              </a:rPr>
              <a:t>Create-react-app </a:t>
            </a:r>
            <a:r>
              <a:rPr lang="en-US" dirty="0" err="1">
                <a:solidFill>
                  <a:srgbClr val="FF0000"/>
                </a:solidFill>
                <a:latin typeface="Nunito" pitchFamily="2" charset="0"/>
              </a:rPr>
              <a:t>appname</a:t>
            </a:r>
            <a:endParaRPr lang="en-US" dirty="0">
              <a:solidFill>
                <a:srgbClr val="FF0000"/>
              </a:solidFill>
              <a:latin typeface="Nunito" pitchFamily="2" charset="0"/>
            </a:endParaRPr>
          </a:p>
          <a:p>
            <a:pPr algn="l" fontAlgn="base"/>
            <a:r>
              <a:rPr lang="en-US" b="1" i="0" dirty="0">
                <a:solidFill>
                  <a:srgbClr val="273239"/>
                </a:solidFill>
                <a:effectLst/>
                <a:latin typeface="Nunito" pitchFamily="2" charset="0"/>
              </a:rPr>
              <a:t>Step 2: </a:t>
            </a:r>
            <a:r>
              <a:rPr lang="en-US" b="0" i="0" dirty="0">
                <a:solidFill>
                  <a:srgbClr val="273239"/>
                </a:solidFill>
                <a:effectLst/>
                <a:latin typeface="Nunito" pitchFamily="2" charset="0"/>
              </a:rPr>
              <a:t>Open your project in a code editor and install all the required packages: redux, react-redux &amp; redux-</a:t>
            </a:r>
            <a:r>
              <a:rPr lang="en-US" b="0" i="0" dirty="0" err="1">
                <a:solidFill>
                  <a:srgbClr val="273239"/>
                </a:solidFill>
                <a:effectLst/>
                <a:latin typeface="Nunito" pitchFamily="2" charset="0"/>
              </a:rPr>
              <a:t>thunk</a:t>
            </a:r>
            <a:r>
              <a:rPr lang="en-US" b="0" i="0" dirty="0">
                <a:solidFill>
                  <a:srgbClr val="273239"/>
                </a:solidFill>
                <a:effectLst/>
                <a:latin typeface="Nunito" pitchFamily="2" charset="0"/>
              </a:rPr>
              <a:t>.</a:t>
            </a:r>
            <a:endParaRPr lang="en-US" b="0" i="0" dirty="0">
              <a:solidFill>
                <a:srgbClr val="FF0000"/>
              </a:solidFill>
              <a:effectLst/>
              <a:latin typeface="Nunito" pitchFamily="2" charset="0"/>
            </a:endParaRPr>
          </a:p>
          <a:p>
            <a:pPr algn="l" fontAlgn="base"/>
            <a:endParaRPr lang="en-US" dirty="0">
              <a:solidFill>
                <a:srgbClr val="FF0000"/>
              </a:solidFill>
              <a:latin typeface="Nunito" pitchFamily="2" charset="0"/>
            </a:endParaRPr>
          </a:p>
          <a:p>
            <a:pPr algn="l" fontAlgn="base"/>
            <a:endParaRPr lang="en-US" b="0" i="0" dirty="0">
              <a:solidFill>
                <a:srgbClr val="FF0000"/>
              </a:solidFill>
              <a:effectLst/>
              <a:latin typeface="Nunito" pitchFamily="2" charset="0"/>
            </a:endParaRPr>
          </a:p>
        </p:txBody>
      </p:sp>
      <p:pic>
        <p:nvPicPr>
          <p:cNvPr id="12" name="Picture 11">
            <a:extLst>
              <a:ext uri="{FF2B5EF4-FFF2-40B4-BE49-F238E27FC236}">
                <a16:creationId xmlns:a16="http://schemas.microsoft.com/office/drawing/2014/main" id="{D9A66F48-7B5F-E880-7713-68A607F550F6}"/>
              </a:ext>
            </a:extLst>
          </p:cNvPr>
          <p:cNvPicPr>
            <a:picLocks noChangeAspect="1"/>
          </p:cNvPicPr>
          <p:nvPr/>
        </p:nvPicPr>
        <p:blipFill>
          <a:blip r:embed="rId4"/>
          <a:stretch>
            <a:fillRect/>
          </a:stretch>
        </p:blipFill>
        <p:spPr>
          <a:xfrm>
            <a:off x="998573" y="3507778"/>
            <a:ext cx="5249827" cy="638175"/>
          </a:xfrm>
          <a:prstGeom prst="rect">
            <a:avLst/>
          </a:prstGeom>
        </p:spPr>
      </p:pic>
    </p:spTree>
    <p:extLst>
      <p:ext uri="{BB962C8B-B14F-4D97-AF65-F5344CB8AC3E}">
        <p14:creationId xmlns:p14="http://schemas.microsoft.com/office/powerpoint/2010/main" val="66678983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553998"/>
          </a:xfrm>
          <a:prstGeom prst="rect">
            <a:avLst/>
          </a:prstGeom>
          <a:noFill/>
        </p:spPr>
        <p:txBody>
          <a:bodyPr wrap="square">
            <a:spAutoFit/>
          </a:bodyPr>
          <a:lstStyle/>
          <a:p>
            <a:pPr marL="279393" algn="ctr">
              <a:spcBef>
                <a:spcPts val="5"/>
              </a:spcBef>
            </a:pPr>
            <a:r>
              <a:rPr kumimoji="0" lang="en-US" sz="1400" b="0" i="0" u="none" strike="noStrike" kern="1200" baseline="0" dirty="0">
                <a:solidFill>
                  <a:srgbClr val="7030A0"/>
                </a:solidFill>
                <a:latin typeface="+mn-lt"/>
                <a:ea typeface="+mn-ea"/>
                <a:cs typeface="+mn-cs"/>
              </a:rPr>
              <a:t>adding an API service as a middleware/loading state for that </a:t>
            </a:r>
            <a:r>
              <a:rPr kumimoji="0" lang="en-US" sz="1600" b="0" i="0" u="none" strike="noStrike" kern="1200" baseline="0" dirty="0">
                <a:solidFill>
                  <a:srgbClr val="7030A0"/>
                </a:solidFill>
                <a:latin typeface="+mn-lt"/>
                <a:ea typeface="+mn-ea"/>
                <a:cs typeface="+mn-cs"/>
              </a:rPr>
              <a:t>particular API</a:t>
            </a:r>
            <a:endParaRPr lang="en-IN" sz="1600" b="1" dirty="0">
              <a:solidFill>
                <a:srgbClr val="7030A0"/>
              </a:solidFill>
              <a:latin typeface="Arial" panose="020B0604020202020204" pitchFamily="34" charset="0"/>
              <a:ea typeface="Arial" panose="020B0604020202020204" pitchFamily="34" charset="0"/>
            </a:endParaRPr>
          </a:p>
        </p:txBody>
      </p:sp>
      <p:sp>
        <p:nvSpPr>
          <p:cNvPr id="4" name="TextBox 3">
            <a:extLst>
              <a:ext uri="{FF2B5EF4-FFF2-40B4-BE49-F238E27FC236}">
                <a16:creationId xmlns:a16="http://schemas.microsoft.com/office/drawing/2014/main" id="{5F6D508F-BF75-3B26-ED16-5094F029C2A9}"/>
              </a:ext>
            </a:extLst>
          </p:cNvPr>
          <p:cNvSpPr txBox="1"/>
          <p:nvPr/>
        </p:nvSpPr>
        <p:spPr>
          <a:xfrm>
            <a:off x="578588" y="387298"/>
            <a:ext cx="8320085" cy="5632311"/>
          </a:xfrm>
          <a:prstGeom prst="rect">
            <a:avLst/>
          </a:prstGeom>
          <a:noFill/>
        </p:spPr>
        <p:txBody>
          <a:bodyPr wrap="square">
            <a:spAutoFit/>
          </a:bodyPr>
          <a:lstStyle/>
          <a:p>
            <a:r>
              <a:rPr lang="en-IN" b="0" dirty="0">
                <a:solidFill>
                  <a:srgbClr val="FF0000"/>
                </a:solidFill>
                <a:effectLst/>
                <a:latin typeface="Consolas" panose="020B0609020204030204" pitchFamily="49" charset="0"/>
              </a:rPr>
              <a:t>Store.js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applyMiddleware,createStore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'redux'</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thunk</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'redux-</a:t>
            </a:r>
            <a:r>
              <a:rPr lang="en-IN" b="0" dirty="0" err="1">
                <a:solidFill>
                  <a:srgbClr val="A31515"/>
                </a:solidFill>
                <a:effectLst/>
                <a:latin typeface="Consolas" panose="020B0609020204030204" pitchFamily="49" charset="0"/>
              </a:rPr>
              <a:t>thunk</a:t>
            </a:r>
            <a:r>
              <a:rPr lang="en-IN" b="0" dirty="0">
                <a:solidFill>
                  <a:srgbClr val="A31515"/>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a:p>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initialstate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userData</a:t>
            </a:r>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userReducer</a:t>
            </a:r>
            <a:r>
              <a:rPr lang="en-IN" b="0" dirty="0">
                <a:solidFill>
                  <a:srgbClr val="000000"/>
                </a:solidFill>
                <a:effectLst/>
                <a:latin typeface="Consolas" panose="020B0609020204030204" pitchFamily="49" charset="0"/>
              </a:rPr>
              <a:t>(state=</a:t>
            </a:r>
            <a:r>
              <a:rPr lang="en-IN" b="0" dirty="0" err="1">
                <a:solidFill>
                  <a:srgbClr val="000000"/>
                </a:solidFill>
                <a:effectLst/>
                <a:latin typeface="Consolas" panose="020B0609020204030204" pitchFamily="49" charset="0"/>
              </a:rPr>
              <a:t>initialstate,action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switch</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action.type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case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'add'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state,userData:action.payload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state</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endParaRPr lang="en-US" dirty="0">
              <a:solidFill>
                <a:srgbClr val="FF0000"/>
              </a:solidFill>
              <a:latin typeface="Nunito" pitchFamily="2" charset="0"/>
            </a:endParaRPr>
          </a:p>
          <a:p>
            <a:pPr algn="l" fontAlgn="base"/>
            <a:endParaRPr lang="en-US" b="0" i="0" dirty="0">
              <a:solidFill>
                <a:srgbClr val="FF0000"/>
              </a:solidFill>
              <a:effectLst/>
              <a:latin typeface="Nunito" pitchFamily="2" charset="0"/>
            </a:endParaRPr>
          </a:p>
        </p:txBody>
      </p:sp>
    </p:spTree>
    <p:extLst>
      <p:ext uri="{BB962C8B-B14F-4D97-AF65-F5344CB8AC3E}">
        <p14:creationId xmlns:p14="http://schemas.microsoft.com/office/powerpoint/2010/main" val="235360952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553998"/>
          </a:xfrm>
          <a:prstGeom prst="rect">
            <a:avLst/>
          </a:prstGeom>
          <a:noFill/>
        </p:spPr>
        <p:txBody>
          <a:bodyPr wrap="square">
            <a:spAutoFit/>
          </a:bodyPr>
          <a:lstStyle/>
          <a:p>
            <a:pPr marL="279393" algn="ctr">
              <a:spcBef>
                <a:spcPts val="5"/>
              </a:spcBef>
            </a:pPr>
            <a:r>
              <a:rPr kumimoji="0" lang="en-US" sz="1400" b="0" i="0" u="none" strike="noStrike" kern="1200" baseline="0" dirty="0">
                <a:solidFill>
                  <a:srgbClr val="7030A0"/>
                </a:solidFill>
                <a:latin typeface="+mn-lt"/>
                <a:ea typeface="+mn-ea"/>
                <a:cs typeface="+mn-cs"/>
              </a:rPr>
              <a:t>adding an API service as a middleware/loading state for that </a:t>
            </a:r>
            <a:r>
              <a:rPr kumimoji="0" lang="en-US" sz="1600" b="0" i="0" u="none" strike="noStrike" kern="1200" baseline="0" dirty="0">
                <a:solidFill>
                  <a:srgbClr val="7030A0"/>
                </a:solidFill>
                <a:latin typeface="+mn-lt"/>
                <a:ea typeface="+mn-ea"/>
                <a:cs typeface="+mn-cs"/>
              </a:rPr>
              <a:t>particular API</a:t>
            </a:r>
            <a:endParaRPr lang="en-IN" sz="1600" b="1" dirty="0">
              <a:solidFill>
                <a:srgbClr val="7030A0"/>
              </a:solidFill>
              <a:latin typeface="Arial" panose="020B0604020202020204" pitchFamily="34" charset="0"/>
              <a:ea typeface="Arial" panose="020B0604020202020204" pitchFamily="34" charset="0"/>
            </a:endParaRPr>
          </a:p>
        </p:txBody>
      </p:sp>
      <p:sp>
        <p:nvSpPr>
          <p:cNvPr id="4" name="TextBox 3">
            <a:extLst>
              <a:ext uri="{FF2B5EF4-FFF2-40B4-BE49-F238E27FC236}">
                <a16:creationId xmlns:a16="http://schemas.microsoft.com/office/drawing/2014/main" id="{5F6D508F-BF75-3B26-ED16-5094F029C2A9}"/>
              </a:ext>
            </a:extLst>
          </p:cNvPr>
          <p:cNvSpPr txBox="1"/>
          <p:nvPr/>
        </p:nvSpPr>
        <p:spPr>
          <a:xfrm>
            <a:off x="533400" y="1077021"/>
            <a:ext cx="8365273" cy="1477328"/>
          </a:xfrm>
          <a:prstGeom prst="rect">
            <a:avLst/>
          </a:prstGeom>
          <a:noFill/>
        </p:spPr>
        <p:txBody>
          <a:bodyPr wrap="square">
            <a:spAutoFit/>
          </a:bodyPr>
          <a:lstStyle/>
          <a:p>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store=</a:t>
            </a:r>
            <a:r>
              <a:rPr lang="en-IN" b="0" dirty="0" err="1">
                <a:solidFill>
                  <a:srgbClr val="000000"/>
                </a:solidFill>
                <a:effectLst/>
                <a:latin typeface="Consolas" panose="020B0609020204030204" pitchFamily="49" charset="0"/>
              </a:rPr>
              <a:t>createStore</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userReducer,applyMiddleware</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thunk</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store</a:t>
            </a:r>
          </a:p>
          <a:p>
            <a:br>
              <a:rPr lang="en-IN" b="0" dirty="0">
                <a:solidFill>
                  <a:srgbClr val="000000"/>
                </a:solidFill>
                <a:effectLst/>
                <a:latin typeface="Consolas" panose="020B0609020204030204" pitchFamily="49" charset="0"/>
              </a:rPr>
            </a:br>
            <a:endParaRPr lang="en-US" dirty="0">
              <a:solidFill>
                <a:srgbClr val="FF0000"/>
              </a:solidFill>
              <a:latin typeface="Nunito" pitchFamily="2" charset="0"/>
            </a:endParaRPr>
          </a:p>
          <a:p>
            <a:pPr algn="l" fontAlgn="base"/>
            <a:endParaRPr lang="en-US" b="0" i="0" dirty="0">
              <a:solidFill>
                <a:srgbClr val="FF0000"/>
              </a:solidFill>
              <a:effectLst/>
              <a:latin typeface="Nunito" pitchFamily="2" charset="0"/>
            </a:endParaRPr>
          </a:p>
        </p:txBody>
      </p:sp>
    </p:spTree>
    <p:extLst>
      <p:ext uri="{BB962C8B-B14F-4D97-AF65-F5344CB8AC3E}">
        <p14:creationId xmlns:p14="http://schemas.microsoft.com/office/powerpoint/2010/main" val="196468232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553998"/>
          </a:xfrm>
          <a:prstGeom prst="rect">
            <a:avLst/>
          </a:prstGeom>
          <a:noFill/>
        </p:spPr>
        <p:txBody>
          <a:bodyPr wrap="square">
            <a:spAutoFit/>
          </a:bodyPr>
          <a:lstStyle/>
          <a:p>
            <a:pPr marL="279393" algn="ctr">
              <a:spcBef>
                <a:spcPts val="5"/>
              </a:spcBef>
            </a:pPr>
            <a:r>
              <a:rPr kumimoji="0" lang="en-US" sz="1400" b="0" i="0" u="none" strike="noStrike" kern="1200" baseline="0" dirty="0">
                <a:solidFill>
                  <a:srgbClr val="7030A0"/>
                </a:solidFill>
                <a:latin typeface="+mn-lt"/>
                <a:ea typeface="+mn-ea"/>
                <a:cs typeface="+mn-cs"/>
              </a:rPr>
              <a:t>adding an API service as a middleware/loading state for that </a:t>
            </a:r>
            <a:r>
              <a:rPr kumimoji="0" lang="en-US" sz="1600" b="0" i="0" u="none" strike="noStrike" kern="1200" baseline="0" dirty="0">
                <a:solidFill>
                  <a:srgbClr val="7030A0"/>
                </a:solidFill>
                <a:latin typeface="+mn-lt"/>
                <a:ea typeface="+mn-ea"/>
                <a:cs typeface="+mn-cs"/>
              </a:rPr>
              <a:t>particular API</a:t>
            </a:r>
            <a:endParaRPr lang="en-IN" sz="1600" b="1" dirty="0">
              <a:solidFill>
                <a:srgbClr val="7030A0"/>
              </a:solidFill>
              <a:latin typeface="Arial" panose="020B0604020202020204" pitchFamily="34" charset="0"/>
              <a:ea typeface="Arial" panose="020B0604020202020204" pitchFamily="34" charset="0"/>
            </a:endParaRPr>
          </a:p>
        </p:txBody>
      </p:sp>
      <p:sp>
        <p:nvSpPr>
          <p:cNvPr id="5" name="TextBox 4">
            <a:extLst>
              <a:ext uri="{FF2B5EF4-FFF2-40B4-BE49-F238E27FC236}">
                <a16:creationId xmlns:a16="http://schemas.microsoft.com/office/drawing/2014/main" id="{DD61DF42-D481-60B7-50A2-F7D752AA40D3}"/>
              </a:ext>
            </a:extLst>
          </p:cNvPr>
          <p:cNvSpPr txBox="1"/>
          <p:nvPr/>
        </p:nvSpPr>
        <p:spPr>
          <a:xfrm>
            <a:off x="457200" y="629556"/>
            <a:ext cx="6428678" cy="4524315"/>
          </a:xfrm>
          <a:prstGeom prst="rect">
            <a:avLst/>
          </a:prstGeom>
          <a:noFill/>
        </p:spPr>
        <p:txBody>
          <a:bodyPr wrap="square">
            <a:spAutoFit/>
          </a:bodyPr>
          <a:lstStyle/>
          <a:p>
            <a:r>
              <a:rPr lang="en-IN" b="0" dirty="0">
                <a:solidFill>
                  <a:srgbClr val="FF0000"/>
                </a:solidFill>
                <a:effectLst/>
                <a:latin typeface="Consolas" panose="020B0609020204030204" pitchFamily="49" charset="0"/>
              </a:rPr>
              <a:t>App.js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useDispatch</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'react-redux'</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useSelector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'react-redux'</a:t>
            </a:r>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App(){</a:t>
            </a:r>
          </a:p>
          <a:p>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dispatch=</a:t>
            </a:r>
            <a:r>
              <a:rPr lang="en-IN" b="0" dirty="0" err="1">
                <a:solidFill>
                  <a:srgbClr val="000000"/>
                </a:solidFill>
                <a:effectLst/>
                <a:latin typeface="Consolas" panose="020B0609020204030204" pitchFamily="49" charset="0"/>
              </a:rPr>
              <a:t>useDispatch</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data=</a:t>
            </a:r>
            <a:r>
              <a:rPr lang="en-IN" b="0" dirty="0" err="1">
                <a:solidFill>
                  <a:srgbClr val="000000"/>
                </a:solidFill>
                <a:effectLst/>
                <a:latin typeface="Consolas" panose="020B0609020204030204" pitchFamily="49" charset="0"/>
              </a:rPr>
              <a:t>useSelector</a:t>
            </a:r>
            <a:r>
              <a:rPr lang="en-IN" b="0" dirty="0">
                <a:solidFill>
                  <a:srgbClr val="000000"/>
                </a:solidFill>
                <a:effectLst/>
                <a:latin typeface="Consolas" panose="020B0609020204030204" pitchFamily="49" charset="0"/>
              </a:rPr>
              <a:t>((state)</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state)</a:t>
            </a:r>
          </a:p>
          <a:p>
            <a:r>
              <a:rPr lang="en-IN" b="0" dirty="0">
                <a:solidFill>
                  <a:srgbClr val="000000"/>
                </a:solidFill>
                <a:effectLst/>
                <a:latin typeface="Consolas" panose="020B0609020204030204" pitchFamily="49" charset="0"/>
              </a:rPr>
              <a:t>  console.log(data)</a:t>
            </a:r>
          </a:p>
          <a:p>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fetchData</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dispatch,getState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res=</a:t>
            </a:r>
            <a:r>
              <a:rPr lang="en-IN" b="0" dirty="0">
                <a:solidFill>
                  <a:srgbClr val="0000FF"/>
                </a:solidFill>
                <a:effectLst/>
                <a:latin typeface="Consolas" panose="020B0609020204030204" pitchFamily="49" charset="0"/>
              </a:rPr>
              <a:t>await</a:t>
            </a:r>
            <a:r>
              <a:rPr lang="en-IN" b="0" dirty="0">
                <a:solidFill>
                  <a:srgbClr val="000000"/>
                </a:solidFill>
                <a:effectLst/>
                <a:latin typeface="Consolas" panose="020B0609020204030204" pitchFamily="49" charset="0"/>
              </a:rPr>
              <a:t> fetch(</a:t>
            </a:r>
            <a:r>
              <a:rPr lang="en-IN" b="0" dirty="0">
                <a:solidFill>
                  <a:srgbClr val="A31515"/>
                </a:solidFill>
                <a:effectLst/>
                <a:latin typeface="Consolas" panose="020B0609020204030204" pitchFamily="49" charset="0"/>
              </a:rPr>
              <a:t>'https://jsonplaceholder.typicode.com/users/2'</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data= </a:t>
            </a:r>
            <a:r>
              <a:rPr lang="en-IN" b="0" dirty="0">
                <a:solidFill>
                  <a:srgbClr val="0000FF"/>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res.json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dispatch({type:</a:t>
            </a:r>
            <a:r>
              <a:rPr lang="en-IN" b="0" dirty="0">
                <a:solidFill>
                  <a:srgbClr val="A31515"/>
                </a:solidFill>
                <a:effectLst/>
                <a:latin typeface="Consolas" panose="020B0609020204030204" pitchFamily="49" charset="0"/>
              </a:rPr>
              <a:t>'add'</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payload:data</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8642676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553998"/>
          </a:xfrm>
          <a:prstGeom prst="rect">
            <a:avLst/>
          </a:prstGeom>
          <a:noFill/>
        </p:spPr>
        <p:txBody>
          <a:bodyPr wrap="square">
            <a:spAutoFit/>
          </a:bodyPr>
          <a:lstStyle/>
          <a:p>
            <a:pPr marL="279393" algn="ctr">
              <a:spcBef>
                <a:spcPts val="5"/>
              </a:spcBef>
            </a:pPr>
            <a:r>
              <a:rPr kumimoji="0" lang="en-US" sz="1400" b="0" i="0" u="none" strike="noStrike" kern="1200" baseline="0" dirty="0">
                <a:solidFill>
                  <a:srgbClr val="7030A0"/>
                </a:solidFill>
                <a:latin typeface="+mn-lt"/>
                <a:ea typeface="+mn-ea"/>
                <a:cs typeface="+mn-cs"/>
              </a:rPr>
              <a:t>adding an API service as a middleware/loading state for that </a:t>
            </a:r>
            <a:r>
              <a:rPr kumimoji="0" lang="en-US" sz="1600" b="0" i="0" u="none" strike="noStrike" kern="1200" baseline="0" dirty="0">
                <a:solidFill>
                  <a:srgbClr val="7030A0"/>
                </a:solidFill>
                <a:latin typeface="+mn-lt"/>
                <a:ea typeface="+mn-ea"/>
                <a:cs typeface="+mn-cs"/>
              </a:rPr>
              <a:t>particular API</a:t>
            </a:r>
            <a:endParaRPr lang="en-IN" sz="1600" b="1" dirty="0">
              <a:solidFill>
                <a:srgbClr val="7030A0"/>
              </a:solidFill>
              <a:latin typeface="Arial" panose="020B0604020202020204" pitchFamily="34" charset="0"/>
              <a:ea typeface="Arial" panose="020B0604020202020204" pitchFamily="34" charset="0"/>
            </a:endParaRPr>
          </a:p>
        </p:txBody>
      </p:sp>
      <p:sp>
        <p:nvSpPr>
          <p:cNvPr id="5" name="TextBox 4">
            <a:extLst>
              <a:ext uri="{FF2B5EF4-FFF2-40B4-BE49-F238E27FC236}">
                <a16:creationId xmlns:a16="http://schemas.microsoft.com/office/drawing/2014/main" id="{DD61DF42-D481-60B7-50A2-F7D752AA40D3}"/>
              </a:ext>
            </a:extLst>
          </p:cNvPr>
          <p:cNvSpPr txBox="1"/>
          <p:nvPr/>
        </p:nvSpPr>
        <p:spPr>
          <a:xfrm>
            <a:off x="457200" y="629556"/>
            <a:ext cx="6428678" cy="3139321"/>
          </a:xfrm>
          <a:prstGeom prst="rect">
            <a:avLst/>
          </a:prstGeom>
          <a:noFill/>
        </p:spPr>
        <p:txBody>
          <a:bodyPr wrap="square">
            <a:spAutoFit/>
          </a:bodyPr>
          <a:lstStyle/>
          <a:p>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&lt;button</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className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btn</a:t>
            </a:r>
            <a:r>
              <a:rPr lang="en-IN" b="0" dirty="0">
                <a:solidFill>
                  <a:srgbClr val="A31515"/>
                </a:solidFill>
                <a:effectLst/>
                <a:latin typeface="Consolas" panose="020B0609020204030204" pitchFamily="49" charset="0"/>
              </a:rPr>
              <a:t> </a:t>
            </a:r>
            <a:r>
              <a:rPr lang="en-IN" b="0" dirty="0" err="1">
                <a:solidFill>
                  <a:srgbClr val="A31515"/>
                </a:solidFill>
                <a:effectLst/>
                <a:latin typeface="Consolas" panose="020B0609020204030204" pitchFamily="49" charset="0"/>
              </a:rPr>
              <a:t>btn</a:t>
            </a:r>
            <a:r>
              <a:rPr lang="en-IN" b="0" dirty="0">
                <a:solidFill>
                  <a:srgbClr val="A31515"/>
                </a:solidFill>
                <a:effectLst/>
                <a:latin typeface="Consolas" panose="020B0609020204030204" pitchFamily="49" charset="0"/>
              </a:rPr>
              <a:t>-primary"</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onClick</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dispatch(</a:t>
            </a:r>
            <a:r>
              <a:rPr lang="en-IN" b="0" dirty="0" err="1">
                <a:solidFill>
                  <a:srgbClr val="000000"/>
                </a:solidFill>
                <a:effectLst/>
                <a:latin typeface="Consolas" panose="020B0609020204030204" pitchFamily="49" charset="0"/>
              </a:rPr>
              <a:t>fetchData</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get</a:t>
            </a:r>
            <a:r>
              <a:rPr lang="en-IN" b="0" dirty="0">
                <a:solidFill>
                  <a:srgbClr val="800000"/>
                </a:solidFill>
                <a:effectLst/>
                <a:latin typeface="Consolas" panose="020B0609020204030204" pitchFamily="49" charset="0"/>
              </a:rPr>
              <a:t>&lt;/button&gt;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App;</a:t>
            </a: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1710597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553998"/>
          </a:xfrm>
          <a:prstGeom prst="rect">
            <a:avLst/>
          </a:prstGeom>
          <a:noFill/>
        </p:spPr>
        <p:txBody>
          <a:bodyPr wrap="square">
            <a:spAutoFit/>
          </a:bodyPr>
          <a:lstStyle/>
          <a:p>
            <a:pPr marL="279393" algn="ctr">
              <a:spcBef>
                <a:spcPts val="5"/>
              </a:spcBef>
            </a:pPr>
            <a:r>
              <a:rPr kumimoji="0" lang="en-US" sz="1400" b="0" i="0" u="none" strike="noStrike" kern="1200" baseline="0" dirty="0">
                <a:solidFill>
                  <a:srgbClr val="7030A0"/>
                </a:solidFill>
                <a:latin typeface="+mn-lt"/>
                <a:ea typeface="+mn-ea"/>
                <a:cs typeface="+mn-cs"/>
              </a:rPr>
              <a:t>adding an API service as a middleware/loading state for that </a:t>
            </a:r>
            <a:r>
              <a:rPr kumimoji="0" lang="en-US" sz="1600" b="0" i="0" u="none" strike="noStrike" kern="1200" baseline="0" dirty="0">
                <a:solidFill>
                  <a:srgbClr val="7030A0"/>
                </a:solidFill>
                <a:latin typeface="+mn-lt"/>
                <a:ea typeface="+mn-ea"/>
                <a:cs typeface="+mn-cs"/>
              </a:rPr>
              <a:t>particular API</a:t>
            </a:r>
            <a:endParaRPr lang="en-IN" sz="1600" b="1" dirty="0">
              <a:solidFill>
                <a:srgbClr val="7030A0"/>
              </a:solidFill>
              <a:latin typeface="Arial" panose="020B0604020202020204" pitchFamily="34" charset="0"/>
              <a:ea typeface="Arial" panose="020B0604020202020204" pitchFamily="34" charset="0"/>
            </a:endParaRPr>
          </a:p>
        </p:txBody>
      </p:sp>
      <p:sp>
        <p:nvSpPr>
          <p:cNvPr id="5" name="TextBox 4">
            <a:extLst>
              <a:ext uri="{FF2B5EF4-FFF2-40B4-BE49-F238E27FC236}">
                <a16:creationId xmlns:a16="http://schemas.microsoft.com/office/drawing/2014/main" id="{DD61DF42-D481-60B7-50A2-F7D752AA40D3}"/>
              </a:ext>
            </a:extLst>
          </p:cNvPr>
          <p:cNvSpPr txBox="1"/>
          <p:nvPr/>
        </p:nvSpPr>
        <p:spPr>
          <a:xfrm>
            <a:off x="457200" y="629556"/>
            <a:ext cx="6428678" cy="923330"/>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3D26C5BD-FE51-EC34-A2DD-460535885C75}"/>
              </a:ext>
            </a:extLst>
          </p:cNvPr>
          <p:cNvSpPr txBox="1"/>
          <p:nvPr/>
        </p:nvSpPr>
        <p:spPr>
          <a:xfrm>
            <a:off x="304800" y="629556"/>
            <a:ext cx="8610600" cy="2308324"/>
          </a:xfrm>
          <a:prstGeom prst="rect">
            <a:avLst/>
          </a:prstGeom>
          <a:noFill/>
        </p:spPr>
        <p:txBody>
          <a:bodyPr wrap="square">
            <a:spAutoFit/>
          </a:bodyPr>
          <a:lstStyle/>
          <a:p>
            <a:r>
              <a:rPr lang="en-US" b="0" dirty="0">
                <a:solidFill>
                  <a:srgbClr val="FF0000"/>
                </a:solidFill>
                <a:effectLst/>
                <a:latin typeface="Consolas" panose="020B0609020204030204" pitchFamily="49" charset="0"/>
              </a:rPr>
              <a:t>Index.js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App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'./App'</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{Provider}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'react-redux'</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store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'./store'</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&lt;Provider</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store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store</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&gt;&lt;App&gt;&lt;/App&gt;&lt;/Provider&gt;</a:t>
            </a:r>
            <a:r>
              <a:rPr lang="en-IN" b="0" dirty="0">
                <a:solidFill>
                  <a:srgbClr val="000000"/>
                </a:solidFill>
                <a:effectLst/>
                <a:latin typeface="Consolas" panose="020B0609020204030204" pitchFamily="49" charset="0"/>
              </a:rPr>
              <a:t>)</a:t>
            </a:r>
          </a:p>
        </p:txBody>
      </p:sp>
      <p:pic>
        <p:nvPicPr>
          <p:cNvPr id="13" name="Picture 12">
            <a:extLst>
              <a:ext uri="{FF2B5EF4-FFF2-40B4-BE49-F238E27FC236}">
                <a16:creationId xmlns:a16="http://schemas.microsoft.com/office/drawing/2014/main" id="{3DB04DFA-1728-B0BE-8049-BE74DC74F6F1}"/>
              </a:ext>
            </a:extLst>
          </p:cNvPr>
          <p:cNvPicPr>
            <a:picLocks noChangeAspect="1"/>
          </p:cNvPicPr>
          <p:nvPr/>
        </p:nvPicPr>
        <p:blipFill>
          <a:blip r:embed="rId4"/>
          <a:stretch>
            <a:fillRect/>
          </a:stretch>
        </p:blipFill>
        <p:spPr>
          <a:xfrm>
            <a:off x="1890364" y="3027045"/>
            <a:ext cx="2834036" cy="1590675"/>
          </a:xfrm>
          <a:prstGeom prst="rect">
            <a:avLst/>
          </a:prstGeom>
        </p:spPr>
      </p:pic>
      <p:pic>
        <p:nvPicPr>
          <p:cNvPr id="15" name="Picture 14">
            <a:extLst>
              <a:ext uri="{FF2B5EF4-FFF2-40B4-BE49-F238E27FC236}">
                <a16:creationId xmlns:a16="http://schemas.microsoft.com/office/drawing/2014/main" id="{42FE7DE6-4323-2C77-12E9-D4604080F3B9}"/>
              </a:ext>
            </a:extLst>
          </p:cNvPr>
          <p:cNvPicPr>
            <a:picLocks noChangeAspect="1"/>
          </p:cNvPicPr>
          <p:nvPr/>
        </p:nvPicPr>
        <p:blipFill>
          <a:blip r:embed="rId5"/>
          <a:stretch>
            <a:fillRect/>
          </a:stretch>
        </p:blipFill>
        <p:spPr>
          <a:xfrm>
            <a:off x="5791200" y="3046720"/>
            <a:ext cx="3438525" cy="2133600"/>
          </a:xfrm>
          <a:prstGeom prst="rect">
            <a:avLst/>
          </a:prstGeom>
        </p:spPr>
      </p:pic>
    </p:spTree>
    <p:extLst>
      <p:ext uri="{BB962C8B-B14F-4D97-AF65-F5344CB8AC3E}">
        <p14:creationId xmlns:p14="http://schemas.microsoft.com/office/powerpoint/2010/main" val="2231998094"/>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523220"/>
          </a:xfrm>
          <a:prstGeom prst="rect">
            <a:avLst/>
          </a:prstGeom>
          <a:noFill/>
        </p:spPr>
        <p:txBody>
          <a:bodyPr wrap="square">
            <a:spAutoFit/>
          </a:bodyPr>
          <a:lstStyle/>
          <a:p>
            <a:pPr marL="279393" algn="ctr">
              <a:spcBef>
                <a:spcPts val="5"/>
              </a:spcBef>
            </a:pPr>
            <a:r>
              <a:rPr kumimoji="0" lang="en-US" sz="1400" b="0" i="0" u="none" strike="noStrike" kern="1200" baseline="0" dirty="0">
                <a:solidFill>
                  <a:srgbClr val="7030A0"/>
                </a:solidFill>
                <a:latin typeface="+mn-lt"/>
                <a:ea typeface="+mn-ea"/>
                <a:cs typeface="+mn-cs"/>
              </a:rPr>
              <a:t>adding an API service as a middleware/loading state for that particular API</a:t>
            </a:r>
            <a:endParaRPr lang="en-IN" sz="1400" b="1" dirty="0">
              <a:solidFill>
                <a:srgbClr val="7030A0"/>
              </a:solidFill>
              <a:latin typeface="Arial" panose="020B0604020202020204" pitchFamily="34" charset="0"/>
              <a:ea typeface="Arial" panose="020B0604020202020204" pitchFamily="34" charset="0"/>
            </a:endParaRPr>
          </a:p>
        </p:txBody>
      </p:sp>
      <p:sp>
        <p:nvSpPr>
          <p:cNvPr id="6" name="TextBox 5">
            <a:extLst>
              <a:ext uri="{FF2B5EF4-FFF2-40B4-BE49-F238E27FC236}">
                <a16:creationId xmlns:a16="http://schemas.microsoft.com/office/drawing/2014/main" id="{8F758914-FB39-2736-7AF6-4D027327F880}"/>
              </a:ext>
            </a:extLst>
          </p:cNvPr>
          <p:cNvSpPr txBox="1"/>
          <p:nvPr/>
        </p:nvSpPr>
        <p:spPr>
          <a:xfrm>
            <a:off x="899727" y="537421"/>
            <a:ext cx="7769666" cy="5139869"/>
          </a:xfrm>
          <a:prstGeom prst="rect">
            <a:avLst/>
          </a:prstGeom>
          <a:noFill/>
        </p:spPr>
        <p:txBody>
          <a:bodyPr wrap="square">
            <a:spAutoFit/>
          </a:bodyPr>
          <a:lstStyle/>
          <a:p>
            <a:r>
              <a:rPr lang="en-US" sz="1400" b="0" dirty="0">
                <a:solidFill>
                  <a:srgbClr val="FF0000"/>
                </a:solidFill>
                <a:effectLst/>
                <a:latin typeface="Consolas" panose="020B0609020204030204" pitchFamily="49" charset="0"/>
              </a:rPr>
              <a:t>Index.html</a:t>
            </a:r>
          </a:p>
          <a:p>
            <a:r>
              <a:rPr lang="en-IN" sz="1400" b="0" dirty="0">
                <a:solidFill>
                  <a:srgbClr val="800000"/>
                </a:solidFill>
                <a:effectLst/>
                <a:latin typeface="Consolas" panose="020B0609020204030204" pitchFamily="49" charset="0"/>
              </a:rPr>
              <a:t>&lt;!DOCTYPE</a:t>
            </a:r>
            <a:r>
              <a:rPr lang="en-IN" sz="1400" b="0" dirty="0">
                <a:solidFill>
                  <a:srgbClr val="000000"/>
                </a:solidFill>
                <a:effectLst/>
                <a:latin typeface="Consolas" panose="020B0609020204030204" pitchFamily="49" charset="0"/>
              </a:rPr>
              <a:t> </a:t>
            </a:r>
            <a:r>
              <a:rPr lang="en-IN" sz="1400" b="0" dirty="0">
                <a:solidFill>
                  <a:srgbClr val="E50000"/>
                </a:solidFill>
                <a:effectLst/>
                <a:latin typeface="Consolas" panose="020B0609020204030204" pitchFamily="49" charset="0"/>
              </a:rPr>
              <a:t>html</a:t>
            </a:r>
            <a:r>
              <a:rPr lang="en-IN" sz="1400" b="0" dirty="0">
                <a:solidFill>
                  <a:srgbClr val="800000"/>
                </a:solidFill>
                <a:effectLst/>
                <a:latin typeface="Consolas" panose="020B0609020204030204" pitchFamily="49" charset="0"/>
              </a:rPr>
              <a:t>&gt;</a:t>
            </a:r>
            <a:endParaRPr lang="en-IN" sz="1400"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&lt;html</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lang</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en</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&lt;head&gt;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&lt;meta</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charset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"utf-8"</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&lt;link</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rel</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"icon"</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href</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"%PUBLIC_URL%/favicon.ico"</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&lt;link</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href</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"https://cdn.jsdelivr.net/</a:t>
            </a:r>
            <a:r>
              <a:rPr lang="en-IN" b="0" dirty="0" err="1">
                <a:solidFill>
                  <a:srgbClr val="0000FF"/>
                </a:solidFill>
                <a:effectLst/>
                <a:latin typeface="Consolas" panose="020B0609020204030204" pitchFamily="49" charset="0"/>
              </a:rPr>
              <a:t>npm</a:t>
            </a:r>
            <a:r>
              <a:rPr lang="en-IN" b="0" dirty="0">
                <a:solidFill>
                  <a:srgbClr val="0000FF"/>
                </a:solidFill>
                <a:effectLst/>
                <a:latin typeface="Consolas" panose="020B0609020204030204" pitchFamily="49" charset="0"/>
              </a:rPr>
              <a:t>/bootstrap@5.0.2/</a:t>
            </a:r>
            <a:r>
              <a:rPr lang="en-IN" b="0" dirty="0" err="1">
                <a:solidFill>
                  <a:srgbClr val="0000FF"/>
                </a:solidFill>
                <a:effectLst/>
                <a:latin typeface="Consolas" panose="020B0609020204030204" pitchFamily="49" charset="0"/>
              </a:rPr>
              <a:t>dist</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css</a:t>
            </a:r>
            <a:r>
              <a:rPr lang="en-IN" b="0" dirty="0">
                <a:solidFill>
                  <a:srgbClr val="0000FF"/>
                </a:solidFill>
                <a:effectLst/>
                <a:latin typeface="Consolas" panose="020B0609020204030204" pitchFamily="49" charset="0"/>
              </a:rPr>
              <a:t>/bootstrap.min.css"</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rel</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"stylesheet"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integrity</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"sha384-EVSTQN3/azprG1Anm3QDgpJLIm9Nao0Yz1ztcQTwFspd3yD65VohhpuuCOmLASjC"</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crossorigin</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"anonymous"</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&lt;script</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src</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"https://cdn.jsdelivr.net/</a:t>
            </a:r>
            <a:r>
              <a:rPr lang="en-IN" b="0" dirty="0" err="1">
                <a:solidFill>
                  <a:srgbClr val="0000FF"/>
                </a:solidFill>
                <a:effectLst/>
                <a:latin typeface="Consolas" panose="020B0609020204030204" pitchFamily="49" charset="0"/>
              </a:rPr>
              <a:t>npm</a:t>
            </a:r>
            <a:r>
              <a:rPr lang="en-IN" b="0" dirty="0">
                <a:solidFill>
                  <a:srgbClr val="0000FF"/>
                </a:solidFill>
                <a:effectLst/>
                <a:latin typeface="Consolas" panose="020B0609020204030204" pitchFamily="49" charset="0"/>
              </a:rPr>
              <a:t>/bootstrap@5.0.2/</a:t>
            </a:r>
            <a:r>
              <a:rPr lang="en-IN" b="0" dirty="0" err="1">
                <a:solidFill>
                  <a:srgbClr val="0000FF"/>
                </a:solidFill>
                <a:effectLst/>
                <a:latin typeface="Consolas" panose="020B0609020204030204" pitchFamily="49" charset="0"/>
              </a:rPr>
              <a:t>dist</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js</a:t>
            </a:r>
            <a:r>
              <a:rPr lang="en-IN" b="0" dirty="0">
                <a:solidFill>
                  <a:srgbClr val="0000FF"/>
                </a:solidFill>
                <a:effectLst/>
                <a:latin typeface="Consolas" panose="020B0609020204030204" pitchFamily="49" charset="0"/>
              </a:rPr>
              <a:t>/bootstrap.bundle.min.js"</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integrity</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"sha384-MrcW6ZMFYlzcLA8Nl+NtUVF0sA7MsXsP1UyJoMp4YLEuNSfAP+JcXn/</a:t>
            </a:r>
            <a:r>
              <a:rPr lang="en-IN" b="0" dirty="0" err="1">
                <a:solidFill>
                  <a:srgbClr val="0000FF"/>
                </a:solidFill>
                <a:effectLst/>
                <a:latin typeface="Consolas" panose="020B0609020204030204" pitchFamily="49" charset="0"/>
              </a:rPr>
              <a:t>tWtIaxVXM</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crossorigin</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"anonymous"</a:t>
            </a:r>
            <a:r>
              <a:rPr lang="en-IN" b="0" dirty="0">
                <a:solidFill>
                  <a:srgbClr val="800000"/>
                </a:solidFill>
                <a:effectLst/>
                <a:latin typeface="Consolas" panose="020B0609020204030204" pitchFamily="49" charset="0"/>
              </a:rPr>
              <a:t>&gt;&lt;/script&gt;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79486489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461665"/>
          </a:xfrm>
          <a:prstGeom prst="rect">
            <a:avLst/>
          </a:prstGeom>
          <a:noFill/>
        </p:spPr>
        <p:txBody>
          <a:bodyPr wrap="square">
            <a:spAutoFit/>
          </a:bodyPr>
          <a:lstStyle/>
          <a:p>
            <a:pPr marL="279393" algn="ctr">
              <a:spcBef>
                <a:spcPts val="5"/>
              </a:spcBef>
            </a:pPr>
            <a:r>
              <a:rPr kumimoji="0" lang="en-US" sz="2400" b="0" i="0" u="none" strike="noStrike" kern="1200" baseline="0" dirty="0">
                <a:solidFill>
                  <a:srgbClr val="0070C0"/>
                </a:solidFill>
                <a:latin typeface="+mn-lt"/>
                <a:ea typeface="+mn-ea"/>
                <a:cs typeface="+mn-cs"/>
              </a:rPr>
              <a:t>REDUX toolkit has a configure store API</a:t>
            </a:r>
            <a:endParaRPr lang="en-IN" sz="2100" b="1" dirty="0">
              <a:solidFill>
                <a:srgbClr val="0070C0"/>
              </a:solidFill>
              <a:latin typeface="Arial" panose="020B0604020202020204" pitchFamily="34" charset="0"/>
              <a:ea typeface="Arial" panose="020B0604020202020204" pitchFamily="34" charset="0"/>
            </a:endParaRPr>
          </a:p>
        </p:txBody>
      </p:sp>
      <p:sp>
        <p:nvSpPr>
          <p:cNvPr id="6" name="TextBox 5">
            <a:extLst>
              <a:ext uri="{FF2B5EF4-FFF2-40B4-BE49-F238E27FC236}">
                <a16:creationId xmlns:a16="http://schemas.microsoft.com/office/drawing/2014/main" id="{8F758914-FB39-2736-7AF6-4D027327F880}"/>
              </a:ext>
            </a:extLst>
          </p:cNvPr>
          <p:cNvSpPr txBox="1"/>
          <p:nvPr/>
        </p:nvSpPr>
        <p:spPr>
          <a:xfrm>
            <a:off x="899727" y="537421"/>
            <a:ext cx="7769666" cy="646331"/>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p:txBody>
      </p:sp>
      <p:sp>
        <p:nvSpPr>
          <p:cNvPr id="4" name="TextBox 3">
            <a:extLst>
              <a:ext uri="{FF2B5EF4-FFF2-40B4-BE49-F238E27FC236}">
                <a16:creationId xmlns:a16="http://schemas.microsoft.com/office/drawing/2014/main" id="{B4D22594-4590-B936-ACF6-5B3DD044F85D}"/>
              </a:ext>
            </a:extLst>
          </p:cNvPr>
          <p:cNvSpPr txBox="1"/>
          <p:nvPr/>
        </p:nvSpPr>
        <p:spPr>
          <a:xfrm>
            <a:off x="394690" y="860586"/>
            <a:ext cx="7848600" cy="2585323"/>
          </a:xfrm>
          <a:prstGeom prst="rect">
            <a:avLst/>
          </a:prstGeom>
          <a:noFill/>
        </p:spPr>
        <p:txBody>
          <a:bodyPr wrap="square">
            <a:spAutoFit/>
          </a:bodyPr>
          <a:lstStyle/>
          <a:p>
            <a:pPr marL="285750" indent="-285750" algn="l" fontAlgn="base">
              <a:buFont typeface="Wingdings" panose="05000000000000000000" pitchFamily="2" charset="2"/>
              <a:buChar char="Ø"/>
            </a:pPr>
            <a:r>
              <a:rPr lang="en-US" b="0" i="0" dirty="0">
                <a:solidFill>
                  <a:srgbClr val="0A0A23"/>
                </a:solidFill>
                <a:effectLst/>
                <a:latin typeface="Lato" panose="020F0502020204030203" pitchFamily="34" charset="0"/>
              </a:rPr>
              <a:t>Writing Redux code can become complex and verbose, particularly as the size of an application grows. As the number of reducers and actions increase, it can become challenging to manage the different pieces and keep track of everything.</a:t>
            </a:r>
          </a:p>
          <a:p>
            <a:pPr marL="285750" indent="-285750" algn="l" fontAlgn="base">
              <a:buFont typeface="Wingdings" panose="05000000000000000000" pitchFamily="2" charset="2"/>
              <a:buChar char="Ø"/>
            </a:pPr>
            <a:endParaRPr lang="en-US" b="0" i="0" dirty="0">
              <a:solidFill>
                <a:srgbClr val="0A0A23"/>
              </a:solidFill>
              <a:effectLst/>
              <a:latin typeface="Lato" panose="020F0502020204030203" pitchFamily="34" charset="0"/>
            </a:endParaRPr>
          </a:p>
          <a:p>
            <a:pPr marL="285750" indent="-285750" algn="l" fontAlgn="base">
              <a:buFont typeface="Wingdings" panose="05000000000000000000" pitchFamily="2" charset="2"/>
              <a:buChar char="Ø"/>
            </a:pPr>
            <a:r>
              <a:rPr lang="en-US" b="0" i="0" dirty="0">
                <a:solidFill>
                  <a:srgbClr val="0A0A23"/>
                </a:solidFill>
                <a:effectLst/>
                <a:latin typeface="Lato" panose="020F0502020204030203" pitchFamily="34" charset="0"/>
              </a:rPr>
              <a:t>Fortunately, Redux Toolkit provides a solution to this problem. It gives a more streamlined and efficient way to manage the state of your application by abstracting away some of the more complex and repetitive aspects of Redux, such as creating reducers and actions.</a:t>
            </a:r>
          </a:p>
        </p:txBody>
      </p:sp>
    </p:spTree>
    <p:extLst>
      <p:ext uri="{BB962C8B-B14F-4D97-AF65-F5344CB8AC3E}">
        <p14:creationId xmlns:p14="http://schemas.microsoft.com/office/powerpoint/2010/main" val="307325732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415498"/>
          </a:xfrm>
          <a:prstGeom prst="rect">
            <a:avLst/>
          </a:prstGeom>
          <a:noFill/>
        </p:spPr>
        <p:txBody>
          <a:bodyPr wrap="square">
            <a:spAutoFit/>
          </a:bodyPr>
          <a:lstStyle/>
          <a:p>
            <a:pPr marL="279393" algn="ctr">
              <a:spcBef>
                <a:spcPts val="5"/>
              </a:spcBef>
            </a:pPr>
            <a:r>
              <a:rPr lang="en-US" sz="2100" b="1" dirty="0">
                <a:solidFill>
                  <a:srgbClr val="7030A0"/>
                </a:solidFill>
                <a:latin typeface="Arial" panose="020B0604020202020204" pitchFamily="34" charset="0"/>
                <a:ea typeface="Arial" panose="020B0604020202020204" pitchFamily="34" charset="0"/>
              </a:rPr>
              <a:t>Redux</a:t>
            </a:r>
            <a:endParaRPr lang="en-IN" sz="2100" b="1" dirty="0">
              <a:solidFill>
                <a:srgbClr val="7030A0"/>
              </a:solidFill>
              <a:latin typeface="Arial" panose="020B0604020202020204" pitchFamily="34" charset="0"/>
              <a:ea typeface="Arial" panose="020B0604020202020204" pitchFamily="34" charset="0"/>
            </a:endParaRPr>
          </a:p>
        </p:txBody>
      </p:sp>
      <p:sp>
        <p:nvSpPr>
          <p:cNvPr id="4" name="TextBox 3">
            <a:extLst>
              <a:ext uri="{FF2B5EF4-FFF2-40B4-BE49-F238E27FC236}">
                <a16:creationId xmlns:a16="http://schemas.microsoft.com/office/drawing/2014/main" id="{8E00C00F-B463-DFC7-2A6A-D8F22D36CED6}"/>
              </a:ext>
            </a:extLst>
          </p:cNvPr>
          <p:cNvSpPr txBox="1"/>
          <p:nvPr/>
        </p:nvSpPr>
        <p:spPr>
          <a:xfrm>
            <a:off x="214315" y="729139"/>
            <a:ext cx="8701085" cy="5078313"/>
          </a:xfrm>
          <a:prstGeom prst="rect">
            <a:avLst/>
          </a:prstGeom>
          <a:noFill/>
        </p:spPr>
        <p:txBody>
          <a:bodyPr wrap="square">
            <a:spAutoFit/>
          </a:bodyPr>
          <a:lstStyle/>
          <a:p>
            <a:r>
              <a:rPr lang="en-IN" dirty="0">
                <a:solidFill>
                  <a:srgbClr val="FF0000"/>
                </a:solidFill>
              </a:rPr>
              <a:t>Reducers</a:t>
            </a:r>
            <a:r>
              <a:rPr lang="en-IN" dirty="0">
                <a:solidFill>
                  <a:schemeClr val="bg1"/>
                </a:solidFill>
              </a:rPr>
              <a:t> − Reducers are pure functions used to create a new state based on the existing state and the current action. It returns the newly created state. For example, in add item scenario, it creates a new item list and merges the item from the state and new item and returns the newly created list.</a:t>
            </a:r>
          </a:p>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acctReducer</a:t>
            </a:r>
            <a:r>
              <a:rPr lang="en-IN" b="0" dirty="0">
                <a:solidFill>
                  <a:srgbClr val="000000"/>
                </a:solidFill>
                <a:effectLst/>
                <a:latin typeface="Consolas" panose="020B0609020204030204" pitchFamily="49" charset="0"/>
              </a:rPr>
              <a:t>(state=</a:t>
            </a:r>
            <a:r>
              <a:rPr lang="en-IN" b="0" dirty="0" err="1">
                <a:solidFill>
                  <a:srgbClr val="000000"/>
                </a:solidFill>
                <a:effectLst/>
                <a:latin typeface="Consolas" panose="020B0609020204030204" pitchFamily="49" charset="0"/>
              </a:rPr>
              <a:t>initialState,action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a:p>
            <a:r>
              <a:rPr lang="en-IN" dirty="0">
                <a:solidFill>
                  <a:schemeClr val="bg1"/>
                </a:solidFill>
              </a:rPr>
              <a:t>}</a:t>
            </a:r>
          </a:p>
          <a:p>
            <a:r>
              <a:rPr lang="en-IN" dirty="0">
                <a:solidFill>
                  <a:srgbClr val="FF0000"/>
                </a:solidFill>
              </a:rPr>
              <a:t>Action creators </a:t>
            </a:r>
            <a:r>
              <a:rPr lang="en-IN" dirty="0">
                <a:solidFill>
                  <a:schemeClr val="bg1"/>
                </a:solidFill>
              </a:rPr>
              <a:t>− Action creator creates an action with proper action type and data necessary for the action and returns the action. For example, </a:t>
            </a:r>
            <a:r>
              <a:rPr lang="en-IN" dirty="0" err="1">
                <a:solidFill>
                  <a:schemeClr val="bg1"/>
                </a:solidFill>
              </a:rPr>
              <a:t>addItem</a:t>
            </a:r>
            <a:r>
              <a:rPr lang="en-IN" dirty="0">
                <a:solidFill>
                  <a:schemeClr val="bg1"/>
                </a:solidFill>
              </a:rPr>
              <a:t> action creator returns below object −</a:t>
            </a:r>
          </a:p>
          <a:p>
            <a:endParaRPr lang="en-IN" dirty="0">
              <a:solidFill>
                <a:schemeClr val="bg1"/>
              </a:solidFill>
            </a:endParaRPr>
          </a:p>
          <a:p>
            <a:r>
              <a:rPr lang="en-IN" dirty="0">
                <a:solidFill>
                  <a:schemeClr val="bg1"/>
                </a:solidFill>
              </a:rPr>
              <a:t>{ </a:t>
            </a:r>
          </a:p>
          <a:p>
            <a:r>
              <a:rPr lang="en-IN" dirty="0">
                <a:solidFill>
                  <a:schemeClr val="bg1"/>
                </a:solidFill>
              </a:rPr>
              <a:t>   type: 'ADD_ITEM', </a:t>
            </a:r>
          </a:p>
          <a:p>
            <a:r>
              <a:rPr lang="en-IN" dirty="0">
                <a:solidFill>
                  <a:schemeClr val="bg1"/>
                </a:solidFill>
              </a:rPr>
              <a:t>   payload: { name: '..', ... }</a:t>
            </a:r>
          </a:p>
          <a:p>
            <a:r>
              <a:rPr lang="en-IN" dirty="0">
                <a:solidFill>
                  <a:schemeClr val="bg1"/>
                </a:solidFill>
              </a:rPr>
              <a:t>}</a:t>
            </a:r>
          </a:p>
          <a:p>
            <a:r>
              <a:rPr lang="en-US" dirty="0">
                <a:solidFill>
                  <a:srgbClr val="FF0000"/>
                </a:solidFill>
              </a:rPr>
              <a:t>Component − </a:t>
            </a:r>
            <a:r>
              <a:rPr lang="en-US" dirty="0">
                <a:solidFill>
                  <a:schemeClr val="bg1"/>
                </a:solidFill>
              </a:rPr>
              <a:t>Component can connect to the store to get the current state and dispatch action to the store so that the store executes the action and updates it’s current state.</a:t>
            </a:r>
            <a:endParaRPr lang="en-IN" dirty="0">
              <a:solidFill>
                <a:schemeClr val="bg1"/>
              </a:solidFill>
            </a:endParaRPr>
          </a:p>
        </p:txBody>
      </p:sp>
    </p:spTree>
    <p:extLst>
      <p:ext uri="{BB962C8B-B14F-4D97-AF65-F5344CB8AC3E}">
        <p14:creationId xmlns:p14="http://schemas.microsoft.com/office/powerpoint/2010/main" val="195247505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461665"/>
          </a:xfrm>
          <a:prstGeom prst="rect">
            <a:avLst/>
          </a:prstGeom>
          <a:noFill/>
        </p:spPr>
        <p:txBody>
          <a:bodyPr wrap="square">
            <a:spAutoFit/>
          </a:bodyPr>
          <a:lstStyle/>
          <a:p>
            <a:pPr marL="279393" algn="ctr">
              <a:spcBef>
                <a:spcPts val="5"/>
              </a:spcBef>
            </a:pPr>
            <a:r>
              <a:rPr kumimoji="0" lang="en-US" sz="2400" b="0" i="0" u="none" strike="noStrike" kern="1200" baseline="0" dirty="0">
                <a:solidFill>
                  <a:srgbClr val="0070C0"/>
                </a:solidFill>
                <a:latin typeface="+mn-lt"/>
                <a:ea typeface="+mn-ea"/>
                <a:cs typeface="+mn-cs"/>
              </a:rPr>
              <a:t>REDUX toolkit has a configure store API</a:t>
            </a:r>
            <a:endParaRPr lang="en-IN" sz="2100" b="1" dirty="0">
              <a:solidFill>
                <a:srgbClr val="0070C0"/>
              </a:solidFill>
              <a:latin typeface="Arial" panose="020B0604020202020204" pitchFamily="34" charset="0"/>
              <a:ea typeface="Arial" panose="020B0604020202020204" pitchFamily="34" charset="0"/>
            </a:endParaRPr>
          </a:p>
        </p:txBody>
      </p:sp>
      <p:sp>
        <p:nvSpPr>
          <p:cNvPr id="6" name="TextBox 5">
            <a:extLst>
              <a:ext uri="{FF2B5EF4-FFF2-40B4-BE49-F238E27FC236}">
                <a16:creationId xmlns:a16="http://schemas.microsoft.com/office/drawing/2014/main" id="{8F758914-FB39-2736-7AF6-4D027327F880}"/>
              </a:ext>
            </a:extLst>
          </p:cNvPr>
          <p:cNvSpPr txBox="1"/>
          <p:nvPr/>
        </p:nvSpPr>
        <p:spPr>
          <a:xfrm>
            <a:off x="899727" y="537421"/>
            <a:ext cx="7769666" cy="646331"/>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p:txBody>
      </p:sp>
      <p:sp>
        <p:nvSpPr>
          <p:cNvPr id="11" name="TextBox 10">
            <a:extLst>
              <a:ext uri="{FF2B5EF4-FFF2-40B4-BE49-F238E27FC236}">
                <a16:creationId xmlns:a16="http://schemas.microsoft.com/office/drawing/2014/main" id="{A2287CFF-DFAB-7707-EDE9-939A0A7B7FA8}"/>
              </a:ext>
            </a:extLst>
          </p:cNvPr>
          <p:cNvSpPr txBox="1"/>
          <p:nvPr/>
        </p:nvSpPr>
        <p:spPr>
          <a:xfrm>
            <a:off x="214315" y="1011847"/>
            <a:ext cx="8455078" cy="2308324"/>
          </a:xfrm>
          <a:prstGeom prst="rect">
            <a:avLst/>
          </a:prstGeom>
          <a:noFill/>
        </p:spPr>
        <p:txBody>
          <a:bodyPr wrap="square">
            <a:spAutoFit/>
          </a:bodyPr>
          <a:lstStyle/>
          <a:p>
            <a:r>
              <a:rPr lang="en-IN" dirty="0">
                <a:solidFill>
                  <a:srgbClr val="FF0000"/>
                </a:solidFill>
              </a:rPr>
              <a:t>How to set up Redux Toolkit</a:t>
            </a:r>
          </a:p>
          <a:p>
            <a:r>
              <a:rPr lang="en-IN" dirty="0">
                <a:solidFill>
                  <a:schemeClr val="bg1"/>
                </a:solidFill>
              </a:rPr>
              <a:t>To use Redux Toolkit in your React application, you need to install two dependencies: @reduxjs/toolkit and react-redux.</a:t>
            </a:r>
          </a:p>
          <a:p>
            <a:endParaRPr lang="en-IN" dirty="0">
              <a:solidFill>
                <a:schemeClr val="bg1"/>
              </a:solidFill>
            </a:endParaRPr>
          </a:p>
          <a:p>
            <a:r>
              <a:rPr lang="en-IN" dirty="0">
                <a:solidFill>
                  <a:schemeClr val="bg1"/>
                </a:solidFill>
              </a:rPr>
              <a:t>The @reduxjs/toolkit package provides the necessary tools to simplify Redux development, while react-redux is needed to connect your Redux store to your React components.</a:t>
            </a:r>
          </a:p>
          <a:p>
            <a:endParaRPr lang="en-IN" dirty="0">
              <a:solidFill>
                <a:schemeClr val="bg1"/>
              </a:solidFill>
            </a:endParaRPr>
          </a:p>
        </p:txBody>
      </p:sp>
      <p:pic>
        <p:nvPicPr>
          <p:cNvPr id="13" name="Picture 12">
            <a:extLst>
              <a:ext uri="{FF2B5EF4-FFF2-40B4-BE49-F238E27FC236}">
                <a16:creationId xmlns:a16="http://schemas.microsoft.com/office/drawing/2014/main" id="{78B69C24-BDE7-4DED-E7C7-E016FF17558C}"/>
              </a:ext>
            </a:extLst>
          </p:cNvPr>
          <p:cNvPicPr>
            <a:picLocks noChangeAspect="1"/>
          </p:cNvPicPr>
          <p:nvPr/>
        </p:nvPicPr>
        <p:blipFill>
          <a:blip r:embed="rId4"/>
          <a:stretch>
            <a:fillRect/>
          </a:stretch>
        </p:blipFill>
        <p:spPr>
          <a:xfrm>
            <a:off x="2105025" y="3409950"/>
            <a:ext cx="4933950" cy="895350"/>
          </a:xfrm>
          <a:prstGeom prst="rect">
            <a:avLst/>
          </a:prstGeom>
        </p:spPr>
      </p:pic>
    </p:spTree>
    <p:extLst>
      <p:ext uri="{BB962C8B-B14F-4D97-AF65-F5344CB8AC3E}">
        <p14:creationId xmlns:p14="http://schemas.microsoft.com/office/powerpoint/2010/main" val="25520503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461665"/>
          </a:xfrm>
          <a:prstGeom prst="rect">
            <a:avLst/>
          </a:prstGeom>
          <a:noFill/>
        </p:spPr>
        <p:txBody>
          <a:bodyPr wrap="square">
            <a:spAutoFit/>
          </a:bodyPr>
          <a:lstStyle/>
          <a:p>
            <a:pPr marL="279393" algn="ctr">
              <a:spcBef>
                <a:spcPts val="5"/>
              </a:spcBef>
            </a:pPr>
            <a:r>
              <a:rPr kumimoji="0" lang="en-US" sz="2400" b="0" i="0" u="none" strike="noStrike" kern="1200" baseline="0" dirty="0">
                <a:solidFill>
                  <a:srgbClr val="0070C0"/>
                </a:solidFill>
                <a:latin typeface="+mn-lt"/>
                <a:ea typeface="+mn-ea"/>
                <a:cs typeface="+mn-cs"/>
              </a:rPr>
              <a:t>REDUX toolkit has a configure store API</a:t>
            </a:r>
            <a:endParaRPr lang="en-IN" sz="2100" b="1" dirty="0">
              <a:solidFill>
                <a:srgbClr val="0070C0"/>
              </a:solidFill>
              <a:latin typeface="Arial" panose="020B0604020202020204" pitchFamily="34" charset="0"/>
              <a:ea typeface="Arial" panose="020B0604020202020204" pitchFamily="34" charset="0"/>
            </a:endParaRPr>
          </a:p>
        </p:txBody>
      </p:sp>
      <p:sp>
        <p:nvSpPr>
          <p:cNvPr id="6" name="TextBox 5">
            <a:extLst>
              <a:ext uri="{FF2B5EF4-FFF2-40B4-BE49-F238E27FC236}">
                <a16:creationId xmlns:a16="http://schemas.microsoft.com/office/drawing/2014/main" id="{8F758914-FB39-2736-7AF6-4D027327F880}"/>
              </a:ext>
            </a:extLst>
          </p:cNvPr>
          <p:cNvSpPr txBox="1"/>
          <p:nvPr/>
        </p:nvSpPr>
        <p:spPr>
          <a:xfrm>
            <a:off x="899727" y="537421"/>
            <a:ext cx="7769666" cy="646331"/>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p:txBody>
      </p:sp>
      <p:sp>
        <p:nvSpPr>
          <p:cNvPr id="5" name="TextBox 4">
            <a:extLst>
              <a:ext uri="{FF2B5EF4-FFF2-40B4-BE49-F238E27FC236}">
                <a16:creationId xmlns:a16="http://schemas.microsoft.com/office/drawing/2014/main" id="{D817C9D8-D4B9-7E74-5095-16DE47614D50}"/>
              </a:ext>
            </a:extLst>
          </p:cNvPr>
          <p:cNvSpPr txBox="1"/>
          <p:nvPr/>
        </p:nvSpPr>
        <p:spPr>
          <a:xfrm>
            <a:off x="214315" y="687380"/>
            <a:ext cx="9158285" cy="2308324"/>
          </a:xfrm>
          <a:prstGeom prst="rect">
            <a:avLst/>
          </a:prstGeom>
          <a:noFill/>
        </p:spPr>
        <p:txBody>
          <a:bodyPr wrap="square">
            <a:spAutoFit/>
          </a:bodyPr>
          <a:lstStyle/>
          <a:p>
            <a:r>
              <a:rPr lang="en-IN" dirty="0">
                <a:solidFill>
                  <a:srgbClr val="FF0000"/>
                </a:solidFill>
              </a:rPr>
              <a:t>How to create a slice</a:t>
            </a:r>
          </a:p>
          <a:p>
            <a:r>
              <a:rPr lang="en-IN" dirty="0">
                <a:solidFill>
                  <a:schemeClr val="bg1"/>
                </a:solidFill>
              </a:rPr>
              <a:t>Once you have installed the needed dependencies, create a new "slice" using the </a:t>
            </a:r>
            <a:r>
              <a:rPr lang="en-IN" dirty="0" err="1">
                <a:solidFill>
                  <a:schemeClr val="bg1"/>
                </a:solidFill>
              </a:rPr>
              <a:t>createSlice</a:t>
            </a:r>
            <a:r>
              <a:rPr lang="en-IN" dirty="0">
                <a:solidFill>
                  <a:schemeClr val="bg1"/>
                </a:solidFill>
              </a:rPr>
              <a:t> function. A slice is a portion of the Redux store that is responsible for managing a specific piece of state.</a:t>
            </a:r>
          </a:p>
          <a:p>
            <a:endParaRPr lang="en-IN" dirty="0">
              <a:solidFill>
                <a:schemeClr val="bg1"/>
              </a:solidFill>
            </a:endParaRPr>
          </a:p>
          <a:p>
            <a:r>
              <a:rPr lang="en-US" dirty="0">
                <a:solidFill>
                  <a:schemeClr val="bg1"/>
                </a:solidFill>
              </a:rPr>
              <a:t>To create a slice to manage our </a:t>
            </a:r>
            <a:r>
              <a:rPr lang="en-US" dirty="0" err="1">
                <a:solidFill>
                  <a:schemeClr val="bg1"/>
                </a:solidFill>
              </a:rPr>
              <a:t>ToDo</a:t>
            </a:r>
            <a:r>
              <a:rPr lang="en-US" dirty="0">
                <a:solidFill>
                  <a:schemeClr val="bg1"/>
                </a:solidFill>
              </a:rPr>
              <a:t> application, create a new file named </a:t>
            </a:r>
            <a:r>
              <a:rPr lang="en-US" dirty="0" err="1">
                <a:solidFill>
                  <a:srgbClr val="FF0000"/>
                </a:solidFill>
              </a:rPr>
              <a:t>src</a:t>
            </a:r>
            <a:r>
              <a:rPr lang="en-US" dirty="0">
                <a:solidFill>
                  <a:srgbClr val="FF0000"/>
                </a:solidFill>
              </a:rPr>
              <a:t>/features/</a:t>
            </a:r>
            <a:r>
              <a:rPr lang="en-US" dirty="0" err="1">
                <a:solidFill>
                  <a:srgbClr val="FF0000"/>
                </a:solidFill>
              </a:rPr>
              <a:t>todo</a:t>
            </a:r>
            <a:r>
              <a:rPr lang="en-US" dirty="0">
                <a:solidFill>
                  <a:srgbClr val="FF0000"/>
                </a:solidFill>
              </a:rPr>
              <a:t>/todoSlice.js </a:t>
            </a:r>
            <a:r>
              <a:rPr lang="en-US" dirty="0">
                <a:solidFill>
                  <a:schemeClr val="bg1"/>
                </a:solidFill>
              </a:rPr>
              <a:t>and add the following code.</a:t>
            </a:r>
          </a:p>
          <a:p>
            <a:endParaRPr lang="en-IN" dirty="0">
              <a:solidFill>
                <a:schemeClr val="bg1"/>
              </a:solidFill>
            </a:endParaRPr>
          </a:p>
        </p:txBody>
      </p:sp>
    </p:spTree>
    <p:extLst>
      <p:ext uri="{BB962C8B-B14F-4D97-AF65-F5344CB8AC3E}">
        <p14:creationId xmlns:p14="http://schemas.microsoft.com/office/powerpoint/2010/main" val="1979023650"/>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461665"/>
          </a:xfrm>
          <a:prstGeom prst="rect">
            <a:avLst/>
          </a:prstGeom>
          <a:noFill/>
        </p:spPr>
        <p:txBody>
          <a:bodyPr wrap="square">
            <a:spAutoFit/>
          </a:bodyPr>
          <a:lstStyle/>
          <a:p>
            <a:pPr marL="279393" algn="ctr">
              <a:spcBef>
                <a:spcPts val="5"/>
              </a:spcBef>
            </a:pPr>
            <a:r>
              <a:rPr kumimoji="0" lang="en-US" sz="2400" b="0" i="0" u="none" strike="noStrike" kern="1200" baseline="0" dirty="0">
                <a:solidFill>
                  <a:srgbClr val="0070C0"/>
                </a:solidFill>
                <a:latin typeface="+mn-lt"/>
                <a:ea typeface="+mn-ea"/>
                <a:cs typeface="+mn-cs"/>
              </a:rPr>
              <a:t>REDUX toolkit has a configure store API</a:t>
            </a:r>
            <a:endParaRPr lang="en-IN" sz="2100" b="1" dirty="0">
              <a:solidFill>
                <a:srgbClr val="0070C0"/>
              </a:solidFill>
              <a:latin typeface="Arial" panose="020B0604020202020204" pitchFamily="34" charset="0"/>
              <a:ea typeface="Arial" panose="020B0604020202020204" pitchFamily="34" charset="0"/>
            </a:endParaRPr>
          </a:p>
        </p:txBody>
      </p:sp>
      <p:sp>
        <p:nvSpPr>
          <p:cNvPr id="6" name="TextBox 5">
            <a:extLst>
              <a:ext uri="{FF2B5EF4-FFF2-40B4-BE49-F238E27FC236}">
                <a16:creationId xmlns:a16="http://schemas.microsoft.com/office/drawing/2014/main" id="{8F758914-FB39-2736-7AF6-4D027327F880}"/>
              </a:ext>
            </a:extLst>
          </p:cNvPr>
          <p:cNvSpPr txBox="1"/>
          <p:nvPr/>
        </p:nvSpPr>
        <p:spPr>
          <a:xfrm>
            <a:off x="899727" y="537421"/>
            <a:ext cx="7769666" cy="646331"/>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p:txBody>
      </p:sp>
      <p:sp>
        <p:nvSpPr>
          <p:cNvPr id="4" name="TextBox 3">
            <a:extLst>
              <a:ext uri="{FF2B5EF4-FFF2-40B4-BE49-F238E27FC236}">
                <a16:creationId xmlns:a16="http://schemas.microsoft.com/office/drawing/2014/main" id="{4E3DD9A0-7D9C-1930-B38A-A0D8E6113719}"/>
              </a:ext>
            </a:extLst>
          </p:cNvPr>
          <p:cNvSpPr txBox="1"/>
          <p:nvPr/>
        </p:nvSpPr>
        <p:spPr>
          <a:xfrm>
            <a:off x="381000" y="729139"/>
            <a:ext cx="8153400" cy="5078313"/>
          </a:xfrm>
          <a:prstGeom prst="rect">
            <a:avLst/>
          </a:prstGeom>
          <a:noFill/>
        </p:spPr>
        <p:txBody>
          <a:bodyPr wrap="square">
            <a:spAutoFit/>
          </a:bodyPr>
          <a:lstStyle/>
          <a:p>
            <a:r>
              <a:rPr lang="en-US" dirty="0">
                <a:solidFill>
                  <a:srgbClr val="FF0000"/>
                </a:solidFill>
              </a:rPr>
              <a:t>todoSlice.js</a:t>
            </a:r>
            <a:endParaRPr lang="en-IN" dirty="0">
              <a:solidFill>
                <a:schemeClr val="bg1"/>
              </a:solidFill>
            </a:endParaRPr>
          </a:p>
          <a:p>
            <a:r>
              <a:rPr lang="en-IN" dirty="0">
                <a:solidFill>
                  <a:schemeClr val="bg1"/>
                </a:solidFill>
              </a:rPr>
              <a:t>import { </a:t>
            </a:r>
            <a:r>
              <a:rPr lang="en-IN" dirty="0" err="1">
                <a:solidFill>
                  <a:schemeClr val="bg1"/>
                </a:solidFill>
              </a:rPr>
              <a:t>createSlice</a:t>
            </a:r>
            <a:r>
              <a:rPr lang="en-IN" dirty="0">
                <a:solidFill>
                  <a:schemeClr val="bg1"/>
                </a:solidFill>
              </a:rPr>
              <a:t> } from "@</a:t>
            </a:r>
            <a:r>
              <a:rPr lang="en-IN" dirty="0" err="1">
                <a:solidFill>
                  <a:schemeClr val="bg1"/>
                </a:solidFill>
              </a:rPr>
              <a:t>reduxjs</a:t>
            </a:r>
            <a:r>
              <a:rPr lang="en-IN" dirty="0">
                <a:solidFill>
                  <a:schemeClr val="bg1"/>
                </a:solidFill>
              </a:rPr>
              <a:t>/toolkit";</a:t>
            </a:r>
          </a:p>
          <a:p>
            <a:r>
              <a:rPr lang="en-IN" dirty="0" err="1">
                <a:solidFill>
                  <a:schemeClr val="bg1"/>
                </a:solidFill>
              </a:rPr>
              <a:t>const</a:t>
            </a:r>
            <a:r>
              <a:rPr lang="en-IN" dirty="0">
                <a:solidFill>
                  <a:schemeClr val="bg1"/>
                </a:solidFill>
              </a:rPr>
              <a:t> </a:t>
            </a:r>
            <a:r>
              <a:rPr lang="en-IN" dirty="0" err="1">
                <a:solidFill>
                  <a:schemeClr val="bg1"/>
                </a:solidFill>
              </a:rPr>
              <a:t>initialState</a:t>
            </a:r>
            <a:r>
              <a:rPr lang="en-IN" dirty="0">
                <a:solidFill>
                  <a:schemeClr val="bg1"/>
                </a:solidFill>
              </a:rPr>
              <a:t> = {</a:t>
            </a:r>
          </a:p>
          <a:p>
            <a:r>
              <a:rPr lang="en-IN" dirty="0">
                <a:solidFill>
                  <a:schemeClr val="bg1"/>
                </a:solidFill>
              </a:rPr>
              <a:t>  tasks: [ ],</a:t>
            </a:r>
          </a:p>
          <a:p>
            <a:r>
              <a:rPr lang="en-IN" dirty="0">
                <a:solidFill>
                  <a:schemeClr val="bg1"/>
                </a:solidFill>
              </a:rPr>
              <a:t>};</a:t>
            </a:r>
          </a:p>
          <a:p>
            <a:r>
              <a:rPr lang="en-IN" dirty="0" err="1">
                <a:solidFill>
                  <a:schemeClr val="bg1"/>
                </a:solidFill>
              </a:rPr>
              <a:t>const</a:t>
            </a:r>
            <a:r>
              <a:rPr lang="en-IN" dirty="0">
                <a:solidFill>
                  <a:schemeClr val="bg1"/>
                </a:solidFill>
              </a:rPr>
              <a:t> </a:t>
            </a:r>
            <a:r>
              <a:rPr lang="en-IN" dirty="0" err="1">
                <a:solidFill>
                  <a:schemeClr val="bg1"/>
                </a:solidFill>
              </a:rPr>
              <a:t>todoSlice</a:t>
            </a:r>
            <a:r>
              <a:rPr lang="en-IN" dirty="0">
                <a:solidFill>
                  <a:schemeClr val="bg1"/>
                </a:solidFill>
              </a:rPr>
              <a:t> = </a:t>
            </a:r>
            <a:r>
              <a:rPr lang="en-IN" dirty="0" err="1">
                <a:solidFill>
                  <a:schemeClr val="bg1"/>
                </a:solidFill>
              </a:rPr>
              <a:t>createSlice</a:t>
            </a:r>
            <a:r>
              <a:rPr lang="en-IN" dirty="0">
                <a:solidFill>
                  <a:schemeClr val="bg1"/>
                </a:solidFill>
              </a:rPr>
              <a:t>({</a:t>
            </a:r>
          </a:p>
          <a:p>
            <a:r>
              <a:rPr lang="en-IN" dirty="0">
                <a:solidFill>
                  <a:schemeClr val="bg1"/>
                </a:solidFill>
              </a:rPr>
              <a:t>  name: "</a:t>
            </a:r>
            <a:r>
              <a:rPr lang="en-IN" dirty="0" err="1">
                <a:solidFill>
                  <a:schemeClr val="bg1"/>
                </a:solidFill>
              </a:rPr>
              <a:t>todo</a:t>
            </a:r>
            <a:r>
              <a:rPr lang="en-IN" dirty="0">
                <a:solidFill>
                  <a:schemeClr val="bg1"/>
                </a:solidFill>
              </a:rPr>
              <a:t>",</a:t>
            </a:r>
          </a:p>
          <a:p>
            <a:r>
              <a:rPr lang="en-IN" dirty="0">
                <a:solidFill>
                  <a:schemeClr val="bg1"/>
                </a:solidFill>
              </a:rPr>
              <a:t>  </a:t>
            </a:r>
            <a:r>
              <a:rPr lang="en-IN" dirty="0" err="1">
                <a:solidFill>
                  <a:schemeClr val="bg1"/>
                </a:solidFill>
              </a:rPr>
              <a:t>initialState</a:t>
            </a:r>
            <a:r>
              <a:rPr lang="en-IN" dirty="0">
                <a:solidFill>
                  <a:schemeClr val="bg1"/>
                </a:solidFill>
              </a:rPr>
              <a:t>,</a:t>
            </a:r>
          </a:p>
          <a:p>
            <a:r>
              <a:rPr lang="en-IN" dirty="0">
                <a:solidFill>
                  <a:schemeClr val="bg1"/>
                </a:solidFill>
              </a:rPr>
              <a:t>  reducers: {</a:t>
            </a:r>
          </a:p>
          <a:p>
            <a:r>
              <a:rPr lang="en-IN" dirty="0">
                <a:solidFill>
                  <a:schemeClr val="bg1"/>
                </a:solidFill>
              </a:rPr>
              <a:t>    </a:t>
            </a:r>
            <a:r>
              <a:rPr lang="en-IN" dirty="0" err="1">
                <a:solidFill>
                  <a:schemeClr val="bg1"/>
                </a:solidFill>
              </a:rPr>
              <a:t>addTodo</a:t>
            </a:r>
            <a:r>
              <a:rPr lang="en-IN" dirty="0">
                <a:solidFill>
                  <a:schemeClr val="bg1"/>
                </a:solidFill>
              </a:rPr>
              <a:t>: (state, action) =&gt; {</a:t>
            </a:r>
          </a:p>
          <a:p>
            <a:r>
              <a:rPr lang="en-IN" dirty="0">
                <a:solidFill>
                  <a:schemeClr val="bg1"/>
                </a:solidFill>
              </a:rPr>
              <a:t>      </a:t>
            </a:r>
            <a:r>
              <a:rPr lang="en-IN" dirty="0" err="1">
                <a:solidFill>
                  <a:schemeClr val="bg1"/>
                </a:solidFill>
              </a:rPr>
              <a:t>state.tasks.push</a:t>
            </a:r>
            <a:r>
              <a:rPr lang="en-IN" dirty="0">
                <a:solidFill>
                  <a:schemeClr val="bg1"/>
                </a:solidFill>
              </a:rPr>
              <a:t>({ id: </a:t>
            </a:r>
            <a:r>
              <a:rPr lang="en-IN" dirty="0" err="1">
                <a:solidFill>
                  <a:schemeClr val="bg1"/>
                </a:solidFill>
              </a:rPr>
              <a:t>Date.now</a:t>
            </a:r>
            <a:r>
              <a:rPr lang="en-IN" dirty="0">
                <a:solidFill>
                  <a:schemeClr val="bg1"/>
                </a:solidFill>
              </a:rPr>
              <a:t>(), text: </a:t>
            </a:r>
            <a:r>
              <a:rPr lang="en-IN" dirty="0" err="1">
                <a:solidFill>
                  <a:schemeClr val="bg1"/>
                </a:solidFill>
              </a:rPr>
              <a:t>action.payload</a:t>
            </a:r>
            <a:r>
              <a:rPr lang="en-IN" dirty="0">
                <a:solidFill>
                  <a:schemeClr val="bg1"/>
                </a:solidFill>
              </a:rPr>
              <a:t> });</a:t>
            </a:r>
          </a:p>
          <a:p>
            <a:r>
              <a:rPr lang="en-IN" dirty="0">
                <a:solidFill>
                  <a:schemeClr val="bg1"/>
                </a:solidFill>
              </a:rPr>
              <a:t>    },</a:t>
            </a:r>
          </a:p>
          <a:p>
            <a:r>
              <a:rPr lang="en-IN" dirty="0">
                <a:solidFill>
                  <a:schemeClr val="bg1"/>
                </a:solidFill>
              </a:rPr>
              <a:t>    </a:t>
            </a:r>
            <a:r>
              <a:rPr lang="en-IN" dirty="0" err="1">
                <a:solidFill>
                  <a:schemeClr val="bg1"/>
                </a:solidFill>
              </a:rPr>
              <a:t>deleteTodo</a:t>
            </a:r>
            <a:r>
              <a:rPr lang="en-IN" dirty="0">
                <a:solidFill>
                  <a:schemeClr val="bg1"/>
                </a:solidFill>
              </a:rPr>
              <a:t>: (state, action) =&gt; {</a:t>
            </a:r>
          </a:p>
          <a:p>
            <a:r>
              <a:rPr lang="en-IN" dirty="0">
                <a:solidFill>
                  <a:schemeClr val="bg1"/>
                </a:solidFill>
              </a:rPr>
              <a:t>      </a:t>
            </a:r>
            <a:r>
              <a:rPr lang="en-IN" dirty="0" err="1">
                <a:solidFill>
                  <a:schemeClr val="bg1"/>
                </a:solidFill>
              </a:rPr>
              <a:t>state.tasks</a:t>
            </a:r>
            <a:r>
              <a:rPr lang="en-IN" dirty="0">
                <a:solidFill>
                  <a:schemeClr val="bg1"/>
                </a:solidFill>
              </a:rPr>
              <a:t> = </a:t>
            </a:r>
            <a:r>
              <a:rPr lang="en-IN" dirty="0" err="1">
                <a:solidFill>
                  <a:schemeClr val="bg1"/>
                </a:solidFill>
              </a:rPr>
              <a:t>state.tasks.filter</a:t>
            </a:r>
            <a:r>
              <a:rPr lang="en-IN" dirty="0">
                <a:solidFill>
                  <a:schemeClr val="bg1"/>
                </a:solidFill>
              </a:rPr>
              <a:t>((task) =&gt; task.id !== </a:t>
            </a:r>
            <a:r>
              <a:rPr lang="en-IN" dirty="0" err="1">
                <a:solidFill>
                  <a:schemeClr val="bg1"/>
                </a:solidFill>
              </a:rPr>
              <a:t>action.payload</a:t>
            </a:r>
            <a:r>
              <a:rPr lang="en-IN" dirty="0">
                <a:solidFill>
                  <a:schemeClr val="bg1"/>
                </a:solidFill>
              </a:rPr>
              <a:t>);</a:t>
            </a:r>
          </a:p>
          <a:p>
            <a:r>
              <a:rPr lang="en-IN" dirty="0">
                <a:solidFill>
                  <a:schemeClr val="bg1"/>
                </a:solidFill>
              </a:rPr>
              <a:t>    },</a:t>
            </a:r>
          </a:p>
          <a:p>
            <a:r>
              <a:rPr lang="en-IN" dirty="0">
                <a:solidFill>
                  <a:schemeClr val="bg1"/>
                </a:solidFill>
              </a:rPr>
              <a:t>  },</a:t>
            </a:r>
          </a:p>
          <a:p>
            <a:r>
              <a:rPr lang="en-IN" dirty="0">
                <a:solidFill>
                  <a:schemeClr val="bg1"/>
                </a:solidFill>
              </a:rPr>
              <a:t>});</a:t>
            </a:r>
          </a:p>
          <a:p>
            <a:endParaRPr lang="en-IN" dirty="0">
              <a:solidFill>
                <a:schemeClr val="bg1"/>
              </a:solidFill>
            </a:endParaRPr>
          </a:p>
        </p:txBody>
      </p:sp>
    </p:spTree>
    <p:extLst>
      <p:ext uri="{BB962C8B-B14F-4D97-AF65-F5344CB8AC3E}">
        <p14:creationId xmlns:p14="http://schemas.microsoft.com/office/powerpoint/2010/main" val="752296942"/>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461665"/>
          </a:xfrm>
          <a:prstGeom prst="rect">
            <a:avLst/>
          </a:prstGeom>
          <a:noFill/>
        </p:spPr>
        <p:txBody>
          <a:bodyPr wrap="square">
            <a:spAutoFit/>
          </a:bodyPr>
          <a:lstStyle/>
          <a:p>
            <a:pPr marL="279393" algn="ctr">
              <a:spcBef>
                <a:spcPts val="5"/>
              </a:spcBef>
            </a:pPr>
            <a:r>
              <a:rPr kumimoji="0" lang="en-US" sz="2400" b="0" i="0" u="none" strike="noStrike" kern="1200" baseline="0" dirty="0">
                <a:solidFill>
                  <a:srgbClr val="0070C0"/>
                </a:solidFill>
                <a:latin typeface="+mn-lt"/>
                <a:ea typeface="+mn-ea"/>
                <a:cs typeface="+mn-cs"/>
              </a:rPr>
              <a:t>REDUX toolkit has a configure store API</a:t>
            </a:r>
            <a:endParaRPr lang="en-IN" sz="2100" b="1" dirty="0">
              <a:solidFill>
                <a:srgbClr val="0070C0"/>
              </a:solidFill>
              <a:latin typeface="Arial" panose="020B0604020202020204" pitchFamily="34" charset="0"/>
              <a:ea typeface="Arial" panose="020B0604020202020204" pitchFamily="34" charset="0"/>
            </a:endParaRPr>
          </a:p>
        </p:txBody>
      </p:sp>
      <p:sp>
        <p:nvSpPr>
          <p:cNvPr id="6" name="TextBox 5">
            <a:extLst>
              <a:ext uri="{FF2B5EF4-FFF2-40B4-BE49-F238E27FC236}">
                <a16:creationId xmlns:a16="http://schemas.microsoft.com/office/drawing/2014/main" id="{8F758914-FB39-2736-7AF6-4D027327F880}"/>
              </a:ext>
            </a:extLst>
          </p:cNvPr>
          <p:cNvSpPr txBox="1"/>
          <p:nvPr/>
        </p:nvSpPr>
        <p:spPr>
          <a:xfrm>
            <a:off x="899727" y="537421"/>
            <a:ext cx="7769666" cy="646331"/>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p:txBody>
      </p:sp>
      <p:sp>
        <p:nvSpPr>
          <p:cNvPr id="4" name="TextBox 3">
            <a:extLst>
              <a:ext uri="{FF2B5EF4-FFF2-40B4-BE49-F238E27FC236}">
                <a16:creationId xmlns:a16="http://schemas.microsoft.com/office/drawing/2014/main" id="{4E3DD9A0-7D9C-1930-B38A-A0D8E6113719}"/>
              </a:ext>
            </a:extLst>
          </p:cNvPr>
          <p:cNvSpPr txBox="1"/>
          <p:nvPr/>
        </p:nvSpPr>
        <p:spPr>
          <a:xfrm>
            <a:off x="381000" y="729139"/>
            <a:ext cx="8153400" cy="4524315"/>
          </a:xfrm>
          <a:prstGeom prst="rect">
            <a:avLst/>
          </a:prstGeom>
          <a:noFill/>
        </p:spPr>
        <p:txBody>
          <a:bodyPr wrap="square">
            <a:spAutoFit/>
          </a:bodyPr>
          <a:lstStyle/>
          <a:p>
            <a:r>
              <a:rPr lang="en-IN" dirty="0">
                <a:solidFill>
                  <a:schemeClr val="bg1"/>
                </a:solidFill>
              </a:rPr>
              <a:t>export </a:t>
            </a:r>
            <a:r>
              <a:rPr lang="en-IN" dirty="0" err="1">
                <a:solidFill>
                  <a:schemeClr val="bg1"/>
                </a:solidFill>
              </a:rPr>
              <a:t>const</a:t>
            </a:r>
            <a:r>
              <a:rPr lang="en-IN" dirty="0">
                <a:solidFill>
                  <a:schemeClr val="bg1"/>
                </a:solidFill>
              </a:rPr>
              <a:t> { </a:t>
            </a:r>
            <a:r>
              <a:rPr lang="en-IN" dirty="0" err="1">
                <a:solidFill>
                  <a:schemeClr val="bg1"/>
                </a:solidFill>
              </a:rPr>
              <a:t>addTodo</a:t>
            </a:r>
            <a:r>
              <a:rPr lang="en-IN" dirty="0">
                <a:solidFill>
                  <a:schemeClr val="bg1"/>
                </a:solidFill>
              </a:rPr>
              <a:t>, </a:t>
            </a:r>
            <a:r>
              <a:rPr lang="en-IN" dirty="0" err="1">
                <a:solidFill>
                  <a:schemeClr val="bg1"/>
                </a:solidFill>
              </a:rPr>
              <a:t>deleteTodo</a:t>
            </a:r>
            <a:r>
              <a:rPr lang="en-IN" dirty="0">
                <a:solidFill>
                  <a:schemeClr val="bg1"/>
                </a:solidFill>
              </a:rPr>
              <a:t> } = </a:t>
            </a:r>
            <a:r>
              <a:rPr lang="en-IN" dirty="0" err="1">
                <a:solidFill>
                  <a:schemeClr val="bg1"/>
                </a:solidFill>
              </a:rPr>
              <a:t>todoSlice.actions</a:t>
            </a:r>
            <a:r>
              <a:rPr lang="en-IN" dirty="0">
                <a:solidFill>
                  <a:schemeClr val="bg1"/>
                </a:solidFill>
              </a:rPr>
              <a:t>;</a:t>
            </a:r>
          </a:p>
          <a:p>
            <a:endParaRPr lang="en-IN" dirty="0">
              <a:solidFill>
                <a:schemeClr val="bg1"/>
              </a:solidFill>
            </a:endParaRPr>
          </a:p>
          <a:p>
            <a:r>
              <a:rPr lang="en-IN" dirty="0">
                <a:solidFill>
                  <a:schemeClr val="bg1"/>
                </a:solidFill>
              </a:rPr>
              <a:t>export default </a:t>
            </a:r>
            <a:r>
              <a:rPr lang="en-IN" dirty="0" err="1">
                <a:solidFill>
                  <a:schemeClr val="bg1"/>
                </a:solidFill>
              </a:rPr>
              <a:t>todoSlice.reducer</a:t>
            </a:r>
            <a:r>
              <a:rPr lang="en-IN" dirty="0">
                <a:solidFill>
                  <a:schemeClr val="bg1"/>
                </a:solidFill>
              </a:rPr>
              <a:t>;</a:t>
            </a:r>
          </a:p>
          <a:p>
            <a:endParaRPr lang="en-IN" dirty="0">
              <a:solidFill>
                <a:schemeClr val="bg1"/>
              </a:solidFill>
            </a:endParaRPr>
          </a:p>
          <a:p>
            <a:r>
              <a:rPr lang="en-US" dirty="0">
                <a:solidFill>
                  <a:schemeClr val="bg1"/>
                </a:solidFill>
              </a:rPr>
              <a:t>The above code defines a slice named </a:t>
            </a:r>
            <a:r>
              <a:rPr lang="en-US" dirty="0" err="1">
                <a:solidFill>
                  <a:schemeClr val="bg1"/>
                </a:solidFill>
              </a:rPr>
              <a:t>todoSlice</a:t>
            </a:r>
            <a:r>
              <a:rPr lang="en-US" dirty="0">
                <a:solidFill>
                  <a:schemeClr val="bg1"/>
                </a:solidFill>
              </a:rPr>
              <a:t>, with an </a:t>
            </a:r>
            <a:r>
              <a:rPr lang="en-US" dirty="0" err="1">
                <a:solidFill>
                  <a:schemeClr val="bg1"/>
                </a:solidFill>
              </a:rPr>
              <a:t>initialState</a:t>
            </a:r>
            <a:r>
              <a:rPr lang="en-US" dirty="0">
                <a:solidFill>
                  <a:schemeClr val="bg1"/>
                </a:solidFill>
              </a:rPr>
              <a:t> object that contains an empty array of tasks.</a:t>
            </a:r>
          </a:p>
          <a:p>
            <a:endParaRPr lang="en-US" dirty="0">
              <a:solidFill>
                <a:schemeClr val="bg1"/>
              </a:solidFill>
            </a:endParaRPr>
          </a:p>
          <a:p>
            <a:r>
              <a:rPr lang="en-US" dirty="0">
                <a:solidFill>
                  <a:schemeClr val="bg1"/>
                </a:solidFill>
              </a:rPr>
              <a:t>The reducers object defines two reducer functions: </a:t>
            </a:r>
            <a:r>
              <a:rPr lang="en-US" dirty="0" err="1">
                <a:solidFill>
                  <a:schemeClr val="bg1"/>
                </a:solidFill>
              </a:rPr>
              <a:t>addTask</a:t>
            </a:r>
            <a:r>
              <a:rPr lang="en-US" dirty="0">
                <a:solidFill>
                  <a:schemeClr val="bg1"/>
                </a:solidFill>
              </a:rPr>
              <a:t> and </a:t>
            </a:r>
            <a:r>
              <a:rPr lang="en-US" dirty="0" err="1">
                <a:solidFill>
                  <a:schemeClr val="bg1"/>
                </a:solidFill>
              </a:rPr>
              <a:t>deleteTask</a:t>
            </a:r>
            <a:r>
              <a:rPr lang="en-US" dirty="0">
                <a:solidFill>
                  <a:schemeClr val="bg1"/>
                </a:solidFill>
              </a:rPr>
              <a:t>. </a:t>
            </a:r>
            <a:r>
              <a:rPr lang="en-US" dirty="0" err="1">
                <a:solidFill>
                  <a:schemeClr val="bg1"/>
                </a:solidFill>
              </a:rPr>
              <a:t>addTask</a:t>
            </a:r>
            <a:r>
              <a:rPr lang="en-US" dirty="0">
                <a:solidFill>
                  <a:schemeClr val="bg1"/>
                </a:solidFill>
              </a:rPr>
              <a:t> pushes a new task object into the tasks array, and </a:t>
            </a:r>
            <a:r>
              <a:rPr lang="en-US" dirty="0" err="1">
                <a:solidFill>
                  <a:schemeClr val="bg1"/>
                </a:solidFill>
              </a:rPr>
              <a:t>deleteTask</a:t>
            </a:r>
            <a:r>
              <a:rPr lang="en-US" dirty="0">
                <a:solidFill>
                  <a:schemeClr val="bg1"/>
                </a:solidFill>
              </a:rPr>
              <a:t> removes a task from the tasks array based on its id property.</a:t>
            </a:r>
          </a:p>
          <a:p>
            <a:endParaRPr lang="en-US" dirty="0">
              <a:solidFill>
                <a:schemeClr val="bg1"/>
              </a:solidFill>
            </a:endParaRPr>
          </a:p>
          <a:p>
            <a:r>
              <a:rPr lang="en-US" dirty="0">
                <a:solidFill>
                  <a:schemeClr val="bg1"/>
                </a:solidFill>
              </a:rPr>
              <a:t>The </a:t>
            </a:r>
            <a:r>
              <a:rPr lang="en-US" dirty="0" err="1">
                <a:solidFill>
                  <a:schemeClr val="bg1"/>
                </a:solidFill>
              </a:rPr>
              <a:t>createSlice</a:t>
            </a:r>
            <a:r>
              <a:rPr lang="en-US" dirty="0">
                <a:solidFill>
                  <a:schemeClr val="bg1"/>
                </a:solidFill>
              </a:rPr>
              <a:t> function automatically generates action creators and action types based on the names of the reducer functions you provide. So you don't have to define the action creators yourself manually.</a:t>
            </a:r>
          </a:p>
          <a:p>
            <a:endParaRPr lang="en-US"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299922317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461665"/>
          </a:xfrm>
          <a:prstGeom prst="rect">
            <a:avLst/>
          </a:prstGeom>
          <a:noFill/>
        </p:spPr>
        <p:txBody>
          <a:bodyPr wrap="square">
            <a:spAutoFit/>
          </a:bodyPr>
          <a:lstStyle/>
          <a:p>
            <a:pPr marL="279393" algn="ctr">
              <a:spcBef>
                <a:spcPts val="5"/>
              </a:spcBef>
            </a:pPr>
            <a:r>
              <a:rPr kumimoji="0" lang="en-US" sz="2400" b="0" i="0" u="none" strike="noStrike" kern="1200" baseline="0" dirty="0">
                <a:solidFill>
                  <a:srgbClr val="0070C0"/>
                </a:solidFill>
                <a:latin typeface="+mn-lt"/>
                <a:ea typeface="+mn-ea"/>
                <a:cs typeface="+mn-cs"/>
              </a:rPr>
              <a:t>REDUX toolkit has a configure store API</a:t>
            </a:r>
            <a:endParaRPr lang="en-IN" sz="2100" b="1" dirty="0">
              <a:solidFill>
                <a:srgbClr val="0070C0"/>
              </a:solidFill>
              <a:latin typeface="Arial" panose="020B0604020202020204" pitchFamily="34" charset="0"/>
              <a:ea typeface="Arial" panose="020B0604020202020204" pitchFamily="34" charset="0"/>
            </a:endParaRPr>
          </a:p>
        </p:txBody>
      </p:sp>
      <p:sp>
        <p:nvSpPr>
          <p:cNvPr id="6" name="TextBox 5">
            <a:extLst>
              <a:ext uri="{FF2B5EF4-FFF2-40B4-BE49-F238E27FC236}">
                <a16:creationId xmlns:a16="http://schemas.microsoft.com/office/drawing/2014/main" id="{8F758914-FB39-2736-7AF6-4D027327F880}"/>
              </a:ext>
            </a:extLst>
          </p:cNvPr>
          <p:cNvSpPr txBox="1"/>
          <p:nvPr/>
        </p:nvSpPr>
        <p:spPr>
          <a:xfrm>
            <a:off x="899727" y="537421"/>
            <a:ext cx="7769666" cy="646331"/>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p:txBody>
      </p:sp>
      <p:sp>
        <p:nvSpPr>
          <p:cNvPr id="4" name="TextBox 3">
            <a:extLst>
              <a:ext uri="{FF2B5EF4-FFF2-40B4-BE49-F238E27FC236}">
                <a16:creationId xmlns:a16="http://schemas.microsoft.com/office/drawing/2014/main" id="{4E3DD9A0-7D9C-1930-B38A-A0D8E6113719}"/>
              </a:ext>
            </a:extLst>
          </p:cNvPr>
          <p:cNvSpPr txBox="1"/>
          <p:nvPr/>
        </p:nvSpPr>
        <p:spPr>
          <a:xfrm>
            <a:off x="381000" y="729139"/>
            <a:ext cx="8153400" cy="2585323"/>
          </a:xfrm>
          <a:prstGeom prst="rect">
            <a:avLst/>
          </a:prstGeom>
          <a:noFill/>
        </p:spPr>
        <p:txBody>
          <a:bodyPr wrap="square">
            <a:spAutoFit/>
          </a:bodyPr>
          <a:lstStyle/>
          <a:p>
            <a:r>
              <a:rPr lang="en-US" dirty="0">
                <a:solidFill>
                  <a:schemeClr val="bg1"/>
                </a:solidFill>
              </a:rPr>
              <a:t>The export statement exports the generated action creators, which can be used in other parts of your app to dispatch actions to the slice.</a:t>
            </a:r>
          </a:p>
          <a:p>
            <a:endParaRPr lang="en-US" dirty="0">
              <a:solidFill>
                <a:schemeClr val="bg1"/>
              </a:solidFill>
            </a:endParaRPr>
          </a:p>
          <a:p>
            <a:r>
              <a:rPr lang="en-US" dirty="0">
                <a:solidFill>
                  <a:schemeClr val="bg1"/>
                </a:solidFill>
              </a:rPr>
              <a:t>And finally, the </a:t>
            </a:r>
            <a:r>
              <a:rPr lang="en-US" dirty="0" err="1">
                <a:solidFill>
                  <a:schemeClr val="bg1"/>
                </a:solidFill>
              </a:rPr>
              <a:t>todoSlice.reducer</a:t>
            </a:r>
            <a:r>
              <a:rPr lang="en-US" dirty="0">
                <a:solidFill>
                  <a:schemeClr val="bg1"/>
                </a:solidFill>
              </a:rPr>
              <a:t> function handles all actions automatically generated based on the reducer objects provided to the </a:t>
            </a:r>
            <a:r>
              <a:rPr lang="en-US" dirty="0" err="1">
                <a:solidFill>
                  <a:schemeClr val="bg1"/>
                </a:solidFill>
              </a:rPr>
              <a:t>createSlice</a:t>
            </a:r>
            <a:r>
              <a:rPr lang="en-US" dirty="0">
                <a:solidFill>
                  <a:schemeClr val="bg1"/>
                </a:solidFill>
              </a:rPr>
              <a:t> function. By exporting it as the default, you can combine it with other reducers in your application to create a complete Redux store.</a:t>
            </a:r>
            <a:endParaRPr lang="en-IN" dirty="0">
              <a:solidFill>
                <a:schemeClr val="bg1"/>
              </a:solidFill>
            </a:endParaRPr>
          </a:p>
          <a:p>
            <a:endParaRPr lang="en-US"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160319208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461665"/>
          </a:xfrm>
          <a:prstGeom prst="rect">
            <a:avLst/>
          </a:prstGeom>
          <a:noFill/>
        </p:spPr>
        <p:txBody>
          <a:bodyPr wrap="square">
            <a:spAutoFit/>
          </a:bodyPr>
          <a:lstStyle/>
          <a:p>
            <a:pPr marL="279393" algn="ctr">
              <a:spcBef>
                <a:spcPts val="5"/>
              </a:spcBef>
            </a:pPr>
            <a:r>
              <a:rPr kumimoji="0" lang="en-US" sz="2400" b="0" i="0" u="none" strike="noStrike" kern="1200" baseline="0" dirty="0">
                <a:solidFill>
                  <a:srgbClr val="0070C0"/>
                </a:solidFill>
                <a:latin typeface="+mn-lt"/>
                <a:ea typeface="+mn-ea"/>
                <a:cs typeface="+mn-cs"/>
              </a:rPr>
              <a:t>REDUX toolkit has a configure store API</a:t>
            </a:r>
            <a:endParaRPr lang="en-IN" sz="2100" b="1" dirty="0">
              <a:solidFill>
                <a:srgbClr val="0070C0"/>
              </a:solidFill>
              <a:latin typeface="Arial" panose="020B0604020202020204" pitchFamily="34" charset="0"/>
              <a:ea typeface="Arial" panose="020B0604020202020204" pitchFamily="34" charset="0"/>
            </a:endParaRPr>
          </a:p>
        </p:txBody>
      </p:sp>
      <p:sp>
        <p:nvSpPr>
          <p:cNvPr id="6" name="TextBox 5">
            <a:extLst>
              <a:ext uri="{FF2B5EF4-FFF2-40B4-BE49-F238E27FC236}">
                <a16:creationId xmlns:a16="http://schemas.microsoft.com/office/drawing/2014/main" id="{8F758914-FB39-2736-7AF6-4D027327F880}"/>
              </a:ext>
            </a:extLst>
          </p:cNvPr>
          <p:cNvSpPr txBox="1"/>
          <p:nvPr/>
        </p:nvSpPr>
        <p:spPr>
          <a:xfrm>
            <a:off x="899727" y="537421"/>
            <a:ext cx="7769666" cy="646331"/>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p:txBody>
      </p:sp>
      <p:sp>
        <p:nvSpPr>
          <p:cNvPr id="4" name="TextBox 3">
            <a:extLst>
              <a:ext uri="{FF2B5EF4-FFF2-40B4-BE49-F238E27FC236}">
                <a16:creationId xmlns:a16="http://schemas.microsoft.com/office/drawing/2014/main" id="{4E3DD9A0-7D9C-1930-B38A-A0D8E6113719}"/>
              </a:ext>
            </a:extLst>
          </p:cNvPr>
          <p:cNvSpPr txBox="1"/>
          <p:nvPr/>
        </p:nvSpPr>
        <p:spPr>
          <a:xfrm>
            <a:off x="381000" y="729139"/>
            <a:ext cx="8153400" cy="646331"/>
          </a:xfrm>
          <a:prstGeom prst="rect">
            <a:avLst/>
          </a:prstGeom>
          <a:noFill/>
        </p:spPr>
        <p:txBody>
          <a:bodyPr wrap="square">
            <a:spAutoFit/>
          </a:bodyPr>
          <a:lstStyle/>
          <a:p>
            <a:endParaRPr lang="en-US" dirty="0">
              <a:solidFill>
                <a:schemeClr val="bg1"/>
              </a:solidFill>
            </a:endParaRPr>
          </a:p>
          <a:p>
            <a:endParaRPr lang="en-IN" dirty="0">
              <a:solidFill>
                <a:schemeClr val="bg1"/>
              </a:solidFill>
            </a:endParaRPr>
          </a:p>
        </p:txBody>
      </p:sp>
      <p:sp>
        <p:nvSpPr>
          <p:cNvPr id="5" name="TextBox 4">
            <a:extLst>
              <a:ext uri="{FF2B5EF4-FFF2-40B4-BE49-F238E27FC236}">
                <a16:creationId xmlns:a16="http://schemas.microsoft.com/office/drawing/2014/main" id="{9C609593-2F64-08A6-A123-A39306202CF5}"/>
              </a:ext>
            </a:extLst>
          </p:cNvPr>
          <p:cNvSpPr txBox="1"/>
          <p:nvPr/>
        </p:nvSpPr>
        <p:spPr>
          <a:xfrm>
            <a:off x="246007" y="687380"/>
            <a:ext cx="8057059" cy="4247317"/>
          </a:xfrm>
          <a:prstGeom prst="rect">
            <a:avLst/>
          </a:prstGeom>
          <a:noFill/>
        </p:spPr>
        <p:txBody>
          <a:bodyPr wrap="square">
            <a:spAutoFit/>
          </a:bodyPr>
          <a:lstStyle/>
          <a:p>
            <a:r>
              <a:rPr lang="en-IN" dirty="0">
                <a:solidFill>
                  <a:schemeClr val="bg1"/>
                </a:solidFill>
              </a:rPr>
              <a:t>How to set up Redux Store</a:t>
            </a:r>
          </a:p>
          <a:p>
            <a:r>
              <a:rPr lang="en-IN" dirty="0">
                <a:solidFill>
                  <a:schemeClr val="bg1"/>
                </a:solidFill>
              </a:rPr>
              <a:t>Creating a Redux store is much simpler with Redux Toolkit.</a:t>
            </a:r>
          </a:p>
          <a:p>
            <a:r>
              <a:rPr lang="en-US" dirty="0">
                <a:solidFill>
                  <a:schemeClr val="bg1"/>
                </a:solidFill>
              </a:rPr>
              <a:t>To create a store for the application, add a file named </a:t>
            </a:r>
            <a:r>
              <a:rPr lang="en-US" dirty="0" err="1">
                <a:solidFill>
                  <a:schemeClr val="bg1"/>
                </a:solidFill>
              </a:rPr>
              <a:t>src</a:t>
            </a:r>
            <a:r>
              <a:rPr lang="en-US" dirty="0">
                <a:solidFill>
                  <a:schemeClr val="bg1"/>
                </a:solidFill>
              </a:rPr>
              <a:t>/store.js and add the following code:</a:t>
            </a:r>
          </a:p>
          <a:p>
            <a:r>
              <a:rPr lang="en-US" dirty="0">
                <a:solidFill>
                  <a:srgbClr val="FF0000"/>
                </a:solidFill>
              </a:rPr>
              <a:t>Store.js</a:t>
            </a:r>
          </a:p>
          <a:p>
            <a:r>
              <a:rPr lang="en-IN" dirty="0">
                <a:solidFill>
                  <a:schemeClr val="bg1"/>
                </a:solidFill>
              </a:rPr>
              <a:t>import { </a:t>
            </a:r>
            <a:r>
              <a:rPr lang="en-IN" dirty="0" err="1">
                <a:solidFill>
                  <a:schemeClr val="bg1"/>
                </a:solidFill>
              </a:rPr>
              <a:t>configureStore</a:t>
            </a:r>
            <a:r>
              <a:rPr lang="en-IN" dirty="0">
                <a:solidFill>
                  <a:schemeClr val="bg1"/>
                </a:solidFill>
              </a:rPr>
              <a:t> } from "@</a:t>
            </a:r>
            <a:r>
              <a:rPr lang="en-IN" dirty="0" err="1">
                <a:solidFill>
                  <a:schemeClr val="bg1"/>
                </a:solidFill>
              </a:rPr>
              <a:t>reduxjs</a:t>
            </a:r>
            <a:r>
              <a:rPr lang="en-IN" dirty="0">
                <a:solidFill>
                  <a:schemeClr val="bg1"/>
                </a:solidFill>
              </a:rPr>
              <a:t>/toolkit";</a:t>
            </a:r>
          </a:p>
          <a:p>
            <a:r>
              <a:rPr lang="en-IN" dirty="0">
                <a:solidFill>
                  <a:schemeClr val="bg1"/>
                </a:solidFill>
              </a:rPr>
              <a:t>import </a:t>
            </a:r>
            <a:r>
              <a:rPr lang="en-IN" dirty="0" err="1">
                <a:solidFill>
                  <a:schemeClr val="bg1"/>
                </a:solidFill>
              </a:rPr>
              <a:t>todoReducer</a:t>
            </a:r>
            <a:r>
              <a:rPr lang="en-IN" dirty="0">
                <a:solidFill>
                  <a:schemeClr val="bg1"/>
                </a:solidFill>
              </a:rPr>
              <a:t> from "./features/</a:t>
            </a:r>
            <a:r>
              <a:rPr lang="en-IN" dirty="0" err="1">
                <a:solidFill>
                  <a:schemeClr val="bg1"/>
                </a:solidFill>
              </a:rPr>
              <a:t>todo</a:t>
            </a:r>
            <a:r>
              <a:rPr lang="en-IN" dirty="0">
                <a:solidFill>
                  <a:schemeClr val="bg1"/>
                </a:solidFill>
              </a:rPr>
              <a:t>/</a:t>
            </a:r>
            <a:r>
              <a:rPr lang="en-IN" dirty="0" err="1">
                <a:solidFill>
                  <a:schemeClr val="bg1"/>
                </a:solidFill>
              </a:rPr>
              <a:t>todoSlice</a:t>
            </a:r>
            <a:r>
              <a:rPr lang="en-IN" dirty="0">
                <a:solidFill>
                  <a:schemeClr val="bg1"/>
                </a:solidFill>
              </a:rPr>
              <a:t>";</a:t>
            </a:r>
          </a:p>
          <a:p>
            <a:endParaRPr lang="en-IN" dirty="0">
              <a:solidFill>
                <a:schemeClr val="bg1"/>
              </a:solidFill>
            </a:endParaRPr>
          </a:p>
          <a:p>
            <a:r>
              <a:rPr lang="en-IN" dirty="0" err="1">
                <a:solidFill>
                  <a:schemeClr val="bg1"/>
                </a:solidFill>
              </a:rPr>
              <a:t>const</a:t>
            </a:r>
            <a:r>
              <a:rPr lang="en-IN" dirty="0">
                <a:solidFill>
                  <a:schemeClr val="bg1"/>
                </a:solidFill>
              </a:rPr>
              <a:t> store = </a:t>
            </a:r>
            <a:r>
              <a:rPr lang="en-IN" dirty="0" err="1">
                <a:solidFill>
                  <a:schemeClr val="bg1"/>
                </a:solidFill>
              </a:rPr>
              <a:t>configureStore</a:t>
            </a:r>
            <a:r>
              <a:rPr lang="en-IN" dirty="0">
                <a:solidFill>
                  <a:schemeClr val="bg1"/>
                </a:solidFill>
              </a:rPr>
              <a:t>({</a:t>
            </a:r>
          </a:p>
          <a:p>
            <a:r>
              <a:rPr lang="en-IN" dirty="0">
                <a:solidFill>
                  <a:schemeClr val="bg1"/>
                </a:solidFill>
              </a:rPr>
              <a:t>  reducer: {</a:t>
            </a:r>
          </a:p>
          <a:p>
            <a:r>
              <a:rPr lang="en-IN" dirty="0">
                <a:solidFill>
                  <a:schemeClr val="bg1"/>
                </a:solidFill>
              </a:rPr>
              <a:t>    </a:t>
            </a:r>
            <a:r>
              <a:rPr lang="en-IN" dirty="0" err="1">
                <a:solidFill>
                  <a:schemeClr val="bg1"/>
                </a:solidFill>
              </a:rPr>
              <a:t>todo</a:t>
            </a:r>
            <a:r>
              <a:rPr lang="en-IN" dirty="0">
                <a:solidFill>
                  <a:schemeClr val="bg1"/>
                </a:solidFill>
              </a:rPr>
              <a:t>: </a:t>
            </a:r>
            <a:r>
              <a:rPr lang="en-IN" dirty="0" err="1">
                <a:solidFill>
                  <a:schemeClr val="bg1"/>
                </a:solidFill>
              </a:rPr>
              <a:t>todoReducer</a:t>
            </a:r>
            <a:r>
              <a:rPr lang="en-IN" dirty="0">
                <a:solidFill>
                  <a:schemeClr val="bg1"/>
                </a:solidFill>
              </a:rPr>
              <a:t>,</a:t>
            </a:r>
          </a:p>
          <a:p>
            <a:r>
              <a:rPr lang="en-IN" dirty="0">
                <a:solidFill>
                  <a:schemeClr val="bg1"/>
                </a:solidFill>
              </a:rPr>
              <a:t>  },</a:t>
            </a:r>
          </a:p>
          <a:p>
            <a:r>
              <a:rPr lang="en-IN" dirty="0">
                <a:solidFill>
                  <a:schemeClr val="bg1"/>
                </a:solidFill>
              </a:rPr>
              <a:t>});</a:t>
            </a:r>
          </a:p>
          <a:p>
            <a:endParaRPr lang="en-IN" dirty="0">
              <a:solidFill>
                <a:schemeClr val="bg1"/>
              </a:solidFill>
            </a:endParaRPr>
          </a:p>
          <a:p>
            <a:r>
              <a:rPr lang="en-IN" dirty="0">
                <a:solidFill>
                  <a:schemeClr val="bg1"/>
                </a:solidFill>
              </a:rPr>
              <a:t>export default store;</a:t>
            </a:r>
          </a:p>
        </p:txBody>
      </p:sp>
    </p:spTree>
    <p:extLst>
      <p:ext uri="{BB962C8B-B14F-4D97-AF65-F5344CB8AC3E}">
        <p14:creationId xmlns:p14="http://schemas.microsoft.com/office/powerpoint/2010/main" val="1283881854"/>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461665"/>
          </a:xfrm>
          <a:prstGeom prst="rect">
            <a:avLst/>
          </a:prstGeom>
          <a:noFill/>
        </p:spPr>
        <p:txBody>
          <a:bodyPr wrap="square">
            <a:spAutoFit/>
          </a:bodyPr>
          <a:lstStyle/>
          <a:p>
            <a:pPr marL="279393" algn="ctr">
              <a:spcBef>
                <a:spcPts val="5"/>
              </a:spcBef>
            </a:pPr>
            <a:r>
              <a:rPr kumimoji="0" lang="en-US" sz="2400" b="0" i="0" u="none" strike="noStrike" kern="1200" baseline="0" dirty="0">
                <a:solidFill>
                  <a:srgbClr val="0070C0"/>
                </a:solidFill>
                <a:latin typeface="+mn-lt"/>
                <a:ea typeface="+mn-ea"/>
                <a:cs typeface="+mn-cs"/>
              </a:rPr>
              <a:t>REDUX toolkit has a configure store API</a:t>
            </a:r>
            <a:endParaRPr lang="en-IN" sz="2100" b="1" dirty="0">
              <a:solidFill>
                <a:srgbClr val="0070C0"/>
              </a:solidFill>
              <a:latin typeface="Arial" panose="020B0604020202020204" pitchFamily="34" charset="0"/>
              <a:ea typeface="Arial" panose="020B0604020202020204" pitchFamily="34" charset="0"/>
            </a:endParaRPr>
          </a:p>
        </p:txBody>
      </p:sp>
      <p:sp>
        <p:nvSpPr>
          <p:cNvPr id="6" name="TextBox 5">
            <a:extLst>
              <a:ext uri="{FF2B5EF4-FFF2-40B4-BE49-F238E27FC236}">
                <a16:creationId xmlns:a16="http://schemas.microsoft.com/office/drawing/2014/main" id="{8F758914-FB39-2736-7AF6-4D027327F880}"/>
              </a:ext>
            </a:extLst>
          </p:cNvPr>
          <p:cNvSpPr txBox="1"/>
          <p:nvPr/>
        </p:nvSpPr>
        <p:spPr>
          <a:xfrm>
            <a:off x="899727" y="537421"/>
            <a:ext cx="7769666" cy="646331"/>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p:txBody>
      </p:sp>
      <p:sp>
        <p:nvSpPr>
          <p:cNvPr id="4" name="TextBox 3">
            <a:extLst>
              <a:ext uri="{FF2B5EF4-FFF2-40B4-BE49-F238E27FC236}">
                <a16:creationId xmlns:a16="http://schemas.microsoft.com/office/drawing/2014/main" id="{4E3DD9A0-7D9C-1930-B38A-A0D8E6113719}"/>
              </a:ext>
            </a:extLst>
          </p:cNvPr>
          <p:cNvSpPr txBox="1"/>
          <p:nvPr/>
        </p:nvSpPr>
        <p:spPr>
          <a:xfrm>
            <a:off x="381000" y="729139"/>
            <a:ext cx="8153400" cy="646331"/>
          </a:xfrm>
          <a:prstGeom prst="rect">
            <a:avLst/>
          </a:prstGeom>
          <a:noFill/>
        </p:spPr>
        <p:txBody>
          <a:bodyPr wrap="square">
            <a:spAutoFit/>
          </a:bodyPr>
          <a:lstStyle/>
          <a:p>
            <a:endParaRPr lang="en-US" dirty="0">
              <a:solidFill>
                <a:schemeClr val="bg1"/>
              </a:solidFill>
            </a:endParaRPr>
          </a:p>
          <a:p>
            <a:endParaRPr lang="en-IN" dirty="0">
              <a:solidFill>
                <a:schemeClr val="bg1"/>
              </a:solidFill>
            </a:endParaRPr>
          </a:p>
        </p:txBody>
      </p:sp>
      <p:sp>
        <p:nvSpPr>
          <p:cNvPr id="5" name="TextBox 4">
            <a:extLst>
              <a:ext uri="{FF2B5EF4-FFF2-40B4-BE49-F238E27FC236}">
                <a16:creationId xmlns:a16="http://schemas.microsoft.com/office/drawing/2014/main" id="{9C609593-2F64-08A6-A123-A39306202CF5}"/>
              </a:ext>
            </a:extLst>
          </p:cNvPr>
          <p:cNvSpPr txBox="1"/>
          <p:nvPr/>
        </p:nvSpPr>
        <p:spPr>
          <a:xfrm>
            <a:off x="246007" y="687380"/>
            <a:ext cx="8057059" cy="3139321"/>
          </a:xfrm>
          <a:prstGeom prst="rect">
            <a:avLst/>
          </a:prstGeom>
          <a:noFill/>
        </p:spPr>
        <p:txBody>
          <a:bodyPr wrap="square">
            <a:spAutoFit/>
          </a:bodyPr>
          <a:lstStyle/>
          <a:p>
            <a:r>
              <a:rPr lang="en-US" dirty="0">
                <a:solidFill>
                  <a:schemeClr val="bg1"/>
                </a:solidFill>
              </a:rPr>
              <a:t>In this example, we first import the </a:t>
            </a:r>
            <a:r>
              <a:rPr lang="en-US" dirty="0" err="1">
                <a:solidFill>
                  <a:schemeClr val="bg1"/>
                </a:solidFill>
              </a:rPr>
              <a:t>configureStore</a:t>
            </a:r>
            <a:r>
              <a:rPr lang="en-US" dirty="0">
                <a:solidFill>
                  <a:schemeClr val="bg1"/>
                </a:solidFill>
              </a:rPr>
              <a:t> function from the @reduxjs/toolkit package, and the  </a:t>
            </a:r>
            <a:r>
              <a:rPr lang="en-US" dirty="0" err="1">
                <a:solidFill>
                  <a:schemeClr val="bg1"/>
                </a:solidFill>
              </a:rPr>
              <a:t>todoReducer</a:t>
            </a:r>
            <a:r>
              <a:rPr lang="en-US" dirty="0">
                <a:solidFill>
                  <a:schemeClr val="bg1"/>
                </a:solidFill>
              </a:rPr>
              <a:t> function from a separate file.</a:t>
            </a:r>
          </a:p>
          <a:p>
            <a:endParaRPr lang="en-US" dirty="0">
              <a:solidFill>
                <a:schemeClr val="bg1"/>
              </a:solidFill>
            </a:endParaRPr>
          </a:p>
          <a:p>
            <a:r>
              <a:rPr lang="en-US" dirty="0">
                <a:solidFill>
                  <a:schemeClr val="bg1"/>
                </a:solidFill>
              </a:rPr>
              <a:t>Then, we create a store object by calling </a:t>
            </a:r>
            <a:r>
              <a:rPr lang="en-US" dirty="0" err="1">
                <a:solidFill>
                  <a:schemeClr val="bg1"/>
                </a:solidFill>
              </a:rPr>
              <a:t>configureStore</a:t>
            </a:r>
            <a:r>
              <a:rPr lang="en-US" dirty="0">
                <a:solidFill>
                  <a:schemeClr val="bg1"/>
                </a:solidFill>
              </a:rPr>
              <a:t> and passing it an object with a reducer property. The reducer property is an object that maps reducer slice names to their corresponding reducer functions. In this case, we have one reducer slice called </a:t>
            </a:r>
            <a:r>
              <a:rPr lang="en-US" dirty="0" err="1">
                <a:solidFill>
                  <a:schemeClr val="bg1"/>
                </a:solidFill>
              </a:rPr>
              <a:t>todo</a:t>
            </a:r>
            <a:r>
              <a:rPr lang="en-US" dirty="0">
                <a:solidFill>
                  <a:schemeClr val="bg1"/>
                </a:solidFill>
              </a:rPr>
              <a:t>, and its corresponding reducer function is </a:t>
            </a:r>
            <a:r>
              <a:rPr lang="en-US" dirty="0" err="1">
                <a:solidFill>
                  <a:schemeClr val="bg1"/>
                </a:solidFill>
              </a:rPr>
              <a:t>todoReducer</a:t>
            </a:r>
            <a:r>
              <a:rPr lang="en-US" dirty="0">
                <a:solidFill>
                  <a:schemeClr val="bg1"/>
                </a:solidFill>
              </a:rPr>
              <a:t>.</a:t>
            </a:r>
          </a:p>
          <a:p>
            <a:endParaRPr lang="en-US" dirty="0">
              <a:solidFill>
                <a:schemeClr val="bg1"/>
              </a:solidFill>
            </a:endParaRPr>
          </a:p>
          <a:p>
            <a:r>
              <a:rPr lang="en-US" dirty="0">
                <a:solidFill>
                  <a:schemeClr val="bg1"/>
                </a:solidFill>
              </a:rPr>
              <a:t>Finally, we export the store object so that it can be imported and used in other parts of the application.</a:t>
            </a:r>
            <a:endParaRPr lang="en-IN" dirty="0">
              <a:solidFill>
                <a:schemeClr val="bg1"/>
              </a:solidFill>
            </a:endParaRPr>
          </a:p>
        </p:txBody>
      </p:sp>
    </p:spTree>
    <p:extLst>
      <p:ext uri="{BB962C8B-B14F-4D97-AF65-F5344CB8AC3E}">
        <p14:creationId xmlns:p14="http://schemas.microsoft.com/office/powerpoint/2010/main" val="3863390056"/>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461665"/>
          </a:xfrm>
          <a:prstGeom prst="rect">
            <a:avLst/>
          </a:prstGeom>
          <a:noFill/>
        </p:spPr>
        <p:txBody>
          <a:bodyPr wrap="square">
            <a:spAutoFit/>
          </a:bodyPr>
          <a:lstStyle/>
          <a:p>
            <a:pPr marL="279393" algn="ctr">
              <a:spcBef>
                <a:spcPts val="5"/>
              </a:spcBef>
            </a:pPr>
            <a:r>
              <a:rPr kumimoji="0" lang="en-US" sz="2400" b="0" i="0" u="none" strike="noStrike" kern="1200" baseline="0" dirty="0">
                <a:solidFill>
                  <a:srgbClr val="0070C0"/>
                </a:solidFill>
                <a:latin typeface="+mn-lt"/>
                <a:ea typeface="+mn-ea"/>
                <a:cs typeface="+mn-cs"/>
              </a:rPr>
              <a:t>REDUX toolkit has a configure store API</a:t>
            </a:r>
            <a:endParaRPr lang="en-IN" sz="2100" b="1" dirty="0">
              <a:solidFill>
                <a:srgbClr val="0070C0"/>
              </a:solidFill>
              <a:latin typeface="Arial" panose="020B0604020202020204" pitchFamily="34" charset="0"/>
              <a:ea typeface="Arial" panose="020B0604020202020204" pitchFamily="34" charset="0"/>
            </a:endParaRPr>
          </a:p>
        </p:txBody>
      </p:sp>
      <p:sp>
        <p:nvSpPr>
          <p:cNvPr id="6" name="TextBox 5">
            <a:extLst>
              <a:ext uri="{FF2B5EF4-FFF2-40B4-BE49-F238E27FC236}">
                <a16:creationId xmlns:a16="http://schemas.microsoft.com/office/drawing/2014/main" id="{8F758914-FB39-2736-7AF6-4D027327F880}"/>
              </a:ext>
            </a:extLst>
          </p:cNvPr>
          <p:cNvSpPr txBox="1"/>
          <p:nvPr/>
        </p:nvSpPr>
        <p:spPr>
          <a:xfrm>
            <a:off x="899727" y="537421"/>
            <a:ext cx="7769666" cy="646331"/>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p:txBody>
      </p:sp>
      <p:sp>
        <p:nvSpPr>
          <p:cNvPr id="4" name="TextBox 3">
            <a:extLst>
              <a:ext uri="{FF2B5EF4-FFF2-40B4-BE49-F238E27FC236}">
                <a16:creationId xmlns:a16="http://schemas.microsoft.com/office/drawing/2014/main" id="{4E3DD9A0-7D9C-1930-B38A-A0D8E6113719}"/>
              </a:ext>
            </a:extLst>
          </p:cNvPr>
          <p:cNvSpPr txBox="1"/>
          <p:nvPr/>
        </p:nvSpPr>
        <p:spPr>
          <a:xfrm>
            <a:off x="381000" y="729139"/>
            <a:ext cx="8153400" cy="646331"/>
          </a:xfrm>
          <a:prstGeom prst="rect">
            <a:avLst/>
          </a:prstGeom>
          <a:noFill/>
        </p:spPr>
        <p:txBody>
          <a:bodyPr wrap="square">
            <a:spAutoFit/>
          </a:bodyPr>
          <a:lstStyle/>
          <a:p>
            <a:endParaRPr lang="en-US" dirty="0">
              <a:solidFill>
                <a:schemeClr val="bg1"/>
              </a:solidFill>
            </a:endParaRPr>
          </a:p>
          <a:p>
            <a:endParaRPr lang="en-IN" dirty="0">
              <a:solidFill>
                <a:schemeClr val="bg1"/>
              </a:solidFill>
            </a:endParaRPr>
          </a:p>
        </p:txBody>
      </p:sp>
      <p:sp>
        <p:nvSpPr>
          <p:cNvPr id="5" name="TextBox 4">
            <a:extLst>
              <a:ext uri="{FF2B5EF4-FFF2-40B4-BE49-F238E27FC236}">
                <a16:creationId xmlns:a16="http://schemas.microsoft.com/office/drawing/2014/main" id="{9C609593-2F64-08A6-A123-A39306202CF5}"/>
              </a:ext>
            </a:extLst>
          </p:cNvPr>
          <p:cNvSpPr txBox="1"/>
          <p:nvPr/>
        </p:nvSpPr>
        <p:spPr>
          <a:xfrm>
            <a:off x="246007" y="687380"/>
            <a:ext cx="8057059" cy="2031325"/>
          </a:xfrm>
          <a:prstGeom prst="rect">
            <a:avLst/>
          </a:prstGeom>
          <a:noFill/>
        </p:spPr>
        <p:txBody>
          <a:bodyPr wrap="square">
            <a:spAutoFit/>
          </a:bodyPr>
          <a:lstStyle/>
          <a:p>
            <a:r>
              <a:rPr lang="en-US" dirty="0">
                <a:solidFill>
                  <a:srgbClr val="FF0000"/>
                </a:solidFill>
              </a:rPr>
              <a:t>How to provide the Redux store to React</a:t>
            </a:r>
          </a:p>
          <a:p>
            <a:r>
              <a:rPr lang="en-US" dirty="0">
                <a:solidFill>
                  <a:schemeClr val="bg1"/>
                </a:solidFill>
              </a:rPr>
              <a:t>To make your Redux store available to the React components in your application, import the Provider component from the react-redux library and wrap your root component (usually &lt;App&gt;) with it.</a:t>
            </a:r>
          </a:p>
          <a:p>
            <a:endParaRPr lang="en-US" dirty="0">
              <a:solidFill>
                <a:schemeClr val="bg1"/>
              </a:solidFill>
            </a:endParaRPr>
          </a:p>
          <a:p>
            <a:r>
              <a:rPr lang="en-US" dirty="0">
                <a:solidFill>
                  <a:schemeClr val="bg1"/>
                </a:solidFill>
              </a:rPr>
              <a:t>The Provider component takes in the store as a prop and passes it down to all the child components that need access to it.</a:t>
            </a:r>
            <a:endParaRPr lang="en-IN" dirty="0">
              <a:solidFill>
                <a:schemeClr val="bg1"/>
              </a:solidFill>
            </a:endParaRPr>
          </a:p>
        </p:txBody>
      </p:sp>
    </p:spTree>
    <p:extLst>
      <p:ext uri="{BB962C8B-B14F-4D97-AF65-F5344CB8AC3E}">
        <p14:creationId xmlns:p14="http://schemas.microsoft.com/office/powerpoint/2010/main" val="236910055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461665"/>
          </a:xfrm>
          <a:prstGeom prst="rect">
            <a:avLst/>
          </a:prstGeom>
          <a:noFill/>
        </p:spPr>
        <p:txBody>
          <a:bodyPr wrap="square">
            <a:spAutoFit/>
          </a:bodyPr>
          <a:lstStyle/>
          <a:p>
            <a:pPr marL="279393" algn="ctr">
              <a:spcBef>
                <a:spcPts val="5"/>
              </a:spcBef>
            </a:pPr>
            <a:r>
              <a:rPr kumimoji="0" lang="en-US" sz="2400" b="0" i="0" u="none" strike="noStrike" kern="1200" baseline="0" dirty="0">
                <a:solidFill>
                  <a:srgbClr val="0070C0"/>
                </a:solidFill>
                <a:latin typeface="+mn-lt"/>
                <a:ea typeface="+mn-ea"/>
                <a:cs typeface="+mn-cs"/>
              </a:rPr>
              <a:t>REDUX toolkit has a configure store API</a:t>
            </a:r>
            <a:endParaRPr lang="en-IN" sz="2100" b="1" dirty="0">
              <a:solidFill>
                <a:srgbClr val="0070C0"/>
              </a:solidFill>
              <a:latin typeface="Arial" panose="020B0604020202020204" pitchFamily="34" charset="0"/>
              <a:ea typeface="Arial" panose="020B0604020202020204" pitchFamily="34" charset="0"/>
            </a:endParaRPr>
          </a:p>
        </p:txBody>
      </p:sp>
      <p:sp>
        <p:nvSpPr>
          <p:cNvPr id="6" name="TextBox 5">
            <a:extLst>
              <a:ext uri="{FF2B5EF4-FFF2-40B4-BE49-F238E27FC236}">
                <a16:creationId xmlns:a16="http://schemas.microsoft.com/office/drawing/2014/main" id="{8F758914-FB39-2736-7AF6-4D027327F880}"/>
              </a:ext>
            </a:extLst>
          </p:cNvPr>
          <p:cNvSpPr txBox="1"/>
          <p:nvPr/>
        </p:nvSpPr>
        <p:spPr>
          <a:xfrm>
            <a:off x="899727" y="537421"/>
            <a:ext cx="7769666" cy="646331"/>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p:txBody>
      </p:sp>
      <p:sp>
        <p:nvSpPr>
          <p:cNvPr id="4" name="TextBox 3">
            <a:extLst>
              <a:ext uri="{FF2B5EF4-FFF2-40B4-BE49-F238E27FC236}">
                <a16:creationId xmlns:a16="http://schemas.microsoft.com/office/drawing/2014/main" id="{4E3DD9A0-7D9C-1930-B38A-A0D8E6113719}"/>
              </a:ext>
            </a:extLst>
          </p:cNvPr>
          <p:cNvSpPr txBox="1"/>
          <p:nvPr/>
        </p:nvSpPr>
        <p:spPr>
          <a:xfrm>
            <a:off x="381000" y="729139"/>
            <a:ext cx="8153400" cy="646331"/>
          </a:xfrm>
          <a:prstGeom prst="rect">
            <a:avLst/>
          </a:prstGeom>
          <a:noFill/>
        </p:spPr>
        <p:txBody>
          <a:bodyPr wrap="square">
            <a:spAutoFit/>
          </a:bodyPr>
          <a:lstStyle/>
          <a:p>
            <a:endParaRPr lang="en-US" dirty="0">
              <a:solidFill>
                <a:schemeClr val="bg1"/>
              </a:solidFill>
            </a:endParaRPr>
          </a:p>
          <a:p>
            <a:endParaRPr lang="en-IN" dirty="0">
              <a:solidFill>
                <a:schemeClr val="bg1"/>
              </a:solidFill>
            </a:endParaRPr>
          </a:p>
        </p:txBody>
      </p:sp>
      <p:sp>
        <p:nvSpPr>
          <p:cNvPr id="5" name="TextBox 4">
            <a:extLst>
              <a:ext uri="{FF2B5EF4-FFF2-40B4-BE49-F238E27FC236}">
                <a16:creationId xmlns:a16="http://schemas.microsoft.com/office/drawing/2014/main" id="{9C609593-2F64-08A6-A123-A39306202CF5}"/>
              </a:ext>
            </a:extLst>
          </p:cNvPr>
          <p:cNvSpPr txBox="1"/>
          <p:nvPr/>
        </p:nvSpPr>
        <p:spPr>
          <a:xfrm>
            <a:off x="246007" y="687380"/>
            <a:ext cx="8057059" cy="4524315"/>
          </a:xfrm>
          <a:prstGeom prst="rect">
            <a:avLst/>
          </a:prstGeom>
          <a:noFill/>
        </p:spPr>
        <p:txBody>
          <a:bodyPr wrap="square">
            <a:spAutoFit/>
          </a:bodyPr>
          <a:lstStyle/>
          <a:p>
            <a:r>
              <a:rPr lang="en-IN" dirty="0">
                <a:solidFill>
                  <a:srgbClr val="FF0000"/>
                </a:solidFill>
              </a:rPr>
              <a:t>Index.js</a:t>
            </a:r>
          </a:p>
          <a:p>
            <a:r>
              <a:rPr lang="en-IN" dirty="0">
                <a:solidFill>
                  <a:schemeClr val="bg1"/>
                </a:solidFill>
              </a:rPr>
              <a:t>import React from "react";</a:t>
            </a:r>
          </a:p>
          <a:p>
            <a:r>
              <a:rPr lang="en-IN" dirty="0">
                <a:solidFill>
                  <a:schemeClr val="bg1"/>
                </a:solidFill>
              </a:rPr>
              <a:t>import </a:t>
            </a:r>
            <a:r>
              <a:rPr lang="en-IN" dirty="0" err="1">
                <a:solidFill>
                  <a:schemeClr val="bg1"/>
                </a:solidFill>
              </a:rPr>
              <a:t>ReactDOM</a:t>
            </a:r>
            <a:r>
              <a:rPr lang="en-IN" dirty="0">
                <a:solidFill>
                  <a:schemeClr val="bg1"/>
                </a:solidFill>
              </a:rPr>
              <a:t> from "react-</a:t>
            </a:r>
            <a:r>
              <a:rPr lang="en-IN" dirty="0" err="1">
                <a:solidFill>
                  <a:schemeClr val="bg1"/>
                </a:solidFill>
              </a:rPr>
              <a:t>dom</a:t>
            </a:r>
            <a:r>
              <a:rPr lang="en-IN" dirty="0">
                <a:solidFill>
                  <a:schemeClr val="bg1"/>
                </a:solidFill>
              </a:rPr>
              <a:t>/client";</a:t>
            </a:r>
          </a:p>
          <a:p>
            <a:r>
              <a:rPr lang="en-IN" dirty="0">
                <a:solidFill>
                  <a:schemeClr val="bg1"/>
                </a:solidFill>
              </a:rPr>
              <a:t>import App from "./</a:t>
            </a:r>
            <a:r>
              <a:rPr lang="en-IN" dirty="0" err="1">
                <a:solidFill>
                  <a:schemeClr val="bg1"/>
                </a:solidFill>
              </a:rPr>
              <a:t>App.jsx</a:t>
            </a:r>
            <a:r>
              <a:rPr lang="en-IN" dirty="0">
                <a:solidFill>
                  <a:schemeClr val="bg1"/>
                </a:solidFill>
              </a:rPr>
              <a:t>";</a:t>
            </a:r>
          </a:p>
          <a:p>
            <a:r>
              <a:rPr lang="en-IN" dirty="0">
                <a:solidFill>
                  <a:schemeClr val="bg1"/>
                </a:solidFill>
              </a:rPr>
              <a:t>import "./index.css";</a:t>
            </a:r>
          </a:p>
          <a:p>
            <a:endParaRPr lang="en-IN" dirty="0">
              <a:solidFill>
                <a:schemeClr val="bg1"/>
              </a:solidFill>
            </a:endParaRPr>
          </a:p>
          <a:p>
            <a:r>
              <a:rPr lang="en-IN" dirty="0">
                <a:solidFill>
                  <a:schemeClr val="bg1"/>
                </a:solidFill>
              </a:rPr>
              <a:t>import store from "./store.js";</a:t>
            </a:r>
          </a:p>
          <a:p>
            <a:r>
              <a:rPr lang="en-IN" dirty="0">
                <a:solidFill>
                  <a:schemeClr val="bg1"/>
                </a:solidFill>
              </a:rPr>
              <a:t>import { Provider } from "react-redux";</a:t>
            </a:r>
          </a:p>
          <a:p>
            <a:endParaRPr lang="en-IN" dirty="0">
              <a:solidFill>
                <a:schemeClr val="bg1"/>
              </a:solidFill>
            </a:endParaRPr>
          </a:p>
          <a:p>
            <a:r>
              <a:rPr lang="en-IN" dirty="0" err="1">
                <a:solidFill>
                  <a:schemeClr val="bg1"/>
                </a:solidFill>
              </a:rPr>
              <a:t>ReactDOM.createRoot</a:t>
            </a:r>
            <a:r>
              <a:rPr lang="en-IN" dirty="0">
                <a:solidFill>
                  <a:schemeClr val="bg1"/>
                </a:solidFill>
              </a:rPr>
              <a:t>(</a:t>
            </a:r>
            <a:r>
              <a:rPr lang="en-IN" dirty="0" err="1">
                <a:solidFill>
                  <a:schemeClr val="bg1"/>
                </a:solidFill>
              </a:rPr>
              <a:t>document.getElementById</a:t>
            </a:r>
            <a:r>
              <a:rPr lang="en-IN" dirty="0">
                <a:solidFill>
                  <a:schemeClr val="bg1"/>
                </a:solidFill>
              </a:rPr>
              <a:t>("root")).render(</a:t>
            </a:r>
          </a:p>
          <a:p>
            <a:r>
              <a:rPr lang="en-IN" dirty="0">
                <a:solidFill>
                  <a:schemeClr val="bg1"/>
                </a:solidFill>
              </a:rPr>
              <a:t>  &lt;</a:t>
            </a:r>
            <a:r>
              <a:rPr lang="en-IN" dirty="0" err="1">
                <a:solidFill>
                  <a:schemeClr val="bg1"/>
                </a:solidFill>
              </a:rPr>
              <a:t>React.StrictMode</a:t>
            </a:r>
            <a:r>
              <a:rPr lang="en-IN" dirty="0">
                <a:solidFill>
                  <a:schemeClr val="bg1"/>
                </a:solidFill>
              </a:rPr>
              <a:t>&gt;</a:t>
            </a:r>
          </a:p>
          <a:p>
            <a:r>
              <a:rPr lang="en-IN" dirty="0">
                <a:solidFill>
                  <a:schemeClr val="bg1"/>
                </a:solidFill>
              </a:rPr>
              <a:t>    &lt;Provider store={store}&gt;</a:t>
            </a:r>
          </a:p>
          <a:p>
            <a:r>
              <a:rPr lang="en-IN" dirty="0">
                <a:solidFill>
                  <a:schemeClr val="bg1"/>
                </a:solidFill>
              </a:rPr>
              <a:t>      &lt;App /&gt;</a:t>
            </a:r>
          </a:p>
          <a:p>
            <a:r>
              <a:rPr lang="en-IN" dirty="0">
                <a:solidFill>
                  <a:schemeClr val="bg1"/>
                </a:solidFill>
              </a:rPr>
              <a:t>    &lt;/Provider&gt;</a:t>
            </a:r>
          </a:p>
          <a:p>
            <a:r>
              <a:rPr lang="en-IN" dirty="0">
                <a:solidFill>
                  <a:schemeClr val="bg1"/>
                </a:solidFill>
              </a:rPr>
              <a:t>  &lt;/</a:t>
            </a:r>
            <a:r>
              <a:rPr lang="en-IN" dirty="0" err="1">
                <a:solidFill>
                  <a:schemeClr val="bg1"/>
                </a:solidFill>
              </a:rPr>
              <a:t>React.StrictMode</a:t>
            </a:r>
            <a:r>
              <a:rPr lang="en-IN" dirty="0">
                <a:solidFill>
                  <a:schemeClr val="bg1"/>
                </a:solidFill>
              </a:rPr>
              <a:t>&gt;</a:t>
            </a:r>
          </a:p>
          <a:p>
            <a:r>
              <a:rPr lang="en-IN" dirty="0">
                <a:solidFill>
                  <a:schemeClr val="bg1"/>
                </a:solidFill>
              </a:rPr>
              <a:t>);</a:t>
            </a:r>
          </a:p>
        </p:txBody>
      </p:sp>
    </p:spTree>
    <p:extLst>
      <p:ext uri="{BB962C8B-B14F-4D97-AF65-F5344CB8AC3E}">
        <p14:creationId xmlns:p14="http://schemas.microsoft.com/office/powerpoint/2010/main" val="3883668219"/>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461665"/>
          </a:xfrm>
          <a:prstGeom prst="rect">
            <a:avLst/>
          </a:prstGeom>
          <a:noFill/>
        </p:spPr>
        <p:txBody>
          <a:bodyPr wrap="square">
            <a:spAutoFit/>
          </a:bodyPr>
          <a:lstStyle/>
          <a:p>
            <a:pPr marL="279393" algn="ctr">
              <a:spcBef>
                <a:spcPts val="5"/>
              </a:spcBef>
            </a:pPr>
            <a:r>
              <a:rPr kumimoji="0" lang="en-US" sz="2400" b="0" i="0" u="none" strike="noStrike" kern="1200" baseline="0" dirty="0">
                <a:solidFill>
                  <a:srgbClr val="0070C0"/>
                </a:solidFill>
                <a:latin typeface="+mn-lt"/>
                <a:ea typeface="+mn-ea"/>
                <a:cs typeface="+mn-cs"/>
              </a:rPr>
              <a:t>REDUX toolkit has a configure store API</a:t>
            </a:r>
            <a:endParaRPr lang="en-IN" sz="2100" b="1" dirty="0">
              <a:solidFill>
                <a:srgbClr val="0070C0"/>
              </a:solidFill>
              <a:latin typeface="Arial" panose="020B0604020202020204" pitchFamily="34" charset="0"/>
              <a:ea typeface="Arial" panose="020B0604020202020204" pitchFamily="34" charset="0"/>
            </a:endParaRPr>
          </a:p>
        </p:txBody>
      </p:sp>
      <p:sp>
        <p:nvSpPr>
          <p:cNvPr id="6" name="TextBox 5">
            <a:extLst>
              <a:ext uri="{FF2B5EF4-FFF2-40B4-BE49-F238E27FC236}">
                <a16:creationId xmlns:a16="http://schemas.microsoft.com/office/drawing/2014/main" id="{8F758914-FB39-2736-7AF6-4D027327F880}"/>
              </a:ext>
            </a:extLst>
          </p:cNvPr>
          <p:cNvSpPr txBox="1"/>
          <p:nvPr/>
        </p:nvSpPr>
        <p:spPr>
          <a:xfrm>
            <a:off x="899727" y="537421"/>
            <a:ext cx="7769666" cy="646331"/>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p:txBody>
      </p:sp>
      <p:sp>
        <p:nvSpPr>
          <p:cNvPr id="4" name="TextBox 3">
            <a:extLst>
              <a:ext uri="{FF2B5EF4-FFF2-40B4-BE49-F238E27FC236}">
                <a16:creationId xmlns:a16="http://schemas.microsoft.com/office/drawing/2014/main" id="{4E3DD9A0-7D9C-1930-B38A-A0D8E6113719}"/>
              </a:ext>
            </a:extLst>
          </p:cNvPr>
          <p:cNvSpPr txBox="1"/>
          <p:nvPr/>
        </p:nvSpPr>
        <p:spPr>
          <a:xfrm>
            <a:off x="381000" y="729139"/>
            <a:ext cx="8153400" cy="646331"/>
          </a:xfrm>
          <a:prstGeom prst="rect">
            <a:avLst/>
          </a:prstGeom>
          <a:noFill/>
        </p:spPr>
        <p:txBody>
          <a:bodyPr wrap="square">
            <a:spAutoFit/>
          </a:bodyPr>
          <a:lstStyle/>
          <a:p>
            <a:endParaRPr lang="en-US" dirty="0">
              <a:solidFill>
                <a:schemeClr val="bg1"/>
              </a:solidFill>
            </a:endParaRPr>
          </a:p>
          <a:p>
            <a:endParaRPr lang="en-IN" dirty="0">
              <a:solidFill>
                <a:schemeClr val="bg1"/>
              </a:solidFill>
            </a:endParaRPr>
          </a:p>
        </p:txBody>
      </p:sp>
      <p:sp>
        <p:nvSpPr>
          <p:cNvPr id="5" name="TextBox 4">
            <a:extLst>
              <a:ext uri="{FF2B5EF4-FFF2-40B4-BE49-F238E27FC236}">
                <a16:creationId xmlns:a16="http://schemas.microsoft.com/office/drawing/2014/main" id="{9C609593-2F64-08A6-A123-A39306202CF5}"/>
              </a:ext>
            </a:extLst>
          </p:cNvPr>
          <p:cNvSpPr txBox="1"/>
          <p:nvPr/>
        </p:nvSpPr>
        <p:spPr>
          <a:xfrm>
            <a:off x="246007" y="687380"/>
            <a:ext cx="8057059" cy="1477328"/>
          </a:xfrm>
          <a:prstGeom prst="rect">
            <a:avLst/>
          </a:prstGeom>
          <a:noFill/>
        </p:spPr>
        <p:txBody>
          <a:bodyPr wrap="square">
            <a:spAutoFit/>
          </a:bodyPr>
          <a:lstStyle/>
          <a:p>
            <a:r>
              <a:rPr lang="en-US" dirty="0">
                <a:solidFill>
                  <a:srgbClr val="FF0000"/>
                </a:solidFill>
              </a:rPr>
              <a:t>Create components</a:t>
            </a:r>
          </a:p>
          <a:p>
            <a:r>
              <a:rPr lang="en-US" dirty="0">
                <a:solidFill>
                  <a:schemeClr val="bg1"/>
                </a:solidFill>
              </a:rPr>
              <a:t>You can now create React components such as </a:t>
            </a:r>
            <a:r>
              <a:rPr lang="en-US" dirty="0" err="1">
                <a:solidFill>
                  <a:schemeClr val="bg1"/>
                </a:solidFill>
              </a:rPr>
              <a:t>Task.jsx</a:t>
            </a:r>
            <a:r>
              <a:rPr lang="en-US" dirty="0">
                <a:solidFill>
                  <a:schemeClr val="bg1"/>
                </a:solidFill>
              </a:rPr>
              <a:t> and </a:t>
            </a:r>
            <a:r>
              <a:rPr lang="en-US" dirty="0" err="1">
                <a:solidFill>
                  <a:schemeClr val="bg1"/>
                </a:solidFill>
              </a:rPr>
              <a:t>TaskList.jsx</a:t>
            </a:r>
            <a:r>
              <a:rPr lang="en-US" dirty="0">
                <a:solidFill>
                  <a:schemeClr val="bg1"/>
                </a:solidFill>
              </a:rPr>
              <a:t> that use the </a:t>
            </a:r>
            <a:r>
              <a:rPr lang="en-US" dirty="0" err="1">
                <a:solidFill>
                  <a:schemeClr val="bg1"/>
                </a:solidFill>
              </a:rPr>
              <a:t>useSelector</a:t>
            </a:r>
            <a:r>
              <a:rPr lang="en-US" dirty="0">
                <a:solidFill>
                  <a:schemeClr val="bg1"/>
                </a:solidFill>
              </a:rPr>
              <a:t> hook to access the current state from the store. Similarly, you can use the </a:t>
            </a:r>
            <a:r>
              <a:rPr lang="en-US" dirty="0" err="1">
                <a:solidFill>
                  <a:schemeClr val="bg1"/>
                </a:solidFill>
              </a:rPr>
              <a:t>useDispatch</a:t>
            </a:r>
            <a:r>
              <a:rPr lang="en-US" dirty="0">
                <a:solidFill>
                  <a:schemeClr val="bg1"/>
                </a:solidFill>
              </a:rPr>
              <a:t> hook to dispatch actions to update the store, just as you did in plain Redux.</a:t>
            </a:r>
            <a:endParaRPr lang="en-IN" dirty="0">
              <a:solidFill>
                <a:schemeClr val="bg1"/>
              </a:solidFill>
            </a:endParaRPr>
          </a:p>
        </p:txBody>
      </p:sp>
    </p:spTree>
    <p:extLst>
      <p:ext uri="{BB962C8B-B14F-4D97-AF65-F5344CB8AC3E}">
        <p14:creationId xmlns:p14="http://schemas.microsoft.com/office/powerpoint/2010/main" val="1899193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415498"/>
          </a:xfrm>
          <a:prstGeom prst="rect">
            <a:avLst/>
          </a:prstGeom>
          <a:noFill/>
        </p:spPr>
        <p:txBody>
          <a:bodyPr wrap="square">
            <a:spAutoFit/>
          </a:bodyPr>
          <a:lstStyle/>
          <a:p>
            <a:pPr marL="279393" algn="ctr">
              <a:spcBef>
                <a:spcPts val="5"/>
              </a:spcBef>
            </a:pPr>
            <a:r>
              <a:rPr lang="en-US" sz="2100" b="1" dirty="0">
                <a:solidFill>
                  <a:srgbClr val="7030A0"/>
                </a:solidFill>
                <a:latin typeface="Arial" panose="020B0604020202020204" pitchFamily="34" charset="0"/>
                <a:ea typeface="Arial" panose="020B0604020202020204" pitchFamily="34" charset="0"/>
              </a:rPr>
              <a:t>Redux</a:t>
            </a:r>
            <a:endParaRPr lang="en-IN" sz="2100" b="1" dirty="0">
              <a:solidFill>
                <a:srgbClr val="7030A0"/>
              </a:solidFill>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FFEC515C-B958-F0D7-AED4-5A09AF085B7D}"/>
              </a:ext>
            </a:extLst>
          </p:cNvPr>
          <p:cNvPicPr>
            <a:picLocks noChangeAspect="1"/>
          </p:cNvPicPr>
          <p:nvPr/>
        </p:nvPicPr>
        <p:blipFill>
          <a:blip r:embed="rId4"/>
          <a:stretch>
            <a:fillRect/>
          </a:stretch>
        </p:blipFill>
        <p:spPr>
          <a:xfrm>
            <a:off x="854516" y="854752"/>
            <a:ext cx="7448550" cy="3910012"/>
          </a:xfrm>
          <a:prstGeom prst="rect">
            <a:avLst/>
          </a:prstGeom>
        </p:spPr>
      </p:pic>
    </p:spTree>
    <p:extLst>
      <p:ext uri="{BB962C8B-B14F-4D97-AF65-F5344CB8AC3E}">
        <p14:creationId xmlns:p14="http://schemas.microsoft.com/office/powerpoint/2010/main" val="307393916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415498"/>
          </a:xfrm>
          <a:prstGeom prst="rect">
            <a:avLst/>
          </a:prstGeom>
          <a:noFill/>
        </p:spPr>
        <p:txBody>
          <a:bodyPr wrap="square">
            <a:spAutoFit/>
          </a:bodyPr>
          <a:lstStyle/>
          <a:p>
            <a:pPr marL="279393" algn="ctr">
              <a:spcBef>
                <a:spcPts val="5"/>
              </a:spcBef>
            </a:pPr>
            <a:r>
              <a:rPr lang="en-US" sz="2100" b="1" dirty="0">
                <a:solidFill>
                  <a:srgbClr val="7030A0"/>
                </a:solidFill>
                <a:latin typeface="Arial" panose="020B0604020202020204" pitchFamily="34" charset="0"/>
                <a:ea typeface="Arial" panose="020B0604020202020204" pitchFamily="34" charset="0"/>
              </a:rPr>
              <a:t>Redux</a:t>
            </a:r>
            <a:endParaRPr lang="en-IN" sz="2100" b="1" dirty="0">
              <a:solidFill>
                <a:srgbClr val="7030A0"/>
              </a:solidFill>
              <a:latin typeface="Arial" panose="020B0604020202020204" pitchFamily="34" charset="0"/>
              <a:ea typeface="Arial" panose="020B0604020202020204" pitchFamily="34" charset="0"/>
            </a:endParaRPr>
          </a:p>
        </p:txBody>
      </p:sp>
      <p:sp>
        <p:nvSpPr>
          <p:cNvPr id="5" name="TextBox 4">
            <a:extLst>
              <a:ext uri="{FF2B5EF4-FFF2-40B4-BE49-F238E27FC236}">
                <a16:creationId xmlns:a16="http://schemas.microsoft.com/office/drawing/2014/main" id="{0458E6C2-2FC6-7B39-F76B-7CEE327B8285}"/>
              </a:ext>
            </a:extLst>
          </p:cNvPr>
          <p:cNvSpPr txBox="1"/>
          <p:nvPr/>
        </p:nvSpPr>
        <p:spPr>
          <a:xfrm>
            <a:off x="108280" y="629556"/>
            <a:ext cx="8273720" cy="3970318"/>
          </a:xfrm>
          <a:prstGeom prst="rect">
            <a:avLst/>
          </a:prstGeom>
          <a:noFill/>
        </p:spPr>
        <p:txBody>
          <a:bodyPr wrap="square">
            <a:spAutoFit/>
          </a:bodyPr>
          <a:lstStyle/>
          <a:p>
            <a:pPr marL="285750" indent="-285750">
              <a:buFont typeface="Wingdings" panose="05000000000000000000" pitchFamily="2" charset="2"/>
              <a:buChar char="Ø"/>
            </a:pPr>
            <a:r>
              <a:rPr lang="en-IN" dirty="0">
                <a:solidFill>
                  <a:schemeClr val="bg1"/>
                </a:solidFill>
              </a:rPr>
              <a:t>React component subscribes to the store and get the latest state during initialization of the application.</a:t>
            </a:r>
          </a:p>
          <a:p>
            <a:pPr marL="285750" indent="-285750">
              <a:buFont typeface="Wingdings" panose="05000000000000000000" pitchFamily="2" charset="2"/>
              <a:buChar char="Ø"/>
            </a:pPr>
            <a:r>
              <a:rPr lang="en-IN" dirty="0">
                <a:solidFill>
                  <a:schemeClr val="bg1"/>
                </a:solidFill>
              </a:rPr>
              <a:t>To change the state, React component creates necessary action and dispatches the action.</a:t>
            </a:r>
          </a:p>
          <a:p>
            <a:pPr marL="285750" indent="-285750">
              <a:buFont typeface="Wingdings" panose="05000000000000000000" pitchFamily="2" charset="2"/>
              <a:buChar char="Ø"/>
            </a:pPr>
            <a:r>
              <a:rPr lang="en-IN" dirty="0">
                <a:solidFill>
                  <a:schemeClr val="bg1"/>
                </a:solidFill>
              </a:rPr>
              <a:t>Reducer creates a new state based on the action and returns it. Store updates itself with the new state.</a:t>
            </a:r>
          </a:p>
          <a:p>
            <a:pPr marL="285750" indent="-285750">
              <a:buFont typeface="Wingdings" panose="05000000000000000000" pitchFamily="2" charset="2"/>
              <a:buChar char="Ø"/>
            </a:pPr>
            <a:r>
              <a:rPr lang="en-IN" dirty="0">
                <a:solidFill>
                  <a:schemeClr val="bg1"/>
                </a:solidFill>
              </a:rPr>
              <a:t>Once the state changes, store sends the updated state to all its subscribed component.</a:t>
            </a:r>
          </a:p>
          <a:p>
            <a:pPr marL="285750" indent="-285750">
              <a:buFont typeface="Wingdings" panose="05000000000000000000" pitchFamily="2" charset="2"/>
              <a:buChar char="Ø"/>
            </a:pPr>
            <a:endParaRPr lang="en-IN" dirty="0">
              <a:solidFill>
                <a:schemeClr val="bg1"/>
              </a:solidFill>
            </a:endParaRPr>
          </a:p>
          <a:p>
            <a:pPr marL="285750" indent="-285750">
              <a:buFont typeface="Wingdings" panose="05000000000000000000" pitchFamily="2" charset="2"/>
              <a:buChar char="Ø"/>
            </a:pPr>
            <a:r>
              <a:rPr lang="en-IN" dirty="0">
                <a:solidFill>
                  <a:schemeClr val="bg1"/>
                </a:solidFill>
              </a:rPr>
              <a:t>Install redux</a:t>
            </a:r>
          </a:p>
          <a:p>
            <a:r>
              <a:rPr lang="en-IN" b="0" i="0" dirty="0">
                <a:solidFill>
                  <a:srgbClr val="FF0000"/>
                </a:solidFill>
                <a:effectLst/>
                <a:latin typeface="inter-regular"/>
              </a:rPr>
              <a:t>     </a:t>
            </a:r>
            <a:r>
              <a:rPr lang="en-IN" b="0" i="0" dirty="0" err="1">
                <a:solidFill>
                  <a:srgbClr val="FF0000"/>
                </a:solidFill>
                <a:effectLst/>
                <a:latin typeface="inter-regular"/>
              </a:rPr>
              <a:t>npm</a:t>
            </a:r>
            <a:r>
              <a:rPr lang="en-IN" b="0" i="0" dirty="0">
                <a:solidFill>
                  <a:srgbClr val="FF0000"/>
                </a:solidFill>
                <a:effectLst/>
                <a:latin typeface="inter-regular"/>
              </a:rPr>
              <a:t> install redux</a:t>
            </a:r>
          </a:p>
          <a:p>
            <a:r>
              <a:rPr lang="en-IN" dirty="0">
                <a:solidFill>
                  <a:srgbClr val="FF0000"/>
                </a:solidFill>
                <a:latin typeface="inter-regular"/>
              </a:rPr>
              <a:t>After installation check </a:t>
            </a:r>
            <a:r>
              <a:rPr lang="en-IN" dirty="0" err="1">
                <a:solidFill>
                  <a:srgbClr val="FF0000"/>
                </a:solidFill>
                <a:latin typeface="inter-regular"/>
              </a:rPr>
              <a:t>package.json</a:t>
            </a:r>
            <a:r>
              <a:rPr lang="en-IN" dirty="0">
                <a:solidFill>
                  <a:srgbClr val="FF0000"/>
                </a:solidFill>
                <a:latin typeface="inter-regular"/>
              </a:rPr>
              <a:t> file</a:t>
            </a:r>
          </a:p>
          <a:p>
            <a:endParaRPr lang="en-IN" b="0" i="0" dirty="0">
              <a:solidFill>
                <a:srgbClr val="FF0000"/>
              </a:solidFill>
              <a:effectLst/>
              <a:latin typeface="inter-regular"/>
            </a:endParaRPr>
          </a:p>
          <a:p>
            <a:endParaRPr lang="en-IN" dirty="0">
              <a:solidFill>
                <a:srgbClr val="FF0000"/>
              </a:solidFill>
            </a:endParaRPr>
          </a:p>
        </p:txBody>
      </p:sp>
      <p:pic>
        <p:nvPicPr>
          <p:cNvPr id="11" name="Picture 10">
            <a:extLst>
              <a:ext uri="{FF2B5EF4-FFF2-40B4-BE49-F238E27FC236}">
                <a16:creationId xmlns:a16="http://schemas.microsoft.com/office/drawing/2014/main" id="{D83A1F44-B4D5-76FB-A15A-339159C48962}"/>
              </a:ext>
            </a:extLst>
          </p:cNvPr>
          <p:cNvPicPr>
            <a:picLocks noChangeAspect="1"/>
          </p:cNvPicPr>
          <p:nvPr/>
        </p:nvPicPr>
        <p:blipFill>
          <a:blip r:embed="rId4"/>
          <a:stretch>
            <a:fillRect/>
          </a:stretch>
        </p:blipFill>
        <p:spPr>
          <a:xfrm>
            <a:off x="4312047" y="3028950"/>
            <a:ext cx="3581400" cy="676275"/>
          </a:xfrm>
          <a:prstGeom prst="rect">
            <a:avLst/>
          </a:prstGeom>
        </p:spPr>
      </p:pic>
      <p:pic>
        <p:nvPicPr>
          <p:cNvPr id="13" name="Picture 12">
            <a:extLst>
              <a:ext uri="{FF2B5EF4-FFF2-40B4-BE49-F238E27FC236}">
                <a16:creationId xmlns:a16="http://schemas.microsoft.com/office/drawing/2014/main" id="{B09B953C-C63C-ED1B-C7DA-3E9005E91337}"/>
              </a:ext>
            </a:extLst>
          </p:cNvPr>
          <p:cNvPicPr>
            <a:picLocks noChangeAspect="1"/>
          </p:cNvPicPr>
          <p:nvPr/>
        </p:nvPicPr>
        <p:blipFill>
          <a:blip r:embed="rId5"/>
          <a:stretch>
            <a:fillRect/>
          </a:stretch>
        </p:blipFill>
        <p:spPr>
          <a:xfrm>
            <a:off x="2819400" y="3943349"/>
            <a:ext cx="5334000" cy="1285875"/>
          </a:xfrm>
          <a:prstGeom prst="rect">
            <a:avLst/>
          </a:prstGeom>
        </p:spPr>
      </p:pic>
    </p:spTree>
    <p:extLst>
      <p:ext uri="{BB962C8B-B14F-4D97-AF65-F5344CB8AC3E}">
        <p14:creationId xmlns:p14="http://schemas.microsoft.com/office/powerpoint/2010/main" val="267760912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830997"/>
          </a:xfrm>
          <a:prstGeom prst="rect">
            <a:avLst/>
          </a:prstGeom>
          <a:noFill/>
        </p:spPr>
        <p:txBody>
          <a:bodyPr wrap="square">
            <a:spAutoFit/>
          </a:bodyPr>
          <a:lstStyle/>
          <a:p>
            <a:pPr marL="279393" algn="ctr">
              <a:spcBef>
                <a:spcPts val="5"/>
              </a:spcBef>
            </a:pPr>
            <a:r>
              <a:rPr kumimoji="0" lang="en-US" sz="2400" b="0" i="0" u="none" strike="noStrike" kern="1200" baseline="0" dirty="0">
                <a:solidFill>
                  <a:schemeClr val="bg1"/>
                </a:solidFill>
                <a:latin typeface="+mn-lt"/>
                <a:ea typeface="+mn-ea"/>
                <a:cs typeface="+mn-cs"/>
              </a:rPr>
              <a:t>REDUX store using the official create store function</a:t>
            </a:r>
            <a:endParaRPr lang="en-IN" sz="2100" b="1" dirty="0">
              <a:solidFill>
                <a:srgbClr val="7030A0"/>
              </a:solidFill>
              <a:latin typeface="Arial" panose="020B0604020202020204" pitchFamily="34" charset="0"/>
              <a:ea typeface="Arial" panose="020B0604020202020204" pitchFamily="34" charset="0"/>
            </a:endParaRPr>
          </a:p>
        </p:txBody>
      </p:sp>
      <p:sp>
        <p:nvSpPr>
          <p:cNvPr id="4" name="TextBox 3">
            <a:extLst>
              <a:ext uri="{FF2B5EF4-FFF2-40B4-BE49-F238E27FC236}">
                <a16:creationId xmlns:a16="http://schemas.microsoft.com/office/drawing/2014/main" id="{46CB50AB-4200-0BB6-8729-3A0F6389DDE2}"/>
              </a:ext>
            </a:extLst>
          </p:cNvPr>
          <p:cNvSpPr txBox="1"/>
          <p:nvPr/>
        </p:nvSpPr>
        <p:spPr>
          <a:xfrm>
            <a:off x="457200" y="629556"/>
            <a:ext cx="6428678" cy="4247317"/>
          </a:xfrm>
          <a:prstGeom prst="rect">
            <a:avLst/>
          </a:prstGeom>
          <a:noFill/>
        </p:spPr>
        <p:txBody>
          <a:bodyPr wrap="square">
            <a:spAutoFit/>
          </a:bodyPr>
          <a:lstStyle/>
          <a:p>
            <a:r>
              <a:rPr lang="en-IN" b="0" dirty="0">
                <a:solidFill>
                  <a:srgbClr val="FF0000"/>
                </a:solidFill>
                <a:effectLst/>
                <a:latin typeface="Consolas" panose="020B0609020204030204" pitchFamily="49" charset="0"/>
              </a:rPr>
              <a:t>Store</a:t>
            </a:r>
            <a:r>
              <a:rPr lang="en-IN" dirty="0">
                <a:solidFill>
                  <a:srgbClr val="FF0000"/>
                </a:solidFill>
                <a:latin typeface="Consolas" panose="020B0609020204030204" pitchFamily="49" charset="0"/>
              </a:rPr>
              <a:t>.js</a:t>
            </a:r>
            <a:endParaRPr lang="en-IN" b="0" dirty="0">
              <a:solidFill>
                <a:srgbClr val="FF0000"/>
              </a:solidFill>
              <a:effectLst/>
              <a:latin typeface="Consolas" panose="020B0609020204030204" pitchFamily="49" charset="0"/>
            </a:endParaRP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createStore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'redux'</a:t>
            </a:r>
            <a:r>
              <a:rPr lang="en-IN" b="0" dirty="0">
                <a:solidFill>
                  <a:srgbClr val="000000"/>
                </a:solidFill>
                <a:effectLst/>
                <a:latin typeface="Consolas" panose="020B0609020204030204" pitchFamily="49" charset="0"/>
              </a:rPr>
              <a:t>;</a:t>
            </a:r>
          </a:p>
          <a:p>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initialState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balance:</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fullName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mobile:</a:t>
            </a:r>
            <a:r>
              <a:rPr lang="en-IN" b="0" dirty="0">
                <a:solidFill>
                  <a:srgbClr val="098658"/>
                </a:solidFill>
                <a:effectLst/>
                <a:latin typeface="Consolas" panose="020B0609020204030204" pitchFamily="49" charset="0"/>
              </a:rPr>
              <a:t>8985652930</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acctReducer</a:t>
            </a:r>
            <a:r>
              <a:rPr lang="en-IN" b="0" dirty="0">
                <a:solidFill>
                  <a:srgbClr val="000000"/>
                </a:solidFill>
                <a:effectLst/>
                <a:latin typeface="Consolas" panose="020B0609020204030204" pitchFamily="49" charset="0"/>
              </a:rPr>
              <a:t>(state=</a:t>
            </a:r>
            <a:r>
              <a:rPr lang="en-IN" b="0" dirty="0" err="1">
                <a:solidFill>
                  <a:srgbClr val="000000"/>
                </a:solidFill>
                <a:effectLst/>
                <a:latin typeface="Consolas" panose="020B0609020204030204" pitchFamily="49" charset="0"/>
              </a:rPr>
              <a:t>initialState,action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if</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action.type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"deposit"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state,balance:state.balance+action.payload</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else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if</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action.type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"withdraw"</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state,balance:state.balance-action.payload</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88175882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0" y="121923"/>
            <a:ext cx="6003387" cy="830997"/>
          </a:xfrm>
          <a:prstGeom prst="rect">
            <a:avLst/>
          </a:prstGeom>
          <a:noFill/>
        </p:spPr>
        <p:txBody>
          <a:bodyPr wrap="square">
            <a:spAutoFit/>
          </a:bodyPr>
          <a:lstStyle/>
          <a:p>
            <a:pPr marL="279393" algn="ctr">
              <a:spcBef>
                <a:spcPts val="5"/>
              </a:spcBef>
            </a:pPr>
            <a:r>
              <a:rPr kumimoji="0" lang="en-US" sz="2400" b="0" i="0" u="none" strike="noStrike" kern="1200" baseline="0" dirty="0">
                <a:solidFill>
                  <a:schemeClr val="bg1"/>
                </a:solidFill>
                <a:latin typeface="+mn-lt"/>
                <a:ea typeface="+mn-ea"/>
                <a:cs typeface="+mn-cs"/>
              </a:rPr>
              <a:t>REDUX store using the official create store function</a:t>
            </a:r>
            <a:endParaRPr lang="en-IN" sz="2100" b="1" dirty="0">
              <a:solidFill>
                <a:srgbClr val="7030A0"/>
              </a:solidFill>
              <a:latin typeface="Arial" panose="020B0604020202020204" pitchFamily="34" charset="0"/>
              <a:ea typeface="Arial" panose="020B0604020202020204" pitchFamily="34" charset="0"/>
            </a:endParaRPr>
          </a:p>
        </p:txBody>
      </p:sp>
      <p:sp>
        <p:nvSpPr>
          <p:cNvPr id="4" name="TextBox 3">
            <a:extLst>
              <a:ext uri="{FF2B5EF4-FFF2-40B4-BE49-F238E27FC236}">
                <a16:creationId xmlns:a16="http://schemas.microsoft.com/office/drawing/2014/main" id="{46CB50AB-4200-0BB6-8729-3A0F6389DDE2}"/>
              </a:ext>
            </a:extLst>
          </p:cNvPr>
          <p:cNvSpPr txBox="1"/>
          <p:nvPr/>
        </p:nvSpPr>
        <p:spPr>
          <a:xfrm>
            <a:off x="457200" y="629556"/>
            <a:ext cx="6428678" cy="3693319"/>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else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if</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action.type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mobileUpdate</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state,mobile:action.payload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else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if</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action.type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nameUpdate</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state,fullName:action.payload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else</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state</a:t>
            </a:r>
          </a:p>
          <a:p>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store=</a:t>
            </a:r>
            <a:r>
              <a:rPr lang="en-IN" b="0" dirty="0" err="1">
                <a:solidFill>
                  <a:srgbClr val="000000"/>
                </a:solidFill>
                <a:effectLst/>
                <a:latin typeface="Consolas" panose="020B0609020204030204" pitchFamily="49" charset="0"/>
              </a:rPr>
              <a:t>createStore</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acctReducer</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console.log(</a:t>
            </a:r>
            <a:r>
              <a:rPr lang="en-IN" b="0" dirty="0" err="1">
                <a:solidFill>
                  <a:srgbClr val="000000"/>
                </a:solidFill>
                <a:effectLst/>
                <a:latin typeface="Consolas" panose="020B0609020204030204" pitchFamily="49" charset="0"/>
              </a:rPr>
              <a:t>store.getState</a:t>
            </a:r>
            <a:r>
              <a:rPr lang="en-IN" b="0" dirty="0">
                <a:solidFill>
                  <a:srgbClr val="000000"/>
                </a:solidFill>
                <a:effectLst/>
                <a:latin typeface="Consolas" panose="020B0609020204030204" pitchFamily="49" charset="0"/>
              </a:rPr>
              <a:t>())</a:t>
            </a:r>
          </a:p>
          <a:p>
            <a:r>
              <a:rPr lang="en-IN" b="0" dirty="0" err="1">
                <a:solidFill>
                  <a:srgbClr val="000000"/>
                </a:solidFill>
                <a:effectLst/>
                <a:latin typeface="Consolas" panose="020B0609020204030204" pitchFamily="49" charset="0"/>
              </a:rPr>
              <a:t>store.dispatch</a:t>
            </a:r>
            <a:r>
              <a:rPr lang="en-IN" b="0" dirty="0">
                <a:solidFill>
                  <a:srgbClr val="000000"/>
                </a:solidFill>
                <a:effectLst/>
                <a:latin typeface="Consolas" panose="020B0609020204030204" pitchFamily="49" charset="0"/>
              </a:rPr>
              <a:t>({type:</a:t>
            </a:r>
            <a:r>
              <a:rPr lang="en-IN" b="0" dirty="0">
                <a:solidFill>
                  <a:srgbClr val="A31515"/>
                </a:solidFill>
                <a:effectLst/>
                <a:latin typeface="Consolas" panose="020B0609020204030204" pitchFamily="49" charset="0"/>
              </a:rPr>
              <a:t>"deposit"</a:t>
            </a:r>
            <a:r>
              <a:rPr lang="en-IN" b="0" dirty="0">
                <a:solidFill>
                  <a:srgbClr val="000000"/>
                </a:solidFill>
                <a:effectLst/>
                <a:latin typeface="Consolas" panose="020B0609020204030204" pitchFamily="49" charset="0"/>
              </a:rPr>
              <a:t>,payload:</a:t>
            </a:r>
            <a:r>
              <a:rPr lang="en-IN" b="0" dirty="0">
                <a:solidFill>
                  <a:srgbClr val="098658"/>
                </a:solidFill>
                <a:effectLst/>
                <a:latin typeface="Consolas" panose="020B0609020204030204" pitchFamily="49" charset="0"/>
              </a:rPr>
              <a:t>1000</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console.log(</a:t>
            </a:r>
            <a:r>
              <a:rPr lang="en-IN" b="0" dirty="0" err="1">
                <a:solidFill>
                  <a:srgbClr val="000000"/>
                </a:solidFill>
                <a:effectLst/>
                <a:latin typeface="Consolas" panose="020B0609020204030204" pitchFamily="49" charset="0"/>
              </a:rPr>
              <a:t>store.getState</a:t>
            </a:r>
            <a:r>
              <a:rPr lang="en-IN" b="0" dirty="0">
                <a:solidFill>
                  <a:srgbClr val="000000"/>
                </a:solidFill>
                <a:effectLst/>
                <a:latin typeface="Consolas" panose="020B0609020204030204" pitchFamily="49" charset="0"/>
              </a:rPr>
              <a:t>())</a:t>
            </a:r>
          </a:p>
          <a:p>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53149527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830997"/>
          </a:xfrm>
          <a:prstGeom prst="rect">
            <a:avLst/>
          </a:prstGeom>
          <a:noFill/>
        </p:spPr>
        <p:txBody>
          <a:bodyPr wrap="square">
            <a:spAutoFit/>
          </a:bodyPr>
          <a:lstStyle/>
          <a:p>
            <a:pPr marL="279393" algn="ctr">
              <a:spcBef>
                <a:spcPts val="5"/>
              </a:spcBef>
            </a:pPr>
            <a:r>
              <a:rPr kumimoji="0" lang="en-US" sz="2400" b="0" i="0" u="none" strike="noStrike" kern="1200" baseline="0" dirty="0">
                <a:solidFill>
                  <a:schemeClr val="bg1"/>
                </a:solidFill>
                <a:latin typeface="+mn-lt"/>
                <a:ea typeface="+mn-ea"/>
                <a:cs typeface="+mn-cs"/>
              </a:rPr>
              <a:t>REDUX store using the official create store function</a:t>
            </a:r>
            <a:endParaRPr lang="en-IN" sz="2100" b="1" dirty="0">
              <a:solidFill>
                <a:srgbClr val="7030A0"/>
              </a:solidFill>
              <a:latin typeface="Arial" panose="020B0604020202020204" pitchFamily="34" charset="0"/>
              <a:ea typeface="Arial" panose="020B0604020202020204" pitchFamily="34" charset="0"/>
            </a:endParaRPr>
          </a:p>
        </p:txBody>
      </p:sp>
      <p:sp>
        <p:nvSpPr>
          <p:cNvPr id="4" name="TextBox 3">
            <a:extLst>
              <a:ext uri="{FF2B5EF4-FFF2-40B4-BE49-F238E27FC236}">
                <a16:creationId xmlns:a16="http://schemas.microsoft.com/office/drawing/2014/main" id="{46CB50AB-4200-0BB6-8729-3A0F6389DDE2}"/>
              </a:ext>
            </a:extLst>
          </p:cNvPr>
          <p:cNvSpPr txBox="1"/>
          <p:nvPr/>
        </p:nvSpPr>
        <p:spPr>
          <a:xfrm>
            <a:off x="457200" y="629556"/>
            <a:ext cx="6428678" cy="2308324"/>
          </a:xfrm>
          <a:prstGeom prst="rect">
            <a:avLst/>
          </a:prstGeom>
          <a:noFill/>
        </p:spPr>
        <p:txBody>
          <a:bodyPr wrap="square">
            <a:spAutoFit/>
          </a:bodyPr>
          <a:lstStyle/>
          <a:p>
            <a:r>
              <a:rPr lang="en-IN" b="0" dirty="0" err="1">
                <a:solidFill>
                  <a:srgbClr val="000000"/>
                </a:solidFill>
                <a:effectLst/>
                <a:latin typeface="Consolas" panose="020B0609020204030204" pitchFamily="49" charset="0"/>
              </a:rPr>
              <a:t>store.dispatch</a:t>
            </a:r>
            <a:r>
              <a:rPr lang="en-IN" b="0" dirty="0">
                <a:solidFill>
                  <a:srgbClr val="000000"/>
                </a:solidFill>
                <a:effectLst/>
                <a:latin typeface="Consolas" panose="020B0609020204030204" pitchFamily="49" charset="0"/>
              </a:rPr>
              <a:t>({type:</a:t>
            </a:r>
            <a:r>
              <a:rPr lang="en-IN" b="0" dirty="0">
                <a:solidFill>
                  <a:srgbClr val="A31515"/>
                </a:solidFill>
                <a:effectLst/>
                <a:latin typeface="Consolas" panose="020B0609020204030204" pitchFamily="49" charset="0"/>
              </a:rPr>
              <a:t>"withdraw"</a:t>
            </a:r>
            <a:r>
              <a:rPr lang="en-IN" b="0" dirty="0">
                <a:solidFill>
                  <a:srgbClr val="000000"/>
                </a:solidFill>
                <a:effectLst/>
                <a:latin typeface="Consolas" panose="020B0609020204030204" pitchFamily="49" charset="0"/>
              </a:rPr>
              <a:t>,payload:</a:t>
            </a:r>
            <a:r>
              <a:rPr lang="en-IN" b="0" dirty="0">
                <a:solidFill>
                  <a:srgbClr val="098658"/>
                </a:solidFill>
                <a:effectLst/>
                <a:latin typeface="Consolas" panose="020B0609020204030204" pitchFamily="49" charset="0"/>
              </a:rPr>
              <a:t>200</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console.log(</a:t>
            </a:r>
            <a:r>
              <a:rPr lang="en-IN" b="0" dirty="0" err="1">
                <a:solidFill>
                  <a:srgbClr val="000000"/>
                </a:solidFill>
                <a:effectLst/>
                <a:latin typeface="Consolas" panose="020B0609020204030204" pitchFamily="49" charset="0"/>
              </a:rPr>
              <a:t>store.getState</a:t>
            </a:r>
            <a:r>
              <a:rPr lang="en-IN" b="0" dirty="0">
                <a:solidFill>
                  <a:srgbClr val="000000"/>
                </a:solidFill>
                <a:effectLst/>
                <a:latin typeface="Consolas" panose="020B0609020204030204" pitchFamily="49" charset="0"/>
              </a:rPr>
              <a:t>())</a:t>
            </a:r>
          </a:p>
          <a:p>
            <a:r>
              <a:rPr lang="en-IN" b="0" dirty="0" err="1">
                <a:solidFill>
                  <a:srgbClr val="000000"/>
                </a:solidFill>
                <a:effectLst/>
                <a:latin typeface="Consolas" panose="020B0609020204030204" pitchFamily="49" charset="0"/>
              </a:rPr>
              <a:t>store.dispatch</a:t>
            </a:r>
            <a:r>
              <a:rPr lang="en-IN" b="0" dirty="0">
                <a:solidFill>
                  <a:srgbClr val="000000"/>
                </a:solidFill>
                <a:effectLst/>
                <a:latin typeface="Consolas" panose="020B0609020204030204" pitchFamily="49" charset="0"/>
              </a:rPr>
              <a:t>({type:</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nameUpdate</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,payload:</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rama</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console.log(</a:t>
            </a:r>
            <a:r>
              <a:rPr lang="en-IN" b="0" dirty="0" err="1">
                <a:solidFill>
                  <a:srgbClr val="000000"/>
                </a:solidFill>
                <a:effectLst/>
                <a:latin typeface="Consolas" panose="020B0609020204030204" pitchFamily="49" charset="0"/>
              </a:rPr>
              <a:t>store.getState</a:t>
            </a:r>
            <a:r>
              <a:rPr lang="en-IN" b="0" dirty="0">
                <a:solidFill>
                  <a:srgbClr val="000000"/>
                </a:solidFill>
                <a:effectLst/>
                <a:latin typeface="Consolas" panose="020B0609020204030204" pitchFamily="49" charset="0"/>
              </a:rPr>
              <a:t>())</a:t>
            </a:r>
          </a:p>
          <a:p>
            <a:r>
              <a:rPr lang="en-IN" b="0" dirty="0" err="1">
                <a:solidFill>
                  <a:srgbClr val="000000"/>
                </a:solidFill>
                <a:effectLst/>
                <a:latin typeface="Consolas" panose="020B0609020204030204" pitchFamily="49" charset="0"/>
              </a:rPr>
              <a:t>store.dispatch</a:t>
            </a:r>
            <a:r>
              <a:rPr lang="en-IN" b="0" dirty="0">
                <a:solidFill>
                  <a:srgbClr val="000000"/>
                </a:solidFill>
                <a:effectLst/>
                <a:latin typeface="Consolas" panose="020B0609020204030204" pitchFamily="49" charset="0"/>
              </a:rPr>
              <a:t>({type:</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,payload:</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rama</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console.log(</a:t>
            </a:r>
            <a:r>
              <a:rPr lang="en-IN" b="0" dirty="0" err="1">
                <a:solidFill>
                  <a:srgbClr val="000000"/>
                </a:solidFill>
                <a:effectLst/>
                <a:latin typeface="Consolas" panose="020B0609020204030204" pitchFamily="49" charset="0"/>
              </a:rPr>
              <a:t>store.getState</a:t>
            </a:r>
            <a:r>
              <a:rPr lang="en-IN" b="0" dirty="0">
                <a:solidFill>
                  <a:srgbClr val="000000"/>
                </a:solidFill>
                <a:effectLst/>
                <a:latin typeface="Consolas" panose="020B0609020204030204" pitchFamily="49" charset="0"/>
              </a:rPr>
              <a:t>())</a:t>
            </a:r>
          </a:p>
          <a:p>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556036518"/>
      </p:ext>
    </p:extLst>
  </p:cSld>
  <p:clrMapOvr>
    <a:masterClrMapping/>
  </p:clrMapOvr>
  <p:transition/>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24939</TotalTime>
  <Words>4082</Words>
  <Application>Microsoft Office PowerPoint</Application>
  <PresentationFormat>On-screen Show (16:9)</PresentationFormat>
  <Paragraphs>562</Paragraphs>
  <Slides>49</Slides>
  <Notes>49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49</vt:i4>
      </vt:variant>
    </vt:vector>
  </HeadingPairs>
  <TitlesOfParts>
    <vt:vector size="61" baseType="lpstr">
      <vt:lpstr>Arial</vt:lpstr>
      <vt:lpstr>Bookman Old Style</vt:lpstr>
      <vt:lpstr>Brush Script MT</vt:lpstr>
      <vt:lpstr>Calibri</vt:lpstr>
      <vt:lpstr>Consolas</vt:lpstr>
      <vt:lpstr>Franklin Gothic Book</vt:lpstr>
      <vt:lpstr>inter-regular</vt:lpstr>
      <vt:lpstr>Lato</vt:lpstr>
      <vt:lpstr>Nunito</vt:lpstr>
      <vt:lpstr>Wingdings</vt:lpstr>
      <vt:lpstr>Wingdings 2</vt:lpstr>
      <vt:lpstr>Technic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ALEKHYA</cp:lastModifiedBy>
  <cp:revision>1318</cp:revision>
  <dcterms:created xsi:type="dcterms:W3CDTF">2020-03-26T10:04:51Z</dcterms:created>
  <dcterms:modified xsi:type="dcterms:W3CDTF">2023-08-04T04:15:35Z</dcterms:modified>
</cp:coreProperties>
</file>