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Lst>
  <p:sldSz cy="5143500" cx="9144000"/>
  <p:notesSz cx="6858000" cy="9144000"/>
  <p:embeddedFontLst>
    <p:embeddedFont>
      <p:font typeface="Libre Franklin"/>
      <p:regular r:id="rId206"/>
      <p:bold r:id="rId207"/>
      <p:italic r:id="rId208"/>
      <p:boldItalic r:id="rId209"/>
    </p:embeddedFont>
    <p:embeddedFont>
      <p:font typeface="Nunito"/>
      <p:regular r:id="rId210"/>
      <p:bold r:id="rId211"/>
      <p:italic r:id="rId212"/>
      <p:boldItalic r:id="rId213"/>
    </p:embeddedFont>
    <p:embeddedFont>
      <p:font typeface="Inter"/>
      <p:regular r:id="rId214"/>
      <p:bold r:id="rId215"/>
    </p:embeddedFont>
    <p:embeddedFont>
      <p:font typeface="Poppins"/>
      <p:regular r:id="rId216"/>
      <p:bold r:id="rId217"/>
      <p:italic r:id="rId218"/>
      <p:boldItalic r:id="rId219"/>
    </p:embeddedFont>
    <p:embeddedFont>
      <p:font typeface="Courgette"/>
      <p:regular r:id="rId220"/>
    </p:embeddedFont>
    <p:embeddedFont>
      <p:font typeface="Quattrocento Sans"/>
      <p:regular r:id="rId221"/>
      <p:bold r:id="rId222"/>
      <p:italic r:id="rId223"/>
      <p:boldItalic r:id="rId2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25" roundtripDataSignature="AMtx7mhkQZKlJgBgmp/5ajAAEfXX2DJO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5A73EF-169F-455E-B682-FE568A0AEAA7}">
  <a:tblStyle styleId="{DC5A73EF-169F-455E-B682-FE568A0AEAA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225" Type="http://customschemas.google.com/relationships/presentationmetadata" Target="metadata"/><Relationship Id="rId109" Type="http://schemas.openxmlformats.org/officeDocument/2006/relationships/slide" Target="slides/slide103.xml"/><Relationship Id="rId108" Type="http://schemas.openxmlformats.org/officeDocument/2006/relationships/slide" Target="slides/slide102.xml"/><Relationship Id="rId220" Type="http://schemas.openxmlformats.org/officeDocument/2006/relationships/font" Target="fonts/Courgette-regular.fntdata"/><Relationship Id="rId103" Type="http://schemas.openxmlformats.org/officeDocument/2006/relationships/slide" Target="slides/slide97.xml"/><Relationship Id="rId224" Type="http://schemas.openxmlformats.org/officeDocument/2006/relationships/font" Target="fonts/QuattrocentoSans-boldItalic.fntdata"/><Relationship Id="rId102" Type="http://schemas.openxmlformats.org/officeDocument/2006/relationships/slide" Target="slides/slide96.xml"/><Relationship Id="rId223" Type="http://schemas.openxmlformats.org/officeDocument/2006/relationships/font" Target="fonts/QuattrocentoSans-italic.fntdata"/><Relationship Id="rId101" Type="http://schemas.openxmlformats.org/officeDocument/2006/relationships/slide" Target="slides/slide95.xml"/><Relationship Id="rId222" Type="http://schemas.openxmlformats.org/officeDocument/2006/relationships/font" Target="fonts/QuattrocentoSans-bold.fntdata"/><Relationship Id="rId100" Type="http://schemas.openxmlformats.org/officeDocument/2006/relationships/slide" Target="slides/slide94.xml"/><Relationship Id="rId221" Type="http://schemas.openxmlformats.org/officeDocument/2006/relationships/font" Target="fonts/QuattrocentoSans-regular.fntdata"/><Relationship Id="rId217" Type="http://schemas.openxmlformats.org/officeDocument/2006/relationships/font" Target="fonts/Poppins-bold.fntdata"/><Relationship Id="rId216" Type="http://schemas.openxmlformats.org/officeDocument/2006/relationships/font" Target="fonts/Poppins-regular.fntdata"/><Relationship Id="rId215" Type="http://schemas.openxmlformats.org/officeDocument/2006/relationships/font" Target="fonts/Inter-bold.fntdata"/><Relationship Id="rId214" Type="http://schemas.openxmlformats.org/officeDocument/2006/relationships/font" Target="fonts/Inter-regular.fntdata"/><Relationship Id="rId219" Type="http://schemas.openxmlformats.org/officeDocument/2006/relationships/font" Target="fonts/Poppins-boldItalic.fntdata"/><Relationship Id="rId218" Type="http://schemas.openxmlformats.org/officeDocument/2006/relationships/font" Target="fonts/Poppins-italic.fntdata"/><Relationship Id="rId213" Type="http://schemas.openxmlformats.org/officeDocument/2006/relationships/font" Target="fonts/Nunito-boldItalic.fntdata"/><Relationship Id="rId212" Type="http://schemas.openxmlformats.org/officeDocument/2006/relationships/font" Target="fonts/Nunito-italic.fntdata"/><Relationship Id="rId211" Type="http://schemas.openxmlformats.org/officeDocument/2006/relationships/font" Target="fonts/Nunito-bold.fntdata"/><Relationship Id="rId210" Type="http://schemas.openxmlformats.org/officeDocument/2006/relationships/font" Target="fonts/Nunito-regular.fntdata"/><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6" Type="http://schemas.openxmlformats.org/officeDocument/2006/relationships/font" Target="fonts/LibreFranklin-regular.fntdata"/><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font" Target="fonts/LibreFranklin-boldItalic.fntdata"/><Relationship Id="rId208" Type="http://schemas.openxmlformats.org/officeDocument/2006/relationships/font" Target="fonts/LibreFranklin-italic.fntdata"/><Relationship Id="rId207" Type="http://schemas.openxmlformats.org/officeDocument/2006/relationships/font" Target="fonts/LibreFranklin-bold.fntdata"/><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7" name="Google Shape;1127;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9" name="Google Shape;1149;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0" name="Google Shape;1160;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1" name="Google Shape;1171;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1" name="Google Shape;1181;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2" name="Google Shape;1192;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3" name="Google Shape;1203;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5" name="Google Shape;1215;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6" name="Google Shape;1226;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7" name="Google Shape;1237;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8" name="Google Shape;1248;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9" name="Google Shape;1259;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1" name="Google Shape;1271;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2" name="Google Shape;1282;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3" name="Google Shape;1293;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4" name="Google Shape;1304;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4" name="Google Shape;1314;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5" name="Google Shape;1325;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6" name="Google Shape;1336;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6" name="Google Shape;1346;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1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6" name="Google Shape;1356;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7" name="Google Shape;1367;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0" name="Google Shape;1380;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p1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0" name="Google Shape;1390;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1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9" name="Google Shape;1399;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p1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9" name="Google Shape;1409;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p1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8" name="Google Shape;1418;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p1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7" name="Google Shape;1427;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1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6" name="Google Shape;1436;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1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5" name="Google Shape;1445;p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p1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4" name="Google Shape;1454;p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p1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4" name="Google Shape;1464;p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p1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3" name="Google Shape;1473;p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p1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2" name="Google Shape;1482;p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p1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2" name="Google Shape;1492;p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p1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2" name="Google Shape;1502;p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p1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2" name="Google Shape;1512;p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p1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2" name="Google Shape;1522;p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p1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2" name="Google Shape;1532;p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p1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3" name="Google Shape;1543;p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p1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3" name="Google Shape;1553;p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p1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4" name="Google Shape;1564;p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p1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6" name="Google Shape;1576;p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p1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7" name="Google Shape;1587;p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p1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9" name="Google Shape;1599;p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p1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1" name="Google Shape;1611;p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p1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3" name="Google Shape;1623;p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p1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4" name="Google Shape;1634;p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p1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7" name="Google Shape;1647;p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p1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8" name="Google Shape;1658;p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p1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9" name="Google Shape;1669;p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p1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0" name="Google Shape;1680;p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p1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2" name="Google Shape;1692;p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p1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4" name="Google Shape;1704;p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p1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6" name="Google Shape;1716;p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p1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8" name="Google Shape;1728;p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p1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0" name="Google Shape;1740;p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p1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2" name="Google Shape;1752;p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p1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6" name="Google Shape;1766;p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p1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1" name="Google Shape;1781;p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p1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3" name="Google Shape;1793;p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p1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6" name="Google Shape;1806;p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p1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7" name="Google Shape;1817;p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p1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8" name="Google Shape;1828;p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p1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0" name="Google Shape;1840;p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9" name="Shape 1849"/>
        <p:cNvGrpSpPr/>
        <p:nvPr/>
      </p:nvGrpSpPr>
      <p:grpSpPr>
        <a:xfrm>
          <a:off x="0" y="0"/>
          <a:ext cx="0" cy="0"/>
          <a:chOff x="0" y="0"/>
          <a:chExt cx="0" cy="0"/>
        </a:xfrm>
      </p:grpSpPr>
      <p:sp>
        <p:nvSpPr>
          <p:cNvPr id="1850" name="Google Shape;1850;p1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1" name="Google Shape;1851;p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p1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2" name="Google Shape;1862;p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p1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4" name="Google Shape;1874;p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p1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5" name="Google Shape;1885;p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p1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7" name="Google Shape;1897;p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p1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8" name="Google Shape;1908;p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p1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9" name="Google Shape;1919;p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p1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1" name="Google Shape;1931;p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p1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2" name="Google Shape;1942;p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p1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5" name="Google Shape;1955;p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p1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8" name="Google Shape;1968;p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p1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0" name="Google Shape;1980;p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p1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2" name="Google Shape;1992;p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3" name="Shape 2003"/>
        <p:cNvGrpSpPr/>
        <p:nvPr/>
      </p:nvGrpSpPr>
      <p:grpSpPr>
        <a:xfrm>
          <a:off x="0" y="0"/>
          <a:ext cx="0" cy="0"/>
          <a:chOff x="0" y="0"/>
          <a:chExt cx="0" cy="0"/>
        </a:xfrm>
      </p:grpSpPr>
      <p:sp>
        <p:nvSpPr>
          <p:cNvPr id="2004" name="Google Shape;2004;p1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5" name="Google Shape;2005;p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p1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8" name="Google Shape;2018;p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p1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1" name="Google Shape;2031;p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p1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3" name="Google Shape;2043;p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p1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5" name="Google Shape;2055;p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7" name="Shape 2067"/>
        <p:cNvGrpSpPr/>
        <p:nvPr/>
      </p:nvGrpSpPr>
      <p:grpSpPr>
        <a:xfrm>
          <a:off x="0" y="0"/>
          <a:ext cx="0" cy="0"/>
          <a:chOff x="0" y="0"/>
          <a:chExt cx="0" cy="0"/>
        </a:xfrm>
      </p:grpSpPr>
      <p:sp>
        <p:nvSpPr>
          <p:cNvPr id="2068" name="Google Shape;2068;p1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9" name="Google Shape;2069;p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p1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1" name="Google Shape;2081;p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1" name="Shape 2091"/>
        <p:cNvGrpSpPr/>
        <p:nvPr/>
      </p:nvGrpSpPr>
      <p:grpSpPr>
        <a:xfrm>
          <a:off x="0" y="0"/>
          <a:ext cx="0" cy="0"/>
          <a:chOff x="0" y="0"/>
          <a:chExt cx="0" cy="0"/>
        </a:xfrm>
      </p:grpSpPr>
      <p:sp>
        <p:nvSpPr>
          <p:cNvPr id="2092" name="Google Shape;2092;p1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3" name="Google Shape;2093;p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p1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6" name="Google Shape;2106;p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5" name="Shape 2115"/>
        <p:cNvGrpSpPr/>
        <p:nvPr/>
      </p:nvGrpSpPr>
      <p:grpSpPr>
        <a:xfrm>
          <a:off x="0" y="0"/>
          <a:ext cx="0" cy="0"/>
          <a:chOff x="0" y="0"/>
          <a:chExt cx="0" cy="0"/>
        </a:xfrm>
      </p:grpSpPr>
      <p:sp>
        <p:nvSpPr>
          <p:cNvPr id="2116" name="Google Shape;2116;p1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7" name="Google Shape;2117;p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p1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9" name="Google Shape;2129;p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9" name="Shape 2139"/>
        <p:cNvGrpSpPr/>
        <p:nvPr/>
      </p:nvGrpSpPr>
      <p:grpSpPr>
        <a:xfrm>
          <a:off x="0" y="0"/>
          <a:ext cx="0" cy="0"/>
          <a:chOff x="0" y="0"/>
          <a:chExt cx="0" cy="0"/>
        </a:xfrm>
      </p:grpSpPr>
      <p:sp>
        <p:nvSpPr>
          <p:cNvPr id="2140" name="Google Shape;2140;p1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1" name="Google Shape;2141;p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p1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2" name="Google Shape;2152;p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2" name="Shape 2162"/>
        <p:cNvGrpSpPr/>
        <p:nvPr/>
      </p:nvGrpSpPr>
      <p:grpSpPr>
        <a:xfrm>
          <a:off x="0" y="0"/>
          <a:ext cx="0" cy="0"/>
          <a:chOff x="0" y="0"/>
          <a:chExt cx="0" cy="0"/>
        </a:xfrm>
      </p:grpSpPr>
      <p:sp>
        <p:nvSpPr>
          <p:cNvPr id="2163" name="Google Shape;2163;p1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4" name="Google Shape;2164;p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p1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5" name="Google Shape;2175;p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4" name="Shape 2184"/>
        <p:cNvGrpSpPr/>
        <p:nvPr/>
      </p:nvGrpSpPr>
      <p:grpSpPr>
        <a:xfrm>
          <a:off x="0" y="0"/>
          <a:ext cx="0" cy="0"/>
          <a:chOff x="0" y="0"/>
          <a:chExt cx="0" cy="0"/>
        </a:xfrm>
      </p:grpSpPr>
      <p:sp>
        <p:nvSpPr>
          <p:cNvPr id="2185" name="Google Shape;2185;p1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6" name="Google Shape;2186;p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5" name="Shape 2195"/>
        <p:cNvGrpSpPr/>
        <p:nvPr/>
      </p:nvGrpSpPr>
      <p:grpSpPr>
        <a:xfrm>
          <a:off x="0" y="0"/>
          <a:ext cx="0" cy="0"/>
          <a:chOff x="0" y="0"/>
          <a:chExt cx="0" cy="0"/>
        </a:xfrm>
      </p:grpSpPr>
      <p:sp>
        <p:nvSpPr>
          <p:cNvPr id="2196" name="Google Shape;2196;p1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7" name="Google Shape;2197;p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6" name="Shape 2206"/>
        <p:cNvGrpSpPr/>
        <p:nvPr/>
      </p:nvGrpSpPr>
      <p:grpSpPr>
        <a:xfrm>
          <a:off x="0" y="0"/>
          <a:ext cx="0" cy="0"/>
          <a:chOff x="0" y="0"/>
          <a:chExt cx="0" cy="0"/>
        </a:xfrm>
      </p:grpSpPr>
      <p:sp>
        <p:nvSpPr>
          <p:cNvPr id="2207" name="Google Shape;2207;p1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8" name="Google Shape;2208;p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p1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0" name="Google Shape;2220;p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9" name="Shape 2229"/>
        <p:cNvGrpSpPr/>
        <p:nvPr/>
      </p:nvGrpSpPr>
      <p:grpSpPr>
        <a:xfrm>
          <a:off x="0" y="0"/>
          <a:ext cx="0" cy="0"/>
          <a:chOff x="0" y="0"/>
          <a:chExt cx="0" cy="0"/>
        </a:xfrm>
      </p:grpSpPr>
      <p:sp>
        <p:nvSpPr>
          <p:cNvPr id="2230" name="Google Shape;2230;p1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1" name="Google Shape;2231;p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0" name="Shape 2240"/>
        <p:cNvGrpSpPr/>
        <p:nvPr/>
      </p:nvGrpSpPr>
      <p:grpSpPr>
        <a:xfrm>
          <a:off x="0" y="0"/>
          <a:ext cx="0" cy="0"/>
          <a:chOff x="0" y="0"/>
          <a:chExt cx="0" cy="0"/>
        </a:xfrm>
      </p:grpSpPr>
      <p:sp>
        <p:nvSpPr>
          <p:cNvPr id="2241" name="Google Shape;2241;p1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2" name="Google Shape;2242;p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2" name="Google Shape;882;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2" name="Google Shape;892;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4" name="Google Shape;914;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6" name="Google Shape;93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6" name="Google Shape;946;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8" name="Google Shape;958;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0" name="Google Shape;980;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0" name="Google Shape;990;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1" name="Google Shape;1001;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1" name="Google Shape;1021;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0" name="Google Shape;1030;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9" name="Google Shape;1039;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9" name="Google Shape;1049;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9" name="Google Shape;105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8" name="Google Shape;1068;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7" name="Google Shape;1077;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6" name="Google Shape;1086;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6" name="Google Shape;1096;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6" name="Google Shape;1106;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01"/>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01"/>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1"/>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10"/>
          <p:cNvSpPr txBox="1"/>
          <p:nvPr>
            <p:ph type="title"/>
          </p:nvPr>
        </p:nvSpPr>
        <p:spPr>
          <a:xfrm>
            <a:off x="304800" y="114300"/>
            <a:ext cx="7620000" cy="74295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0"/>
          <p:cNvSpPr txBox="1"/>
          <p:nvPr>
            <p:ph idx="1" type="body"/>
          </p:nvPr>
        </p:nvSpPr>
        <p:spPr>
          <a:xfrm rot="5400000">
            <a:off x="2360414" y="-1026913"/>
            <a:ext cx="3508772" cy="7620000"/>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SzPts val="2400"/>
              <a:buChar char="⦿"/>
              <a:defRPr b="1"/>
            </a:lvl1pPr>
            <a:lvl2pPr indent="-377190" lvl="1" marL="914400" algn="l">
              <a:spcBef>
                <a:spcPts val="520"/>
              </a:spcBef>
              <a:spcAft>
                <a:spcPts val="0"/>
              </a:spcAft>
              <a:buSzPts val="2340"/>
              <a:buChar char="⚫"/>
              <a:defRPr b="1"/>
            </a:lvl2pPr>
            <a:lvl3pPr indent="-358139" lvl="2" marL="1371600" algn="l">
              <a:spcBef>
                <a:spcPts val="480"/>
              </a:spcBef>
              <a:spcAft>
                <a:spcPts val="0"/>
              </a:spcAft>
              <a:buSzPts val="2040"/>
              <a:buChar char="○"/>
              <a:defRPr b="1"/>
            </a:lvl3pPr>
            <a:lvl4pPr indent="-342900" lvl="3" marL="1828800" algn="l">
              <a:spcBef>
                <a:spcPts val="400"/>
              </a:spcBef>
              <a:spcAft>
                <a:spcPts val="0"/>
              </a:spcAft>
              <a:buSzPts val="1800"/>
              <a:buChar char="⚫"/>
              <a:defRPr b="1"/>
            </a:lvl4pPr>
            <a:lvl5pPr indent="-355600" lvl="4" marL="2286000" algn="l">
              <a:spcBef>
                <a:spcPts val="400"/>
              </a:spcBef>
              <a:spcAft>
                <a:spcPts val="0"/>
              </a:spcAft>
              <a:buSzPts val="2000"/>
              <a:buChar char="-"/>
              <a:defRPr b="1"/>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8" name="Google Shape;78;p210"/>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0"/>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0"/>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11"/>
          <p:cNvSpPr txBox="1"/>
          <p:nvPr>
            <p:ph type="title"/>
          </p:nvPr>
        </p:nvSpPr>
        <p:spPr>
          <a:xfrm rot="5400000">
            <a:off x="5463778" y="1371602"/>
            <a:ext cx="4388644" cy="20574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1"/>
          <p:cNvSpPr txBox="1"/>
          <p:nvPr>
            <p:ph idx="1" type="body"/>
          </p:nvPr>
        </p:nvSpPr>
        <p:spPr>
          <a:xfrm rot="5400000">
            <a:off x="1272778" y="-609598"/>
            <a:ext cx="4388644" cy="6019800"/>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SzPts val="2400"/>
              <a:buChar char="⦿"/>
              <a:defRPr b="1"/>
            </a:lvl1pPr>
            <a:lvl2pPr indent="-377190" lvl="1" marL="914400" algn="l">
              <a:spcBef>
                <a:spcPts val="520"/>
              </a:spcBef>
              <a:spcAft>
                <a:spcPts val="0"/>
              </a:spcAft>
              <a:buSzPts val="2340"/>
              <a:buChar char="⚫"/>
              <a:defRPr b="1"/>
            </a:lvl2pPr>
            <a:lvl3pPr indent="-358139" lvl="2" marL="1371600" algn="l">
              <a:spcBef>
                <a:spcPts val="480"/>
              </a:spcBef>
              <a:spcAft>
                <a:spcPts val="0"/>
              </a:spcAft>
              <a:buSzPts val="2040"/>
              <a:buChar char="○"/>
              <a:defRPr b="1"/>
            </a:lvl3pPr>
            <a:lvl4pPr indent="-342900" lvl="3" marL="1828800" algn="l">
              <a:spcBef>
                <a:spcPts val="400"/>
              </a:spcBef>
              <a:spcAft>
                <a:spcPts val="0"/>
              </a:spcAft>
              <a:buSzPts val="1800"/>
              <a:buChar char="⚫"/>
              <a:defRPr b="1"/>
            </a:lvl4pPr>
            <a:lvl5pPr indent="-355600" lvl="4" marL="2286000" algn="l">
              <a:spcBef>
                <a:spcPts val="400"/>
              </a:spcBef>
              <a:spcAft>
                <a:spcPts val="0"/>
              </a:spcAft>
              <a:buSzPts val="2000"/>
              <a:buChar char="-"/>
              <a:defRPr b="1"/>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211"/>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1"/>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1"/>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87" name="Shape 87"/>
        <p:cNvGrpSpPr/>
        <p:nvPr/>
      </p:nvGrpSpPr>
      <p:grpSpPr>
        <a:xfrm>
          <a:off x="0" y="0"/>
          <a:ext cx="0" cy="0"/>
          <a:chOff x="0" y="0"/>
          <a:chExt cx="0" cy="0"/>
        </a:xfrm>
      </p:grpSpPr>
      <p:sp>
        <p:nvSpPr>
          <p:cNvPr id="88" name="Google Shape;88;p212"/>
          <p:cNvSpPr txBox="1"/>
          <p:nvPr>
            <p:ph type="title"/>
          </p:nvPr>
        </p:nvSpPr>
        <p:spPr>
          <a:xfrm>
            <a:off x="722313" y="3305176"/>
            <a:ext cx="7772400" cy="1021556"/>
          </a:xfrm>
          <a:prstGeom prst="rect">
            <a:avLst/>
          </a:prstGeom>
          <a:noFill/>
          <a:ln>
            <a:noFill/>
          </a:ln>
        </p:spPr>
        <p:txBody>
          <a:bodyPr anchorCtr="0" anchor="t" bIns="45700" lIns="45700" spcFirstLastPara="1" rIns="45700"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12"/>
          <p:cNvSpPr txBox="1"/>
          <p:nvPr>
            <p:ph idx="1" type="body"/>
          </p:nvPr>
        </p:nvSpPr>
        <p:spPr>
          <a:xfrm>
            <a:off x="722313" y="2180036"/>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b="1"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360"/>
              <a:buNone/>
              <a:defRPr sz="1600">
                <a:solidFill>
                  <a:schemeClr val="lt1"/>
                </a:solidFill>
              </a:defRPr>
            </a:lvl3pPr>
            <a:lvl4pPr indent="-228600" lvl="3" marL="1828800" algn="l">
              <a:spcBef>
                <a:spcPts val="280"/>
              </a:spcBef>
              <a:spcAft>
                <a:spcPts val="0"/>
              </a:spcAft>
              <a:buSzPts val="126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90" name="Google Shape;90;p212"/>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2"/>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2"/>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202"/>
          <p:cNvSpPr/>
          <p:nvPr/>
        </p:nvSpPr>
        <p:spPr>
          <a:xfrm>
            <a:off x="0" y="3563542"/>
            <a:ext cx="9144000" cy="158472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 name="Google Shape;22;p202"/>
          <p:cNvSpPr/>
          <p:nvPr/>
        </p:nvSpPr>
        <p:spPr>
          <a:xfrm>
            <a:off x="6105526" y="0"/>
            <a:ext cx="3038475" cy="51435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 name="Google Shape;23;p202"/>
          <p:cNvSpPr txBox="1"/>
          <p:nvPr>
            <p:ph type="ctrTitle"/>
          </p:nvPr>
        </p:nvSpPr>
        <p:spPr>
          <a:xfrm>
            <a:off x="457200" y="1314450"/>
            <a:ext cx="6629400" cy="1943100"/>
          </a:xfrm>
          <a:prstGeom prst="rect">
            <a:avLst/>
          </a:prstGeom>
          <a:noFill/>
          <a:ln>
            <a:noFill/>
          </a:ln>
        </p:spPr>
        <p:txBody>
          <a:bodyPr anchorCtr="0" anchor="t" bIns="45700" lIns="45700" spcFirstLastPara="1" rIns="45700" wrap="square" tIns="45700">
            <a:noAutofit/>
          </a:bodyPr>
          <a:lstStyle>
            <a:lvl1pPr lvl="0" algn="ctr">
              <a:spcBef>
                <a:spcPts val="0"/>
              </a:spcBef>
              <a:spcAft>
                <a:spcPts val="0"/>
              </a:spcAft>
              <a:buSzPts val="1400"/>
              <a:buNone/>
              <a:defRPr b="1" cap="none">
                <a:solidFill>
                  <a:srgbClr val="9FD4E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2"/>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2"/>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2"/>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03"/>
          <p:cNvSpPr txBox="1"/>
          <p:nvPr>
            <p:ph type="title"/>
          </p:nvPr>
        </p:nvSpPr>
        <p:spPr>
          <a:xfrm>
            <a:off x="228600" y="114300"/>
            <a:ext cx="7696200" cy="74295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3"/>
          <p:cNvSpPr txBox="1"/>
          <p:nvPr>
            <p:ph idx="1" type="body"/>
          </p:nvPr>
        </p:nvSpPr>
        <p:spPr>
          <a:xfrm>
            <a:off x="228600" y="1028701"/>
            <a:ext cx="8610600" cy="3508772"/>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SzPts val="2400"/>
              <a:buChar char="⦿"/>
              <a:defRPr b="1"/>
            </a:lvl1pPr>
            <a:lvl2pPr indent="-377190" lvl="1" marL="914400" algn="l">
              <a:spcBef>
                <a:spcPts val="520"/>
              </a:spcBef>
              <a:spcAft>
                <a:spcPts val="0"/>
              </a:spcAft>
              <a:buSzPts val="2340"/>
              <a:buChar char="⚫"/>
              <a:defRPr b="1"/>
            </a:lvl2pPr>
            <a:lvl3pPr indent="-358139" lvl="2" marL="1371600" algn="l">
              <a:spcBef>
                <a:spcPts val="480"/>
              </a:spcBef>
              <a:spcAft>
                <a:spcPts val="0"/>
              </a:spcAft>
              <a:buSzPts val="2040"/>
              <a:buChar char="○"/>
              <a:defRPr b="1"/>
            </a:lvl3pPr>
            <a:lvl4pPr indent="-342900" lvl="3" marL="1828800" algn="l">
              <a:spcBef>
                <a:spcPts val="400"/>
              </a:spcBef>
              <a:spcAft>
                <a:spcPts val="0"/>
              </a:spcAft>
              <a:buSzPts val="1800"/>
              <a:buChar char="⚫"/>
              <a:defRPr b="1"/>
            </a:lvl4pPr>
            <a:lvl5pPr indent="-355600" lvl="4" marL="2286000" algn="l">
              <a:spcBef>
                <a:spcPts val="400"/>
              </a:spcBef>
              <a:spcAft>
                <a:spcPts val="0"/>
              </a:spcAft>
              <a:buSzPts val="2000"/>
              <a:buChar char="-"/>
              <a:defRPr b="1"/>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 name="Google Shape;30;p203"/>
          <p:cNvSpPr txBox="1"/>
          <p:nvPr>
            <p:ph idx="10" type="dt"/>
          </p:nvPr>
        </p:nvSpPr>
        <p:spPr>
          <a:xfrm>
            <a:off x="8001000" y="0"/>
            <a:ext cx="1143000" cy="171450"/>
          </a:xfrm>
          <a:prstGeom prst="rect">
            <a:avLst/>
          </a:prstGeom>
          <a:noFill/>
          <a:ln>
            <a:noFill/>
          </a:ln>
        </p:spPr>
        <p:txBody>
          <a:bodyPr anchorCtr="0" anchor="t"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3"/>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3"/>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 name="Shape 33"/>
        <p:cNvGrpSpPr/>
        <p:nvPr/>
      </p:nvGrpSpPr>
      <p:grpSpPr>
        <a:xfrm>
          <a:off x="0" y="0"/>
          <a:ext cx="0" cy="0"/>
          <a:chOff x="0" y="0"/>
          <a:chExt cx="0" cy="0"/>
        </a:xfrm>
      </p:grpSpPr>
      <p:sp>
        <p:nvSpPr>
          <p:cNvPr id="34" name="Google Shape;34;p204"/>
          <p:cNvSpPr/>
          <p:nvPr/>
        </p:nvSpPr>
        <p:spPr>
          <a:xfrm>
            <a:off x="0" y="3563542"/>
            <a:ext cx="9144000" cy="158472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204"/>
          <p:cNvSpPr/>
          <p:nvPr/>
        </p:nvSpPr>
        <p:spPr>
          <a:xfrm>
            <a:off x="6105526" y="0"/>
            <a:ext cx="3038475" cy="51435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204"/>
          <p:cNvSpPr txBox="1"/>
          <p:nvPr>
            <p:ph type="title"/>
          </p:nvPr>
        </p:nvSpPr>
        <p:spPr>
          <a:xfrm>
            <a:off x="609600" y="1600201"/>
            <a:ext cx="6629400" cy="1369772"/>
          </a:xfrm>
          <a:prstGeom prst="rect">
            <a:avLst/>
          </a:prstGeom>
          <a:noFill/>
          <a:ln>
            <a:noFill/>
          </a:ln>
        </p:spPr>
        <p:txBody>
          <a:bodyPr anchorCtr="0" anchor="t" bIns="0" lIns="45700" spcFirstLastPara="1" rIns="45700" wrap="square" tIns="0">
            <a:noAutofit/>
          </a:bodyPr>
          <a:lstStyle>
            <a:lvl1pPr lvl="0" algn="l">
              <a:spcBef>
                <a:spcPts val="0"/>
              </a:spcBef>
              <a:spcAft>
                <a:spcPts val="0"/>
              </a:spcAft>
              <a:buClr>
                <a:srgbClr val="FFFFFF"/>
              </a:buClr>
              <a:buSzPts val="6600"/>
              <a:buFont typeface="Courgette"/>
              <a:buNone/>
              <a:defRPr b="1" sz="6600" cap="none">
                <a:solidFill>
                  <a:srgbClr val="FFFFFF"/>
                </a:solidFill>
                <a:latin typeface="Courgette"/>
                <a:ea typeface="Courgette"/>
                <a:cs typeface="Courgette"/>
                <a:sym typeface="Courgett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4"/>
          <p:cNvSpPr txBox="1"/>
          <p:nvPr>
            <p:ph idx="10" type="dt"/>
          </p:nvPr>
        </p:nvSpPr>
        <p:spPr>
          <a:xfrm>
            <a:off x="7924800" y="1"/>
            <a:ext cx="1219200" cy="213122"/>
          </a:xfrm>
          <a:prstGeom prst="rect">
            <a:avLst/>
          </a:prstGeom>
          <a:noFill/>
          <a:ln>
            <a:noFill/>
          </a:ln>
        </p:spPr>
        <p:txBody>
          <a:bodyPr anchorCtr="0" anchor="t"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4"/>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4"/>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05"/>
          <p:cNvSpPr txBox="1"/>
          <p:nvPr>
            <p:ph type="title"/>
          </p:nvPr>
        </p:nvSpPr>
        <p:spPr>
          <a:xfrm>
            <a:off x="457200" y="205979"/>
            <a:ext cx="7467600" cy="85725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5"/>
          <p:cNvSpPr txBox="1"/>
          <p:nvPr>
            <p:ph idx="1" type="body"/>
          </p:nvPr>
        </p:nvSpPr>
        <p:spPr>
          <a:xfrm>
            <a:off x="457200" y="1200151"/>
            <a:ext cx="3657600" cy="3394472"/>
          </a:xfrm>
          <a:prstGeom prst="rect">
            <a:avLst/>
          </a:prstGeom>
          <a:noFill/>
          <a:ln>
            <a:noFill/>
          </a:ln>
        </p:spPr>
        <p:txBody>
          <a:bodyPr anchorCtr="0" anchor="t" bIns="45700" lIns="91425" spcFirstLastPara="1" rIns="91425" wrap="square" tIns="45700">
            <a:noAutofit/>
          </a:bodyPr>
          <a:lstStyle>
            <a:lvl1pPr indent="-360680" lvl="0" marL="457200" algn="l">
              <a:spcBef>
                <a:spcPts val="520"/>
              </a:spcBef>
              <a:spcAft>
                <a:spcPts val="0"/>
              </a:spcAft>
              <a:buSzPts val="2080"/>
              <a:buChar char="⦿"/>
              <a:defRPr b="1" sz="2600"/>
            </a:lvl1pPr>
            <a:lvl2pPr indent="-354330" lvl="1" marL="914400" algn="l">
              <a:spcBef>
                <a:spcPts val="440"/>
              </a:spcBef>
              <a:spcAft>
                <a:spcPts val="0"/>
              </a:spcAft>
              <a:buSzPts val="1980"/>
              <a:buChar char="⚫"/>
              <a:defRPr b="1" sz="2200"/>
            </a:lvl2pPr>
            <a:lvl3pPr indent="-336550" lvl="2" marL="1371600" algn="l">
              <a:spcBef>
                <a:spcPts val="400"/>
              </a:spcBef>
              <a:spcAft>
                <a:spcPts val="0"/>
              </a:spcAft>
              <a:buSzPts val="1700"/>
              <a:buChar char="○"/>
              <a:defRPr b="1" sz="2000"/>
            </a:lvl3pPr>
            <a:lvl4pPr indent="-331469" lvl="3" marL="1828800" algn="l">
              <a:spcBef>
                <a:spcPts val="360"/>
              </a:spcBef>
              <a:spcAft>
                <a:spcPts val="0"/>
              </a:spcAft>
              <a:buSzPts val="1620"/>
              <a:buChar char="⚫"/>
              <a:defRPr b="1" sz="1800"/>
            </a:lvl4pPr>
            <a:lvl5pPr indent="-342900" lvl="4" marL="2286000" algn="l">
              <a:spcBef>
                <a:spcPts val="360"/>
              </a:spcBef>
              <a:spcAft>
                <a:spcPts val="0"/>
              </a:spcAft>
              <a:buSzPts val="1800"/>
              <a:buChar char="-"/>
              <a:defRPr b="1"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 name="Google Shape;43;p205"/>
          <p:cNvSpPr txBox="1"/>
          <p:nvPr>
            <p:ph idx="2" type="body"/>
          </p:nvPr>
        </p:nvSpPr>
        <p:spPr>
          <a:xfrm>
            <a:off x="4267200" y="1200151"/>
            <a:ext cx="3657600" cy="3394472"/>
          </a:xfrm>
          <a:prstGeom prst="rect">
            <a:avLst/>
          </a:prstGeom>
          <a:noFill/>
          <a:ln>
            <a:noFill/>
          </a:ln>
        </p:spPr>
        <p:txBody>
          <a:bodyPr anchorCtr="0" anchor="t" bIns="45700" lIns="91425" spcFirstLastPara="1" rIns="91425" wrap="square" tIns="45700">
            <a:noAutofit/>
          </a:bodyPr>
          <a:lstStyle>
            <a:lvl1pPr indent="-360680" lvl="0" marL="457200" algn="l">
              <a:spcBef>
                <a:spcPts val="520"/>
              </a:spcBef>
              <a:spcAft>
                <a:spcPts val="0"/>
              </a:spcAft>
              <a:buSzPts val="2080"/>
              <a:buChar char="⦿"/>
              <a:defRPr b="1" sz="2600"/>
            </a:lvl1pPr>
            <a:lvl2pPr indent="-354330" lvl="1" marL="914400" algn="l">
              <a:spcBef>
                <a:spcPts val="440"/>
              </a:spcBef>
              <a:spcAft>
                <a:spcPts val="0"/>
              </a:spcAft>
              <a:buSzPts val="1980"/>
              <a:buChar char="⚫"/>
              <a:defRPr b="1" sz="2200"/>
            </a:lvl2pPr>
            <a:lvl3pPr indent="-336550" lvl="2" marL="1371600" algn="l">
              <a:spcBef>
                <a:spcPts val="400"/>
              </a:spcBef>
              <a:spcAft>
                <a:spcPts val="0"/>
              </a:spcAft>
              <a:buSzPts val="1700"/>
              <a:buChar char="○"/>
              <a:defRPr b="1" sz="2000"/>
            </a:lvl3pPr>
            <a:lvl4pPr indent="-331469" lvl="3" marL="1828800" algn="l">
              <a:spcBef>
                <a:spcPts val="360"/>
              </a:spcBef>
              <a:spcAft>
                <a:spcPts val="0"/>
              </a:spcAft>
              <a:buSzPts val="1620"/>
              <a:buChar char="⚫"/>
              <a:defRPr b="1" sz="1800"/>
            </a:lvl4pPr>
            <a:lvl5pPr indent="-342900" lvl="4" marL="2286000" algn="l">
              <a:spcBef>
                <a:spcPts val="360"/>
              </a:spcBef>
              <a:spcAft>
                <a:spcPts val="0"/>
              </a:spcAft>
              <a:buSzPts val="1800"/>
              <a:buChar char="-"/>
              <a:defRPr b="1"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205"/>
          <p:cNvSpPr txBox="1"/>
          <p:nvPr>
            <p:ph idx="10" type="dt"/>
          </p:nvPr>
        </p:nvSpPr>
        <p:spPr>
          <a:xfrm>
            <a:off x="8001000" y="1"/>
            <a:ext cx="1143000" cy="273844"/>
          </a:xfrm>
          <a:prstGeom prst="rect">
            <a:avLst/>
          </a:prstGeom>
          <a:noFill/>
          <a:ln>
            <a:noFill/>
          </a:ln>
        </p:spPr>
        <p:txBody>
          <a:bodyPr anchorCtr="0" anchor="t"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5"/>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5"/>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06"/>
          <p:cNvSpPr txBox="1"/>
          <p:nvPr>
            <p:ph type="title"/>
          </p:nvPr>
        </p:nvSpPr>
        <p:spPr>
          <a:xfrm>
            <a:off x="457200" y="204788"/>
            <a:ext cx="8229600" cy="85725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6"/>
          <p:cNvSpPr txBox="1"/>
          <p:nvPr>
            <p:ph idx="1" type="body"/>
          </p:nvPr>
        </p:nvSpPr>
        <p:spPr>
          <a:xfrm>
            <a:off x="457201" y="4114800"/>
            <a:ext cx="4040188" cy="628650"/>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920"/>
              <a:buNone/>
              <a:defRPr b="1" sz="24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206"/>
          <p:cNvSpPr txBox="1"/>
          <p:nvPr>
            <p:ph idx="2" type="body"/>
          </p:nvPr>
        </p:nvSpPr>
        <p:spPr>
          <a:xfrm>
            <a:off x="4645027" y="4114800"/>
            <a:ext cx="4041775" cy="628650"/>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920"/>
              <a:buNone/>
              <a:defRPr b="1" sz="24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206"/>
          <p:cNvSpPr txBox="1"/>
          <p:nvPr>
            <p:ph idx="3" type="body"/>
          </p:nvPr>
        </p:nvSpPr>
        <p:spPr>
          <a:xfrm>
            <a:off x="457201" y="1137685"/>
            <a:ext cx="4040188" cy="2956322"/>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b="1" sz="2400"/>
            </a:lvl1pPr>
            <a:lvl2pPr indent="-342900" lvl="1" marL="914400" algn="l">
              <a:spcBef>
                <a:spcPts val="400"/>
              </a:spcBef>
              <a:spcAft>
                <a:spcPts val="0"/>
              </a:spcAft>
              <a:buSzPts val="1800"/>
              <a:buChar char="⚫"/>
              <a:defRPr b="1" sz="2000"/>
            </a:lvl2pPr>
            <a:lvl3pPr indent="-325755" lvl="2" marL="1371600" algn="l">
              <a:spcBef>
                <a:spcPts val="360"/>
              </a:spcBef>
              <a:spcAft>
                <a:spcPts val="0"/>
              </a:spcAft>
              <a:buSzPts val="1530"/>
              <a:buChar char="○"/>
              <a:defRPr b="1" sz="1800"/>
            </a:lvl3pPr>
            <a:lvl4pPr indent="-320039" lvl="3" marL="1828800" algn="l">
              <a:spcBef>
                <a:spcPts val="320"/>
              </a:spcBef>
              <a:spcAft>
                <a:spcPts val="0"/>
              </a:spcAft>
              <a:buSzPts val="1440"/>
              <a:buChar char="⚫"/>
              <a:defRPr b="1" sz="1600"/>
            </a:lvl4pPr>
            <a:lvl5pPr indent="-330200" lvl="4" marL="2286000" algn="l">
              <a:spcBef>
                <a:spcPts val="320"/>
              </a:spcBef>
              <a:spcAft>
                <a:spcPts val="0"/>
              </a:spcAft>
              <a:buSzPts val="1600"/>
              <a:buChar char="-"/>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206"/>
          <p:cNvSpPr txBox="1"/>
          <p:nvPr>
            <p:ph idx="4" type="body"/>
          </p:nvPr>
        </p:nvSpPr>
        <p:spPr>
          <a:xfrm>
            <a:off x="4645027" y="1137685"/>
            <a:ext cx="4041775" cy="2956322"/>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b="1" sz="2400"/>
            </a:lvl1pPr>
            <a:lvl2pPr indent="-342900" lvl="1" marL="914400" algn="l">
              <a:spcBef>
                <a:spcPts val="400"/>
              </a:spcBef>
              <a:spcAft>
                <a:spcPts val="0"/>
              </a:spcAft>
              <a:buSzPts val="1800"/>
              <a:buChar char="⚫"/>
              <a:defRPr b="1" sz="2000"/>
            </a:lvl2pPr>
            <a:lvl3pPr indent="-325755" lvl="2" marL="1371600" algn="l">
              <a:spcBef>
                <a:spcPts val="360"/>
              </a:spcBef>
              <a:spcAft>
                <a:spcPts val="0"/>
              </a:spcAft>
              <a:buSzPts val="1530"/>
              <a:buChar char="○"/>
              <a:defRPr b="1" sz="1800"/>
            </a:lvl3pPr>
            <a:lvl4pPr indent="-320039" lvl="3" marL="1828800" algn="l">
              <a:spcBef>
                <a:spcPts val="320"/>
              </a:spcBef>
              <a:spcAft>
                <a:spcPts val="0"/>
              </a:spcAft>
              <a:buSzPts val="1440"/>
              <a:buChar char="⚫"/>
              <a:defRPr b="1" sz="1600"/>
            </a:lvl4pPr>
            <a:lvl5pPr indent="-330200" lvl="4" marL="2286000" algn="l">
              <a:spcBef>
                <a:spcPts val="320"/>
              </a:spcBef>
              <a:spcAft>
                <a:spcPts val="0"/>
              </a:spcAft>
              <a:buSzPts val="1600"/>
              <a:buChar char="-"/>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206"/>
          <p:cNvSpPr txBox="1"/>
          <p:nvPr>
            <p:ph idx="10" type="dt"/>
          </p:nvPr>
        </p:nvSpPr>
        <p:spPr>
          <a:xfrm>
            <a:off x="8001000" y="1"/>
            <a:ext cx="1143000" cy="273844"/>
          </a:xfrm>
          <a:prstGeom prst="rect">
            <a:avLst/>
          </a:prstGeom>
          <a:noFill/>
          <a:ln>
            <a:noFill/>
          </a:ln>
        </p:spPr>
        <p:txBody>
          <a:bodyPr anchorCtr="0" anchor="t"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6"/>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6"/>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07"/>
          <p:cNvSpPr txBox="1"/>
          <p:nvPr>
            <p:ph type="title"/>
          </p:nvPr>
        </p:nvSpPr>
        <p:spPr>
          <a:xfrm>
            <a:off x="457200" y="205740"/>
            <a:ext cx="7470648" cy="85725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sz="4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7"/>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7"/>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7"/>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8"/>
          <p:cNvSpPr txBox="1"/>
          <p:nvPr>
            <p:ph type="title"/>
          </p:nvPr>
        </p:nvSpPr>
        <p:spPr>
          <a:xfrm>
            <a:off x="457200" y="889147"/>
            <a:ext cx="3200400" cy="547688"/>
          </a:xfrm>
          <a:prstGeom prst="rect">
            <a:avLst/>
          </a:prstGeom>
          <a:noFill/>
          <a:ln>
            <a:noFill/>
          </a:ln>
        </p:spPr>
        <p:txBody>
          <a:bodyPr anchorCtr="0" anchor="t" bIns="0" lIns="45700" spcFirstLastPara="1" rIns="45700" wrap="square" tIns="0">
            <a:noAutofit/>
          </a:bodyPr>
          <a:lstStyle>
            <a:lvl1pPr lvl="0" algn="l">
              <a:spcBef>
                <a:spcPts val="0"/>
              </a:spcBef>
              <a:spcAft>
                <a:spcPts val="0"/>
              </a:spcAft>
              <a:buClr>
                <a:schemeClr val="accent1"/>
              </a:buClr>
              <a:buSzPts val="1800"/>
              <a:buFont typeface="Libre Franklin"/>
              <a:buNone/>
              <a:defRPr b="1" sz="1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8"/>
          <p:cNvSpPr txBox="1"/>
          <p:nvPr>
            <p:ph idx="1" type="body"/>
          </p:nvPr>
        </p:nvSpPr>
        <p:spPr>
          <a:xfrm>
            <a:off x="457200" y="160818"/>
            <a:ext cx="2743200" cy="685800"/>
          </a:xfrm>
          <a:prstGeom prst="rect">
            <a:avLst/>
          </a:prstGeom>
          <a:noFill/>
          <a:ln>
            <a:noFill/>
          </a:ln>
        </p:spPr>
        <p:txBody>
          <a:bodyPr anchorCtr="0" anchor="b" bIns="0" lIns="45700" spcFirstLastPara="1" rIns="45700" wrap="square" tIns="0">
            <a:noAutofit/>
          </a:bodyPr>
          <a:lstStyle>
            <a:lvl1pPr indent="-228600" lvl="0" marL="457200" algn="l">
              <a:spcBef>
                <a:spcPts val="280"/>
              </a:spcBef>
              <a:spcAft>
                <a:spcPts val="0"/>
              </a:spcAft>
              <a:buSzPts val="1120"/>
              <a:buNone/>
              <a:defRPr b="1"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850"/>
              <a:buNone/>
              <a:defRPr sz="1000"/>
            </a:lvl3pPr>
            <a:lvl4pPr indent="-228600" lvl="3" marL="1828800" algn="l">
              <a:spcBef>
                <a:spcPts val="180"/>
              </a:spcBef>
              <a:spcAft>
                <a:spcPts val="0"/>
              </a:spcAft>
              <a:buSzPts val="81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208"/>
          <p:cNvSpPr txBox="1"/>
          <p:nvPr>
            <p:ph idx="2" type="body"/>
          </p:nvPr>
        </p:nvSpPr>
        <p:spPr>
          <a:xfrm>
            <a:off x="457200" y="1485900"/>
            <a:ext cx="7086600" cy="28575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b="1" sz="2800"/>
            </a:lvl1pPr>
            <a:lvl2pPr indent="-365760" lvl="1" marL="914400" algn="l">
              <a:spcBef>
                <a:spcPts val="480"/>
              </a:spcBef>
              <a:spcAft>
                <a:spcPts val="0"/>
              </a:spcAft>
              <a:buSzPts val="2160"/>
              <a:buChar char="⚫"/>
              <a:defRPr b="1" sz="2400"/>
            </a:lvl2pPr>
            <a:lvl3pPr indent="-347344" lvl="2" marL="1371600" algn="l">
              <a:spcBef>
                <a:spcPts val="440"/>
              </a:spcBef>
              <a:spcAft>
                <a:spcPts val="0"/>
              </a:spcAft>
              <a:buSzPts val="1870"/>
              <a:buChar char="○"/>
              <a:defRPr b="1" sz="2200"/>
            </a:lvl3pPr>
            <a:lvl4pPr indent="-342900" lvl="3" marL="1828800" algn="l">
              <a:spcBef>
                <a:spcPts val="400"/>
              </a:spcBef>
              <a:spcAft>
                <a:spcPts val="0"/>
              </a:spcAft>
              <a:buSzPts val="1800"/>
              <a:buChar char="⚫"/>
              <a:defRPr b="1" sz="2000"/>
            </a:lvl4pPr>
            <a:lvl5pPr indent="-355600" lvl="4" marL="2286000" algn="l">
              <a:spcBef>
                <a:spcPts val="400"/>
              </a:spcBef>
              <a:spcAft>
                <a:spcPts val="0"/>
              </a:spcAft>
              <a:buSzPts val="2000"/>
              <a:buChar char="-"/>
              <a:defRPr b="1"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208"/>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8"/>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8"/>
          <p:cNvSpPr txBox="1"/>
          <p:nvPr>
            <p:ph idx="12" type="sldNum"/>
          </p:nvPr>
        </p:nvSpPr>
        <p:spPr>
          <a:xfrm>
            <a:off x="8156575"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09"/>
          <p:cNvSpPr txBox="1"/>
          <p:nvPr>
            <p:ph type="title"/>
          </p:nvPr>
        </p:nvSpPr>
        <p:spPr>
          <a:xfrm>
            <a:off x="5562601" y="914400"/>
            <a:ext cx="3053868" cy="940356"/>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rgbClr val="FFD03B"/>
              </a:buClr>
              <a:buSzPts val="2200"/>
              <a:buFont typeface="Libre Franklin"/>
              <a:buNone/>
              <a:defRPr b="1" sz="2200">
                <a:solidFill>
                  <a:srgbClr val="FFD03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9"/>
          <p:cNvSpPr/>
          <p:nvPr>
            <p:ph idx="2" type="pic"/>
          </p:nvPr>
        </p:nvSpPr>
        <p:spPr>
          <a:xfrm>
            <a:off x="1065628" y="764930"/>
            <a:ext cx="4114800" cy="3086100"/>
          </a:xfrm>
          <a:prstGeom prst="ellipse">
            <a:avLst/>
          </a:prstGeom>
          <a:solidFill>
            <a:srgbClr val="2B2B2B"/>
          </a:solidFill>
          <a:ln cap="flat" cmpd="sng" w="50800">
            <a:solidFill>
              <a:schemeClr val="dk2"/>
            </a:solidFill>
            <a:prstDash val="solid"/>
            <a:miter lim="800000"/>
            <a:headEnd len="sm" w="sm" type="none"/>
            <a:tailEnd len="sm" w="sm" type="none"/>
          </a:ln>
          <a:effectLst>
            <a:outerShdw blurRad="152000" sx="-80000" rotWithShape="0" dir="5400000" dist="345000" sy="-18000">
              <a:srgbClr val="000000">
                <a:alpha val="24705"/>
              </a:srgbClr>
            </a:outerShdw>
          </a:effectLst>
        </p:spPr>
      </p:sp>
      <p:sp>
        <p:nvSpPr>
          <p:cNvPr id="71" name="Google Shape;71;p209"/>
          <p:cNvSpPr txBox="1"/>
          <p:nvPr>
            <p:ph idx="1" type="body"/>
          </p:nvPr>
        </p:nvSpPr>
        <p:spPr>
          <a:xfrm>
            <a:off x="5562601" y="2057400"/>
            <a:ext cx="3053867" cy="1997612"/>
          </a:xfrm>
          <a:prstGeom prst="rect">
            <a:avLst/>
          </a:prstGeom>
          <a:noFill/>
          <a:ln>
            <a:noFill/>
          </a:ln>
        </p:spPr>
        <p:txBody>
          <a:bodyPr anchorCtr="0" anchor="t" bIns="45700" lIns="45700" spcFirstLastPara="1" rIns="45700" wrap="square" tIns="45700">
            <a:noAutofit/>
          </a:bodyPr>
          <a:lstStyle>
            <a:lvl1pPr indent="-228600" lvl="0" marL="457200" algn="l">
              <a:spcBef>
                <a:spcPts val="240"/>
              </a:spcBef>
              <a:spcAft>
                <a:spcPts val="0"/>
              </a:spcAft>
              <a:buSzPts val="960"/>
              <a:buFont typeface="Arial"/>
              <a:buNone/>
              <a:defRPr b="1" sz="1200"/>
            </a:lvl1pPr>
            <a:lvl2pPr indent="-228600" lvl="1" marL="914400" algn="l">
              <a:spcBef>
                <a:spcPts val="240"/>
              </a:spcBef>
              <a:spcAft>
                <a:spcPts val="0"/>
              </a:spcAft>
              <a:buSzPts val="1080"/>
              <a:buFont typeface="Arial"/>
              <a:buNone/>
              <a:defRPr sz="1200"/>
            </a:lvl2pPr>
            <a:lvl3pPr indent="-228600" lvl="2" marL="1371600" algn="l">
              <a:spcBef>
                <a:spcPts val="200"/>
              </a:spcBef>
              <a:spcAft>
                <a:spcPts val="0"/>
              </a:spcAft>
              <a:buSzPts val="850"/>
              <a:buFont typeface="Arial"/>
              <a:buNone/>
              <a:defRPr sz="1000"/>
            </a:lvl3pPr>
            <a:lvl4pPr indent="-228600" lvl="3" marL="1828800" algn="l">
              <a:spcBef>
                <a:spcPts val="180"/>
              </a:spcBef>
              <a:spcAft>
                <a:spcPts val="0"/>
              </a:spcAft>
              <a:buSzPts val="810"/>
              <a:buFont typeface="Arial"/>
              <a:buNone/>
              <a:defRPr sz="900"/>
            </a:lvl4pPr>
            <a:lvl5pPr indent="-228600" lvl="4" marL="2286000" algn="l">
              <a:spcBef>
                <a:spcPts val="180"/>
              </a:spcBef>
              <a:spcAft>
                <a:spcPts val="0"/>
              </a:spcAft>
              <a:buSzPts val="900"/>
              <a:buFont typeface="Arial"/>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209"/>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9"/>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9"/>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0"/>
          <p:cNvSpPr/>
          <p:nvPr/>
        </p:nvSpPr>
        <p:spPr>
          <a:xfrm>
            <a:off x="0" y="4057651"/>
            <a:ext cx="9144000" cy="1090613"/>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200"/>
          <p:cNvSpPr txBox="1"/>
          <p:nvPr>
            <p:ph type="title"/>
          </p:nvPr>
        </p:nvSpPr>
        <p:spPr>
          <a:xfrm>
            <a:off x="304800" y="114300"/>
            <a:ext cx="7620000" cy="742950"/>
          </a:xfrm>
          <a:prstGeom prst="rect">
            <a:avLst/>
          </a:prstGeom>
          <a:noFill/>
          <a:ln>
            <a:noFill/>
          </a:ln>
        </p:spPr>
        <p:txBody>
          <a:bodyPr anchorCtr="0" anchor="ctr" bIns="45700" lIns="45700" spcFirstLastPara="1" rIns="45700" wrap="square" tIns="45700">
            <a:noAutofit/>
          </a:bodyPr>
          <a:lstStyle>
            <a:lvl1pPr lvl="0"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1pPr>
            <a:lvl2pPr lvl="1"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2pPr>
            <a:lvl3pPr lvl="2"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3pPr>
            <a:lvl4pPr lvl="3"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4pPr>
            <a:lvl5pPr lvl="4"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5pPr>
            <a:lvl6pPr lvl="5" marR="0" rtl="0" algn="l">
              <a:spcBef>
                <a:spcPts val="0"/>
              </a:spcBef>
              <a:spcAft>
                <a:spcPts val="0"/>
              </a:spcAft>
              <a:buSzPts val="1400"/>
              <a:buNone/>
              <a:defRPr b="0" i="0" sz="4600" u="none" cap="none" strike="noStrike">
                <a:solidFill>
                  <a:srgbClr val="FFD03B"/>
                </a:solidFill>
                <a:latin typeface="Libre Franklin"/>
                <a:ea typeface="Libre Franklin"/>
                <a:cs typeface="Libre Franklin"/>
                <a:sym typeface="Libre Franklin"/>
              </a:defRPr>
            </a:lvl6pPr>
            <a:lvl7pPr lvl="6" marR="0" rtl="0" algn="l">
              <a:spcBef>
                <a:spcPts val="0"/>
              </a:spcBef>
              <a:spcAft>
                <a:spcPts val="0"/>
              </a:spcAft>
              <a:buSzPts val="1400"/>
              <a:buNone/>
              <a:defRPr b="0" i="0" sz="4600" u="none" cap="none" strike="noStrike">
                <a:solidFill>
                  <a:srgbClr val="FFD03B"/>
                </a:solidFill>
                <a:latin typeface="Libre Franklin"/>
                <a:ea typeface="Libre Franklin"/>
                <a:cs typeface="Libre Franklin"/>
                <a:sym typeface="Libre Franklin"/>
              </a:defRPr>
            </a:lvl7pPr>
            <a:lvl8pPr lvl="7" marR="0" rtl="0" algn="l">
              <a:spcBef>
                <a:spcPts val="0"/>
              </a:spcBef>
              <a:spcAft>
                <a:spcPts val="0"/>
              </a:spcAft>
              <a:buSzPts val="1400"/>
              <a:buNone/>
              <a:defRPr b="0" i="0" sz="4600" u="none" cap="none" strike="noStrike">
                <a:solidFill>
                  <a:srgbClr val="FFD03B"/>
                </a:solidFill>
                <a:latin typeface="Libre Franklin"/>
                <a:ea typeface="Libre Franklin"/>
                <a:cs typeface="Libre Franklin"/>
                <a:sym typeface="Libre Franklin"/>
              </a:defRPr>
            </a:lvl8pPr>
            <a:lvl9pPr lvl="8" marR="0" rtl="0" algn="l">
              <a:spcBef>
                <a:spcPts val="0"/>
              </a:spcBef>
              <a:spcAft>
                <a:spcPts val="0"/>
              </a:spcAft>
              <a:buSzPts val="1400"/>
              <a:buNone/>
              <a:defRPr b="0" i="0" sz="4600" u="none" cap="none" strike="noStrike">
                <a:solidFill>
                  <a:srgbClr val="FFD03B"/>
                </a:solidFill>
                <a:latin typeface="Libre Franklin"/>
                <a:ea typeface="Libre Franklin"/>
                <a:cs typeface="Libre Franklin"/>
                <a:sym typeface="Libre Franklin"/>
              </a:defRPr>
            </a:lvl9pPr>
          </a:lstStyle>
          <a:p/>
        </p:txBody>
      </p:sp>
      <p:sp>
        <p:nvSpPr>
          <p:cNvPr id="12" name="Google Shape;12;p200"/>
          <p:cNvSpPr txBox="1"/>
          <p:nvPr>
            <p:ph idx="1" type="body"/>
          </p:nvPr>
        </p:nvSpPr>
        <p:spPr>
          <a:xfrm>
            <a:off x="304800" y="1028701"/>
            <a:ext cx="7620000" cy="350877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3" name="Google Shape;13;p200"/>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marR="0" rtl="0" algn="l">
              <a:spcBef>
                <a:spcPts val="0"/>
              </a:spcBef>
              <a:spcAft>
                <a:spcPts val="0"/>
              </a:spcAft>
              <a:buSzPts val="1400"/>
              <a:buNone/>
              <a:defRPr b="1"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200"/>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marR="0" rtl="0" algn="ctr">
              <a:spcBef>
                <a:spcPts val="0"/>
              </a:spcBef>
              <a:spcAft>
                <a:spcPts val="0"/>
              </a:spcAft>
              <a:buSzPts val="1400"/>
              <a:buNone/>
              <a:defRPr b="1"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 name="Google Shape;15;p200"/>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3.png"/><Relationship Id="rId4" Type="http://schemas.openxmlformats.org/officeDocument/2006/relationships/image" Target="../media/image5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3.png"/><Relationship Id="rId4" Type="http://schemas.openxmlformats.org/officeDocument/2006/relationships/image" Target="../media/image4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3.png"/><Relationship Id="rId4" Type="http://schemas.openxmlformats.org/officeDocument/2006/relationships/image" Target="../media/image7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3.png"/><Relationship Id="rId4" Type="http://schemas.openxmlformats.org/officeDocument/2006/relationships/image" Target="../media/image5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3.png"/><Relationship Id="rId4" Type="http://schemas.openxmlformats.org/officeDocument/2006/relationships/image" Target="../media/image7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3.png"/><Relationship Id="rId4" Type="http://schemas.openxmlformats.org/officeDocument/2006/relationships/image" Target="../media/image5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3.png"/><Relationship Id="rId4" Type="http://schemas.openxmlformats.org/officeDocument/2006/relationships/image" Target="../media/image58.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3.png"/><Relationship Id="rId4" Type="http://schemas.openxmlformats.org/officeDocument/2006/relationships/image" Target="../media/image5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3.png"/><Relationship Id="rId4" Type="http://schemas.openxmlformats.org/officeDocument/2006/relationships/image" Target="../media/image5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3.png"/><Relationship Id="rId4" Type="http://schemas.openxmlformats.org/officeDocument/2006/relationships/image" Target="../media/image8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3.png"/><Relationship Id="rId4" Type="http://schemas.openxmlformats.org/officeDocument/2006/relationships/image" Target="../media/image5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3.png"/><Relationship Id="rId4" Type="http://schemas.openxmlformats.org/officeDocument/2006/relationships/image" Target="../media/image7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3.png"/><Relationship Id="rId4" Type="http://schemas.openxmlformats.org/officeDocument/2006/relationships/image" Target="../media/image6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3.png"/><Relationship Id="rId4" Type="http://schemas.openxmlformats.org/officeDocument/2006/relationships/image" Target="../media/image6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3.png"/><Relationship Id="rId4" Type="http://schemas.openxmlformats.org/officeDocument/2006/relationships/image" Target="../media/image6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3.png"/><Relationship Id="rId4" Type="http://schemas.openxmlformats.org/officeDocument/2006/relationships/hyperlink" Target="https://www.javatpoint.com/css-full-form"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3.png"/><Relationship Id="rId4" Type="http://schemas.openxmlformats.org/officeDocument/2006/relationships/hyperlink" Target="https://www.javatpoint.com/html-tutorial" TargetMode="External"/><Relationship Id="rId5" Type="http://schemas.openxmlformats.org/officeDocument/2006/relationships/image" Target="../media/image6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3.png"/><Relationship Id="rId4" Type="http://schemas.openxmlformats.org/officeDocument/2006/relationships/image" Target="../media/image6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3.png"/><Relationship Id="rId4" Type="http://schemas.openxmlformats.org/officeDocument/2006/relationships/image" Target="../media/image66.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3.png"/><Relationship Id="rId4" Type="http://schemas.openxmlformats.org/officeDocument/2006/relationships/image" Target="../media/image65.png"/><Relationship Id="rId5" Type="http://schemas.openxmlformats.org/officeDocument/2006/relationships/image" Target="../media/image6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3.png"/><Relationship Id="rId4" Type="http://schemas.openxmlformats.org/officeDocument/2006/relationships/image" Target="../media/image68.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3.png"/><Relationship Id="rId4" Type="http://schemas.openxmlformats.org/officeDocument/2006/relationships/image" Target="../media/image69.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 Id="rId3" Type="http://schemas.openxmlformats.org/officeDocument/2006/relationships/image" Target="../media/image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3.png"/><Relationship Id="rId4" Type="http://schemas.openxmlformats.org/officeDocument/2006/relationships/image" Target="../media/image74.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 Id="rId3" Type="http://schemas.openxmlformats.org/officeDocument/2006/relationships/image" Target="../media/image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 Id="rId3" Type="http://schemas.openxmlformats.org/officeDocument/2006/relationships/image" Target="../media/image3.png"/><Relationship Id="rId4" Type="http://schemas.openxmlformats.org/officeDocument/2006/relationships/hyperlink" Target="https://www.javatpoint.com/css-tutorial"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3.png"/><Relationship Id="rId4" Type="http://schemas.openxmlformats.org/officeDocument/2006/relationships/image" Target="../media/image75.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3.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3.png"/><Relationship Id="rId4" Type="http://schemas.openxmlformats.org/officeDocument/2006/relationships/image" Target="../media/image7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 Id="rId3" Type="http://schemas.openxmlformats.org/officeDocument/2006/relationships/image" Target="../media/image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 Id="rId3" Type="http://schemas.openxmlformats.org/officeDocument/2006/relationships/image" Target="../media/image3.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 Id="rId3" Type="http://schemas.openxmlformats.org/officeDocument/2006/relationships/image" Target="../media/image3.png"/><Relationship Id="rId4" Type="http://schemas.openxmlformats.org/officeDocument/2006/relationships/image" Target="../media/image76.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 Id="rId3" Type="http://schemas.openxmlformats.org/officeDocument/2006/relationships/image" Target="../media/image3.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 Id="rId3" Type="http://schemas.openxmlformats.org/officeDocument/2006/relationships/image" Target="../media/image3.png"/><Relationship Id="rId4" Type="http://schemas.openxmlformats.org/officeDocument/2006/relationships/image" Target="../media/image78.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 Id="rId3" Type="http://schemas.openxmlformats.org/officeDocument/2006/relationships/image" Target="../media/image3.png"/><Relationship Id="rId4" Type="http://schemas.openxmlformats.org/officeDocument/2006/relationships/image" Target="../media/image79.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3.png"/><Relationship Id="rId4" Type="http://schemas.openxmlformats.org/officeDocument/2006/relationships/image" Target="../media/image8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 Id="rId3" Type="http://schemas.openxmlformats.org/officeDocument/2006/relationships/image" Target="../media/image3.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 Id="rId3" Type="http://schemas.openxmlformats.org/officeDocument/2006/relationships/image" Target="../media/image3.png"/><Relationship Id="rId4" Type="http://schemas.openxmlformats.org/officeDocument/2006/relationships/image" Target="../media/image82.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 Id="rId3" Type="http://schemas.openxmlformats.org/officeDocument/2006/relationships/image" Target="../media/image3.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 Id="rId3" Type="http://schemas.openxmlformats.org/officeDocument/2006/relationships/image" Target="../media/image3.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 Id="rId3" Type="http://schemas.openxmlformats.org/officeDocument/2006/relationships/image" Target="../media/image3.png"/><Relationship Id="rId4" Type="http://schemas.openxmlformats.org/officeDocument/2006/relationships/image" Target="../media/image9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 Id="rId3" Type="http://schemas.openxmlformats.org/officeDocument/2006/relationships/image" Target="../media/image3.png"/><Relationship Id="rId4" Type="http://schemas.openxmlformats.org/officeDocument/2006/relationships/image" Target="../media/image8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 Id="rId3" Type="http://schemas.openxmlformats.org/officeDocument/2006/relationships/image" Target="../media/image3.png"/><Relationship Id="rId4" Type="http://schemas.openxmlformats.org/officeDocument/2006/relationships/image" Target="../media/image8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 Id="rId3" Type="http://schemas.openxmlformats.org/officeDocument/2006/relationships/image" Target="../media/image3.png"/><Relationship Id="rId4" Type="http://schemas.openxmlformats.org/officeDocument/2006/relationships/image" Target="../media/image90.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3.png"/><Relationship Id="rId4" Type="http://schemas.openxmlformats.org/officeDocument/2006/relationships/image" Target="../media/image100.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 Id="rId3" Type="http://schemas.openxmlformats.org/officeDocument/2006/relationships/image" Target="../media/image3.png"/><Relationship Id="rId4" Type="http://schemas.openxmlformats.org/officeDocument/2006/relationships/image" Target="../media/image86.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3.png"/><Relationship Id="rId4" Type="http://schemas.openxmlformats.org/officeDocument/2006/relationships/image" Target="../media/image88.png"/><Relationship Id="rId5" Type="http://schemas.openxmlformats.org/officeDocument/2006/relationships/image" Target="../media/image87.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 Id="rId3" Type="http://schemas.openxmlformats.org/officeDocument/2006/relationships/image" Target="../media/image3.png"/><Relationship Id="rId4" Type="http://schemas.openxmlformats.org/officeDocument/2006/relationships/image" Target="../media/image85.png"/><Relationship Id="rId5" Type="http://schemas.openxmlformats.org/officeDocument/2006/relationships/image" Target="../media/image107.png"/><Relationship Id="rId6" Type="http://schemas.openxmlformats.org/officeDocument/2006/relationships/image" Target="../media/image9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 Id="rId3" Type="http://schemas.openxmlformats.org/officeDocument/2006/relationships/image" Target="../media/image3.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3.png"/><Relationship Id="rId4" Type="http://schemas.openxmlformats.org/officeDocument/2006/relationships/image" Target="../media/image89.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 Id="rId3" Type="http://schemas.openxmlformats.org/officeDocument/2006/relationships/image" Target="../media/image3.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 Id="rId3" Type="http://schemas.openxmlformats.org/officeDocument/2006/relationships/image" Target="../media/image3.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 Id="rId3" Type="http://schemas.openxmlformats.org/officeDocument/2006/relationships/image" Target="../media/image3.png"/><Relationship Id="rId4" Type="http://schemas.openxmlformats.org/officeDocument/2006/relationships/image" Target="../media/image92.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 Id="rId3" Type="http://schemas.openxmlformats.org/officeDocument/2006/relationships/image" Target="../media/image3.png"/><Relationship Id="rId4" Type="http://schemas.openxmlformats.org/officeDocument/2006/relationships/hyperlink" Target="https://www.javatpoint.com/html-em-tag"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 Id="rId3" Type="http://schemas.openxmlformats.org/officeDocument/2006/relationships/image" Target="../media/image3.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 Id="rId3" Type="http://schemas.openxmlformats.org/officeDocument/2006/relationships/image" Target="../media/image3.png"/><Relationship Id="rId4" Type="http://schemas.openxmlformats.org/officeDocument/2006/relationships/image" Target="../media/image104.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 Id="rId3" Type="http://schemas.openxmlformats.org/officeDocument/2006/relationships/image" Target="../media/image3.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 Id="rId3" Type="http://schemas.openxmlformats.org/officeDocument/2006/relationships/image" Target="../media/image3.png"/><Relationship Id="rId4" Type="http://schemas.openxmlformats.org/officeDocument/2006/relationships/image" Target="../media/image9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 Id="rId3" Type="http://schemas.openxmlformats.org/officeDocument/2006/relationships/image" Target="../media/image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Relationship Id="rId3" Type="http://schemas.openxmlformats.org/officeDocument/2006/relationships/image" Target="../media/image3.png"/><Relationship Id="rId4" Type="http://schemas.openxmlformats.org/officeDocument/2006/relationships/image" Target="../media/image97.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 Id="rId3" Type="http://schemas.openxmlformats.org/officeDocument/2006/relationships/image" Target="../media/image3.png"/><Relationship Id="rId4" Type="http://schemas.openxmlformats.org/officeDocument/2006/relationships/image" Target="../media/image95.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 Id="rId3" Type="http://schemas.openxmlformats.org/officeDocument/2006/relationships/image" Target="../media/image3.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 Id="rId3" Type="http://schemas.openxmlformats.org/officeDocument/2006/relationships/image" Target="../media/image3.png"/><Relationship Id="rId4" Type="http://schemas.openxmlformats.org/officeDocument/2006/relationships/image" Target="../media/image96.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Relationship Id="rId3" Type="http://schemas.openxmlformats.org/officeDocument/2006/relationships/image" Target="../media/image3.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3.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3.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 Id="rId3" Type="http://schemas.openxmlformats.org/officeDocument/2006/relationships/image" Target="../media/image3.png"/><Relationship Id="rId4" Type="http://schemas.openxmlformats.org/officeDocument/2006/relationships/image" Target="../media/image98.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3.png"/><Relationship Id="rId4" Type="http://schemas.openxmlformats.org/officeDocument/2006/relationships/image" Target="../media/image9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 Id="rId3" Type="http://schemas.openxmlformats.org/officeDocument/2006/relationships/image" Target="../media/image3.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 Id="rId3" Type="http://schemas.openxmlformats.org/officeDocument/2006/relationships/image" Target="../media/image3.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 Id="rId3" Type="http://schemas.openxmlformats.org/officeDocument/2006/relationships/image" Target="../media/image3.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3.png"/><Relationship Id="rId4" Type="http://schemas.openxmlformats.org/officeDocument/2006/relationships/image" Target="../media/image109.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 Id="rId3" Type="http://schemas.openxmlformats.org/officeDocument/2006/relationships/image" Target="../media/image3.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 Id="rId3" Type="http://schemas.openxmlformats.org/officeDocument/2006/relationships/image" Target="../media/image3.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3.png"/><Relationship Id="rId4" Type="http://schemas.openxmlformats.org/officeDocument/2006/relationships/image" Target="../media/image10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 Id="rId3" Type="http://schemas.openxmlformats.org/officeDocument/2006/relationships/image" Target="../media/image3.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8.xml"/><Relationship Id="rId3" Type="http://schemas.openxmlformats.org/officeDocument/2006/relationships/image" Target="../media/image3.png"/><Relationship Id="rId4" Type="http://schemas.openxmlformats.org/officeDocument/2006/relationships/image" Target="../media/image102.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9.xml"/><Relationship Id="rId3" Type="http://schemas.openxmlformats.org/officeDocument/2006/relationships/image" Target="../media/image3.png"/><Relationship Id="rId4" Type="http://schemas.openxmlformats.org/officeDocument/2006/relationships/image" Target="../media/image1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0.xml"/><Relationship Id="rId3" Type="http://schemas.openxmlformats.org/officeDocument/2006/relationships/image" Target="../media/image3.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3.png"/><Relationship Id="rId4" Type="http://schemas.openxmlformats.org/officeDocument/2006/relationships/image" Target="../media/image103.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2.xml"/><Relationship Id="rId3" Type="http://schemas.openxmlformats.org/officeDocument/2006/relationships/image" Target="../media/image3.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3.xml"/><Relationship Id="rId3" Type="http://schemas.openxmlformats.org/officeDocument/2006/relationships/image" Target="../media/image3.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3.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5.xml"/><Relationship Id="rId3" Type="http://schemas.openxmlformats.org/officeDocument/2006/relationships/image" Target="../media/image3.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6.xml"/><Relationship Id="rId3" Type="http://schemas.openxmlformats.org/officeDocument/2006/relationships/image" Target="../media/image3.png"/><Relationship Id="rId4" Type="http://schemas.openxmlformats.org/officeDocument/2006/relationships/image" Target="../media/image105.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7.xml"/><Relationship Id="rId3" Type="http://schemas.openxmlformats.org/officeDocument/2006/relationships/image" Target="../media/image3.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8.xml"/><Relationship Id="rId3" Type="http://schemas.openxmlformats.org/officeDocument/2006/relationships/image" Target="../media/image3.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3.png"/><Relationship Id="rId4" Type="http://schemas.openxmlformats.org/officeDocument/2006/relationships/image" Target="../media/image1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png"/><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png"/><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3.png"/><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3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3.png"/><Relationship Id="rId4"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3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3.png"/><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3.png"/><Relationship Id="rId4"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3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3.png"/><Relationship Id="rId4" Type="http://schemas.openxmlformats.org/officeDocument/2006/relationships/image" Target="../media/image2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3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3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3.png"/><Relationship Id="rId4" Type="http://schemas.openxmlformats.org/officeDocument/2006/relationships/image" Target="../media/image2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39.png"/><Relationship Id="rId6" Type="http://schemas.openxmlformats.org/officeDocument/2006/relationships/image" Target="../media/image4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5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4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3.png"/><Relationship Id="rId4" Type="http://schemas.openxmlformats.org/officeDocument/2006/relationships/image" Target="../media/image2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4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3.png"/><Relationship Id="rId4" Type="http://schemas.openxmlformats.org/officeDocument/2006/relationships/image" Target="../media/image4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3.png"/><Relationship Id="rId4" Type="http://schemas.openxmlformats.org/officeDocument/2006/relationships/image" Target="../media/image7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3.png"/><Relationship Id="rId4" Type="http://schemas.openxmlformats.org/officeDocument/2006/relationships/image" Target="../media/image5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3.png"/><Relationship Id="rId4" Type="http://schemas.openxmlformats.org/officeDocument/2006/relationships/image" Target="../media/image5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3.png"/><Relationship Id="rId4" Type="http://schemas.openxmlformats.org/officeDocument/2006/relationships/image" Target="../media/image4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3.png"/><Relationship Id="rId4" Type="http://schemas.openxmlformats.org/officeDocument/2006/relationships/image" Target="../media/image4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3.png"/><Relationship Id="rId4" Type="http://schemas.openxmlformats.org/officeDocument/2006/relationships/image" Target="../media/image4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3.pn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pSp>
        <p:nvGrpSpPr>
          <p:cNvPr id="97" name="Google Shape;97;p1"/>
          <p:cNvGrpSpPr/>
          <p:nvPr/>
        </p:nvGrpSpPr>
        <p:grpSpPr>
          <a:xfrm>
            <a:off x="214315" y="94287"/>
            <a:ext cx="8821405" cy="634852"/>
            <a:chOff x="2766060" y="125716"/>
            <a:chExt cx="9311640" cy="846469"/>
          </a:xfrm>
        </p:grpSpPr>
        <p:cxnSp>
          <p:nvCxnSpPr>
            <p:cNvPr id="98" name="Google Shape;98;p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9" name="Google Shape;99;p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i="0" sz="1350" u="none" cap="none" strike="noStrike">
                <a:solidFill>
                  <a:srgbClr val="002060"/>
                </a:solidFill>
                <a:latin typeface="Bookman Old Style"/>
                <a:ea typeface="Bookman Old Style"/>
                <a:cs typeface="Bookman Old Style"/>
                <a:sym typeface="Bookman Old Style"/>
              </a:endParaRPr>
            </a:p>
          </p:txBody>
        </p:sp>
        <p:pic>
          <p:nvPicPr>
            <p:cNvPr id="100" name="Google Shape;100;p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1" name="Google Shape;101;p1"/>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i="0" lang="en-US" sz="2100" u="none" cap="none" strike="noStrike">
                <a:solidFill>
                  <a:srgbClr val="7030A0"/>
                </a:solidFill>
                <a:latin typeface="Arial"/>
                <a:ea typeface="Arial"/>
                <a:cs typeface="Arial"/>
                <a:sym typeface="Arial"/>
              </a:rPr>
              <a:t>Module1</a:t>
            </a:r>
            <a:endParaRPr b="1" i="0" sz="2100" u="none" cap="none" strike="noStrike">
              <a:solidFill>
                <a:srgbClr val="7030A0"/>
              </a:solidFill>
              <a:latin typeface="Arial"/>
              <a:ea typeface="Arial"/>
              <a:cs typeface="Arial"/>
              <a:sym typeface="Arial"/>
            </a:endParaRPr>
          </a:p>
        </p:txBody>
      </p:sp>
      <p:graphicFrame>
        <p:nvGraphicFramePr>
          <p:cNvPr id="102" name="Google Shape;102;p1"/>
          <p:cNvGraphicFramePr/>
          <p:nvPr/>
        </p:nvGraphicFramePr>
        <p:xfrm>
          <a:off x="214315" y="971550"/>
          <a:ext cx="3000000" cy="3000000"/>
        </p:xfrm>
        <a:graphic>
          <a:graphicData uri="http://schemas.openxmlformats.org/drawingml/2006/table">
            <a:tbl>
              <a:tblPr>
                <a:noFill/>
                <a:tableStyleId>{DC5A73EF-169F-455E-B682-FE568A0AEAA7}</a:tableStyleId>
              </a:tblPr>
              <a:tblGrid>
                <a:gridCol w="8624875"/>
              </a:tblGrid>
              <a:tr h="1780850">
                <a:tc>
                  <a:txBody>
                    <a:bodyPr/>
                    <a:lstStyle/>
                    <a:p>
                      <a:pPr indent="0" lvl="0" marL="0" marR="0" rtl="0" algn="l">
                        <a:spcBef>
                          <a:spcPts val="0"/>
                        </a:spcBef>
                        <a:spcAft>
                          <a:spcPts val="0"/>
                        </a:spcAft>
                        <a:buNone/>
                      </a:pPr>
                      <a:r>
                        <a:t/>
                      </a:r>
                      <a:endParaRPr b="0" i="0" sz="1800" u="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1600" u="none" strike="noStrike">
                          <a:solidFill>
                            <a:srgbClr val="FF0000"/>
                          </a:solidFill>
                          <a:latin typeface="Arial"/>
                          <a:ea typeface="Arial"/>
                          <a:cs typeface="Arial"/>
                          <a:sym typeface="Arial"/>
                        </a:rPr>
                        <a:t>INTRODUCTION TO WEB APPLICATION AND HYPERTEXT MODELLING </a:t>
                      </a:r>
                      <a:endParaRPr/>
                    </a:p>
                    <a:p>
                      <a:pPr indent="0" lvl="0" marL="0" marR="0" rtl="0" algn="l">
                        <a:spcBef>
                          <a:spcPts val="0"/>
                        </a:spcBef>
                        <a:spcAft>
                          <a:spcPts val="0"/>
                        </a:spcAft>
                        <a:buNone/>
                      </a:pPr>
                      <a:r>
                        <a:t/>
                      </a:r>
                      <a:endParaRPr b="0" i="0" sz="1600" u="none" strike="noStrike">
                        <a:solidFill>
                          <a:srgbClr val="FF0000"/>
                        </a:solidFill>
                        <a:latin typeface="Arial"/>
                        <a:ea typeface="Arial"/>
                        <a:cs typeface="Arial"/>
                        <a:sym typeface="Arial"/>
                      </a:endParaRPr>
                    </a:p>
                    <a:p>
                      <a:pPr indent="0" lvl="0" marL="0" marR="0" rtl="0" algn="l">
                        <a:spcBef>
                          <a:spcPts val="0"/>
                        </a:spcBef>
                        <a:spcAft>
                          <a:spcPts val="0"/>
                        </a:spcAft>
                        <a:buNone/>
                      </a:pPr>
                      <a:r>
                        <a:rPr b="0" i="0" lang="en-US" sz="1600" u="none" strike="noStrike">
                          <a:solidFill>
                            <a:schemeClr val="dk1"/>
                          </a:solidFill>
                          <a:latin typeface="Arial"/>
                          <a:ea typeface="Arial"/>
                          <a:cs typeface="Arial"/>
                          <a:sym typeface="Arial"/>
                        </a:rPr>
                        <a:t>Introduction to web application, Basics of hypertext modelling, hypertext structure modelling concepts, access modelling concepts, relation to content modelling, presentation modelling, relation to hypertext modelling, customization modelling, relation to content, hypertext, and presentation modelling. Basics of HTML5 and web design, creating tables, HTML forms, styles and classes to your web pages, web page layouts with CSS, introduction to responsive web design with CSS3 and HTML5. 	</a:t>
                      </a:r>
                      <a:endParaRPr/>
                    </a:p>
                    <a:p>
                      <a:pPr indent="0" lvl="0" marL="0" marR="0" rtl="0" algn="l">
                        <a:spcBef>
                          <a:spcPts val="0"/>
                        </a:spcBef>
                        <a:spcAft>
                          <a:spcPts val="0"/>
                        </a:spcAft>
                        <a:buNone/>
                      </a:pPr>
                      <a:r>
                        <a:t/>
                      </a:r>
                      <a:endParaRPr sz="2000">
                        <a:solidFill>
                          <a:schemeClr val="dk1"/>
                        </a:solidFill>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pSp>
        <p:nvGrpSpPr>
          <p:cNvPr id="186" name="Google Shape;186;p10"/>
          <p:cNvGrpSpPr/>
          <p:nvPr/>
        </p:nvGrpSpPr>
        <p:grpSpPr>
          <a:xfrm>
            <a:off x="214315" y="94287"/>
            <a:ext cx="8821405" cy="634852"/>
            <a:chOff x="2766060" y="125716"/>
            <a:chExt cx="9311640" cy="846469"/>
          </a:xfrm>
        </p:grpSpPr>
        <p:cxnSp>
          <p:nvCxnSpPr>
            <p:cNvPr id="187" name="Google Shape;187;p1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88" name="Google Shape;188;p10"/>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a:t>
              </a:r>
              <a:endParaRPr/>
            </a:p>
          </p:txBody>
        </p:sp>
        <p:pic>
          <p:nvPicPr>
            <p:cNvPr id="189" name="Google Shape;189;p1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90" name="Google Shape;190;p10"/>
          <p:cNvSpPr txBox="1"/>
          <p:nvPr/>
        </p:nvSpPr>
        <p:spPr>
          <a:xfrm>
            <a:off x="381000" y="729139"/>
            <a:ext cx="7620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Hyper text </a:t>
            </a:r>
            <a:r>
              <a:rPr lang="en-US" sz="1800">
                <a:solidFill>
                  <a:schemeClr val="dk1"/>
                </a:solidFill>
                <a:latin typeface="Arial"/>
                <a:ea typeface="Arial"/>
                <a:cs typeface="Arial"/>
                <a:sym typeface="Arial"/>
              </a:rPr>
              <a:t>means “text with in text . A text has a link within it , is a hyper text.Every time when you click on a word which brings you to a new web page,you have clicked on a hyper text.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Arial"/>
                <a:ea typeface="Arial"/>
                <a:cs typeface="Arial"/>
                <a:sym typeface="Arial"/>
              </a:rPr>
              <a:t>Markup language </a:t>
            </a:r>
            <a:r>
              <a:rPr lang="en-US" sz="1800">
                <a:solidFill>
                  <a:schemeClr val="dk1"/>
                </a:solidFill>
                <a:latin typeface="Arial"/>
                <a:ea typeface="Arial"/>
                <a:cs typeface="Arial"/>
                <a:sym typeface="Arial"/>
              </a:rPr>
              <a:t>is language which is used to make text more interactive and dynamic. It can turn a text into images,tables,links,etc.</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An HTML document is made of many HTML tags and each HTML tag contains different content.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grpSp>
        <p:nvGrpSpPr>
          <p:cNvPr id="1129" name="Google Shape;1129;p100"/>
          <p:cNvGrpSpPr/>
          <p:nvPr/>
        </p:nvGrpSpPr>
        <p:grpSpPr>
          <a:xfrm>
            <a:off x="-304800" y="0"/>
            <a:ext cx="9243584" cy="634852"/>
            <a:chOff x="2320419" y="125716"/>
            <a:chExt cx="9757281" cy="846469"/>
          </a:xfrm>
        </p:grpSpPr>
        <p:cxnSp>
          <p:nvCxnSpPr>
            <p:cNvPr id="1130" name="Google Shape;1130;p10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31" name="Google Shape;1131;p10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a:t>
              </a:r>
              <a:endParaRPr/>
            </a:p>
          </p:txBody>
        </p:sp>
        <p:pic>
          <p:nvPicPr>
            <p:cNvPr id="1132" name="Google Shape;1132;p10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33" name="Google Shape;1133;p100"/>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134" name="Google Shape;1134;p100"/>
          <p:cNvSpPr txBox="1"/>
          <p:nvPr/>
        </p:nvSpPr>
        <p:spPr>
          <a:xfrm>
            <a:off x="381000" y="634852"/>
            <a:ext cx="8077200" cy="3970318"/>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There are 3 ways to write CSS in our HTML file.</a:t>
            </a:r>
            <a:endParaRPr/>
          </a:p>
          <a:p>
            <a:pPr indent="-285750" lvl="1" marL="742950" marR="0" rtl="0" algn="l">
              <a:spcBef>
                <a:spcPts val="0"/>
              </a:spcBef>
              <a:spcAft>
                <a:spcPts val="0"/>
              </a:spcAft>
              <a:buClr>
                <a:srgbClr val="444444"/>
              </a:buClr>
              <a:buSzPts val="1800"/>
              <a:buFont typeface="Arial"/>
              <a:buChar char="•"/>
            </a:pPr>
            <a:r>
              <a:rPr b="0" i="0" lang="en-US" sz="1800" u="none" cap="none" strike="noStrike">
                <a:solidFill>
                  <a:srgbClr val="444444"/>
                </a:solidFill>
                <a:latin typeface="Poppins"/>
                <a:ea typeface="Poppins"/>
                <a:cs typeface="Poppins"/>
                <a:sym typeface="Poppins"/>
              </a:rPr>
              <a:t>Inline CSS</a:t>
            </a:r>
            <a:endParaRPr/>
          </a:p>
          <a:p>
            <a:pPr indent="-285750" lvl="1" marL="742950" marR="0" rtl="0" algn="l">
              <a:spcBef>
                <a:spcPts val="0"/>
              </a:spcBef>
              <a:spcAft>
                <a:spcPts val="0"/>
              </a:spcAft>
              <a:buClr>
                <a:srgbClr val="444444"/>
              </a:buClr>
              <a:buSzPts val="1800"/>
              <a:buFont typeface="Arial"/>
              <a:buChar char="•"/>
            </a:pPr>
            <a:r>
              <a:rPr b="0" i="0" lang="en-US" sz="1800" u="none" cap="none" strike="noStrike">
                <a:solidFill>
                  <a:srgbClr val="444444"/>
                </a:solidFill>
                <a:latin typeface="Poppins"/>
                <a:ea typeface="Poppins"/>
                <a:cs typeface="Poppins"/>
                <a:sym typeface="Poppins"/>
              </a:rPr>
              <a:t>Internal CSS</a:t>
            </a:r>
            <a:endParaRPr/>
          </a:p>
          <a:p>
            <a:pPr indent="-285750" lvl="1" marL="742950" marR="0" rtl="0" algn="l">
              <a:spcBef>
                <a:spcPts val="0"/>
              </a:spcBef>
              <a:spcAft>
                <a:spcPts val="0"/>
              </a:spcAft>
              <a:buClr>
                <a:srgbClr val="444444"/>
              </a:buClr>
              <a:buSzPts val="1800"/>
              <a:buFont typeface="Arial"/>
              <a:buChar char="•"/>
            </a:pPr>
            <a:r>
              <a:rPr b="0" i="0" lang="en-US" sz="1800" u="none" cap="none" strike="noStrike">
                <a:solidFill>
                  <a:srgbClr val="444444"/>
                </a:solidFill>
                <a:latin typeface="Poppins"/>
                <a:ea typeface="Poppins"/>
                <a:cs typeface="Poppins"/>
                <a:sym typeface="Poppins"/>
              </a:rPr>
              <a:t>External CSS</a:t>
            </a:r>
            <a:endParaRPr/>
          </a:p>
          <a:p>
            <a:pPr indent="-114300" lvl="0" marL="0" marR="0" rtl="0" algn="l">
              <a:spcBef>
                <a:spcPts val="0"/>
              </a:spcBef>
              <a:spcAft>
                <a:spcPts val="0"/>
              </a:spcAft>
              <a:buClr>
                <a:srgbClr val="FF0000"/>
              </a:buClr>
              <a:buSzPts val="1800"/>
              <a:buFont typeface="Arial"/>
              <a:buChar char="•"/>
            </a:pPr>
            <a:r>
              <a:rPr b="0" i="0" lang="en-US" sz="1800">
                <a:solidFill>
                  <a:srgbClr val="FF0000"/>
                </a:solidFill>
                <a:latin typeface="Poppins"/>
                <a:ea typeface="Poppins"/>
                <a:cs typeface="Poppins"/>
                <a:sym typeface="Poppins"/>
              </a:rPr>
              <a:t>Priority order</a:t>
            </a:r>
            <a:endParaRPr/>
          </a:p>
          <a:p>
            <a:pPr indent="-285750" lvl="1" marL="742950" marR="0" rtl="0" algn="l">
              <a:spcBef>
                <a:spcPts val="0"/>
              </a:spcBef>
              <a:spcAft>
                <a:spcPts val="0"/>
              </a:spcAft>
              <a:buClr>
                <a:srgbClr val="444444"/>
              </a:buClr>
              <a:buSzPts val="1800"/>
              <a:buFont typeface="Arial"/>
              <a:buChar char="•"/>
            </a:pPr>
            <a:r>
              <a:rPr b="0" i="0" lang="en-US" sz="1800" u="none" cap="none" strike="noStrike">
                <a:solidFill>
                  <a:srgbClr val="444444"/>
                </a:solidFill>
                <a:latin typeface="Poppins"/>
                <a:ea typeface="Poppins"/>
                <a:cs typeface="Poppins"/>
                <a:sym typeface="Poppins"/>
              </a:rPr>
              <a:t>Inline &gt; Internal &gt; External</a:t>
            </a:r>
            <a:endParaRPr/>
          </a:p>
          <a:p>
            <a:pPr indent="0" lvl="0" marL="0" marR="0" rtl="0" algn="l">
              <a:spcBef>
                <a:spcPts val="0"/>
              </a:spcBef>
              <a:spcAft>
                <a:spcPts val="0"/>
              </a:spcAft>
              <a:buNone/>
            </a:pPr>
            <a:r>
              <a:rPr b="1" i="0" lang="en-US" sz="1800">
                <a:solidFill>
                  <a:srgbClr val="FF0000"/>
                </a:solidFill>
                <a:latin typeface="Poppins"/>
                <a:ea typeface="Poppins"/>
                <a:cs typeface="Poppins"/>
                <a:sym typeface="Poppins"/>
              </a:rPr>
              <a:t>Inline CSS</a:t>
            </a:r>
            <a:endParaRPr b="0" i="0" sz="1800">
              <a:solidFill>
                <a:srgbClr val="FF0000"/>
              </a:solidFill>
              <a:latin typeface="Poppins"/>
              <a:ea typeface="Poppins"/>
              <a:cs typeface="Poppins"/>
              <a:sym typeface="Poppins"/>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Before CSS this was the only way to apply styles</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Not an efficient way to write as it has a lot of redundancy</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Self-contained </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Uniquely applied on each element</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The idea of separation of concerns was lost</a:t>
            </a:r>
            <a:endParaRPr/>
          </a:p>
          <a:p>
            <a:pPr indent="0" lvl="0" marL="0" marR="0" rtl="0" algn="l">
              <a:spcBef>
                <a:spcPts val="0"/>
              </a:spcBef>
              <a:spcAft>
                <a:spcPts val="0"/>
              </a:spcAft>
              <a:buClr>
                <a:schemeClr val="lt1"/>
              </a:buClr>
              <a:buSzPts val="1800"/>
              <a:buFont typeface="Arial"/>
              <a:buNone/>
            </a:pPr>
            <a:r>
              <a:t/>
            </a:r>
            <a:endParaRPr b="0" i="0" sz="1800">
              <a:solidFill>
                <a:srgbClr val="444444"/>
              </a:solidFill>
              <a:latin typeface="Poppins"/>
              <a:ea typeface="Poppins"/>
              <a:cs typeface="Poppins"/>
              <a:sym typeface="Poppins"/>
            </a:endParaRPr>
          </a:p>
          <a:p>
            <a:pPr indent="-171450" lvl="1" marL="742950" marR="0" rtl="0" algn="l">
              <a:spcBef>
                <a:spcPts val="0"/>
              </a:spcBef>
              <a:spcAft>
                <a:spcPts val="0"/>
              </a:spcAft>
              <a:buClr>
                <a:schemeClr val="lt1"/>
              </a:buClr>
              <a:buSzPts val="1800"/>
              <a:buFont typeface="Arial"/>
              <a:buNone/>
            </a:pPr>
            <a:r>
              <a:t/>
            </a:r>
            <a:endParaRPr b="0" i="0" sz="1800" u="none" cap="none" strike="noStrike">
              <a:solidFill>
                <a:srgbClr val="444444"/>
              </a:solidFill>
              <a:latin typeface="Poppins"/>
              <a:ea typeface="Poppins"/>
              <a:cs typeface="Poppins"/>
              <a:sym typeface="Poppins"/>
            </a:endParaRPr>
          </a:p>
        </p:txBody>
      </p:sp>
      <p:pic>
        <p:nvPicPr>
          <p:cNvPr id="1135" name="Google Shape;1135;p100"/>
          <p:cNvPicPr preferRelativeResize="0"/>
          <p:nvPr/>
        </p:nvPicPr>
        <p:blipFill rotWithShape="1">
          <a:blip r:embed="rId4">
            <a:alphaModFix/>
          </a:blip>
          <a:srcRect b="0" l="0" r="0" t="0"/>
          <a:stretch/>
        </p:blipFill>
        <p:spPr>
          <a:xfrm>
            <a:off x="1790700" y="4019549"/>
            <a:ext cx="5562600" cy="761999"/>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grpSp>
        <p:nvGrpSpPr>
          <p:cNvPr id="1140" name="Google Shape;1140;p101"/>
          <p:cNvGrpSpPr/>
          <p:nvPr/>
        </p:nvGrpSpPr>
        <p:grpSpPr>
          <a:xfrm>
            <a:off x="-304800" y="0"/>
            <a:ext cx="9243584" cy="634852"/>
            <a:chOff x="2320419" y="125716"/>
            <a:chExt cx="9757281" cy="846469"/>
          </a:xfrm>
        </p:grpSpPr>
        <p:cxnSp>
          <p:nvCxnSpPr>
            <p:cNvPr id="1141" name="Google Shape;1141;p10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42" name="Google Shape;1142;p10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a:t>
              </a:r>
              <a:endParaRPr/>
            </a:p>
          </p:txBody>
        </p:sp>
        <p:pic>
          <p:nvPicPr>
            <p:cNvPr id="1143" name="Google Shape;1143;p10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44" name="Google Shape;1144;p101"/>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145" name="Google Shape;1145;p101"/>
          <p:cNvSpPr txBox="1"/>
          <p:nvPr/>
        </p:nvSpPr>
        <p:spPr>
          <a:xfrm>
            <a:off x="328270" y="585383"/>
            <a:ext cx="721553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444444"/>
                </a:solidFill>
                <a:latin typeface="Poppins"/>
                <a:ea typeface="Poppins"/>
                <a:cs typeface="Poppins"/>
                <a:sym typeface="Poppins"/>
              </a:rPr>
              <a:t> Internal CSS</a:t>
            </a:r>
            <a:br>
              <a:rPr b="0" i="0" lang="en-US" sz="1800">
                <a:solidFill>
                  <a:srgbClr val="444444"/>
                </a:solidFill>
                <a:latin typeface="Poppins"/>
                <a:ea typeface="Poppins"/>
                <a:cs typeface="Poppins"/>
                <a:sym typeface="Poppins"/>
              </a:rPr>
            </a:br>
            <a:endParaRPr b="0" i="0" sz="1800">
              <a:solidFill>
                <a:srgbClr val="444444"/>
              </a:solidFill>
              <a:latin typeface="Poppins"/>
              <a:ea typeface="Poppins"/>
              <a:cs typeface="Poppins"/>
              <a:sym typeface="Poppins"/>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With the help of style tag, we can apply styles within the HTML file</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 Redundancy is removed</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But the idea of separation of concerns still lost</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Uniquely applied on a single document</a:t>
            </a:r>
            <a:endParaRPr/>
          </a:p>
          <a:p>
            <a:pPr indent="0" lvl="0" marL="0" marR="0" rtl="0" algn="l">
              <a:spcBef>
                <a:spcPts val="0"/>
              </a:spcBef>
              <a:spcAft>
                <a:spcPts val="0"/>
              </a:spcAft>
              <a:buNone/>
            </a:pPr>
            <a:r>
              <a:rPr b="0" i="0" lang="en-US" sz="1800">
                <a:solidFill>
                  <a:srgbClr val="FF0000"/>
                </a:solidFill>
                <a:latin typeface="Poppins"/>
                <a:ea typeface="Poppins"/>
                <a:cs typeface="Poppins"/>
                <a:sym typeface="Poppins"/>
              </a:rPr>
              <a:t>Example:</a:t>
            </a:r>
            <a:endParaRPr/>
          </a:p>
        </p:txBody>
      </p:sp>
      <p:pic>
        <p:nvPicPr>
          <p:cNvPr id="1146" name="Google Shape;1146;p101"/>
          <p:cNvPicPr preferRelativeResize="0"/>
          <p:nvPr/>
        </p:nvPicPr>
        <p:blipFill rotWithShape="1">
          <a:blip r:embed="rId4">
            <a:alphaModFix/>
          </a:blip>
          <a:srcRect b="0" l="0" r="0" t="0"/>
          <a:stretch/>
        </p:blipFill>
        <p:spPr>
          <a:xfrm>
            <a:off x="1676400" y="3429000"/>
            <a:ext cx="3543300" cy="14287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grpSp>
        <p:nvGrpSpPr>
          <p:cNvPr id="1151" name="Google Shape;1151;p102"/>
          <p:cNvGrpSpPr/>
          <p:nvPr/>
        </p:nvGrpSpPr>
        <p:grpSpPr>
          <a:xfrm>
            <a:off x="-304800" y="0"/>
            <a:ext cx="9243584" cy="634852"/>
            <a:chOff x="2320419" y="125716"/>
            <a:chExt cx="9757281" cy="846469"/>
          </a:xfrm>
        </p:grpSpPr>
        <p:cxnSp>
          <p:nvCxnSpPr>
            <p:cNvPr id="1152" name="Google Shape;1152;p10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53" name="Google Shape;1153;p10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a:t>
              </a:r>
              <a:endParaRPr/>
            </a:p>
          </p:txBody>
        </p:sp>
        <p:pic>
          <p:nvPicPr>
            <p:cNvPr id="1154" name="Google Shape;1154;p10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55" name="Google Shape;1155;p102"/>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156" name="Google Shape;1156;p102"/>
          <p:cNvSpPr txBox="1"/>
          <p:nvPr/>
        </p:nvSpPr>
        <p:spPr>
          <a:xfrm>
            <a:off x="328270" y="585383"/>
            <a:ext cx="721553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Poppins"/>
                <a:ea typeface="Poppins"/>
                <a:cs typeface="Poppins"/>
                <a:sym typeface="Poppins"/>
              </a:rPr>
              <a:t>&lt;!DOCTYPE html&gt;</a:t>
            </a:r>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&lt;html&gt;</a:t>
            </a:r>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&lt;head&gt;</a:t>
            </a:r>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&lt;style&gt;</a:t>
            </a:r>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body {background-color: powderblue;}</a:t>
            </a:r>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h1   {color: blue;}</a:t>
            </a:r>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p    {color: red;}</a:t>
            </a:r>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&lt;/style&gt;</a:t>
            </a:r>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&lt;/head&gt;</a:t>
            </a:r>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&lt;body&gt;</a:t>
            </a:r>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&lt;h1&gt;This is a heading&lt;/h1&gt;</a:t>
            </a:r>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&lt;p&gt;This is a paragraph.&lt;/p&gt;</a:t>
            </a:r>
            <a:endParaRPr/>
          </a:p>
          <a:p>
            <a:pPr indent="0" lvl="0" marL="0" marR="0" rtl="0" algn="l">
              <a:spcBef>
                <a:spcPts val="0"/>
              </a:spcBef>
              <a:spcAft>
                <a:spcPts val="0"/>
              </a:spcAft>
              <a:buNone/>
            </a:pPr>
            <a:r>
              <a:t/>
            </a:r>
            <a:endParaRPr b="0" i="0" sz="1800">
              <a:solidFill>
                <a:schemeClr val="dk1"/>
              </a:solidFill>
              <a:latin typeface="Poppins"/>
              <a:ea typeface="Poppins"/>
              <a:cs typeface="Poppins"/>
              <a:sym typeface="Poppins"/>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&lt;/body&gt;</a:t>
            </a:r>
            <a:endParaRPr/>
          </a:p>
          <a:p>
            <a:pPr indent="0" lvl="0" marL="0" marR="0" rtl="0" algn="l">
              <a:spcBef>
                <a:spcPts val="0"/>
              </a:spcBef>
              <a:spcAft>
                <a:spcPts val="0"/>
              </a:spcAft>
              <a:buNone/>
            </a:pPr>
            <a:r>
              <a:rPr b="0" i="0" lang="en-US" sz="1800">
                <a:solidFill>
                  <a:schemeClr val="dk1"/>
                </a:solidFill>
                <a:latin typeface="Poppins"/>
                <a:ea typeface="Poppins"/>
                <a:cs typeface="Poppins"/>
                <a:sym typeface="Poppins"/>
              </a:rPr>
              <a:t>&lt;/html&gt;</a:t>
            </a:r>
            <a:endParaRPr/>
          </a:p>
        </p:txBody>
      </p:sp>
      <p:pic>
        <p:nvPicPr>
          <p:cNvPr id="1157" name="Google Shape;1157;p102"/>
          <p:cNvPicPr preferRelativeResize="0"/>
          <p:nvPr/>
        </p:nvPicPr>
        <p:blipFill rotWithShape="1">
          <a:blip r:embed="rId4">
            <a:alphaModFix/>
          </a:blip>
          <a:srcRect b="0" l="0" r="0" t="0"/>
          <a:stretch/>
        </p:blipFill>
        <p:spPr>
          <a:xfrm>
            <a:off x="5410200" y="1623191"/>
            <a:ext cx="3295650" cy="21717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grpSp>
        <p:nvGrpSpPr>
          <p:cNvPr id="1162" name="Google Shape;1162;p103"/>
          <p:cNvGrpSpPr/>
          <p:nvPr/>
        </p:nvGrpSpPr>
        <p:grpSpPr>
          <a:xfrm>
            <a:off x="-304800" y="0"/>
            <a:ext cx="9243584" cy="634852"/>
            <a:chOff x="2320419" y="125716"/>
            <a:chExt cx="9757281" cy="846469"/>
          </a:xfrm>
        </p:grpSpPr>
        <p:cxnSp>
          <p:nvCxnSpPr>
            <p:cNvPr id="1163" name="Google Shape;1163;p10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64" name="Google Shape;1164;p10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a:t>
              </a:r>
              <a:endParaRPr/>
            </a:p>
          </p:txBody>
        </p:sp>
        <p:pic>
          <p:nvPicPr>
            <p:cNvPr id="1165" name="Google Shape;1165;p10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66" name="Google Shape;1166;p103"/>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167" name="Google Shape;1167;p103"/>
          <p:cNvSpPr txBox="1"/>
          <p:nvPr/>
        </p:nvSpPr>
        <p:spPr>
          <a:xfrm>
            <a:off x="328270" y="585383"/>
            <a:ext cx="721553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444444"/>
                </a:solidFill>
                <a:latin typeface="Poppins"/>
                <a:ea typeface="Poppins"/>
                <a:cs typeface="Poppins"/>
                <a:sym typeface="Poppins"/>
              </a:rPr>
              <a:t> External CSS</a:t>
            </a:r>
            <a:endParaRPr b="0" i="0" sz="1800">
              <a:solidFill>
                <a:srgbClr val="444444"/>
              </a:solidFill>
              <a:latin typeface="Poppins"/>
              <a:ea typeface="Poppins"/>
              <a:cs typeface="Poppins"/>
              <a:sym typeface="Poppins"/>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With the help of &lt;link&gt; tag in the head tag, we can apply styles</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Reference is added </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File saved with .css extension</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Redundancy is removed</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The idea of separation of concerns is maintained</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Uniquely applied to each document</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Example:</a:t>
            </a:r>
            <a:endParaRPr/>
          </a:p>
          <a:p>
            <a:pPr indent="0" lvl="0" marL="0" marR="0" rtl="0" algn="l">
              <a:spcBef>
                <a:spcPts val="0"/>
              </a:spcBef>
              <a:spcAft>
                <a:spcPts val="0"/>
              </a:spcAft>
              <a:buNone/>
            </a:pPr>
            <a:r>
              <a:t/>
            </a:r>
            <a:endParaRPr b="0" i="0" sz="1800">
              <a:solidFill>
                <a:srgbClr val="FF0000"/>
              </a:solidFill>
              <a:latin typeface="Poppins"/>
              <a:ea typeface="Poppins"/>
              <a:cs typeface="Poppins"/>
              <a:sym typeface="Poppins"/>
            </a:endParaRPr>
          </a:p>
        </p:txBody>
      </p:sp>
      <p:pic>
        <p:nvPicPr>
          <p:cNvPr id="1168" name="Google Shape;1168;p103"/>
          <p:cNvPicPr preferRelativeResize="0"/>
          <p:nvPr/>
        </p:nvPicPr>
        <p:blipFill rotWithShape="1">
          <a:blip r:embed="rId4">
            <a:alphaModFix/>
          </a:blip>
          <a:srcRect b="0" l="0" r="0" t="0"/>
          <a:stretch/>
        </p:blipFill>
        <p:spPr>
          <a:xfrm>
            <a:off x="609600" y="3349932"/>
            <a:ext cx="6219825" cy="134302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grpSp>
        <p:nvGrpSpPr>
          <p:cNvPr id="1173" name="Google Shape;1173;p104"/>
          <p:cNvGrpSpPr/>
          <p:nvPr/>
        </p:nvGrpSpPr>
        <p:grpSpPr>
          <a:xfrm>
            <a:off x="-304800" y="0"/>
            <a:ext cx="9243584" cy="634852"/>
            <a:chOff x="2320419" y="125716"/>
            <a:chExt cx="9757281" cy="846469"/>
          </a:xfrm>
        </p:grpSpPr>
        <p:cxnSp>
          <p:nvCxnSpPr>
            <p:cNvPr id="1174" name="Google Shape;1174;p10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75" name="Google Shape;1175;p10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a:t>
              </a:r>
              <a:endParaRPr/>
            </a:p>
          </p:txBody>
        </p:sp>
        <p:pic>
          <p:nvPicPr>
            <p:cNvPr id="1176" name="Google Shape;1176;p10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77" name="Google Shape;1177;p104"/>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178" name="Google Shape;1178;p104"/>
          <p:cNvSpPr txBox="1"/>
          <p:nvPr/>
        </p:nvSpPr>
        <p:spPr>
          <a:xfrm>
            <a:off x="328270" y="742950"/>
            <a:ext cx="6496735"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External.html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&lt;link rel="stylesheet" href="styles.css"&gt;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&lt;h1&gt;This is a heading&lt;/h1&gt;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&lt;p&gt;This is a paragraph.&lt;/p&gt;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grpSp>
        <p:nvGrpSpPr>
          <p:cNvPr id="1183" name="Google Shape;1183;p105"/>
          <p:cNvGrpSpPr/>
          <p:nvPr/>
        </p:nvGrpSpPr>
        <p:grpSpPr>
          <a:xfrm>
            <a:off x="-304800" y="0"/>
            <a:ext cx="9243584" cy="634852"/>
            <a:chOff x="2320419" y="125716"/>
            <a:chExt cx="9757281" cy="846469"/>
          </a:xfrm>
        </p:grpSpPr>
        <p:cxnSp>
          <p:nvCxnSpPr>
            <p:cNvPr id="1184" name="Google Shape;1184;p10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85" name="Google Shape;1185;p10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a:t>
              </a:r>
              <a:endParaRPr/>
            </a:p>
          </p:txBody>
        </p:sp>
        <p:pic>
          <p:nvPicPr>
            <p:cNvPr id="1186" name="Google Shape;1186;p10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87" name="Google Shape;1187;p105"/>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188" name="Google Shape;1188;p105"/>
          <p:cNvSpPr txBox="1"/>
          <p:nvPr/>
        </p:nvSpPr>
        <p:spPr>
          <a:xfrm>
            <a:off x="328270" y="742950"/>
            <a:ext cx="6496735"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Styles.css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body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background-color: powderblue;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h1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color: blue;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color: red;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pic>
        <p:nvPicPr>
          <p:cNvPr id="1189" name="Google Shape;1189;p105"/>
          <p:cNvPicPr preferRelativeResize="0"/>
          <p:nvPr/>
        </p:nvPicPr>
        <p:blipFill rotWithShape="1">
          <a:blip r:embed="rId4">
            <a:alphaModFix/>
          </a:blip>
          <a:srcRect b="0" l="0" r="0" t="0"/>
          <a:stretch/>
        </p:blipFill>
        <p:spPr>
          <a:xfrm>
            <a:off x="5410200" y="1581150"/>
            <a:ext cx="3295650" cy="21717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grpSp>
        <p:nvGrpSpPr>
          <p:cNvPr id="1194" name="Google Shape;1194;p106"/>
          <p:cNvGrpSpPr/>
          <p:nvPr/>
        </p:nvGrpSpPr>
        <p:grpSpPr>
          <a:xfrm>
            <a:off x="-304800" y="0"/>
            <a:ext cx="9243584" cy="634852"/>
            <a:chOff x="2320419" y="125716"/>
            <a:chExt cx="9757281" cy="846469"/>
          </a:xfrm>
        </p:grpSpPr>
        <p:cxnSp>
          <p:nvCxnSpPr>
            <p:cNvPr id="1195" name="Google Shape;1195;p10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96" name="Google Shape;1196;p10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selectors</a:t>
              </a:r>
              <a:endParaRPr/>
            </a:p>
          </p:txBody>
        </p:sp>
        <p:pic>
          <p:nvPicPr>
            <p:cNvPr id="1197" name="Google Shape;1197;p10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98" name="Google Shape;1198;p106"/>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199" name="Google Shape;1199;p106"/>
          <p:cNvSpPr txBox="1"/>
          <p:nvPr/>
        </p:nvSpPr>
        <p:spPr>
          <a:xfrm>
            <a:off x="457200" y="595731"/>
            <a:ext cx="7924800"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a:solidFill>
                  <a:schemeClr val="lt1"/>
                </a:solidFill>
                <a:latin typeface="Poppins"/>
                <a:ea typeface="Poppins"/>
                <a:cs typeface="Poppins"/>
                <a:sym typeface="Poppins"/>
              </a:rPr>
              <a:t>Celectors</a:t>
            </a:r>
            <a:r>
              <a:rPr b="0" i="0" lang="en-US" sz="1800">
                <a:solidFill>
                  <a:srgbClr val="333333"/>
                </a:solidFill>
                <a:latin typeface="Inter"/>
                <a:ea typeface="Inter"/>
                <a:cs typeface="Inter"/>
                <a:sym typeface="Inter"/>
              </a:rPr>
              <a:t>There are several different types of selectors in CSS.</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CSS Element Selector</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CSS Id Selector</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CSS Class Selector</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CSS Universal Selector</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CSS Group Selector</a:t>
            </a:r>
            <a:endParaRPr/>
          </a:p>
          <a:p>
            <a:pPr indent="0" lvl="0" marL="0" marR="0" rtl="0" algn="just">
              <a:spcBef>
                <a:spcPts val="0"/>
              </a:spcBef>
              <a:spcAft>
                <a:spcPts val="0"/>
              </a:spcAft>
              <a:buNone/>
            </a:pPr>
            <a:r>
              <a:rPr b="0" i="0" lang="en-US" sz="1800">
                <a:solidFill>
                  <a:srgbClr val="610B38"/>
                </a:solidFill>
                <a:latin typeface="Arial"/>
                <a:ea typeface="Arial"/>
                <a:cs typeface="Arial"/>
                <a:sym typeface="Arial"/>
              </a:rPr>
              <a:t>1) CSS Element Selector</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element selector selects the HTML element by name.</a:t>
            </a:r>
            <a:endParaRPr/>
          </a:p>
          <a:p>
            <a:pPr indent="0" lvl="0" marL="0" marR="0" rtl="0" algn="l">
              <a:spcBef>
                <a:spcPts val="0"/>
              </a:spcBef>
              <a:spcAft>
                <a:spcPts val="0"/>
              </a:spcAft>
              <a:buNone/>
            </a:pPr>
            <a:r>
              <a:t/>
            </a:r>
            <a:endParaRPr b="1" i="0" sz="1800">
              <a:solidFill>
                <a:schemeClr val="lt1"/>
              </a:solidFill>
              <a:latin typeface="Poppins"/>
              <a:ea typeface="Poppins"/>
              <a:cs typeface="Poppins"/>
              <a:sym typeface="Poppins"/>
            </a:endParaRPr>
          </a:p>
        </p:txBody>
      </p:sp>
      <p:pic>
        <p:nvPicPr>
          <p:cNvPr id="1200" name="Google Shape;1200;p106"/>
          <p:cNvPicPr preferRelativeResize="0"/>
          <p:nvPr/>
        </p:nvPicPr>
        <p:blipFill rotWithShape="1">
          <a:blip r:embed="rId4">
            <a:alphaModFix/>
          </a:blip>
          <a:srcRect b="0" l="0" r="0" t="0"/>
          <a:stretch/>
        </p:blipFill>
        <p:spPr>
          <a:xfrm>
            <a:off x="2609376" y="3255708"/>
            <a:ext cx="2752725" cy="12573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grpSp>
        <p:nvGrpSpPr>
          <p:cNvPr id="1205" name="Google Shape;1205;p107"/>
          <p:cNvGrpSpPr/>
          <p:nvPr/>
        </p:nvGrpSpPr>
        <p:grpSpPr>
          <a:xfrm>
            <a:off x="-304800" y="0"/>
            <a:ext cx="9243584" cy="634852"/>
            <a:chOff x="2320419" y="125716"/>
            <a:chExt cx="9757281" cy="846469"/>
          </a:xfrm>
        </p:grpSpPr>
        <p:cxnSp>
          <p:nvCxnSpPr>
            <p:cNvPr id="1206" name="Google Shape;1206;p10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07" name="Google Shape;1207;p10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selectors</a:t>
              </a:r>
              <a:endParaRPr/>
            </a:p>
          </p:txBody>
        </p:sp>
        <p:pic>
          <p:nvPicPr>
            <p:cNvPr id="1208" name="Google Shape;1208;p10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09" name="Google Shape;1209;p107"/>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210" name="Google Shape;1210;p107"/>
          <p:cNvSpPr txBox="1"/>
          <p:nvPr/>
        </p:nvSpPr>
        <p:spPr>
          <a:xfrm>
            <a:off x="457200" y="595731"/>
            <a:ext cx="7924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444444"/>
                </a:solidFill>
                <a:latin typeface="Poppins"/>
                <a:ea typeface="Poppins"/>
                <a:cs typeface="Poppins"/>
                <a:sym typeface="Poppins"/>
              </a:rPr>
              <a:t>&lt;!DOCTYPE html&gt;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&lt;html&gt;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&lt;head&gt;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&lt;style&gt;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p{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    text-align: center;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    color: blue;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&lt;/style&gt;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&lt;/head&gt;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&lt;body&gt;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&lt;p&gt;This style will be applied on every paragraph.&lt;/p&gt;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&lt;p id="para1"&gt;Me too!&lt;/p&gt;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&lt;p&gt;And me!&lt;/p&gt;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&lt;/body&gt;  </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&lt;/html&gt; </a:t>
            </a:r>
            <a:endParaRPr/>
          </a:p>
        </p:txBody>
      </p:sp>
      <p:sp>
        <p:nvSpPr>
          <p:cNvPr id="1211" name="Google Shape;1211;p107"/>
          <p:cNvSpPr txBox="1"/>
          <p:nvPr/>
        </p:nvSpPr>
        <p:spPr>
          <a:xfrm>
            <a:off x="457200" y="2876550"/>
            <a:ext cx="7924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1212" name="Google Shape;1212;p107"/>
          <p:cNvPicPr preferRelativeResize="0"/>
          <p:nvPr/>
        </p:nvPicPr>
        <p:blipFill rotWithShape="1">
          <a:blip r:embed="rId4">
            <a:alphaModFix/>
          </a:blip>
          <a:srcRect b="0" l="0" r="0" t="0"/>
          <a:stretch/>
        </p:blipFill>
        <p:spPr>
          <a:xfrm>
            <a:off x="5105400" y="2305050"/>
            <a:ext cx="3352800" cy="125730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grpSp>
        <p:nvGrpSpPr>
          <p:cNvPr id="1217" name="Google Shape;1217;p108"/>
          <p:cNvGrpSpPr/>
          <p:nvPr/>
        </p:nvGrpSpPr>
        <p:grpSpPr>
          <a:xfrm>
            <a:off x="-304800" y="0"/>
            <a:ext cx="9243584" cy="634852"/>
            <a:chOff x="2320419" y="125716"/>
            <a:chExt cx="9757281" cy="846469"/>
          </a:xfrm>
        </p:grpSpPr>
        <p:cxnSp>
          <p:nvCxnSpPr>
            <p:cNvPr id="1218" name="Google Shape;1218;p10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19" name="Google Shape;1219;p10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selectors</a:t>
              </a:r>
              <a:endParaRPr/>
            </a:p>
          </p:txBody>
        </p:sp>
        <p:pic>
          <p:nvPicPr>
            <p:cNvPr id="1220" name="Google Shape;1220;p10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21" name="Google Shape;1221;p108"/>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222" name="Google Shape;1222;p108"/>
          <p:cNvSpPr txBox="1"/>
          <p:nvPr/>
        </p:nvSpPr>
        <p:spPr>
          <a:xfrm>
            <a:off x="457200" y="595731"/>
            <a:ext cx="7924800"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CSS Id Selector</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id selector selects the id attribute of an HTML element to select a specific element. An id is always unique within the page so it is chosen to select a single, unique element.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It is written with the hash character (#), followed by the id of the element.</a:t>
            </a:r>
            <a:endParaRPr/>
          </a:p>
          <a:p>
            <a:pPr indent="0" lvl="0" marL="0" marR="0" rtl="0" algn="l">
              <a:spcBef>
                <a:spcPts val="0"/>
              </a:spcBef>
              <a:spcAft>
                <a:spcPts val="0"/>
              </a:spcAft>
              <a:buNone/>
            </a:pPr>
            <a:r>
              <a:t/>
            </a:r>
            <a:endParaRPr b="0" i="0" sz="1800">
              <a:solidFill>
                <a:srgbClr val="444444"/>
              </a:solidFill>
              <a:latin typeface="Poppins"/>
              <a:ea typeface="Poppins"/>
              <a:cs typeface="Poppins"/>
              <a:sym typeface="Poppins"/>
            </a:endParaRPr>
          </a:p>
        </p:txBody>
      </p:sp>
      <p:pic>
        <p:nvPicPr>
          <p:cNvPr id="1223" name="Google Shape;1223;p108"/>
          <p:cNvPicPr preferRelativeResize="0"/>
          <p:nvPr/>
        </p:nvPicPr>
        <p:blipFill rotWithShape="1">
          <a:blip r:embed="rId4">
            <a:alphaModFix/>
          </a:blip>
          <a:srcRect b="0" l="0" r="0" t="0"/>
          <a:stretch/>
        </p:blipFill>
        <p:spPr>
          <a:xfrm>
            <a:off x="2618017" y="2612170"/>
            <a:ext cx="3048000" cy="128587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grpSp>
        <p:nvGrpSpPr>
          <p:cNvPr id="1228" name="Google Shape;1228;p109"/>
          <p:cNvGrpSpPr/>
          <p:nvPr/>
        </p:nvGrpSpPr>
        <p:grpSpPr>
          <a:xfrm>
            <a:off x="-304800" y="0"/>
            <a:ext cx="9243584" cy="634852"/>
            <a:chOff x="2320419" y="125716"/>
            <a:chExt cx="9757281" cy="846469"/>
          </a:xfrm>
        </p:grpSpPr>
        <p:cxnSp>
          <p:nvCxnSpPr>
            <p:cNvPr id="1229" name="Google Shape;1229;p10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30" name="Google Shape;1230;p10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selectors</a:t>
              </a:r>
              <a:endParaRPr/>
            </a:p>
          </p:txBody>
        </p:sp>
        <p:pic>
          <p:nvPicPr>
            <p:cNvPr id="1231" name="Google Shape;1231;p10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32" name="Google Shape;1232;p109"/>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233" name="Google Shape;1233;p109"/>
          <p:cNvSpPr txBox="1"/>
          <p:nvPr/>
        </p:nvSpPr>
        <p:spPr>
          <a:xfrm>
            <a:off x="457201" y="585373"/>
            <a:ext cx="47244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#para1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text-align: center;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color: blue;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id="para1"&gt;Hello Javatpoint.com&lt;/p&gt;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&lt;p&gt;This paragraph will not be affected.&lt;/p&gt;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p:txBody>
      </p:sp>
      <p:pic>
        <p:nvPicPr>
          <p:cNvPr id="1234" name="Google Shape;1234;p109"/>
          <p:cNvPicPr preferRelativeResize="0"/>
          <p:nvPr/>
        </p:nvPicPr>
        <p:blipFill rotWithShape="1">
          <a:blip r:embed="rId4">
            <a:alphaModFix/>
          </a:blip>
          <a:srcRect b="0" l="0" r="0" t="0"/>
          <a:stretch/>
        </p:blipFill>
        <p:spPr>
          <a:xfrm>
            <a:off x="4572000" y="1957387"/>
            <a:ext cx="4005262" cy="122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pSp>
        <p:nvGrpSpPr>
          <p:cNvPr id="195" name="Google Shape;195;p11"/>
          <p:cNvGrpSpPr/>
          <p:nvPr/>
        </p:nvGrpSpPr>
        <p:grpSpPr>
          <a:xfrm>
            <a:off x="214315" y="94287"/>
            <a:ext cx="8821405" cy="634852"/>
            <a:chOff x="2766060" y="125716"/>
            <a:chExt cx="9311640" cy="846469"/>
          </a:xfrm>
        </p:grpSpPr>
        <p:cxnSp>
          <p:nvCxnSpPr>
            <p:cNvPr id="196" name="Google Shape;196;p1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97" name="Google Shape;197;p11"/>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FF0000"/>
                  </a:solidFill>
                  <a:latin typeface="Times New Roman"/>
                  <a:ea typeface="Times New Roman"/>
                  <a:cs typeface="Times New Roman"/>
                  <a:sym typeface="Times New Roman"/>
                </a:rPr>
                <a:t> Tags</a:t>
              </a:r>
              <a:endParaRPr/>
            </a:p>
          </p:txBody>
        </p:sp>
        <p:pic>
          <p:nvPicPr>
            <p:cNvPr id="198" name="Google Shape;198;p1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99" name="Google Shape;199;p11"/>
          <p:cNvSpPr txBox="1"/>
          <p:nvPr/>
        </p:nvSpPr>
        <p:spPr>
          <a:xfrm>
            <a:off x="609600" y="729139"/>
            <a:ext cx="7848600" cy="2862322"/>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All HTML tags must enclosed within &lt; &gt; these brackets.</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Every tag in HTML perform different tasks.</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If you have used an open tag &lt;tag&gt;, then you must use a close tag &lt;/tag&gt; (except some tags)</a:t>
            </a:r>
            <a:endParaRPr/>
          </a:p>
          <a:p>
            <a:pPr indent="0" lvl="0" marL="0" marR="0" rtl="0" algn="just">
              <a:spcBef>
                <a:spcPts val="0"/>
              </a:spcBef>
              <a:spcAft>
                <a:spcPts val="0"/>
              </a:spcAft>
              <a:buNone/>
            </a:pPr>
            <a:r>
              <a:rPr b="0" i="0" lang="en-US" sz="1800">
                <a:solidFill>
                  <a:srgbClr val="FF0000"/>
                </a:solidFill>
                <a:latin typeface="Arial"/>
                <a:ea typeface="Arial"/>
                <a:cs typeface="Arial"/>
                <a:sym typeface="Arial"/>
              </a:rPr>
              <a:t>Syntax</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&lt;tag&gt; content &lt;/tag&gt;</a:t>
            </a:r>
            <a:endParaRPr/>
          </a:p>
          <a:p>
            <a:pPr indent="0" lvl="0" marL="0" marR="0" rtl="0" algn="just">
              <a:spcBef>
                <a:spcPts val="0"/>
              </a:spcBef>
              <a:spcAft>
                <a:spcPts val="0"/>
              </a:spcAft>
              <a:buNone/>
            </a:pPr>
            <a:r>
              <a:rPr lang="en-US" sz="1800">
                <a:solidFill>
                  <a:srgbClr val="FF0000"/>
                </a:solidFill>
                <a:latin typeface="Inter"/>
                <a:ea typeface="Inter"/>
                <a:cs typeface="Inter"/>
                <a:sym typeface="Inter"/>
              </a:rPr>
              <a:t>Example</a:t>
            </a:r>
            <a:endParaRPr b="0" i="0" sz="1800">
              <a:solidFill>
                <a:srgbClr val="FF0000"/>
              </a:solidFill>
              <a:latin typeface="Inter"/>
              <a:ea typeface="Inter"/>
              <a:cs typeface="Inter"/>
              <a:sym typeface="Inte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&lt;p&gt; Paragraph Tag &lt;/p&gt;</a:t>
            </a:r>
            <a:endParaRPr/>
          </a:p>
          <a:p>
            <a:pPr indent="0" lvl="0" marL="0" marR="0" rtl="0" algn="just">
              <a:spcBef>
                <a:spcPts val="0"/>
              </a:spcBef>
              <a:spcAft>
                <a:spcPts val="0"/>
              </a:spcAft>
              <a:buClr>
                <a:schemeClr val="lt1"/>
              </a:buClr>
              <a:buSzPts val="1800"/>
              <a:buFont typeface="Arial"/>
              <a:buNone/>
            </a:pPr>
            <a:r>
              <a:t/>
            </a:r>
            <a:endParaRPr b="0" i="0" sz="1800">
              <a:solidFill>
                <a:srgbClr val="000000"/>
              </a:solidFill>
              <a:latin typeface="Inter"/>
              <a:ea typeface="Inter"/>
              <a:cs typeface="Inter"/>
              <a:sym typeface="Inte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grpSp>
        <p:nvGrpSpPr>
          <p:cNvPr id="1239" name="Google Shape;1239;p110"/>
          <p:cNvGrpSpPr/>
          <p:nvPr/>
        </p:nvGrpSpPr>
        <p:grpSpPr>
          <a:xfrm>
            <a:off x="-304800" y="0"/>
            <a:ext cx="9243584" cy="634852"/>
            <a:chOff x="2320419" y="125716"/>
            <a:chExt cx="9757281" cy="846469"/>
          </a:xfrm>
        </p:grpSpPr>
        <p:cxnSp>
          <p:nvCxnSpPr>
            <p:cNvPr id="1240" name="Google Shape;1240;p11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41" name="Google Shape;1241;p11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selectors</a:t>
              </a:r>
              <a:endParaRPr/>
            </a:p>
          </p:txBody>
        </p:sp>
        <p:pic>
          <p:nvPicPr>
            <p:cNvPr id="1242" name="Google Shape;1242;p11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43" name="Google Shape;1243;p110"/>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244" name="Google Shape;1244;p110"/>
          <p:cNvSpPr txBox="1"/>
          <p:nvPr/>
        </p:nvSpPr>
        <p:spPr>
          <a:xfrm>
            <a:off x="381000" y="742950"/>
            <a:ext cx="77724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CSS Class Selector</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class selector selects HTML elements with a specific class attribute. It is used with a period character . (full stop symbol) followed by the class name.</a:t>
            </a:r>
            <a:endParaRPr/>
          </a:p>
          <a:p>
            <a:pPr indent="0" lvl="0" marL="0" marR="0" rtl="0" algn="just">
              <a:spcBef>
                <a:spcPts val="0"/>
              </a:spcBef>
              <a:spcAft>
                <a:spcPts val="0"/>
              </a:spcAft>
              <a:buNone/>
            </a:pPr>
            <a:r>
              <a:rPr b="0" i="0" lang="en-US" sz="1800">
                <a:solidFill>
                  <a:srgbClr val="333333"/>
                </a:solidFill>
                <a:latin typeface="Arial"/>
                <a:ea typeface="Arial"/>
                <a:cs typeface="Arial"/>
                <a:sym typeface="Arial"/>
              </a:rPr>
              <a:t>Note: A class name should not be started with a number.</a:t>
            </a:r>
            <a:endParaRPr b="0" i="0" sz="1800">
              <a:solidFill>
                <a:srgbClr val="333333"/>
              </a:solidFill>
              <a:latin typeface="Arial"/>
              <a:ea typeface="Arial"/>
              <a:cs typeface="Arial"/>
              <a:sym typeface="Arial"/>
            </a:endParaRPr>
          </a:p>
        </p:txBody>
      </p:sp>
      <p:pic>
        <p:nvPicPr>
          <p:cNvPr id="1245" name="Google Shape;1245;p110"/>
          <p:cNvPicPr preferRelativeResize="0"/>
          <p:nvPr/>
        </p:nvPicPr>
        <p:blipFill rotWithShape="1">
          <a:blip r:embed="rId4">
            <a:alphaModFix/>
          </a:blip>
          <a:srcRect b="0" l="0" r="0" t="0"/>
          <a:stretch/>
        </p:blipFill>
        <p:spPr>
          <a:xfrm>
            <a:off x="2862262" y="2724150"/>
            <a:ext cx="3419475" cy="15430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grpSp>
        <p:nvGrpSpPr>
          <p:cNvPr id="1250" name="Google Shape;1250;p111"/>
          <p:cNvGrpSpPr/>
          <p:nvPr/>
        </p:nvGrpSpPr>
        <p:grpSpPr>
          <a:xfrm>
            <a:off x="-304800" y="0"/>
            <a:ext cx="9243584" cy="634852"/>
            <a:chOff x="2320419" y="125716"/>
            <a:chExt cx="9757281" cy="846469"/>
          </a:xfrm>
        </p:grpSpPr>
        <p:cxnSp>
          <p:nvCxnSpPr>
            <p:cNvPr id="1251" name="Google Shape;1251;p11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52" name="Google Shape;1252;p11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selectors</a:t>
              </a:r>
              <a:endParaRPr/>
            </a:p>
          </p:txBody>
        </p:sp>
        <p:pic>
          <p:nvPicPr>
            <p:cNvPr id="1253" name="Google Shape;1253;p11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54" name="Google Shape;1254;p111"/>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255" name="Google Shape;1255;p111"/>
          <p:cNvSpPr txBox="1"/>
          <p:nvPr/>
        </p:nvSpPr>
        <p:spPr>
          <a:xfrm>
            <a:off x="606691" y="457539"/>
            <a:ext cx="7546709"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.center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text-align: center;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color: blue;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&lt;h1 class="center"&gt;This heading is blue and center-aligned.&lt;/h1&gt;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class="center"&gt;This paragraph is blue and center-aligned.&lt;/p&gt;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p:txBody>
      </p:sp>
      <p:pic>
        <p:nvPicPr>
          <p:cNvPr id="1256" name="Google Shape;1256;p111"/>
          <p:cNvPicPr preferRelativeResize="0"/>
          <p:nvPr/>
        </p:nvPicPr>
        <p:blipFill rotWithShape="1">
          <a:blip r:embed="rId4">
            <a:alphaModFix/>
          </a:blip>
          <a:srcRect b="0" l="0" r="0" t="0"/>
          <a:stretch/>
        </p:blipFill>
        <p:spPr>
          <a:xfrm>
            <a:off x="4038600" y="1031248"/>
            <a:ext cx="4471987" cy="165735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grpSp>
        <p:nvGrpSpPr>
          <p:cNvPr id="1261" name="Google Shape;1261;p112"/>
          <p:cNvGrpSpPr/>
          <p:nvPr/>
        </p:nvGrpSpPr>
        <p:grpSpPr>
          <a:xfrm>
            <a:off x="-304800" y="0"/>
            <a:ext cx="9243584" cy="634852"/>
            <a:chOff x="2320419" y="125716"/>
            <a:chExt cx="9757281" cy="846469"/>
          </a:xfrm>
        </p:grpSpPr>
        <p:cxnSp>
          <p:nvCxnSpPr>
            <p:cNvPr id="1262" name="Google Shape;1262;p11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63" name="Google Shape;1263;p11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selectors</a:t>
              </a:r>
              <a:endParaRPr/>
            </a:p>
          </p:txBody>
        </p:sp>
        <p:pic>
          <p:nvPicPr>
            <p:cNvPr id="1264" name="Google Shape;1264;p11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65" name="Google Shape;1265;p112"/>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266" name="Google Shape;1266;p112"/>
          <p:cNvSpPr txBox="1"/>
          <p:nvPr/>
        </p:nvSpPr>
        <p:spPr>
          <a:xfrm>
            <a:off x="457200" y="595731"/>
            <a:ext cx="79248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4B"/>
                </a:solidFill>
                <a:latin typeface="Arial"/>
                <a:ea typeface="Arial"/>
                <a:cs typeface="Arial"/>
                <a:sym typeface="Arial"/>
              </a:rPr>
              <a:t>CSS Class Selector for specific element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If you want to specify that only one specific HTML element should be affected then you should use the element name with class selector.</a:t>
            </a:r>
            <a:endParaRPr/>
          </a:p>
          <a:p>
            <a:pPr indent="0" lvl="0" marL="0" marR="0" rtl="0" algn="l">
              <a:spcBef>
                <a:spcPts val="0"/>
              </a:spcBef>
              <a:spcAft>
                <a:spcPts val="0"/>
              </a:spcAft>
              <a:buNone/>
            </a:pPr>
            <a:r>
              <a:t/>
            </a:r>
            <a:endParaRPr b="0" i="0" sz="1800">
              <a:solidFill>
                <a:srgbClr val="444444"/>
              </a:solidFill>
              <a:latin typeface="Poppins"/>
              <a:ea typeface="Poppins"/>
              <a:cs typeface="Poppins"/>
              <a:sym typeface="Poppins"/>
            </a:endParaRPr>
          </a:p>
        </p:txBody>
      </p:sp>
      <p:pic>
        <p:nvPicPr>
          <p:cNvPr id="1267" name="Google Shape;1267;p112"/>
          <p:cNvPicPr preferRelativeResize="0"/>
          <p:nvPr/>
        </p:nvPicPr>
        <p:blipFill rotWithShape="1">
          <a:blip r:embed="rId4">
            <a:alphaModFix/>
          </a:blip>
          <a:srcRect b="0" l="0" r="0" t="0"/>
          <a:stretch/>
        </p:blipFill>
        <p:spPr>
          <a:xfrm>
            <a:off x="5791200" y="1924050"/>
            <a:ext cx="2957512" cy="1295400"/>
          </a:xfrm>
          <a:prstGeom prst="rect">
            <a:avLst/>
          </a:prstGeom>
          <a:noFill/>
          <a:ln>
            <a:noFill/>
          </a:ln>
        </p:spPr>
      </p:pic>
      <p:sp>
        <p:nvSpPr>
          <p:cNvPr id="1268" name="Google Shape;1268;p112"/>
          <p:cNvSpPr txBox="1"/>
          <p:nvPr/>
        </p:nvSpPr>
        <p:spPr>
          <a:xfrm>
            <a:off x="228600" y="1581149"/>
            <a:ext cx="6596405"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&lt;!DOCTYPE html&gt;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p.center {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text-align: center;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color: blue;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&lt;h1 class="center"&gt;This heading is not affected&lt;/h1&gt;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&lt;p class="center"&gt;This paragraph is blue and center-aligned.&lt;/p&gt;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&lt;/html&gt;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grpSp>
        <p:nvGrpSpPr>
          <p:cNvPr id="1273" name="Google Shape;1273;p113"/>
          <p:cNvGrpSpPr/>
          <p:nvPr/>
        </p:nvGrpSpPr>
        <p:grpSpPr>
          <a:xfrm>
            <a:off x="-304800" y="0"/>
            <a:ext cx="9243584" cy="634852"/>
            <a:chOff x="2320419" y="125716"/>
            <a:chExt cx="9757281" cy="846469"/>
          </a:xfrm>
        </p:grpSpPr>
        <p:cxnSp>
          <p:nvCxnSpPr>
            <p:cNvPr id="1274" name="Google Shape;1274;p11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75" name="Google Shape;1275;p11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selectors</a:t>
              </a:r>
              <a:endParaRPr/>
            </a:p>
          </p:txBody>
        </p:sp>
        <p:pic>
          <p:nvPicPr>
            <p:cNvPr id="1276" name="Google Shape;1276;p11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77" name="Google Shape;1277;p113"/>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278" name="Google Shape;1278;p113"/>
          <p:cNvSpPr txBox="1"/>
          <p:nvPr/>
        </p:nvSpPr>
        <p:spPr>
          <a:xfrm>
            <a:off x="457200" y="595731"/>
            <a:ext cx="7924800" cy="59093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4) CSS Universal Selector</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universal selector is used as a wildcard character. It selects all the elements on the pages.</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&lt;!DOCTYPE html&gt;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&lt;style&gt;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color: green;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font-size: 20px;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&lt;/style&gt;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&lt;body&gt;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&lt;h2&gt;This is heading&lt;/h2&gt;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&lt;p&gt;This style will be applied on every paragraph.&lt;/p&gt;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&lt;p id="para1"&gt;Me too!&lt;/p&gt;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&lt;p&gt;And me!&lt;/p&gt;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&lt;/body&gt;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a:t>
            </a:r>
            <a:endParaRPr/>
          </a:p>
          <a:p>
            <a:pPr indent="0" lvl="0" marL="0" marR="0" rtl="0" algn="l">
              <a:spcBef>
                <a:spcPts val="0"/>
              </a:spcBef>
              <a:spcAft>
                <a:spcPts val="0"/>
              </a:spcAft>
              <a:buNone/>
            </a:pPr>
            <a:r>
              <a:t/>
            </a:r>
            <a:endParaRPr b="0" i="0" sz="1800">
              <a:solidFill>
                <a:srgbClr val="444444"/>
              </a:solidFill>
              <a:latin typeface="Poppins"/>
              <a:ea typeface="Poppins"/>
              <a:cs typeface="Poppins"/>
              <a:sym typeface="Poppins"/>
            </a:endParaRPr>
          </a:p>
        </p:txBody>
      </p:sp>
      <p:pic>
        <p:nvPicPr>
          <p:cNvPr id="1279" name="Google Shape;1279;p113"/>
          <p:cNvPicPr preferRelativeResize="0"/>
          <p:nvPr/>
        </p:nvPicPr>
        <p:blipFill rotWithShape="1">
          <a:blip r:embed="rId4">
            <a:alphaModFix/>
          </a:blip>
          <a:srcRect b="0" l="0" r="0" t="0"/>
          <a:stretch/>
        </p:blipFill>
        <p:spPr>
          <a:xfrm>
            <a:off x="3692593" y="1832613"/>
            <a:ext cx="3771900" cy="174307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grpSp>
        <p:nvGrpSpPr>
          <p:cNvPr id="1284" name="Google Shape;1284;p114"/>
          <p:cNvGrpSpPr/>
          <p:nvPr/>
        </p:nvGrpSpPr>
        <p:grpSpPr>
          <a:xfrm>
            <a:off x="-304800" y="0"/>
            <a:ext cx="9243584" cy="634852"/>
            <a:chOff x="2320419" y="125716"/>
            <a:chExt cx="9757281" cy="846469"/>
          </a:xfrm>
        </p:grpSpPr>
        <p:cxnSp>
          <p:nvCxnSpPr>
            <p:cNvPr id="1285" name="Google Shape;1285;p11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86" name="Google Shape;1286;p11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selectors</a:t>
              </a:r>
              <a:endParaRPr/>
            </a:p>
          </p:txBody>
        </p:sp>
        <p:pic>
          <p:nvPicPr>
            <p:cNvPr id="1287" name="Google Shape;1287;p11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88" name="Google Shape;1288;p114"/>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289" name="Google Shape;1289;p114"/>
          <p:cNvSpPr txBox="1"/>
          <p:nvPr/>
        </p:nvSpPr>
        <p:spPr>
          <a:xfrm>
            <a:off x="205216" y="585374"/>
            <a:ext cx="8000914"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5) CSS Group Selector</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grouping selector is used to select all the elements with the same style definitions.</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Grouping selector is used to minimize the code. Commas are used to separate each selector in grouping.</a:t>
            </a:r>
            <a:endParaRPr/>
          </a:p>
        </p:txBody>
      </p:sp>
      <p:pic>
        <p:nvPicPr>
          <p:cNvPr id="1290" name="Google Shape;1290;p114"/>
          <p:cNvPicPr preferRelativeResize="0"/>
          <p:nvPr/>
        </p:nvPicPr>
        <p:blipFill rotWithShape="1">
          <a:blip r:embed="rId4">
            <a:alphaModFix/>
          </a:blip>
          <a:srcRect b="0" l="0" r="0" t="0"/>
          <a:stretch/>
        </p:blipFill>
        <p:spPr>
          <a:xfrm>
            <a:off x="3490912" y="1809750"/>
            <a:ext cx="2162175" cy="130492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grpSp>
        <p:nvGrpSpPr>
          <p:cNvPr id="1295" name="Google Shape;1295;p115"/>
          <p:cNvGrpSpPr/>
          <p:nvPr/>
        </p:nvGrpSpPr>
        <p:grpSpPr>
          <a:xfrm>
            <a:off x="-304800" y="0"/>
            <a:ext cx="9243584" cy="634852"/>
            <a:chOff x="2320419" y="125716"/>
            <a:chExt cx="9757281" cy="846469"/>
          </a:xfrm>
        </p:grpSpPr>
        <p:cxnSp>
          <p:nvCxnSpPr>
            <p:cNvPr id="1296" name="Google Shape;1296;p11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97" name="Google Shape;1297;p11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selectors</a:t>
              </a:r>
              <a:endParaRPr/>
            </a:p>
          </p:txBody>
        </p:sp>
        <p:pic>
          <p:nvPicPr>
            <p:cNvPr id="1298" name="Google Shape;1298;p11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99" name="Google Shape;1299;p115"/>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300" name="Google Shape;1300;p115"/>
          <p:cNvSpPr txBox="1"/>
          <p:nvPr/>
        </p:nvSpPr>
        <p:spPr>
          <a:xfrm>
            <a:off x="205216" y="585374"/>
            <a:ext cx="8000914"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&lt;!DOCTYPE html&gt;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&lt;style&gt;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h1, h2, p {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text-align: center;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color: blue;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&lt;/style&gt;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&lt;body&gt;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&lt;h1&gt;Hello everyone&lt;/h1&gt;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&lt;h2&gt;Hello everyone (In smaller font)&lt;/h2&gt;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&lt;p&gt;This is a paragraph.&lt;/p&gt;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&lt;H3&gt;HI&lt;/H3&gt;</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&lt;/body&gt;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 </a:t>
            </a:r>
            <a:endParaRPr/>
          </a:p>
        </p:txBody>
      </p:sp>
      <p:pic>
        <p:nvPicPr>
          <p:cNvPr id="1301" name="Google Shape;1301;p115"/>
          <p:cNvPicPr preferRelativeResize="0"/>
          <p:nvPr/>
        </p:nvPicPr>
        <p:blipFill rotWithShape="1">
          <a:blip r:embed="rId4">
            <a:alphaModFix/>
          </a:blip>
          <a:srcRect b="0" l="0" r="0" t="0"/>
          <a:stretch/>
        </p:blipFill>
        <p:spPr>
          <a:xfrm>
            <a:off x="3962400" y="1518743"/>
            <a:ext cx="4848225" cy="210502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grpSp>
        <p:nvGrpSpPr>
          <p:cNvPr id="1306" name="Google Shape;1306;p116"/>
          <p:cNvGrpSpPr/>
          <p:nvPr/>
        </p:nvGrpSpPr>
        <p:grpSpPr>
          <a:xfrm>
            <a:off x="-304800" y="0"/>
            <a:ext cx="9243584" cy="634852"/>
            <a:chOff x="2320419" y="125716"/>
            <a:chExt cx="9757281" cy="846469"/>
          </a:xfrm>
        </p:grpSpPr>
        <p:cxnSp>
          <p:nvCxnSpPr>
            <p:cNvPr id="1307" name="Google Shape;1307;p11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08" name="Google Shape;1308;p11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color</a:t>
              </a:r>
              <a:endParaRPr/>
            </a:p>
          </p:txBody>
        </p:sp>
        <p:pic>
          <p:nvPicPr>
            <p:cNvPr id="1309" name="Google Shape;1309;p11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10" name="Google Shape;1310;p116"/>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311" name="Google Shape;1311;p116"/>
          <p:cNvSpPr txBox="1"/>
          <p:nvPr/>
        </p:nvSpPr>
        <p:spPr>
          <a:xfrm>
            <a:off x="328270" y="595731"/>
            <a:ext cx="7977530"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The color property in CSS is used to set the color of HTML elements. Typically, this property is used to set the background color or the font color of an element.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In </a:t>
            </a:r>
            <a:r>
              <a:rPr b="0" i="0" lang="en-US" sz="1800" u="sng" strike="noStrike">
                <a:solidFill>
                  <a:srgbClr val="008000"/>
                </a:solidFill>
                <a:latin typeface="Inter"/>
                <a:ea typeface="Inter"/>
                <a:cs typeface="Inter"/>
                <a:sym typeface="Inter"/>
                <a:hlinkClick r:id="rId4">
                  <a:extLst>
                    <a:ext uri="{A12FA001-AC4F-418D-AE19-62706E023703}">
                      <ahyp:hlinkClr val="tx"/>
                    </a:ext>
                  </a:extLst>
                </a:hlinkClick>
              </a:rPr>
              <a:t>CSS</a:t>
            </a:r>
            <a:r>
              <a:rPr b="0" i="0" lang="en-US" sz="1800">
                <a:solidFill>
                  <a:srgbClr val="333333"/>
                </a:solidFill>
                <a:latin typeface="Inter"/>
                <a:ea typeface="Inter"/>
                <a:cs typeface="Inter"/>
                <a:sym typeface="Inter"/>
              </a:rPr>
              <a:t>, we use color values for specifying the color. We can also use this property for the border-color and other decorative effects.</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We can define the color of an element by using the following ways:</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RGB format.</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RGBA format.</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Hexadecimal notation.</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HSL.</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HSLA.</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Built-in color.</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grpSp>
        <p:nvGrpSpPr>
          <p:cNvPr id="1316" name="Google Shape;1316;p117"/>
          <p:cNvGrpSpPr/>
          <p:nvPr/>
        </p:nvGrpSpPr>
        <p:grpSpPr>
          <a:xfrm>
            <a:off x="-304800" y="0"/>
            <a:ext cx="9243584" cy="634852"/>
            <a:chOff x="2320419" y="125716"/>
            <a:chExt cx="9757281" cy="846469"/>
          </a:xfrm>
        </p:grpSpPr>
        <p:cxnSp>
          <p:nvCxnSpPr>
            <p:cNvPr id="1317" name="Google Shape;1317;p11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18" name="Google Shape;1318;p11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color</a:t>
              </a:r>
              <a:endParaRPr/>
            </a:p>
          </p:txBody>
        </p:sp>
        <p:pic>
          <p:nvPicPr>
            <p:cNvPr id="1319" name="Google Shape;1319;p11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20" name="Google Shape;1320;p117"/>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321" name="Google Shape;1321;p117"/>
          <p:cNvSpPr txBox="1"/>
          <p:nvPr/>
        </p:nvSpPr>
        <p:spPr>
          <a:xfrm>
            <a:off x="328270" y="595731"/>
            <a:ext cx="797753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RGB Format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RGB format is the short form of '</a:t>
            </a:r>
            <a:r>
              <a:rPr b="1" i="0" lang="en-US" sz="1800">
                <a:solidFill>
                  <a:srgbClr val="333333"/>
                </a:solidFill>
                <a:latin typeface="Inter"/>
                <a:ea typeface="Inter"/>
                <a:cs typeface="Inter"/>
                <a:sym typeface="Inter"/>
              </a:rPr>
              <a:t>RED GREEN</a:t>
            </a:r>
            <a:r>
              <a:rPr b="0" i="0" lang="en-US" sz="1800">
                <a:solidFill>
                  <a:srgbClr val="333333"/>
                </a:solidFill>
                <a:latin typeface="Inter"/>
                <a:ea typeface="Inter"/>
                <a:cs typeface="Inter"/>
                <a:sym typeface="Inter"/>
              </a:rPr>
              <a:t> and </a:t>
            </a:r>
            <a:r>
              <a:rPr b="1" i="0" lang="en-US" sz="1800">
                <a:solidFill>
                  <a:srgbClr val="333333"/>
                </a:solidFill>
                <a:latin typeface="Inter"/>
                <a:ea typeface="Inter"/>
                <a:cs typeface="Inter"/>
                <a:sym typeface="Inter"/>
              </a:rPr>
              <a:t>BLUE</a:t>
            </a:r>
            <a:r>
              <a:rPr b="0" i="0" lang="en-US" sz="1800">
                <a:solidFill>
                  <a:srgbClr val="333333"/>
                </a:solidFill>
                <a:latin typeface="Inter"/>
                <a:ea typeface="Inter"/>
                <a:cs typeface="Inter"/>
                <a:sym typeface="Inter"/>
              </a:rPr>
              <a:t>' that is used for defining the color of an </a:t>
            </a:r>
            <a:r>
              <a:rPr b="0" i="0" lang="en-US" sz="1800" u="sng" strike="noStrike">
                <a:solidFill>
                  <a:srgbClr val="008000"/>
                </a:solidFill>
                <a:latin typeface="Inter"/>
                <a:ea typeface="Inter"/>
                <a:cs typeface="Inter"/>
                <a:sym typeface="Inter"/>
                <a:hlinkClick r:id="rId4">
                  <a:extLst>
                    <a:ext uri="{A12FA001-AC4F-418D-AE19-62706E023703}">
                      <ahyp:hlinkClr val="tx"/>
                    </a:ext>
                  </a:extLst>
                </a:hlinkClick>
              </a:rPr>
              <a:t>HTML</a:t>
            </a:r>
            <a:r>
              <a:rPr b="0" i="0" lang="en-US" sz="1800">
                <a:solidFill>
                  <a:srgbClr val="333333"/>
                </a:solidFill>
                <a:latin typeface="Inter"/>
                <a:ea typeface="Inter"/>
                <a:cs typeface="Inter"/>
                <a:sym typeface="Inter"/>
              </a:rPr>
              <a:t> element simply by specifying the values of R, G, B that are in the range of 0 to 255.</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color values in this format are specified by using the </a:t>
            </a:r>
            <a:r>
              <a:rPr b="1" i="0" lang="en-US" sz="1800">
                <a:solidFill>
                  <a:srgbClr val="333333"/>
                </a:solidFill>
                <a:latin typeface="Inter"/>
                <a:ea typeface="Inter"/>
                <a:cs typeface="Inter"/>
                <a:sym typeface="Inter"/>
              </a:rPr>
              <a:t>rgb()</a:t>
            </a:r>
            <a:r>
              <a:rPr b="0" i="0" lang="en-US" sz="1800">
                <a:solidFill>
                  <a:srgbClr val="333333"/>
                </a:solidFill>
                <a:latin typeface="Inter"/>
                <a:ea typeface="Inter"/>
                <a:cs typeface="Inter"/>
                <a:sym typeface="Inter"/>
              </a:rPr>
              <a:t> property. This property allows three values that can either be in percentage or integer (range from 0 to 255).</a:t>
            </a: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pic>
        <p:nvPicPr>
          <p:cNvPr id="1322" name="Google Shape;1322;p117"/>
          <p:cNvPicPr preferRelativeResize="0"/>
          <p:nvPr/>
        </p:nvPicPr>
        <p:blipFill rotWithShape="1">
          <a:blip r:embed="rId5">
            <a:alphaModFix/>
          </a:blip>
          <a:srcRect b="0" l="0" r="0" t="0"/>
          <a:stretch/>
        </p:blipFill>
        <p:spPr>
          <a:xfrm>
            <a:off x="3059050" y="3257550"/>
            <a:ext cx="2590800" cy="11525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grpSp>
        <p:nvGrpSpPr>
          <p:cNvPr id="1327" name="Google Shape;1327;p118"/>
          <p:cNvGrpSpPr/>
          <p:nvPr/>
        </p:nvGrpSpPr>
        <p:grpSpPr>
          <a:xfrm>
            <a:off x="-304800" y="0"/>
            <a:ext cx="9243584" cy="634852"/>
            <a:chOff x="2320419" y="125716"/>
            <a:chExt cx="9757281" cy="846469"/>
          </a:xfrm>
        </p:grpSpPr>
        <p:cxnSp>
          <p:nvCxnSpPr>
            <p:cNvPr id="1328" name="Google Shape;1328;p11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29" name="Google Shape;1329;p11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color</a:t>
              </a:r>
              <a:endParaRPr/>
            </a:p>
          </p:txBody>
        </p:sp>
        <p:pic>
          <p:nvPicPr>
            <p:cNvPr id="1330" name="Google Shape;1330;p11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31" name="Google Shape;1331;p118"/>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332" name="Google Shape;1332;p118"/>
          <p:cNvSpPr txBox="1"/>
          <p:nvPr/>
        </p:nvSpPr>
        <p:spPr>
          <a:xfrm>
            <a:off x="328270" y="595731"/>
            <a:ext cx="797753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RGBA Format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It is almost similar to RGB format except that </a:t>
            </a:r>
            <a:r>
              <a:rPr b="1" i="0" lang="en-US" sz="1800">
                <a:solidFill>
                  <a:srgbClr val="333333"/>
                </a:solidFill>
                <a:latin typeface="Inter"/>
                <a:ea typeface="Inter"/>
                <a:cs typeface="Inter"/>
                <a:sym typeface="Inter"/>
              </a:rPr>
              <a:t>RGBA</a:t>
            </a:r>
            <a:r>
              <a:rPr b="0" i="0" lang="en-US" sz="1800">
                <a:solidFill>
                  <a:srgbClr val="333333"/>
                </a:solidFill>
                <a:latin typeface="Inter"/>
                <a:ea typeface="Inter"/>
                <a:cs typeface="Inter"/>
                <a:sym typeface="Inter"/>
              </a:rPr>
              <a:t> contains </a:t>
            </a:r>
            <a:r>
              <a:rPr b="1" i="0" lang="en-US" sz="1800">
                <a:solidFill>
                  <a:srgbClr val="333333"/>
                </a:solidFill>
                <a:latin typeface="Inter"/>
                <a:ea typeface="Inter"/>
                <a:cs typeface="Inter"/>
                <a:sym typeface="Inter"/>
              </a:rPr>
              <a:t>A (Alpha)</a:t>
            </a:r>
            <a:r>
              <a:rPr b="0" i="0" lang="en-US" sz="1800">
                <a:solidFill>
                  <a:srgbClr val="333333"/>
                </a:solidFill>
                <a:latin typeface="Inter"/>
                <a:ea typeface="Inter"/>
                <a:cs typeface="Inter"/>
                <a:sym typeface="Inter"/>
              </a:rPr>
              <a:t> that specifies the element's transparency. The value of alpha is in the range </a:t>
            </a:r>
            <a:r>
              <a:rPr b="1" i="0" lang="en-US" sz="1800">
                <a:solidFill>
                  <a:srgbClr val="333333"/>
                </a:solidFill>
                <a:latin typeface="Inter"/>
                <a:ea typeface="Inter"/>
                <a:cs typeface="Inter"/>
                <a:sym typeface="Inter"/>
              </a:rPr>
              <a:t>0.0 to 1.0</a:t>
            </a:r>
            <a:r>
              <a:rPr b="0" i="0" lang="en-US" sz="1800">
                <a:solidFill>
                  <a:srgbClr val="333333"/>
                </a:solidFill>
                <a:latin typeface="Inter"/>
                <a:ea typeface="Inter"/>
                <a:cs typeface="Inter"/>
                <a:sym typeface="Inter"/>
              </a:rPr>
              <a:t>, in which </a:t>
            </a:r>
            <a:r>
              <a:rPr b="1" i="0" lang="en-US" sz="1800">
                <a:solidFill>
                  <a:srgbClr val="333333"/>
                </a:solidFill>
                <a:latin typeface="Inter"/>
                <a:ea typeface="Inter"/>
                <a:cs typeface="Inter"/>
                <a:sym typeface="Inter"/>
              </a:rPr>
              <a:t>0.0</a:t>
            </a:r>
            <a:r>
              <a:rPr b="0" i="0" lang="en-US" sz="1800">
                <a:solidFill>
                  <a:srgbClr val="333333"/>
                </a:solidFill>
                <a:latin typeface="Inter"/>
                <a:ea typeface="Inter"/>
                <a:cs typeface="Inter"/>
                <a:sym typeface="Inter"/>
              </a:rPr>
              <a:t> is for fully transparent, and </a:t>
            </a:r>
            <a:r>
              <a:rPr b="1" i="0" lang="en-US" sz="1800">
                <a:solidFill>
                  <a:srgbClr val="333333"/>
                </a:solidFill>
                <a:latin typeface="Inter"/>
                <a:ea typeface="Inter"/>
                <a:cs typeface="Inter"/>
                <a:sym typeface="Inter"/>
              </a:rPr>
              <a:t>1.0</a:t>
            </a:r>
            <a:r>
              <a:rPr b="0" i="0" lang="en-US" sz="1800">
                <a:solidFill>
                  <a:srgbClr val="333333"/>
                </a:solidFill>
                <a:latin typeface="Inter"/>
                <a:ea typeface="Inter"/>
                <a:cs typeface="Inter"/>
                <a:sym typeface="Inter"/>
              </a:rPr>
              <a:t> is for not transparent.</a:t>
            </a: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pic>
        <p:nvPicPr>
          <p:cNvPr id="1333" name="Google Shape;1333;p118"/>
          <p:cNvPicPr preferRelativeResize="0"/>
          <p:nvPr/>
        </p:nvPicPr>
        <p:blipFill rotWithShape="1">
          <a:blip r:embed="rId4">
            <a:alphaModFix/>
          </a:blip>
          <a:srcRect b="0" l="0" r="0" t="0"/>
          <a:stretch/>
        </p:blipFill>
        <p:spPr>
          <a:xfrm>
            <a:off x="3495675" y="1981200"/>
            <a:ext cx="2152650" cy="118110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grpSp>
        <p:nvGrpSpPr>
          <p:cNvPr id="1338" name="Google Shape;1338;p119"/>
          <p:cNvGrpSpPr/>
          <p:nvPr/>
        </p:nvGrpSpPr>
        <p:grpSpPr>
          <a:xfrm>
            <a:off x="-381000" y="0"/>
            <a:ext cx="9319784" cy="634852"/>
            <a:chOff x="2239984" y="125716"/>
            <a:chExt cx="9837716" cy="846469"/>
          </a:xfrm>
        </p:grpSpPr>
        <p:cxnSp>
          <p:nvCxnSpPr>
            <p:cNvPr id="1339" name="Google Shape;1339;p11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40" name="Google Shape;1340;p119"/>
            <p:cNvSpPr txBox="1"/>
            <p:nvPr/>
          </p:nvSpPr>
          <p:spPr>
            <a:xfrm>
              <a:off x="2239984" y="214397"/>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color</a:t>
              </a:r>
              <a:endParaRPr/>
            </a:p>
          </p:txBody>
        </p:sp>
        <p:pic>
          <p:nvPicPr>
            <p:cNvPr id="1341" name="Google Shape;1341;p11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42" name="Google Shape;1342;p119"/>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343" name="Google Shape;1343;p119"/>
          <p:cNvSpPr txBox="1"/>
          <p:nvPr/>
        </p:nvSpPr>
        <p:spPr>
          <a:xfrm>
            <a:off x="328270" y="595731"/>
            <a:ext cx="7977530"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Hexadecimal notation</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Hexadecimal can be defined as a six-digit color representation. This notation starts with the </a:t>
            </a:r>
            <a:r>
              <a:rPr b="1" i="0" lang="en-US" sz="1800">
                <a:solidFill>
                  <a:srgbClr val="333333"/>
                </a:solidFill>
                <a:latin typeface="Inter"/>
                <a:ea typeface="Inter"/>
                <a:cs typeface="Inter"/>
                <a:sym typeface="Inter"/>
              </a:rPr>
              <a:t># symbol</a:t>
            </a:r>
            <a:r>
              <a:rPr b="0" i="0" lang="en-US" sz="1800">
                <a:solidFill>
                  <a:srgbClr val="333333"/>
                </a:solidFill>
                <a:latin typeface="Inter"/>
                <a:ea typeface="Inter"/>
                <a:cs typeface="Inter"/>
                <a:sym typeface="Inter"/>
              </a:rPr>
              <a:t> followed by six characters ranges from </a:t>
            </a:r>
            <a:r>
              <a:rPr b="1" i="0" lang="en-US" sz="1800">
                <a:solidFill>
                  <a:srgbClr val="333333"/>
                </a:solidFill>
                <a:latin typeface="Inter"/>
                <a:ea typeface="Inter"/>
                <a:cs typeface="Inter"/>
                <a:sym typeface="Inter"/>
              </a:rPr>
              <a:t>0 to F</a:t>
            </a:r>
            <a:r>
              <a:rPr b="0" i="0" lang="en-US" sz="1800">
                <a:solidFill>
                  <a:srgbClr val="333333"/>
                </a:solidFill>
                <a:latin typeface="Inter"/>
                <a:ea typeface="Inter"/>
                <a:cs typeface="Inter"/>
                <a:sym typeface="Inter"/>
              </a:rPr>
              <a:t>. In hexadecimal notation, the first two digits represent the </a:t>
            </a:r>
            <a:r>
              <a:rPr b="1" i="0" lang="en-US" sz="1800">
                <a:solidFill>
                  <a:srgbClr val="333333"/>
                </a:solidFill>
                <a:latin typeface="Inter"/>
                <a:ea typeface="Inter"/>
                <a:cs typeface="Inter"/>
                <a:sym typeface="Inter"/>
              </a:rPr>
              <a:t>red (RR)</a:t>
            </a:r>
            <a:r>
              <a:rPr b="0" i="0" lang="en-US" sz="1800">
                <a:solidFill>
                  <a:srgbClr val="333333"/>
                </a:solidFill>
                <a:latin typeface="Inter"/>
                <a:ea typeface="Inter"/>
                <a:cs typeface="Inter"/>
                <a:sym typeface="Inter"/>
              </a:rPr>
              <a:t> color value, the next two digits represent the </a:t>
            </a:r>
            <a:r>
              <a:rPr b="1" i="0" lang="en-US" sz="1800">
                <a:solidFill>
                  <a:srgbClr val="333333"/>
                </a:solidFill>
                <a:latin typeface="Inter"/>
                <a:ea typeface="Inter"/>
                <a:cs typeface="Inter"/>
                <a:sym typeface="Inter"/>
              </a:rPr>
              <a:t>green (GG)</a:t>
            </a:r>
            <a:r>
              <a:rPr b="0" i="0" lang="en-US" sz="1800">
                <a:solidFill>
                  <a:srgbClr val="333333"/>
                </a:solidFill>
                <a:latin typeface="Inter"/>
                <a:ea typeface="Inter"/>
                <a:cs typeface="Inter"/>
                <a:sym typeface="Inter"/>
              </a:rPr>
              <a:t> color value, and the last two digits represent the </a:t>
            </a:r>
            <a:r>
              <a:rPr b="1" i="0" lang="en-US" sz="1800">
                <a:solidFill>
                  <a:srgbClr val="333333"/>
                </a:solidFill>
                <a:latin typeface="Inter"/>
                <a:ea typeface="Inter"/>
                <a:cs typeface="Inter"/>
                <a:sym typeface="Inter"/>
              </a:rPr>
              <a:t>blue (BB)</a:t>
            </a:r>
            <a:r>
              <a:rPr b="0" i="0" lang="en-US" sz="1800">
                <a:solidFill>
                  <a:srgbClr val="333333"/>
                </a:solidFill>
                <a:latin typeface="Inter"/>
                <a:ea typeface="Inter"/>
                <a:cs typeface="Inter"/>
                <a:sym typeface="Inter"/>
              </a:rPr>
              <a:t> color value.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black color notation in hexadecimal is #000000, and the white color notation in hexadecimal is #FFFFFF. Some of the codes in hexadecimal notation are #FF0000, #00FF00, #0000FF, #FFFF00, and many more.</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12"/>
          <p:cNvGrpSpPr/>
          <p:nvPr/>
        </p:nvGrpSpPr>
        <p:grpSpPr>
          <a:xfrm>
            <a:off x="214315" y="94287"/>
            <a:ext cx="8821405" cy="634852"/>
            <a:chOff x="2766060" y="125716"/>
            <a:chExt cx="9311640" cy="846469"/>
          </a:xfrm>
        </p:grpSpPr>
        <p:cxnSp>
          <p:nvCxnSpPr>
            <p:cNvPr id="205" name="Google Shape;205;p1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06" name="Google Shape;206;p12"/>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 Tags</a:t>
              </a:r>
              <a:endParaRPr/>
            </a:p>
          </p:txBody>
        </p:sp>
        <p:pic>
          <p:nvPicPr>
            <p:cNvPr id="207" name="Google Shape;207;p1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08" name="Google Shape;208;p12"/>
          <p:cNvSpPr txBox="1"/>
          <p:nvPr/>
        </p:nvSpPr>
        <p:spPr>
          <a:xfrm>
            <a:off x="457200" y="729138"/>
            <a:ext cx="8229600" cy="30777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paired tags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contains open tag and closing tag.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opening tag specifies starting point of operation/output, closing tag specifies ending point of operation/output.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Syn:   </a:t>
            </a:r>
            <a:r>
              <a:rPr b="1" lang="en-US" sz="1600">
                <a:solidFill>
                  <a:schemeClr val="dk1"/>
                </a:solidFill>
                <a:latin typeface="Times New Roman"/>
                <a:ea typeface="Times New Roman"/>
                <a:cs typeface="Times New Roman"/>
                <a:sym typeface="Times New Roman"/>
              </a:rPr>
              <a:t>&lt;tagname&gt;</a:t>
            </a:r>
            <a:r>
              <a:rPr lang="en-US" sz="1600">
                <a:solidFill>
                  <a:schemeClr val="dk1"/>
                </a:solidFill>
                <a:latin typeface="Times New Roman"/>
                <a:ea typeface="Times New Roman"/>
                <a:cs typeface="Times New Roman"/>
                <a:sym typeface="Times New Roman"/>
              </a:rPr>
              <a:t> something </a:t>
            </a:r>
            <a:r>
              <a:rPr b="1" lang="en-US" sz="1600">
                <a:solidFill>
                  <a:schemeClr val="dk1"/>
                </a:solidFill>
                <a:latin typeface="Times New Roman"/>
                <a:ea typeface="Times New Roman"/>
                <a:cs typeface="Times New Roman"/>
                <a:sym typeface="Times New Roman"/>
              </a:rPr>
              <a:t>&lt;/tagname&gt;</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         ex:  </a:t>
            </a:r>
            <a:r>
              <a:rPr lang="en-US" sz="1600">
                <a:solidFill>
                  <a:schemeClr val="dk1"/>
                </a:solidFill>
                <a:latin typeface="Times New Roman"/>
                <a:ea typeface="Times New Roman"/>
                <a:cs typeface="Times New Roman"/>
                <a:sym typeface="Times New Roman"/>
              </a:rPr>
              <a:t>&lt;html&gt;  ...  &lt;/html&gt;</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&lt;head&gt; ... &lt;/head&gt;</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&lt;body&gt; … &lt;/body&gt;</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&lt;script&gt; ...  &lt;/script&gt;</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&lt;style&gt; ... &lt;/style&gt;</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&lt;p&gt; …  &lt;/p&gt;</a:t>
            </a:r>
            <a:r>
              <a:rPr b="1"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  note: paired tags also called as body-full tags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grpSp>
        <p:nvGrpSpPr>
          <p:cNvPr id="1348" name="Google Shape;1348;p120"/>
          <p:cNvGrpSpPr/>
          <p:nvPr/>
        </p:nvGrpSpPr>
        <p:grpSpPr>
          <a:xfrm>
            <a:off x="-381000" y="0"/>
            <a:ext cx="9319784" cy="634852"/>
            <a:chOff x="2239984" y="125716"/>
            <a:chExt cx="9837716" cy="846469"/>
          </a:xfrm>
        </p:grpSpPr>
        <p:cxnSp>
          <p:nvCxnSpPr>
            <p:cNvPr id="1349" name="Google Shape;1349;p12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50" name="Google Shape;1350;p120"/>
            <p:cNvSpPr txBox="1"/>
            <p:nvPr/>
          </p:nvSpPr>
          <p:spPr>
            <a:xfrm>
              <a:off x="2239984" y="214397"/>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color</a:t>
              </a:r>
              <a:endParaRPr/>
            </a:p>
          </p:txBody>
        </p:sp>
        <p:pic>
          <p:nvPicPr>
            <p:cNvPr id="1351" name="Google Shape;1351;p12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52" name="Google Shape;1352;p120"/>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353" name="Google Shape;1353;p120"/>
          <p:cNvSpPr txBox="1"/>
          <p:nvPr/>
        </p:nvSpPr>
        <p:spPr>
          <a:xfrm>
            <a:off x="328270" y="595731"/>
            <a:ext cx="7977530"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short Hex codes</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It is a short form of hexadecimal notation in which every digit is recreated to arrive at an equivalent hexadecimal value.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For example, #7B6 becomes #77BB66 in hexadecimal.</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black color notation in short hex is #000, and the white color notation in short hex is #FFF. Some of the codes in short hex are #F00, #0F0, #0FF, #FF0, and many more.</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grpSp>
        <p:nvGrpSpPr>
          <p:cNvPr id="1358" name="Google Shape;1358;p121"/>
          <p:cNvGrpSpPr/>
          <p:nvPr/>
        </p:nvGrpSpPr>
        <p:grpSpPr>
          <a:xfrm>
            <a:off x="-304800" y="0"/>
            <a:ext cx="9243584" cy="634852"/>
            <a:chOff x="2320419" y="125716"/>
            <a:chExt cx="9757281" cy="846469"/>
          </a:xfrm>
        </p:grpSpPr>
        <p:cxnSp>
          <p:nvCxnSpPr>
            <p:cNvPr id="1359" name="Google Shape;1359;p12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60" name="Google Shape;1360;p12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color</a:t>
              </a:r>
              <a:endParaRPr/>
            </a:p>
          </p:txBody>
        </p:sp>
        <p:pic>
          <p:nvPicPr>
            <p:cNvPr id="1361" name="Google Shape;1361;p12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62" name="Google Shape;1362;p121"/>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363" name="Google Shape;1363;p121"/>
          <p:cNvSpPr txBox="1"/>
          <p:nvPr/>
        </p:nvSpPr>
        <p:spPr>
          <a:xfrm>
            <a:off x="205216" y="438150"/>
            <a:ext cx="8405384"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HSL</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It is a short form of </a:t>
            </a:r>
            <a:r>
              <a:rPr b="1" i="0" lang="en-US" sz="1800">
                <a:solidFill>
                  <a:srgbClr val="333333"/>
                </a:solidFill>
                <a:latin typeface="Inter"/>
                <a:ea typeface="Inter"/>
                <a:cs typeface="Inter"/>
                <a:sym typeface="Inter"/>
              </a:rPr>
              <a:t>Hue, Saturation,</a:t>
            </a:r>
            <a:r>
              <a:rPr b="0" i="0" lang="en-US" sz="1800">
                <a:solidFill>
                  <a:srgbClr val="333333"/>
                </a:solidFill>
                <a:latin typeface="Inter"/>
                <a:ea typeface="Inter"/>
                <a:cs typeface="Inter"/>
                <a:sym typeface="Inter"/>
              </a:rPr>
              <a:t> and </a:t>
            </a:r>
            <a:r>
              <a:rPr b="1" i="0" lang="en-US" sz="1800">
                <a:solidFill>
                  <a:srgbClr val="333333"/>
                </a:solidFill>
                <a:latin typeface="Inter"/>
                <a:ea typeface="Inter"/>
                <a:cs typeface="Inter"/>
                <a:sym typeface="Inter"/>
              </a:rPr>
              <a:t>Lightness</a:t>
            </a:r>
            <a:r>
              <a:rPr b="0" i="0" lang="en-US" sz="1800">
                <a:solidFill>
                  <a:srgbClr val="333333"/>
                </a:solidFill>
                <a:latin typeface="Inter"/>
                <a:ea typeface="Inter"/>
                <a:cs typeface="Inter"/>
                <a:sym typeface="Inter"/>
              </a:rPr>
              <a:t>. Let's understand them individually.</a:t>
            </a:r>
            <a:endParaRPr/>
          </a:p>
          <a:p>
            <a:pPr indent="0" lvl="0" marL="0" marR="0" rtl="0" algn="just">
              <a:spcBef>
                <a:spcPts val="0"/>
              </a:spcBef>
              <a:spcAft>
                <a:spcPts val="0"/>
              </a:spcAft>
              <a:buNone/>
            </a:pPr>
            <a:r>
              <a:rPr b="1" i="0" lang="en-US" sz="1800">
                <a:solidFill>
                  <a:srgbClr val="333333"/>
                </a:solidFill>
                <a:latin typeface="Inter"/>
                <a:ea typeface="Inter"/>
                <a:cs typeface="Inter"/>
                <a:sym typeface="Inter"/>
              </a:rPr>
              <a:t>Hue:</a:t>
            </a:r>
            <a:r>
              <a:rPr b="0" i="0" lang="en-US" sz="1800">
                <a:solidFill>
                  <a:srgbClr val="333333"/>
                </a:solidFill>
                <a:latin typeface="Inter"/>
                <a:ea typeface="Inter"/>
                <a:cs typeface="Inter"/>
                <a:sym typeface="Inter"/>
              </a:rPr>
              <a:t> It can be defined as the degree on the color wheel from 0 to 360. 0 represents red, 120 represents green, 240 represents blue.</a:t>
            </a:r>
            <a:endParaRPr/>
          </a:p>
          <a:p>
            <a:pPr indent="0" lvl="0" marL="0" marR="0" rtl="0" algn="just">
              <a:spcBef>
                <a:spcPts val="0"/>
              </a:spcBef>
              <a:spcAft>
                <a:spcPts val="0"/>
              </a:spcAft>
              <a:buNone/>
            </a:pPr>
            <a:r>
              <a:rPr b="1" i="0" lang="en-US" sz="1800">
                <a:solidFill>
                  <a:srgbClr val="333333"/>
                </a:solidFill>
                <a:latin typeface="Inter"/>
                <a:ea typeface="Inter"/>
                <a:cs typeface="Inter"/>
                <a:sym typeface="Inter"/>
              </a:rPr>
              <a:t>Saturation:</a:t>
            </a:r>
            <a:r>
              <a:rPr b="0" i="0" lang="en-US" sz="1800">
                <a:solidFill>
                  <a:srgbClr val="333333"/>
                </a:solidFill>
                <a:latin typeface="Inter"/>
                <a:ea typeface="Inter"/>
                <a:cs typeface="Inter"/>
                <a:sym typeface="Inter"/>
              </a:rPr>
              <a:t> It takes value in percentage in which 100% represents fully saturated, i.e., no shades of gray, 50% represent 50% gray, but the color is still visible, and 0% represents fully unsaturated, i.e., completely gray, and the color is invisible.</a:t>
            </a:r>
            <a:endParaRPr/>
          </a:p>
          <a:p>
            <a:pPr indent="0" lvl="0" marL="0" marR="0" rtl="0" algn="just">
              <a:spcBef>
                <a:spcPts val="0"/>
              </a:spcBef>
              <a:spcAft>
                <a:spcPts val="0"/>
              </a:spcAft>
              <a:buNone/>
            </a:pPr>
            <a:r>
              <a:rPr b="1" i="0" lang="en-US" sz="1800">
                <a:solidFill>
                  <a:srgbClr val="333333"/>
                </a:solidFill>
                <a:latin typeface="Inter"/>
                <a:ea typeface="Inter"/>
                <a:cs typeface="Inter"/>
                <a:sym typeface="Inter"/>
              </a:rPr>
              <a:t>Lightness:</a:t>
            </a:r>
            <a:r>
              <a:rPr b="0" i="0" lang="en-US" sz="1800">
                <a:solidFill>
                  <a:srgbClr val="333333"/>
                </a:solidFill>
                <a:latin typeface="Inter"/>
                <a:ea typeface="Inter"/>
                <a:cs typeface="Inter"/>
                <a:sym typeface="Inter"/>
              </a:rPr>
              <a:t> The lightness of the color can be defined as the light that we want to provide the color in which 0% represents black (there is no light), 50% represents neither dark nor light, and 100% represents white (full lightness).</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pic>
        <p:nvPicPr>
          <p:cNvPr id="1364" name="Google Shape;1364;p121"/>
          <p:cNvPicPr preferRelativeResize="0"/>
          <p:nvPr/>
        </p:nvPicPr>
        <p:blipFill rotWithShape="1">
          <a:blip r:embed="rId4">
            <a:alphaModFix/>
          </a:blip>
          <a:srcRect b="0" l="0" r="0" t="0"/>
          <a:stretch/>
        </p:blipFill>
        <p:spPr>
          <a:xfrm>
            <a:off x="3338512" y="3842664"/>
            <a:ext cx="2466975" cy="12287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grpSp>
        <p:nvGrpSpPr>
          <p:cNvPr id="1369" name="Google Shape;1369;p122"/>
          <p:cNvGrpSpPr/>
          <p:nvPr/>
        </p:nvGrpSpPr>
        <p:grpSpPr>
          <a:xfrm>
            <a:off x="-304800" y="0"/>
            <a:ext cx="9243584" cy="634852"/>
            <a:chOff x="2320419" y="125716"/>
            <a:chExt cx="9757281" cy="846469"/>
          </a:xfrm>
        </p:grpSpPr>
        <p:cxnSp>
          <p:nvCxnSpPr>
            <p:cNvPr id="1370" name="Google Shape;1370;p12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71" name="Google Shape;1371;p12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color</a:t>
              </a:r>
              <a:endParaRPr/>
            </a:p>
          </p:txBody>
        </p:sp>
        <p:pic>
          <p:nvPicPr>
            <p:cNvPr id="1372" name="Google Shape;1372;p12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73" name="Google Shape;1373;p122"/>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374" name="Google Shape;1374;p122"/>
          <p:cNvSpPr txBox="1"/>
          <p:nvPr/>
        </p:nvSpPr>
        <p:spPr>
          <a:xfrm>
            <a:off x="205216" y="585374"/>
            <a:ext cx="77724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HSLA</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It is entirely similar to HSL property, except that it contains </a:t>
            </a:r>
            <a:r>
              <a:rPr b="1" i="0" lang="en-US" sz="1800">
                <a:solidFill>
                  <a:srgbClr val="333333"/>
                </a:solidFill>
                <a:latin typeface="Inter"/>
                <a:ea typeface="Inter"/>
                <a:cs typeface="Inter"/>
                <a:sym typeface="Inter"/>
              </a:rPr>
              <a:t>A (alpha)</a:t>
            </a:r>
            <a:r>
              <a:rPr b="0" i="0" lang="en-US" sz="1800">
                <a:solidFill>
                  <a:srgbClr val="333333"/>
                </a:solidFill>
                <a:latin typeface="Inter"/>
                <a:ea typeface="Inter"/>
                <a:cs typeface="Inter"/>
                <a:sym typeface="Inter"/>
              </a:rPr>
              <a:t> that specifies the element's transparency. The value of alpha is in the range </a:t>
            </a:r>
            <a:r>
              <a:rPr b="1" i="0" lang="en-US" sz="1800">
                <a:solidFill>
                  <a:srgbClr val="333333"/>
                </a:solidFill>
                <a:latin typeface="Inter"/>
                <a:ea typeface="Inter"/>
                <a:cs typeface="Inter"/>
                <a:sym typeface="Inter"/>
              </a:rPr>
              <a:t>0.0 to 1.0</a:t>
            </a:r>
            <a:r>
              <a:rPr b="0" i="0" lang="en-US" sz="1800">
                <a:solidFill>
                  <a:srgbClr val="333333"/>
                </a:solidFill>
                <a:latin typeface="Inter"/>
                <a:ea typeface="Inter"/>
                <a:cs typeface="Inter"/>
                <a:sym typeface="Inter"/>
              </a:rPr>
              <a:t>, in which </a:t>
            </a:r>
            <a:r>
              <a:rPr b="1" i="0" lang="en-US" sz="1800">
                <a:solidFill>
                  <a:srgbClr val="333333"/>
                </a:solidFill>
                <a:latin typeface="Inter"/>
                <a:ea typeface="Inter"/>
                <a:cs typeface="Inter"/>
                <a:sym typeface="Inter"/>
              </a:rPr>
              <a:t>0.0</a:t>
            </a:r>
            <a:r>
              <a:rPr b="0" i="0" lang="en-US" sz="1800">
                <a:solidFill>
                  <a:srgbClr val="333333"/>
                </a:solidFill>
                <a:latin typeface="Inter"/>
                <a:ea typeface="Inter"/>
                <a:cs typeface="Inter"/>
                <a:sym typeface="Inter"/>
              </a:rPr>
              <a:t> indicates fully transparent, and </a:t>
            </a:r>
            <a:r>
              <a:rPr b="1" i="0" lang="en-US" sz="1800">
                <a:solidFill>
                  <a:srgbClr val="333333"/>
                </a:solidFill>
                <a:latin typeface="Inter"/>
                <a:ea typeface="Inter"/>
                <a:cs typeface="Inter"/>
                <a:sym typeface="Inter"/>
              </a:rPr>
              <a:t>1.0</a:t>
            </a:r>
            <a:r>
              <a:rPr b="0" i="0" lang="en-US" sz="1800">
                <a:solidFill>
                  <a:srgbClr val="333333"/>
                </a:solidFill>
                <a:latin typeface="Inter"/>
                <a:ea typeface="Inter"/>
                <a:cs typeface="Inter"/>
                <a:sym typeface="Inter"/>
              </a:rPr>
              <a:t> indicates not transparent.</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pic>
        <p:nvPicPr>
          <p:cNvPr id="1375" name="Google Shape;1375;p122"/>
          <p:cNvPicPr preferRelativeResize="0"/>
          <p:nvPr/>
        </p:nvPicPr>
        <p:blipFill rotWithShape="1">
          <a:blip r:embed="rId4">
            <a:alphaModFix/>
          </a:blip>
          <a:srcRect b="0" l="0" r="0" t="0"/>
          <a:stretch/>
        </p:blipFill>
        <p:spPr>
          <a:xfrm>
            <a:off x="3700462" y="2119312"/>
            <a:ext cx="1743075" cy="904875"/>
          </a:xfrm>
          <a:prstGeom prst="rect">
            <a:avLst/>
          </a:prstGeom>
          <a:noFill/>
          <a:ln>
            <a:noFill/>
          </a:ln>
        </p:spPr>
      </p:pic>
      <p:sp>
        <p:nvSpPr>
          <p:cNvPr id="1376" name="Google Shape;1376;p122"/>
          <p:cNvSpPr txBox="1"/>
          <p:nvPr/>
        </p:nvSpPr>
        <p:spPr>
          <a:xfrm>
            <a:off x="381000" y="3080797"/>
            <a:ext cx="83058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Built-in Color</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As its name implies, built-in color means the collection of previously defined colors that are used by using a name such as red, blue, green, etc.</a:t>
            </a:r>
            <a:endParaRPr/>
          </a:p>
          <a:p>
            <a:pPr indent="0" lvl="0" marL="0" marR="0" rtl="0" algn="just">
              <a:spcBef>
                <a:spcPts val="0"/>
              </a:spcBef>
              <a:spcAft>
                <a:spcPts val="0"/>
              </a:spcAft>
              <a:buNone/>
            </a:pPr>
            <a:r>
              <a:rPr b="1" i="0" lang="en-US" sz="1800">
                <a:solidFill>
                  <a:srgbClr val="333333"/>
                </a:solidFill>
                <a:latin typeface="Inter"/>
                <a:ea typeface="Inter"/>
                <a:cs typeface="Inter"/>
                <a:sym typeface="Inter"/>
              </a:rPr>
              <a:t>Syntax</a:t>
            </a:r>
            <a:endParaRPr b="0" i="0" sz="1800">
              <a:solidFill>
                <a:srgbClr val="333333"/>
              </a:solidFill>
              <a:latin typeface="Inter"/>
              <a:ea typeface="Inter"/>
              <a:cs typeface="Inter"/>
              <a:sym typeface="Inter"/>
            </a:endParaRPr>
          </a:p>
        </p:txBody>
      </p:sp>
      <p:pic>
        <p:nvPicPr>
          <p:cNvPr id="1377" name="Google Shape;1377;p122"/>
          <p:cNvPicPr preferRelativeResize="0"/>
          <p:nvPr/>
        </p:nvPicPr>
        <p:blipFill rotWithShape="1">
          <a:blip r:embed="rId5">
            <a:alphaModFix/>
          </a:blip>
          <a:srcRect b="0" l="0" r="0" t="0"/>
          <a:stretch/>
        </p:blipFill>
        <p:spPr>
          <a:xfrm>
            <a:off x="3281362" y="4232422"/>
            <a:ext cx="1971675" cy="552450"/>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grpSp>
        <p:nvGrpSpPr>
          <p:cNvPr id="1382" name="Google Shape;1382;p123"/>
          <p:cNvGrpSpPr/>
          <p:nvPr/>
        </p:nvGrpSpPr>
        <p:grpSpPr>
          <a:xfrm>
            <a:off x="-304800" y="0"/>
            <a:ext cx="9243584" cy="634852"/>
            <a:chOff x="2320419" y="125716"/>
            <a:chExt cx="9757281" cy="846469"/>
          </a:xfrm>
        </p:grpSpPr>
        <p:cxnSp>
          <p:nvCxnSpPr>
            <p:cNvPr id="1383" name="Google Shape;1383;p12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84" name="Google Shape;1384;p12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color</a:t>
              </a:r>
              <a:endParaRPr/>
            </a:p>
          </p:txBody>
        </p:sp>
        <p:pic>
          <p:nvPicPr>
            <p:cNvPr id="1385" name="Google Shape;1385;p12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86" name="Google Shape;1386;p123"/>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pic>
        <p:nvPicPr>
          <p:cNvPr id="1387" name="Google Shape;1387;p123"/>
          <p:cNvPicPr preferRelativeResize="0"/>
          <p:nvPr/>
        </p:nvPicPr>
        <p:blipFill rotWithShape="1">
          <a:blip r:embed="rId4">
            <a:alphaModFix/>
          </a:blip>
          <a:srcRect b="0" l="0" r="0" t="0"/>
          <a:stretch/>
        </p:blipFill>
        <p:spPr>
          <a:xfrm>
            <a:off x="699341" y="580195"/>
            <a:ext cx="7084610" cy="4131812"/>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grpSp>
        <p:nvGrpSpPr>
          <p:cNvPr id="1392" name="Google Shape;1392;p124"/>
          <p:cNvGrpSpPr/>
          <p:nvPr/>
        </p:nvGrpSpPr>
        <p:grpSpPr>
          <a:xfrm>
            <a:off x="-304800" y="0"/>
            <a:ext cx="9243584" cy="634852"/>
            <a:chOff x="2320419" y="125716"/>
            <a:chExt cx="9757281" cy="846469"/>
          </a:xfrm>
        </p:grpSpPr>
        <p:cxnSp>
          <p:nvCxnSpPr>
            <p:cNvPr id="1393" name="Google Shape;1393;p12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94" name="Google Shape;1394;p12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color</a:t>
              </a:r>
              <a:endParaRPr/>
            </a:p>
          </p:txBody>
        </p:sp>
        <p:pic>
          <p:nvPicPr>
            <p:cNvPr id="1395" name="Google Shape;1395;p12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96" name="Google Shape;1396;p124"/>
          <p:cNvSpPr txBox="1"/>
          <p:nvPr/>
        </p:nvSpPr>
        <p:spPr>
          <a:xfrm>
            <a:off x="381000" y="741997"/>
            <a:ext cx="7772400" cy="64017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&lt;head&gt;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&lt;title&gt;CSS hsl color property&lt;/title&gt;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&lt;style&gt;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h1{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text-align:center;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#rgb{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color:rgb(23,45,67);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#rgba{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color:rgba(255,0,0,0.5);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#hex{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color:#EE82EE;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#short{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color: #E8E;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#hsl{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color:hsl(0,50%,50%);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#hsla{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color:hsla(0,50%,50%,0.5);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#built{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color:green;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grpSp>
        <p:nvGrpSpPr>
          <p:cNvPr id="1401" name="Google Shape;1401;p125"/>
          <p:cNvGrpSpPr/>
          <p:nvPr/>
        </p:nvGrpSpPr>
        <p:grpSpPr>
          <a:xfrm>
            <a:off x="-304800" y="0"/>
            <a:ext cx="9243584" cy="634852"/>
            <a:chOff x="2320419" y="125716"/>
            <a:chExt cx="9757281" cy="846469"/>
          </a:xfrm>
        </p:grpSpPr>
        <p:cxnSp>
          <p:nvCxnSpPr>
            <p:cNvPr id="1402" name="Google Shape;1402;p12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03" name="Google Shape;1403;p12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color</a:t>
              </a:r>
              <a:endParaRPr/>
            </a:p>
          </p:txBody>
        </p:sp>
        <p:pic>
          <p:nvPicPr>
            <p:cNvPr id="1404" name="Google Shape;1404;p12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05" name="Google Shape;1405;p125"/>
          <p:cNvSpPr txBox="1"/>
          <p:nvPr/>
        </p:nvSpPr>
        <p:spPr>
          <a:xfrm>
            <a:off x="381000" y="590551"/>
            <a:ext cx="7772400"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&lt;/head&gt;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&lt;body&gt;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&lt;h1 id="rgb"&gt;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Hello World. This is RGB format.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&lt;/h1&gt;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&lt;h1 id="rgba"&gt;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Hello World. This is RGBA format.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&lt;/h1&gt;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&lt;h1 id="hex"&gt;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Hello World. This is Hexadecimal format.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&lt;/h1&gt;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&lt;h1 id="short"&gt;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Hello World. This is Short-hexadecimal format.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&lt;/h1&gt;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&lt;h1 id="hsl"&gt;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Hello World. This is HSL format.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&lt;/h1&gt;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&lt;h1 id="hsla"&gt;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Hello World. This is HSLA format.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&lt;/h1&gt;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&lt;h1 id="built"&gt;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Hello World. This is Built-in color format.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&lt;/h1&gt;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&lt;/body&gt;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&lt;/html&gt; </a:t>
            </a:r>
            <a:endParaRPr/>
          </a:p>
        </p:txBody>
      </p:sp>
      <p:pic>
        <p:nvPicPr>
          <p:cNvPr id="1406" name="Google Shape;1406;p125"/>
          <p:cNvPicPr preferRelativeResize="0"/>
          <p:nvPr/>
        </p:nvPicPr>
        <p:blipFill rotWithShape="1">
          <a:blip r:embed="rId4">
            <a:alphaModFix/>
          </a:blip>
          <a:srcRect b="0" l="0" r="0" t="0"/>
          <a:stretch/>
        </p:blipFill>
        <p:spPr>
          <a:xfrm>
            <a:off x="4343400" y="1029781"/>
            <a:ext cx="4114800" cy="3142168"/>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grpSp>
        <p:nvGrpSpPr>
          <p:cNvPr id="1411" name="Google Shape;1411;p126"/>
          <p:cNvGrpSpPr/>
          <p:nvPr/>
        </p:nvGrpSpPr>
        <p:grpSpPr>
          <a:xfrm>
            <a:off x="-304800" y="0"/>
            <a:ext cx="9243584" cy="634852"/>
            <a:chOff x="2320419" y="125716"/>
            <a:chExt cx="9757281" cy="846469"/>
          </a:xfrm>
        </p:grpSpPr>
        <p:cxnSp>
          <p:nvCxnSpPr>
            <p:cNvPr id="1412" name="Google Shape;1412;p12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13" name="Google Shape;1413;p12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Background</a:t>
              </a:r>
              <a:endParaRPr/>
            </a:p>
          </p:txBody>
        </p:sp>
        <p:pic>
          <p:nvPicPr>
            <p:cNvPr id="1414" name="Google Shape;1414;p12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15" name="Google Shape;1415;p126"/>
          <p:cNvSpPr txBox="1"/>
          <p:nvPr/>
        </p:nvSpPr>
        <p:spPr>
          <a:xfrm>
            <a:off x="304800" y="634853"/>
            <a:ext cx="7620000" cy="563231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CSS background property is used to define the background effects on element. There are 6 CSS background properties that affects the HTML elements:</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background-color</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background-image</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background-repeat</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background-attachment</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background-position</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background-size</a:t>
            </a:r>
            <a:endParaRPr/>
          </a:p>
          <a:p>
            <a:pPr indent="0" lvl="0" marL="0" marR="0" rtl="0" algn="just">
              <a:spcBef>
                <a:spcPts val="0"/>
              </a:spcBef>
              <a:spcAft>
                <a:spcPts val="0"/>
              </a:spcAft>
              <a:buNone/>
            </a:pPr>
            <a:r>
              <a:rPr b="0" i="0" lang="en-US" sz="1800">
                <a:solidFill>
                  <a:srgbClr val="610B38"/>
                </a:solidFill>
                <a:latin typeface="Arial"/>
                <a:ea typeface="Arial"/>
                <a:cs typeface="Arial"/>
                <a:sym typeface="Arial"/>
              </a:rPr>
              <a:t> CSS background-color</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background-color property is used to specify the background color of the element.</a:t>
            </a:r>
            <a:endParaRPr/>
          </a:p>
          <a:p>
            <a:pPr indent="0" lvl="0" marL="0" marR="0" rtl="0" algn="just">
              <a:spcBef>
                <a:spcPts val="0"/>
              </a:spcBef>
              <a:spcAft>
                <a:spcPts val="0"/>
              </a:spcAft>
              <a:buNone/>
            </a:pPr>
            <a:r>
              <a:rPr lang="en-US" sz="1800">
                <a:solidFill>
                  <a:srgbClr val="FF0000"/>
                </a:solidFill>
                <a:latin typeface="Inter"/>
                <a:ea typeface="Inter"/>
                <a:cs typeface="Inter"/>
                <a:sym typeface="Inter"/>
              </a:rPr>
              <a:t>Example:</a:t>
            </a:r>
            <a:endParaRPr b="0" i="0" sz="1800">
              <a:solidFill>
                <a:srgbClr val="FF0000"/>
              </a:solidFill>
              <a:latin typeface="Inter"/>
              <a:ea typeface="Inter"/>
              <a:cs typeface="Inter"/>
              <a:sym typeface="Inter"/>
            </a:endParaRPr>
          </a:p>
          <a:p>
            <a:pPr indent="0" lvl="0" marL="0" marR="0" rtl="0" algn="just">
              <a:spcBef>
                <a:spcPts val="0"/>
              </a:spcBef>
              <a:spcAft>
                <a:spcPts val="0"/>
              </a:spcAft>
              <a:buNone/>
            </a:pPr>
            <a:r>
              <a:rPr b="0" i="0" lang="en-US" sz="1800">
                <a:solidFill>
                  <a:srgbClr val="FF0000"/>
                </a:solidFill>
                <a:latin typeface="Inter"/>
                <a:ea typeface="Inter"/>
                <a:cs typeface="Inter"/>
                <a:sym typeface="Inter"/>
              </a:rPr>
              <a:t> background-color: #b0d4de;  </a:t>
            </a:r>
            <a:endParaRPr b="0" i="0" sz="1800">
              <a:solidFill>
                <a:srgbClr val="FF0000"/>
              </a:solidFill>
              <a:latin typeface="Inter"/>
              <a:ea typeface="Inter"/>
              <a:cs typeface="Inter"/>
              <a:sym typeface="Inter"/>
            </a:endParaRPr>
          </a:p>
          <a:p>
            <a:pPr indent="0" lvl="0" marL="0" marR="0" rtl="0" algn="just">
              <a:spcBef>
                <a:spcPts val="0"/>
              </a:spcBef>
              <a:spcAft>
                <a:spcPts val="0"/>
              </a:spcAft>
              <a:buNone/>
            </a:pPr>
            <a:r>
              <a:rPr b="0" i="0" lang="en-US" sz="1800">
                <a:solidFill>
                  <a:srgbClr val="610B38"/>
                </a:solidFill>
                <a:latin typeface="Arial"/>
                <a:ea typeface="Arial"/>
                <a:cs typeface="Arial"/>
                <a:sym typeface="Arial"/>
              </a:rPr>
              <a:t>CSS background-image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background-image property is used to set an image as a background of an element. By default the image covers the entire element.</a:t>
            </a:r>
            <a:endParaRPr/>
          </a:p>
          <a:p>
            <a:pPr indent="0" lvl="0" marL="0" marR="0" rtl="0" algn="just">
              <a:spcBef>
                <a:spcPts val="0"/>
              </a:spcBef>
              <a:spcAft>
                <a:spcPts val="0"/>
              </a:spcAft>
              <a:buNone/>
            </a:pPr>
            <a:r>
              <a:rPr lang="en-US" sz="1800">
                <a:solidFill>
                  <a:srgbClr val="FF0000"/>
                </a:solidFill>
                <a:latin typeface="Inter"/>
                <a:ea typeface="Inter"/>
                <a:cs typeface="Inter"/>
                <a:sym typeface="Inter"/>
              </a:rPr>
              <a:t>Example:</a:t>
            </a:r>
            <a:endParaRPr b="0" i="0" sz="1800">
              <a:solidFill>
                <a:srgbClr val="FF0000"/>
              </a:solidFill>
              <a:latin typeface="Inter"/>
              <a:ea typeface="Inter"/>
              <a:cs typeface="Inter"/>
              <a:sym typeface="Inter"/>
            </a:endParaRPr>
          </a:p>
          <a:p>
            <a:pPr indent="0" lvl="0" marL="0" marR="0" rtl="0" algn="just">
              <a:spcBef>
                <a:spcPts val="0"/>
              </a:spcBef>
              <a:spcAft>
                <a:spcPts val="0"/>
              </a:spcAft>
              <a:buNone/>
            </a:pPr>
            <a:r>
              <a:rPr b="0" i="0" lang="en-US" sz="1800">
                <a:solidFill>
                  <a:srgbClr val="FF0000"/>
                </a:solidFill>
                <a:latin typeface="Inter"/>
                <a:ea typeface="Inter"/>
                <a:cs typeface="Inter"/>
                <a:sym typeface="Inter"/>
              </a:rPr>
              <a:t>background-image: url("paper1.gif");  </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Clr>
                <a:schemeClr val="lt1"/>
              </a:buClr>
              <a:buSzPts val="1800"/>
              <a:buFont typeface="Libre Franklin"/>
              <a:buNone/>
            </a:pPr>
            <a:r>
              <a:t/>
            </a:r>
            <a:endParaRPr b="0" i="0" sz="1800">
              <a:solidFill>
                <a:srgbClr val="000000"/>
              </a:solidFill>
              <a:latin typeface="Inter"/>
              <a:ea typeface="Inter"/>
              <a:cs typeface="Inter"/>
              <a:sym typeface="Inte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grpSp>
        <p:nvGrpSpPr>
          <p:cNvPr id="1420" name="Google Shape;1420;p127"/>
          <p:cNvGrpSpPr/>
          <p:nvPr/>
        </p:nvGrpSpPr>
        <p:grpSpPr>
          <a:xfrm>
            <a:off x="-304800" y="0"/>
            <a:ext cx="9243584" cy="634852"/>
            <a:chOff x="2320419" y="125716"/>
            <a:chExt cx="9757281" cy="846469"/>
          </a:xfrm>
        </p:grpSpPr>
        <p:cxnSp>
          <p:nvCxnSpPr>
            <p:cNvPr id="1421" name="Google Shape;1421;p12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22" name="Google Shape;1422;p12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Background</a:t>
              </a:r>
              <a:endParaRPr/>
            </a:p>
          </p:txBody>
        </p:sp>
        <p:pic>
          <p:nvPicPr>
            <p:cNvPr id="1423" name="Google Shape;1423;p12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24" name="Google Shape;1424;p127"/>
          <p:cNvSpPr txBox="1"/>
          <p:nvPr/>
        </p:nvSpPr>
        <p:spPr>
          <a:xfrm>
            <a:off x="304800" y="436674"/>
            <a:ext cx="8763000"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CSS background-repeat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By default, the background-image property repeats the background image horizontally and vertically. Some images are repeated only horizontally or vertically.</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background looks better if the image repeated horizontally only.</a:t>
            </a:r>
            <a:endParaRPr/>
          </a:p>
          <a:p>
            <a:pPr indent="0" lvl="0" marL="0" marR="0" rtl="0" algn="just">
              <a:spcBef>
                <a:spcPts val="0"/>
              </a:spcBef>
              <a:spcAft>
                <a:spcPts val="0"/>
              </a:spcAft>
              <a:buNone/>
            </a:pPr>
            <a:r>
              <a:rPr lang="en-US" sz="1800">
                <a:solidFill>
                  <a:srgbClr val="FF0000"/>
                </a:solidFill>
                <a:latin typeface="Inter"/>
                <a:ea typeface="Inter"/>
                <a:cs typeface="Inter"/>
                <a:sym typeface="Inter"/>
              </a:rPr>
              <a:t>Example:</a:t>
            </a:r>
            <a:endParaRPr b="0" i="0" sz="1800">
              <a:solidFill>
                <a:srgbClr val="FF0000"/>
              </a:solidFill>
              <a:latin typeface="Inter"/>
              <a:ea typeface="Inter"/>
              <a:cs typeface="Inter"/>
              <a:sym typeface="Inter"/>
            </a:endParaRPr>
          </a:p>
          <a:p>
            <a:pPr indent="0" lvl="0" marL="0" marR="0" rtl="0" algn="just">
              <a:spcBef>
                <a:spcPts val="0"/>
              </a:spcBef>
              <a:spcAft>
                <a:spcPts val="0"/>
              </a:spcAft>
              <a:buNone/>
            </a:pPr>
            <a:r>
              <a:rPr b="1" i="0" lang="en-US" sz="1800">
                <a:solidFill>
                  <a:srgbClr val="FF0000"/>
                </a:solidFill>
                <a:latin typeface="Inter"/>
                <a:ea typeface="Inter"/>
                <a:cs typeface="Inter"/>
                <a:sym typeface="Inter"/>
              </a:rPr>
              <a:t>background-repeat: repeat-x;</a:t>
            </a:r>
            <a:endParaRPr/>
          </a:p>
          <a:p>
            <a:pPr indent="0" lvl="0" marL="0" marR="0" rtl="0" algn="just">
              <a:spcBef>
                <a:spcPts val="0"/>
              </a:spcBef>
              <a:spcAft>
                <a:spcPts val="0"/>
              </a:spcAft>
              <a:buNone/>
            </a:pPr>
            <a:r>
              <a:rPr b="0" i="0" lang="en-US" sz="1800">
                <a:solidFill>
                  <a:srgbClr val="FF0000"/>
                </a:solidFill>
                <a:latin typeface="Inter"/>
                <a:ea typeface="Inter"/>
                <a:cs typeface="Inter"/>
                <a:sym typeface="Inter"/>
              </a:rPr>
              <a:t>background-repeat: no-repeat;  </a:t>
            </a:r>
            <a:endParaRPr/>
          </a:p>
          <a:p>
            <a:pPr indent="0" lvl="0" marL="0" marR="0" rtl="0" algn="just">
              <a:spcBef>
                <a:spcPts val="0"/>
              </a:spcBef>
              <a:spcAft>
                <a:spcPts val="0"/>
              </a:spcAft>
              <a:buNone/>
            </a:pPr>
            <a:r>
              <a:t/>
            </a:r>
            <a:endParaRPr b="1" i="0" sz="1800">
              <a:solidFill>
                <a:srgbClr val="FF0000"/>
              </a:solidFill>
              <a:latin typeface="Inter"/>
              <a:ea typeface="Inter"/>
              <a:cs typeface="Inter"/>
              <a:sym typeface="Inter"/>
            </a:endParaRPr>
          </a:p>
          <a:p>
            <a:pPr indent="0" lvl="0" marL="0" marR="0" rtl="0" algn="just">
              <a:spcBef>
                <a:spcPts val="0"/>
              </a:spcBef>
              <a:spcAft>
                <a:spcPts val="0"/>
              </a:spcAft>
              <a:buNone/>
            </a:pPr>
            <a:r>
              <a:t/>
            </a:r>
            <a:endParaRPr b="1" i="0" sz="1800">
              <a:solidFill>
                <a:srgbClr val="FF0000"/>
              </a:solidFill>
              <a:latin typeface="Inter"/>
              <a:ea typeface="Inter"/>
              <a:cs typeface="Inter"/>
              <a:sym typeface="Inter"/>
            </a:endParaRPr>
          </a:p>
          <a:p>
            <a:pPr indent="0" lvl="0" marL="0" marR="0" rtl="0" algn="just">
              <a:spcBef>
                <a:spcPts val="0"/>
              </a:spcBef>
              <a:spcAft>
                <a:spcPts val="0"/>
              </a:spcAft>
              <a:buNone/>
            </a:pPr>
            <a:r>
              <a:rPr b="0" i="0" lang="en-US" sz="1800">
                <a:solidFill>
                  <a:srgbClr val="610B38"/>
                </a:solidFill>
                <a:latin typeface="Arial"/>
                <a:ea typeface="Arial"/>
                <a:cs typeface="Arial"/>
                <a:sym typeface="Arial"/>
              </a:rPr>
              <a:t> CSS background-attachment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background-attachment property is used to specify if the background image is fixed or scroll with the rest of the page in browser window. If you set fixed the background image then the image will not move during scrolling in the browser.</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rPr b="0" i="0" lang="en-US" sz="1800">
                <a:solidFill>
                  <a:srgbClr val="FF0000"/>
                </a:solidFill>
                <a:latin typeface="Inter"/>
                <a:ea typeface="Inter"/>
                <a:cs typeface="Inter"/>
                <a:sym typeface="Inter"/>
              </a:rPr>
              <a:t> </a:t>
            </a:r>
            <a:r>
              <a:rPr lang="en-US" sz="1800">
                <a:solidFill>
                  <a:srgbClr val="FF0000"/>
                </a:solidFill>
                <a:latin typeface="Inter"/>
                <a:ea typeface="Inter"/>
                <a:cs typeface="Inter"/>
                <a:sym typeface="Inter"/>
              </a:rPr>
              <a:t>Example:</a:t>
            </a:r>
            <a:endParaRPr b="0" i="0" sz="1800">
              <a:solidFill>
                <a:srgbClr val="FF0000"/>
              </a:solidFill>
              <a:latin typeface="Inter"/>
              <a:ea typeface="Inter"/>
              <a:cs typeface="Inter"/>
              <a:sym typeface="Inter"/>
            </a:endParaRPr>
          </a:p>
          <a:p>
            <a:pPr indent="0" lvl="0" marL="0" marR="0" rtl="0" algn="just">
              <a:spcBef>
                <a:spcPts val="0"/>
              </a:spcBef>
              <a:spcAft>
                <a:spcPts val="0"/>
              </a:spcAft>
              <a:buNone/>
            </a:pPr>
            <a:r>
              <a:rPr b="0" i="0" lang="en-US" sz="1800">
                <a:solidFill>
                  <a:srgbClr val="FF0000"/>
                </a:solidFill>
                <a:latin typeface="Inter"/>
                <a:ea typeface="Inter"/>
                <a:cs typeface="Inter"/>
                <a:sym typeface="Inter"/>
              </a:rPr>
              <a:t>background-attachment: fixed;  </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grpSp>
        <p:nvGrpSpPr>
          <p:cNvPr id="1429" name="Google Shape;1429;p128"/>
          <p:cNvGrpSpPr/>
          <p:nvPr/>
        </p:nvGrpSpPr>
        <p:grpSpPr>
          <a:xfrm>
            <a:off x="-304800" y="0"/>
            <a:ext cx="9243584" cy="634852"/>
            <a:chOff x="2320419" y="125716"/>
            <a:chExt cx="9757281" cy="846469"/>
          </a:xfrm>
        </p:grpSpPr>
        <p:cxnSp>
          <p:nvCxnSpPr>
            <p:cNvPr id="1430" name="Google Shape;1430;p12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31" name="Google Shape;1431;p12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Background</a:t>
              </a:r>
              <a:endParaRPr/>
            </a:p>
          </p:txBody>
        </p:sp>
        <p:pic>
          <p:nvPicPr>
            <p:cNvPr id="1432" name="Google Shape;1432;p12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33" name="Google Shape;1433;p128"/>
          <p:cNvSpPr txBox="1"/>
          <p:nvPr/>
        </p:nvSpPr>
        <p:spPr>
          <a:xfrm>
            <a:off x="304800" y="436674"/>
            <a:ext cx="8763000" cy="369331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CSS background-position</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background-position property is used to define the initial position of the background image. By default, the background image is placed on the top-left of the webpage.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we can set the following positions:</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center</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top</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bottom</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left</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Right</a:t>
            </a:r>
            <a:endParaRPr/>
          </a:p>
          <a:p>
            <a:pPr indent="0" lvl="0" marL="0" marR="0" rtl="0" algn="just">
              <a:spcBef>
                <a:spcPts val="0"/>
              </a:spcBef>
              <a:spcAft>
                <a:spcPts val="0"/>
              </a:spcAft>
              <a:buNone/>
            </a:pPr>
            <a:r>
              <a:rPr lang="en-US" sz="1800">
                <a:solidFill>
                  <a:srgbClr val="FF0000"/>
                </a:solidFill>
                <a:latin typeface="Inter"/>
                <a:ea typeface="Inter"/>
                <a:cs typeface="Inter"/>
                <a:sym typeface="Inter"/>
              </a:rPr>
              <a:t>Example:</a:t>
            </a:r>
            <a:endParaRPr b="0" i="0" sz="1800">
              <a:solidFill>
                <a:srgbClr val="FF0000"/>
              </a:solidFill>
              <a:latin typeface="Inter"/>
              <a:ea typeface="Inter"/>
              <a:cs typeface="Inter"/>
              <a:sym typeface="Inter"/>
            </a:endParaRPr>
          </a:p>
          <a:p>
            <a:pPr indent="0" lvl="0" marL="0" marR="0" rtl="0" algn="just">
              <a:spcBef>
                <a:spcPts val="0"/>
              </a:spcBef>
              <a:spcAft>
                <a:spcPts val="0"/>
              </a:spcAft>
              <a:buNone/>
            </a:pPr>
            <a:r>
              <a:rPr b="0" i="0" lang="en-US" sz="1800">
                <a:solidFill>
                  <a:srgbClr val="FF0000"/>
                </a:solidFill>
                <a:latin typeface="Inter"/>
                <a:ea typeface="Inter"/>
                <a:cs typeface="Inter"/>
                <a:sym typeface="Inter"/>
              </a:rPr>
              <a:t>background-position: center;   </a:t>
            </a:r>
            <a:endParaRPr/>
          </a:p>
          <a:p>
            <a:pPr indent="0" lvl="0" marL="0" marR="0" rtl="0" algn="just">
              <a:spcBef>
                <a:spcPts val="0"/>
              </a:spcBef>
              <a:spcAft>
                <a:spcPts val="0"/>
              </a:spcAft>
              <a:buClr>
                <a:schemeClr val="lt1"/>
              </a:buClr>
              <a:buSzPts val="1800"/>
              <a:buFont typeface="Libre Franklin"/>
              <a:buNone/>
            </a:pPr>
            <a:r>
              <a:t/>
            </a:r>
            <a:endParaRPr b="0" i="0" sz="1800">
              <a:solidFill>
                <a:srgbClr val="000000"/>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grpSp>
        <p:nvGrpSpPr>
          <p:cNvPr id="1438" name="Google Shape;1438;p129"/>
          <p:cNvGrpSpPr/>
          <p:nvPr/>
        </p:nvGrpSpPr>
        <p:grpSpPr>
          <a:xfrm>
            <a:off x="-304800" y="0"/>
            <a:ext cx="9243584" cy="634852"/>
            <a:chOff x="2320419" y="125716"/>
            <a:chExt cx="9757281" cy="846469"/>
          </a:xfrm>
        </p:grpSpPr>
        <p:cxnSp>
          <p:nvCxnSpPr>
            <p:cNvPr id="1439" name="Google Shape;1439;p12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40" name="Google Shape;1440;p12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Background</a:t>
              </a:r>
              <a:endParaRPr/>
            </a:p>
          </p:txBody>
        </p:sp>
        <p:pic>
          <p:nvPicPr>
            <p:cNvPr id="1441" name="Google Shape;1441;p12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42" name="Google Shape;1442;p129"/>
          <p:cNvSpPr txBox="1"/>
          <p:nvPr/>
        </p:nvSpPr>
        <p:spPr>
          <a:xfrm>
            <a:off x="117379" y="431493"/>
            <a:ext cx="8088751" cy="507831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000000"/>
                </a:solidFill>
                <a:latin typeface="Inter"/>
                <a:ea typeface="Inter"/>
                <a:cs typeface="Inter"/>
                <a:sym typeface="Inter"/>
              </a:rPr>
              <a:t>&lt;!DOCTYPE html&gt;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&lt;html&gt;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&lt;style&gt;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body{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background-color: #204567;</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background-image: url("iare.png");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background-repeat:no-repeat;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background-attachment:fixed;</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background-position:bottom right;</a:t>
            </a:r>
            <a:endParaRPr/>
          </a:p>
          <a:p>
            <a:pPr indent="0" lvl="0" marL="0" marR="0" rtl="0" algn="just">
              <a:spcBef>
                <a:spcPts val="0"/>
              </a:spcBef>
              <a:spcAft>
                <a:spcPts val="0"/>
              </a:spcAft>
              <a:buNone/>
            </a:pPr>
            <a:r>
              <a:rPr lang="en-US" sz="1800">
                <a:solidFill>
                  <a:srgbClr val="000000"/>
                </a:solidFill>
                <a:latin typeface="Inter"/>
                <a:ea typeface="Inter"/>
                <a:cs typeface="Inter"/>
                <a:sym typeface="Inter"/>
              </a:rPr>
              <a:t>Background-size:cover;</a:t>
            </a:r>
            <a:endParaRPr b="0" i="0" sz="1800">
              <a:solidFill>
                <a:srgbClr val="000000"/>
              </a:solidFill>
              <a:latin typeface="Inter"/>
              <a:ea typeface="Inter"/>
              <a:cs typeface="Inter"/>
              <a:sym typeface="Inte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&lt;/style&gt;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&lt;body&gt;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&lt;h2&gt;My first CSS page.&lt;/h2&gt;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&lt;p&gt;Hello This is an example of CSS background-color.&lt;/p&gt;&lt;/body&gt;&lt;/html&gt;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13"/>
          <p:cNvGrpSpPr/>
          <p:nvPr/>
        </p:nvGrpSpPr>
        <p:grpSpPr>
          <a:xfrm>
            <a:off x="214315" y="94287"/>
            <a:ext cx="8821405" cy="634852"/>
            <a:chOff x="2766060" y="125716"/>
            <a:chExt cx="9311640" cy="846469"/>
          </a:xfrm>
        </p:grpSpPr>
        <p:cxnSp>
          <p:nvCxnSpPr>
            <p:cNvPr id="214" name="Google Shape;214;p1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15" name="Google Shape;215;p13"/>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 Tags</a:t>
              </a:r>
              <a:endParaRPr/>
            </a:p>
          </p:txBody>
        </p:sp>
        <p:pic>
          <p:nvPicPr>
            <p:cNvPr id="216" name="Google Shape;216;p1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17" name="Google Shape;217;p13"/>
          <p:cNvSpPr txBox="1"/>
          <p:nvPr/>
        </p:nvSpPr>
        <p:spPr>
          <a:xfrm>
            <a:off x="457200" y="729138"/>
            <a:ext cx="82296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&gt;</a:t>
            </a:r>
            <a:r>
              <a:rPr b="1" lang="en-US" sz="1600">
                <a:solidFill>
                  <a:schemeClr val="dk1"/>
                </a:solidFill>
                <a:latin typeface="Times New Roman"/>
                <a:ea typeface="Times New Roman"/>
                <a:cs typeface="Times New Roman"/>
                <a:sym typeface="Times New Roman"/>
              </a:rPr>
              <a:t>unpaired tags</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contains only open tag.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VOID</a:t>
            </a:r>
            <a:r>
              <a:rPr lang="en-US" sz="1600">
                <a:solidFill>
                  <a:schemeClr val="dk1"/>
                </a:solidFill>
                <a:latin typeface="Times New Roman"/>
                <a:ea typeface="Times New Roman"/>
                <a:cs typeface="Times New Roman"/>
                <a:sym typeface="Times New Roman"/>
              </a:rPr>
              <a:t>  =&gt; ITS not RETURNING ANY VALUE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Syn:   &lt;tagname&gt;	or	&lt;tagname/&gt; </a:t>
            </a:r>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	ex:   </a:t>
            </a:r>
            <a:r>
              <a:rPr lang="en-US" sz="1600">
                <a:solidFill>
                  <a:schemeClr val="dk1"/>
                </a:solidFill>
                <a:latin typeface="Times New Roman"/>
                <a:ea typeface="Times New Roman"/>
                <a:cs typeface="Times New Roman"/>
                <a:sym typeface="Times New Roman"/>
              </a:rPr>
              <a:t>&lt;br/&gt;   	&lt;img/&gt;                &lt;input/&gt;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&lt;hr&gt;</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&lt;link&gt;</a:t>
            </a:r>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   note: Unpaired tags also called as body-less tags</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grpSp>
        <p:nvGrpSpPr>
          <p:cNvPr id="1447" name="Google Shape;1447;p130"/>
          <p:cNvGrpSpPr/>
          <p:nvPr/>
        </p:nvGrpSpPr>
        <p:grpSpPr>
          <a:xfrm>
            <a:off x="-304800" y="0"/>
            <a:ext cx="9243584" cy="634852"/>
            <a:chOff x="2320419" y="125716"/>
            <a:chExt cx="9757281" cy="846469"/>
          </a:xfrm>
        </p:grpSpPr>
        <p:cxnSp>
          <p:nvCxnSpPr>
            <p:cNvPr id="1448" name="Google Shape;1448;p13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49" name="Google Shape;1449;p13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Background</a:t>
              </a:r>
              <a:endParaRPr/>
            </a:p>
          </p:txBody>
        </p:sp>
        <p:pic>
          <p:nvPicPr>
            <p:cNvPr id="1450" name="Google Shape;1450;p13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51" name="Google Shape;1451;p130"/>
          <p:cNvSpPr txBox="1"/>
          <p:nvPr/>
        </p:nvSpPr>
        <p:spPr>
          <a:xfrm>
            <a:off x="304800" y="634853"/>
            <a:ext cx="8763000" cy="369331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FF0000"/>
                </a:solidFill>
                <a:latin typeface="Inter"/>
                <a:ea typeface="Inter"/>
                <a:cs typeface="Inter"/>
                <a:sym typeface="Inter"/>
              </a:rPr>
              <a:t>Shorthand property</a:t>
            </a:r>
            <a:endParaRPr/>
          </a:p>
          <a:p>
            <a:pPr indent="0" lvl="0" marL="0" marR="0" rtl="0" algn="just">
              <a:spcBef>
                <a:spcPts val="0"/>
              </a:spcBef>
              <a:spcAft>
                <a:spcPts val="0"/>
              </a:spcAft>
              <a:buNone/>
            </a:pPr>
            <a:r>
              <a:t/>
            </a:r>
            <a:endParaRPr b="0" i="0" sz="1800">
              <a:solidFill>
                <a:srgbClr val="FF0000"/>
              </a:solidFill>
              <a:latin typeface="Inter"/>
              <a:ea typeface="Inter"/>
              <a:cs typeface="Inter"/>
              <a:sym typeface="Inter"/>
            </a:endParaRPr>
          </a:p>
          <a:p>
            <a:pPr indent="0" lvl="0" marL="0" marR="0" rtl="0" algn="just">
              <a:spcBef>
                <a:spcPts val="0"/>
              </a:spcBef>
              <a:spcAft>
                <a:spcPts val="0"/>
              </a:spcAft>
              <a:buNone/>
            </a:pPr>
            <a:r>
              <a:rPr b="0" i="0" lang="en-US" sz="1800">
                <a:solidFill>
                  <a:schemeClr val="dk1"/>
                </a:solidFill>
                <a:latin typeface="Consolas"/>
                <a:ea typeface="Consolas"/>
                <a:cs typeface="Consolas"/>
                <a:sym typeface="Consolas"/>
              </a:rPr>
              <a:t>When using the shorthand property the order of the property values is:</a:t>
            </a:r>
            <a:endParaRPr/>
          </a:p>
          <a:p>
            <a:pPr indent="0" lvl="0" marL="0" marR="0" rtl="0" algn="just">
              <a:spcBef>
                <a:spcPts val="0"/>
              </a:spcBef>
              <a:spcAft>
                <a:spcPts val="0"/>
              </a:spcAft>
              <a:buNone/>
            </a:pPr>
            <a:r>
              <a:t/>
            </a:r>
            <a:endParaRPr b="0" i="0" sz="1800">
              <a:solidFill>
                <a:schemeClr val="dk1"/>
              </a:solidFill>
              <a:latin typeface="Consolas"/>
              <a:ea typeface="Consolas"/>
              <a:cs typeface="Consolas"/>
              <a:sym typeface="Consolas"/>
            </a:endParaRPr>
          </a:p>
          <a:p>
            <a:pPr indent="0" lvl="0" marL="0" marR="0" rtl="0" algn="just">
              <a:spcBef>
                <a:spcPts val="0"/>
              </a:spcBef>
              <a:spcAft>
                <a:spcPts val="0"/>
              </a:spcAft>
              <a:buNone/>
            </a:pPr>
            <a:r>
              <a:rPr b="0" i="0" lang="en-US" sz="1800">
                <a:solidFill>
                  <a:schemeClr val="dk1"/>
                </a:solidFill>
                <a:latin typeface="Consolas"/>
                <a:ea typeface="Consolas"/>
                <a:cs typeface="Consolas"/>
                <a:sym typeface="Consolas"/>
              </a:rPr>
              <a:t>background-color</a:t>
            </a:r>
            <a:endParaRPr/>
          </a:p>
          <a:p>
            <a:pPr indent="0" lvl="0" marL="0" marR="0" rtl="0" algn="just">
              <a:spcBef>
                <a:spcPts val="0"/>
              </a:spcBef>
              <a:spcAft>
                <a:spcPts val="0"/>
              </a:spcAft>
              <a:buNone/>
            </a:pPr>
            <a:r>
              <a:rPr b="0" i="0" lang="en-US" sz="1800">
                <a:solidFill>
                  <a:schemeClr val="dk1"/>
                </a:solidFill>
                <a:latin typeface="Consolas"/>
                <a:ea typeface="Consolas"/>
                <a:cs typeface="Consolas"/>
                <a:sym typeface="Consolas"/>
              </a:rPr>
              <a:t>background-image</a:t>
            </a:r>
            <a:endParaRPr/>
          </a:p>
          <a:p>
            <a:pPr indent="0" lvl="0" marL="0" marR="0" rtl="0" algn="just">
              <a:spcBef>
                <a:spcPts val="0"/>
              </a:spcBef>
              <a:spcAft>
                <a:spcPts val="0"/>
              </a:spcAft>
              <a:buNone/>
            </a:pPr>
            <a:r>
              <a:rPr b="0" i="0" lang="en-US" sz="1800">
                <a:solidFill>
                  <a:schemeClr val="dk1"/>
                </a:solidFill>
                <a:latin typeface="Consolas"/>
                <a:ea typeface="Consolas"/>
                <a:cs typeface="Consolas"/>
                <a:sym typeface="Consolas"/>
              </a:rPr>
              <a:t>background-repeat</a:t>
            </a:r>
            <a:endParaRPr/>
          </a:p>
          <a:p>
            <a:pPr indent="0" lvl="0" marL="0" marR="0" rtl="0" algn="just">
              <a:spcBef>
                <a:spcPts val="0"/>
              </a:spcBef>
              <a:spcAft>
                <a:spcPts val="0"/>
              </a:spcAft>
              <a:buNone/>
            </a:pPr>
            <a:r>
              <a:rPr b="0" i="0" lang="en-US" sz="1800">
                <a:solidFill>
                  <a:schemeClr val="dk1"/>
                </a:solidFill>
                <a:latin typeface="Consolas"/>
                <a:ea typeface="Consolas"/>
                <a:cs typeface="Consolas"/>
                <a:sym typeface="Consolas"/>
              </a:rPr>
              <a:t>background-attachment</a:t>
            </a:r>
            <a:endParaRPr/>
          </a:p>
          <a:p>
            <a:pPr indent="0" lvl="0" marL="0" marR="0" rtl="0" algn="just">
              <a:spcBef>
                <a:spcPts val="0"/>
              </a:spcBef>
              <a:spcAft>
                <a:spcPts val="0"/>
              </a:spcAft>
              <a:buNone/>
            </a:pPr>
            <a:r>
              <a:rPr b="0" i="0" lang="en-US" sz="1800">
                <a:solidFill>
                  <a:schemeClr val="dk1"/>
                </a:solidFill>
                <a:latin typeface="Consolas"/>
                <a:ea typeface="Consolas"/>
                <a:cs typeface="Consolas"/>
                <a:sym typeface="Consolas"/>
              </a:rPr>
              <a:t>background-position</a:t>
            </a:r>
            <a:endParaRPr/>
          </a:p>
          <a:p>
            <a:pPr indent="0" lvl="0" marL="0" marR="0" rtl="0" algn="just">
              <a:spcBef>
                <a:spcPts val="0"/>
              </a:spcBef>
              <a:spcAft>
                <a:spcPts val="0"/>
              </a:spcAft>
              <a:buNone/>
            </a:pPr>
            <a:r>
              <a:rPr lang="en-US" sz="1800">
                <a:solidFill>
                  <a:srgbClr val="FF0000"/>
                </a:solidFill>
                <a:latin typeface="Consolas"/>
                <a:ea typeface="Consolas"/>
                <a:cs typeface="Consolas"/>
                <a:sym typeface="Consolas"/>
              </a:rPr>
              <a:t>Example</a:t>
            </a:r>
            <a:endParaRPr/>
          </a:p>
          <a:p>
            <a:pPr indent="0" lvl="0" marL="0" marR="0" rtl="0" algn="just">
              <a:spcBef>
                <a:spcPts val="0"/>
              </a:spcBef>
              <a:spcAft>
                <a:spcPts val="0"/>
              </a:spcAft>
              <a:buNone/>
            </a:pPr>
            <a:r>
              <a:rPr b="0" i="0" lang="en-US" sz="1800">
                <a:solidFill>
                  <a:schemeClr val="dk1"/>
                </a:solidFill>
                <a:latin typeface="Inter"/>
                <a:ea typeface="Inter"/>
                <a:cs typeface="Inter"/>
                <a:sym typeface="Inter"/>
              </a:rPr>
              <a:t>background: red url("https:\\i.ytimg.com\\vi\\msGkFpeZGtY\\maxresdefault.jpg")  no-repeat fixed right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grpSp>
        <p:nvGrpSpPr>
          <p:cNvPr id="1456" name="Google Shape;1456;p131"/>
          <p:cNvGrpSpPr/>
          <p:nvPr/>
        </p:nvGrpSpPr>
        <p:grpSpPr>
          <a:xfrm>
            <a:off x="-304800" y="0"/>
            <a:ext cx="9243584" cy="634852"/>
            <a:chOff x="2320419" y="125716"/>
            <a:chExt cx="9757281" cy="846469"/>
          </a:xfrm>
        </p:grpSpPr>
        <p:cxnSp>
          <p:nvCxnSpPr>
            <p:cNvPr id="1457" name="Google Shape;1457;p13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58" name="Google Shape;1458;p13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a:solidFill>
                    <a:schemeClr val="dk1"/>
                  </a:solidFill>
                  <a:latin typeface="Inter"/>
                  <a:ea typeface="Inter"/>
                  <a:cs typeface="Inter"/>
                  <a:sym typeface="Inter"/>
                </a:rPr>
                <a:t>                 The CSS Box Model</a:t>
              </a:r>
              <a:endParaRPr/>
            </a:p>
          </p:txBody>
        </p:sp>
        <p:pic>
          <p:nvPicPr>
            <p:cNvPr id="1459" name="Google Shape;1459;p13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60" name="Google Shape;1460;p131"/>
          <p:cNvSpPr txBox="1"/>
          <p:nvPr/>
        </p:nvSpPr>
        <p:spPr>
          <a:xfrm>
            <a:off x="304800" y="634853"/>
            <a:ext cx="87630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chemeClr val="dk1"/>
              </a:solidFill>
              <a:latin typeface="Inter"/>
              <a:ea typeface="Inter"/>
              <a:cs typeface="Inter"/>
              <a:sym typeface="Inter"/>
            </a:endParaRPr>
          </a:p>
          <a:p>
            <a:pPr indent="0" lvl="0" marL="0" marR="0" rtl="0" algn="just">
              <a:spcBef>
                <a:spcPts val="0"/>
              </a:spcBef>
              <a:spcAft>
                <a:spcPts val="0"/>
              </a:spcAft>
              <a:buNone/>
            </a:pPr>
            <a:r>
              <a:rPr b="0" i="0" lang="en-US" sz="1800">
                <a:solidFill>
                  <a:schemeClr val="dk1"/>
                </a:solidFill>
                <a:latin typeface="Inter"/>
                <a:ea typeface="Inter"/>
                <a:cs typeface="Inter"/>
                <a:sym typeface="Inter"/>
              </a:rPr>
              <a:t>The CSS box model is essentially a box that wraps around every HTML element. It consists of: margins, borders, padding, and the actual content. The image below illustrates the box model:</a:t>
            </a:r>
            <a:endParaRPr/>
          </a:p>
          <a:p>
            <a:pPr indent="0" lvl="0" marL="0" marR="0" rtl="0" algn="just">
              <a:spcBef>
                <a:spcPts val="0"/>
              </a:spcBef>
              <a:spcAft>
                <a:spcPts val="0"/>
              </a:spcAft>
              <a:buNone/>
            </a:pPr>
            <a:r>
              <a:t/>
            </a:r>
            <a:endParaRPr b="0" i="0" sz="1800">
              <a:solidFill>
                <a:schemeClr val="dk1"/>
              </a:solidFill>
              <a:latin typeface="Inter"/>
              <a:ea typeface="Inter"/>
              <a:cs typeface="Inter"/>
              <a:sym typeface="Inter"/>
            </a:endParaRPr>
          </a:p>
        </p:txBody>
      </p:sp>
      <p:pic>
        <p:nvPicPr>
          <p:cNvPr id="1461" name="Google Shape;1461;p131"/>
          <p:cNvPicPr preferRelativeResize="0"/>
          <p:nvPr/>
        </p:nvPicPr>
        <p:blipFill rotWithShape="1">
          <a:blip r:embed="rId4">
            <a:alphaModFix/>
          </a:blip>
          <a:srcRect b="0" l="0" r="0" t="0"/>
          <a:stretch/>
        </p:blipFill>
        <p:spPr>
          <a:xfrm>
            <a:off x="1415625" y="1999750"/>
            <a:ext cx="6096001" cy="261025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grpSp>
        <p:nvGrpSpPr>
          <p:cNvPr id="1466" name="Google Shape;1466;p132"/>
          <p:cNvGrpSpPr/>
          <p:nvPr/>
        </p:nvGrpSpPr>
        <p:grpSpPr>
          <a:xfrm>
            <a:off x="-304800" y="0"/>
            <a:ext cx="9243584" cy="634852"/>
            <a:chOff x="2320419" y="125716"/>
            <a:chExt cx="9757281" cy="846469"/>
          </a:xfrm>
        </p:grpSpPr>
        <p:cxnSp>
          <p:nvCxnSpPr>
            <p:cNvPr id="1467" name="Google Shape;1467;p13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68" name="Google Shape;1468;p13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a:solidFill>
                    <a:schemeClr val="dk1"/>
                  </a:solidFill>
                  <a:latin typeface="Inter"/>
                  <a:ea typeface="Inter"/>
                  <a:cs typeface="Inter"/>
                  <a:sym typeface="Inter"/>
                </a:rPr>
                <a:t>                The CSS Box Model </a:t>
              </a:r>
              <a:endParaRPr/>
            </a:p>
          </p:txBody>
        </p:sp>
        <p:pic>
          <p:nvPicPr>
            <p:cNvPr id="1469" name="Google Shape;1469;p13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70" name="Google Shape;1470;p132"/>
          <p:cNvSpPr txBox="1"/>
          <p:nvPr/>
        </p:nvSpPr>
        <p:spPr>
          <a:xfrm>
            <a:off x="304800" y="634853"/>
            <a:ext cx="87630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chemeClr val="dk1"/>
                </a:solidFill>
                <a:latin typeface="Inter"/>
                <a:ea typeface="Inter"/>
                <a:cs typeface="Inter"/>
                <a:sym typeface="Inter"/>
              </a:rPr>
              <a:t>Content - The content of the box, where text and images appear</a:t>
            </a:r>
            <a:endParaRPr/>
          </a:p>
          <a:p>
            <a:pPr indent="0" lvl="0" marL="0" marR="0" rtl="0" algn="just">
              <a:spcBef>
                <a:spcPts val="0"/>
              </a:spcBef>
              <a:spcAft>
                <a:spcPts val="0"/>
              </a:spcAft>
              <a:buNone/>
            </a:pPr>
            <a:r>
              <a:rPr b="0" i="0" lang="en-US" sz="1800">
                <a:solidFill>
                  <a:schemeClr val="dk1"/>
                </a:solidFill>
                <a:latin typeface="Inter"/>
                <a:ea typeface="Inter"/>
                <a:cs typeface="Inter"/>
                <a:sym typeface="Inter"/>
              </a:rPr>
              <a:t>Padding - Clears an area around the content. The padding is transparent</a:t>
            </a:r>
            <a:endParaRPr/>
          </a:p>
          <a:p>
            <a:pPr indent="0" lvl="0" marL="0" marR="0" rtl="0" algn="just">
              <a:spcBef>
                <a:spcPts val="0"/>
              </a:spcBef>
              <a:spcAft>
                <a:spcPts val="0"/>
              </a:spcAft>
              <a:buNone/>
            </a:pPr>
            <a:r>
              <a:rPr b="0" i="0" lang="en-US" sz="1800">
                <a:solidFill>
                  <a:schemeClr val="dk1"/>
                </a:solidFill>
                <a:latin typeface="Inter"/>
                <a:ea typeface="Inter"/>
                <a:cs typeface="Inter"/>
                <a:sym typeface="Inter"/>
              </a:rPr>
              <a:t>Border - A border that goes around the padding and content</a:t>
            </a:r>
            <a:endParaRPr/>
          </a:p>
          <a:p>
            <a:pPr indent="0" lvl="0" marL="0" marR="0" rtl="0" algn="just">
              <a:spcBef>
                <a:spcPts val="0"/>
              </a:spcBef>
              <a:spcAft>
                <a:spcPts val="0"/>
              </a:spcAft>
              <a:buNone/>
            </a:pPr>
            <a:r>
              <a:rPr b="0" i="0" lang="en-US" sz="1800">
                <a:solidFill>
                  <a:schemeClr val="dk1"/>
                </a:solidFill>
                <a:latin typeface="Inter"/>
                <a:ea typeface="Inter"/>
                <a:cs typeface="Inter"/>
                <a:sym typeface="Inter"/>
              </a:rPr>
              <a:t>Margin - Clears an area outside the border. The margin is transparent</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4" name="Shape 1474"/>
        <p:cNvGrpSpPr/>
        <p:nvPr/>
      </p:nvGrpSpPr>
      <p:grpSpPr>
        <a:xfrm>
          <a:off x="0" y="0"/>
          <a:ext cx="0" cy="0"/>
          <a:chOff x="0" y="0"/>
          <a:chExt cx="0" cy="0"/>
        </a:xfrm>
      </p:grpSpPr>
      <p:grpSp>
        <p:nvGrpSpPr>
          <p:cNvPr id="1475" name="Google Shape;1475;p133"/>
          <p:cNvGrpSpPr/>
          <p:nvPr/>
        </p:nvGrpSpPr>
        <p:grpSpPr>
          <a:xfrm>
            <a:off x="-304800" y="0"/>
            <a:ext cx="9243584" cy="634852"/>
            <a:chOff x="2320419" y="125716"/>
            <a:chExt cx="9757281" cy="846469"/>
          </a:xfrm>
        </p:grpSpPr>
        <p:cxnSp>
          <p:nvCxnSpPr>
            <p:cNvPr id="1476" name="Google Shape;1476;p13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77" name="Google Shape;1477;p13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borders</a:t>
              </a:r>
              <a:endParaRPr/>
            </a:p>
          </p:txBody>
        </p:sp>
        <p:pic>
          <p:nvPicPr>
            <p:cNvPr id="1478" name="Google Shape;1478;p13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79" name="Google Shape;1479;p133"/>
          <p:cNvSpPr txBox="1"/>
          <p:nvPr/>
        </p:nvSpPr>
        <p:spPr>
          <a:xfrm>
            <a:off x="609600" y="634853"/>
            <a:ext cx="7848600" cy="369331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The CSS border is a shorthand property used to set the border on an element.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a:t>
            </a:r>
            <a:r>
              <a:rPr b="0" i="0" lang="en-US" sz="1800" u="sng" strike="noStrike">
                <a:solidFill>
                  <a:srgbClr val="008000"/>
                </a:solidFill>
                <a:latin typeface="Inter"/>
                <a:ea typeface="Inter"/>
                <a:cs typeface="Inter"/>
                <a:sym typeface="Inter"/>
                <a:hlinkClick r:id="rId4">
                  <a:extLst>
                    <a:ext uri="{A12FA001-AC4F-418D-AE19-62706E023703}">
                      <ahyp:hlinkClr val="tx"/>
                    </a:ext>
                  </a:extLst>
                </a:hlinkClick>
              </a:rPr>
              <a:t>CSS</a:t>
            </a:r>
            <a:r>
              <a:rPr b="0" i="0" lang="en-US" sz="1800">
                <a:solidFill>
                  <a:srgbClr val="333333"/>
                </a:solidFill>
                <a:latin typeface="Inter"/>
                <a:ea typeface="Inter"/>
                <a:cs typeface="Inter"/>
                <a:sym typeface="Inter"/>
              </a:rPr>
              <a:t> border properties are use to specify the style, color and size of the border of an element. The CSS border properties are given below</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border-style</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border-color</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border-width</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border-radius</a:t>
            </a:r>
            <a:endParaRPr/>
          </a:p>
          <a:p>
            <a:pPr indent="0" lvl="0" marL="0" marR="0" rtl="0" algn="just">
              <a:spcBef>
                <a:spcPts val="0"/>
              </a:spcBef>
              <a:spcAft>
                <a:spcPts val="0"/>
              </a:spcAft>
              <a:buNone/>
            </a:pPr>
            <a:r>
              <a:rPr b="0" i="0" lang="en-US" sz="1800">
                <a:solidFill>
                  <a:srgbClr val="610B38"/>
                </a:solidFill>
                <a:latin typeface="Arial"/>
                <a:ea typeface="Arial"/>
                <a:cs typeface="Arial"/>
                <a:sym typeface="Arial"/>
              </a:rPr>
              <a:t>CSS border-style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Border style property is used to specify the border type which you want to display on the web page.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There are some border style values which are used with border-style property to define a border.</a:t>
            </a:r>
            <a:endParaRPr/>
          </a:p>
          <a:p>
            <a:pPr indent="0" lvl="0" marL="0" marR="0" rtl="0" algn="just">
              <a:spcBef>
                <a:spcPts val="0"/>
              </a:spcBef>
              <a:spcAft>
                <a:spcPts val="0"/>
              </a:spcAft>
              <a:buClr>
                <a:schemeClr val="lt1"/>
              </a:buClr>
              <a:buSzPts val="1800"/>
              <a:buFont typeface="Arial"/>
              <a:buNone/>
            </a:pPr>
            <a:r>
              <a:t/>
            </a:r>
            <a:endParaRPr b="0" i="0" sz="1800">
              <a:solidFill>
                <a:srgbClr val="000000"/>
              </a:solidFill>
              <a:latin typeface="Inter"/>
              <a:ea typeface="Inter"/>
              <a:cs typeface="Inter"/>
              <a:sym typeface="Inte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grpSp>
        <p:nvGrpSpPr>
          <p:cNvPr id="1484" name="Google Shape;1484;p134"/>
          <p:cNvGrpSpPr/>
          <p:nvPr/>
        </p:nvGrpSpPr>
        <p:grpSpPr>
          <a:xfrm>
            <a:off x="-304800" y="0"/>
            <a:ext cx="9243584" cy="634852"/>
            <a:chOff x="2320419" y="125716"/>
            <a:chExt cx="9757281" cy="846469"/>
          </a:xfrm>
        </p:grpSpPr>
        <p:cxnSp>
          <p:nvCxnSpPr>
            <p:cNvPr id="1485" name="Google Shape;1485;p13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86" name="Google Shape;1486;p13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Border</a:t>
              </a:r>
              <a:endParaRPr/>
            </a:p>
          </p:txBody>
        </p:sp>
        <p:pic>
          <p:nvPicPr>
            <p:cNvPr id="1487" name="Google Shape;1487;p13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88" name="Google Shape;1488;p134"/>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pic>
        <p:nvPicPr>
          <p:cNvPr id="1489" name="Google Shape;1489;p134"/>
          <p:cNvPicPr preferRelativeResize="0"/>
          <p:nvPr/>
        </p:nvPicPr>
        <p:blipFill rotWithShape="1">
          <a:blip r:embed="rId4">
            <a:alphaModFix/>
          </a:blip>
          <a:srcRect b="0" l="0" r="0" t="0"/>
          <a:stretch/>
        </p:blipFill>
        <p:spPr>
          <a:xfrm>
            <a:off x="1271587" y="490537"/>
            <a:ext cx="6600825" cy="4162425"/>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grpSp>
        <p:nvGrpSpPr>
          <p:cNvPr id="1494" name="Google Shape;1494;p135"/>
          <p:cNvGrpSpPr/>
          <p:nvPr/>
        </p:nvGrpSpPr>
        <p:grpSpPr>
          <a:xfrm>
            <a:off x="-304800" y="0"/>
            <a:ext cx="9243584" cy="634852"/>
            <a:chOff x="2320419" y="125716"/>
            <a:chExt cx="9757281" cy="846469"/>
          </a:xfrm>
        </p:grpSpPr>
        <p:cxnSp>
          <p:nvCxnSpPr>
            <p:cNvPr id="1495" name="Google Shape;1495;p13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96" name="Google Shape;1496;p13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Border</a:t>
              </a:r>
              <a:endParaRPr/>
            </a:p>
          </p:txBody>
        </p:sp>
        <p:pic>
          <p:nvPicPr>
            <p:cNvPr id="1497" name="Google Shape;1497;p13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98" name="Google Shape;1498;p135"/>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499" name="Google Shape;1499;p135"/>
          <p:cNvSpPr txBox="1"/>
          <p:nvPr/>
        </p:nvSpPr>
        <p:spPr>
          <a:xfrm>
            <a:off x="533400" y="514357"/>
            <a:ext cx="7239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CSS Border - Individual Sides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there are also properties for specifying each of the borders (top, right, bottom, and left)</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b="0" i="0" lang="en-US" sz="1800">
                <a:solidFill>
                  <a:schemeClr val="dk1"/>
                </a:solidFill>
                <a:latin typeface="Consolas"/>
                <a:ea typeface="Consolas"/>
                <a:cs typeface="Consolas"/>
                <a:sym typeface="Consolas"/>
              </a:rPr>
              <a:t>p {</a:t>
            </a:r>
            <a:br>
              <a:rPr b="0" i="0" lang="en-US" sz="1800">
                <a:solidFill>
                  <a:schemeClr val="dk1"/>
                </a:solidFill>
                <a:latin typeface="Consolas"/>
                <a:ea typeface="Consolas"/>
                <a:cs typeface="Consolas"/>
                <a:sym typeface="Consolas"/>
              </a:rPr>
            </a:br>
            <a:r>
              <a:rPr b="0" i="0" lang="en-US" sz="1800">
                <a:solidFill>
                  <a:schemeClr val="dk1"/>
                </a:solidFill>
                <a:latin typeface="Consolas"/>
                <a:ea typeface="Consolas"/>
                <a:cs typeface="Consolas"/>
                <a:sym typeface="Consolas"/>
              </a:rPr>
              <a:t>  border-top-style: dotted;</a:t>
            </a:r>
            <a:br>
              <a:rPr b="0" i="0" lang="en-US" sz="1800">
                <a:solidFill>
                  <a:schemeClr val="dk1"/>
                </a:solidFill>
                <a:latin typeface="Consolas"/>
                <a:ea typeface="Consolas"/>
                <a:cs typeface="Consolas"/>
                <a:sym typeface="Consolas"/>
              </a:rPr>
            </a:br>
            <a:r>
              <a:rPr b="0" i="0" lang="en-US" sz="1800">
                <a:solidFill>
                  <a:schemeClr val="dk1"/>
                </a:solidFill>
                <a:latin typeface="Consolas"/>
                <a:ea typeface="Consolas"/>
                <a:cs typeface="Consolas"/>
                <a:sym typeface="Consolas"/>
              </a:rPr>
              <a:t>  border-right-style: solid;</a:t>
            </a:r>
            <a:br>
              <a:rPr b="0" i="0" lang="en-US" sz="1800">
                <a:solidFill>
                  <a:schemeClr val="dk1"/>
                </a:solidFill>
                <a:latin typeface="Consolas"/>
                <a:ea typeface="Consolas"/>
                <a:cs typeface="Consolas"/>
                <a:sym typeface="Consolas"/>
              </a:rPr>
            </a:br>
            <a:r>
              <a:rPr b="0" i="0" lang="en-US" sz="1800">
                <a:solidFill>
                  <a:schemeClr val="dk1"/>
                </a:solidFill>
                <a:latin typeface="Consolas"/>
                <a:ea typeface="Consolas"/>
                <a:cs typeface="Consolas"/>
                <a:sym typeface="Consolas"/>
              </a:rPr>
              <a:t>  border-bottom-style: dotted;</a:t>
            </a:r>
            <a:br>
              <a:rPr b="0" i="0" lang="en-US" sz="1800">
                <a:solidFill>
                  <a:schemeClr val="dk1"/>
                </a:solidFill>
                <a:latin typeface="Consolas"/>
                <a:ea typeface="Consolas"/>
                <a:cs typeface="Consolas"/>
                <a:sym typeface="Consolas"/>
              </a:rPr>
            </a:br>
            <a:r>
              <a:rPr b="0" i="0" lang="en-US" sz="1800">
                <a:solidFill>
                  <a:schemeClr val="dk1"/>
                </a:solidFill>
                <a:latin typeface="Consolas"/>
                <a:ea typeface="Consolas"/>
                <a:cs typeface="Consolas"/>
                <a:sym typeface="Consolas"/>
              </a:rPr>
              <a:t>  border-left-style: solid;</a:t>
            </a:r>
            <a:br>
              <a:rPr b="0" i="0" lang="en-US" sz="1800">
                <a:solidFill>
                  <a:srgbClr val="FF0000"/>
                </a:solidFill>
                <a:latin typeface="Consolas"/>
                <a:ea typeface="Consolas"/>
                <a:cs typeface="Consolas"/>
                <a:sym typeface="Consolas"/>
              </a:rPr>
            </a:br>
            <a:r>
              <a:rPr b="0" i="0" lang="en-US" sz="1800">
                <a:solidFill>
                  <a:srgbClr val="000000"/>
                </a:solidFill>
                <a:latin typeface="Consolas"/>
                <a:ea typeface="Consolas"/>
                <a:cs typeface="Consolas"/>
                <a:sym typeface="Consolas"/>
              </a:rPr>
              <a:t>}</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grpSp>
        <p:nvGrpSpPr>
          <p:cNvPr id="1504" name="Google Shape;1504;p136"/>
          <p:cNvGrpSpPr/>
          <p:nvPr/>
        </p:nvGrpSpPr>
        <p:grpSpPr>
          <a:xfrm>
            <a:off x="-304800" y="0"/>
            <a:ext cx="9243584" cy="634852"/>
            <a:chOff x="2320419" y="125716"/>
            <a:chExt cx="9757281" cy="846469"/>
          </a:xfrm>
        </p:grpSpPr>
        <p:cxnSp>
          <p:nvCxnSpPr>
            <p:cNvPr id="1505" name="Google Shape;1505;p13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06" name="Google Shape;1506;p13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Border</a:t>
              </a:r>
              <a:endParaRPr/>
            </a:p>
          </p:txBody>
        </p:sp>
        <p:pic>
          <p:nvPicPr>
            <p:cNvPr id="1507" name="Google Shape;1507;p13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08" name="Google Shape;1508;p136"/>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509" name="Google Shape;1509;p136"/>
          <p:cNvSpPr txBox="1"/>
          <p:nvPr/>
        </p:nvSpPr>
        <p:spPr>
          <a:xfrm>
            <a:off x="533400" y="514357"/>
            <a:ext cx="72390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Consolas"/>
                <a:ea typeface="Consolas"/>
                <a:cs typeface="Consolas"/>
                <a:sym typeface="Consolas"/>
              </a:rPr>
              <a:t>If the border-style property has four values:</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Example</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border-style: dotted solid double dashed;</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top border is dotted</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right border is solid</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bottom border is double</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left border is dashed</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If the border-style property has three values:</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example</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border-style: dotted solid double;</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top border is dotted</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right and left borders are solid</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bottom border is double</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grpSp>
        <p:nvGrpSpPr>
          <p:cNvPr id="1514" name="Google Shape;1514;p137"/>
          <p:cNvGrpSpPr/>
          <p:nvPr/>
        </p:nvGrpSpPr>
        <p:grpSpPr>
          <a:xfrm>
            <a:off x="-304800" y="0"/>
            <a:ext cx="9243584" cy="634852"/>
            <a:chOff x="2320419" y="125716"/>
            <a:chExt cx="9757281" cy="846469"/>
          </a:xfrm>
        </p:grpSpPr>
        <p:cxnSp>
          <p:nvCxnSpPr>
            <p:cNvPr id="1515" name="Google Shape;1515;p13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16" name="Google Shape;1516;p13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Border</a:t>
              </a:r>
              <a:endParaRPr/>
            </a:p>
          </p:txBody>
        </p:sp>
        <p:pic>
          <p:nvPicPr>
            <p:cNvPr id="1517" name="Google Shape;1517;p13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18" name="Google Shape;1518;p137"/>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519" name="Google Shape;1519;p137"/>
          <p:cNvSpPr txBox="1"/>
          <p:nvPr/>
        </p:nvSpPr>
        <p:spPr>
          <a:xfrm>
            <a:off x="533400" y="514357"/>
            <a:ext cx="7239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If the border-style property has two values:</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example</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border-style: dotted solid;</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top and bottom borders are dotted</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right and left borders are solid</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If the border-style property has one value:</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example</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border-style: dotted;</a:t>
            </a:r>
            <a:endParaRPr/>
          </a:p>
          <a:p>
            <a:pPr indent="0" lvl="0" marL="0" marR="0" rtl="0" algn="l">
              <a:spcBef>
                <a:spcPts val="0"/>
              </a:spcBef>
              <a:spcAft>
                <a:spcPts val="0"/>
              </a:spcAft>
              <a:buNone/>
            </a:pPr>
            <a:r>
              <a:rPr b="0" i="0" lang="en-US" sz="1800">
                <a:solidFill>
                  <a:srgbClr val="000000"/>
                </a:solidFill>
                <a:latin typeface="Consolas"/>
                <a:ea typeface="Consolas"/>
                <a:cs typeface="Consolas"/>
                <a:sym typeface="Consolas"/>
              </a:rPr>
              <a:t>all four borders are dotted</a:t>
            </a:r>
            <a:endParaRPr b="0" i="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rgbClr val="000000"/>
              </a:solidFill>
              <a:latin typeface="Consolas"/>
              <a:ea typeface="Consolas"/>
              <a:cs typeface="Consolas"/>
              <a:sym typeface="Consolas"/>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grpSp>
        <p:nvGrpSpPr>
          <p:cNvPr id="1524" name="Google Shape;1524;p138"/>
          <p:cNvGrpSpPr/>
          <p:nvPr/>
        </p:nvGrpSpPr>
        <p:grpSpPr>
          <a:xfrm>
            <a:off x="-304800" y="0"/>
            <a:ext cx="9243584" cy="634852"/>
            <a:chOff x="2320419" y="125716"/>
            <a:chExt cx="9757281" cy="846469"/>
          </a:xfrm>
        </p:grpSpPr>
        <p:cxnSp>
          <p:nvCxnSpPr>
            <p:cNvPr id="1525" name="Google Shape;1525;p13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26" name="Google Shape;1526;p13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Border</a:t>
              </a:r>
              <a:endParaRPr/>
            </a:p>
          </p:txBody>
        </p:sp>
        <p:pic>
          <p:nvPicPr>
            <p:cNvPr id="1527" name="Google Shape;1527;p13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28" name="Google Shape;1528;p138"/>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529" name="Google Shape;1529;p138"/>
          <p:cNvSpPr txBox="1"/>
          <p:nvPr/>
        </p:nvSpPr>
        <p:spPr>
          <a:xfrm>
            <a:off x="457200" y="514354"/>
            <a:ext cx="6370654"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.one{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border-style:dotted groove dashed inset;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border-color:green yellow blue red;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.two</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border-style:outset groove  inset;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border-color:green yellow  red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#three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border-style:groove hidden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grpSp>
        <p:nvGrpSpPr>
          <p:cNvPr id="1534" name="Google Shape;1534;p139"/>
          <p:cNvGrpSpPr/>
          <p:nvPr/>
        </p:nvGrpSpPr>
        <p:grpSpPr>
          <a:xfrm>
            <a:off x="-304800" y="0"/>
            <a:ext cx="9243584" cy="634852"/>
            <a:chOff x="2320419" y="125716"/>
            <a:chExt cx="9757281" cy="846469"/>
          </a:xfrm>
        </p:grpSpPr>
        <p:cxnSp>
          <p:nvCxnSpPr>
            <p:cNvPr id="1535" name="Google Shape;1535;p13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36" name="Google Shape;1536;p13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Border</a:t>
              </a:r>
              <a:endParaRPr/>
            </a:p>
          </p:txBody>
        </p:sp>
        <p:pic>
          <p:nvPicPr>
            <p:cNvPr id="1537" name="Google Shape;1537;p13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38" name="Google Shape;1538;p139"/>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539" name="Google Shape;1539;p139"/>
          <p:cNvSpPr txBox="1"/>
          <p:nvPr/>
        </p:nvSpPr>
        <p:spPr>
          <a:xfrm>
            <a:off x="457200" y="538329"/>
            <a:ext cx="6370654"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#four{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border-style:groove;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class=one&gt;paragraph1&lt;/p&gt;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class=two&gt;paragraph2&lt;/p&gt;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id=three&gt;paragraph3&lt;/p&gt;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id=four&gt;paragraph4&lt;/p&gt;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class=one&gt;paragraph5&lt;/p&gt;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class=two&gt;paragraph6&lt;/p&gt;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1540" name="Google Shape;1540;p139"/>
          <p:cNvPicPr preferRelativeResize="0"/>
          <p:nvPr/>
        </p:nvPicPr>
        <p:blipFill rotWithShape="1">
          <a:blip r:embed="rId4">
            <a:alphaModFix/>
          </a:blip>
          <a:srcRect b="0" l="0" r="0" t="0"/>
          <a:stretch/>
        </p:blipFill>
        <p:spPr>
          <a:xfrm>
            <a:off x="4953000" y="815363"/>
            <a:ext cx="3985784" cy="30517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p14"/>
          <p:cNvGrpSpPr/>
          <p:nvPr/>
        </p:nvGrpSpPr>
        <p:grpSpPr>
          <a:xfrm>
            <a:off x="214315" y="94287"/>
            <a:ext cx="8821405" cy="634852"/>
            <a:chOff x="2766060" y="125716"/>
            <a:chExt cx="9311640" cy="846469"/>
          </a:xfrm>
        </p:grpSpPr>
        <p:cxnSp>
          <p:nvCxnSpPr>
            <p:cNvPr id="223" name="Google Shape;223;p1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24" name="Google Shape;224;p14"/>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 HTML Tags</a:t>
              </a:r>
              <a:endParaRPr/>
            </a:p>
          </p:txBody>
        </p:sp>
        <p:pic>
          <p:nvPicPr>
            <p:cNvPr id="225" name="Google Shape;225;p1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26" name="Google Shape;226;p14"/>
          <p:cNvSpPr txBox="1"/>
          <p:nvPr/>
        </p:nvSpPr>
        <p:spPr>
          <a:xfrm>
            <a:off x="457200" y="729139"/>
            <a:ext cx="7620000"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a:solidFill>
                  <a:schemeClr val="dk1"/>
                </a:solidFill>
                <a:latin typeface="Inter"/>
                <a:ea typeface="Inter"/>
                <a:cs typeface="Inter"/>
                <a:sym typeface="Inter"/>
              </a:rPr>
              <a:t>HTML tags are like keywords which defines that how web browser will format and display the content.</a:t>
            </a:r>
            <a:endParaRPr/>
          </a:p>
          <a:p>
            <a:pPr indent="-285750" lvl="0" marL="285750" marR="0" rtl="0" algn="l">
              <a:spcBef>
                <a:spcPts val="0"/>
              </a:spcBef>
              <a:spcAft>
                <a:spcPts val="0"/>
              </a:spcAft>
              <a:buClr>
                <a:schemeClr val="dk1"/>
              </a:buClr>
              <a:buSzPts val="1800"/>
              <a:buFont typeface="Noto Sans Symbols"/>
              <a:buChar char="⮚"/>
            </a:pPr>
            <a:r>
              <a:rPr b="0" i="0" lang="en-US" sz="1800">
                <a:solidFill>
                  <a:schemeClr val="dk1"/>
                </a:solidFill>
                <a:latin typeface="Inter"/>
                <a:ea typeface="Inter"/>
                <a:cs typeface="Inter"/>
                <a:sym typeface="Inter"/>
              </a:rPr>
              <a:t>HTML tags contain three main parts: opening tag, content and closing tag. But some HTML tags are unclosed tags.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The &lt;html&gt; tag represents starting and ending of html program. Html tag contains two child/sub tags those are head tag and body tag.</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&lt;/head&gt;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&lt;/body&gt;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lt1"/>
              </a:buClr>
              <a:buSzPts val="1800"/>
              <a:buFont typeface="Noto Sans Symbols"/>
              <a:buNone/>
            </a:pPr>
            <a:r>
              <a:t/>
            </a:r>
            <a:endParaRPr b="0" i="0" sz="1800">
              <a:solidFill>
                <a:schemeClr val="dk1"/>
              </a:solidFill>
              <a:latin typeface="Inter"/>
              <a:ea typeface="Inter"/>
              <a:cs typeface="Inter"/>
              <a:sym typeface="Inter"/>
            </a:endParaRPr>
          </a:p>
          <a:p>
            <a:pPr indent="0" lvl="0" marL="0" marR="0" rtl="0" algn="l">
              <a:spcBef>
                <a:spcPts val="0"/>
              </a:spcBef>
              <a:spcAft>
                <a:spcPts val="0"/>
              </a:spcAft>
              <a:buNone/>
            </a:pPr>
            <a:r>
              <a:t/>
            </a:r>
            <a:endParaRPr b="0" i="0" sz="1800">
              <a:solidFill>
                <a:schemeClr val="dk1"/>
              </a:solidFill>
              <a:latin typeface="Inter"/>
              <a:ea typeface="Inter"/>
              <a:cs typeface="Inter"/>
              <a:sym typeface="Inte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grpSp>
        <p:nvGrpSpPr>
          <p:cNvPr id="1545" name="Google Shape;1545;p140"/>
          <p:cNvGrpSpPr/>
          <p:nvPr/>
        </p:nvGrpSpPr>
        <p:grpSpPr>
          <a:xfrm>
            <a:off x="-304800" y="0"/>
            <a:ext cx="9243584" cy="634852"/>
            <a:chOff x="2320419" y="125716"/>
            <a:chExt cx="9757281" cy="846469"/>
          </a:xfrm>
        </p:grpSpPr>
        <p:cxnSp>
          <p:nvCxnSpPr>
            <p:cNvPr id="1546" name="Google Shape;1546;p14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47" name="Google Shape;1547;p14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Border</a:t>
              </a:r>
              <a:endParaRPr/>
            </a:p>
          </p:txBody>
        </p:sp>
        <p:pic>
          <p:nvPicPr>
            <p:cNvPr id="1548" name="Google Shape;1548;p14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49" name="Google Shape;1549;p140"/>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550" name="Google Shape;1550;p140"/>
          <p:cNvSpPr txBox="1"/>
          <p:nvPr/>
        </p:nvSpPr>
        <p:spPr>
          <a:xfrm>
            <a:off x="228600" y="640033"/>
            <a:ext cx="8077200"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CSS border-width</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border-width property is used to set the border's width. It is set in pixels. You can also use the one of the three pre-defined values, thin, medium or thick to set the width of the border.</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rPr b="0" i="0" lang="en-US" sz="1800">
                <a:solidFill>
                  <a:srgbClr val="FF0000"/>
                </a:solidFill>
                <a:latin typeface="Inter"/>
                <a:ea typeface="Inter"/>
                <a:cs typeface="Inter"/>
                <a:sym typeface="Inter"/>
              </a:rPr>
              <a:t>border-width: 5px;  </a:t>
            </a:r>
            <a:endParaRPr sz="1800">
              <a:solidFill>
                <a:srgbClr val="FF0000"/>
              </a:solidFill>
              <a:latin typeface="Inter"/>
              <a:ea typeface="Inter"/>
              <a:cs typeface="Inter"/>
              <a:sym typeface="Inter"/>
            </a:endParaRPr>
          </a:p>
          <a:p>
            <a:pPr indent="0" lvl="0" marL="0" marR="0" rtl="0" algn="just">
              <a:spcBef>
                <a:spcPts val="0"/>
              </a:spcBef>
              <a:spcAft>
                <a:spcPts val="0"/>
              </a:spcAft>
              <a:buNone/>
            </a:pPr>
            <a:r>
              <a:rPr b="0" i="0" lang="en-US" sz="1800">
                <a:solidFill>
                  <a:srgbClr val="FF0000"/>
                </a:solidFill>
                <a:latin typeface="Inter"/>
                <a:ea typeface="Inter"/>
                <a:cs typeface="Inter"/>
                <a:sym typeface="Inter"/>
              </a:rPr>
              <a:t>border-width: medium;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610B38"/>
                </a:solidFill>
                <a:latin typeface="Arial"/>
                <a:ea typeface="Arial"/>
                <a:cs typeface="Arial"/>
                <a:sym typeface="Arial"/>
              </a:rPr>
              <a:t>CSS border-color</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There are three methods to set the color of the border</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Name: It specifies the color name. For example: "red".</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RGB: It specifies the RGB value of the color. For example: "rgb(255,0,0)".</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Hex: It specifies the hex value of the color. For example: "#ff0000".</a:t>
            </a:r>
            <a:endParaRPr/>
          </a:p>
          <a:p>
            <a:pPr indent="-114300" lvl="0" marL="0" marR="0" rtl="0" algn="just">
              <a:spcBef>
                <a:spcPts val="0"/>
              </a:spcBef>
              <a:spcAft>
                <a:spcPts val="0"/>
              </a:spcAft>
              <a:buClr>
                <a:srgbClr val="333333"/>
              </a:buClr>
              <a:buSzPts val="1800"/>
              <a:buFont typeface="Arial"/>
              <a:buChar char="•"/>
            </a:pPr>
            <a:r>
              <a:rPr b="0" i="0" lang="en-US" sz="1800">
                <a:solidFill>
                  <a:srgbClr val="333333"/>
                </a:solidFill>
                <a:latin typeface="Inter"/>
                <a:ea typeface="Inter"/>
                <a:cs typeface="Inter"/>
                <a:sym typeface="Inter"/>
              </a:rPr>
              <a:t>there is also a border color named "transparent". If the border color is not set it is inherited from the color property of the element.</a:t>
            </a:r>
            <a:endParaRPr b="0" i="0" sz="1800">
              <a:solidFill>
                <a:srgbClr val="000000"/>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grpSp>
        <p:nvGrpSpPr>
          <p:cNvPr id="1555" name="Google Shape;1555;p141"/>
          <p:cNvGrpSpPr/>
          <p:nvPr/>
        </p:nvGrpSpPr>
        <p:grpSpPr>
          <a:xfrm>
            <a:off x="-304800" y="0"/>
            <a:ext cx="9243584" cy="634852"/>
            <a:chOff x="2320419" y="125716"/>
            <a:chExt cx="9757281" cy="846469"/>
          </a:xfrm>
        </p:grpSpPr>
        <p:cxnSp>
          <p:nvCxnSpPr>
            <p:cNvPr id="1556" name="Google Shape;1556;p14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57" name="Google Shape;1557;p14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Border</a:t>
              </a:r>
              <a:endParaRPr/>
            </a:p>
          </p:txBody>
        </p:sp>
        <p:pic>
          <p:nvPicPr>
            <p:cNvPr id="1558" name="Google Shape;1558;p14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59" name="Google Shape;1559;p141"/>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560" name="Google Shape;1560;p141"/>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561" name="Google Shape;1561;p141"/>
          <p:cNvSpPr txBox="1"/>
          <p:nvPr/>
        </p:nvSpPr>
        <p:spPr>
          <a:xfrm>
            <a:off x="228600" y="640033"/>
            <a:ext cx="82296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border-radius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border-radius property is used to add rounded borders to an element</a:t>
            </a:r>
            <a:r>
              <a:rPr lang="en-US" sz="1800">
                <a:solidFill>
                  <a:srgbClr val="FF0000"/>
                </a:solidFill>
                <a:latin typeface="Arial"/>
                <a:ea typeface="Arial"/>
                <a:cs typeface="Arial"/>
                <a:sym typeface="Arial"/>
              </a:rPr>
              <a:t>:</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 border-radius</a:t>
            </a:r>
            <a:r>
              <a:rPr b="0" i="0" lang="en-US" sz="1800">
                <a:solidFill>
                  <a:srgbClr val="000000"/>
                </a:solidFill>
                <a:latin typeface="Consolas"/>
                <a:ea typeface="Consolas"/>
                <a:cs typeface="Consolas"/>
                <a:sym typeface="Consolas"/>
              </a:rPr>
              <a:t>:</a:t>
            </a:r>
            <a:r>
              <a:rPr b="0" i="0" lang="en-US" sz="1800">
                <a:solidFill>
                  <a:srgbClr val="0000CD"/>
                </a:solidFill>
                <a:latin typeface="Consolas"/>
                <a:ea typeface="Consolas"/>
                <a:cs typeface="Consolas"/>
                <a:sym typeface="Consolas"/>
              </a:rPr>
              <a:t> 5px</a:t>
            </a:r>
            <a:r>
              <a:rPr b="0" i="0" lang="en-US"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grpSp>
        <p:nvGrpSpPr>
          <p:cNvPr id="1566" name="Google Shape;1566;p142"/>
          <p:cNvGrpSpPr/>
          <p:nvPr/>
        </p:nvGrpSpPr>
        <p:grpSpPr>
          <a:xfrm>
            <a:off x="-304800" y="0"/>
            <a:ext cx="9243584" cy="634852"/>
            <a:chOff x="2320419" y="125716"/>
            <a:chExt cx="9757281" cy="846469"/>
          </a:xfrm>
        </p:grpSpPr>
        <p:cxnSp>
          <p:nvCxnSpPr>
            <p:cNvPr id="1567" name="Google Shape;1567;p14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68" name="Google Shape;1568;p14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Border</a:t>
              </a:r>
              <a:endParaRPr/>
            </a:p>
          </p:txBody>
        </p:sp>
        <p:pic>
          <p:nvPicPr>
            <p:cNvPr id="1569" name="Google Shape;1569;p14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70" name="Google Shape;1570;p142"/>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571" name="Google Shape;1571;p142"/>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572" name="Google Shape;1572;p142"/>
          <p:cNvSpPr txBox="1"/>
          <p:nvPr/>
        </p:nvSpPr>
        <p:spPr>
          <a:xfrm>
            <a:off x="304800" y="597380"/>
            <a:ext cx="6523054"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#one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border-width: 5px 10px 15px 20px;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border-style: solid;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border-color: #98bf21;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border-radius:12px;}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#two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border-style: solid;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border-width: medium;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border-color: red;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id="one"&gt;Write your text here.&lt;/p&gt;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id="two"&gt;Write your text here.&lt;/p&gt; &lt;/body&gt;&lt;/html&gt;</a:t>
            </a:r>
            <a:endParaRPr/>
          </a:p>
        </p:txBody>
      </p:sp>
      <p:pic>
        <p:nvPicPr>
          <p:cNvPr id="1573" name="Google Shape;1573;p142"/>
          <p:cNvPicPr preferRelativeResize="0"/>
          <p:nvPr/>
        </p:nvPicPr>
        <p:blipFill rotWithShape="1">
          <a:blip r:embed="rId4">
            <a:alphaModFix/>
          </a:blip>
          <a:srcRect b="0" l="0" r="0" t="0"/>
          <a:stretch/>
        </p:blipFill>
        <p:spPr>
          <a:xfrm>
            <a:off x="4198954" y="3136536"/>
            <a:ext cx="5257800" cy="790791"/>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grpSp>
        <p:nvGrpSpPr>
          <p:cNvPr id="1578" name="Google Shape;1578;p143"/>
          <p:cNvGrpSpPr/>
          <p:nvPr/>
        </p:nvGrpSpPr>
        <p:grpSpPr>
          <a:xfrm>
            <a:off x="-304800" y="0"/>
            <a:ext cx="9243584" cy="634852"/>
            <a:chOff x="2320419" y="125716"/>
            <a:chExt cx="9757281" cy="846469"/>
          </a:xfrm>
        </p:grpSpPr>
        <p:cxnSp>
          <p:nvCxnSpPr>
            <p:cNvPr id="1579" name="Google Shape;1579;p14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80" name="Google Shape;1580;p14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Border</a:t>
              </a:r>
              <a:endParaRPr/>
            </a:p>
          </p:txBody>
        </p:sp>
        <p:pic>
          <p:nvPicPr>
            <p:cNvPr id="1581" name="Google Shape;1581;p14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82" name="Google Shape;1582;p143"/>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583" name="Google Shape;1583;p143"/>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584" name="Google Shape;1584;p143"/>
          <p:cNvSpPr txBox="1"/>
          <p:nvPr/>
        </p:nvSpPr>
        <p:spPr>
          <a:xfrm>
            <a:off x="228600" y="640033"/>
            <a:ext cx="82296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Short hand property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border property is a shorthand property for the following individual border properties</a:t>
            </a:r>
            <a:r>
              <a:rPr lang="en-US" sz="1800">
                <a:solidFill>
                  <a:srgbClr val="FF0000"/>
                </a:solidFill>
                <a:latin typeface="Arial"/>
                <a:ea typeface="Arial"/>
                <a:cs typeface="Arial"/>
                <a:sym typeface="Arial"/>
              </a:rPr>
              <a:t>:</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border-width</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border-style (required)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border-color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We have to follow the above order also while writing shorthand property</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b="0" i="0" lang="en-US" sz="1800">
                <a:solidFill>
                  <a:srgbClr val="A52A2A"/>
                </a:solidFill>
                <a:latin typeface="Consolas"/>
                <a:ea typeface="Consolas"/>
                <a:cs typeface="Consolas"/>
                <a:sym typeface="Consolas"/>
              </a:rPr>
              <a:t>p </a:t>
            </a:r>
            <a:r>
              <a:rPr b="0" i="0" lang="en-US" sz="1800">
                <a:solidFill>
                  <a:srgbClr val="000000"/>
                </a:solidFill>
                <a:latin typeface="Consolas"/>
                <a:ea typeface="Consolas"/>
                <a:cs typeface="Consolas"/>
                <a:sym typeface="Consolas"/>
              </a:rPr>
              <a:t>{</a:t>
            </a:r>
            <a:br>
              <a:rPr b="0" i="0" lang="en-US" sz="1800">
                <a:solidFill>
                  <a:srgbClr val="FF0000"/>
                </a:solidFill>
                <a:latin typeface="Consolas"/>
                <a:ea typeface="Consolas"/>
                <a:cs typeface="Consolas"/>
                <a:sym typeface="Consolas"/>
              </a:rPr>
            </a:br>
            <a:r>
              <a:rPr b="0" i="0" lang="en-US" sz="1800">
                <a:solidFill>
                  <a:srgbClr val="FF0000"/>
                </a:solidFill>
                <a:latin typeface="Consolas"/>
                <a:ea typeface="Consolas"/>
                <a:cs typeface="Consolas"/>
                <a:sym typeface="Consolas"/>
              </a:rPr>
              <a:t>  border</a:t>
            </a:r>
            <a:r>
              <a:rPr b="0" i="0" lang="en-US" sz="1800">
                <a:solidFill>
                  <a:srgbClr val="000000"/>
                </a:solidFill>
                <a:latin typeface="Consolas"/>
                <a:ea typeface="Consolas"/>
                <a:cs typeface="Consolas"/>
                <a:sym typeface="Consolas"/>
              </a:rPr>
              <a:t>:</a:t>
            </a:r>
            <a:r>
              <a:rPr b="0" i="0" lang="en-US" sz="1800">
                <a:solidFill>
                  <a:srgbClr val="0000CD"/>
                </a:solidFill>
                <a:latin typeface="Consolas"/>
                <a:ea typeface="Consolas"/>
                <a:cs typeface="Consolas"/>
                <a:sym typeface="Consolas"/>
              </a:rPr>
              <a:t> 5px solid red</a:t>
            </a:r>
            <a:r>
              <a:rPr b="0" i="0" lang="en-US" sz="1800">
                <a:solidFill>
                  <a:srgbClr val="000000"/>
                </a:solidFill>
                <a:latin typeface="Consolas"/>
                <a:ea typeface="Consolas"/>
                <a:cs typeface="Consolas"/>
                <a:sym typeface="Consolas"/>
              </a:rPr>
              <a:t>;</a:t>
            </a:r>
            <a:br>
              <a:rPr b="0" i="0" lang="en-US" sz="1800">
                <a:solidFill>
                  <a:srgbClr val="FF0000"/>
                </a:solidFill>
                <a:latin typeface="Consolas"/>
                <a:ea typeface="Consolas"/>
                <a:cs typeface="Consolas"/>
                <a:sym typeface="Consolas"/>
              </a:rPr>
            </a:br>
            <a:r>
              <a:rPr b="0" i="0" lang="en-US"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If u want to apply individual border properties for each side</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0" lvl="0" marL="0" marR="0" rtl="0" algn="l">
              <a:spcBef>
                <a:spcPts val="0"/>
              </a:spcBef>
              <a:spcAft>
                <a:spcPts val="0"/>
              </a:spcAft>
              <a:buNone/>
            </a:pPr>
            <a:r>
              <a:rPr b="0" i="0" lang="en-US" sz="1800">
                <a:solidFill>
                  <a:srgbClr val="A52A2A"/>
                </a:solidFill>
                <a:latin typeface="Consolas"/>
                <a:ea typeface="Consolas"/>
                <a:cs typeface="Consolas"/>
                <a:sym typeface="Consolas"/>
              </a:rPr>
              <a:t>p </a:t>
            </a:r>
            <a:r>
              <a:rPr b="0" i="0" lang="en-US" sz="1800">
                <a:solidFill>
                  <a:srgbClr val="000000"/>
                </a:solidFill>
                <a:latin typeface="Consolas"/>
                <a:ea typeface="Consolas"/>
                <a:cs typeface="Consolas"/>
                <a:sym typeface="Consolas"/>
              </a:rPr>
              <a:t>{</a:t>
            </a:r>
            <a:br>
              <a:rPr b="0" i="0" lang="en-US" sz="1800">
                <a:solidFill>
                  <a:srgbClr val="FF0000"/>
                </a:solidFill>
                <a:latin typeface="Consolas"/>
                <a:ea typeface="Consolas"/>
                <a:cs typeface="Consolas"/>
                <a:sym typeface="Consolas"/>
              </a:rPr>
            </a:br>
            <a:r>
              <a:rPr b="0" i="0" lang="en-US" sz="1800">
                <a:solidFill>
                  <a:srgbClr val="FF0000"/>
                </a:solidFill>
                <a:latin typeface="Consolas"/>
                <a:ea typeface="Consolas"/>
                <a:cs typeface="Consolas"/>
                <a:sym typeface="Consolas"/>
              </a:rPr>
              <a:t>  border-left</a:t>
            </a:r>
            <a:r>
              <a:rPr b="0" i="0" lang="en-US" sz="1800">
                <a:solidFill>
                  <a:srgbClr val="000000"/>
                </a:solidFill>
                <a:latin typeface="Consolas"/>
                <a:ea typeface="Consolas"/>
                <a:cs typeface="Consolas"/>
                <a:sym typeface="Consolas"/>
              </a:rPr>
              <a:t>:</a:t>
            </a:r>
            <a:r>
              <a:rPr b="0" i="0" lang="en-US" sz="1800">
                <a:solidFill>
                  <a:srgbClr val="0000CD"/>
                </a:solidFill>
                <a:latin typeface="Consolas"/>
                <a:ea typeface="Consolas"/>
                <a:cs typeface="Consolas"/>
                <a:sym typeface="Consolas"/>
              </a:rPr>
              <a:t> 6px solid red</a:t>
            </a:r>
            <a:r>
              <a:rPr b="0" i="0" lang="en-US"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Border-top</a:t>
            </a:r>
            <a:r>
              <a:rPr b="0" i="0" lang="en-US" sz="1800">
                <a:solidFill>
                  <a:srgbClr val="000000"/>
                </a:solidFill>
                <a:latin typeface="Consolas"/>
                <a:ea typeface="Consolas"/>
                <a:cs typeface="Consolas"/>
                <a:sym typeface="Consolas"/>
              </a:rPr>
              <a:t>:</a:t>
            </a:r>
            <a:r>
              <a:rPr b="0" i="0" lang="en-US" sz="1800">
                <a:solidFill>
                  <a:srgbClr val="0000CD"/>
                </a:solidFill>
                <a:latin typeface="Consolas"/>
                <a:ea typeface="Consolas"/>
                <a:cs typeface="Consolas"/>
                <a:sym typeface="Consolas"/>
              </a:rPr>
              <a:t> 6px double green</a:t>
            </a:r>
            <a:r>
              <a:rPr b="0" i="0" lang="en-US" sz="1800">
                <a:solidFill>
                  <a:srgbClr val="000000"/>
                </a:solidFill>
                <a:latin typeface="Consolas"/>
                <a:ea typeface="Consolas"/>
                <a:cs typeface="Consolas"/>
                <a:sym typeface="Consolas"/>
              </a:rPr>
              <a: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border-right</a:t>
            </a:r>
            <a:r>
              <a:rPr b="0" i="0" lang="en-US" sz="1800">
                <a:solidFill>
                  <a:srgbClr val="000000"/>
                </a:solidFill>
                <a:latin typeface="Consolas"/>
                <a:ea typeface="Consolas"/>
                <a:cs typeface="Consolas"/>
                <a:sym typeface="Consolas"/>
              </a:rPr>
              <a:t>:</a:t>
            </a:r>
            <a:r>
              <a:rPr b="0" i="0" lang="en-US" sz="1800">
                <a:solidFill>
                  <a:srgbClr val="0000CD"/>
                </a:solidFill>
                <a:latin typeface="Consolas"/>
                <a:ea typeface="Consolas"/>
                <a:cs typeface="Consolas"/>
                <a:sym typeface="Consolas"/>
              </a:rPr>
              <a:t> 6px dashed red</a:t>
            </a:r>
            <a:r>
              <a:rPr b="0" i="0" lang="en-US"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border-bottom</a:t>
            </a:r>
            <a:r>
              <a:rPr b="0" i="0" lang="en-US" sz="1800">
                <a:solidFill>
                  <a:srgbClr val="000000"/>
                </a:solidFill>
                <a:latin typeface="Consolas"/>
                <a:ea typeface="Consolas"/>
                <a:cs typeface="Consolas"/>
                <a:sym typeface="Consolas"/>
              </a:rPr>
              <a:t>:</a:t>
            </a:r>
            <a:r>
              <a:rPr b="0" i="0" lang="en-US" sz="1800">
                <a:solidFill>
                  <a:srgbClr val="0000CD"/>
                </a:solidFill>
                <a:latin typeface="Consolas"/>
                <a:ea typeface="Consolas"/>
                <a:cs typeface="Consolas"/>
                <a:sym typeface="Consolas"/>
              </a:rPr>
              <a:t> 6px dotted red</a:t>
            </a:r>
            <a:r>
              <a:rPr b="0" i="0" lang="en-US" sz="1800">
                <a:solidFill>
                  <a:srgbClr val="000000"/>
                </a:solidFill>
                <a:latin typeface="Consolas"/>
                <a:ea typeface="Consolas"/>
                <a:cs typeface="Consolas"/>
                <a:sym typeface="Consolas"/>
              </a:rPr>
              <a:t>;</a:t>
            </a:r>
            <a:br>
              <a:rPr b="0" i="0" lang="en-US" sz="1800">
                <a:solidFill>
                  <a:srgbClr val="FF0000"/>
                </a:solidFill>
                <a:latin typeface="Consolas"/>
                <a:ea typeface="Consolas"/>
                <a:cs typeface="Consolas"/>
                <a:sym typeface="Consolas"/>
              </a:rPr>
            </a:br>
            <a:r>
              <a:rPr b="0" i="0" lang="en-US" sz="1800">
                <a:solidFill>
                  <a:srgbClr val="000000"/>
                </a:solidFill>
                <a:latin typeface="Consolas"/>
                <a:ea typeface="Consolas"/>
                <a:cs typeface="Consolas"/>
                <a:sym typeface="Consolas"/>
              </a:rPr>
              <a:t>}</a:t>
            </a:r>
            <a:endParaRPr sz="1800">
              <a:solidFill>
                <a:srgbClr val="FF0000"/>
              </a:solidFill>
              <a:latin typeface="Arial"/>
              <a:ea typeface="Arial"/>
              <a:cs typeface="Arial"/>
              <a:sym typeface="Aria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grpSp>
        <p:nvGrpSpPr>
          <p:cNvPr id="1589" name="Google Shape;1589;p144"/>
          <p:cNvGrpSpPr/>
          <p:nvPr/>
        </p:nvGrpSpPr>
        <p:grpSpPr>
          <a:xfrm>
            <a:off x="-304800" y="0"/>
            <a:ext cx="9243584" cy="634852"/>
            <a:chOff x="2320419" y="125716"/>
            <a:chExt cx="9757281" cy="846469"/>
          </a:xfrm>
        </p:grpSpPr>
        <p:cxnSp>
          <p:nvCxnSpPr>
            <p:cNvPr id="1590" name="Google Shape;1590;p14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91" name="Google Shape;1591;p14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Border</a:t>
              </a:r>
              <a:endParaRPr/>
            </a:p>
          </p:txBody>
        </p:sp>
        <p:pic>
          <p:nvPicPr>
            <p:cNvPr id="1592" name="Google Shape;1592;p14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93" name="Google Shape;1593;p144"/>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594" name="Google Shape;1594;p144"/>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595" name="Google Shape;1595;p144"/>
          <p:cNvSpPr txBox="1"/>
          <p:nvPr/>
        </p:nvSpPr>
        <p:spPr>
          <a:xfrm>
            <a:off x="228600" y="640033"/>
            <a:ext cx="82296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#one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border: 5px solid  #ff0000;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border-radius:10px;</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#two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border: dashed rgb(0,0,255);</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id="one"&gt;Write your text here.&lt;/p&gt;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id="two"&gt;Write your text here.&lt;/p&gt; &lt;/body&gt;&lt;/html&gt;</a:t>
            </a:r>
            <a:endParaRPr/>
          </a:p>
        </p:txBody>
      </p:sp>
      <p:pic>
        <p:nvPicPr>
          <p:cNvPr id="1596" name="Google Shape;1596;p144"/>
          <p:cNvPicPr preferRelativeResize="0"/>
          <p:nvPr/>
        </p:nvPicPr>
        <p:blipFill rotWithShape="1">
          <a:blip r:embed="rId4">
            <a:alphaModFix/>
          </a:blip>
          <a:srcRect b="0" l="0" r="0" t="0"/>
          <a:stretch/>
        </p:blipFill>
        <p:spPr>
          <a:xfrm>
            <a:off x="3962400" y="2216193"/>
            <a:ext cx="4876800" cy="711114"/>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grpSp>
        <p:nvGrpSpPr>
          <p:cNvPr id="1601" name="Google Shape;1601;p145"/>
          <p:cNvGrpSpPr/>
          <p:nvPr/>
        </p:nvGrpSpPr>
        <p:grpSpPr>
          <a:xfrm>
            <a:off x="-304800" y="0"/>
            <a:ext cx="9243584" cy="634852"/>
            <a:chOff x="2320419" y="125716"/>
            <a:chExt cx="9757281" cy="846469"/>
          </a:xfrm>
        </p:grpSpPr>
        <p:cxnSp>
          <p:nvCxnSpPr>
            <p:cNvPr id="1602" name="Google Shape;1602;p14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03" name="Google Shape;1603;p14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Margins</a:t>
              </a:r>
              <a:endParaRPr/>
            </a:p>
          </p:txBody>
        </p:sp>
        <p:pic>
          <p:nvPicPr>
            <p:cNvPr id="1604" name="Google Shape;1604;p14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05" name="Google Shape;1605;p145"/>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606" name="Google Shape;1606;p145"/>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607" name="Google Shape;1607;p145"/>
          <p:cNvSpPr txBox="1"/>
          <p:nvPr/>
        </p:nvSpPr>
        <p:spPr>
          <a:xfrm>
            <a:off x="304800" y="640033"/>
            <a:ext cx="7620000"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CSS Margin property is used to define the space around elements. It is completely transparent and doesn't have any background color. It clears an area around the element.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Top, bottom, left and right margin can be changed independently using separate properties. You can also change all properties at once by using shorthand margin property.</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pic>
        <p:nvPicPr>
          <p:cNvPr id="1608" name="Google Shape;1608;p145"/>
          <p:cNvPicPr preferRelativeResize="0"/>
          <p:nvPr/>
        </p:nvPicPr>
        <p:blipFill rotWithShape="1">
          <a:blip r:embed="rId4">
            <a:alphaModFix/>
          </a:blip>
          <a:srcRect b="0" l="0" r="0" t="0"/>
          <a:stretch/>
        </p:blipFill>
        <p:spPr>
          <a:xfrm>
            <a:off x="885825" y="2190750"/>
            <a:ext cx="7038975" cy="280035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grpSp>
        <p:nvGrpSpPr>
          <p:cNvPr id="1613" name="Google Shape;1613;p146"/>
          <p:cNvGrpSpPr/>
          <p:nvPr/>
        </p:nvGrpSpPr>
        <p:grpSpPr>
          <a:xfrm>
            <a:off x="-304800" y="0"/>
            <a:ext cx="9243584" cy="634852"/>
            <a:chOff x="2320419" y="125716"/>
            <a:chExt cx="9757281" cy="846469"/>
          </a:xfrm>
        </p:grpSpPr>
        <p:cxnSp>
          <p:nvCxnSpPr>
            <p:cNvPr id="1614" name="Google Shape;1614;p14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15" name="Google Shape;1615;p14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Margins</a:t>
              </a:r>
              <a:endParaRPr/>
            </a:p>
          </p:txBody>
        </p:sp>
        <p:pic>
          <p:nvPicPr>
            <p:cNvPr id="1616" name="Google Shape;1616;p14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17" name="Google Shape;1617;p146"/>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618" name="Google Shape;1618;p146"/>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619" name="Google Shape;1619;p146"/>
          <p:cNvSpPr txBox="1"/>
          <p:nvPr/>
        </p:nvSpPr>
        <p:spPr>
          <a:xfrm>
            <a:off x="304800" y="640033"/>
            <a:ext cx="7620000" cy="563231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&lt;!DOCTYPE html&gt;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&lt;style&gt;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p {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background-color: pink;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p.ex {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margin-top: 50px;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margin-bottom: 50px;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margin-right: 100px;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margin-left: 100px;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&lt;/style&gt;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&lt;body&gt;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&lt;p&gt;This paragraph is not displayed with specified margin. &lt;/p&gt;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&lt;p class="ex"&gt;This paragraph is displayed with specified margin.&lt;/p&gt;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&lt;/body&gt;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 </a:t>
            </a:r>
            <a:endParaRPr/>
          </a:p>
        </p:txBody>
      </p:sp>
      <p:pic>
        <p:nvPicPr>
          <p:cNvPr id="1620" name="Google Shape;1620;p146"/>
          <p:cNvPicPr preferRelativeResize="0"/>
          <p:nvPr/>
        </p:nvPicPr>
        <p:blipFill rotWithShape="1">
          <a:blip r:embed="rId4">
            <a:alphaModFix/>
          </a:blip>
          <a:srcRect b="0" l="0" r="0" t="0"/>
          <a:stretch/>
        </p:blipFill>
        <p:spPr>
          <a:xfrm>
            <a:off x="4191000" y="2096476"/>
            <a:ext cx="4648200" cy="950548"/>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grpSp>
        <p:nvGrpSpPr>
          <p:cNvPr id="1625" name="Google Shape;1625;p147"/>
          <p:cNvGrpSpPr/>
          <p:nvPr/>
        </p:nvGrpSpPr>
        <p:grpSpPr>
          <a:xfrm>
            <a:off x="-304800" y="0"/>
            <a:ext cx="9243584" cy="634852"/>
            <a:chOff x="2320419" y="125716"/>
            <a:chExt cx="9757281" cy="846469"/>
          </a:xfrm>
        </p:grpSpPr>
        <p:cxnSp>
          <p:nvCxnSpPr>
            <p:cNvPr id="1626" name="Google Shape;1626;p14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27" name="Google Shape;1627;p14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Margins</a:t>
              </a:r>
              <a:endParaRPr/>
            </a:p>
          </p:txBody>
        </p:sp>
        <p:pic>
          <p:nvPicPr>
            <p:cNvPr id="1628" name="Google Shape;1628;p14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29" name="Google Shape;1629;p147"/>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630" name="Google Shape;1630;p147"/>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631" name="Google Shape;1631;p147"/>
          <p:cNvSpPr txBox="1"/>
          <p:nvPr/>
        </p:nvSpPr>
        <p:spPr>
          <a:xfrm>
            <a:off x="304800" y="900827"/>
            <a:ext cx="7086600"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Margin: Shorthand Property</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CSS shorthand property is used to shorten the code. It specifies all the margin properties in one property.</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There are four types to specify the margin property. You can use one of them.</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margin: 50px 100px 150px 200px;(top,right,bottom,left</a:t>
            </a:r>
            <a:r>
              <a:rPr lang="en-US" sz="1800">
                <a:solidFill>
                  <a:srgbClr val="000000"/>
                </a:solidFill>
                <a:latin typeface="Inter"/>
                <a:ea typeface="Inter"/>
                <a:cs typeface="Inter"/>
                <a:sym typeface="Inter"/>
              </a:rPr>
              <a:t>)</a:t>
            </a:r>
            <a:endParaRPr b="0" i="0" sz="1800">
              <a:solidFill>
                <a:srgbClr val="000000"/>
              </a:solidFill>
              <a:latin typeface="Inter"/>
              <a:ea typeface="Inter"/>
              <a:cs typeface="Inter"/>
              <a:sym typeface="Inte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margin: 50px 100px 150px;(top,left and right,bottom)</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margin: 50px 100px;(top&amp;bottom ,left &amp;right)</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margin 50px;(all)</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grpSp>
        <p:nvGrpSpPr>
          <p:cNvPr id="1636" name="Google Shape;1636;p148"/>
          <p:cNvGrpSpPr/>
          <p:nvPr/>
        </p:nvGrpSpPr>
        <p:grpSpPr>
          <a:xfrm>
            <a:off x="-304800" y="0"/>
            <a:ext cx="9243584" cy="634852"/>
            <a:chOff x="2320419" y="125716"/>
            <a:chExt cx="9757281" cy="846469"/>
          </a:xfrm>
        </p:grpSpPr>
        <p:cxnSp>
          <p:nvCxnSpPr>
            <p:cNvPr id="1637" name="Google Shape;1637;p14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38" name="Google Shape;1638;p14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Padding</a:t>
              </a:r>
              <a:endParaRPr/>
            </a:p>
          </p:txBody>
        </p:sp>
        <p:pic>
          <p:nvPicPr>
            <p:cNvPr id="1639" name="Google Shape;1639;p14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40" name="Google Shape;1640;p148"/>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641" name="Google Shape;1641;p148"/>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642" name="Google Shape;1642;p148"/>
          <p:cNvSpPr txBox="1"/>
          <p:nvPr/>
        </p:nvSpPr>
        <p:spPr>
          <a:xfrm>
            <a:off x="304800" y="640033"/>
            <a:ext cx="838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An element's padding is the space between its content and its border.</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Arial"/>
                <a:ea typeface="Arial"/>
                <a:cs typeface="Arial"/>
                <a:sym typeface="Arial"/>
              </a:rPr>
              <a:t>syntax</a:t>
            </a:r>
            <a:endParaRPr/>
          </a:p>
        </p:txBody>
      </p:sp>
      <p:pic>
        <p:nvPicPr>
          <p:cNvPr id="1643" name="Google Shape;1643;p148"/>
          <p:cNvPicPr preferRelativeResize="0"/>
          <p:nvPr/>
        </p:nvPicPr>
        <p:blipFill rotWithShape="1">
          <a:blip r:embed="rId4">
            <a:alphaModFix/>
          </a:blip>
          <a:srcRect b="0" l="0" r="0" t="0"/>
          <a:stretch/>
        </p:blipFill>
        <p:spPr>
          <a:xfrm>
            <a:off x="1295400" y="2190750"/>
            <a:ext cx="2305050" cy="1276350"/>
          </a:xfrm>
          <a:prstGeom prst="rect">
            <a:avLst/>
          </a:prstGeom>
          <a:noFill/>
          <a:ln>
            <a:noFill/>
          </a:ln>
        </p:spPr>
      </p:pic>
      <p:sp>
        <p:nvSpPr>
          <p:cNvPr id="1644" name="Google Shape;1644;p148"/>
          <p:cNvSpPr txBox="1"/>
          <p:nvPr/>
        </p:nvSpPr>
        <p:spPr>
          <a:xfrm>
            <a:off x="3935692" y="2596692"/>
            <a:ext cx="475110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52A2A"/>
                </a:solidFill>
                <a:latin typeface="Consolas"/>
                <a:ea typeface="Consolas"/>
                <a:cs typeface="Consolas"/>
                <a:sym typeface="Consolas"/>
              </a:rPr>
              <a:t>body</a:t>
            </a:r>
            <a:r>
              <a:rPr b="0" i="0" lang="en-US" sz="1800">
                <a:solidFill>
                  <a:srgbClr val="A52A2A"/>
                </a:solidFill>
                <a:latin typeface="Consolas"/>
                <a:ea typeface="Consolas"/>
                <a:cs typeface="Consolas"/>
                <a:sym typeface="Consolas"/>
              </a:rPr>
              <a:t> </a:t>
            </a:r>
            <a:r>
              <a:rPr b="0" i="0" lang="en-US" sz="1800">
                <a:solidFill>
                  <a:srgbClr val="000000"/>
                </a:solidFill>
                <a:latin typeface="Consolas"/>
                <a:ea typeface="Consolas"/>
                <a:cs typeface="Consolas"/>
                <a:sym typeface="Consolas"/>
              </a:rPr>
              <a:t>{</a:t>
            </a:r>
            <a:br>
              <a:rPr b="0" i="0" lang="en-US" sz="1800">
                <a:solidFill>
                  <a:srgbClr val="FF0000"/>
                </a:solidFill>
                <a:latin typeface="Consolas"/>
                <a:ea typeface="Consolas"/>
                <a:cs typeface="Consolas"/>
                <a:sym typeface="Consolas"/>
              </a:rPr>
            </a:br>
            <a:r>
              <a:rPr b="0" i="0" lang="en-US" sz="1800">
                <a:solidFill>
                  <a:srgbClr val="FF0000"/>
                </a:solidFill>
                <a:latin typeface="Consolas"/>
                <a:ea typeface="Consolas"/>
                <a:cs typeface="Consolas"/>
                <a:sym typeface="Consolas"/>
              </a:rPr>
              <a:t>  padding</a:t>
            </a:r>
            <a:r>
              <a:rPr b="0" i="0" lang="en-US" sz="1800">
                <a:solidFill>
                  <a:srgbClr val="000000"/>
                </a:solidFill>
                <a:latin typeface="Consolas"/>
                <a:ea typeface="Consolas"/>
                <a:cs typeface="Consolas"/>
                <a:sym typeface="Consolas"/>
              </a:rPr>
              <a:t>:</a:t>
            </a:r>
            <a:r>
              <a:rPr b="0" i="0" lang="en-US" sz="1800">
                <a:solidFill>
                  <a:srgbClr val="0000CD"/>
                </a:solidFill>
                <a:latin typeface="Consolas"/>
                <a:ea typeface="Consolas"/>
                <a:cs typeface="Consolas"/>
                <a:sym typeface="Consolas"/>
              </a:rPr>
              <a:t> 35px</a:t>
            </a:r>
            <a:r>
              <a:rPr b="0" i="0" lang="en-US" sz="1800">
                <a:solidFill>
                  <a:srgbClr val="000000"/>
                </a:solidFill>
                <a:latin typeface="Consolas"/>
                <a:ea typeface="Consolas"/>
                <a:cs typeface="Consolas"/>
                <a:sym typeface="Consolas"/>
              </a:rPr>
              <a:t>;</a:t>
            </a:r>
            <a:br>
              <a:rPr b="0" i="0" lang="en-US" sz="1800">
                <a:solidFill>
                  <a:srgbClr val="FF0000"/>
                </a:solidFill>
                <a:latin typeface="Consolas"/>
                <a:ea typeface="Consolas"/>
                <a:cs typeface="Consolas"/>
                <a:sym typeface="Consolas"/>
              </a:rPr>
            </a:br>
            <a:r>
              <a:rPr b="0" i="0" lang="en-US" sz="1800">
                <a:solidFill>
                  <a:srgbClr val="000000"/>
                </a:solidFill>
                <a:latin typeface="Consolas"/>
                <a:ea typeface="Consolas"/>
                <a:cs typeface="Consolas"/>
                <a:sym typeface="Consolas"/>
              </a:rPr>
              <a:t>}</a:t>
            </a:r>
            <a:endParaRPr sz="1800">
              <a:solidFill>
                <a:schemeClr val="lt1"/>
              </a:solidFill>
              <a:latin typeface="Arial"/>
              <a:ea typeface="Arial"/>
              <a:cs typeface="Arial"/>
              <a:sym typeface="Arial"/>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grpSp>
        <p:nvGrpSpPr>
          <p:cNvPr id="1649" name="Google Shape;1649;p149"/>
          <p:cNvGrpSpPr/>
          <p:nvPr/>
        </p:nvGrpSpPr>
        <p:grpSpPr>
          <a:xfrm>
            <a:off x="-304800" y="0"/>
            <a:ext cx="9243584" cy="634852"/>
            <a:chOff x="2320419" y="125716"/>
            <a:chExt cx="9757281" cy="846469"/>
          </a:xfrm>
        </p:grpSpPr>
        <p:cxnSp>
          <p:nvCxnSpPr>
            <p:cNvPr id="1650" name="Google Shape;1650;p14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51" name="Google Shape;1651;p14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Padding</a:t>
              </a:r>
              <a:endParaRPr/>
            </a:p>
          </p:txBody>
        </p:sp>
        <p:pic>
          <p:nvPicPr>
            <p:cNvPr id="1652" name="Google Shape;1652;p14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53" name="Google Shape;1653;p149"/>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654" name="Google Shape;1654;p149"/>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655" name="Google Shape;1655;p149"/>
          <p:cNvSpPr txBox="1"/>
          <p:nvPr/>
        </p:nvSpPr>
        <p:spPr>
          <a:xfrm>
            <a:off x="457200" y="693865"/>
            <a:ext cx="78486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paddings for individual sides(top, right, bottom, left). It is important to add border properties to implement padding properties.</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The padding property is a shorthand property for:</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padding-top</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padding-right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padding-bottom</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padding-left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Note: Padding creates extra space within an element, while margin creates extra space around an element.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pSp>
        <p:nvGrpSpPr>
          <p:cNvPr id="231" name="Google Shape;231;p15"/>
          <p:cNvGrpSpPr/>
          <p:nvPr/>
        </p:nvGrpSpPr>
        <p:grpSpPr>
          <a:xfrm>
            <a:off x="193579" y="0"/>
            <a:ext cx="8821405" cy="634852"/>
            <a:chOff x="2766060" y="125716"/>
            <a:chExt cx="9311640" cy="846469"/>
          </a:xfrm>
        </p:grpSpPr>
        <p:cxnSp>
          <p:nvCxnSpPr>
            <p:cNvPr id="232" name="Google Shape;232;p1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33" name="Google Shape;233;p15"/>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Structure Of HTML</a:t>
              </a:r>
              <a:endParaRPr/>
            </a:p>
          </p:txBody>
        </p:sp>
        <p:pic>
          <p:nvPicPr>
            <p:cNvPr id="234" name="Google Shape;234;p1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35" name="Google Shape;235;p15"/>
          <p:cNvSpPr txBox="1"/>
          <p:nvPr/>
        </p:nvSpPr>
        <p:spPr>
          <a:xfrm>
            <a:off x="685799" y="742956"/>
            <a:ext cx="7024685" cy="36625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Arial"/>
                <a:ea typeface="Arial"/>
                <a:cs typeface="Arial"/>
                <a:sym typeface="Arial"/>
              </a:rPr>
              <a:t>&lt;!DOCTYPE html&gt;                           - 🡪version section</a:t>
            </a:r>
            <a:br>
              <a:rPr lang="en-US" sz="1800">
                <a:solidFill>
                  <a:schemeClr val="lt1"/>
                </a:solidFill>
                <a:latin typeface="Arial"/>
                <a:ea typeface="Arial"/>
                <a:cs typeface="Arial"/>
                <a:sym typeface="Arial"/>
              </a:rPr>
            </a:br>
            <a:r>
              <a:rPr lang="en-US" sz="1800">
                <a:solidFill>
                  <a:srgbClr val="00B050"/>
                </a:solidFill>
                <a:latin typeface="Arial"/>
                <a:ea typeface="Arial"/>
                <a:cs typeface="Arial"/>
                <a:sym typeface="Arial"/>
              </a:rPr>
              <a:t>&lt;html&gt;</a:t>
            </a:r>
            <a:br>
              <a:rPr lang="en-US" sz="1800">
                <a:solidFill>
                  <a:srgbClr val="00B050"/>
                </a:solidFill>
                <a:latin typeface="Arial"/>
                <a:ea typeface="Arial"/>
                <a:cs typeface="Arial"/>
                <a:sym typeface="Arial"/>
              </a:rPr>
            </a:br>
            <a:r>
              <a:rPr lang="en-US" sz="1800">
                <a:solidFill>
                  <a:srgbClr val="00B050"/>
                </a:solidFill>
                <a:latin typeface="Arial"/>
                <a:ea typeface="Arial"/>
                <a:cs typeface="Arial"/>
                <a:sym typeface="Arial"/>
              </a:rPr>
              <a:t>&lt;head&gt;				-🡪</a:t>
            </a:r>
            <a:r>
              <a:rPr b="1" lang="en-US" sz="1800">
                <a:solidFill>
                  <a:srgbClr val="00B050"/>
                </a:solidFill>
                <a:latin typeface="Arial"/>
                <a:ea typeface="Arial"/>
                <a:cs typeface="Arial"/>
                <a:sym typeface="Arial"/>
              </a:rPr>
              <a:t>Head Section</a:t>
            </a:r>
            <a:br>
              <a:rPr lang="en-US" sz="1800">
                <a:solidFill>
                  <a:srgbClr val="00B050"/>
                </a:solidFill>
                <a:latin typeface="Arial"/>
                <a:ea typeface="Arial"/>
                <a:cs typeface="Arial"/>
                <a:sym typeface="Arial"/>
              </a:rPr>
            </a:br>
            <a:r>
              <a:rPr lang="en-US" sz="1800">
                <a:solidFill>
                  <a:srgbClr val="00B050"/>
                </a:solidFill>
                <a:latin typeface="Arial"/>
                <a:ea typeface="Arial"/>
                <a:cs typeface="Arial"/>
                <a:sym typeface="Arial"/>
              </a:rPr>
              <a:t>&lt;title&gt;Page Title&lt;/title&gt;</a:t>
            </a:r>
            <a:br>
              <a:rPr lang="en-US" sz="1800">
                <a:solidFill>
                  <a:srgbClr val="00B050"/>
                </a:solidFill>
                <a:latin typeface="Arial"/>
                <a:ea typeface="Arial"/>
                <a:cs typeface="Arial"/>
                <a:sym typeface="Arial"/>
              </a:rPr>
            </a:br>
            <a:r>
              <a:rPr lang="en-US" sz="1800">
                <a:solidFill>
                  <a:srgbClr val="00B050"/>
                </a:solidFill>
                <a:latin typeface="Arial"/>
                <a:ea typeface="Arial"/>
                <a:cs typeface="Arial"/>
                <a:sym typeface="Arial"/>
              </a:rPr>
              <a:t>&lt;/head&gt;</a:t>
            </a:r>
            <a:br>
              <a:rPr lang="en-US" sz="1800">
                <a:solidFill>
                  <a:schemeClr val="lt1"/>
                </a:solidFill>
                <a:latin typeface="Arial"/>
                <a:ea typeface="Arial"/>
                <a:cs typeface="Arial"/>
                <a:sym typeface="Arial"/>
              </a:rPr>
            </a:br>
            <a:r>
              <a:rPr b="1" lang="en-US" sz="1800">
                <a:solidFill>
                  <a:srgbClr val="5D626A"/>
                </a:solidFill>
                <a:latin typeface="Arial"/>
                <a:ea typeface="Arial"/>
                <a:cs typeface="Arial"/>
                <a:sym typeface="Arial"/>
              </a:rPr>
              <a:t>&lt;body&gt;				-🡪Body Section</a:t>
            </a:r>
            <a:br>
              <a:rPr b="1" lang="en-US" sz="1800">
                <a:solidFill>
                  <a:srgbClr val="5D626A"/>
                </a:solidFill>
                <a:latin typeface="Arial"/>
                <a:ea typeface="Arial"/>
                <a:cs typeface="Arial"/>
                <a:sym typeface="Arial"/>
              </a:rPr>
            </a:br>
            <a:r>
              <a:rPr b="1" lang="en-US" sz="1800">
                <a:solidFill>
                  <a:srgbClr val="5D626A"/>
                </a:solidFill>
                <a:latin typeface="Arial"/>
                <a:ea typeface="Arial"/>
                <a:cs typeface="Arial"/>
                <a:sym typeface="Arial"/>
              </a:rPr>
              <a:t>&lt;h1&gt;My First Heading&lt;/h1&gt;</a:t>
            </a:r>
            <a:br>
              <a:rPr b="1" lang="en-US" sz="1800">
                <a:solidFill>
                  <a:srgbClr val="5D626A"/>
                </a:solidFill>
                <a:latin typeface="Arial"/>
                <a:ea typeface="Arial"/>
                <a:cs typeface="Arial"/>
                <a:sym typeface="Arial"/>
              </a:rPr>
            </a:br>
            <a:r>
              <a:rPr b="1" lang="en-US" sz="1800">
                <a:solidFill>
                  <a:srgbClr val="5D626A"/>
                </a:solidFill>
                <a:latin typeface="Arial"/>
                <a:ea typeface="Arial"/>
                <a:cs typeface="Arial"/>
                <a:sym typeface="Arial"/>
              </a:rPr>
              <a:t>&lt;p&gt;My first paragraph.&lt;/p&gt;</a:t>
            </a:r>
            <a:br>
              <a:rPr b="1" lang="en-US" sz="1800">
                <a:solidFill>
                  <a:srgbClr val="5D626A"/>
                </a:solidFill>
                <a:latin typeface="Arial"/>
                <a:ea typeface="Arial"/>
                <a:cs typeface="Arial"/>
                <a:sym typeface="Arial"/>
              </a:rPr>
            </a:br>
            <a:br>
              <a:rPr b="1" lang="en-US" sz="1800">
                <a:solidFill>
                  <a:srgbClr val="5D626A"/>
                </a:solidFill>
                <a:latin typeface="Arial"/>
                <a:ea typeface="Arial"/>
                <a:cs typeface="Arial"/>
                <a:sym typeface="Arial"/>
              </a:rPr>
            </a:br>
            <a:r>
              <a:rPr b="1" lang="en-US" sz="1800">
                <a:solidFill>
                  <a:srgbClr val="5D626A"/>
                </a:solidFill>
                <a:latin typeface="Arial"/>
                <a:ea typeface="Arial"/>
                <a:cs typeface="Arial"/>
                <a:sym typeface="Arial"/>
              </a:rPr>
              <a:t>&lt;/body&gt;</a:t>
            </a:r>
            <a:br>
              <a:rPr b="1" lang="en-US" sz="1800">
                <a:solidFill>
                  <a:srgbClr val="5D626A"/>
                </a:solidFill>
                <a:latin typeface="Arial"/>
                <a:ea typeface="Arial"/>
                <a:cs typeface="Arial"/>
                <a:sym typeface="Arial"/>
              </a:rPr>
            </a:br>
            <a:r>
              <a:rPr b="1" lang="en-US" sz="1800">
                <a:solidFill>
                  <a:srgbClr val="5D626A"/>
                </a:solidFill>
                <a:latin typeface="Arial"/>
                <a:ea typeface="Arial"/>
                <a:cs typeface="Arial"/>
                <a:sym typeface="Arial"/>
              </a:rPr>
              <a:t>&lt;/html&gt;</a:t>
            </a:r>
            <a:endParaRPr/>
          </a:p>
          <a:p>
            <a:pPr indent="0" lvl="0" marL="0" marR="0" rtl="0" algn="l">
              <a:spcBef>
                <a:spcPts val="0"/>
              </a:spcBef>
              <a:spcAft>
                <a:spcPts val="0"/>
              </a:spcAft>
              <a:buNone/>
            </a:pPr>
            <a:r>
              <a:rPr b="1" lang="en-US" sz="1800">
                <a:solidFill>
                  <a:srgbClr val="5D626A"/>
                </a:solidFill>
                <a:latin typeface="Arial"/>
                <a:ea typeface="Arial"/>
                <a:cs typeface="Arial"/>
                <a:sym typeface="Arial"/>
              </a:rPr>
              <a:t>&lt;!--comment you can write like this--&gt; </a:t>
            </a:r>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grpSp>
        <p:nvGrpSpPr>
          <p:cNvPr id="1660" name="Google Shape;1660;p150"/>
          <p:cNvGrpSpPr/>
          <p:nvPr/>
        </p:nvGrpSpPr>
        <p:grpSpPr>
          <a:xfrm>
            <a:off x="-304800" y="0"/>
            <a:ext cx="9243584" cy="634852"/>
            <a:chOff x="2320419" y="125716"/>
            <a:chExt cx="9757281" cy="846469"/>
          </a:xfrm>
        </p:grpSpPr>
        <p:cxnSp>
          <p:nvCxnSpPr>
            <p:cNvPr id="1661" name="Google Shape;1661;p15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62" name="Google Shape;1662;p15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Padding</a:t>
              </a:r>
              <a:endParaRPr/>
            </a:p>
          </p:txBody>
        </p:sp>
        <p:pic>
          <p:nvPicPr>
            <p:cNvPr id="1663" name="Google Shape;1663;p15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64" name="Google Shape;1664;p150"/>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665" name="Google Shape;1665;p150"/>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666" name="Google Shape;1666;p150"/>
          <p:cNvSpPr txBox="1"/>
          <p:nvPr/>
        </p:nvSpPr>
        <p:spPr>
          <a:xfrm>
            <a:off x="457200" y="693865"/>
            <a:ext cx="78486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&lt;style&gt;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margin:20px;</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border: 1px solid black;</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padding: 8px 10px 51px 80px;</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&lt;/style&gt;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&lt;p&gt;Padding properties&lt;/p&gt;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&lt;b&gt;ddgjdfkhjhgkjh&lt;/b&gt;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&lt;/html&gt;</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grpSp>
        <p:nvGrpSpPr>
          <p:cNvPr id="1671" name="Google Shape;1671;p151"/>
          <p:cNvGrpSpPr/>
          <p:nvPr/>
        </p:nvGrpSpPr>
        <p:grpSpPr>
          <a:xfrm>
            <a:off x="-304800" y="0"/>
            <a:ext cx="9243584" cy="634852"/>
            <a:chOff x="2320419" y="125716"/>
            <a:chExt cx="9757281" cy="846469"/>
          </a:xfrm>
        </p:grpSpPr>
        <p:cxnSp>
          <p:nvCxnSpPr>
            <p:cNvPr id="1672" name="Google Shape;1672;p15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73" name="Google Shape;1673;p15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Text Formatting</a:t>
              </a:r>
              <a:endParaRPr/>
            </a:p>
          </p:txBody>
        </p:sp>
        <p:pic>
          <p:nvPicPr>
            <p:cNvPr id="1674" name="Google Shape;1674;p15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75" name="Google Shape;1675;p151"/>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676" name="Google Shape;1676;p151"/>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677" name="Google Shape;1677;p151"/>
          <p:cNvSpPr txBox="1"/>
          <p:nvPr/>
        </p:nvSpPr>
        <p:spPr>
          <a:xfrm>
            <a:off x="457200" y="629675"/>
            <a:ext cx="74676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73239"/>
                </a:solidFill>
                <a:latin typeface="Nunito"/>
                <a:ea typeface="Nunito"/>
                <a:cs typeface="Nunito"/>
                <a:sym typeface="Nunito"/>
              </a:rPr>
              <a:t>CSS text formatting properties is used to format text and style text.</a:t>
            </a:r>
            <a:br>
              <a:rPr b="0" i="0" lang="en-US" sz="1800">
                <a:solidFill>
                  <a:srgbClr val="273239"/>
                </a:solidFill>
                <a:latin typeface="Nunito"/>
                <a:ea typeface="Nunito"/>
                <a:cs typeface="Nunito"/>
                <a:sym typeface="Nunito"/>
              </a:rPr>
            </a:br>
            <a:r>
              <a:rPr b="0" i="0" lang="en-US" sz="1800">
                <a:solidFill>
                  <a:srgbClr val="273239"/>
                </a:solidFill>
                <a:latin typeface="Nunito"/>
                <a:ea typeface="Nunito"/>
                <a:cs typeface="Nunito"/>
                <a:sym typeface="Nunito"/>
              </a:rPr>
              <a:t>CSS text formatting include following properties:</a:t>
            </a:r>
            <a:br>
              <a:rPr b="0" i="0" lang="en-US" sz="1800">
                <a:solidFill>
                  <a:srgbClr val="273239"/>
                </a:solidFill>
                <a:latin typeface="Nunito"/>
                <a:ea typeface="Nunito"/>
                <a:cs typeface="Nunito"/>
                <a:sym typeface="Nunito"/>
              </a:rPr>
            </a:br>
            <a:r>
              <a:rPr b="0" i="0" lang="en-US" sz="1800">
                <a:solidFill>
                  <a:srgbClr val="273239"/>
                </a:solidFill>
                <a:latin typeface="Nunito"/>
                <a:ea typeface="Nunito"/>
                <a:cs typeface="Nunito"/>
                <a:sym typeface="Nunito"/>
              </a:rPr>
              <a:t>1.Text-color</a:t>
            </a:r>
            <a:br>
              <a:rPr b="0" i="0" lang="en-US" sz="1800">
                <a:solidFill>
                  <a:srgbClr val="273239"/>
                </a:solidFill>
                <a:latin typeface="Nunito"/>
                <a:ea typeface="Nunito"/>
                <a:cs typeface="Nunito"/>
                <a:sym typeface="Nunito"/>
              </a:rPr>
            </a:br>
            <a:r>
              <a:rPr b="0" i="0" lang="en-US" sz="1800">
                <a:solidFill>
                  <a:srgbClr val="273239"/>
                </a:solidFill>
                <a:latin typeface="Nunito"/>
                <a:ea typeface="Nunito"/>
                <a:cs typeface="Nunito"/>
                <a:sym typeface="Nunito"/>
              </a:rPr>
              <a:t>2.Text-alignment</a:t>
            </a:r>
            <a:br>
              <a:rPr b="0" i="0" lang="en-US" sz="1800">
                <a:solidFill>
                  <a:srgbClr val="273239"/>
                </a:solidFill>
                <a:latin typeface="Nunito"/>
                <a:ea typeface="Nunito"/>
                <a:cs typeface="Nunito"/>
                <a:sym typeface="Nunito"/>
              </a:rPr>
            </a:br>
            <a:r>
              <a:rPr b="0" i="0" lang="en-US" sz="1800">
                <a:solidFill>
                  <a:srgbClr val="273239"/>
                </a:solidFill>
                <a:latin typeface="Nunito"/>
                <a:ea typeface="Nunito"/>
                <a:cs typeface="Nunito"/>
                <a:sym typeface="Nunito"/>
              </a:rPr>
              <a:t>3.Text-decoration</a:t>
            </a:r>
            <a:br>
              <a:rPr b="0" i="0" lang="en-US" sz="1800">
                <a:solidFill>
                  <a:srgbClr val="273239"/>
                </a:solidFill>
                <a:latin typeface="Nunito"/>
                <a:ea typeface="Nunito"/>
                <a:cs typeface="Nunito"/>
                <a:sym typeface="Nunito"/>
              </a:rPr>
            </a:br>
            <a:r>
              <a:rPr b="0" i="0" lang="en-US" sz="1800">
                <a:solidFill>
                  <a:srgbClr val="273239"/>
                </a:solidFill>
                <a:latin typeface="Nunito"/>
                <a:ea typeface="Nunito"/>
                <a:cs typeface="Nunito"/>
                <a:sym typeface="Nunito"/>
              </a:rPr>
              <a:t>4.Text-transformation</a:t>
            </a:r>
            <a:br>
              <a:rPr b="0" i="0" lang="en-US" sz="1800">
                <a:solidFill>
                  <a:srgbClr val="273239"/>
                </a:solidFill>
                <a:latin typeface="Nunito"/>
                <a:ea typeface="Nunito"/>
                <a:cs typeface="Nunito"/>
                <a:sym typeface="Nunito"/>
              </a:rPr>
            </a:br>
            <a:r>
              <a:rPr b="0" i="0" lang="en-US" sz="1800">
                <a:solidFill>
                  <a:srgbClr val="273239"/>
                </a:solidFill>
                <a:latin typeface="Nunito"/>
                <a:ea typeface="Nunito"/>
                <a:cs typeface="Nunito"/>
                <a:sym typeface="Nunito"/>
              </a:rPr>
              <a:t>5.Text-indentation</a:t>
            </a:r>
            <a:br>
              <a:rPr b="0" i="0" lang="en-US" sz="1800">
                <a:solidFill>
                  <a:srgbClr val="273239"/>
                </a:solidFill>
                <a:latin typeface="Nunito"/>
                <a:ea typeface="Nunito"/>
                <a:cs typeface="Nunito"/>
                <a:sym typeface="Nunito"/>
              </a:rPr>
            </a:br>
            <a:r>
              <a:rPr b="0" i="0" lang="en-US" sz="1800">
                <a:solidFill>
                  <a:srgbClr val="273239"/>
                </a:solidFill>
                <a:latin typeface="Nunito"/>
                <a:ea typeface="Nunito"/>
                <a:cs typeface="Nunito"/>
                <a:sym typeface="Nunito"/>
              </a:rPr>
              <a:t>6.Letter-spacing</a:t>
            </a:r>
            <a:br>
              <a:rPr b="0" i="0" lang="en-US" sz="1800">
                <a:solidFill>
                  <a:srgbClr val="273239"/>
                </a:solidFill>
                <a:latin typeface="Nunito"/>
                <a:ea typeface="Nunito"/>
                <a:cs typeface="Nunito"/>
                <a:sym typeface="Nunito"/>
              </a:rPr>
            </a:br>
            <a:r>
              <a:rPr b="0" i="0" lang="en-US" sz="1800">
                <a:solidFill>
                  <a:srgbClr val="273239"/>
                </a:solidFill>
                <a:latin typeface="Nunito"/>
                <a:ea typeface="Nunito"/>
                <a:cs typeface="Nunito"/>
                <a:sym typeface="Nunito"/>
              </a:rPr>
              <a:t>7.Line-height</a:t>
            </a:r>
            <a:br>
              <a:rPr b="0" i="0" lang="en-US" sz="1800">
                <a:solidFill>
                  <a:srgbClr val="273239"/>
                </a:solidFill>
                <a:latin typeface="Nunito"/>
                <a:ea typeface="Nunito"/>
                <a:cs typeface="Nunito"/>
                <a:sym typeface="Nunito"/>
              </a:rPr>
            </a:br>
            <a:r>
              <a:rPr b="0" i="0" lang="en-US" sz="1800">
                <a:solidFill>
                  <a:srgbClr val="273239"/>
                </a:solidFill>
                <a:latin typeface="Nunito"/>
                <a:ea typeface="Nunito"/>
                <a:cs typeface="Nunito"/>
                <a:sym typeface="Nunito"/>
              </a:rPr>
              <a:t>8.Text-direction</a:t>
            </a:r>
            <a:br>
              <a:rPr b="0" i="0" lang="en-US" sz="1800">
                <a:solidFill>
                  <a:srgbClr val="273239"/>
                </a:solidFill>
                <a:latin typeface="Nunito"/>
                <a:ea typeface="Nunito"/>
                <a:cs typeface="Nunito"/>
                <a:sym typeface="Nunito"/>
              </a:rPr>
            </a:br>
            <a:r>
              <a:rPr b="0" i="0" lang="en-US" sz="1800">
                <a:solidFill>
                  <a:srgbClr val="273239"/>
                </a:solidFill>
                <a:latin typeface="Nunito"/>
                <a:ea typeface="Nunito"/>
                <a:cs typeface="Nunito"/>
                <a:sym typeface="Nunito"/>
              </a:rPr>
              <a:t>9.Text-shadow</a:t>
            </a:r>
            <a:br>
              <a:rPr b="0" i="0" lang="en-US" sz="1800">
                <a:solidFill>
                  <a:srgbClr val="273239"/>
                </a:solidFill>
                <a:latin typeface="Nunito"/>
                <a:ea typeface="Nunito"/>
                <a:cs typeface="Nunito"/>
                <a:sym typeface="Nunito"/>
              </a:rPr>
            </a:br>
            <a:r>
              <a:rPr b="0" i="0" lang="en-US" sz="1800">
                <a:solidFill>
                  <a:srgbClr val="273239"/>
                </a:solidFill>
                <a:latin typeface="Nunito"/>
                <a:ea typeface="Nunito"/>
                <a:cs typeface="Nunito"/>
                <a:sym typeface="Nunito"/>
              </a:rPr>
              <a:t>10.Word-spacing</a:t>
            </a:r>
            <a:endParaRPr b="0" i="0" sz="1800">
              <a:solidFill>
                <a:srgbClr val="273239"/>
              </a:solidFill>
              <a:latin typeface="Nunito"/>
              <a:ea typeface="Nunito"/>
              <a:cs typeface="Nunito"/>
              <a:sym typeface="Nunito"/>
            </a:endParaRPr>
          </a:p>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grpSp>
        <p:nvGrpSpPr>
          <p:cNvPr id="1682" name="Google Shape;1682;p152"/>
          <p:cNvGrpSpPr/>
          <p:nvPr/>
        </p:nvGrpSpPr>
        <p:grpSpPr>
          <a:xfrm>
            <a:off x="-304800" y="0"/>
            <a:ext cx="9243584" cy="634852"/>
            <a:chOff x="2320419" y="125716"/>
            <a:chExt cx="9757281" cy="846469"/>
          </a:xfrm>
        </p:grpSpPr>
        <p:cxnSp>
          <p:nvCxnSpPr>
            <p:cNvPr id="1683" name="Google Shape;1683;p15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84" name="Google Shape;1684;p15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Text Formatting</a:t>
              </a:r>
              <a:endParaRPr/>
            </a:p>
          </p:txBody>
        </p:sp>
        <p:pic>
          <p:nvPicPr>
            <p:cNvPr id="1685" name="Google Shape;1685;p15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86" name="Google Shape;1686;p152"/>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687" name="Google Shape;1687;p152"/>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688" name="Google Shape;1688;p152"/>
          <p:cNvSpPr txBox="1"/>
          <p:nvPr/>
        </p:nvSpPr>
        <p:spPr>
          <a:xfrm>
            <a:off x="457200" y="629675"/>
            <a:ext cx="74676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273239"/>
                </a:solidFill>
                <a:latin typeface="Nunito"/>
                <a:ea typeface="Nunito"/>
                <a:cs typeface="Nunito"/>
                <a:sym typeface="Nunito"/>
              </a:rPr>
              <a:t>1.</a:t>
            </a:r>
            <a:r>
              <a:rPr b="1" i="0" lang="en-US" sz="1800">
                <a:solidFill>
                  <a:srgbClr val="FF0000"/>
                </a:solidFill>
                <a:latin typeface="Nunito"/>
                <a:ea typeface="Nunito"/>
                <a:cs typeface="Nunito"/>
                <a:sym typeface="Nunito"/>
              </a:rPr>
              <a:t>TEXT COLOR</a:t>
            </a:r>
            <a:br>
              <a:rPr b="1" i="0" lang="en-US" sz="1800">
                <a:solidFill>
                  <a:srgbClr val="273239"/>
                </a:solidFill>
                <a:latin typeface="Nunito"/>
                <a:ea typeface="Nunito"/>
                <a:cs typeface="Nunito"/>
                <a:sym typeface="Nunito"/>
              </a:rPr>
            </a:br>
            <a:br>
              <a:rPr lang="en-US" sz="1800">
                <a:solidFill>
                  <a:schemeClr val="lt1"/>
                </a:solidFill>
                <a:latin typeface="Arial"/>
                <a:ea typeface="Arial"/>
                <a:cs typeface="Arial"/>
                <a:sym typeface="Arial"/>
              </a:rPr>
            </a:br>
            <a:r>
              <a:rPr b="0" i="0" lang="en-US" sz="1800">
                <a:solidFill>
                  <a:srgbClr val="273239"/>
                </a:solidFill>
                <a:latin typeface="Nunito"/>
                <a:ea typeface="Nunito"/>
                <a:cs typeface="Nunito"/>
                <a:sym typeface="Nunito"/>
              </a:rPr>
              <a:t>Text-color property is used to set the color of the text.</a:t>
            </a:r>
            <a:br>
              <a:rPr lang="en-US" sz="1800">
                <a:solidFill>
                  <a:schemeClr val="lt1"/>
                </a:solidFill>
                <a:latin typeface="Arial"/>
                <a:ea typeface="Arial"/>
                <a:cs typeface="Arial"/>
                <a:sym typeface="Arial"/>
              </a:rPr>
            </a:br>
            <a:br>
              <a:rPr b="1" i="0" lang="en-US" sz="1800">
                <a:solidFill>
                  <a:srgbClr val="273239"/>
                </a:solidFill>
                <a:latin typeface="Nunito"/>
                <a:ea typeface="Nunito"/>
                <a:cs typeface="Nunito"/>
                <a:sym typeface="Nunito"/>
              </a:rPr>
            </a:br>
            <a:r>
              <a:rPr b="1" i="0" lang="en-US" sz="1800">
                <a:solidFill>
                  <a:srgbClr val="273239"/>
                </a:solidFill>
                <a:latin typeface="Nunito"/>
                <a:ea typeface="Nunito"/>
                <a:cs typeface="Nunito"/>
                <a:sym typeface="Nunito"/>
              </a:rPr>
              <a:t>Text-color can be set by using the name “red”, hex value “#ff0000” or by its RGB value“rgb(255, 0, 0)”.</a:t>
            </a: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pic>
        <p:nvPicPr>
          <p:cNvPr id="1689" name="Google Shape;1689;p152"/>
          <p:cNvPicPr preferRelativeResize="0"/>
          <p:nvPr/>
        </p:nvPicPr>
        <p:blipFill rotWithShape="1">
          <a:blip r:embed="rId4">
            <a:alphaModFix/>
          </a:blip>
          <a:srcRect b="0" l="0" r="0" t="0"/>
          <a:stretch/>
        </p:blipFill>
        <p:spPr>
          <a:xfrm>
            <a:off x="3200400" y="2826310"/>
            <a:ext cx="2133600" cy="1485900"/>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grpSp>
        <p:nvGrpSpPr>
          <p:cNvPr id="1694" name="Google Shape;1694;p153"/>
          <p:cNvGrpSpPr/>
          <p:nvPr/>
        </p:nvGrpSpPr>
        <p:grpSpPr>
          <a:xfrm>
            <a:off x="-304800" y="0"/>
            <a:ext cx="9243584" cy="634852"/>
            <a:chOff x="2320419" y="125716"/>
            <a:chExt cx="9757281" cy="846469"/>
          </a:xfrm>
        </p:grpSpPr>
        <p:cxnSp>
          <p:nvCxnSpPr>
            <p:cNvPr id="1695" name="Google Shape;1695;p15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96" name="Google Shape;1696;p15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Text Formatting</a:t>
              </a:r>
              <a:endParaRPr/>
            </a:p>
          </p:txBody>
        </p:sp>
        <p:pic>
          <p:nvPicPr>
            <p:cNvPr id="1697" name="Google Shape;1697;p15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98" name="Google Shape;1698;p153"/>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699" name="Google Shape;1699;p153"/>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700" name="Google Shape;1700;p153"/>
          <p:cNvSpPr txBox="1"/>
          <p:nvPr/>
        </p:nvSpPr>
        <p:spPr>
          <a:xfrm>
            <a:off x="457200" y="629675"/>
            <a:ext cx="74676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FF0000"/>
                </a:solidFill>
                <a:latin typeface="Nunito"/>
                <a:ea typeface="Nunito"/>
                <a:cs typeface="Nunito"/>
                <a:sym typeface="Nunito"/>
              </a:rPr>
              <a:t>2.TEXT ALIGNMENT</a:t>
            </a:r>
            <a:br>
              <a:rPr b="1" i="0" lang="en-US" sz="1800">
                <a:solidFill>
                  <a:srgbClr val="273239"/>
                </a:solidFill>
                <a:latin typeface="Nunito"/>
                <a:ea typeface="Nunito"/>
                <a:cs typeface="Nunito"/>
                <a:sym typeface="Nunito"/>
              </a:rPr>
            </a:br>
            <a:br>
              <a:rPr lang="en-US" sz="1800">
                <a:solidFill>
                  <a:schemeClr val="lt1"/>
                </a:solidFill>
                <a:latin typeface="Arial"/>
                <a:ea typeface="Arial"/>
                <a:cs typeface="Arial"/>
                <a:sym typeface="Arial"/>
              </a:rPr>
            </a:br>
            <a:r>
              <a:rPr b="0" i="0" lang="en-US" sz="1800">
                <a:solidFill>
                  <a:srgbClr val="273239"/>
                </a:solidFill>
                <a:latin typeface="Nunito"/>
                <a:ea typeface="Nunito"/>
                <a:cs typeface="Nunito"/>
                <a:sym typeface="Nunito"/>
              </a:rPr>
              <a:t>Text alignment property is used to set the horizontal alignment of the text.</a:t>
            </a:r>
            <a:br>
              <a:rPr lang="en-US" sz="1800">
                <a:solidFill>
                  <a:schemeClr val="lt1"/>
                </a:solidFill>
                <a:latin typeface="Arial"/>
                <a:ea typeface="Arial"/>
                <a:cs typeface="Arial"/>
                <a:sym typeface="Arial"/>
              </a:rPr>
            </a:br>
            <a:br>
              <a:rPr b="1" i="0" lang="en-US" sz="1800">
                <a:solidFill>
                  <a:srgbClr val="273239"/>
                </a:solidFill>
                <a:latin typeface="Nunito"/>
                <a:ea typeface="Nunito"/>
                <a:cs typeface="Nunito"/>
                <a:sym typeface="Nunito"/>
              </a:rPr>
            </a:br>
            <a:r>
              <a:rPr b="1" i="0" lang="en-US" sz="1800">
                <a:solidFill>
                  <a:srgbClr val="273239"/>
                </a:solidFill>
                <a:latin typeface="Nunito"/>
                <a:ea typeface="Nunito"/>
                <a:cs typeface="Nunito"/>
                <a:sym typeface="Nunito"/>
              </a:rPr>
              <a:t>The text can be set to left, right, centered and justified alignment.</a:t>
            </a:r>
            <a:br>
              <a:rPr b="1" i="0" lang="en-US" sz="1800">
                <a:solidFill>
                  <a:srgbClr val="273239"/>
                </a:solidFill>
                <a:latin typeface="Nunito"/>
                <a:ea typeface="Nunito"/>
                <a:cs typeface="Nunito"/>
                <a:sym typeface="Nunito"/>
              </a:rPr>
            </a:b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pic>
        <p:nvPicPr>
          <p:cNvPr id="1701" name="Google Shape;1701;p153"/>
          <p:cNvPicPr preferRelativeResize="0"/>
          <p:nvPr/>
        </p:nvPicPr>
        <p:blipFill rotWithShape="1">
          <a:blip r:embed="rId4">
            <a:alphaModFix/>
          </a:blip>
          <a:srcRect b="0" l="0" r="0" t="0"/>
          <a:stretch/>
        </p:blipFill>
        <p:spPr>
          <a:xfrm>
            <a:off x="1981200" y="2647950"/>
            <a:ext cx="2667000" cy="1581150"/>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grpSp>
        <p:nvGrpSpPr>
          <p:cNvPr id="1706" name="Google Shape;1706;p154"/>
          <p:cNvGrpSpPr/>
          <p:nvPr/>
        </p:nvGrpSpPr>
        <p:grpSpPr>
          <a:xfrm>
            <a:off x="-304800" y="0"/>
            <a:ext cx="9243584" cy="634852"/>
            <a:chOff x="2320419" y="125716"/>
            <a:chExt cx="9757281" cy="846469"/>
          </a:xfrm>
        </p:grpSpPr>
        <p:cxnSp>
          <p:nvCxnSpPr>
            <p:cNvPr id="1707" name="Google Shape;1707;p15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708" name="Google Shape;1708;p15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Text Formatting</a:t>
              </a:r>
              <a:endParaRPr/>
            </a:p>
          </p:txBody>
        </p:sp>
        <p:pic>
          <p:nvPicPr>
            <p:cNvPr id="1709" name="Google Shape;1709;p15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710" name="Google Shape;1710;p154"/>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711" name="Google Shape;1711;p154"/>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712" name="Google Shape;1712;p154"/>
          <p:cNvSpPr txBox="1"/>
          <p:nvPr/>
        </p:nvSpPr>
        <p:spPr>
          <a:xfrm>
            <a:off x="457200" y="629675"/>
            <a:ext cx="74676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273239"/>
                </a:solidFill>
                <a:latin typeface="Nunito"/>
                <a:ea typeface="Nunito"/>
                <a:cs typeface="Nunito"/>
                <a:sym typeface="Nunito"/>
              </a:rPr>
              <a:t>3.TEXT DECORATION</a:t>
            </a:r>
            <a:br>
              <a:rPr b="1" i="0" lang="en-US" sz="1800">
                <a:solidFill>
                  <a:srgbClr val="273239"/>
                </a:solidFill>
                <a:latin typeface="Nunito"/>
                <a:ea typeface="Nunito"/>
                <a:cs typeface="Nunito"/>
                <a:sym typeface="Nunito"/>
              </a:rPr>
            </a:br>
            <a:br>
              <a:rPr lang="en-US" sz="1800">
                <a:solidFill>
                  <a:schemeClr val="lt1"/>
                </a:solidFill>
                <a:latin typeface="Arial"/>
                <a:ea typeface="Arial"/>
                <a:cs typeface="Arial"/>
                <a:sym typeface="Arial"/>
              </a:rPr>
            </a:br>
            <a:r>
              <a:rPr b="0" i="0" lang="en-US" sz="1800">
                <a:solidFill>
                  <a:srgbClr val="273239"/>
                </a:solidFill>
                <a:latin typeface="Nunito"/>
                <a:ea typeface="Nunito"/>
                <a:cs typeface="Nunito"/>
                <a:sym typeface="Nunito"/>
              </a:rPr>
              <a:t>Text decoration is used to add or remove decorations from the text.</a:t>
            </a:r>
            <a:br>
              <a:rPr lang="en-US" sz="1800">
                <a:solidFill>
                  <a:schemeClr val="lt1"/>
                </a:solidFill>
                <a:latin typeface="Arial"/>
                <a:ea typeface="Arial"/>
                <a:cs typeface="Arial"/>
                <a:sym typeface="Arial"/>
              </a:rPr>
            </a:br>
            <a:br>
              <a:rPr b="1" i="0" lang="en-US" sz="1800">
                <a:solidFill>
                  <a:srgbClr val="273239"/>
                </a:solidFill>
                <a:latin typeface="Nunito"/>
                <a:ea typeface="Nunito"/>
                <a:cs typeface="Nunito"/>
                <a:sym typeface="Nunito"/>
              </a:rPr>
            </a:br>
            <a:r>
              <a:rPr b="1" i="0" lang="en-US" sz="1800">
                <a:solidFill>
                  <a:srgbClr val="273239"/>
                </a:solidFill>
                <a:latin typeface="Nunito"/>
                <a:ea typeface="Nunito"/>
                <a:cs typeface="Nunito"/>
                <a:sym typeface="Nunito"/>
              </a:rPr>
              <a:t>Text decoration can be underline, overline, line-through or none.</a:t>
            </a:r>
            <a:br>
              <a:rPr b="1" i="0" lang="en-US" sz="1800">
                <a:solidFill>
                  <a:srgbClr val="273239"/>
                </a:solidFill>
                <a:latin typeface="Nunito"/>
                <a:ea typeface="Nunito"/>
                <a:cs typeface="Nunito"/>
                <a:sym typeface="Nunito"/>
              </a:rPr>
            </a:b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pic>
        <p:nvPicPr>
          <p:cNvPr id="1713" name="Google Shape;1713;p154"/>
          <p:cNvPicPr preferRelativeResize="0"/>
          <p:nvPr/>
        </p:nvPicPr>
        <p:blipFill rotWithShape="1">
          <a:blip r:embed="rId4">
            <a:alphaModFix/>
          </a:blip>
          <a:srcRect b="0" l="0" r="0" t="0"/>
          <a:stretch/>
        </p:blipFill>
        <p:spPr>
          <a:xfrm>
            <a:off x="2819400" y="2419350"/>
            <a:ext cx="3095625" cy="1600200"/>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grpSp>
        <p:nvGrpSpPr>
          <p:cNvPr id="1718" name="Google Shape;1718;p155"/>
          <p:cNvGrpSpPr/>
          <p:nvPr/>
        </p:nvGrpSpPr>
        <p:grpSpPr>
          <a:xfrm>
            <a:off x="-304800" y="0"/>
            <a:ext cx="9243584" cy="634852"/>
            <a:chOff x="2320419" y="125716"/>
            <a:chExt cx="9757281" cy="846469"/>
          </a:xfrm>
        </p:grpSpPr>
        <p:cxnSp>
          <p:nvCxnSpPr>
            <p:cNvPr id="1719" name="Google Shape;1719;p15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720" name="Google Shape;1720;p15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Text Formatting</a:t>
              </a:r>
              <a:endParaRPr/>
            </a:p>
          </p:txBody>
        </p:sp>
        <p:pic>
          <p:nvPicPr>
            <p:cNvPr id="1721" name="Google Shape;1721;p15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722" name="Google Shape;1722;p155"/>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723" name="Google Shape;1723;p155"/>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724" name="Google Shape;1724;p155"/>
          <p:cNvSpPr txBox="1"/>
          <p:nvPr/>
        </p:nvSpPr>
        <p:spPr>
          <a:xfrm>
            <a:off x="457200" y="629675"/>
            <a:ext cx="74676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273239"/>
                </a:solidFill>
                <a:latin typeface="Nunito"/>
                <a:ea typeface="Nunito"/>
                <a:cs typeface="Nunito"/>
                <a:sym typeface="Nunito"/>
              </a:rPr>
              <a:t>TEXT TRANSFORMATION</a:t>
            </a:r>
            <a:br>
              <a:rPr b="1" i="0" lang="en-US" sz="1800">
                <a:solidFill>
                  <a:srgbClr val="273239"/>
                </a:solidFill>
                <a:latin typeface="Nunito"/>
                <a:ea typeface="Nunito"/>
                <a:cs typeface="Nunito"/>
                <a:sym typeface="Nunito"/>
              </a:rPr>
            </a:br>
            <a:br>
              <a:rPr lang="en-US" sz="1800">
                <a:solidFill>
                  <a:schemeClr val="lt1"/>
                </a:solidFill>
                <a:latin typeface="Arial"/>
                <a:ea typeface="Arial"/>
                <a:cs typeface="Arial"/>
                <a:sym typeface="Arial"/>
              </a:rPr>
            </a:br>
            <a:r>
              <a:rPr b="0" i="0" lang="en-US" sz="1800">
                <a:solidFill>
                  <a:srgbClr val="273239"/>
                </a:solidFill>
                <a:latin typeface="Nunito"/>
                <a:ea typeface="Nunito"/>
                <a:cs typeface="Nunito"/>
                <a:sym typeface="Nunito"/>
              </a:rPr>
              <a:t>Text transformation property is used to change the case of text, uppercase or lowercase.</a:t>
            </a:r>
            <a:br>
              <a:rPr lang="en-US" sz="1800">
                <a:solidFill>
                  <a:schemeClr val="lt1"/>
                </a:solidFill>
                <a:latin typeface="Arial"/>
                <a:ea typeface="Arial"/>
                <a:cs typeface="Arial"/>
                <a:sym typeface="Arial"/>
              </a:rPr>
            </a:br>
            <a:br>
              <a:rPr b="1" i="0" lang="en-US" sz="1800">
                <a:solidFill>
                  <a:srgbClr val="273239"/>
                </a:solidFill>
                <a:latin typeface="Nunito"/>
                <a:ea typeface="Nunito"/>
                <a:cs typeface="Nunito"/>
                <a:sym typeface="Nunito"/>
              </a:rPr>
            </a:br>
            <a:r>
              <a:rPr b="1" i="0" lang="en-US" sz="1800">
                <a:solidFill>
                  <a:srgbClr val="273239"/>
                </a:solidFill>
                <a:latin typeface="Nunito"/>
                <a:ea typeface="Nunito"/>
                <a:cs typeface="Nunito"/>
                <a:sym typeface="Nunito"/>
              </a:rPr>
              <a:t>Text transformation can be uppercase, lowercase or capitalize.</a:t>
            </a:r>
            <a:endParaRPr sz="1800">
              <a:solidFill>
                <a:schemeClr val="lt1"/>
              </a:solidFill>
              <a:latin typeface="Arial"/>
              <a:ea typeface="Arial"/>
              <a:cs typeface="Arial"/>
              <a:sym typeface="Arial"/>
            </a:endParaRPr>
          </a:p>
        </p:txBody>
      </p:sp>
      <p:pic>
        <p:nvPicPr>
          <p:cNvPr id="1725" name="Google Shape;1725;p155"/>
          <p:cNvPicPr preferRelativeResize="0"/>
          <p:nvPr/>
        </p:nvPicPr>
        <p:blipFill rotWithShape="1">
          <a:blip r:embed="rId4">
            <a:alphaModFix/>
          </a:blip>
          <a:srcRect b="0" l="0" r="0" t="0"/>
          <a:stretch/>
        </p:blipFill>
        <p:spPr>
          <a:xfrm>
            <a:off x="3388677" y="3181350"/>
            <a:ext cx="2181225" cy="1476375"/>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grpSp>
        <p:nvGrpSpPr>
          <p:cNvPr id="1730" name="Google Shape;1730;p156"/>
          <p:cNvGrpSpPr/>
          <p:nvPr/>
        </p:nvGrpSpPr>
        <p:grpSpPr>
          <a:xfrm>
            <a:off x="-304800" y="0"/>
            <a:ext cx="9243584" cy="634852"/>
            <a:chOff x="2320419" y="125716"/>
            <a:chExt cx="9757281" cy="846469"/>
          </a:xfrm>
        </p:grpSpPr>
        <p:cxnSp>
          <p:nvCxnSpPr>
            <p:cNvPr id="1731" name="Google Shape;1731;p15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732" name="Google Shape;1732;p15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Text Formatting</a:t>
              </a:r>
              <a:endParaRPr/>
            </a:p>
          </p:txBody>
        </p:sp>
        <p:pic>
          <p:nvPicPr>
            <p:cNvPr id="1733" name="Google Shape;1733;p15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734" name="Google Shape;1734;p156"/>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735" name="Google Shape;1735;p156"/>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736" name="Google Shape;1736;p156"/>
          <p:cNvSpPr txBox="1"/>
          <p:nvPr/>
        </p:nvSpPr>
        <p:spPr>
          <a:xfrm>
            <a:off x="457200" y="629675"/>
            <a:ext cx="74676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273239"/>
                </a:solidFill>
                <a:latin typeface="Nunito"/>
                <a:ea typeface="Nunito"/>
                <a:cs typeface="Nunito"/>
                <a:sym typeface="Nunito"/>
              </a:rPr>
              <a:t>5.TEXT INDENTATION</a:t>
            </a:r>
            <a:br>
              <a:rPr b="1" i="0" lang="en-US" sz="1800">
                <a:solidFill>
                  <a:srgbClr val="273239"/>
                </a:solidFill>
                <a:latin typeface="Nunito"/>
                <a:ea typeface="Nunito"/>
                <a:cs typeface="Nunito"/>
                <a:sym typeface="Nunito"/>
              </a:rPr>
            </a:br>
            <a:br>
              <a:rPr lang="en-US" sz="1800">
                <a:solidFill>
                  <a:schemeClr val="lt1"/>
                </a:solidFill>
                <a:latin typeface="Arial"/>
                <a:ea typeface="Arial"/>
                <a:cs typeface="Arial"/>
                <a:sym typeface="Arial"/>
              </a:rPr>
            </a:br>
            <a:r>
              <a:rPr b="0" i="0" lang="en-US" sz="1800">
                <a:solidFill>
                  <a:srgbClr val="273239"/>
                </a:solidFill>
                <a:latin typeface="Nunito"/>
                <a:ea typeface="Nunito"/>
                <a:cs typeface="Nunito"/>
                <a:sym typeface="Nunito"/>
              </a:rPr>
              <a:t>Text indentation property is used to indent the first line of the paragraph.</a:t>
            </a:r>
            <a:br>
              <a:rPr lang="en-US" sz="1800">
                <a:solidFill>
                  <a:schemeClr val="lt1"/>
                </a:solidFill>
                <a:latin typeface="Arial"/>
                <a:ea typeface="Arial"/>
                <a:cs typeface="Arial"/>
                <a:sym typeface="Arial"/>
              </a:rPr>
            </a:br>
            <a:r>
              <a:rPr b="0" i="0" lang="en-US" sz="1800">
                <a:solidFill>
                  <a:srgbClr val="273239"/>
                </a:solidFill>
                <a:latin typeface="Nunito"/>
                <a:ea typeface="Nunito"/>
                <a:cs typeface="Nunito"/>
                <a:sym typeface="Nunito"/>
              </a:rPr>
              <a:t>The size can be in px, cm, pt.</a:t>
            </a:r>
            <a:r>
              <a:rPr b="1" i="0" lang="en-US" sz="1800">
                <a:solidFill>
                  <a:srgbClr val="273239"/>
                </a:solidFill>
                <a:latin typeface="Nunito"/>
                <a:ea typeface="Nunito"/>
                <a:cs typeface="Nunito"/>
                <a:sym typeface="Nunito"/>
              </a:rPr>
              <a:t>.</a:t>
            </a:r>
            <a:endParaRPr sz="1800">
              <a:solidFill>
                <a:schemeClr val="lt1"/>
              </a:solidFill>
              <a:latin typeface="Arial"/>
              <a:ea typeface="Arial"/>
              <a:cs typeface="Arial"/>
              <a:sym typeface="Arial"/>
            </a:endParaRPr>
          </a:p>
        </p:txBody>
      </p:sp>
      <p:pic>
        <p:nvPicPr>
          <p:cNvPr id="1737" name="Google Shape;1737;p156"/>
          <p:cNvPicPr preferRelativeResize="0"/>
          <p:nvPr/>
        </p:nvPicPr>
        <p:blipFill rotWithShape="1">
          <a:blip r:embed="rId4">
            <a:alphaModFix/>
          </a:blip>
          <a:srcRect b="0" l="0" r="0" t="0"/>
          <a:stretch/>
        </p:blipFill>
        <p:spPr>
          <a:xfrm>
            <a:off x="3652837" y="2117361"/>
            <a:ext cx="1838325" cy="1419225"/>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grpSp>
        <p:nvGrpSpPr>
          <p:cNvPr id="1742" name="Google Shape;1742;p157"/>
          <p:cNvGrpSpPr/>
          <p:nvPr/>
        </p:nvGrpSpPr>
        <p:grpSpPr>
          <a:xfrm>
            <a:off x="-304800" y="0"/>
            <a:ext cx="9243584" cy="634852"/>
            <a:chOff x="2320419" y="125716"/>
            <a:chExt cx="9757281" cy="846469"/>
          </a:xfrm>
        </p:grpSpPr>
        <p:cxnSp>
          <p:nvCxnSpPr>
            <p:cNvPr id="1743" name="Google Shape;1743;p15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744" name="Google Shape;1744;p15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Text Formatting</a:t>
              </a:r>
              <a:endParaRPr/>
            </a:p>
          </p:txBody>
        </p:sp>
        <p:pic>
          <p:nvPicPr>
            <p:cNvPr id="1745" name="Google Shape;1745;p15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746" name="Google Shape;1746;p157"/>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747" name="Google Shape;1747;p157"/>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748" name="Google Shape;1748;p157"/>
          <p:cNvSpPr txBox="1"/>
          <p:nvPr/>
        </p:nvSpPr>
        <p:spPr>
          <a:xfrm>
            <a:off x="228600" y="514352"/>
            <a:ext cx="79248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273239"/>
                </a:solidFill>
                <a:latin typeface="Nunito"/>
                <a:ea typeface="Nunito"/>
                <a:cs typeface="Nunito"/>
                <a:sym typeface="Nunito"/>
              </a:rPr>
              <a:t>6.LETTER SPACING</a:t>
            </a:r>
            <a:br>
              <a:rPr b="1" i="0" lang="en-US" sz="1800">
                <a:solidFill>
                  <a:srgbClr val="273239"/>
                </a:solidFill>
                <a:latin typeface="Nunito"/>
                <a:ea typeface="Nunito"/>
                <a:cs typeface="Nunito"/>
                <a:sym typeface="Nunito"/>
              </a:rPr>
            </a:br>
            <a:br>
              <a:rPr lang="en-US" sz="1800">
                <a:solidFill>
                  <a:schemeClr val="lt1"/>
                </a:solidFill>
                <a:latin typeface="Arial"/>
                <a:ea typeface="Arial"/>
                <a:cs typeface="Arial"/>
                <a:sym typeface="Arial"/>
              </a:rPr>
            </a:br>
            <a:r>
              <a:rPr b="0" i="0" lang="en-US" sz="1800">
                <a:solidFill>
                  <a:srgbClr val="273239"/>
                </a:solidFill>
                <a:latin typeface="Nunito"/>
                <a:ea typeface="Nunito"/>
                <a:cs typeface="Nunito"/>
                <a:sym typeface="Nunito"/>
              </a:rPr>
              <a:t>This property is used to specify the space between the characters of the text.</a:t>
            </a:r>
            <a:br>
              <a:rPr lang="en-US" sz="1800">
                <a:solidFill>
                  <a:schemeClr val="lt1"/>
                </a:solidFill>
                <a:latin typeface="Arial"/>
                <a:ea typeface="Arial"/>
                <a:cs typeface="Arial"/>
                <a:sym typeface="Arial"/>
              </a:rPr>
            </a:br>
            <a:r>
              <a:rPr b="0" i="0" lang="en-US" sz="1800">
                <a:solidFill>
                  <a:srgbClr val="273239"/>
                </a:solidFill>
                <a:latin typeface="Nunito"/>
                <a:ea typeface="Nunito"/>
                <a:cs typeface="Nunito"/>
                <a:sym typeface="Nunito"/>
              </a:rPr>
              <a:t>The size can be given in px.</a:t>
            </a:r>
            <a:endParaRPr sz="1800">
              <a:solidFill>
                <a:schemeClr val="lt1"/>
              </a:solidFill>
              <a:latin typeface="Arial"/>
              <a:ea typeface="Arial"/>
              <a:cs typeface="Arial"/>
              <a:sym typeface="Arial"/>
            </a:endParaRPr>
          </a:p>
        </p:txBody>
      </p:sp>
      <p:pic>
        <p:nvPicPr>
          <p:cNvPr id="1749" name="Google Shape;1749;p157"/>
          <p:cNvPicPr preferRelativeResize="0"/>
          <p:nvPr/>
        </p:nvPicPr>
        <p:blipFill rotWithShape="1">
          <a:blip r:embed="rId4">
            <a:alphaModFix/>
          </a:blip>
          <a:srcRect b="0" l="0" r="0" t="0"/>
          <a:stretch/>
        </p:blipFill>
        <p:spPr>
          <a:xfrm>
            <a:off x="2514600" y="1991680"/>
            <a:ext cx="2286000" cy="1638300"/>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grpSp>
        <p:nvGrpSpPr>
          <p:cNvPr id="1754" name="Google Shape;1754;p158"/>
          <p:cNvGrpSpPr/>
          <p:nvPr/>
        </p:nvGrpSpPr>
        <p:grpSpPr>
          <a:xfrm>
            <a:off x="-304800" y="0"/>
            <a:ext cx="9243584" cy="634852"/>
            <a:chOff x="2320419" y="125716"/>
            <a:chExt cx="9757281" cy="846469"/>
          </a:xfrm>
        </p:grpSpPr>
        <p:cxnSp>
          <p:nvCxnSpPr>
            <p:cNvPr id="1755" name="Google Shape;1755;p15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756" name="Google Shape;1756;p15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Text Formatting</a:t>
              </a:r>
              <a:endParaRPr/>
            </a:p>
          </p:txBody>
        </p:sp>
        <p:pic>
          <p:nvPicPr>
            <p:cNvPr id="1757" name="Google Shape;1757;p15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758" name="Google Shape;1758;p158"/>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759" name="Google Shape;1759;p158"/>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760" name="Google Shape;1760;p158"/>
          <p:cNvSpPr txBox="1"/>
          <p:nvPr/>
        </p:nvSpPr>
        <p:spPr>
          <a:xfrm>
            <a:off x="228600" y="514352"/>
            <a:ext cx="792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273239"/>
                </a:solidFill>
                <a:latin typeface="Nunito"/>
                <a:ea typeface="Nunito"/>
                <a:cs typeface="Nunito"/>
                <a:sym typeface="Nunito"/>
              </a:rPr>
              <a:t>7.LINE HEIGHT</a:t>
            </a:r>
            <a:br>
              <a:rPr b="1" i="0" lang="en-US" sz="1800">
                <a:solidFill>
                  <a:srgbClr val="273239"/>
                </a:solidFill>
                <a:latin typeface="Nunito"/>
                <a:ea typeface="Nunito"/>
                <a:cs typeface="Nunito"/>
                <a:sym typeface="Nunito"/>
              </a:rPr>
            </a:br>
            <a:br>
              <a:rPr lang="en-US" sz="1800">
                <a:solidFill>
                  <a:schemeClr val="lt1"/>
                </a:solidFill>
                <a:latin typeface="Arial"/>
                <a:ea typeface="Arial"/>
                <a:cs typeface="Arial"/>
                <a:sym typeface="Arial"/>
              </a:rPr>
            </a:br>
            <a:r>
              <a:rPr b="0" i="0" lang="en-US" sz="1800">
                <a:solidFill>
                  <a:srgbClr val="273239"/>
                </a:solidFill>
                <a:latin typeface="Nunito"/>
                <a:ea typeface="Nunito"/>
                <a:cs typeface="Nunito"/>
                <a:sym typeface="Nunito"/>
              </a:rPr>
              <a:t>This property is used to set the space between the lines.</a:t>
            </a:r>
            <a:endParaRPr sz="1800">
              <a:solidFill>
                <a:schemeClr val="lt1"/>
              </a:solidFill>
              <a:latin typeface="Arial"/>
              <a:ea typeface="Arial"/>
              <a:cs typeface="Arial"/>
              <a:sym typeface="Arial"/>
            </a:endParaRPr>
          </a:p>
        </p:txBody>
      </p:sp>
      <p:pic>
        <p:nvPicPr>
          <p:cNvPr id="1761" name="Google Shape;1761;p158"/>
          <p:cNvPicPr preferRelativeResize="0"/>
          <p:nvPr/>
        </p:nvPicPr>
        <p:blipFill rotWithShape="1">
          <a:blip r:embed="rId4">
            <a:alphaModFix/>
          </a:blip>
          <a:srcRect b="0" l="0" r="0" t="0"/>
          <a:stretch/>
        </p:blipFill>
        <p:spPr>
          <a:xfrm>
            <a:off x="856268" y="1415490"/>
            <a:ext cx="1847850" cy="1457325"/>
          </a:xfrm>
          <a:prstGeom prst="rect">
            <a:avLst/>
          </a:prstGeom>
          <a:noFill/>
          <a:ln>
            <a:noFill/>
          </a:ln>
        </p:spPr>
      </p:pic>
      <p:sp>
        <p:nvSpPr>
          <p:cNvPr id="1762" name="Google Shape;1762;p158"/>
          <p:cNvSpPr txBox="1"/>
          <p:nvPr/>
        </p:nvSpPr>
        <p:spPr>
          <a:xfrm>
            <a:off x="457200" y="2771354"/>
            <a:ext cx="783053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273239"/>
                </a:solidFill>
                <a:latin typeface="Nunito"/>
                <a:ea typeface="Nunito"/>
                <a:cs typeface="Nunito"/>
                <a:sym typeface="Nunito"/>
              </a:rPr>
              <a:t>8.TEXT DIRECTION</a:t>
            </a:r>
            <a:br>
              <a:rPr b="1" i="0" lang="en-US" sz="1800">
                <a:solidFill>
                  <a:srgbClr val="273239"/>
                </a:solidFill>
                <a:latin typeface="Nunito"/>
                <a:ea typeface="Nunito"/>
                <a:cs typeface="Nunito"/>
                <a:sym typeface="Nunito"/>
              </a:rPr>
            </a:br>
            <a:br>
              <a:rPr lang="en-US" sz="1800">
                <a:solidFill>
                  <a:schemeClr val="lt1"/>
                </a:solidFill>
                <a:latin typeface="Arial"/>
                <a:ea typeface="Arial"/>
                <a:cs typeface="Arial"/>
                <a:sym typeface="Arial"/>
              </a:rPr>
            </a:br>
            <a:r>
              <a:rPr b="0" i="0" lang="en-US" sz="1800">
                <a:solidFill>
                  <a:srgbClr val="273239"/>
                </a:solidFill>
                <a:latin typeface="Nunito"/>
                <a:ea typeface="Nunito"/>
                <a:cs typeface="Nunito"/>
                <a:sym typeface="Nunito"/>
              </a:rPr>
              <a:t>Text direction property is used to set the direction of the text.</a:t>
            </a:r>
            <a:br>
              <a:rPr lang="en-US" sz="1800">
                <a:solidFill>
                  <a:schemeClr val="lt1"/>
                </a:solidFill>
                <a:latin typeface="Arial"/>
                <a:ea typeface="Arial"/>
                <a:cs typeface="Arial"/>
                <a:sym typeface="Arial"/>
              </a:rPr>
            </a:br>
            <a:br>
              <a:rPr b="1" i="0" lang="en-US" sz="1800">
                <a:solidFill>
                  <a:srgbClr val="273239"/>
                </a:solidFill>
                <a:latin typeface="Nunito"/>
                <a:ea typeface="Nunito"/>
                <a:cs typeface="Nunito"/>
                <a:sym typeface="Nunito"/>
              </a:rPr>
            </a:br>
            <a:r>
              <a:rPr b="1" i="0" lang="en-US" sz="1800">
                <a:solidFill>
                  <a:srgbClr val="273239"/>
                </a:solidFill>
                <a:latin typeface="Nunito"/>
                <a:ea typeface="Nunito"/>
                <a:cs typeface="Nunito"/>
                <a:sym typeface="Nunito"/>
              </a:rPr>
              <a:t>The direction can be set by using rtl : right to left .</a:t>
            </a:r>
            <a:br>
              <a:rPr b="1" i="0" lang="en-US" sz="1800">
                <a:solidFill>
                  <a:srgbClr val="273239"/>
                </a:solidFill>
                <a:latin typeface="Nunito"/>
                <a:ea typeface="Nunito"/>
                <a:cs typeface="Nunito"/>
                <a:sym typeface="Nunito"/>
              </a:rPr>
            </a:br>
            <a:endParaRPr sz="1800">
              <a:solidFill>
                <a:schemeClr val="lt1"/>
              </a:solidFill>
              <a:latin typeface="Arial"/>
              <a:ea typeface="Arial"/>
              <a:cs typeface="Arial"/>
              <a:sym typeface="Arial"/>
            </a:endParaRPr>
          </a:p>
        </p:txBody>
      </p:sp>
      <p:pic>
        <p:nvPicPr>
          <p:cNvPr id="1763" name="Google Shape;1763;p158"/>
          <p:cNvPicPr preferRelativeResize="0"/>
          <p:nvPr/>
        </p:nvPicPr>
        <p:blipFill rotWithShape="1">
          <a:blip r:embed="rId5">
            <a:alphaModFix/>
          </a:blip>
          <a:srcRect b="0" l="0" r="0" t="0"/>
          <a:stretch/>
        </p:blipFill>
        <p:spPr>
          <a:xfrm>
            <a:off x="6343650" y="3512954"/>
            <a:ext cx="1962150" cy="1571625"/>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grpSp>
        <p:nvGrpSpPr>
          <p:cNvPr id="1768" name="Google Shape;1768;p159"/>
          <p:cNvGrpSpPr/>
          <p:nvPr/>
        </p:nvGrpSpPr>
        <p:grpSpPr>
          <a:xfrm>
            <a:off x="-304800" y="0"/>
            <a:ext cx="9243584" cy="634852"/>
            <a:chOff x="2320419" y="125716"/>
            <a:chExt cx="9757281" cy="846469"/>
          </a:xfrm>
        </p:grpSpPr>
        <p:cxnSp>
          <p:nvCxnSpPr>
            <p:cNvPr id="1769" name="Google Shape;1769;p15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770" name="Google Shape;1770;p15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Text Formatting</a:t>
              </a:r>
              <a:endParaRPr/>
            </a:p>
          </p:txBody>
        </p:sp>
        <p:pic>
          <p:nvPicPr>
            <p:cNvPr id="1771" name="Google Shape;1771;p15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772" name="Google Shape;1772;p159"/>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773" name="Google Shape;1773;p159"/>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774" name="Google Shape;1774;p159"/>
          <p:cNvSpPr txBox="1"/>
          <p:nvPr/>
        </p:nvSpPr>
        <p:spPr>
          <a:xfrm>
            <a:off x="228600" y="514352"/>
            <a:ext cx="79248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273239"/>
                </a:solidFill>
                <a:latin typeface="Nunito"/>
                <a:ea typeface="Nunito"/>
                <a:cs typeface="Nunito"/>
                <a:sym typeface="Nunito"/>
              </a:rPr>
              <a:t>9.TEXT SHADOW</a:t>
            </a:r>
            <a:br>
              <a:rPr b="1" i="0" lang="en-US" sz="1800">
                <a:solidFill>
                  <a:srgbClr val="273239"/>
                </a:solidFill>
                <a:latin typeface="Nunito"/>
                <a:ea typeface="Nunito"/>
                <a:cs typeface="Nunito"/>
                <a:sym typeface="Nunito"/>
              </a:rPr>
            </a:br>
            <a:br>
              <a:rPr lang="en-US" sz="1800">
                <a:solidFill>
                  <a:schemeClr val="lt1"/>
                </a:solidFill>
                <a:latin typeface="Arial"/>
                <a:ea typeface="Arial"/>
                <a:cs typeface="Arial"/>
                <a:sym typeface="Arial"/>
              </a:rPr>
            </a:br>
            <a:r>
              <a:rPr b="0" i="0" lang="en-US" sz="1800">
                <a:solidFill>
                  <a:srgbClr val="273239"/>
                </a:solidFill>
                <a:latin typeface="Nunito"/>
                <a:ea typeface="Nunito"/>
                <a:cs typeface="Nunito"/>
                <a:sym typeface="Nunito"/>
              </a:rPr>
              <a:t>Text shadow property is used to add shadow to the text.</a:t>
            </a:r>
            <a:br>
              <a:rPr lang="en-US" sz="1800">
                <a:solidFill>
                  <a:schemeClr val="lt1"/>
                </a:solidFill>
                <a:latin typeface="Arial"/>
                <a:ea typeface="Arial"/>
                <a:cs typeface="Arial"/>
                <a:sym typeface="Arial"/>
              </a:rPr>
            </a:br>
            <a:r>
              <a:rPr b="0" i="0" lang="en-US" sz="1800">
                <a:solidFill>
                  <a:srgbClr val="273239"/>
                </a:solidFill>
                <a:latin typeface="Nunito"/>
                <a:ea typeface="Nunito"/>
                <a:cs typeface="Nunito"/>
                <a:sym typeface="Nunito"/>
              </a:rPr>
              <a:t>You can specify the horizontal size, vertical size and shadow color for the text..</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75" name="Google Shape;1775;p159"/>
          <p:cNvSpPr txBox="1"/>
          <p:nvPr/>
        </p:nvSpPr>
        <p:spPr>
          <a:xfrm>
            <a:off x="457200" y="2771354"/>
            <a:ext cx="78305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1" i="0" lang="en-US" sz="1800">
                <a:solidFill>
                  <a:srgbClr val="273239"/>
                </a:solidFill>
                <a:latin typeface="Nunito"/>
                <a:ea typeface="Nunito"/>
                <a:cs typeface="Nunito"/>
                <a:sym typeface="Nunito"/>
              </a:rPr>
            </a:br>
            <a:endParaRPr sz="1800">
              <a:solidFill>
                <a:schemeClr val="lt1"/>
              </a:solidFill>
              <a:latin typeface="Arial"/>
              <a:ea typeface="Arial"/>
              <a:cs typeface="Arial"/>
              <a:sym typeface="Arial"/>
            </a:endParaRPr>
          </a:p>
        </p:txBody>
      </p:sp>
      <p:pic>
        <p:nvPicPr>
          <p:cNvPr id="1776" name="Google Shape;1776;p159"/>
          <p:cNvPicPr preferRelativeResize="0"/>
          <p:nvPr/>
        </p:nvPicPr>
        <p:blipFill rotWithShape="1">
          <a:blip r:embed="rId4">
            <a:alphaModFix/>
          </a:blip>
          <a:srcRect b="0" l="0" r="0" t="0"/>
          <a:stretch/>
        </p:blipFill>
        <p:spPr>
          <a:xfrm>
            <a:off x="2176462" y="1895475"/>
            <a:ext cx="4791075" cy="1352550"/>
          </a:xfrm>
          <a:prstGeom prst="rect">
            <a:avLst/>
          </a:prstGeom>
          <a:noFill/>
          <a:ln>
            <a:noFill/>
          </a:ln>
        </p:spPr>
      </p:pic>
      <p:pic>
        <p:nvPicPr>
          <p:cNvPr id="1777" name="Google Shape;1777;p159"/>
          <p:cNvPicPr preferRelativeResize="0"/>
          <p:nvPr/>
        </p:nvPicPr>
        <p:blipFill rotWithShape="1">
          <a:blip r:embed="rId5">
            <a:alphaModFix/>
          </a:blip>
          <a:srcRect b="0" l="0" r="0" t="0"/>
          <a:stretch/>
        </p:blipFill>
        <p:spPr>
          <a:xfrm>
            <a:off x="304800" y="3094519"/>
            <a:ext cx="6553200" cy="1200150"/>
          </a:xfrm>
          <a:prstGeom prst="rect">
            <a:avLst/>
          </a:prstGeom>
          <a:noFill/>
          <a:ln>
            <a:noFill/>
          </a:ln>
        </p:spPr>
      </p:pic>
      <p:pic>
        <p:nvPicPr>
          <p:cNvPr id="1778" name="Google Shape;1778;p159"/>
          <p:cNvPicPr preferRelativeResize="0"/>
          <p:nvPr/>
        </p:nvPicPr>
        <p:blipFill rotWithShape="1">
          <a:blip r:embed="rId6">
            <a:alphaModFix/>
          </a:blip>
          <a:srcRect b="0" l="0" r="0" t="0"/>
          <a:stretch/>
        </p:blipFill>
        <p:spPr>
          <a:xfrm>
            <a:off x="5578543" y="3573350"/>
            <a:ext cx="2238375" cy="139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pSp>
        <p:nvGrpSpPr>
          <p:cNvPr id="240" name="Google Shape;240;p16"/>
          <p:cNvGrpSpPr/>
          <p:nvPr/>
        </p:nvGrpSpPr>
        <p:grpSpPr>
          <a:xfrm>
            <a:off x="193579" y="0"/>
            <a:ext cx="8821405" cy="634852"/>
            <a:chOff x="2766060" y="125716"/>
            <a:chExt cx="9311640" cy="846469"/>
          </a:xfrm>
        </p:grpSpPr>
        <p:cxnSp>
          <p:nvCxnSpPr>
            <p:cNvPr id="241" name="Google Shape;241;p1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42" name="Google Shape;242;p16"/>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Structure Of HTML</a:t>
              </a:r>
              <a:endParaRPr/>
            </a:p>
          </p:txBody>
        </p:sp>
        <p:pic>
          <p:nvPicPr>
            <p:cNvPr id="243" name="Google Shape;243;p1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44" name="Google Shape;244;p16"/>
          <p:cNvSpPr txBox="1"/>
          <p:nvPr/>
        </p:nvSpPr>
        <p:spPr>
          <a:xfrm>
            <a:off x="685799" y="742956"/>
            <a:ext cx="7024685"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&lt;!DOCTYPE html&gt; declaration defines that this document is an HTML5 document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&lt;html&gt; element is the root element of an HTML page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&lt;head&gt; element contains meta information about the HTML page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&lt;title&gt; element specifies a title for the HTML page (which is shown in the browser's title bar or in the page's tab)</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&lt;body&gt; element defines the document's body, and is a container for all the visible contents, such as headings, paragraphs, images, hyperlinks, tables, lists, etc.</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&lt;h1&gt; element defines a large heading.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&lt;p&gt; element defines a paragraph.</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grpSp>
        <p:nvGrpSpPr>
          <p:cNvPr id="1783" name="Google Shape;1783;p160"/>
          <p:cNvGrpSpPr/>
          <p:nvPr/>
        </p:nvGrpSpPr>
        <p:grpSpPr>
          <a:xfrm>
            <a:off x="-304800" y="0"/>
            <a:ext cx="9243584" cy="634852"/>
            <a:chOff x="2320419" y="125716"/>
            <a:chExt cx="9757281" cy="846469"/>
          </a:xfrm>
        </p:grpSpPr>
        <p:cxnSp>
          <p:nvCxnSpPr>
            <p:cNvPr id="1784" name="Google Shape;1784;p16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785" name="Google Shape;1785;p16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Text Formatting</a:t>
              </a:r>
              <a:endParaRPr/>
            </a:p>
          </p:txBody>
        </p:sp>
        <p:pic>
          <p:nvPicPr>
            <p:cNvPr id="1786" name="Google Shape;1786;p16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787" name="Google Shape;1787;p160"/>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788" name="Google Shape;1788;p160"/>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789" name="Google Shape;1789;p160"/>
          <p:cNvSpPr txBox="1"/>
          <p:nvPr/>
        </p:nvSpPr>
        <p:spPr>
          <a:xfrm>
            <a:off x="228600" y="514352"/>
            <a:ext cx="7924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h1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color: rgb(255,0,0);</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text-indent:20pt;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text-transform:capitalize;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text-align:center;</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line-height:50px;</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text-shadow: 2px 1px  blue;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word-spacing:15px;</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p:txBody>
      </p:sp>
      <p:sp>
        <p:nvSpPr>
          <p:cNvPr id="1790" name="Google Shape;1790;p160"/>
          <p:cNvSpPr txBox="1"/>
          <p:nvPr/>
        </p:nvSpPr>
        <p:spPr>
          <a:xfrm>
            <a:off x="457200" y="2771354"/>
            <a:ext cx="78305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1" i="0" lang="en-US" sz="1800">
                <a:solidFill>
                  <a:srgbClr val="273239"/>
                </a:solidFill>
                <a:latin typeface="Nunito"/>
                <a:ea typeface="Nunito"/>
                <a:cs typeface="Nunito"/>
                <a:sym typeface="Nunito"/>
              </a:rPr>
            </a:br>
            <a:endParaRPr sz="1800">
              <a:solidFill>
                <a:schemeClr val="lt1"/>
              </a:solidFill>
              <a:latin typeface="Arial"/>
              <a:ea typeface="Arial"/>
              <a:cs typeface="Arial"/>
              <a:sym typeface="Arial"/>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grpSp>
        <p:nvGrpSpPr>
          <p:cNvPr id="1795" name="Google Shape;1795;p161"/>
          <p:cNvGrpSpPr/>
          <p:nvPr/>
        </p:nvGrpSpPr>
        <p:grpSpPr>
          <a:xfrm>
            <a:off x="-304800" y="0"/>
            <a:ext cx="9243584" cy="634852"/>
            <a:chOff x="2320419" y="125716"/>
            <a:chExt cx="9757281" cy="846469"/>
          </a:xfrm>
        </p:grpSpPr>
        <p:cxnSp>
          <p:nvCxnSpPr>
            <p:cNvPr id="1796" name="Google Shape;1796;p16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797" name="Google Shape;1797;p16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Text Formatting</a:t>
              </a:r>
              <a:endParaRPr/>
            </a:p>
          </p:txBody>
        </p:sp>
        <p:pic>
          <p:nvPicPr>
            <p:cNvPr id="1798" name="Google Shape;1798;p16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799" name="Google Shape;1799;p161"/>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800" name="Google Shape;1800;p161"/>
          <p:cNvSpPr txBox="1"/>
          <p:nvPr/>
        </p:nvSpPr>
        <p:spPr>
          <a:xfrm>
            <a:off x="210532" y="681019"/>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801" name="Google Shape;1801;p161"/>
          <p:cNvSpPr txBox="1"/>
          <p:nvPr/>
        </p:nvSpPr>
        <p:spPr>
          <a:xfrm>
            <a:off x="1447800" y="430098"/>
            <a:ext cx="7924800"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text-decoration:none;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h2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color:green;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&lt;h1&gt;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hi hello students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&lt;/h1&gt;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&lt;a href=m.html&gt;link&lt;/a&gt;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&lt;h2&gt;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TEXT FORMATTING&lt;br&gt;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&lt;/h2&gt;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2" name="Google Shape;1802;p161"/>
          <p:cNvSpPr txBox="1"/>
          <p:nvPr/>
        </p:nvSpPr>
        <p:spPr>
          <a:xfrm>
            <a:off x="457200" y="2771354"/>
            <a:ext cx="78305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1" i="0" lang="en-US" sz="1800">
                <a:solidFill>
                  <a:srgbClr val="273239"/>
                </a:solidFill>
                <a:latin typeface="Nunito"/>
                <a:ea typeface="Nunito"/>
                <a:cs typeface="Nunito"/>
                <a:sym typeface="Nunito"/>
              </a:rPr>
            </a:br>
            <a:endParaRPr sz="1800">
              <a:solidFill>
                <a:schemeClr val="lt1"/>
              </a:solidFill>
              <a:latin typeface="Arial"/>
              <a:ea typeface="Arial"/>
              <a:cs typeface="Arial"/>
              <a:sym typeface="Arial"/>
            </a:endParaRPr>
          </a:p>
        </p:txBody>
      </p:sp>
      <p:pic>
        <p:nvPicPr>
          <p:cNvPr id="1803" name="Google Shape;1803;p161"/>
          <p:cNvPicPr preferRelativeResize="0"/>
          <p:nvPr/>
        </p:nvPicPr>
        <p:blipFill rotWithShape="1">
          <a:blip r:embed="rId4">
            <a:alphaModFix/>
          </a:blip>
          <a:srcRect b="0" l="0" r="0" t="0"/>
          <a:stretch/>
        </p:blipFill>
        <p:spPr>
          <a:xfrm>
            <a:off x="5486400" y="1628775"/>
            <a:ext cx="2895601" cy="1885950"/>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grpSp>
        <p:nvGrpSpPr>
          <p:cNvPr id="1808" name="Google Shape;1808;p162"/>
          <p:cNvGrpSpPr/>
          <p:nvPr/>
        </p:nvGrpSpPr>
        <p:grpSpPr>
          <a:xfrm>
            <a:off x="-304800" y="0"/>
            <a:ext cx="9243584" cy="634852"/>
            <a:chOff x="2320419" y="125716"/>
            <a:chExt cx="9757281" cy="846469"/>
          </a:xfrm>
        </p:grpSpPr>
        <p:cxnSp>
          <p:nvCxnSpPr>
            <p:cNvPr id="1809" name="Google Shape;1809;p16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810" name="Google Shape;1810;p16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Font</a:t>
              </a:r>
              <a:endParaRPr/>
            </a:p>
          </p:txBody>
        </p:sp>
        <p:pic>
          <p:nvPicPr>
            <p:cNvPr id="1811" name="Google Shape;1811;p16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812" name="Google Shape;1812;p162"/>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813" name="Google Shape;1813;p162"/>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814" name="Google Shape;1814;p162"/>
          <p:cNvSpPr txBox="1"/>
          <p:nvPr/>
        </p:nvSpPr>
        <p:spPr>
          <a:xfrm>
            <a:off x="117379" y="629674"/>
            <a:ext cx="76200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33333"/>
                </a:solidFill>
                <a:latin typeface="Inter"/>
                <a:ea typeface="Inter"/>
                <a:cs typeface="Inter"/>
                <a:sym typeface="Inter"/>
              </a:rPr>
              <a:t>CSS Font property is used to control the look of texts. By the use of CSS font property you can change the text size, color, style and more.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These are some important font attributes:</a:t>
            </a:r>
            <a:endParaRPr/>
          </a:p>
          <a:p>
            <a:pPr indent="-114300" lvl="0" marL="0" marR="0" rtl="0" algn="just">
              <a:spcBef>
                <a:spcPts val="0"/>
              </a:spcBef>
              <a:spcAft>
                <a:spcPts val="0"/>
              </a:spcAft>
              <a:buClr>
                <a:srgbClr val="000000"/>
              </a:buClr>
              <a:buSzPts val="1800"/>
              <a:buFont typeface="Libre Franklin"/>
              <a:buAutoNum type="arabicPeriod"/>
            </a:pPr>
            <a:r>
              <a:rPr b="1" i="0" lang="en-US" sz="1800">
                <a:solidFill>
                  <a:srgbClr val="000000"/>
                </a:solidFill>
                <a:latin typeface="Inter"/>
                <a:ea typeface="Inter"/>
                <a:cs typeface="Inter"/>
                <a:sym typeface="Inter"/>
              </a:rPr>
              <a:t>CSS Font color</a:t>
            </a:r>
            <a:r>
              <a:rPr b="0" i="0" lang="en-US" sz="1800">
                <a:solidFill>
                  <a:srgbClr val="000000"/>
                </a:solidFill>
                <a:latin typeface="Inter"/>
                <a:ea typeface="Inter"/>
                <a:cs typeface="Inter"/>
                <a:sym typeface="Inter"/>
              </a:rPr>
              <a:t>: This property is used to change the color of the text. (standalone attribute)</a:t>
            </a:r>
            <a:endParaRPr/>
          </a:p>
          <a:p>
            <a:pPr indent="-114300" lvl="0" marL="0" marR="0" rtl="0" algn="just">
              <a:spcBef>
                <a:spcPts val="0"/>
              </a:spcBef>
              <a:spcAft>
                <a:spcPts val="0"/>
              </a:spcAft>
              <a:buClr>
                <a:srgbClr val="000000"/>
              </a:buClr>
              <a:buSzPts val="1800"/>
              <a:buFont typeface="Libre Franklin"/>
              <a:buAutoNum type="arabicPeriod"/>
            </a:pPr>
            <a:r>
              <a:rPr b="1" i="0" lang="en-US" sz="1800">
                <a:solidFill>
                  <a:srgbClr val="000000"/>
                </a:solidFill>
                <a:latin typeface="Inter"/>
                <a:ea typeface="Inter"/>
                <a:cs typeface="Inter"/>
                <a:sym typeface="Inter"/>
              </a:rPr>
              <a:t>CSS Font family</a:t>
            </a:r>
            <a:r>
              <a:rPr b="0" i="0" lang="en-US" sz="1800">
                <a:solidFill>
                  <a:srgbClr val="000000"/>
                </a:solidFill>
                <a:latin typeface="Inter"/>
                <a:ea typeface="Inter"/>
                <a:cs typeface="Inter"/>
                <a:sym typeface="Inter"/>
              </a:rPr>
              <a:t>: This property is used to change the face of the font.</a:t>
            </a:r>
            <a:endParaRPr/>
          </a:p>
          <a:p>
            <a:pPr indent="-114300" lvl="0" marL="0" marR="0" rtl="0" algn="just">
              <a:spcBef>
                <a:spcPts val="0"/>
              </a:spcBef>
              <a:spcAft>
                <a:spcPts val="0"/>
              </a:spcAft>
              <a:buClr>
                <a:srgbClr val="000000"/>
              </a:buClr>
              <a:buSzPts val="1800"/>
              <a:buFont typeface="Libre Franklin"/>
              <a:buAutoNum type="arabicPeriod"/>
            </a:pPr>
            <a:r>
              <a:rPr b="1" i="0" lang="en-US" sz="1800">
                <a:solidFill>
                  <a:srgbClr val="000000"/>
                </a:solidFill>
                <a:latin typeface="Inter"/>
                <a:ea typeface="Inter"/>
                <a:cs typeface="Inter"/>
                <a:sym typeface="Inter"/>
              </a:rPr>
              <a:t>CSS Font size</a:t>
            </a:r>
            <a:r>
              <a:rPr b="0" i="0" lang="en-US" sz="1800">
                <a:solidFill>
                  <a:srgbClr val="000000"/>
                </a:solidFill>
                <a:latin typeface="Inter"/>
                <a:ea typeface="Inter"/>
                <a:cs typeface="Inter"/>
                <a:sym typeface="Inter"/>
              </a:rPr>
              <a:t>: This property is used to increase or decrease the size of the font.</a:t>
            </a:r>
            <a:endParaRPr/>
          </a:p>
          <a:p>
            <a:pPr indent="-114300" lvl="0" marL="0" marR="0" rtl="0" algn="just">
              <a:spcBef>
                <a:spcPts val="0"/>
              </a:spcBef>
              <a:spcAft>
                <a:spcPts val="0"/>
              </a:spcAft>
              <a:buClr>
                <a:srgbClr val="000000"/>
              </a:buClr>
              <a:buSzPts val="1800"/>
              <a:buFont typeface="Libre Franklin"/>
              <a:buAutoNum type="arabicPeriod"/>
            </a:pPr>
            <a:r>
              <a:rPr b="1" i="0" lang="en-US" sz="1800">
                <a:solidFill>
                  <a:srgbClr val="000000"/>
                </a:solidFill>
                <a:latin typeface="Inter"/>
                <a:ea typeface="Inter"/>
                <a:cs typeface="Inter"/>
                <a:sym typeface="Inter"/>
              </a:rPr>
              <a:t>CSS Font style</a:t>
            </a:r>
            <a:r>
              <a:rPr b="0" i="0" lang="en-US" sz="1800">
                <a:solidFill>
                  <a:srgbClr val="000000"/>
                </a:solidFill>
                <a:latin typeface="Inter"/>
                <a:ea typeface="Inter"/>
                <a:cs typeface="Inter"/>
                <a:sym typeface="Inter"/>
              </a:rPr>
              <a:t>: This property is used to make the font normal italic or oblique.</a:t>
            </a:r>
            <a:endParaRPr/>
          </a:p>
          <a:p>
            <a:pPr indent="-114300" lvl="0" marL="0" marR="0" rtl="0" algn="just">
              <a:spcBef>
                <a:spcPts val="0"/>
              </a:spcBef>
              <a:spcAft>
                <a:spcPts val="0"/>
              </a:spcAft>
              <a:buClr>
                <a:srgbClr val="000000"/>
              </a:buClr>
              <a:buSzPts val="1800"/>
              <a:buFont typeface="Libre Franklin"/>
              <a:buAutoNum type="arabicPeriod"/>
            </a:pPr>
            <a:r>
              <a:rPr b="1" i="0" lang="en-US" sz="1800">
                <a:solidFill>
                  <a:srgbClr val="000000"/>
                </a:solidFill>
                <a:latin typeface="Inter"/>
                <a:ea typeface="Inter"/>
                <a:cs typeface="Inter"/>
                <a:sym typeface="Inter"/>
              </a:rPr>
              <a:t>CSS Font variant</a:t>
            </a:r>
            <a:r>
              <a:rPr b="0" i="0" lang="en-US" sz="1800">
                <a:solidFill>
                  <a:srgbClr val="000000"/>
                </a:solidFill>
                <a:latin typeface="Inter"/>
                <a:ea typeface="Inter"/>
                <a:cs typeface="Inter"/>
                <a:sym typeface="Inter"/>
              </a:rPr>
              <a:t>: This property creates a small-caps effect.</a:t>
            </a:r>
            <a:endParaRPr/>
          </a:p>
          <a:p>
            <a:pPr indent="-114300" lvl="0" marL="0" marR="0" rtl="0" algn="just">
              <a:spcBef>
                <a:spcPts val="0"/>
              </a:spcBef>
              <a:spcAft>
                <a:spcPts val="0"/>
              </a:spcAft>
              <a:buClr>
                <a:srgbClr val="000000"/>
              </a:buClr>
              <a:buSzPts val="1800"/>
              <a:buFont typeface="Libre Franklin"/>
              <a:buAutoNum type="arabicPeriod"/>
            </a:pPr>
            <a:r>
              <a:rPr b="1" i="0" lang="en-US" sz="1800">
                <a:solidFill>
                  <a:srgbClr val="000000"/>
                </a:solidFill>
                <a:latin typeface="Inter"/>
                <a:ea typeface="Inter"/>
                <a:cs typeface="Inter"/>
                <a:sym typeface="Inter"/>
              </a:rPr>
              <a:t>CSS Font weight</a:t>
            </a:r>
            <a:r>
              <a:rPr b="0" i="0" lang="en-US" sz="1800">
                <a:solidFill>
                  <a:srgbClr val="000000"/>
                </a:solidFill>
                <a:latin typeface="Inter"/>
                <a:ea typeface="Inter"/>
                <a:cs typeface="Inter"/>
                <a:sym typeface="Inter"/>
              </a:rPr>
              <a:t>: This property is used to increase or decrease the boldness and lightness of the font.</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grpSp>
        <p:nvGrpSpPr>
          <p:cNvPr id="1819" name="Google Shape;1819;p163"/>
          <p:cNvGrpSpPr/>
          <p:nvPr/>
        </p:nvGrpSpPr>
        <p:grpSpPr>
          <a:xfrm>
            <a:off x="-304800" y="0"/>
            <a:ext cx="9243584" cy="634852"/>
            <a:chOff x="2320419" y="125716"/>
            <a:chExt cx="9757281" cy="846469"/>
          </a:xfrm>
        </p:grpSpPr>
        <p:cxnSp>
          <p:nvCxnSpPr>
            <p:cNvPr id="1820" name="Google Shape;1820;p16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821" name="Google Shape;1821;p16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Font</a:t>
              </a:r>
              <a:endParaRPr/>
            </a:p>
          </p:txBody>
        </p:sp>
        <p:pic>
          <p:nvPicPr>
            <p:cNvPr id="1822" name="Google Shape;1822;p16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823" name="Google Shape;1823;p163"/>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824" name="Google Shape;1824;p163"/>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825" name="Google Shape;1825;p163"/>
          <p:cNvSpPr txBox="1"/>
          <p:nvPr/>
        </p:nvSpPr>
        <p:spPr>
          <a:xfrm>
            <a:off x="117379" y="629674"/>
            <a:ext cx="7620000"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CSS Font Color</a:t>
            </a:r>
            <a:endParaRPr b="0" i="0" sz="1800">
              <a:solidFill>
                <a:srgbClr val="610B38"/>
              </a:solidFill>
              <a:latin typeface="Arial"/>
              <a:ea typeface="Arial"/>
              <a:cs typeface="Arial"/>
              <a:sym typeface="Arial"/>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There are three different formats to define a color:</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By a color name</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By hexadecimal value</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By RGB</a:t>
            </a:r>
            <a:endParaRPr/>
          </a:p>
          <a:p>
            <a:pPr indent="0" lvl="0" marL="0" marR="0" rtl="0" algn="just">
              <a:spcBef>
                <a:spcPts val="0"/>
              </a:spcBef>
              <a:spcAft>
                <a:spcPts val="0"/>
              </a:spcAft>
              <a:buNone/>
            </a:pPr>
            <a:r>
              <a:rPr b="0" i="0" lang="en-US" sz="1800">
                <a:solidFill>
                  <a:srgbClr val="610B38"/>
                </a:solidFill>
                <a:latin typeface="Arial"/>
                <a:ea typeface="Arial"/>
                <a:cs typeface="Arial"/>
                <a:sym typeface="Arial"/>
              </a:rPr>
              <a:t>CSS Font Family</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CSS font family can be divided in two types:</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Generic family: It includes Serif, Sans-serif, and Monospace.</a:t>
            </a:r>
            <a:endParaRPr/>
          </a:p>
          <a:p>
            <a:pPr indent="-114300" lvl="0" marL="0" marR="0" rtl="0" algn="just">
              <a:spcBef>
                <a:spcPts val="0"/>
              </a:spcBef>
              <a:spcAft>
                <a:spcPts val="0"/>
              </a:spcAft>
              <a:buClr>
                <a:srgbClr val="FF0000"/>
              </a:buClr>
              <a:buSzPts val="1800"/>
              <a:buFont typeface="Arial"/>
              <a:buChar char="•"/>
            </a:pPr>
            <a:r>
              <a:rPr b="0" i="0" lang="en-US" sz="1800">
                <a:solidFill>
                  <a:srgbClr val="FF0000"/>
                </a:solidFill>
                <a:latin typeface="Arial"/>
                <a:ea typeface="Arial"/>
                <a:cs typeface="Arial"/>
                <a:sym typeface="Arial"/>
              </a:rPr>
              <a:t>Monospaced typefaces are ones in which all or most characters take up the same amount of horizontal space</a:t>
            </a:r>
            <a:endParaRPr b="0" i="0" sz="1800">
              <a:solidFill>
                <a:srgbClr val="FF0000"/>
              </a:solidFill>
              <a:latin typeface="Inter"/>
              <a:ea typeface="Inter"/>
              <a:cs typeface="Inter"/>
              <a:sym typeface="Inte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Font family: It specifies the font family name like Arial, New Times Roman etc.</a:t>
            </a:r>
            <a:endParaRPr/>
          </a:p>
          <a:p>
            <a:pPr indent="0" lvl="0" marL="0" marR="0" rtl="0" algn="just">
              <a:spcBef>
                <a:spcPts val="0"/>
              </a:spcBef>
              <a:spcAft>
                <a:spcPts val="0"/>
              </a:spcAft>
              <a:buNone/>
            </a:pPr>
            <a:r>
              <a:rPr b="1" i="0" lang="en-US" sz="1800">
                <a:solidFill>
                  <a:srgbClr val="333333"/>
                </a:solidFill>
                <a:latin typeface="Inter"/>
                <a:ea typeface="Inter"/>
                <a:cs typeface="Inter"/>
                <a:sym typeface="Inter"/>
              </a:rPr>
              <a:t>Serif</a:t>
            </a:r>
            <a:r>
              <a:rPr b="0" i="0" lang="en-US" sz="1800">
                <a:solidFill>
                  <a:srgbClr val="333333"/>
                </a:solidFill>
                <a:latin typeface="Inter"/>
                <a:ea typeface="Inter"/>
                <a:cs typeface="Inter"/>
                <a:sym typeface="Inter"/>
              </a:rPr>
              <a:t>: Serif fonts include small lines at the end of characters. Example of serif: Times new roman, Georgia etc.</a:t>
            </a:r>
            <a:endParaRPr/>
          </a:p>
          <a:p>
            <a:pPr indent="0" lvl="0" marL="0" marR="0" rtl="0" algn="just">
              <a:spcBef>
                <a:spcPts val="0"/>
              </a:spcBef>
              <a:spcAft>
                <a:spcPts val="0"/>
              </a:spcAft>
              <a:buNone/>
            </a:pPr>
            <a:r>
              <a:rPr b="1" i="0" lang="en-US" sz="1800">
                <a:solidFill>
                  <a:srgbClr val="333333"/>
                </a:solidFill>
                <a:latin typeface="Inter"/>
                <a:ea typeface="Inter"/>
                <a:cs typeface="Inter"/>
                <a:sym typeface="Inter"/>
              </a:rPr>
              <a:t>Sans-serif</a:t>
            </a:r>
            <a:r>
              <a:rPr b="0" i="0" lang="en-US" sz="1800">
                <a:solidFill>
                  <a:srgbClr val="333333"/>
                </a:solidFill>
                <a:latin typeface="Inter"/>
                <a:ea typeface="Inter"/>
                <a:cs typeface="Inter"/>
                <a:sym typeface="Inter"/>
              </a:rPr>
              <a:t>: A sans-serif font doesn't include the small lines at the end of characters. Example of Sans-serif: Arial, Verdana etc.</a:t>
            </a:r>
            <a:endParaRPr/>
          </a:p>
          <a:p>
            <a:pPr indent="0" lvl="0" marL="0" marR="0" rtl="0" algn="just">
              <a:spcBef>
                <a:spcPts val="0"/>
              </a:spcBef>
              <a:spcAft>
                <a:spcPts val="0"/>
              </a:spcAft>
              <a:buClr>
                <a:schemeClr val="lt1"/>
              </a:buClr>
              <a:buSzPts val="1800"/>
              <a:buFont typeface="Arial"/>
              <a:buNone/>
            </a:pPr>
            <a:r>
              <a:t/>
            </a:r>
            <a:endParaRPr b="0" i="0" sz="1800">
              <a:solidFill>
                <a:srgbClr val="000000"/>
              </a:solidFill>
              <a:latin typeface="Inter"/>
              <a:ea typeface="Inter"/>
              <a:cs typeface="Inter"/>
              <a:sym typeface="Inte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grpSp>
        <p:nvGrpSpPr>
          <p:cNvPr id="1830" name="Google Shape;1830;p164"/>
          <p:cNvGrpSpPr/>
          <p:nvPr/>
        </p:nvGrpSpPr>
        <p:grpSpPr>
          <a:xfrm>
            <a:off x="-304800" y="0"/>
            <a:ext cx="9243584" cy="634852"/>
            <a:chOff x="2320419" y="125716"/>
            <a:chExt cx="9757281" cy="846469"/>
          </a:xfrm>
        </p:grpSpPr>
        <p:cxnSp>
          <p:nvCxnSpPr>
            <p:cNvPr id="1831" name="Google Shape;1831;p16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832" name="Google Shape;1832;p16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Font</a:t>
              </a:r>
              <a:endParaRPr/>
            </a:p>
          </p:txBody>
        </p:sp>
        <p:pic>
          <p:nvPicPr>
            <p:cNvPr id="1833" name="Google Shape;1833;p16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834" name="Google Shape;1834;p164"/>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835" name="Google Shape;1835;p164"/>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836" name="Google Shape;1836;p164"/>
          <p:cNvSpPr txBox="1"/>
          <p:nvPr/>
        </p:nvSpPr>
        <p:spPr>
          <a:xfrm>
            <a:off x="117379" y="629674"/>
            <a:ext cx="76200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CSS Font Size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CSS font size property is used to change the size of the font.</a:t>
            </a:r>
            <a:endParaRPr/>
          </a:p>
          <a:p>
            <a:pPr indent="0" lvl="0" marL="0" marR="0" rtl="0" algn="just">
              <a:spcBef>
                <a:spcPts val="0"/>
              </a:spcBef>
              <a:spcAft>
                <a:spcPts val="0"/>
              </a:spcAft>
              <a:buClr>
                <a:schemeClr val="lt1"/>
              </a:buClr>
              <a:buSzPts val="1800"/>
              <a:buFont typeface="Arial"/>
              <a:buNone/>
            </a:pPr>
            <a:r>
              <a:t/>
            </a:r>
            <a:endParaRPr b="0" i="0" sz="1800">
              <a:solidFill>
                <a:srgbClr val="000000"/>
              </a:solidFill>
              <a:latin typeface="Inter"/>
              <a:ea typeface="Inter"/>
              <a:cs typeface="Inter"/>
              <a:sym typeface="Inte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1837" name="Google Shape;1837;p164"/>
          <p:cNvPicPr preferRelativeResize="0"/>
          <p:nvPr/>
        </p:nvPicPr>
        <p:blipFill rotWithShape="1">
          <a:blip r:embed="rId4">
            <a:alphaModFix/>
          </a:blip>
          <a:srcRect b="0" l="0" r="0" t="0"/>
          <a:stretch/>
        </p:blipFill>
        <p:spPr>
          <a:xfrm>
            <a:off x="1066800" y="1296723"/>
            <a:ext cx="6848475" cy="3665802"/>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grpSp>
        <p:nvGrpSpPr>
          <p:cNvPr id="1842" name="Google Shape;1842;p165"/>
          <p:cNvGrpSpPr/>
          <p:nvPr/>
        </p:nvGrpSpPr>
        <p:grpSpPr>
          <a:xfrm>
            <a:off x="-304800" y="0"/>
            <a:ext cx="9243584" cy="634852"/>
            <a:chOff x="2320419" y="125716"/>
            <a:chExt cx="9757281" cy="846469"/>
          </a:xfrm>
        </p:grpSpPr>
        <p:cxnSp>
          <p:nvCxnSpPr>
            <p:cNvPr id="1843" name="Google Shape;1843;p16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844" name="Google Shape;1844;p16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Font</a:t>
              </a:r>
              <a:endParaRPr/>
            </a:p>
          </p:txBody>
        </p:sp>
        <p:pic>
          <p:nvPicPr>
            <p:cNvPr id="1845" name="Google Shape;1845;p16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846" name="Google Shape;1846;p165"/>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847" name="Google Shape;1847;p165"/>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848" name="Google Shape;1848;p165"/>
          <p:cNvSpPr txBox="1"/>
          <p:nvPr/>
        </p:nvSpPr>
        <p:spPr>
          <a:xfrm>
            <a:off x="117379" y="629674"/>
            <a:ext cx="7620000"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CSS Font Style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CSS Font style property defines what type of font you want to display. It may be </a:t>
            </a:r>
            <a:r>
              <a:rPr b="0" i="0" lang="en-US" sz="1800" u="sng" strike="noStrike">
                <a:solidFill>
                  <a:srgbClr val="008000"/>
                </a:solidFill>
                <a:latin typeface="Inter"/>
                <a:ea typeface="Inter"/>
                <a:cs typeface="Inter"/>
                <a:sym typeface="Inter"/>
                <a:hlinkClick r:id="rId4">
                  <a:extLst>
                    <a:ext uri="{A12FA001-AC4F-418D-AE19-62706E023703}">
                      <ahyp:hlinkClr val="tx"/>
                    </a:ext>
                  </a:extLst>
                </a:hlinkClick>
              </a:rPr>
              <a:t>italic</a:t>
            </a:r>
            <a:r>
              <a:rPr b="0" i="0" lang="en-US" sz="1800">
                <a:solidFill>
                  <a:srgbClr val="333333"/>
                </a:solidFill>
                <a:latin typeface="Inter"/>
                <a:ea typeface="Inter"/>
                <a:cs typeface="Inter"/>
                <a:sym typeface="Inter"/>
              </a:rPr>
              <a:t>, oblique, or normal.</a:t>
            </a:r>
            <a:endParaRPr/>
          </a:p>
          <a:p>
            <a:pPr indent="0" lvl="0" marL="0" marR="0" rtl="0" algn="just">
              <a:spcBef>
                <a:spcPts val="0"/>
              </a:spcBef>
              <a:spcAft>
                <a:spcPts val="0"/>
              </a:spcAft>
              <a:buNone/>
            </a:pPr>
            <a:r>
              <a:rPr b="0" i="0" lang="en-US" sz="1800">
                <a:solidFill>
                  <a:srgbClr val="610B38"/>
                </a:solidFill>
                <a:latin typeface="Arial"/>
                <a:ea typeface="Arial"/>
                <a:cs typeface="Arial"/>
                <a:sym typeface="Arial"/>
              </a:rPr>
              <a:t>CSS Font Variant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CSS font variant property specifies how to set font variant of an element. It may be normal and small-caps.</a:t>
            </a:r>
            <a:endParaRPr/>
          </a:p>
          <a:p>
            <a:pPr indent="0" lvl="0" marL="0" marR="0" rtl="0" algn="just">
              <a:spcBef>
                <a:spcPts val="0"/>
              </a:spcBef>
              <a:spcAft>
                <a:spcPts val="0"/>
              </a:spcAft>
              <a:buNone/>
            </a:pPr>
            <a:r>
              <a:rPr b="0" i="0" lang="en-US" sz="1800">
                <a:solidFill>
                  <a:srgbClr val="610B38"/>
                </a:solidFill>
                <a:latin typeface="Arial"/>
                <a:ea typeface="Arial"/>
                <a:cs typeface="Arial"/>
                <a:sym typeface="Arial"/>
              </a:rPr>
              <a:t>CSS Font Weight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CSS font weight property defines the weight of the font and specify that how bold a font is. The possible values of font weight may be normal, bold, bolder, lighter or number (100, 200..... upto 900).</a:t>
            </a:r>
            <a:endParaRPr/>
          </a:p>
          <a:p>
            <a:pPr indent="0" lvl="0" marL="0" marR="0" rtl="0" algn="just">
              <a:spcBef>
                <a:spcPts val="0"/>
              </a:spcBef>
              <a:spcAft>
                <a:spcPts val="0"/>
              </a:spcAft>
              <a:buClr>
                <a:schemeClr val="lt1"/>
              </a:buClr>
              <a:buSzPts val="1800"/>
              <a:buFont typeface="Arial"/>
              <a:buNone/>
            </a:pPr>
            <a:r>
              <a:t/>
            </a:r>
            <a:endParaRPr b="0" i="0" sz="1800">
              <a:solidFill>
                <a:srgbClr val="000000"/>
              </a:solidFill>
              <a:latin typeface="Inter"/>
              <a:ea typeface="Inter"/>
              <a:cs typeface="Inter"/>
              <a:sym typeface="Inte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2" name="Shape 1852"/>
        <p:cNvGrpSpPr/>
        <p:nvPr/>
      </p:nvGrpSpPr>
      <p:grpSpPr>
        <a:xfrm>
          <a:off x="0" y="0"/>
          <a:ext cx="0" cy="0"/>
          <a:chOff x="0" y="0"/>
          <a:chExt cx="0" cy="0"/>
        </a:xfrm>
      </p:grpSpPr>
      <p:grpSp>
        <p:nvGrpSpPr>
          <p:cNvPr id="1853" name="Google Shape;1853;p166"/>
          <p:cNvGrpSpPr/>
          <p:nvPr/>
        </p:nvGrpSpPr>
        <p:grpSpPr>
          <a:xfrm>
            <a:off x="-304800" y="0"/>
            <a:ext cx="9243584" cy="634852"/>
            <a:chOff x="2320419" y="125716"/>
            <a:chExt cx="9757281" cy="846469"/>
          </a:xfrm>
        </p:grpSpPr>
        <p:cxnSp>
          <p:nvCxnSpPr>
            <p:cNvPr id="1854" name="Google Shape;1854;p16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855" name="Google Shape;1855;p16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Font</a:t>
              </a:r>
              <a:endParaRPr/>
            </a:p>
          </p:txBody>
        </p:sp>
        <p:pic>
          <p:nvPicPr>
            <p:cNvPr id="1856" name="Google Shape;1856;p16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857" name="Google Shape;1857;p166"/>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858" name="Google Shape;1858;p166"/>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859" name="Google Shape;1859;p166"/>
          <p:cNvSpPr txBox="1"/>
          <p:nvPr/>
        </p:nvSpPr>
        <p:spPr>
          <a:xfrm>
            <a:off x="117379" y="629674"/>
            <a:ext cx="7620000"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000000"/>
                </a:solidFill>
                <a:latin typeface="Inter"/>
                <a:ea typeface="Inter"/>
                <a:cs typeface="Inter"/>
                <a:sym typeface="Inter"/>
              </a:rPr>
              <a:t>&lt;!DOCTYPE html&gt;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&lt;html&gt;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&lt;style&gt;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h1 { color: red;</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font-family: sans-serif;</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font-size:xx-small;</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font-style: italic;</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font-variant: small-caps;</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h2 { color: #9000A1;</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font-family: serif;</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font-size:medium;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font-style: oblique;</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font-variant: normal;}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grpSp>
        <p:nvGrpSpPr>
          <p:cNvPr id="1864" name="Google Shape;1864;p167"/>
          <p:cNvGrpSpPr/>
          <p:nvPr/>
        </p:nvGrpSpPr>
        <p:grpSpPr>
          <a:xfrm>
            <a:off x="-304800" y="0"/>
            <a:ext cx="9243584" cy="634852"/>
            <a:chOff x="2320419" y="125716"/>
            <a:chExt cx="9757281" cy="846469"/>
          </a:xfrm>
        </p:grpSpPr>
        <p:cxnSp>
          <p:nvCxnSpPr>
            <p:cNvPr id="1865" name="Google Shape;1865;p16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866" name="Google Shape;1866;p16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Font</a:t>
              </a:r>
              <a:endParaRPr/>
            </a:p>
          </p:txBody>
        </p:sp>
        <p:pic>
          <p:nvPicPr>
            <p:cNvPr id="1867" name="Google Shape;1867;p16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868" name="Google Shape;1868;p167"/>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869" name="Google Shape;1869;p167"/>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870" name="Google Shape;1870;p167"/>
          <p:cNvSpPr txBox="1"/>
          <p:nvPr/>
        </p:nvSpPr>
        <p:spPr>
          <a:xfrm>
            <a:off x="117379" y="629674"/>
            <a:ext cx="7620000"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000000"/>
                </a:solidFill>
                <a:latin typeface="Inter"/>
                <a:ea typeface="Inter"/>
                <a:cs typeface="Inter"/>
                <a:sym typeface="Inter"/>
              </a:rPr>
              <a:t>p { color:rgb(0, 220, 98);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font-family: monospace;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font-size:200%;</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font-style: normal; }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&lt;/style&gt;  &lt;/head&gt;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&lt;h1&gt;This is heading 1&lt;/h1&gt;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&lt;h2&gt;This is heading 2&lt;/h2&gt;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&lt;p&gt;This is a paragraph.&lt;/p&gt;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sz="1800">
              <a:solidFill>
                <a:schemeClr val="dk1"/>
              </a:solidFill>
              <a:latin typeface="Arial"/>
              <a:ea typeface="Arial"/>
              <a:cs typeface="Arial"/>
              <a:sym typeface="Arial"/>
            </a:endParaRPr>
          </a:p>
        </p:txBody>
      </p:sp>
      <p:pic>
        <p:nvPicPr>
          <p:cNvPr id="1871" name="Google Shape;1871;p167"/>
          <p:cNvPicPr preferRelativeResize="0"/>
          <p:nvPr/>
        </p:nvPicPr>
        <p:blipFill rotWithShape="1">
          <a:blip r:embed="rId4">
            <a:alphaModFix/>
          </a:blip>
          <a:srcRect b="0" l="0" r="0" t="0"/>
          <a:stretch/>
        </p:blipFill>
        <p:spPr>
          <a:xfrm>
            <a:off x="3535942" y="1025527"/>
            <a:ext cx="5086350" cy="1304925"/>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grpSp>
        <p:nvGrpSpPr>
          <p:cNvPr id="1876" name="Google Shape;1876;p168"/>
          <p:cNvGrpSpPr/>
          <p:nvPr/>
        </p:nvGrpSpPr>
        <p:grpSpPr>
          <a:xfrm>
            <a:off x="-304800" y="0"/>
            <a:ext cx="9243584" cy="634852"/>
            <a:chOff x="2320419" y="125716"/>
            <a:chExt cx="9757281" cy="846469"/>
          </a:xfrm>
        </p:grpSpPr>
        <p:cxnSp>
          <p:nvCxnSpPr>
            <p:cNvPr id="1877" name="Google Shape;1877;p16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878" name="Google Shape;1878;p16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Font</a:t>
              </a:r>
              <a:endParaRPr/>
            </a:p>
          </p:txBody>
        </p:sp>
        <p:pic>
          <p:nvPicPr>
            <p:cNvPr id="1879" name="Google Shape;1879;p16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880" name="Google Shape;1880;p168"/>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881" name="Google Shape;1881;p168"/>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882" name="Google Shape;1882;p168"/>
          <p:cNvSpPr txBox="1"/>
          <p:nvPr/>
        </p:nvSpPr>
        <p:spPr>
          <a:xfrm>
            <a:off x="117378" y="832364"/>
            <a:ext cx="788362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Arial"/>
                <a:ea typeface="Arial"/>
                <a:cs typeface="Arial"/>
                <a:sym typeface="Arial"/>
              </a:rPr>
              <a:t>The font property is a shorthand property for:</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font-style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font-variant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font-weight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font-size/line-height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font-family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font-size and font-family values are required. If one of the other values is missing, their default value are used.</a:t>
            </a:r>
            <a:endParaRPr sz="1800">
              <a:solidFill>
                <a:schemeClr val="dk1"/>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grpSp>
        <p:nvGrpSpPr>
          <p:cNvPr id="1887" name="Google Shape;1887;p169"/>
          <p:cNvGrpSpPr/>
          <p:nvPr/>
        </p:nvGrpSpPr>
        <p:grpSpPr>
          <a:xfrm>
            <a:off x="-304800" y="0"/>
            <a:ext cx="9243584" cy="634852"/>
            <a:chOff x="2320419" y="125716"/>
            <a:chExt cx="9757281" cy="846469"/>
          </a:xfrm>
        </p:grpSpPr>
        <p:cxnSp>
          <p:nvCxnSpPr>
            <p:cNvPr id="1888" name="Google Shape;1888;p16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889" name="Google Shape;1889;p16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Font</a:t>
              </a:r>
              <a:endParaRPr/>
            </a:p>
          </p:txBody>
        </p:sp>
        <p:pic>
          <p:nvPicPr>
            <p:cNvPr id="1890" name="Google Shape;1890;p16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891" name="Google Shape;1891;p169"/>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892" name="Google Shape;1892;p169"/>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893" name="Google Shape;1893;p169"/>
          <p:cNvSpPr txBox="1"/>
          <p:nvPr/>
        </p:nvSpPr>
        <p:spPr>
          <a:xfrm>
            <a:off x="304800" y="436674"/>
            <a:ext cx="7696199"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p.a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font: 20px Arial, sans-serif;</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p.b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font: italic bold 12px/30px Georgia, serif;</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&lt;h1&gt;The font Property&lt;/h1&gt;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class="a"&gt;This is a paragraph. The font size is set to 20 pixels, and the font family is Arial.&lt;/p&gt;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 class="b"&gt;This is a paragraph. The font is set to italic and bold, the font size is set to 12 pixels, the line height is set to 30 pixels, and the font family is Georgia.&lt;/p&gt;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894" name="Google Shape;1894;p169"/>
          <p:cNvPicPr preferRelativeResize="0"/>
          <p:nvPr/>
        </p:nvPicPr>
        <p:blipFill rotWithShape="1">
          <a:blip r:embed="rId4">
            <a:alphaModFix/>
          </a:blip>
          <a:srcRect b="0" l="0" r="0" t="0"/>
          <a:stretch/>
        </p:blipFill>
        <p:spPr>
          <a:xfrm>
            <a:off x="5638800" y="1776412"/>
            <a:ext cx="3452812" cy="159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pSp>
        <p:nvGrpSpPr>
          <p:cNvPr id="249" name="Google Shape;249;p17"/>
          <p:cNvGrpSpPr/>
          <p:nvPr/>
        </p:nvGrpSpPr>
        <p:grpSpPr>
          <a:xfrm>
            <a:off x="193579" y="0"/>
            <a:ext cx="8821405" cy="634852"/>
            <a:chOff x="2766060" y="125716"/>
            <a:chExt cx="9311640" cy="846469"/>
          </a:xfrm>
        </p:grpSpPr>
        <p:cxnSp>
          <p:nvCxnSpPr>
            <p:cNvPr id="250" name="Google Shape;250;p1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51" name="Google Shape;251;p17"/>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252" name="Google Shape;252;p1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53" name="Google Shape;253;p17"/>
          <p:cNvSpPr txBox="1"/>
          <p:nvPr/>
        </p:nvSpPr>
        <p:spPr>
          <a:xfrm>
            <a:off x="685799" y="742956"/>
            <a:ext cx="800100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 </a:t>
            </a:r>
            <a:r>
              <a:rPr b="0" i="0" lang="en-US" sz="1800">
                <a:solidFill>
                  <a:srgbClr val="FF0000"/>
                </a:solidFill>
                <a:latin typeface="Verdana"/>
                <a:ea typeface="Verdana"/>
                <a:cs typeface="Verdana"/>
                <a:sym typeface="Verdana"/>
              </a:rPr>
              <a:t>comment tag</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It is used to insert comments in the source code. Comments are not displayed in the browsers.</a:t>
            </a:r>
            <a:endParaRPr/>
          </a:p>
          <a:p>
            <a:pPr indent="0" lvl="0" marL="0" marR="0" rtl="0" algn="l">
              <a:spcBef>
                <a:spcPts val="0"/>
              </a:spcBef>
              <a:spcAft>
                <a:spcPts val="0"/>
              </a:spcAft>
              <a:buNone/>
            </a:pPr>
            <a:r>
              <a:rPr lang="en-US" sz="1800">
                <a:solidFill>
                  <a:srgbClr val="FF0000"/>
                </a:solidFill>
                <a:latin typeface="Verdana"/>
                <a:ea typeface="Verdana"/>
                <a:cs typeface="Verdana"/>
                <a:sym typeface="Verdana"/>
              </a:rPr>
              <a:t>Syntax</a:t>
            </a:r>
            <a:endParaRPr/>
          </a:p>
          <a:p>
            <a:pPr indent="0" lvl="0" marL="0" marR="0" rtl="0" algn="l">
              <a:spcBef>
                <a:spcPts val="0"/>
              </a:spcBef>
              <a:spcAft>
                <a:spcPts val="0"/>
              </a:spcAft>
              <a:buNone/>
            </a:pPr>
            <a:r>
              <a:rPr b="0" i="0" lang="en-US" sz="1800">
                <a:solidFill>
                  <a:srgbClr val="000000"/>
                </a:solidFill>
                <a:latin typeface="Quattrocento Sans"/>
                <a:ea typeface="Quattrocento Sans"/>
                <a:cs typeface="Quattrocento Sans"/>
                <a:sym typeface="Quattrocento Sans"/>
              </a:rPr>
              <a:t>&lt;!--...--&gt;</a:t>
            </a:r>
            <a:endParaRPr/>
          </a:p>
          <a:p>
            <a:pPr indent="0" lvl="0" marL="0" marR="0" rtl="0" algn="l">
              <a:spcBef>
                <a:spcPts val="0"/>
              </a:spcBef>
              <a:spcAft>
                <a:spcPts val="0"/>
              </a:spcAft>
              <a:buNone/>
            </a:pPr>
            <a:r>
              <a:rPr lang="en-US" sz="1800">
                <a:solidFill>
                  <a:srgbClr val="FF0000"/>
                </a:solidFill>
                <a:latin typeface="Quattrocento Sans"/>
                <a:ea typeface="Quattrocento Sans"/>
                <a:cs typeface="Quattrocento Sans"/>
                <a:sym typeface="Quattrocento Sans"/>
              </a:rPr>
              <a:t>Example</a:t>
            </a:r>
            <a:endParaRPr/>
          </a:p>
          <a:p>
            <a:pPr indent="0" lvl="0" marL="0" marR="0" rtl="0" algn="l">
              <a:spcBef>
                <a:spcPts val="0"/>
              </a:spcBef>
              <a:spcAft>
                <a:spcPts val="0"/>
              </a:spcAft>
              <a:buNone/>
            </a:pPr>
            <a:r>
              <a:rPr b="0" i="0" lang="en-US" sz="1800">
                <a:solidFill>
                  <a:srgbClr val="008000"/>
                </a:solidFill>
                <a:latin typeface="Consolas"/>
                <a:ea typeface="Consolas"/>
                <a:cs typeface="Consolas"/>
                <a:sym typeface="Consolas"/>
              </a:rPr>
              <a:t>&lt;!--This is a comment. Comments are not displayed in the browser--&gt;</a:t>
            </a:r>
            <a:br>
              <a:rPr lang="en-US" sz="1800">
                <a:solidFill>
                  <a:schemeClr val="lt1"/>
                </a:solidFill>
                <a:latin typeface="Arial"/>
                <a:ea typeface="Arial"/>
                <a:cs typeface="Arial"/>
                <a:sym typeface="Arial"/>
              </a:rPr>
            </a:br>
            <a:br>
              <a:rPr lang="en-US" sz="1800">
                <a:solidFill>
                  <a:schemeClr val="lt1"/>
                </a:solidFill>
                <a:latin typeface="Arial"/>
                <a:ea typeface="Arial"/>
                <a:cs typeface="Arial"/>
                <a:sym typeface="Arial"/>
              </a:rPr>
            </a:b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p</a:t>
            </a:r>
            <a:r>
              <a:rPr b="0" i="0" lang="en-US" sz="1800">
                <a:solidFill>
                  <a:srgbClr val="0000CD"/>
                </a:solidFill>
                <a:latin typeface="Consolas"/>
                <a:ea typeface="Consolas"/>
                <a:cs typeface="Consolas"/>
                <a:sym typeface="Consolas"/>
              </a:rPr>
              <a:t>&gt;</a:t>
            </a:r>
            <a:r>
              <a:rPr b="0" i="0" lang="en-US" sz="1800">
                <a:solidFill>
                  <a:srgbClr val="000000"/>
                </a:solidFill>
                <a:latin typeface="Consolas"/>
                <a:ea typeface="Consolas"/>
                <a:cs typeface="Consolas"/>
                <a:sym typeface="Consolas"/>
              </a:rPr>
              <a:t>This is a paragraph.</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/p</a:t>
            </a:r>
            <a:r>
              <a:rPr b="0" i="0" lang="en-US" sz="1800">
                <a:solidFill>
                  <a:srgbClr val="0000CD"/>
                </a:solidFill>
                <a:latin typeface="Consolas"/>
                <a:ea typeface="Consolas"/>
                <a:cs typeface="Consolas"/>
                <a:sym typeface="Consolas"/>
              </a:rPr>
              <a:t>&gt;</a:t>
            </a:r>
            <a:endParaRPr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grpSp>
        <p:nvGrpSpPr>
          <p:cNvPr id="1899" name="Google Shape;1899;p170"/>
          <p:cNvGrpSpPr/>
          <p:nvPr/>
        </p:nvGrpSpPr>
        <p:grpSpPr>
          <a:xfrm>
            <a:off x="-304800" y="0"/>
            <a:ext cx="9243584" cy="634852"/>
            <a:chOff x="2320419" y="125716"/>
            <a:chExt cx="9757281" cy="846469"/>
          </a:xfrm>
        </p:grpSpPr>
        <p:cxnSp>
          <p:nvCxnSpPr>
            <p:cNvPr id="1900" name="Google Shape;1900;p17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901" name="Google Shape;1901;p17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pseudo classes in css</a:t>
              </a:r>
              <a:endParaRPr b="1" sz="2000">
                <a:solidFill>
                  <a:schemeClr val="dk1"/>
                </a:solidFill>
                <a:latin typeface="Times New Roman"/>
                <a:ea typeface="Times New Roman"/>
                <a:cs typeface="Times New Roman"/>
                <a:sym typeface="Times New Roman"/>
              </a:endParaRPr>
            </a:p>
          </p:txBody>
        </p:sp>
        <p:pic>
          <p:nvPicPr>
            <p:cNvPr id="1902" name="Google Shape;1902;p17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903" name="Google Shape;1903;p170"/>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904" name="Google Shape;1904;p170"/>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905" name="Google Shape;1905;p170"/>
          <p:cNvSpPr txBox="1"/>
          <p:nvPr/>
        </p:nvSpPr>
        <p:spPr>
          <a:xfrm>
            <a:off x="381000" y="629673"/>
            <a:ext cx="80010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Pseudo class in CSS is used to define the special state of an element. It can be combined with a CSS selector to add an effect to existing elements based on their states. For Example, changing the style of an element when the user hovers over it, or when a link is visited. All of these can be done using Pseudo Classes in CSS.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Note that pseudo-class names are not case-sensitive.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Arial"/>
                <a:ea typeface="Arial"/>
                <a:cs typeface="Arial"/>
                <a:sym typeface="Arial"/>
              </a:rPr>
              <a:t>Syntax: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selector: pseudo-class{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property: value;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grpSp>
        <p:nvGrpSpPr>
          <p:cNvPr id="1910" name="Google Shape;1910;p171"/>
          <p:cNvGrpSpPr/>
          <p:nvPr/>
        </p:nvGrpSpPr>
        <p:grpSpPr>
          <a:xfrm>
            <a:off x="-304800" y="0"/>
            <a:ext cx="9243584" cy="634852"/>
            <a:chOff x="2320419" y="125716"/>
            <a:chExt cx="9757281" cy="846469"/>
          </a:xfrm>
        </p:grpSpPr>
        <p:cxnSp>
          <p:nvCxnSpPr>
            <p:cNvPr id="1911" name="Google Shape;1911;p17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912" name="Google Shape;1912;p17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pseudo classes in css</a:t>
              </a:r>
              <a:endParaRPr b="1" sz="2000">
                <a:solidFill>
                  <a:schemeClr val="dk1"/>
                </a:solidFill>
                <a:latin typeface="Times New Roman"/>
                <a:ea typeface="Times New Roman"/>
                <a:cs typeface="Times New Roman"/>
                <a:sym typeface="Times New Roman"/>
              </a:endParaRPr>
            </a:p>
          </p:txBody>
        </p:sp>
        <p:pic>
          <p:nvPicPr>
            <p:cNvPr id="1913" name="Google Shape;1913;p17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914" name="Google Shape;1914;p171"/>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915" name="Google Shape;1915;p171"/>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pic>
        <p:nvPicPr>
          <p:cNvPr id="1916" name="Google Shape;1916;p171"/>
          <p:cNvPicPr preferRelativeResize="0"/>
          <p:nvPr/>
        </p:nvPicPr>
        <p:blipFill rotWithShape="1">
          <a:blip r:embed="rId4">
            <a:alphaModFix/>
          </a:blip>
          <a:srcRect b="0" l="0" r="0" t="0"/>
          <a:stretch/>
        </p:blipFill>
        <p:spPr>
          <a:xfrm>
            <a:off x="723900" y="490537"/>
            <a:ext cx="7200900" cy="4162425"/>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grpSp>
        <p:nvGrpSpPr>
          <p:cNvPr id="1921" name="Google Shape;1921;p172"/>
          <p:cNvGrpSpPr/>
          <p:nvPr/>
        </p:nvGrpSpPr>
        <p:grpSpPr>
          <a:xfrm>
            <a:off x="-304800" y="0"/>
            <a:ext cx="9243584" cy="634852"/>
            <a:chOff x="2320419" y="125716"/>
            <a:chExt cx="9757281" cy="846469"/>
          </a:xfrm>
        </p:grpSpPr>
        <p:cxnSp>
          <p:nvCxnSpPr>
            <p:cNvPr id="1922" name="Google Shape;1922;p17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923" name="Google Shape;1923;p17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pseudo classes in css</a:t>
              </a:r>
              <a:endParaRPr b="1" sz="2000">
                <a:solidFill>
                  <a:schemeClr val="dk1"/>
                </a:solidFill>
                <a:latin typeface="Times New Roman"/>
                <a:ea typeface="Times New Roman"/>
                <a:cs typeface="Times New Roman"/>
                <a:sym typeface="Times New Roman"/>
              </a:endParaRPr>
            </a:p>
          </p:txBody>
        </p:sp>
        <p:pic>
          <p:nvPicPr>
            <p:cNvPr id="1924" name="Google Shape;1924;p17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925" name="Google Shape;1925;p172"/>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926" name="Google Shape;1926;p172"/>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927" name="Google Shape;1927;p172"/>
          <p:cNvSpPr txBox="1"/>
          <p:nvPr/>
        </p:nvSpPr>
        <p:spPr>
          <a:xfrm>
            <a:off x="304800" y="514349"/>
            <a:ext cx="6520205"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body{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text-align:center;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h1:hover{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color:red;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h2:hover{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color:blue;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h1:first-child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text-indent: 200px;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color:blue;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a:active{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color: yellow;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a:visited{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color: red;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pic>
        <p:nvPicPr>
          <p:cNvPr id="1928" name="Google Shape;1928;p172"/>
          <p:cNvPicPr preferRelativeResize="0"/>
          <p:nvPr/>
        </p:nvPicPr>
        <p:blipFill rotWithShape="1">
          <a:blip r:embed="rId4">
            <a:alphaModFix/>
          </a:blip>
          <a:srcRect b="0" l="0" r="0" t="0"/>
          <a:stretch/>
        </p:blipFill>
        <p:spPr>
          <a:xfrm>
            <a:off x="3962401" y="1412048"/>
            <a:ext cx="4243730" cy="17907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2" name="Shape 1932"/>
        <p:cNvGrpSpPr/>
        <p:nvPr/>
      </p:nvGrpSpPr>
      <p:grpSpPr>
        <a:xfrm>
          <a:off x="0" y="0"/>
          <a:ext cx="0" cy="0"/>
          <a:chOff x="0" y="0"/>
          <a:chExt cx="0" cy="0"/>
        </a:xfrm>
      </p:grpSpPr>
      <p:grpSp>
        <p:nvGrpSpPr>
          <p:cNvPr id="1933" name="Google Shape;1933;p173"/>
          <p:cNvGrpSpPr/>
          <p:nvPr/>
        </p:nvGrpSpPr>
        <p:grpSpPr>
          <a:xfrm>
            <a:off x="-304800" y="0"/>
            <a:ext cx="9243584" cy="634852"/>
            <a:chOff x="2320419" y="125716"/>
            <a:chExt cx="9757281" cy="846469"/>
          </a:xfrm>
        </p:grpSpPr>
        <p:cxnSp>
          <p:nvCxnSpPr>
            <p:cNvPr id="1934" name="Google Shape;1934;p17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935" name="Google Shape;1935;p17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pseudo classes in css</a:t>
              </a:r>
              <a:endParaRPr b="1" sz="2000">
                <a:solidFill>
                  <a:schemeClr val="dk1"/>
                </a:solidFill>
                <a:latin typeface="Times New Roman"/>
                <a:ea typeface="Times New Roman"/>
                <a:cs typeface="Times New Roman"/>
                <a:sym typeface="Times New Roman"/>
              </a:endParaRPr>
            </a:p>
          </p:txBody>
        </p:sp>
        <p:pic>
          <p:nvPicPr>
            <p:cNvPr id="1936" name="Google Shape;1936;p17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937" name="Google Shape;1937;p173"/>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938" name="Google Shape;1938;p173"/>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939" name="Google Shape;1939;p173"/>
          <p:cNvSpPr txBox="1"/>
          <p:nvPr/>
        </p:nvSpPr>
        <p:spPr>
          <a:xfrm>
            <a:off x="304800" y="514349"/>
            <a:ext cx="6520205"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&lt;h1&gt;Hello world &lt;/h1&gt;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&lt;h2&gt;This is an example of :hover pseudo class&lt;/h2&gt;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&lt;a href="#"&gt;Click the link&lt;/a&gt;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grpSp>
        <p:nvGrpSpPr>
          <p:cNvPr id="1944" name="Google Shape;1944;p174"/>
          <p:cNvGrpSpPr/>
          <p:nvPr/>
        </p:nvGrpSpPr>
        <p:grpSpPr>
          <a:xfrm>
            <a:off x="-304800" y="0"/>
            <a:ext cx="9243584" cy="634852"/>
            <a:chOff x="2320419" y="125716"/>
            <a:chExt cx="9757281" cy="846469"/>
          </a:xfrm>
        </p:grpSpPr>
        <p:cxnSp>
          <p:nvCxnSpPr>
            <p:cNvPr id="1945" name="Google Shape;1945;p17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946" name="Google Shape;1946;p17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pseudo classes in css</a:t>
              </a:r>
              <a:endParaRPr b="1" sz="2000">
                <a:solidFill>
                  <a:schemeClr val="dk1"/>
                </a:solidFill>
                <a:latin typeface="Times New Roman"/>
                <a:ea typeface="Times New Roman"/>
                <a:cs typeface="Times New Roman"/>
                <a:sym typeface="Times New Roman"/>
              </a:endParaRPr>
            </a:p>
          </p:txBody>
        </p:sp>
        <p:pic>
          <p:nvPicPr>
            <p:cNvPr id="1947" name="Google Shape;1947;p17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948" name="Google Shape;1948;p174"/>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949" name="Google Shape;1949;p174"/>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950" name="Google Shape;1950;p174"/>
          <p:cNvSpPr txBox="1"/>
          <p:nvPr/>
        </p:nvSpPr>
        <p:spPr>
          <a:xfrm>
            <a:off x="304800" y="514349"/>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951" name="Google Shape;1951;p174"/>
          <p:cNvSpPr txBox="1"/>
          <p:nvPr/>
        </p:nvSpPr>
        <p:spPr>
          <a:xfrm>
            <a:off x="695986" y="436674"/>
            <a:ext cx="6520205"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Focus example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&lt;!DOCTYPE 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form{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text-align:center;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input:focus{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border:5px solid lightblue;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box-shadow:10px 10px 10px black;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color: blue;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width:300px;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&lt;form&gt;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&lt;h1&gt;Name: &lt;input type="text" value="Enter your name"&gt;&lt;/h1&gt;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&lt;/form&gt;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p:txBody>
      </p:sp>
      <p:pic>
        <p:nvPicPr>
          <p:cNvPr id="1952" name="Google Shape;1952;p174"/>
          <p:cNvPicPr preferRelativeResize="0"/>
          <p:nvPr/>
        </p:nvPicPr>
        <p:blipFill rotWithShape="1">
          <a:blip r:embed="rId4">
            <a:alphaModFix/>
          </a:blip>
          <a:srcRect b="0" l="0" r="0" t="0"/>
          <a:stretch/>
        </p:blipFill>
        <p:spPr>
          <a:xfrm>
            <a:off x="5181600" y="1860768"/>
            <a:ext cx="3286467" cy="904875"/>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grpSp>
        <p:nvGrpSpPr>
          <p:cNvPr id="1957" name="Google Shape;1957;p175"/>
          <p:cNvGrpSpPr/>
          <p:nvPr/>
        </p:nvGrpSpPr>
        <p:grpSpPr>
          <a:xfrm>
            <a:off x="-304800" y="0"/>
            <a:ext cx="9243584" cy="634852"/>
            <a:chOff x="2320419" y="125716"/>
            <a:chExt cx="9757281" cy="846469"/>
          </a:xfrm>
        </p:grpSpPr>
        <p:cxnSp>
          <p:nvCxnSpPr>
            <p:cNvPr id="1958" name="Google Shape;1958;p17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959" name="Google Shape;1959;p17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pseudo classes in css</a:t>
              </a:r>
              <a:endParaRPr b="1" sz="2000">
                <a:solidFill>
                  <a:schemeClr val="dk1"/>
                </a:solidFill>
                <a:latin typeface="Times New Roman"/>
                <a:ea typeface="Times New Roman"/>
                <a:cs typeface="Times New Roman"/>
                <a:sym typeface="Times New Roman"/>
              </a:endParaRPr>
            </a:p>
          </p:txBody>
        </p:sp>
        <p:pic>
          <p:nvPicPr>
            <p:cNvPr id="1960" name="Google Shape;1960;p17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961" name="Google Shape;1961;p175"/>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962" name="Google Shape;1962;p175"/>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963" name="Google Shape;1963;p175"/>
          <p:cNvSpPr txBox="1"/>
          <p:nvPr/>
        </p:nvSpPr>
        <p:spPr>
          <a:xfrm>
            <a:off x="304800" y="514349"/>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964" name="Google Shape;1964;p175"/>
          <p:cNvSpPr txBox="1"/>
          <p:nvPr/>
        </p:nvSpPr>
        <p:spPr>
          <a:xfrm>
            <a:off x="533400" y="519529"/>
            <a:ext cx="73914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The simple tooltip hover</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A tooltip specifies extra information about something when the user moves the cursor over the element. Let's create a tooltip by using the </a:t>
            </a:r>
            <a:r>
              <a:rPr b="1" i="0" lang="en-US" sz="1800">
                <a:solidFill>
                  <a:srgbClr val="333333"/>
                </a:solidFill>
                <a:latin typeface="Inter"/>
                <a:ea typeface="Inter"/>
                <a:cs typeface="Inter"/>
                <a:sym typeface="Inter"/>
              </a:rPr>
              <a:t>":hover"</a:t>
            </a:r>
            <a:r>
              <a:rPr b="0" i="0" lang="en-US" sz="1800">
                <a:solidFill>
                  <a:srgbClr val="333333"/>
                </a:solidFill>
                <a:latin typeface="Inter"/>
                <a:ea typeface="Inter"/>
                <a:cs typeface="Inter"/>
                <a:sym typeface="Inter"/>
              </a:rPr>
              <a:t> pseudo-class.</a:t>
            </a:r>
            <a:endParaRPr/>
          </a:p>
        </p:txBody>
      </p:sp>
      <p:sp>
        <p:nvSpPr>
          <p:cNvPr id="1965" name="Google Shape;1965;p175"/>
          <p:cNvSpPr txBox="1"/>
          <p:nvPr/>
        </p:nvSpPr>
        <p:spPr>
          <a:xfrm>
            <a:off x="533400" y="1719858"/>
            <a:ext cx="6291605"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body{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text-align:center;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font-size:40px;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h2{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display: none;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background-color: red;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color:white;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padding: 20px;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grpSp>
        <p:nvGrpSpPr>
          <p:cNvPr id="1970" name="Google Shape;1970;p176"/>
          <p:cNvGrpSpPr/>
          <p:nvPr/>
        </p:nvGrpSpPr>
        <p:grpSpPr>
          <a:xfrm>
            <a:off x="-304800" y="0"/>
            <a:ext cx="9243584" cy="634852"/>
            <a:chOff x="2320419" y="125716"/>
            <a:chExt cx="9757281" cy="846469"/>
          </a:xfrm>
        </p:grpSpPr>
        <p:cxnSp>
          <p:nvCxnSpPr>
            <p:cNvPr id="1971" name="Google Shape;1971;p17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972" name="Google Shape;1972;p17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pseudo classes in css</a:t>
              </a:r>
              <a:endParaRPr b="1" sz="2000">
                <a:solidFill>
                  <a:schemeClr val="dk1"/>
                </a:solidFill>
                <a:latin typeface="Times New Roman"/>
                <a:ea typeface="Times New Roman"/>
                <a:cs typeface="Times New Roman"/>
                <a:sym typeface="Times New Roman"/>
              </a:endParaRPr>
            </a:p>
          </p:txBody>
        </p:sp>
        <p:pic>
          <p:nvPicPr>
            <p:cNvPr id="1973" name="Google Shape;1973;p17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974" name="Google Shape;1974;p176"/>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975" name="Google Shape;1975;p176"/>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976" name="Google Shape;1976;p176"/>
          <p:cNvSpPr txBox="1"/>
          <p:nvPr/>
        </p:nvSpPr>
        <p:spPr>
          <a:xfrm>
            <a:off x="304800" y="514349"/>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977" name="Google Shape;1977;p176"/>
          <p:cNvSpPr txBox="1"/>
          <p:nvPr/>
        </p:nvSpPr>
        <p:spPr>
          <a:xfrm>
            <a:off x="533400" y="519529"/>
            <a:ext cx="73914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body:hover h2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display: block;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&lt;/style&gt;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Hello World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&lt;h2&gt;Welcome to iare&lt;/h2&gt;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b="0" i="0" sz="1800">
              <a:solidFill>
                <a:srgbClr val="333333"/>
              </a:solidFill>
              <a:latin typeface="Inter"/>
              <a:ea typeface="Inter"/>
              <a:cs typeface="Inter"/>
              <a:sym typeface="Inte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grpSp>
        <p:nvGrpSpPr>
          <p:cNvPr id="1982" name="Google Shape;1982;p177"/>
          <p:cNvGrpSpPr/>
          <p:nvPr/>
        </p:nvGrpSpPr>
        <p:grpSpPr>
          <a:xfrm>
            <a:off x="-304800" y="0"/>
            <a:ext cx="9243584" cy="634852"/>
            <a:chOff x="2320419" y="125716"/>
            <a:chExt cx="9757281" cy="846469"/>
          </a:xfrm>
        </p:grpSpPr>
        <p:cxnSp>
          <p:nvCxnSpPr>
            <p:cNvPr id="1983" name="Google Shape;1983;p17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984" name="Google Shape;1984;p17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Div tag</a:t>
              </a:r>
              <a:endParaRPr/>
            </a:p>
          </p:txBody>
        </p:sp>
        <p:pic>
          <p:nvPicPr>
            <p:cNvPr id="1985" name="Google Shape;1985;p17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986" name="Google Shape;1986;p177"/>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987" name="Google Shape;1987;p177"/>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1988" name="Google Shape;1988;p177"/>
          <p:cNvSpPr txBox="1"/>
          <p:nvPr/>
        </p:nvSpPr>
        <p:spPr>
          <a:xfrm>
            <a:off x="304800" y="514349"/>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1989" name="Google Shape;1989;p177"/>
          <p:cNvSpPr txBox="1"/>
          <p:nvPr/>
        </p:nvSpPr>
        <p:spPr>
          <a:xfrm>
            <a:off x="228600" y="519529"/>
            <a:ext cx="80772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73239"/>
                </a:solidFill>
                <a:latin typeface="Nunito"/>
                <a:ea typeface="Nunito"/>
                <a:cs typeface="Nunito"/>
                <a:sym typeface="Nunito"/>
              </a:rPr>
              <a:t>The div tag is known as Division tag. The div tag is used in HTML to make divisions of content in the web page like (text, images, header, footer, navigation bar, etc). Div tag has both open (&lt;div&gt;) and closing (&lt;/div&gt;) tag and it is mandatory to close the tag. The Div is the most usable tag in web development because it helps us to separate out data in the web page and we can create a particular section for particular data or function in the web pages.</a:t>
            </a:r>
            <a:endParaRPr/>
          </a:p>
          <a:p>
            <a:pPr indent="-114300" lvl="0" marL="0" marR="0" rtl="0" algn="l">
              <a:spcBef>
                <a:spcPts val="0"/>
              </a:spcBef>
              <a:spcAft>
                <a:spcPts val="0"/>
              </a:spcAft>
              <a:buClr>
                <a:srgbClr val="273239"/>
              </a:buClr>
              <a:buSzPts val="1800"/>
              <a:buFont typeface="Arial"/>
              <a:buChar char="•"/>
            </a:pPr>
            <a:r>
              <a:rPr b="0" i="0" lang="en-US" sz="1800">
                <a:solidFill>
                  <a:srgbClr val="273239"/>
                </a:solidFill>
                <a:latin typeface="Nunito"/>
                <a:ea typeface="Nunito"/>
                <a:cs typeface="Nunito"/>
                <a:sym typeface="Nunito"/>
              </a:rPr>
              <a:t>Div tag is Block level tag</a:t>
            </a:r>
            <a:endParaRPr/>
          </a:p>
          <a:p>
            <a:pPr indent="-114300" lvl="0" marL="0" marR="0" rtl="0" algn="l">
              <a:spcBef>
                <a:spcPts val="0"/>
              </a:spcBef>
              <a:spcAft>
                <a:spcPts val="0"/>
              </a:spcAft>
              <a:buClr>
                <a:srgbClr val="273239"/>
              </a:buClr>
              <a:buSzPts val="1800"/>
              <a:buFont typeface="Arial"/>
              <a:buChar char="•"/>
            </a:pPr>
            <a:r>
              <a:rPr b="0" i="0" lang="en-US" sz="1800">
                <a:solidFill>
                  <a:srgbClr val="273239"/>
                </a:solidFill>
                <a:latin typeface="Nunito"/>
                <a:ea typeface="Nunito"/>
                <a:cs typeface="Nunito"/>
                <a:sym typeface="Nunito"/>
              </a:rPr>
              <a:t>It is a generic container tag</a:t>
            </a:r>
            <a:endParaRPr/>
          </a:p>
          <a:p>
            <a:pPr indent="-114300" lvl="0" marL="0" marR="0" rtl="0" algn="l">
              <a:spcBef>
                <a:spcPts val="0"/>
              </a:spcBef>
              <a:spcAft>
                <a:spcPts val="0"/>
              </a:spcAft>
              <a:buClr>
                <a:srgbClr val="273239"/>
              </a:buClr>
              <a:buSzPts val="1800"/>
              <a:buFont typeface="Arial"/>
              <a:buChar char="•"/>
            </a:pPr>
            <a:r>
              <a:rPr b="0" i="0" lang="en-US" sz="1800">
                <a:solidFill>
                  <a:srgbClr val="273239"/>
                </a:solidFill>
                <a:latin typeface="Nunito"/>
                <a:ea typeface="Nunito"/>
                <a:cs typeface="Nunito"/>
                <a:sym typeface="Nunito"/>
              </a:rPr>
              <a:t>It is used to group various tags of HTML so that sections can be created and styles can be applied to them.</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grpSp>
        <p:nvGrpSpPr>
          <p:cNvPr id="1994" name="Google Shape;1994;p178"/>
          <p:cNvGrpSpPr/>
          <p:nvPr/>
        </p:nvGrpSpPr>
        <p:grpSpPr>
          <a:xfrm>
            <a:off x="-304800" y="0"/>
            <a:ext cx="9243584" cy="634852"/>
            <a:chOff x="2320419" y="125716"/>
            <a:chExt cx="9757281" cy="846469"/>
          </a:xfrm>
        </p:grpSpPr>
        <p:cxnSp>
          <p:nvCxnSpPr>
            <p:cNvPr id="1995" name="Google Shape;1995;p17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996" name="Google Shape;1996;p17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Div tag</a:t>
              </a:r>
              <a:endParaRPr/>
            </a:p>
          </p:txBody>
        </p:sp>
        <p:pic>
          <p:nvPicPr>
            <p:cNvPr id="1997" name="Google Shape;1997;p17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998" name="Google Shape;1998;p178"/>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1999" name="Google Shape;1999;p178"/>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2000" name="Google Shape;2000;p178"/>
          <p:cNvSpPr txBox="1"/>
          <p:nvPr/>
        </p:nvSpPr>
        <p:spPr>
          <a:xfrm>
            <a:off x="304800" y="514349"/>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001" name="Google Shape;2001;p178"/>
          <p:cNvSpPr txBox="1"/>
          <p:nvPr/>
        </p:nvSpPr>
        <p:spPr>
          <a:xfrm>
            <a:off x="266700" y="492942"/>
            <a:ext cx="80010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&lt;head&gt;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&lt;title&gt;gfg&lt;/title&gt;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&lt;style&gt;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div</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color: white;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background-color: #009900;</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margin: 2px;</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font-size: 25px;</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&lt;/style&gt;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&lt;/head&gt;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&lt;div &gt; div tag1   &lt;/div&gt;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&lt;div &gt; div tag2   &lt;/div&gt;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&lt;div &gt; div tag3   &lt;/div&gt;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&lt;div &gt; div tag4    &lt;/div&gt;</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&lt;/html&gt;</a:t>
            </a:r>
            <a:endParaRPr/>
          </a:p>
        </p:txBody>
      </p:sp>
      <p:pic>
        <p:nvPicPr>
          <p:cNvPr id="2002" name="Google Shape;2002;p178"/>
          <p:cNvPicPr preferRelativeResize="0"/>
          <p:nvPr/>
        </p:nvPicPr>
        <p:blipFill rotWithShape="1">
          <a:blip r:embed="rId4">
            <a:alphaModFix/>
          </a:blip>
          <a:srcRect b="0" l="0" r="0" t="0"/>
          <a:stretch/>
        </p:blipFill>
        <p:spPr>
          <a:xfrm>
            <a:off x="5181600" y="1958058"/>
            <a:ext cx="3352800" cy="1227383"/>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6" name="Shape 2006"/>
        <p:cNvGrpSpPr/>
        <p:nvPr/>
      </p:nvGrpSpPr>
      <p:grpSpPr>
        <a:xfrm>
          <a:off x="0" y="0"/>
          <a:ext cx="0" cy="0"/>
          <a:chOff x="0" y="0"/>
          <a:chExt cx="0" cy="0"/>
        </a:xfrm>
      </p:grpSpPr>
      <p:grpSp>
        <p:nvGrpSpPr>
          <p:cNvPr id="2007" name="Google Shape;2007;p179"/>
          <p:cNvGrpSpPr/>
          <p:nvPr/>
        </p:nvGrpSpPr>
        <p:grpSpPr>
          <a:xfrm>
            <a:off x="-304800" y="0"/>
            <a:ext cx="9243584" cy="634852"/>
            <a:chOff x="2320419" y="125716"/>
            <a:chExt cx="9757281" cy="846469"/>
          </a:xfrm>
        </p:grpSpPr>
        <p:cxnSp>
          <p:nvCxnSpPr>
            <p:cNvPr id="2008" name="Google Shape;2008;p17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009" name="Google Shape;2009;p17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Div tag</a:t>
              </a:r>
              <a:endParaRPr/>
            </a:p>
          </p:txBody>
        </p:sp>
        <p:pic>
          <p:nvPicPr>
            <p:cNvPr id="2010" name="Google Shape;2010;p17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011" name="Google Shape;2011;p179"/>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2012" name="Google Shape;2012;p179"/>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2013" name="Google Shape;2013;p179"/>
          <p:cNvSpPr txBox="1"/>
          <p:nvPr/>
        </p:nvSpPr>
        <p:spPr>
          <a:xfrm>
            <a:off x="304800" y="514349"/>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014" name="Google Shape;2014;p179"/>
          <p:cNvSpPr txBox="1"/>
          <p:nvPr/>
        </p:nvSpPr>
        <p:spPr>
          <a:xfrm>
            <a:off x="205216" y="634852"/>
            <a:ext cx="80772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&lt;div style="background-color:orange;width:100%;height:35%"&gt;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&lt;/div&gt;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&lt;div  align="center" style="background-color:white;width:100%;height:35%"&gt;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&lt;img src="D://WAD//ashokchakra.JPG " width=16% ;height:35%&gt;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&lt;/div&gt;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&lt;div style="color:red;background-color:green;width:100%;height:30%"&gt;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&lt;/div&gt;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2015" name="Google Shape;2015;p179"/>
          <p:cNvPicPr preferRelativeResize="0"/>
          <p:nvPr/>
        </p:nvPicPr>
        <p:blipFill rotWithShape="1">
          <a:blip r:embed="rId4">
            <a:alphaModFix/>
          </a:blip>
          <a:srcRect b="0" l="0" r="0" t="0"/>
          <a:stretch/>
        </p:blipFill>
        <p:spPr>
          <a:xfrm>
            <a:off x="7368016" y="956717"/>
            <a:ext cx="1981200" cy="21009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18"/>
          <p:cNvGrpSpPr/>
          <p:nvPr/>
        </p:nvGrpSpPr>
        <p:grpSpPr>
          <a:xfrm>
            <a:off x="193579" y="0"/>
            <a:ext cx="8821405" cy="634852"/>
            <a:chOff x="2766060" y="125716"/>
            <a:chExt cx="9311640" cy="846469"/>
          </a:xfrm>
        </p:grpSpPr>
        <p:cxnSp>
          <p:nvCxnSpPr>
            <p:cNvPr id="259" name="Google Shape;259;p1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60" name="Google Shape;260;p18"/>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261" name="Google Shape;261;p1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62" name="Google Shape;262;p18"/>
          <p:cNvSpPr txBox="1"/>
          <p:nvPr/>
        </p:nvSpPr>
        <p:spPr>
          <a:xfrm>
            <a:off x="685799" y="742956"/>
            <a:ext cx="8001001"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Paragraph tag</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&gt; p stands for paragraph.</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&gt; this tag is used to display/print more lines of text (paragraph)</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&gt; its paired tag and block level.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&gt; browser display an empty line(gap) between paragraphs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Syn:</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&lt;p&gt; text or info &lt;/p&gt;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Note: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&gt; </a:t>
            </a:r>
            <a:r>
              <a:rPr lang="en-US" sz="1800">
                <a:solidFill>
                  <a:schemeClr val="dk1"/>
                </a:solidFill>
                <a:latin typeface="Arial"/>
                <a:ea typeface="Arial"/>
                <a:cs typeface="Arial"/>
                <a:sym typeface="Arial"/>
              </a:rPr>
              <a:t>browser/html doesn't accept more than one space (space bar &amp; tab key), means while designing of program we given more space but browser prints only one space.</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&gt; </a:t>
            </a:r>
            <a:r>
              <a:rPr lang="en-US" sz="1800">
                <a:solidFill>
                  <a:schemeClr val="dk1"/>
                </a:solidFill>
                <a:latin typeface="Arial"/>
                <a:ea typeface="Arial"/>
                <a:cs typeface="Arial"/>
                <a:sym typeface="Arial"/>
              </a:rPr>
              <a:t>browser/html doesn't accepts enter key (line breaking), means while designing of program we use enter key but browser prints data without breaking line. </a:t>
            </a:r>
            <a:endParaRPr/>
          </a:p>
          <a:p>
            <a:pPr indent="0" lvl="0" marL="0" marR="0" rtl="0" algn="l">
              <a:spcBef>
                <a:spcPts val="0"/>
              </a:spcBef>
              <a:spcAft>
                <a:spcPts val="0"/>
              </a:spcAft>
              <a:buNone/>
            </a:pPr>
            <a:r>
              <a:t/>
            </a:r>
            <a:endParaRPr b="0" i="0"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grpSp>
        <p:nvGrpSpPr>
          <p:cNvPr id="2020" name="Google Shape;2020;p180"/>
          <p:cNvGrpSpPr/>
          <p:nvPr/>
        </p:nvGrpSpPr>
        <p:grpSpPr>
          <a:xfrm>
            <a:off x="-304800" y="0"/>
            <a:ext cx="9243584" cy="634852"/>
            <a:chOff x="2320419" y="125716"/>
            <a:chExt cx="9757281" cy="846469"/>
          </a:xfrm>
        </p:grpSpPr>
        <p:cxnSp>
          <p:nvCxnSpPr>
            <p:cNvPr id="2021" name="Google Shape;2021;p18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022" name="Google Shape;2022;p18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Div tag</a:t>
              </a:r>
              <a:endParaRPr/>
            </a:p>
          </p:txBody>
        </p:sp>
        <p:pic>
          <p:nvPicPr>
            <p:cNvPr id="2023" name="Google Shape;2023;p18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024" name="Google Shape;2024;p180"/>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2025" name="Google Shape;2025;p180"/>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2026" name="Google Shape;2026;p180"/>
          <p:cNvSpPr txBox="1"/>
          <p:nvPr/>
        </p:nvSpPr>
        <p:spPr>
          <a:xfrm>
            <a:off x="304800" y="514349"/>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027" name="Google Shape;2027;p180"/>
          <p:cNvSpPr txBox="1"/>
          <p:nvPr/>
        </p:nvSpPr>
        <p:spPr>
          <a:xfrm>
            <a:off x="381000" y="551998"/>
            <a:ext cx="7901416"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0000"/>
                </a:solidFill>
                <a:latin typeface="Arial"/>
                <a:ea typeface="Arial"/>
                <a:cs typeface="Arial"/>
                <a:sym typeface="Arial"/>
              </a:rPr>
              <a:t>div.css //external css</a:t>
            </a:r>
            <a:endParaRPr sz="1400">
              <a:solidFill>
                <a:srgbClr val="FF0000"/>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.leftdiv</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float: left;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.middlediv</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float: left;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background-color:gray;</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.rightdiv</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float: left;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div{</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padding : 1%;</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color: white;</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background-color:# 009900;</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width: 30%;</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         border: solid black;</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         }</a:t>
            </a:r>
            <a:endParaRPr/>
          </a:p>
        </p:txBody>
      </p:sp>
      <p:sp>
        <p:nvSpPr>
          <p:cNvPr id="2028" name="Google Shape;2028;p180"/>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grpSp>
        <p:nvGrpSpPr>
          <p:cNvPr id="2033" name="Google Shape;2033;p181"/>
          <p:cNvGrpSpPr/>
          <p:nvPr/>
        </p:nvGrpSpPr>
        <p:grpSpPr>
          <a:xfrm>
            <a:off x="-304800" y="0"/>
            <a:ext cx="9243584" cy="634852"/>
            <a:chOff x="2320419" y="125716"/>
            <a:chExt cx="9757281" cy="846469"/>
          </a:xfrm>
        </p:grpSpPr>
        <p:cxnSp>
          <p:nvCxnSpPr>
            <p:cNvPr id="2034" name="Google Shape;2034;p18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035" name="Google Shape;2035;p18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Div tag</a:t>
              </a:r>
              <a:endParaRPr/>
            </a:p>
          </p:txBody>
        </p:sp>
        <p:pic>
          <p:nvPicPr>
            <p:cNvPr id="2036" name="Google Shape;2036;p18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037" name="Google Shape;2037;p181"/>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2038" name="Google Shape;2038;p181"/>
          <p:cNvSpPr txBox="1"/>
          <p:nvPr/>
        </p:nvSpPr>
        <p:spPr>
          <a:xfrm>
            <a:off x="228600" y="640033"/>
            <a:ext cx="8077200" cy="507831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&lt;title&gt;gfg&lt;/title&gt;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&lt;link rel="stylesheet" href="div.css"&gt;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&lt;div class="leftdiv"&gt;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&lt;h1&gt;iare college&lt;/h1&gt;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&lt;p&gt;How many times were you frustrated while looking out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for a good collection of programming/algorithm/interview</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questions?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&lt;h2&gt;iare college&lt;/h2&gt;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&lt;p&gt;GCET is an entrance test for the extensive classroom</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programme by GeeksforGeeks to build and enhance Data</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Structures and Algorithm concepts,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&lt;/div&gt;</a:t>
            </a:r>
            <a:endParaRPr/>
          </a:p>
        </p:txBody>
      </p:sp>
      <p:sp>
        <p:nvSpPr>
          <p:cNvPr id="2039" name="Google Shape;2039;p181"/>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040" name="Google Shape;2040;p181"/>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4" name="Shape 2044"/>
        <p:cNvGrpSpPr/>
        <p:nvPr/>
      </p:nvGrpSpPr>
      <p:grpSpPr>
        <a:xfrm>
          <a:off x="0" y="0"/>
          <a:ext cx="0" cy="0"/>
          <a:chOff x="0" y="0"/>
          <a:chExt cx="0" cy="0"/>
        </a:xfrm>
      </p:grpSpPr>
      <p:grpSp>
        <p:nvGrpSpPr>
          <p:cNvPr id="2045" name="Google Shape;2045;p182"/>
          <p:cNvGrpSpPr/>
          <p:nvPr/>
        </p:nvGrpSpPr>
        <p:grpSpPr>
          <a:xfrm>
            <a:off x="-304800" y="0"/>
            <a:ext cx="9243584" cy="634852"/>
            <a:chOff x="2320419" y="125716"/>
            <a:chExt cx="9757281" cy="846469"/>
          </a:xfrm>
        </p:grpSpPr>
        <p:cxnSp>
          <p:nvCxnSpPr>
            <p:cNvPr id="2046" name="Google Shape;2046;p18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047" name="Google Shape;2047;p18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Div tag</a:t>
              </a:r>
              <a:endParaRPr/>
            </a:p>
          </p:txBody>
        </p:sp>
        <p:pic>
          <p:nvPicPr>
            <p:cNvPr id="2048" name="Google Shape;2048;p18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049" name="Google Shape;2049;p182"/>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2050" name="Google Shape;2050;p182"/>
          <p:cNvSpPr txBox="1"/>
          <p:nvPr/>
        </p:nvSpPr>
        <p:spPr>
          <a:xfrm>
            <a:off x="228600" y="640033"/>
            <a:ext cx="8077200"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&lt;div class="middlediv"&gt;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&lt;h1&gt;iare college&lt;/h1&gt;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&lt;p&gt;How many times were you frustrated while looking out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for a good collection of programming/algorithm/interview</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questions?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&lt;h2&gt;iare college&lt;/h2&gt;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&lt;p&gt;GCET is an entrance test for the extensive classroom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programme by GeeksforGeeks to build and enhance Data</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Structures and Algorithm concepts, mentored by Sandeep</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Jain</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&lt;/div&gt;</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2051" name="Google Shape;2051;p182"/>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052" name="Google Shape;2052;p182"/>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grpSp>
        <p:nvGrpSpPr>
          <p:cNvPr id="2057" name="Google Shape;2057;p183"/>
          <p:cNvGrpSpPr/>
          <p:nvPr/>
        </p:nvGrpSpPr>
        <p:grpSpPr>
          <a:xfrm>
            <a:off x="-304800" y="0"/>
            <a:ext cx="9243584" cy="634852"/>
            <a:chOff x="2320419" y="125716"/>
            <a:chExt cx="9757281" cy="846469"/>
          </a:xfrm>
        </p:grpSpPr>
        <p:cxnSp>
          <p:nvCxnSpPr>
            <p:cNvPr id="2058" name="Google Shape;2058;p18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059" name="Google Shape;2059;p18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Div tag</a:t>
              </a:r>
              <a:endParaRPr/>
            </a:p>
          </p:txBody>
        </p:sp>
        <p:pic>
          <p:nvPicPr>
            <p:cNvPr id="2060" name="Google Shape;2060;p18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061" name="Google Shape;2061;p183"/>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2062" name="Google Shape;2062;p183"/>
          <p:cNvSpPr txBox="1"/>
          <p:nvPr/>
        </p:nvSpPr>
        <p:spPr>
          <a:xfrm>
            <a:off x="205216" y="514350"/>
            <a:ext cx="7897384" cy="424731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&lt;div class="rightdiv"&gt;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&lt;h1&gt;iare college&lt;/h1&gt;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&lt;p&gt;How many times were you frustrated while looking out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for a good collection of programming/algorithm/interview</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questions?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&lt;h2&gt;hello students&lt;/h2&gt;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&lt;p&gt;How many times were you frustrated while looking out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for a good collection of programming/algorithm/interview</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questions?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&lt;/div&gt;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2063" name="Google Shape;2063;p183"/>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064" name="Google Shape;2064;p183"/>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065" name="Google Shape;2065;p183"/>
          <p:cNvPicPr preferRelativeResize="0"/>
          <p:nvPr/>
        </p:nvPicPr>
        <p:blipFill rotWithShape="1">
          <a:blip r:embed="rId4">
            <a:alphaModFix/>
          </a:blip>
          <a:srcRect b="0" l="0" r="0" t="0"/>
          <a:stretch/>
        </p:blipFill>
        <p:spPr>
          <a:xfrm>
            <a:off x="6934200" y="1695657"/>
            <a:ext cx="2209800" cy="1752186"/>
          </a:xfrm>
          <a:prstGeom prst="rect">
            <a:avLst/>
          </a:prstGeom>
          <a:noFill/>
          <a:ln>
            <a:noFill/>
          </a:ln>
        </p:spPr>
      </p:pic>
      <p:sp>
        <p:nvSpPr>
          <p:cNvPr id="2066" name="Google Shape;2066;p183"/>
          <p:cNvSpPr txBox="1"/>
          <p:nvPr/>
        </p:nvSpPr>
        <p:spPr>
          <a:xfrm>
            <a:off x="2068830" y="-4543514"/>
            <a:ext cx="47548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CSS display is the most important property of CSS which is used to control the layout of the element. It specifies how the element is displayed.</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0" name="Shape 2070"/>
        <p:cNvGrpSpPr/>
        <p:nvPr/>
      </p:nvGrpSpPr>
      <p:grpSpPr>
        <a:xfrm>
          <a:off x="0" y="0"/>
          <a:ext cx="0" cy="0"/>
          <a:chOff x="0" y="0"/>
          <a:chExt cx="0" cy="0"/>
        </a:xfrm>
      </p:grpSpPr>
      <p:grpSp>
        <p:nvGrpSpPr>
          <p:cNvPr id="2071" name="Google Shape;2071;p184"/>
          <p:cNvGrpSpPr/>
          <p:nvPr/>
        </p:nvGrpSpPr>
        <p:grpSpPr>
          <a:xfrm>
            <a:off x="-304800" y="0"/>
            <a:ext cx="9243584" cy="634852"/>
            <a:chOff x="2320419" y="125716"/>
            <a:chExt cx="9757281" cy="846469"/>
          </a:xfrm>
        </p:grpSpPr>
        <p:cxnSp>
          <p:nvCxnSpPr>
            <p:cNvPr id="2072" name="Google Shape;2072;p18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073" name="Google Shape;2073;p18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Display properties  in css</a:t>
              </a:r>
              <a:endParaRPr b="1" sz="2000">
                <a:solidFill>
                  <a:schemeClr val="dk1"/>
                </a:solidFill>
                <a:latin typeface="Times New Roman"/>
                <a:ea typeface="Times New Roman"/>
                <a:cs typeface="Times New Roman"/>
                <a:sym typeface="Times New Roman"/>
              </a:endParaRPr>
            </a:p>
          </p:txBody>
        </p:sp>
        <p:pic>
          <p:nvPicPr>
            <p:cNvPr id="2074" name="Google Shape;2074;p18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075" name="Google Shape;2075;p184"/>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2076" name="Google Shape;2076;p184"/>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2077" name="Google Shape;2077;p184"/>
          <p:cNvSpPr txBox="1"/>
          <p:nvPr/>
        </p:nvSpPr>
        <p:spPr>
          <a:xfrm>
            <a:off x="304800" y="514349"/>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078" name="Google Shape;2078;p184"/>
          <p:cNvSpPr txBox="1"/>
          <p:nvPr/>
        </p:nvSpPr>
        <p:spPr>
          <a:xfrm>
            <a:off x="381000" y="519529"/>
            <a:ext cx="782513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CSS display is the most important property of CSS which is used to control the layout of the element. It specifies how the element is displayed.</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There are following CSS display values which are commonly used.</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display: inline;</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display: inline-block;</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display: block;</a:t>
            </a:r>
            <a:endParaRPr/>
          </a:p>
          <a:p>
            <a:pPr indent="0" lvl="0" marL="0" marR="0" rtl="0" algn="l">
              <a:spcBef>
                <a:spcPts val="0"/>
              </a:spcBef>
              <a:spcAft>
                <a:spcPts val="0"/>
              </a:spcAft>
              <a:buNone/>
            </a:pPr>
            <a:r>
              <a:rPr b="0" i="0" lang="en-US" sz="1800">
                <a:solidFill>
                  <a:srgbClr val="000000"/>
                </a:solidFill>
                <a:latin typeface="Inter"/>
                <a:ea typeface="Inter"/>
                <a:cs typeface="Inter"/>
                <a:sym typeface="Inter"/>
              </a:rPr>
              <a:t> 4.display: none;</a:t>
            </a:r>
            <a:endParaRPr/>
          </a:p>
          <a:p>
            <a:pPr indent="0" lvl="0" marL="0" marR="0" rtl="0" algn="just">
              <a:spcBef>
                <a:spcPts val="0"/>
              </a:spcBef>
              <a:spcAft>
                <a:spcPts val="0"/>
              </a:spcAft>
              <a:buNone/>
            </a:pPr>
            <a:r>
              <a:rPr b="0" i="0" lang="en-US" sz="1800">
                <a:solidFill>
                  <a:srgbClr val="610B4B"/>
                </a:solidFill>
                <a:latin typeface="Arial"/>
                <a:ea typeface="Arial"/>
                <a:cs typeface="Arial"/>
                <a:sym typeface="Arial"/>
              </a:rPr>
              <a:t>CSS display inline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inline element takes the required width only. It doesn't force the line break so the flow of text doesn't break in inline example.</a:t>
            </a:r>
            <a:endParaRPr/>
          </a:p>
          <a:p>
            <a:pPr indent="0" lvl="0" marL="0" marR="0" rtl="0" algn="l">
              <a:spcBef>
                <a:spcPts val="0"/>
              </a:spcBef>
              <a:spcAft>
                <a:spcPts val="0"/>
              </a:spcAft>
              <a:buNone/>
            </a:pPr>
            <a:r>
              <a:t/>
            </a:r>
            <a:endParaRPr b="0" i="0" sz="1800">
              <a:solidFill>
                <a:srgbClr val="000000"/>
              </a:solidFill>
              <a:latin typeface="Inter"/>
              <a:ea typeface="Inter"/>
              <a:cs typeface="Inter"/>
              <a:sym typeface="Inte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grpSp>
        <p:nvGrpSpPr>
          <p:cNvPr id="2083" name="Google Shape;2083;p185"/>
          <p:cNvGrpSpPr/>
          <p:nvPr/>
        </p:nvGrpSpPr>
        <p:grpSpPr>
          <a:xfrm>
            <a:off x="-304800" y="0"/>
            <a:ext cx="9243584" cy="634852"/>
            <a:chOff x="2320419" y="125716"/>
            <a:chExt cx="9757281" cy="846469"/>
          </a:xfrm>
        </p:grpSpPr>
        <p:cxnSp>
          <p:nvCxnSpPr>
            <p:cNvPr id="2084" name="Google Shape;2084;p18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085" name="Google Shape;2085;p18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Display properties  in css</a:t>
              </a:r>
              <a:endParaRPr b="1" sz="2000">
                <a:solidFill>
                  <a:schemeClr val="dk1"/>
                </a:solidFill>
                <a:latin typeface="Times New Roman"/>
                <a:ea typeface="Times New Roman"/>
                <a:cs typeface="Times New Roman"/>
                <a:sym typeface="Times New Roman"/>
              </a:endParaRPr>
            </a:p>
          </p:txBody>
        </p:sp>
        <p:pic>
          <p:nvPicPr>
            <p:cNvPr id="2086" name="Google Shape;2086;p18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087" name="Google Shape;2087;p185"/>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2088" name="Google Shape;2088;p185"/>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2089" name="Google Shape;2089;p185"/>
          <p:cNvSpPr txBox="1"/>
          <p:nvPr/>
        </p:nvSpPr>
        <p:spPr>
          <a:xfrm>
            <a:off x="304800" y="514349"/>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090" name="Google Shape;2090;p185"/>
          <p:cNvSpPr txBox="1"/>
          <p:nvPr/>
        </p:nvSpPr>
        <p:spPr>
          <a:xfrm>
            <a:off x="381000" y="519529"/>
            <a:ext cx="7825130"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4B"/>
                </a:solidFill>
                <a:latin typeface="Arial"/>
                <a:ea typeface="Arial"/>
                <a:cs typeface="Arial"/>
                <a:sym typeface="Arial"/>
              </a:rPr>
              <a:t>CSS display inline-block</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CSS display inline-block element is very similar to inline element but the difference is that you are able to set the width and height.</a:t>
            </a:r>
            <a:endParaRPr/>
          </a:p>
          <a:p>
            <a:pPr indent="0" lvl="0" marL="0" marR="0" rtl="0" algn="just">
              <a:spcBef>
                <a:spcPts val="0"/>
              </a:spcBef>
              <a:spcAft>
                <a:spcPts val="0"/>
              </a:spcAft>
              <a:buNone/>
            </a:pPr>
            <a:r>
              <a:rPr b="0" i="0" lang="en-US" sz="1800">
                <a:solidFill>
                  <a:srgbClr val="610B4B"/>
                </a:solidFill>
                <a:latin typeface="Arial"/>
                <a:ea typeface="Arial"/>
                <a:cs typeface="Arial"/>
                <a:sym typeface="Arial"/>
              </a:rPr>
              <a:t>CSS display block</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CSS display block element takes as much as horizontal space as they can. Means the block element takes the full available width. They make a line break before and after them</a:t>
            </a:r>
            <a:endParaRPr/>
          </a:p>
          <a:p>
            <a:pPr indent="0" lvl="0" marL="0" marR="0" rtl="0" algn="just">
              <a:spcBef>
                <a:spcPts val="0"/>
              </a:spcBef>
              <a:spcAft>
                <a:spcPts val="0"/>
              </a:spcAft>
              <a:buNone/>
            </a:pPr>
            <a:r>
              <a:rPr b="0" i="0" lang="en-US" sz="1800">
                <a:solidFill>
                  <a:srgbClr val="610B4B"/>
                </a:solidFill>
                <a:latin typeface="Arial"/>
                <a:ea typeface="Arial"/>
                <a:cs typeface="Arial"/>
                <a:sym typeface="Arial"/>
              </a:rPr>
              <a:t>CSS display none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"none" value totally removes the element from the page. It will not take any space.</a:t>
            </a:r>
            <a:endParaRPr/>
          </a:p>
          <a:p>
            <a:pPr indent="0" lvl="0" marL="0" marR="0" rtl="0" algn="l">
              <a:spcBef>
                <a:spcPts val="0"/>
              </a:spcBef>
              <a:spcAft>
                <a:spcPts val="0"/>
              </a:spcAft>
              <a:buNone/>
            </a:pPr>
            <a:r>
              <a:t/>
            </a:r>
            <a:endParaRPr b="0" i="0" sz="1800">
              <a:solidFill>
                <a:srgbClr val="000000"/>
              </a:solidFill>
              <a:latin typeface="Inter"/>
              <a:ea typeface="Inter"/>
              <a:cs typeface="Inter"/>
              <a:sym typeface="Inte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4" name="Shape 2094"/>
        <p:cNvGrpSpPr/>
        <p:nvPr/>
      </p:nvGrpSpPr>
      <p:grpSpPr>
        <a:xfrm>
          <a:off x="0" y="0"/>
          <a:ext cx="0" cy="0"/>
          <a:chOff x="0" y="0"/>
          <a:chExt cx="0" cy="0"/>
        </a:xfrm>
      </p:grpSpPr>
      <p:grpSp>
        <p:nvGrpSpPr>
          <p:cNvPr id="2095" name="Google Shape;2095;p186"/>
          <p:cNvGrpSpPr/>
          <p:nvPr/>
        </p:nvGrpSpPr>
        <p:grpSpPr>
          <a:xfrm>
            <a:off x="-304800" y="0"/>
            <a:ext cx="9243584" cy="634852"/>
            <a:chOff x="2320419" y="125716"/>
            <a:chExt cx="9757281" cy="846469"/>
          </a:xfrm>
        </p:grpSpPr>
        <p:cxnSp>
          <p:nvCxnSpPr>
            <p:cNvPr id="2096" name="Google Shape;2096;p18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097" name="Google Shape;2097;p18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Display properties  in css</a:t>
              </a:r>
              <a:endParaRPr b="1" sz="2000">
                <a:solidFill>
                  <a:schemeClr val="dk1"/>
                </a:solidFill>
                <a:latin typeface="Times New Roman"/>
                <a:ea typeface="Times New Roman"/>
                <a:cs typeface="Times New Roman"/>
                <a:sym typeface="Times New Roman"/>
              </a:endParaRPr>
            </a:p>
          </p:txBody>
        </p:sp>
        <p:pic>
          <p:nvPicPr>
            <p:cNvPr id="2098" name="Google Shape;2098;p18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099" name="Google Shape;2099;p186"/>
          <p:cNvSpPr txBox="1"/>
          <p:nvPr/>
        </p:nvSpPr>
        <p:spPr>
          <a:xfrm>
            <a:off x="304800" y="634853"/>
            <a:ext cx="76200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2100" name="Google Shape;2100;p186"/>
          <p:cNvSpPr txBox="1"/>
          <p:nvPr/>
        </p:nvSpPr>
        <p:spPr>
          <a:xfrm>
            <a:off x="228600" y="640033"/>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
        <p:nvSpPr>
          <p:cNvPr id="2101" name="Google Shape;2101;p186"/>
          <p:cNvSpPr txBox="1"/>
          <p:nvPr/>
        </p:nvSpPr>
        <p:spPr>
          <a:xfrm>
            <a:off x="304800" y="514349"/>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102" name="Google Shape;2102;p186"/>
          <p:cNvSpPr txBox="1"/>
          <p:nvPr/>
        </p:nvSpPr>
        <p:spPr>
          <a:xfrm>
            <a:off x="283675" y="408670"/>
            <a:ext cx="782513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Inter"/>
                <a:ea typeface="Inter"/>
                <a:cs typeface="Inter"/>
                <a:sym typeface="Inter"/>
              </a:rPr>
              <a:t>&lt;!DOCTYPE html&gt;  </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&lt;html&gt;  </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&lt;head&gt;  </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&lt;style&gt;  </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p{</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display:inline-block;</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width:200px;}</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#value{</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background-color:red;</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#value1{background-color:blue;}</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#value2{background-color:green;}</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&lt;/style&gt;</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&lt;body&gt;</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&lt;p id=value&gt;hi hello students&lt;/p&gt;</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&lt;p id=value1&gt;hi hello students&lt;/p&gt;</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&lt;p id=value2&gt;hi hello students&lt;/p&gt;</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&lt;/body&gt;  </a:t>
            </a:r>
            <a:endParaRPr/>
          </a:p>
          <a:p>
            <a:pPr indent="0" lvl="0" marL="0" marR="0" rtl="0" algn="l">
              <a:spcBef>
                <a:spcPts val="0"/>
              </a:spcBef>
              <a:spcAft>
                <a:spcPts val="0"/>
              </a:spcAft>
              <a:buNone/>
            </a:pPr>
            <a:r>
              <a:rPr b="0" i="0" lang="en-US" sz="1800">
                <a:solidFill>
                  <a:schemeClr val="dk1"/>
                </a:solidFill>
                <a:latin typeface="Inter"/>
                <a:ea typeface="Inter"/>
                <a:cs typeface="Inter"/>
                <a:sym typeface="Inter"/>
              </a:rPr>
              <a:t>&lt;/html&gt;</a:t>
            </a:r>
            <a:endParaRPr/>
          </a:p>
          <a:p>
            <a:pPr indent="0" lvl="0" marL="0" marR="0" rtl="0" algn="l">
              <a:spcBef>
                <a:spcPts val="0"/>
              </a:spcBef>
              <a:spcAft>
                <a:spcPts val="0"/>
              </a:spcAft>
              <a:buNone/>
            </a:pPr>
            <a:r>
              <a:t/>
            </a:r>
            <a:endParaRPr b="0" i="0" sz="1800">
              <a:solidFill>
                <a:srgbClr val="FF0000"/>
              </a:solidFill>
              <a:latin typeface="Inter"/>
              <a:ea typeface="Inter"/>
              <a:cs typeface="Inter"/>
              <a:sym typeface="Inter"/>
            </a:endParaRPr>
          </a:p>
        </p:txBody>
      </p:sp>
      <p:pic>
        <p:nvPicPr>
          <p:cNvPr id="2103" name="Google Shape;2103;p186"/>
          <p:cNvPicPr preferRelativeResize="0"/>
          <p:nvPr/>
        </p:nvPicPr>
        <p:blipFill rotWithShape="1">
          <a:blip r:embed="rId4">
            <a:alphaModFix/>
          </a:blip>
          <a:srcRect b="0" l="0" r="0" t="0"/>
          <a:stretch/>
        </p:blipFill>
        <p:spPr>
          <a:xfrm>
            <a:off x="3048000" y="2038350"/>
            <a:ext cx="6043584" cy="466725"/>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grpSp>
        <p:nvGrpSpPr>
          <p:cNvPr id="2108" name="Google Shape;2108;p187"/>
          <p:cNvGrpSpPr/>
          <p:nvPr/>
        </p:nvGrpSpPr>
        <p:grpSpPr>
          <a:xfrm>
            <a:off x="-304800" y="0"/>
            <a:ext cx="9243584" cy="634852"/>
            <a:chOff x="2320419" y="125716"/>
            <a:chExt cx="9757281" cy="846469"/>
          </a:xfrm>
        </p:grpSpPr>
        <p:cxnSp>
          <p:nvCxnSpPr>
            <p:cNvPr id="2109" name="Google Shape;2109;p18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110" name="Google Shape;2110;p18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webpage layout using css</a:t>
              </a:r>
              <a:endParaRPr b="1" sz="2000">
                <a:solidFill>
                  <a:schemeClr val="dk1"/>
                </a:solidFill>
                <a:latin typeface="Times New Roman"/>
                <a:ea typeface="Times New Roman"/>
                <a:cs typeface="Times New Roman"/>
                <a:sym typeface="Times New Roman"/>
              </a:endParaRPr>
            </a:p>
          </p:txBody>
        </p:sp>
        <p:pic>
          <p:nvPicPr>
            <p:cNvPr id="2111" name="Google Shape;2111;p18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112" name="Google Shape;2112;p187"/>
          <p:cNvSpPr txBox="1"/>
          <p:nvPr/>
        </p:nvSpPr>
        <p:spPr>
          <a:xfrm>
            <a:off x="304800" y="634853"/>
            <a:ext cx="76200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Quattrocento Sans"/>
                <a:ea typeface="Quattrocento Sans"/>
                <a:cs typeface="Quattrocento Sans"/>
                <a:sym typeface="Quattrocento Sans"/>
              </a:rPr>
              <a:t>Website Layout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 website is often divided into headers, menus, content and a footer:</a:t>
            </a:r>
            <a:endParaRPr/>
          </a:p>
          <a:p>
            <a:pPr indent="0" lvl="0" marL="0" marR="0" rtl="0" algn="l">
              <a:spcBef>
                <a:spcPts val="0"/>
              </a:spcBef>
              <a:spcAft>
                <a:spcPts val="0"/>
              </a:spcAft>
              <a:buNone/>
            </a:pPr>
            <a:r>
              <a:rPr b="0" i="0" lang="en-US" sz="1800">
                <a:solidFill>
                  <a:srgbClr val="FF0000"/>
                </a:solidFill>
                <a:latin typeface="Quattrocento Sans"/>
                <a:ea typeface="Quattrocento Sans"/>
                <a:cs typeface="Quattrocento Sans"/>
                <a:sym typeface="Quattrocento Sans"/>
              </a:rPr>
              <a:t>Header</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 header is usually located at the top of the website (or right below a top navigation menu). It often contains a logo or the website name:</a:t>
            </a:r>
            <a:endParaRPr/>
          </a:p>
          <a:p>
            <a:pPr indent="0" lvl="0" marL="0" marR="0" rtl="0" algn="l">
              <a:spcBef>
                <a:spcPts val="0"/>
              </a:spcBef>
              <a:spcAft>
                <a:spcPts val="0"/>
              </a:spcAft>
              <a:buNone/>
            </a:pPr>
            <a:r>
              <a:rPr b="0" i="0" lang="en-US" sz="1800">
                <a:solidFill>
                  <a:srgbClr val="FF0000"/>
                </a:solidFill>
                <a:latin typeface="Quattrocento Sans"/>
                <a:ea typeface="Quattrocento Sans"/>
                <a:cs typeface="Quattrocento Sans"/>
                <a:sym typeface="Quattrocento Sans"/>
              </a:rPr>
              <a:t>Navigation Bar</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 navigation bar contains a list of links to help visitors navigating through your website:</a:t>
            </a:r>
            <a:endParaRPr/>
          </a:p>
          <a:p>
            <a:pPr indent="0" lvl="0" marL="0" marR="0" rtl="0" algn="l">
              <a:spcBef>
                <a:spcPts val="0"/>
              </a:spcBef>
              <a:spcAft>
                <a:spcPts val="0"/>
              </a:spcAft>
              <a:buNone/>
            </a:pPr>
            <a:r>
              <a:rPr b="0" i="0" lang="en-US" sz="1800">
                <a:solidFill>
                  <a:srgbClr val="FF0000"/>
                </a:solidFill>
                <a:latin typeface="Quattrocento Sans"/>
                <a:ea typeface="Quattrocento Sans"/>
                <a:cs typeface="Quattrocento Sans"/>
                <a:sym typeface="Quattrocento Sans"/>
              </a:rPr>
              <a:t>Content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The layout in this section, often depends on the target users. The most common layout is one (or combining them) of the following:</a:t>
            </a:r>
            <a:endParaRPr/>
          </a:p>
          <a:p>
            <a:pPr indent="-114300" lvl="0" marL="0" marR="0" rtl="0" algn="l">
              <a:spcBef>
                <a:spcPts val="0"/>
              </a:spcBef>
              <a:spcAft>
                <a:spcPts val="0"/>
              </a:spcAft>
              <a:buClr>
                <a:srgbClr val="000000"/>
              </a:buClr>
              <a:buSzPts val="1800"/>
              <a:buFont typeface="Arial"/>
              <a:buChar char="•"/>
            </a:pPr>
            <a:r>
              <a:rPr b="1" i="0" lang="en-US" sz="1800">
                <a:solidFill>
                  <a:srgbClr val="000000"/>
                </a:solidFill>
                <a:latin typeface="Verdana"/>
                <a:ea typeface="Verdana"/>
                <a:cs typeface="Verdana"/>
                <a:sym typeface="Verdana"/>
              </a:rPr>
              <a:t>1-column</a:t>
            </a:r>
            <a:r>
              <a:rPr b="0" i="0" lang="en-US" sz="1800">
                <a:solidFill>
                  <a:srgbClr val="000000"/>
                </a:solidFill>
                <a:latin typeface="Verdana"/>
                <a:ea typeface="Verdana"/>
                <a:cs typeface="Verdana"/>
                <a:sym typeface="Verdana"/>
              </a:rPr>
              <a:t> (often used for mobile browsers)</a:t>
            </a:r>
            <a:endParaRPr/>
          </a:p>
          <a:p>
            <a:pPr indent="-114300" lvl="0" marL="0" marR="0" rtl="0" algn="l">
              <a:spcBef>
                <a:spcPts val="0"/>
              </a:spcBef>
              <a:spcAft>
                <a:spcPts val="0"/>
              </a:spcAft>
              <a:buClr>
                <a:srgbClr val="000000"/>
              </a:buClr>
              <a:buSzPts val="1800"/>
              <a:buFont typeface="Arial"/>
              <a:buChar char="•"/>
            </a:pPr>
            <a:r>
              <a:rPr b="1" i="0" lang="en-US" sz="1800">
                <a:solidFill>
                  <a:srgbClr val="000000"/>
                </a:solidFill>
                <a:latin typeface="Verdana"/>
                <a:ea typeface="Verdana"/>
                <a:cs typeface="Verdana"/>
                <a:sym typeface="Verdana"/>
              </a:rPr>
              <a:t>2-column</a:t>
            </a:r>
            <a:r>
              <a:rPr b="0" i="0" lang="en-US" sz="1800">
                <a:solidFill>
                  <a:srgbClr val="000000"/>
                </a:solidFill>
                <a:latin typeface="Verdana"/>
                <a:ea typeface="Verdana"/>
                <a:cs typeface="Verdana"/>
                <a:sym typeface="Verdana"/>
              </a:rPr>
              <a:t> (often used for tablets and laptops)</a:t>
            </a:r>
            <a:endParaRPr/>
          </a:p>
          <a:p>
            <a:pPr indent="-114300" lvl="0" marL="0" marR="0" rtl="0" algn="l">
              <a:spcBef>
                <a:spcPts val="0"/>
              </a:spcBef>
              <a:spcAft>
                <a:spcPts val="0"/>
              </a:spcAft>
              <a:buClr>
                <a:srgbClr val="000000"/>
              </a:buClr>
              <a:buSzPts val="1800"/>
              <a:buFont typeface="Arial"/>
              <a:buChar char="•"/>
            </a:pPr>
            <a:r>
              <a:rPr b="1" i="0" lang="en-US" sz="1800">
                <a:solidFill>
                  <a:srgbClr val="000000"/>
                </a:solidFill>
                <a:latin typeface="Verdana"/>
                <a:ea typeface="Verdana"/>
                <a:cs typeface="Verdana"/>
                <a:sym typeface="Verdana"/>
              </a:rPr>
              <a:t>3-column layout</a:t>
            </a:r>
            <a:r>
              <a:rPr b="0" i="0" lang="en-US" sz="1800">
                <a:solidFill>
                  <a:srgbClr val="000000"/>
                </a:solidFill>
                <a:latin typeface="Verdana"/>
                <a:ea typeface="Verdana"/>
                <a:cs typeface="Verdana"/>
                <a:sym typeface="Verdana"/>
              </a:rPr>
              <a:t> (only used for desktops)</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p:txBody>
      </p:sp>
      <p:sp>
        <p:nvSpPr>
          <p:cNvPr id="2113" name="Google Shape;2113;p187"/>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114" name="Google Shape;2114;p187"/>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8" name="Shape 2118"/>
        <p:cNvGrpSpPr/>
        <p:nvPr/>
      </p:nvGrpSpPr>
      <p:grpSpPr>
        <a:xfrm>
          <a:off x="0" y="0"/>
          <a:ext cx="0" cy="0"/>
          <a:chOff x="0" y="0"/>
          <a:chExt cx="0" cy="0"/>
        </a:xfrm>
      </p:grpSpPr>
      <p:grpSp>
        <p:nvGrpSpPr>
          <p:cNvPr id="2119" name="Google Shape;2119;p188"/>
          <p:cNvGrpSpPr/>
          <p:nvPr/>
        </p:nvGrpSpPr>
        <p:grpSpPr>
          <a:xfrm>
            <a:off x="-304800" y="0"/>
            <a:ext cx="9243584" cy="634852"/>
            <a:chOff x="2320419" y="125716"/>
            <a:chExt cx="9757281" cy="846469"/>
          </a:xfrm>
        </p:grpSpPr>
        <p:cxnSp>
          <p:nvCxnSpPr>
            <p:cNvPr id="2120" name="Google Shape;2120;p18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121" name="Google Shape;2121;p18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webpage layout using css</a:t>
              </a:r>
              <a:endParaRPr b="1" sz="2000">
                <a:solidFill>
                  <a:schemeClr val="dk1"/>
                </a:solidFill>
                <a:latin typeface="Times New Roman"/>
                <a:ea typeface="Times New Roman"/>
                <a:cs typeface="Times New Roman"/>
                <a:sym typeface="Times New Roman"/>
              </a:endParaRPr>
            </a:p>
          </p:txBody>
        </p:sp>
        <p:pic>
          <p:nvPicPr>
            <p:cNvPr id="2122" name="Google Shape;2122;p18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123" name="Google Shape;2123;p188"/>
          <p:cNvSpPr txBox="1"/>
          <p:nvPr/>
        </p:nvSpPr>
        <p:spPr>
          <a:xfrm>
            <a:off x="304800" y="634853"/>
            <a:ext cx="7620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p:txBody>
      </p:sp>
      <p:sp>
        <p:nvSpPr>
          <p:cNvPr id="2124" name="Google Shape;2124;p188"/>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125" name="Google Shape;2125;p188"/>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126" name="Google Shape;2126;p188"/>
          <p:cNvPicPr preferRelativeResize="0"/>
          <p:nvPr/>
        </p:nvPicPr>
        <p:blipFill rotWithShape="1">
          <a:blip r:embed="rId4">
            <a:alphaModFix/>
          </a:blip>
          <a:srcRect b="0" l="0" r="0" t="0"/>
          <a:stretch/>
        </p:blipFill>
        <p:spPr>
          <a:xfrm>
            <a:off x="271462" y="1423987"/>
            <a:ext cx="8601075" cy="2295525"/>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grpSp>
        <p:nvGrpSpPr>
          <p:cNvPr id="2131" name="Google Shape;2131;p189"/>
          <p:cNvGrpSpPr/>
          <p:nvPr/>
        </p:nvGrpSpPr>
        <p:grpSpPr>
          <a:xfrm>
            <a:off x="-304800" y="0"/>
            <a:ext cx="9243584" cy="634852"/>
            <a:chOff x="2320419" y="125716"/>
            <a:chExt cx="9757281" cy="846469"/>
          </a:xfrm>
        </p:grpSpPr>
        <p:cxnSp>
          <p:nvCxnSpPr>
            <p:cNvPr id="2132" name="Google Shape;2132;p18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133" name="Google Shape;2133;p18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webpage layout using css</a:t>
              </a:r>
              <a:endParaRPr b="1" sz="2000">
                <a:solidFill>
                  <a:schemeClr val="dk1"/>
                </a:solidFill>
                <a:latin typeface="Times New Roman"/>
                <a:ea typeface="Times New Roman"/>
                <a:cs typeface="Times New Roman"/>
                <a:sym typeface="Times New Roman"/>
              </a:endParaRPr>
            </a:p>
          </p:txBody>
        </p:sp>
        <p:pic>
          <p:nvPicPr>
            <p:cNvPr id="2134" name="Google Shape;2134;p18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135" name="Google Shape;2135;p189"/>
          <p:cNvSpPr txBox="1"/>
          <p:nvPr/>
        </p:nvSpPr>
        <p:spPr>
          <a:xfrm>
            <a:off x="304800" y="634853"/>
            <a:ext cx="7620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FF0000"/>
                </a:solidFill>
                <a:latin typeface="Quattrocento Sans"/>
                <a:ea typeface="Quattrocento Sans"/>
                <a:cs typeface="Quattrocento Sans"/>
                <a:sym typeface="Quattrocento Sans"/>
              </a:rPr>
              <a:t>Footer</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The footer is placed at the bottom of your page. It often contains information like copyright and contact info:</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p:txBody>
      </p:sp>
      <p:sp>
        <p:nvSpPr>
          <p:cNvPr id="2136" name="Google Shape;2136;p189"/>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137" name="Google Shape;2137;p189"/>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138" name="Google Shape;2138;p189"/>
          <p:cNvPicPr preferRelativeResize="0"/>
          <p:nvPr/>
        </p:nvPicPr>
        <p:blipFill rotWithShape="1">
          <a:blip r:embed="rId4">
            <a:alphaModFix/>
          </a:blip>
          <a:srcRect b="0" l="0" r="0" t="0"/>
          <a:stretch/>
        </p:blipFill>
        <p:spPr>
          <a:xfrm>
            <a:off x="3190489" y="1835182"/>
            <a:ext cx="2171700" cy="2257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grpSp>
        <p:nvGrpSpPr>
          <p:cNvPr id="267" name="Google Shape;267;p19"/>
          <p:cNvGrpSpPr/>
          <p:nvPr/>
        </p:nvGrpSpPr>
        <p:grpSpPr>
          <a:xfrm>
            <a:off x="193579" y="0"/>
            <a:ext cx="8821405" cy="634852"/>
            <a:chOff x="2766060" y="125716"/>
            <a:chExt cx="9311640" cy="846469"/>
          </a:xfrm>
        </p:grpSpPr>
        <p:cxnSp>
          <p:nvCxnSpPr>
            <p:cNvPr id="268" name="Google Shape;268;p1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69" name="Google Shape;269;p19"/>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270" name="Google Shape;270;p1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71" name="Google Shape;271;p19"/>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272" name="Google Shape;272;p19"/>
          <p:cNvSpPr txBox="1"/>
          <p:nvPr/>
        </p:nvSpPr>
        <p:spPr>
          <a:xfrm>
            <a:off x="129016" y="590553"/>
            <a:ext cx="8153314"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FF0000"/>
                </a:solidFill>
                <a:latin typeface="Inter"/>
                <a:ea typeface="Inter"/>
                <a:cs typeface="Inter"/>
                <a:sym typeface="Inter"/>
              </a:rPr>
              <a:t>Head tag</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The HTML &lt;head&gt; element is used as a container for metadata (data about data). It is used between &lt;html&gt; tag and &lt;body&gt; tag.</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The head of an HTML document is a part whose content is not displayed in the browser on page loading. It just contains metadata about the HTML document which specifies data about the HTML document.</a:t>
            </a:r>
            <a:endParaRPr sz="1800">
              <a:solidFill>
                <a:srgbClr val="333333"/>
              </a:solidFill>
              <a:latin typeface="Inter"/>
              <a:ea typeface="Inter"/>
              <a:cs typeface="Inter"/>
              <a:sym typeface="Inte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Following is a list of tags used in metadata:</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&lt;title&gt;</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&lt;style&gt;</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&lt;meta&gt;</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&lt;link&gt;</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&lt;script&gt;</a:t>
            </a:r>
            <a:endParaRPr/>
          </a:p>
          <a:p>
            <a:pPr indent="-114300" lvl="0" marL="0" marR="0" rtl="0" algn="just">
              <a:spcBef>
                <a:spcPts val="0"/>
              </a:spcBef>
              <a:spcAft>
                <a:spcPts val="0"/>
              </a:spcAft>
              <a:buClr>
                <a:srgbClr val="000000"/>
              </a:buClr>
              <a:buSzPts val="1800"/>
              <a:buFont typeface="Arial"/>
              <a:buChar char="•"/>
            </a:pPr>
            <a:r>
              <a:rPr b="0" i="0" lang="en-US" sz="1800">
                <a:solidFill>
                  <a:srgbClr val="000000"/>
                </a:solidFill>
                <a:latin typeface="Inter"/>
                <a:ea typeface="Inter"/>
                <a:cs typeface="Inter"/>
                <a:sym typeface="Inter"/>
              </a:rPr>
              <a:t>&lt;base&gt;</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2" name="Shape 2142"/>
        <p:cNvGrpSpPr/>
        <p:nvPr/>
      </p:nvGrpSpPr>
      <p:grpSpPr>
        <a:xfrm>
          <a:off x="0" y="0"/>
          <a:ext cx="0" cy="0"/>
          <a:chOff x="0" y="0"/>
          <a:chExt cx="0" cy="0"/>
        </a:xfrm>
      </p:grpSpPr>
      <p:grpSp>
        <p:nvGrpSpPr>
          <p:cNvPr id="2143" name="Google Shape;2143;p190"/>
          <p:cNvGrpSpPr/>
          <p:nvPr/>
        </p:nvGrpSpPr>
        <p:grpSpPr>
          <a:xfrm>
            <a:off x="-304800" y="0"/>
            <a:ext cx="9243584" cy="634852"/>
            <a:chOff x="2320419" y="125716"/>
            <a:chExt cx="9757281" cy="846469"/>
          </a:xfrm>
        </p:grpSpPr>
        <p:cxnSp>
          <p:nvCxnSpPr>
            <p:cNvPr id="2144" name="Google Shape;2144;p19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145" name="Google Shape;2145;p19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Responsive webpage design using css and html</a:t>
              </a:r>
              <a:endParaRPr/>
            </a:p>
          </p:txBody>
        </p:sp>
        <p:pic>
          <p:nvPicPr>
            <p:cNvPr id="2146" name="Google Shape;2146;p19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147" name="Google Shape;2147;p190"/>
          <p:cNvSpPr txBox="1"/>
          <p:nvPr/>
        </p:nvSpPr>
        <p:spPr>
          <a:xfrm>
            <a:off x="304800" y="634853"/>
            <a:ext cx="76200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Responsive web design is about creating web pages that look good on all devices!</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 responsive web design will automatically adjust for different screen sizes and viewports.</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Responsive Web Design is about using HTML and CSS to automatically resize, hide, shrink, or enlarge, a website, to make it look good on all devices (desktops, tablets, and phones):</a:t>
            </a:r>
            <a:endParaRPr/>
          </a:p>
          <a:p>
            <a:pPr indent="0" lvl="0" marL="0" marR="0" rtl="0" algn="l">
              <a:spcBef>
                <a:spcPts val="0"/>
              </a:spcBef>
              <a:spcAft>
                <a:spcPts val="0"/>
              </a:spcAft>
              <a:buNone/>
            </a:pPr>
            <a:r>
              <a:rPr b="0" i="0" lang="en-US" sz="1800">
                <a:solidFill>
                  <a:srgbClr val="FF0000"/>
                </a:solidFill>
                <a:latin typeface="Verdana"/>
                <a:ea typeface="Verdana"/>
                <a:cs typeface="Verdana"/>
                <a:sym typeface="Verdana"/>
              </a:rPr>
              <a:t>Setting The Viewport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To create a responsive website, add the following &lt;meta&gt; tag to all your web pages:</a:t>
            </a:r>
            <a:endParaRPr/>
          </a:p>
          <a:p>
            <a:pPr indent="0" lvl="0" marL="0" marR="0" rtl="0" algn="l">
              <a:spcBef>
                <a:spcPts val="0"/>
              </a:spcBef>
              <a:spcAft>
                <a:spcPts val="0"/>
              </a:spcAft>
              <a:buNone/>
            </a:pP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meta</a:t>
            </a:r>
            <a:r>
              <a:rPr b="0" i="0" lang="en-US" sz="1800">
                <a:solidFill>
                  <a:srgbClr val="FF0000"/>
                </a:solidFill>
                <a:latin typeface="Consolas"/>
                <a:ea typeface="Consolas"/>
                <a:cs typeface="Consolas"/>
                <a:sym typeface="Consolas"/>
              </a:rPr>
              <a:t> name</a:t>
            </a:r>
            <a:r>
              <a:rPr b="0" i="0" lang="en-US" sz="1800">
                <a:solidFill>
                  <a:srgbClr val="0000CD"/>
                </a:solidFill>
                <a:latin typeface="Consolas"/>
                <a:ea typeface="Consolas"/>
                <a:cs typeface="Consolas"/>
                <a:sym typeface="Consolas"/>
              </a:rPr>
              <a:t>="viewport"</a:t>
            </a:r>
            <a:r>
              <a:rPr b="0" i="0" lang="en-US" sz="1800">
                <a:solidFill>
                  <a:srgbClr val="FF0000"/>
                </a:solidFill>
                <a:latin typeface="Consolas"/>
                <a:ea typeface="Consolas"/>
                <a:cs typeface="Consolas"/>
                <a:sym typeface="Consolas"/>
              </a:rPr>
              <a:t> content</a:t>
            </a:r>
            <a:r>
              <a:rPr b="0" i="0" lang="en-US" sz="1800">
                <a:solidFill>
                  <a:srgbClr val="0000CD"/>
                </a:solidFill>
                <a:latin typeface="Consolas"/>
                <a:ea typeface="Consolas"/>
                <a:cs typeface="Consolas"/>
                <a:sym typeface="Consolas"/>
              </a:rPr>
              <a:t>="width=device-width, initial-scale=1.0"&gt;</a:t>
            </a:r>
            <a:endParaRPr b="0" i="0" sz="1800">
              <a:solidFill>
                <a:srgbClr val="000000"/>
              </a:solidFill>
              <a:latin typeface="Verdana"/>
              <a:ea typeface="Verdana"/>
              <a:cs typeface="Verdana"/>
              <a:sym typeface="Verdana"/>
            </a:endParaRPr>
          </a:p>
        </p:txBody>
      </p:sp>
      <p:sp>
        <p:nvSpPr>
          <p:cNvPr id="2148" name="Google Shape;2148;p190"/>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149" name="Google Shape;2149;p190"/>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grpSp>
        <p:nvGrpSpPr>
          <p:cNvPr id="2154" name="Google Shape;2154;p191"/>
          <p:cNvGrpSpPr/>
          <p:nvPr/>
        </p:nvGrpSpPr>
        <p:grpSpPr>
          <a:xfrm>
            <a:off x="-304800" y="0"/>
            <a:ext cx="9243584" cy="634852"/>
            <a:chOff x="2320419" y="125716"/>
            <a:chExt cx="9757281" cy="846469"/>
          </a:xfrm>
        </p:grpSpPr>
        <p:cxnSp>
          <p:nvCxnSpPr>
            <p:cNvPr id="2155" name="Google Shape;2155;p19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156" name="Google Shape;2156;p19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Responsive webpage design using css and html</a:t>
              </a:r>
              <a:endParaRPr/>
            </a:p>
          </p:txBody>
        </p:sp>
        <p:pic>
          <p:nvPicPr>
            <p:cNvPr id="2157" name="Google Shape;2157;p19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158" name="Google Shape;2158;p191"/>
          <p:cNvSpPr txBox="1"/>
          <p:nvPr/>
        </p:nvSpPr>
        <p:spPr>
          <a:xfrm>
            <a:off x="304800" y="634853"/>
            <a:ext cx="76200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FF0000"/>
                </a:solidFill>
                <a:latin typeface="Verdana"/>
                <a:ea typeface="Verdana"/>
                <a:cs typeface="Verdana"/>
                <a:sym typeface="Verdana"/>
              </a:rPr>
              <a:t>Media Queries</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In addition to resize text and images, it is also common to use media queries in responsive web pages.</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With media queries you can define completely different styles for different browser sizes.</a:t>
            </a:r>
            <a:endParaRPr/>
          </a:p>
          <a:p>
            <a:pPr indent="0" lvl="0" marL="0" marR="0" rtl="0" algn="l">
              <a:spcBef>
                <a:spcPts val="0"/>
              </a:spcBef>
              <a:spcAft>
                <a:spcPts val="0"/>
              </a:spcAft>
              <a:buNone/>
            </a:pPr>
            <a:r>
              <a:rPr b="0" i="0" lang="en-US" sz="1800">
                <a:solidFill>
                  <a:srgbClr val="FF0000"/>
                </a:solidFill>
                <a:latin typeface="Verdana"/>
                <a:ea typeface="Verdana"/>
                <a:cs typeface="Verdana"/>
                <a:sym typeface="Verdana"/>
              </a:rPr>
              <a:t>Media queries can be used to check many things, such as:</a:t>
            </a:r>
            <a:endParaRPr/>
          </a:p>
          <a:p>
            <a:pPr indent="-114300" lvl="0" marL="0" marR="0" rtl="0" algn="l">
              <a:spcBef>
                <a:spcPts val="0"/>
              </a:spcBef>
              <a:spcAft>
                <a:spcPts val="0"/>
              </a:spcAft>
              <a:buClr>
                <a:srgbClr val="000000"/>
              </a:buClr>
              <a:buSzPts val="1800"/>
              <a:buFont typeface="Arial"/>
              <a:buChar char="•"/>
            </a:pPr>
            <a:r>
              <a:rPr b="0" i="0" lang="en-US" sz="1800">
                <a:solidFill>
                  <a:srgbClr val="000000"/>
                </a:solidFill>
                <a:latin typeface="Verdana"/>
                <a:ea typeface="Verdana"/>
                <a:cs typeface="Verdana"/>
                <a:sym typeface="Verdana"/>
              </a:rPr>
              <a:t>width and height of the viewport</a:t>
            </a:r>
            <a:endParaRPr/>
          </a:p>
          <a:p>
            <a:pPr indent="-114300" lvl="0" marL="0" marR="0" rtl="0" algn="l">
              <a:spcBef>
                <a:spcPts val="0"/>
              </a:spcBef>
              <a:spcAft>
                <a:spcPts val="0"/>
              </a:spcAft>
              <a:buClr>
                <a:srgbClr val="000000"/>
              </a:buClr>
              <a:buSzPts val="1800"/>
              <a:buFont typeface="Arial"/>
              <a:buChar char="•"/>
            </a:pPr>
            <a:r>
              <a:rPr b="0" i="0" lang="en-US" sz="1800">
                <a:solidFill>
                  <a:srgbClr val="000000"/>
                </a:solidFill>
                <a:latin typeface="Verdana"/>
                <a:ea typeface="Verdana"/>
                <a:cs typeface="Verdana"/>
                <a:sym typeface="Verdana"/>
              </a:rPr>
              <a:t>width and height of the device</a:t>
            </a:r>
            <a:endParaRPr/>
          </a:p>
          <a:p>
            <a:pPr indent="-114300" lvl="0" marL="0" marR="0" rtl="0" algn="l">
              <a:spcBef>
                <a:spcPts val="0"/>
              </a:spcBef>
              <a:spcAft>
                <a:spcPts val="0"/>
              </a:spcAft>
              <a:buClr>
                <a:srgbClr val="000000"/>
              </a:buClr>
              <a:buSzPts val="1800"/>
              <a:buFont typeface="Arial"/>
              <a:buChar char="•"/>
            </a:pPr>
            <a:r>
              <a:rPr b="0" i="0" lang="en-US" sz="1800">
                <a:solidFill>
                  <a:srgbClr val="000000"/>
                </a:solidFill>
                <a:latin typeface="Verdana"/>
                <a:ea typeface="Verdana"/>
                <a:cs typeface="Verdana"/>
                <a:sym typeface="Verdana"/>
              </a:rPr>
              <a:t>orientation (is the tablet/phone in landscape or portrait mode?)</a:t>
            </a:r>
            <a:endParaRPr/>
          </a:p>
          <a:p>
            <a:pPr indent="-114300" lvl="0" marL="0" marR="0" rtl="0" algn="l">
              <a:spcBef>
                <a:spcPts val="0"/>
              </a:spcBef>
              <a:spcAft>
                <a:spcPts val="0"/>
              </a:spcAft>
              <a:buClr>
                <a:srgbClr val="000000"/>
              </a:buClr>
              <a:buSzPts val="1800"/>
              <a:buFont typeface="Arial"/>
              <a:buChar char="•"/>
            </a:pPr>
            <a:r>
              <a:rPr b="0" i="0" lang="en-US" sz="1800">
                <a:solidFill>
                  <a:srgbClr val="000000"/>
                </a:solidFill>
                <a:latin typeface="Verdana"/>
                <a:ea typeface="Verdana"/>
                <a:cs typeface="Verdana"/>
                <a:sym typeface="Verdana"/>
              </a:rPr>
              <a:t>resolution</a:t>
            </a:r>
            <a:endParaRPr/>
          </a:p>
          <a:p>
            <a:pPr indent="0" lvl="0" marL="0" marR="0" rtl="0" algn="l">
              <a:spcBef>
                <a:spcPts val="0"/>
              </a:spcBef>
              <a:spcAft>
                <a:spcPts val="0"/>
              </a:spcAft>
              <a:buNone/>
            </a:pPr>
            <a:r>
              <a:rPr lang="en-US" sz="1800">
                <a:solidFill>
                  <a:srgbClr val="FF0000"/>
                </a:solidFill>
                <a:latin typeface="Verdana"/>
                <a:ea typeface="Verdana"/>
                <a:cs typeface="Verdana"/>
                <a:sym typeface="Verdana"/>
              </a:rPr>
              <a:t>Screen sizes</a:t>
            </a:r>
            <a:endParaRPr b="0" i="0" sz="1800">
              <a:solidFill>
                <a:srgbClr val="FF0000"/>
              </a:solidFill>
              <a:latin typeface="Verdana"/>
              <a:ea typeface="Verdana"/>
              <a:cs typeface="Verdana"/>
              <a:sym typeface="Verdana"/>
            </a:endParaRPr>
          </a:p>
          <a:p>
            <a:pPr indent="-114300" lvl="0" marL="0" marR="0" rtl="0" algn="l">
              <a:spcBef>
                <a:spcPts val="0"/>
              </a:spcBef>
              <a:spcAft>
                <a:spcPts val="0"/>
              </a:spcAft>
              <a:buClr>
                <a:srgbClr val="161616"/>
              </a:buClr>
              <a:buSzPts val="1800"/>
              <a:buFont typeface="Arial"/>
              <a:buChar char="•"/>
            </a:pPr>
            <a:r>
              <a:rPr b="0" i="0" lang="en-US" sz="1800">
                <a:solidFill>
                  <a:srgbClr val="161616"/>
                </a:solidFill>
                <a:latin typeface="Quattrocento Sans"/>
                <a:ea typeface="Quattrocento Sans"/>
                <a:cs typeface="Quattrocento Sans"/>
                <a:sym typeface="Quattrocento Sans"/>
              </a:rPr>
              <a:t>Small (smaller than 640px)</a:t>
            </a:r>
            <a:endParaRPr/>
          </a:p>
          <a:p>
            <a:pPr indent="-114300" lvl="0" marL="0" marR="0" rtl="0" algn="l">
              <a:spcBef>
                <a:spcPts val="0"/>
              </a:spcBef>
              <a:spcAft>
                <a:spcPts val="0"/>
              </a:spcAft>
              <a:buClr>
                <a:srgbClr val="161616"/>
              </a:buClr>
              <a:buSzPts val="1800"/>
              <a:buFont typeface="Arial"/>
              <a:buChar char="•"/>
            </a:pPr>
            <a:r>
              <a:rPr b="0" i="0" lang="en-US" sz="1800">
                <a:solidFill>
                  <a:srgbClr val="161616"/>
                </a:solidFill>
                <a:latin typeface="Quattrocento Sans"/>
                <a:ea typeface="Quattrocento Sans"/>
                <a:cs typeface="Quattrocento Sans"/>
                <a:sym typeface="Quattrocento Sans"/>
              </a:rPr>
              <a:t>Medium (641px to 1007px)</a:t>
            </a:r>
            <a:endParaRPr/>
          </a:p>
          <a:p>
            <a:pPr indent="-114300" lvl="0" marL="0" marR="0" rtl="0" algn="l">
              <a:spcBef>
                <a:spcPts val="0"/>
              </a:spcBef>
              <a:spcAft>
                <a:spcPts val="0"/>
              </a:spcAft>
              <a:buClr>
                <a:srgbClr val="161616"/>
              </a:buClr>
              <a:buSzPts val="1800"/>
              <a:buFont typeface="Arial"/>
              <a:buChar char="•"/>
            </a:pPr>
            <a:r>
              <a:rPr b="0" i="0" lang="en-US" sz="1800">
                <a:solidFill>
                  <a:srgbClr val="161616"/>
                </a:solidFill>
                <a:latin typeface="Quattrocento Sans"/>
                <a:ea typeface="Quattrocento Sans"/>
                <a:cs typeface="Quattrocento Sans"/>
                <a:sym typeface="Quattrocento Sans"/>
              </a:rPr>
              <a:t>Large (1008px and larger)</a:t>
            </a:r>
            <a:endParaRPr/>
          </a:p>
          <a:p>
            <a:pPr indent="0" lvl="0" marL="0" marR="0" rtl="0" algn="l">
              <a:spcBef>
                <a:spcPts val="0"/>
              </a:spcBef>
              <a:spcAft>
                <a:spcPts val="0"/>
              </a:spcAft>
              <a:buNone/>
            </a:pPr>
            <a:r>
              <a:rPr lang="en-US" sz="1800">
                <a:solidFill>
                  <a:srgbClr val="FF0000"/>
                </a:solidFill>
                <a:latin typeface="Quattrocento Sans"/>
                <a:ea typeface="Quattrocento Sans"/>
                <a:cs typeface="Quattrocento Sans"/>
                <a:sym typeface="Quattrocento Sans"/>
              </a:rPr>
              <a:t>syntax</a:t>
            </a:r>
            <a:endParaRPr b="0" i="0" sz="1800">
              <a:solidFill>
                <a:srgbClr val="FF0000"/>
              </a:solidFill>
              <a:latin typeface="Quattrocento Sans"/>
              <a:ea typeface="Quattrocento Sans"/>
              <a:cs typeface="Quattrocento Sans"/>
              <a:sym typeface="Quattrocento Sans"/>
            </a:endParaRPr>
          </a:p>
          <a:p>
            <a:pPr indent="-114300" lvl="0" marL="0" marR="0" rtl="0" algn="l">
              <a:spcBef>
                <a:spcPts val="0"/>
              </a:spcBef>
              <a:spcAft>
                <a:spcPts val="0"/>
              </a:spcAft>
              <a:buClr>
                <a:srgbClr val="A52A2A"/>
              </a:buClr>
              <a:buSzPts val="1800"/>
              <a:buFont typeface="Arial"/>
              <a:buChar char="•"/>
            </a:pPr>
            <a:r>
              <a:rPr b="0" i="0" lang="en-US" sz="1800">
                <a:solidFill>
                  <a:srgbClr val="A52A2A"/>
                </a:solidFill>
                <a:latin typeface="Consolas"/>
                <a:ea typeface="Consolas"/>
                <a:cs typeface="Consolas"/>
                <a:sym typeface="Consolas"/>
              </a:rPr>
              <a:t>@media not|only </a:t>
            </a:r>
            <a:r>
              <a:rPr b="0" i="1" lang="en-US" sz="1800">
                <a:solidFill>
                  <a:srgbClr val="A52A2A"/>
                </a:solidFill>
                <a:latin typeface="Consolas"/>
                <a:ea typeface="Consolas"/>
                <a:cs typeface="Consolas"/>
                <a:sym typeface="Consolas"/>
              </a:rPr>
              <a:t>mediatype </a:t>
            </a:r>
            <a:r>
              <a:rPr b="0" i="0" lang="en-US" sz="1800">
                <a:solidFill>
                  <a:srgbClr val="A52A2A"/>
                </a:solidFill>
                <a:latin typeface="Consolas"/>
                <a:ea typeface="Consolas"/>
                <a:cs typeface="Consolas"/>
                <a:sym typeface="Consolas"/>
              </a:rPr>
              <a:t>and</a:t>
            </a:r>
            <a:r>
              <a:rPr b="0" i="1" lang="en-US" sz="1800">
                <a:solidFill>
                  <a:srgbClr val="A52A2A"/>
                </a:solidFill>
                <a:latin typeface="Consolas"/>
                <a:ea typeface="Consolas"/>
                <a:cs typeface="Consolas"/>
                <a:sym typeface="Consolas"/>
              </a:rPr>
              <a:t> </a:t>
            </a:r>
            <a:r>
              <a:rPr b="0" i="0" lang="en-US" sz="1800">
                <a:solidFill>
                  <a:srgbClr val="A52A2A"/>
                </a:solidFill>
                <a:latin typeface="Consolas"/>
                <a:ea typeface="Consolas"/>
                <a:cs typeface="Consolas"/>
                <a:sym typeface="Consolas"/>
              </a:rPr>
              <a:t>(</a:t>
            </a:r>
            <a:r>
              <a:rPr b="0" i="1" lang="en-US" sz="1800">
                <a:solidFill>
                  <a:srgbClr val="A52A2A"/>
                </a:solidFill>
                <a:latin typeface="Consolas"/>
                <a:ea typeface="Consolas"/>
                <a:cs typeface="Consolas"/>
                <a:sym typeface="Consolas"/>
              </a:rPr>
              <a:t>expressions</a:t>
            </a:r>
            <a:r>
              <a:rPr b="0" i="0" lang="en-US" sz="1800">
                <a:solidFill>
                  <a:srgbClr val="A52A2A"/>
                </a:solidFill>
                <a:latin typeface="Consolas"/>
                <a:ea typeface="Consolas"/>
                <a:cs typeface="Consolas"/>
                <a:sym typeface="Consolas"/>
              </a:rPr>
              <a:t>) </a:t>
            </a:r>
            <a:r>
              <a:rPr b="0" i="0" lang="en-US" sz="1800">
                <a:solidFill>
                  <a:srgbClr val="000000"/>
                </a:solidFill>
                <a:latin typeface="Consolas"/>
                <a:ea typeface="Consolas"/>
                <a:cs typeface="Consolas"/>
                <a:sym typeface="Consolas"/>
              </a:rPr>
              <a:t>{</a:t>
            </a:r>
            <a:br>
              <a:rPr b="0" i="1" lang="en-US" sz="1800">
                <a:solidFill>
                  <a:srgbClr val="FF0000"/>
                </a:solidFill>
                <a:latin typeface="Consolas"/>
                <a:ea typeface="Consolas"/>
                <a:cs typeface="Consolas"/>
                <a:sym typeface="Consolas"/>
              </a:rPr>
            </a:br>
            <a:r>
              <a:rPr b="0" i="1" lang="en-US" sz="1800">
                <a:solidFill>
                  <a:srgbClr val="FF0000"/>
                </a:solidFill>
                <a:latin typeface="Consolas"/>
                <a:ea typeface="Consolas"/>
                <a:cs typeface="Consolas"/>
                <a:sym typeface="Consolas"/>
              </a:rPr>
              <a:t>  CSS-Code;</a:t>
            </a:r>
            <a:br>
              <a:rPr b="0" i="1" lang="en-US" sz="1800">
                <a:solidFill>
                  <a:srgbClr val="FF0000"/>
                </a:solidFill>
                <a:latin typeface="Consolas"/>
                <a:ea typeface="Consolas"/>
                <a:cs typeface="Consolas"/>
                <a:sym typeface="Consolas"/>
              </a:rPr>
            </a:br>
            <a:r>
              <a:rPr b="0" i="0" lang="en-US" sz="1800">
                <a:solidFill>
                  <a:srgbClr val="000000"/>
                </a:solidFill>
                <a:latin typeface="Consolas"/>
                <a:ea typeface="Consolas"/>
                <a:cs typeface="Consolas"/>
                <a:sym typeface="Consolas"/>
              </a:rPr>
              <a:t>}</a:t>
            </a:r>
            <a:endParaRPr b="0" i="0" sz="1800">
              <a:solidFill>
                <a:srgbClr val="161616"/>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p:txBody>
      </p:sp>
      <p:sp>
        <p:nvSpPr>
          <p:cNvPr id="2159" name="Google Shape;2159;p191"/>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160" name="Google Shape;2160;p191"/>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161" name="Google Shape;2161;p191"/>
          <p:cNvPicPr preferRelativeResize="0"/>
          <p:nvPr/>
        </p:nvPicPr>
        <p:blipFill rotWithShape="1">
          <a:blip r:embed="rId4">
            <a:alphaModFix/>
          </a:blip>
          <a:srcRect b="0" l="0" r="0" t="0"/>
          <a:stretch/>
        </p:blipFill>
        <p:spPr>
          <a:xfrm>
            <a:off x="5990510" y="3028950"/>
            <a:ext cx="2971800" cy="1619250"/>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5" name="Shape 2165"/>
        <p:cNvGrpSpPr/>
        <p:nvPr/>
      </p:nvGrpSpPr>
      <p:grpSpPr>
        <a:xfrm>
          <a:off x="0" y="0"/>
          <a:ext cx="0" cy="0"/>
          <a:chOff x="0" y="0"/>
          <a:chExt cx="0" cy="0"/>
        </a:xfrm>
      </p:grpSpPr>
      <p:grpSp>
        <p:nvGrpSpPr>
          <p:cNvPr id="2166" name="Google Shape;2166;p192"/>
          <p:cNvGrpSpPr/>
          <p:nvPr/>
        </p:nvGrpSpPr>
        <p:grpSpPr>
          <a:xfrm>
            <a:off x="-304800" y="0"/>
            <a:ext cx="9243584" cy="634852"/>
            <a:chOff x="2320419" y="125716"/>
            <a:chExt cx="9757281" cy="846469"/>
          </a:xfrm>
        </p:grpSpPr>
        <p:cxnSp>
          <p:nvCxnSpPr>
            <p:cNvPr id="2167" name="Google Shape;2167;p19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168" name="Google Shape;2168;p19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Responsive webpage design using css and html</a:t>
              </a:r>
              <a:endParaRPr/>
            </a:p>
          </p:txBody>
        </p:sp>
        <p:pic>
          <p:nvPicPr>
            <p:cNvPr id="2169" name="Google Shape;2169;p19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170" name="Google Shape;2170;p192"/>
          <p:cNvSpPr txBox="1"/>
          <p:nvPr/>
        </p:nvSpPr>
        <p:spPr>
          <a:xfrm>
            <a:off x="304800" y="634853"/>
            <a:ext cx="76200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&lt;!DOCTYPE html&gt;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&lt;html&gt;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&lt;head&gt;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&lt;meta name="viewport" content="width=device-width, initial-scale=1.0"&gt;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&lt;style&gt;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box-sizing: border-box;</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.left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background-color: #2196F3;</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padding: 20px;</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float: left;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width: 20%; /* The width is 20%, by default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p:txBody>
      </p:sp>
      <p:sp>
        <p:nvSpPr>
          <p:cNvPr id="2171" name="Google Shape;2171;p192"/>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172" name="Google Shape;2172;p192"/>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6" name="Shape 2176"/>
        <p:cNvGrpSpPr/>
        <p:nvPr/>
      </p:nvGrpSpPr>
      <p:grpSpPr>
        <a:xfrm>
          <a:off x="0" y="0"/>
          <a:ext cx="0" cy="0"/>
          <a:chOff x="0" y="0"/>
          <a:chExt cx="0" cy="0"/>
        </a:xfrm>
      </p:grpSpPr>
      <p:grpSp>
        <p:nvGrpSpPr>
          <p:cNvPr id="2177" name="Google Shape;2177;p193"/>
          <p:cNvGrpSpPr/>
          <p:nvPr/>
        </p:nvGrpSpPr>
        <p:grpSpPr>
          <a:xfrm>
            <a:off x="-304800" y="0"/>
            <a:ext cx="9243584" cy="634852"/>
            <a:chOff x="2320419" y="125716"/>
            <a:chExt cx="9757281" cy="846469"/>
          </a:xfrm>
        </p:grpSpPr>
        <p:cxnSp>
          <p:nvCxnSpPr>
            <p:cNvPr id="2178" name="Google Shape;2178;p19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179" name="Google Shape;2179;p19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Responsive webpage design using css and html</a:t>
              </a:r>
              <a:endParaRPr/>
            </a:p>
          </p:txBody>
        </p:sp>
        <p:pic>
          <p:nvPicPr>
            <p:cNvPr id="2180" name="Google Shape;2180;p19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181" name="Google Shape;2181;p193"/>
          <p:cNvSpPr txBox="1"/>
          <p:nvPr/>
        </p:nvSpPr>
        <p:spPr>
          <a:xfrm>
            <a:off x="304800" y="634853"/>
            <a:ext cx="76200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.main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background-color: #f1f1f1;</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padding: 20px;</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float: left;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width: 60%; /* The width is 60%, by default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.right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background-color: #04AA6D;</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padding: 20px;</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float: left;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width: 20%; /* The width is 20%, by default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p:txBody>
      </p:sp>
      <p:sp>
        <p:nvSpPr>
          <p:cNvPr id="2182" name="Google Shape;2182;p193"/>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183" name="Google Shape;2183;p193"/>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7" name="Shape 2187"/>
        <p:cNvGrpSpPr/>
        <p:nvPr/>
      </p:nvGrpSpPr>
      <p:grpSpPr>
        <a:xfrm>
          <a:off x="0" y="0"/>
          <a:ext cx="0" cy="0"/>
          <a:chOff x="0" y="0"/>
          <a:chExt cx="0" cy="0"/>
        </a:xfrm>
      </p:grpSpPr>
      <p:grpSp>
        <p:nvGrpSpPr>
          <p:cNvPr id="2188" name="Google Shape;2188;p194"/>
          <p:cNvGrpSpPr/>
          <p:nvPr/>
        </p:nvGrpSpPr>
        <p:grpSpPr>
          <a:xfrm>
            <a:off x="-304800" y="0"/>
            <a:ext cx="9243584" cy="634852"/>
            <a:chOff x="2320419" y="125716"/>
            <a:chExt cx="9757281" cy="846469"/>
          </a:xfrm>
        </p:grpSpPr>
        <p:cxnSp>
          <p:nvCxnSpPr>
            <p:cNvPr id="2189" name="Google Shape;2189;p19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190" name="Google Shape;2190;p19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Responsive webpage design using css and html</a:t>
              </a:r>
              <a:endParaRPr/>
            </a:p>
          </p:txBody>
        </p:sp>
        <p:pic>
          <p:nvPicPr>
            <p:cNvPr id="2191" name="Google Shape;2191;p19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192" name="Google Shape;2192;p194"/>
          <p:cNvSpPr txBox="1"/>
          <p:nvPr/>
        </p:nvSpPr>
        <p:spPr>
          <a:xfrm>
            <a:off x="304800" y="634853"/>
            <a:ext cx="76200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 Use a media query to add a break point at 800px: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@media screen and (max-width: 800px)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.left, .main, .right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width: 100%; /* The width is 100%, when the viewport is 800px or smaller */</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&lt;/style&gt;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&lt;/head&gt;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&lt;body&gt;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&lt;h2&gt;Media Queries&lt;/h2&gt;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&lt;p&gt;Resize the browser window.&lt;/p&gt;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&lt;p&gt;Make sure you reach the breakpoint at 800px when resizing this frame.&lt;/p&gt;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p:txBody>
      </p:sp>
      <p:sp>
        <p:nvSpPr>
          <p:cNvPr id="2193" name="Google Shape;2193;p194"/>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194" name="Google Shape;2194;p194"/>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8" name="Shape 2198"/>
        <p:cNvGrpSpPr/>
        <p:nvPr/>
      </p:nvGrpSpPr>
      <p:grpSpPr>
        <a:xfrm>
          <a:off x="0" y="0"/>
          <a:ext cx="0" cy="0"/>
          <a:chOff x="0" y="0"/>
          <a:chExt cx="0" cy="0"/>
        </a:xfrm>
      </p:grpSpPr>
      <p:grpSp>
        <p:nvGrpSpPr>
          <p:cNvPr id="2199" name="Google Shape;2199;p195"/>
          <p:cNvGrpSpPr/>
          <p:nvPr/>
        </p:nvGrpSpPr>
        <p:grpSpPr>
          <a:xfrm>
            <a:off x="-304800" y="0"/>
            <a:ext cx="9243584" cy="634852"/>
            <a:chOff x="2320419" y="125716"/>
            <a:chExt cx="9757281" cy="846469"/>
          </a:xfrm>
        </p:grpSpPr>
        <p:cxnSp>
          <p:nvCxnSpPr>
            <p:cNvPr id="2200" name="Google Shape;2200;p19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201" name="Google Shape;2201;p19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Responsive webpage design using css and html</a:t>
              </a:r>
              <a:endParaRPr/>
            </a:p>
          </p:txBody>
        </p:sp>
        <p:pic>
          <p:nvPicPr>
            <p:cNvPr id="2202" name="Google Shape;2202;p19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203" name="Google Shape;2203;p195"/>
          <p:cNvSpPr txBox="1"/>
          <p:nvPr/>
        </p:nvSpPr>
        <p:spPr>
          <a:xfrm>
            <a:off x="304800" y="634853"/>
            <a:ext cx="76200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&lt;div class="left"&gt;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&lt;p&gt;Left Menu&lt;/p&gt;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&lt;/div&gt;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&lt;div class="main"&gt;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&lt;p&gt;Main Content&lt;/p&gt;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&lt;/div&gt;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&lt;div class="right"&gt;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&lt;p&gt;Right Content&lt;/p&gt;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&lt;/div&gt;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&lt;/body&gt;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&lt;/html&gt;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p:txBody>
      </p:sp>
      <p:sp>
        <p:nvSpPr>
          <p:cNvPr id="2204" name="Google Shape;2204;p195"/>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205" name="Google Shape;2205;p195"/>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9" name="Shape 2209"/>
        <p:cNvGrpSpPr/>
        <p:nvPr/>
      </p:nvGrpSpPr>
      <p:grpSpPr>
        <a:xfrm>
          <a:off x="0" y="0"/>
          <a:ext cx="0" cy="0"/>
          <a:chOff x="0" y="0"/>
          <a:chExt cx="0" cy="0"/>
        </a:xfrm>
      </p:grpSpPr>
      <p:grpSp>
        <p:nvGrpSpPr>
          <p:cNvPr id="2210" name="Google Shape;2210;p196"/>
          <p:cNvGrpSpPr/>
          <p:nvPr/>
        </p:nvGrpSpPr>
        <p:grpSpPr>
          <a:xfrm>
            <a:off x="-304800" y="0"/>
            <a:ext cx="9243584" cy="634852"/>
            <a:chOff x="2320419" y="125716"/>
            <a:chExt cx="9757281" cy="846469"/>
          </a:xfrm>
        </p:grpSpPr>
        <p:cxnSp>
          <p:nvCxnSpPr>
            <p:cNvPr id="2211" name="Google Shape;2211;p19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212" name="Google Shape;2212;p19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Responsive image design using css and html</a:t>
              </a:r>
              <a:endParaRPr/>
            </a:p>
          </p:txBody>
        </p:sp>
        <p:pic>
          <p:nvPicPr>
            <p:cNvPr id="2213" name="Google Shape;2213;p19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214" name="Google Shape;2214;p196"/>
          <p:cNvSpPr txBox="1"/>
          <p:nvPr/>
        </p:nvSpPr>
        <p:spPr>
          <a:xfrm>
            <a:off x="304800" y="634853"/>
            <a:ext cx="8001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FF0000"/>
                </a:solidFill>
                <a:latin typeface="Verdana"/>
                <a:ea typeface="Verdana"/>
                <a:cs typeface="Verdana"/>
                <a:sym typeface="Verdana"/>
              </a:rPr>
              <a:t>Using The width Property</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If the width property is set to a percentage and the height property is set to "auto", the image will be responsive and scale up and down:</a:t>
            </a:r>
            <a:endParaRPr/>
          </a:p>
        </p:txBody>
      </p:sp>
      <p:sp>
        <p:nvSpPr>
          <p:cNvPr id="2215" name="Google Shape;2215;p196"/>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216" name="Google Shape;2216;p196"/>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217" name="Google Shape;2217;p196"/>
          <p:cNvPicPr preferRelativeResize="0"/>
          <p:nvPr/>
        </p:nvPicPr>
        <p:blipFill rotWithShape="1">
          <a:blip r:embed="rId4">
            <a:alphaModFix/>
          </a:blip>
          <a:srcRect b="0" l="0" r="0" t="0"/>
          <a:stretch/>
        </p:blipFill>
        <p:spPr>
          <a:xfrm>
            <a:off x="914400" y="2213138"/>
            <a:ext cx="2895600" cy="1438275"/>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1" name="Shape 2221"/>
        <p:cNvGrpSpPr/>
        <p:nvPr/>
      </p:nvGrpSpPr>
      <p:grpSpPr>
        <a:xfrm>
          <a:off x="0" y="0"/>
          <a:ext cx="0" cy="0"/>
          <a:chOff x="0" y="0"/>
          <a:chExt cx="0" cy="0"/>
        </a:xfrm>
      </p:grpSpPr>
      <p:grpSp>
        <p:nvGrpSpPr>
          <p:cNvPr id="2222" name="Google Shape;2222;p197"/>
          <p:cNvGrpSpPr/>
          <p:nvPr/>
        </p:nvGrpSpPr>
        <p:grpSpPr>
          <a:xfrm>
            <a:off x="-304800" y="0"/>
            <a:ext cx="9243584" cy="634852"/>
            <a:chOff x="2320419" y="125716"/>
            <a:chExt cx="9757281" cy="846469"/>
          </a:xfrm>
        </p:grpSpPr>
        <p:cxnSp>
          <p:nvCxnSpPr>
            <p:cNvPr id="2223" name="Google Shape;2223;p19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224" name="Google Shape;2224;p19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Responsive image design using css and html</a:t>
              </a:r>
              <a:endParaRPr/>
            </a:p>
          </p:txBody>
        </p:sp>
        <p:pic>
          <p:nvPicPr>
            <p:cNvPr id="2225" name="Google Shape;2225;p19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226" name="Google Shape;2226;p197"/>
          <p:cNvSpPr txBox="1"/>
          <p:nvPr/>
        </p:nvSpPr>
        <p:spPr>
          <a:xfrm>
            <a:off x="304800" y="634853"/>
            <a:ext cx="80010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&lt;!DOCTYPE html&gt;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&lt;html&gt;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&lt;head&gt;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&lt;title&gt;Strike Text Example&lt;/title&gt;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&lt;style&gt;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img{</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width:100%;</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height:auto;</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&lt;/style&gt;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&lt;/head&gt;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&lt;body&gt;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&lt;img src="D:\\WAD\\x.jpg" alt="hi"&gt;&lt;/img&gt;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&lt;/body&gt;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&lt;/html&gt;</a:t>
            </a:r>
            <a:endParaRPr/>
          </a:p>
        </p:txBody>
      </p:sp>
      <p:sp>
        <p:nvSpPr>
          <p:cNvPr id="2227" name="Google Shape;2227;p197"/>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228" name="Google Shape;2228;p197"/>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2" name="Shape 2232"/>
        <p:cNvGrpSpPr/>
        <p:nvPr/>
      </p:nvGrpSpPr>
      <p:grpSpPr>
        <a:xfrm>
          <a:off x="0" y="0"/>
          <a:ext cx="0" cy="0"/>
          <a:chOff x="0" y="0"/>
          <a:chExt cx="0" cy="0"/>
        </a:xfrm>
      </p:grpSpPr>
      <p:grpSp>
        <p:nvGrpSpPr>
          <p:cNvPr id="2233" name="Google Shape;2233;p198"/>
          <p:cNvGrpSpPr/>
          <p:nvPr/>
        </p:nvGrpSpPr>
        <p:grpSpPr>
          <a:xfrm>
            <a:off x="-304800" y="0"/>
            <a:ext cx="9243584" cy="634852"/>
            <a:chOff x="2320419" y="125716"/>
            <a:chExt cx="9757281" cy="846469"/>
          </a:xfrm>
        </p:grpSpPr>
        <p:cxnSp>
          <p:nvCxnSpPr>
            <p:cNvPr id="2234" name="Google Shape;2234;p19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235" name="Google Shape;2235;p19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Responsive image design using css and html</a:t>
              </a:r>
              <a:endParaRPr/>
            </a:p>
          </p:txBody>
        </p:sp>
        <p:pic>
          <p:nvPicPr>
            <p:cNvPr id="2236" name="Google Shape;2236;p19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237" name="Google Shape;2237;p198"/>
          <p:cNvSpPr txBox="1"/>
          <p:nvPr/>
        </p:nvSpPr>
        <p:spPr>
          <a:xfrm>
            <a:off x="304800" y="634853"/>
            <a:ext cx="80010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&lt;!DOCTYPE html&gt;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&lt;html&gt;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&lt;head&gt;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&lt;title&gt;Strike Text Example&lt;/title&gt;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&lt;meta name="viewport" content ="width=device-width,initial-scale=1.0"&gt;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&lt;style&gt;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img{</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width:100%;</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height:auto;</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@media screen and (max-width:600px)</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img{</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Border</a:t>
            </a:r>
            <a:r>
              <a:rPr lang="en-US" sz="1800">
                <a:solidFill>
                  <a:srgbClr val="000000"/>
                </a:solidFill>
                <a:latin typeface="Verdana"/>
                <a:ea typeface="Verdana"/>
                <a:cs typeface="Verdana"/>
                <a:sym typeface="Verdana"/>
              </a:rPr>
              <a:t>:20px</a:t>
            </a:r>
            <a:r>
              <a:rPr b="0" i="0" lang="en-US" sz="1800">
                <a:solidFill>
                  <a:srgbClr val="000000"/>
                </a:solidFill>
                <a:latin typeface="Verdana"/>
                <a:ea typeface="Verdana"/>
                <a:cs typeface="Verdana"/>
                <a:sym typeface="Verdana"/>
              </a:rPr>
              <a:t> solid </a:t>
            </a:r>
            <a:r>
              <a:rPr lang="en-US" sz="1800">
                <a:solidFill>
                  <a:srgbClr val="000000"/>
                </a:solidFill>
                <a:latin typeface="Verdana"/>
                <a:ea typeface="Verdana"/>
                <a:cs typeface="Verdana"/>
                <a:sym typeface="Verdana"/>
              </a:rPr>
              <a:t>blue</a:t>
            </a:r>
            <a:r>
              <a:rPr b="0" i="0" lang="en-US" sz="1800">
                <a:solidFill>
                  <a:srgbClr val="000000"/>
                </a:solidFill>
                <a:latin typeface="Verdana"/>
                <a:ea typeface="Verdana"/>
                <a:cs typeface="Verdana"/>
                <a:sym typeface="Verdana"/>
              </a:rPr>
              <a: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a:t>
            </a:r>
            <a:endParaRPr/>
          </a:p>
        </p:txBody>
      </p:sp>
      <p:sp>
        <p:nvSpPr>
          <p:cNvPr id="2238" name="Google Shape;2238;p198"/>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239" name="Google Shape;2239;p198"/>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3" name="Shape 2243"/>
        <p:cNvGrpSpPr/>
        <p:nvPr/>
      </p:nvGrpSpPr>
      <p:grpSpPr>
        <a:xfrm>
          <a:off x="0" y="0"/>
          <a:ext cx="0" cy="0"/>
          <a:chOff x="0" y="0"/>
          <a:chExt cx="0" cy="0"/>
        </a:xfrm>
      </p:grpSpPr>
      <p:grpSp>
        <p:nvGrpSpPr>
          <p:cNvPr id="2244" name="Google Shape;2244;p199"/>
          <p:cNvGrpSpPr/>
          <p:nvPr/>
        </p:nvGrpSpPr>
        <p:grpSpPr>
          <a:xfrm>
            <a:off x="-304800" y="0"/>
            <a:ext cx="9243584" cy="634852"/>
            <a:chOff x="2320419" y="125716"/>
            <a:chExt cx="9757281" cy="846469"/>
          </a:xfrm>
        </p:grpSpPr>
        <p:cxnSp>
          <p:nvCxnSpPr>
            <p:cNvPr id="2245" name="Google Shape;2245;p19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246" name="Google Shape;2246;p19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Responsive image design using css and html</a:t>
              </a:r>
              <a:endParaRPr/>
            </a:p>
          </p:txBody>
        </p:sp>
        <p:pic>
          <p:nvPicPr>
            <p:cNvPr id="2247" name="Google Shape;2247;p19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248" name="Google Shape;2248;p199"/>
          <p:cNvSpPr txBox="1"/>
          <p:nvPr/>
        </p:nvSpPr>
        <p:spPr>
          <a:xfrm>
            <a:off x="304800" y="634853"/>
            <a:ext cx="8001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&lt;/style&gt;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&lt;/head&gt;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&lt;body&gt;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&lt;img src="D:\\WAD\\x.jpg" alt="hi"&gt;&lt;/img&gt;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&lt;/body&gt;</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	</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&lt;/html&gt;</a:t>
            </a:r>
            <a:endParaRPr/>
          </a:p>
        </p:txBody>
      </p:sp>
      <p:sp>
        <p:nvSpPr>
          <p:cNvPr id="2249" name="Google Shape;2249;p199"/>
          <p:cNvSpPr txBox="1"/>
          <p:nvPr/>
        </p:nvSpPr>
        <p:spPr>
          <a:xfrm>
            <a:off x="2102087" y="4095750"/>
            <a:ext cx="65202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
        <p:nvSpPr>
          <p:cNvPr id="2250" name="Google Shape;2250;p199"/>
          <p:cNvSpPr txBox="1"/>
          <p:nvPr/>
        </p:nvSpPr>
        <p:spPr>
          <a:xfrm>
            <a:off x="2073897" y="-13017581"/>
            <a:ext cx="47511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251" name="Google Shape;2251;p199"/>
          <p:cNvPicPr preferRelativeResize="0"/>
          <p:nvPr/>
        </p:nvPicPr>
        <p:blipFill rotWithShape="1">
          <a:blip r:embed="rId4">
            <a:alphaModFix/>
          </a:blip>
          <a:srcRect b="0" l="0" r="0" t="0"/>
          <a:stretch/>
        </p:blipFill>
        <p:spPr>
          <a:xfrm>
            <a:off x="5791200" y="955437"/>
            <a:ext cx="3673238" cy="31403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pSp>
        <p:nvGrpSpPr>
          <p:cNvPr id="107" name="Google Shape;107;p2"/>
          <p:cNvGrpSpPr/>
          <p:nvPr/>
        </p:nvGrpSpPr>
        <p:grpSpPr>
          <a:xfrm>
            <a:off x="214315" y="94287"/>
            <a:ext cx="8821405" cy="634852"/>
            <a:chOff x="2766060" y="125716"/>
            <a:chExt cx="9311640" cy="846469"/>
          </a:xfrm>
        </p:grpSpPr>
        <p:cxnSp>
          <p:nvCxnSpPr>
            <p:cNvPr id="108" name="Google Shape;108;p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9" name="Google Shape;109;p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i="0" sz="1350" u="none" cap="none" strike="noStrike">
                <a:solidFill>
                  <a:srgbClr val="002060"/>
                </a:solidFill>
                <a:latin typeface="Bookman Old Style"/>
                <a:ea typeface="Bookman Old Style"/>
                <a:cs typeface="Bookman Old Style"/>
                <a:sym typeface="Bookman Old Style"/>
              </a:endParaRPr>
            </a:p>
          </p:txBody>
        </p:sp>
        <p:pic>
          <p:nvPicPr>
            <p:cNvPr id="110" name="Google Shape;110;p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1" name="Google Shape;111;p2"/>
          <p:cNvSpPr txBox="1"/>
          <p:nvPr/>
        </p:nvSpPr>
        <p:spPr>
          <a:xfrm>
            <a:off x="0" y="110282"/>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i="0" lang="en-US" sz="2100" u="none" cap="none" strike="noStrike">
                <a:solidFill>
                  <a:srgbClr val="7030A0"/>
                </a:solidFill>
                <a:latin typeface="Arial"/>
                <a:ea typeface="Arial"/>
                <a:cs typeface="Arial"/>
                <a:sym typeface="Arial"/>
              </a:rPr>
              <a:t>Web Application</a:t>
            </a:r>
            <a:endParaRPr b="1" i="0" sz="2100" u="none" cap="none" strike="noStrike">
              <a:solidFill>
                <a:srgbClr val="7030A0"/>
              </a:solidFill>
              <a:latin typeface="Arial"/>
              <a:ea typeface="Arial"/>
              <a:cs typeface="Arial"/>
              <a:sym typeface="Arial"/>
            </a:endParaRPr>
          </a:p>
        </p:txBody>
      </p:sp>
      <p:sp>
        <p:nvSpPr>
          <p:cNvPr id="112" name="Google Shape;112;p2"/>
          <p:cNvSpPr txBox="1"/>
          <p:nvPr/>
        </p:nvSpPr>
        <p:spPr>
          <a:xfrm>
            <a:off x="214315" y="629555"/>
            <a:ext cx="847248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FF0000"/>
                </a:solidFill>
                <a:latin typeface="Inter"/>
                <a:ea typeface="Inter"/>
                <a:cs typeface="Inter"/>
                <a:sym typeface="Inter"/>
              </a:rPr>
              <a:t>Definition</a:t>
            </a:r>
            <a:endParaRPr b="0" i="0" sz="1800">
              <a:solidFill>
                <a:srgbClr val="FF0000"/>
              </a:solidFill>
              <a:latin typeface="Inter"/>
              <a:ea typeface="Inter"/>
              <a:cs typeface="Inter"/>
              <a:sym typeface="Inte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A web-application is an application program that is usually stored on a remote server, and users can access it through the use of </a:t>
            </a:r>
            <a:r>
              <a:rPr b="1" i="0" lang="en-US" sz="1800">
                <a:solidFill>
                  <a:srgbClr val="333333"/>
                </a:solidFill>
                <a:latin typeface="Inter"/>
                <a:ea typeface="Inter"/>
                <a:cs typeface="Inter"/>
                <a:sym typeface="Inter"/>
              </a:rPr>
              <a:t>Software</a:t>
            </a:r>
            <a:r>
              <a:rPr b="0" i="0" lang="en-US" sz="1800">
                <a:solidFill>
                  <a:srgbClr val="333333"/>
                </a:solidFill>
                <a:latin typeface="Inter"/>
                <a:ea typeface="Inter"/>
                <a:cs typeface="Inter"/>
                <a:sym typeface="Inter"/>
              </a:rPr>
              <a:t> known as </a:t>
            </a:r>
            <a:r>
              <a:rPr b="1" i="0" lang="en-US" sz="1800">
                <a:solidFill>
                  <a:srgbClr val="333333"/>
                </a:solidFill>
                <a:latin typeface="Inter"/>
                <a:ea typeface="Inter"/>
                <a:cs typeface="Inter"/>
                <a:sym typeface="Inter"/>
              </a:rPr>
              <a:t>web-browser.</a:t>
            </a:r>
            <a:endParaRPr/>
          </a:p>
          <a:p>
            <a:pPr indent="0" lvl="0" marL="0" marR="0" rtl="0" algn="ctr">
              <a:spcBef>
                <a:spcPts val="0"/>
              </a:spcBef>
              <a:spcAft>
                <a:spcPts val="0"/>
              </a:spcAft>
              <a:buNone/>
            </a:pPr>
            <a:r>
              <a:rPr b="1" i="0" lang="en-US" sz="1800">
                <a:solidFill>
                  <a:srgbClr val="333333"/>
                </a:solidFill>
                <a:latin typeface="Inter"/>
                <a:ea typeface="Inter"/>
                <a:cs typeface="Inter"/>
                <a:sym typeface="Inter"/>
              </a:rPr>
              <a:t>OR</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It is a type of computer program that usually runs with the help of a web browser and also uses many web technologies to perform various tasks on the internet.</a:t>
            </a:r>
            <a:endParaRPr/>
          </a:p>
          <a:p>
            <a:pPr indent="0" lvl="0" marL="0" marR="0" rtl="0" algn="l">
              <a:spcBef>
                <a:spcPts val="0"/>
              </a:spcBef>
              <a:spcAft>
                <a:spcPts val="0"/>
              </a:spcAft>
              <a:buNone/>
            </a:pPr>
            <a:r>
              <a:t/>
            </a:r>
            <a:endParaRPr b="1" i="0" sz="1800">
              <a:solidFill>
                <a:srgbClr val="333333"/>
              </a:solidFill>
              <a:latin typeface="Inter"/>
              <a:ea typeface="Inter"/>
              <a:cs typeface="Inter"/>
              <a:sym typeface="Inte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descr="web-application3.png" id="113" name="Google Shape;113;p2"/>
          <p:cNvPicPr preferRelativeResize="0"/>
          <p:nvPr/>
        </p:nvPicPr>
        <p:blipFill rotWithShape="1">
          <a:blip r:embed="rId4">
            <a:alphaModFix/>
          </a:blip>
          <a:srcRect b="0" l="0" r="0" t="0"/>
          <a:stretch/>
        </p:blipFill>
        <p:spPr>
          <a:xfrm>
            <a:off x="1288257" y="2190750"/>
            <a:ext cx="6324600" cy="26784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grpSp>
        <p:nvGrpSpPr>
          <p:cNvPr id="277" name="Google Shape;277;p20"/>
          <p:cNvGrpSpPr/>
          <p:nvPr/>
        </p:nvGrpSpPr>
        <p:grpSpPr>
          <a:xfrm>
            <a:off x="193579" y="0"/>
            <a:ext cx="8821405" cy="634852"/>
            <a:chOff x="2766060" y="125716"/>
            <a:chExt cx="9311640" cy="846469"/>
          </a:xfrm>
        </p:grpSpPr>
        <p:cxnSp>
          <p:nvCxnSpPr>
            <p:cNvPr id="278" name="Google Shape;278;p2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79" name="Google Shape;279;p20"/>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280" name="Google Shape;280;p2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81" name="Google Shape;281;p20"/>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282" name="Google Shape;282;p20"/>
          <p:cNvSpPr txBox="1"/>
          <p:nvPr/>
        </p:nvSpPr>
        <p:spPr>
          <a:xfrm>
            <a:off x="129016" y="558290"/>
            <a:ext cx="8153314"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Title tag</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The HTML &lt;title&gt; element is used to define the title of the document. It is used in all HTML/XHTML documents. The &lt;title&gt; element must be placed between &lt;head&gt; element, and one document can only have one title element.</a:t>
            </a:r>
            <a:endParaRPr/>
          </a:p>
          <a:p>
            <a:pPr indent="0" lvl="0" marL="0" marR="0" rtl="0" algn="l">
              <a:spcBef>
                <a:spcPts val="0"/>
              </a:spcBef>
              <a:spcAft>
                <a:spcPts val="0"/>
              </a:spcAft>
              <a:buNone/>
            </a:pPr>
            <a:r>
              <a:rPr lang="en-US" sz="1800">
                <a:solidFill>
                  <a:srgbClr val="FF0000"/>
                </a:solidFill>
                <a:latin typeface="Inter"/>
                <a:ea typeface="Inter"/>
                <a:cs typeface="Inter"/>
                <a:sym typeface="Inter"/>
              </a:rPr>
              <a:t>Style tag</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The HTML &lt;style&gt; element is used to style the HTML page. The &lt;style&gt; element can have CSS properties for that HTML page only. If we want to apply CSS for multiple pages then we should use separate CSS file.</a:t>
            </a:r>
            <a:endParaRPr/>
          </a:p>
          <a:p>
            <a:pPr indent="0" lvl="0" marL="0" marR="0" rtl="0" algn="l">
              <a:spcBef>
                <a:spcPts val="0"/>
              </a:spcBef>
              <a:spcAft>
                <a:spcPts val="0"/>
              </a:spcAft>
              <a:buNone/>
            </a:pPr>
            <a:r>
              <a:rPr lang="en-US" sz="1800">
                <a:solidFill>
                  <a:srgbClr val="FF0000"/>
                </a:solidFill>
                <a:latin typeface="Inter"/>
                <a:ea typeface="Inter"/>
                <a:cs typeface="Inter"/>
                <a:sym typeface="Inter"/>
              </a:rPr>
              <a:t>Link tag</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The HTML &lt;link&gt; element is used to link an external style sheet to your webpage. The &lt;link&gt; element contains main two attributes which are "rel" and "href". The rel attribute indicates that it is a stylesheet, and href gives the path to that external file.</a:t>
            </a:r>
            <a:endParaRPr sz="1800">
              <a:solidFill>
                <a:srgbClr val="FF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pSp>
        <p:nvGrpSpPr>
          <p:cNvPr id="287" name="Google Shape;287;p21"/>
          <p:cNvGrpSpPr/>
          <p:nvPr/>
        </p:nvGrpSpPr>
        <p:grpSpPr>
          <a:xfrm>
            <a:off x="193579" y="0"/>
            <a:ext cx="8821405" cy="634852"/>
            <a:chOff x="2766060" y="125716"/>
            <a:chExt cx="9311640" cy="846469"/>
          </a:xfrm>
        </p:grpSpPr>
        <p:cxnSp>
          <p:nvCxnSpPr>
            <p:cNvPr id="288" name="Google Shape;288;p2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89" name="Google Shape;289;p21"/>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290" name="Google Shape;290;p2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91" name="Google Shape;291;p21"/>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292" name="Google Shape;292;p21"/>
          <p:cNvSpPr txBox="1"/>
          <p:nvPr/>
        </p:nvSpPr>
        <p:spPr>
          <a:xfrm>
            <a:off x="129016" y="558290"/>
            <a:ext cx="8153314" cy="369331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FF0000"/>
                </a:solidFill>
                <a:latin typeface="Inter"/>
                <a:ea typeface="Inter"/>
                <a:cs typeface="Inter"/>
                <a:sym typeface="Inter"/>
              </a:rPr>
              <a:t>Example</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&lt;!DOCTYPE html&gt;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&lt;html&gt;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&lt;head&gt;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&lt;title&gt;This is title&lt;/title&gt;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&lt;link rel=</a:t>
            </a:r>
            <a:r>
              <a:rPr b="0" i="0" lang="en-US" sz="1800">
                <a:solidFill>
                  <a:srgbClr val="0000FF"/>
                </a:solidFill>
                <a:latin typeface="Inter"/>
                <a:ea typeface="Inter"/>
                <a:cs typeface="Inter"/>
                <a:sym typeface="Inter"/>
              </a:rPr>
              <a:t>"stylesheet"</a:t>
            </a:r>
            <a:r>
              <a:rPr b="0" i="0" lang="en-US" sz="1800">
                <a:solidFill>
                  <a:srgbClr val="000000"/>
                </a:solidFill>
                <a:latin typeface="Inter"/>
                <a:ea typeface="Inter"/>
                <a:cs typeface="Inter"/>
                <a:sym typeface="Inter"/>
              </a:rPr>
              <a:t> href=</a:t>
            </a:r>
            <a:r>
              <a:rPr b="0" i="0" lang="en-US" sz="1800">
                <a:solidFill>
                  <a:srgbClr val="0000FF"/>
                </a:solidFill>
                <a:latin typeface="Inter"/>
                <a:ea typeface="Inter"/>
                <a:cs typeface="Inter"/>
                <a:sym typeface="Inter"/>
              </a:rPr>
              <a:t>"style.css"</a:t>
            </a:r>
            <a:r>
              <a:rPr b="0" i="0" lang="en-US" sz="1800">
                <a:solidFill>
                  <a:srgbClr val="000000"/>
                </a:solidFill>
                <a:latin typeface="Inter"/>
                <a:ea typeface="Inter"/>
                <a:cs typeface="Inter"/>
                <a:sym typeface="Inter"/>
              </a:rPr>
              <a:t>&gt;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&lt;/head&gt;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&lt;body&gt;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&lt;h2&gt;Web-page with external CSS&lt;/h2&gt;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&lt;p&gt;This is looking a cool page&lt;/p&gt;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&lt;/body&gt;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&lt;/html&gt;</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pSp>
        <p:nvGrpSpPr>
          <p:cNvPr id="297" name="Google Shape;297;p22"/>
          <p:cNvGrpSpPr/>
          <p:nvPr/>
        </p:nvGrpSpPr>
        <p:grpSpPr>
          <a:xfrm>
            <a:off x="193579" y="0"/>
            <a:ext cx="8821405" cy="634852"/>
            <a:chOff x="2766060" y="125716"/>
            <a:chExt cx="9311640" cy="846469"/>
          </a:xfrm>
        </p:grpSpPr>
        <p:cxnSp>
          <p:nvCxnSpPr>
            <p:cNvPr id="298" name="Google Shape;298;p2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99" name="Google Shape;299;p22"/>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300" name="Google Shape;300;p2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01" name="Google Shape;301;p22"/>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302" name="Google Shape;302;p22"/>
          <p:cNvSpPr txBox="1"/>
          <p:nvPr/>
        </p:nvSpPr>
        <p:spPr>
          <a:xfrm>
            <a:off x="129016" y="558290"/>
            <a:ext cx="8153314"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FF0000"/>
                </a:solidFill>
                <a:latin typeface="Inter"/>
                <a:ea typeface="Inter"/>
                <a:cs typeface="Inter"/>
                <a:sym typeface="Inter"/>
              </a:rPr>
              <a:t>Meta tag</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HTML &lt;meta&gt; element is used to specify the character set, page description, keywords, authors and other metadata on the webpage.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Metadata is mainly used by browsers, search engines, and other web services to rank your webpage better.</a:t>
            </a:r>
            <a:endParaRPr/>
          </a:p>
          <a:p>
            <a:pPr indent="0" lvl="0" marL="0" marR="0" rtl="0" algn="just">
              <a:spcBef>
                <a:spcPts val="0"/>
              </a:spcBef>
              <a:spcAft>
                <a:spcPts val="0"/>
              </a:spcAft>
              <a:buNone/>
            </a:pPr>
            <a:r>
              <a:rPr b="1" i="0" lang="en-US" sz="1800">
                <a:solidFill>
                  <a:srgbClr val="FF0000"/>
                </a:solidFill>
                <a:latin typeface="Inter"/>
                <a:ea typeface="Inter"/>
                <a:cs typeface="Inter"/>
                <a:sym typeface="Inter"/>
              </a:rPr>
              <a:t>To define a character set:</a:t>
            </a:r>
            <a:endParaRPr b="0" i="0" sz="1800">
              <a:solidFill>
                <a:srgbClr val="FF0000"/>
              </a:solidFill>
              <a:latin typeface="Inter"/>
              <a:ea typeface="Inter"/>
              <a:cs typeface="Inter"/>
              <a:sym typeface="Inte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&lt;meta charset=</a:t>
            </a:r>
            <a:r>
              <a:rPr b="0" i="0" lang="en-US" sz="1800">
                <a:solidFill>
                  <a:srgbClr val="0000FF"/>
                </a:solidFill>
                <a:latin typeface="Inter"/>
                <a:ea typeface="Inter"/>
                <a:cs typeface="Inter"/>
                <a:sym typeface="Inter"/>
              </a:rPr>
              <a:t>"UTF-8"</a:t>
            </a:r>
            <a:r>
              <a:rPr b="0" i="0" lang="en-US" sz="1800">
                <a:solidFill>
                  <a:srgbClr val="000000"/>
                </a:solidFill>
                <a:latin typeface="Inter"/>
                <a:ea typeface="Inter"/>
                <a:cs typeface="Inter"/>
                <a:sym typeface="Inter"/>
              </a:rPr>
              <a:t>&gt;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charset attribute specifies the character encoding. In this example we have set it to "UTF-8" which means it can handle to display any language.</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pSp>
        <p:nvGrpSpPr>
          <p:cNvPr id="307" name="Google Shape;307;p23"/>
          <p:cNvGrpSpPr/>
          <p:nvPr/>
        </p:nvGrpSpPr>
        <p:grpSpPr>
          <a:xfrm>
            <a:off x="193579" y="0"/>
            <a:ext cx="8821405" cy="634852"/>
            <a:chOff x="2766060" y="125716"/>
            <a:chExt cx="9311640" cy="846469"/>
          </a:xfrm>
        </p:grpSpPr>
        <p:cxnSp>
          <p:nvCxnSpPr>
            <p:cNvPr id="308" name="Google Shape;308;p2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09" name="Google Shape;309;p23"/>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310" name="Google Shape;310;p2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11" name="Google Shape;311;p23"/>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312" name="Google Shape;312;p23"/>
          <p:cNvSpPr txBox="1"/>
          <p:nvPr/>
        </p:nvSpPr>
        <p:spPr>
          <a:xfrm>
            <a:off x="129016" y="558290"/>
            <a:ext cx="8153314" cy="369331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000000"/>
                </a:solidFill>
                <a:latin typeface="Inter"/>
                <a:ea typeface="Inter"/>
                <a:cs typeface="Inter"/>
                <a:sym typeface="Inter"/>
              </a:rPr>
              <a:t>&lt;!DOCTYPE html&gt;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&lt;html&gt;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&lt;meta charset=</a:t>
            </a:r>
            <a:r>
              <a:rPr b="0" i="0" lang="en-US" sz="1800">
                <a:solidFill>
                  <a:srgbClr val="0000FF"/>
                </a:solidFill>
                <a:latin typeface="Inter"/>
                <a:ea typeface="Inter"/>
                <a:cs typeface="Inter"/>
                <a:sym typeface="Inter"/>
              </a:rPr>
              <a:t>"UTF-8"</a:t>
            </a:r>
            <a:r>
              <a:rPr b="0" i="0" lang="en-US" sz="1800">
                <a:solidFill>
                  <a:srgbClr val="000000"/>
                </a:solidFill>
                <a:latin typeface="Inter"/>
                <a:ea typeface="Inter"/>
                <a:cs typeface="Inter"/>
                <a:sym typeface="Inter"/>
              </a:rPr>
              <a:t>&gt;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&lt;body&gt;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&lt;p&gt;This is written in English language&lt;span style=</a:t>
            </a:r>
            <a:r>
              <a:rPr b="0" i="0" lang="en-US" sz="1800">
                <a:solidFill>
                  <a:srgbClr val="0000FF"/>
                </a:solidFill>
                <a:latin typeface="Inter"/>
                <a:ea typeface="Inter"/>
                <a:cs typeface="Inter"/>
                <a:sym typeface="Inter"/>
              </a:rPr>
              <a:t>"color: blue"</a:t>
            </a:r>
            <a:r>
              <a:rPr b="0" i="0" lang="en-US" sz="1800">
                <a:solidFill>
                  <a:srgbClr val="000000"/>
                </a:solidFill>
                <a:latin typeface="Inter"/>
                <a:ea typeface="Inter"/>
                <a:cs typeface="Inter"/>
                <a:sym typeface="Inter"/>
              </a:rPr>
              <a:t>&gt; My friend's name is.......&lt;/span&gt;&lt;/p&gt;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&lt;p&gt;This is Chinese language &lt;span style=</a:t>
            </a:r>
            <a:r>
              <a:rPr b="0" i="0" lang="en-US" sz="1800">
                <a:solidFill>
                  <a:srgbClr val="0000FF"/>
                </a:solidFill>
                <a:latin typeface="Inter"/>
                <a:ea typeface="Inter"/>
                <a:cs typeface="Inter"/>
                <a:sym typeface="Inter"/>
              </a:rPr>
              <a:t>"color: red"</a:t>
            </a:r>
            <a:r>
              <a:rPr b="0" i="0" lang="en-US" sz="1800">
                <a:solidFill>
                  <a:srgbClr val="000000"/>
                </a:solidFill>
                <a:latin typeface="Inter"/>
                <a:ea typeface="Inter"/>
                <a:cs typeface="Inter"/>
                <a:sym typeface="Inter"/>
              </a:rPr>
              <a:t>&gt;Wǒ de péngyǒu jiào&lt;/span&gt;&lt;/p&gt;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&lt;/body&gt;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&lt;/html&gt;  </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24"/>
          <p:cNvGrpSpPr/>
          <p:nvPr/>
        </p:nvGrpSpPr>
        <p:grpSpPr>
          <a:xfrm>
            <a:off x="193579" y="0"/>
            <a:ext cx="8821405" cy="634852"/>
            <a:chOff x="2766060" y="125716"/>
            <a:chExt cx="9311640" cy="846469"/>
          </a:xfrm>
        </p:grpSpPr>
        <p:cxnSp>
          <p:nvCxnSpPr>
            <p:cNvPr id="318" name="Google Shape;318;p2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19" name="Google Shape;319;p24"/>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320" name="Google Shape;320;p2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21" name="Google Shape;321;p24"/>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322" name="Google Shape;322;p24"/>
          <p:cNvSpPr txBox="1"/>
          <p:nvPr/>
        </p:nvSpPr>
        <p:spPr>
          <a:xfrm>
            <a:off x="129016" y="558290"/>
            <a:ext cx="8710184"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body tag </a:t>
            </a:r>
            <a:r>
              <a:rPr lang="en-US" sz="1800">
                <a:solidFill>
                  <a:schemeClr val="dk1"/>
                </a:solidFill>
                <a:latin typeface="Arial"/>
                <a:ea typeface="Arial"/>
                <a:cs typeface="Arial"/>
                <a:sym typeface="Arial"/>
              </a:rPr>
              <a:t>represents content information (means output) of the web page.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information appears on webpage/in browser (it’s called as content).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tag is used to design UI or to display output.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body tag contains so many child/sub tags.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some of tags: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&lt;form&gt;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&lt;h1&gt;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&lt;h2&gt;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&lt;p&gt;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&lt;div&gt;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&lt;input&gt;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&lt;a&gt;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&lt;audio&gt;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&lt;video&gt;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etc...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	</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grpSp>
        <p:nvGrpSpPr>
          <p:cNvPr id="327" name="Google Shape;327;p25"/>
          <p:cNvGrpSpPr/>
          <p:nvPr/>
        </p:nvGrpSpPr>
        <p:grpSpPr>
          <a:xfrm>
            <a:off x="-228600" y="0"/>
            <a:ext cx="9243584" cy="634852"/>
            <a:chOff x="2320419" y="125716"/>
            <a:chExt cx="9757281" cy="846469"/>
          </a:xfrm>
        </p:grpSpPr>
        <p:cxnSp>
          <p:nvCxnSpPr>
            <p:cNvPr id="328" name="Google Shape;328;p2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29" name="Google Shape;329;p2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Attributes</a:t>
              </a:r>
              <a:endParaRPr/>
            </a:p>
          </p:txBody>
        </p:sp>
        <p:pic>
          <p:nvPicPr>
            <p:cNvPr id="330" name="Google Shape;330;p2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31" name="Google Shape;331;p25"/>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FF0000"/>
              </a:solidFill>
              <a:latin typeface="Times New Roman"/>
              <a:ea typeface="Times New Roman"/>
              <a:cs typeface="Times New Roman"/>
              <a:sym typeface="Times New Roman"/>
            </a:endParaRPr>
          </a:p>
        </p:txBody>
      </p:sp>
      <p:sp>
        <p:nvSpPr>
          <p:cNvPr id="332" name="Google Shape;332;p25"/>
          <p:cNvSpPr txBox="1"/>
          <p:nvPr/>
        </p:nvSpPr>
        <p:spPr>
          <a:xfrm>
            <a:off x="123517" y="613422"/>
            <a:ext cx="871018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333" name="Google Shape;333;p25"/>
          <p:cNvSpPr txBox="1"/>
          <p:nvPr/>
        </p:nvSpPr>
        <p:spPr>
          <a:xfrm>
            <a:off x="538898" y="634852"/>
            <a:ext cx="6347382" cy="42473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attribute is a special feature/setting/property of a tag.</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&gt; attributes are used to change the default look/feel of data(elements).</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&gt; every tag they have attributes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Syn:</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&lt;tagname  attribute="parameter"  attribute=’parameter’   ...   &gt;</a:t>
            </a:r>
            <a:endParaRPr/>
          </a:p>
          <a:p>
            <a:pPr indent="0" lvl="0" marL="0" marR="0" rtl="0" algn="l">
              <a:lnSpc>
                <a:spcPct val="100000"/>
              </a:lnSpc>
              <a:spcBef>
                <a:spcPts val="0"/>
              </a:spcBef>
              <a:spcAft>
                <a:spcPts val="0"/>
              </a:spcAft>
              <a:buClr>
                <a:srgbClr val="000000"/>
              </a:buClr>
              <a:buSzPts val="1800"/>
              <a:buFont typeface="Arial"/>
              <a:buNone/>
            </a:pPr>
            <a:r>
              <a:rPr b="1" lang="en-US" sz="1800">
                <a:solidFill>
                  <a:srgbClr val="000000"/>
                </a:solidFill>
                <a:latin typeface="Arial"/>
                <a:ea typeface="Arial"/>
                <a:cs typeface="Arial"/>
                <a:sym typeface="Arial"/>
              </a:rPr>
              <a:t>example</a:t>
            </a:r>
            <a:r>
              <a:rPr b="1" i="0" lang="en-US" sz="1800" u="none" cap="none" strike="noStrike">
                <a:solidFill>
                  <a:srgbClr val="000000"/>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&lt;img src="D://WAD//x.jpg" alt="hi" width=200px height=200px&gt;</a:t>
            </a:r>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Note: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parameter means the value of attribute.</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Parameter should enclosed within </a:t>
            </a:r>
            <a:r>
              <a:rPr lang="en-US" sz="1800">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or  ' 'or without quotes.</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Every attribute must be separated by a space</a:t>
            </a:r>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pSp>
        <p:nvGrpSpPr>
          <p:cNvPr id="339" name="Google Shape;339;p26"/>
          <p:cNvGrpSpPr/>
          <p:nvPr/>
        </p:nvGrpSpPr>
        <p:grpSpPr>
          <a:xfrm>
            <a:off x="193579" y="0"/>
            <a:ext cx="8821405" cy="634852"/>
            <a:chOff x="2766060" y="125716"/>
            <a:chExt cx="9311640" cy="846469"/>
          </a:xfrm>
        </p:grpSpPr>
        <p:cxnSp>
          <p:nvCxnSpPr>
            <p:cNvPr id="340" name="Google Shape;340;p2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41" name="Google Shape;341;p26"/>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342" name="Google Shape;342;p2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43" name="Google Shape;343;p26"/>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344" name="Google Shape;344;p26"/>
          <p:cNvSpPr txBox="1"/>
          <p:nvPr/>
        </p:nvSpPr>
        <p:spPr>
          <a:xfrm>
            <a:off x="193579" y="573285"/>
            <a:ext cx="8710184"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a:t>
            </a:r>
            <a:r>
              <a:rPr lang="en-US" sz="1800">
                <a:solidFill>
                  <a:srgbClr val="FF0000"/>
                </a:solidFill>
                <a:latin typeface="Arial"/>
                <a:ea typeface="Arial"/>
                <a:cs typeface="Arial"/>
                <a:sym typeface="Arial"/>
              </a:rPr>
              <a:t>&lt;pre&gt; </a:t>
            </a:r>
            <a:r>
              <a:rPr lang="en-US" sz="1800">
                <a:solidFill>
                  <a:schemeClr val="dk1"/>
                </a:solidFill>
                <a:latin typeface="Arial"/>
                <a:ea typeface="Arial"/>
                <a:cs typeface="Arial"/>
                <a:sym typeface="Arial"/>
              </a:rPr>
              <a:t>tag defines preformatted text.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Text in a &lt;pre&gt; element is displayed in a fixed-width font, and the text preserves both spaces and line breaks. The text will be displayed exactly as written in the HTML source code.</a:t>
            </a:r>
            <a:endParaRPr/>
          </a:p>
          <a:p>
            <a:pPr indent="0" lvl="0" marL="0" marR="0" rtl="0" algn="l">
              <a:spcBef>
                <a:spcPts val="0"/>
              </a:spcBef>
              <a:spcAft>
                <a:spcPts val="0"/>
              </a:spcAft>
              <a:buNone/>
            </a:pPr>
            <a:r>
              <a:rPr b="0" i="0" lang="en-US" sz="1800">
                <a:solidFill>
                  <a:schemeClr val="dk1"/>
                </a:solidFill>
                <a:latin typeface="Verdana"/>
                <a:ea typeface="Verdana"/>
                <a:cs typeface="Verdana"/>
                <a:sym typeface="Verdana"/>
              </a:rPr>
              <a:t>Every HTML element has a default display value, depending on what type of element it is.</a:t>
            </a:r>
            <a:endParaRPr/>
          </a:p>
          <a:p>
            <a:pPr indent="0" lvl="0" marL="0" marR="0" rtl="0" algn="l">
              <a:spcBef>
                <a:spcPts val="0"/>
              </a:spcBef>
              <a:spcAft>
                <a:spcPts val="0"/>
              </a:spcAft>
              <a:buNone/>
            </a:pPr>
            <a:r>
              <a:rPr b="0" i="0" lang="en-US" sz="1800">
                <a:solidFill>
                  <a:schemeClr val="dk1"/>
                </a:solidFill>
                <a:latin typeface="Verdana"/>
                <a:ea typeface="Verdana"/>
                <a:cs typeface="Verdana"/>
                <a:sym typeface="Verdana"/>
              </a:rPr>
              <a:t>There are two display values: </a:t>
            </a:r>
            <a:r>
              <a:rPr b="0" i="0" lang="en-US" sz="1800">
                <a:solidFill>
                  <a:srgbClr val="FF0000"/>
                </a:solidFill>
                <a:latin typeface="Verdana"/>
                <a:ea typeface="Verdana"/>
                <a:cs typeface="Verdana"/>
                <a:sym typeface="Verdana"/>
              </a:rPr>
              <a:t>block and inline.</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Block-level Elements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 block-level element always starts on a new line, and the browsers automatically add some space (a margin) before and after the element.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 block-level eright alement always takes up the full width available (stretches out to the left and s far as it can).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Two commonly used block elements are: &lt;p&gt; and &lt;div&gt;.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grpSp>
        <p:nvGrpSpPr>
          <p:cNvPr id="350" name="Google Shape;350;p27"/>
          <p:cNvGrpSpPr/>
          <p:nvPr/>
        </p:nvGrpSpPr>
        <p:grpSpPr>
          <a:xfrm>
            <a:off x="193579" y="0"/>
            <a:ext cx="8821405" cy="634852"/>
            <a:chOff x="2766060" y="125716"/>
            <a:chExt cx="9311640" cy="846469"/>
          </a:xfrm>
        </p:grpSpPr>
        <p:cxnSp>
          <p:nvCxnSpPr>
            <p:cNvPr id="351" name="Google Shape;351;p2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52" name="Google Shape;352;p27"/>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353" name="Google Shape;353;p2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54" name="Google Shape;354;p27"/>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355" name="Google Shape;355;p27"/>
          <p:cNvSpPr txBox="1"/>
          <p:nvPr/>
        </p:nvSpPr>
        <p:spPr>
          <a:xfrm>
            <a:off x="129016" y="558290"/>
            <a:ext cx="871018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&lt;p&gt; element defines a paragraph in an HTML document.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&lt;div&gt; element defines a division or a section in an HTML document.</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56" name="Google Shape;356;p27"/>
          <p:cNvPicPr preferRelativeResize="0"/>
          <p:nvPr/>
        </p:nvPicPr>
        <p:blipFill rotWithShape="1">
          <a:blip r:embed="rId4">
            <a:alphaModFix/>
          </a:blip>
          <a:srcRect b="0" l="0" r="0" t="0"/>
          <a:stretch/>
        </p:blipFill>
        <p:spPr>
          <a:xfrm>
            <a:off x="442912" y="1733550"/>
            <a:ext cx="8258175" cy="167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pSp>
        <p:nvGrpSpPr>
          <p:cNvPr id="362" name="Google Shape;362;p28"/>
          <p:cNvGrpSpPr/>
          <p:nvPr/>
        </p:nvGrpSpPr>
        <p:grpSpPr>
          <a:xfrm>
            <a:off x="193579" y="0"/>
            <a:ext cx="8821405" cy="634852"/>
            <a:chOff x="2766060" y="125716"/>
            <a:chExt cx="9311640" cy="846469"/>
          </a:xfrm>
        </p:grpSpPr>
        <p:cxnSp>
          <p:nvCxnSpPr>
            <p:cNvPr id="363" name="Google Shape;363;p2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64" name="Google Shape;364;p28"/>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365" name="Google Shape;365;p2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66" name="Google Shape;366;p28"/>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367" name="Google Shape;367;p28"/>
          <p:cNvSpPr txBox="1"/>
          <p:nvPr/>
        </p:nvSpPr>
        <p:spPr>
          <a:xfrm>
            <a:off x="129016" y="558290"/>
            <a:ext cx="871018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Inline Elements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An inline element does not start on a new line.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An inline element only takes up as much width as necessary.</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is a &lt;span&gt; element inside a paragraph.</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68" name="Google Shape;368;p28"/>
          <p:cNvPicPr preferRelativeResize="0"/>
          <p:nvPr/>
        </p:nvPicPr>
        <p:blipFill rotWithShape="1">
          <a:blip r:embed="rId4">
            <a:alphaModFix/>
          </a:blip>
          <a:srcRect b="0" l="0" r="0" t="0"/>
          <a:stretch/>
        </p:blipFill>
        <p:spPr>
          <a:xfrm>
            <a:off x="776286" y="2733675"/>
            <a:ext cx="7820025" cy="2047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pSp>
        <p:nvGrpSpPr>
          <p:cNvPr id="374" name="Google Shape;374;p29"/>
          <p:cNvGrpSpPr/>
          <p:nvPr/>
        </p:nvGrpSpPr>
        <p:grpSpPr>
          <a:xfrm>
            <a:off x="193579" y="0"/>
            <a:ext cx="8821405" cy="634852"/>
            <a:chOff x="2766060" y="125716"/>
            <a:chExt cx="9311640" cy="846469"/>
          </a:xfrm>
        </p:grpSpPr>
        <p:cxnSp>
          <p:nvCxnSpPr>
            <p:cNvPr id="375" name="Google Shape;375;p2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76" name="Google Shape;376;p29"/>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377" name="Google Shape;377;p2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78" name="Google Shape;378;p29"/>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379" name="Google Shape;379;p29"/>
          <p:cNvSpPr txBox="1"/>
          <p:nvPr/>
        </p:nvSpPr>
        <p:spPr>
          <a:xfrm>
            <a:off x="129016" y="558290"/>
            <a:ext cx="871018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80" name="Google Shape;380;p29"/>
          <p:cNvPicPr preferRelativeResize="0"/>
          <p:nvPr/>
        </p:nvPicPr>
        <p:blipFill rotWithShape="1">
          <a:blip r:embed="rId4">
            <a:alphaModFix/>
          </a:blip>
          <a:srcRect b="0" l="0" r="0" t="0"/>
          <a:stretch/>
        </p:blipFill>
        <p:spPr>
          <a:xfrm>
            <a:off x="449179" y="730327"/>
            <a:ext cx="8001000" cy="3023887"/>
          </a:xfrm>
          <a:prstGeom prst="rect">
            <a:avLst/>
          </a:prstGeom>
          <a:noFill/>
          <a:ln>
            <a:noFill/>
          </a:ln>
        </p:spPr>
      </p:pic>
      <p:sp>
        <p:nvSpPr>
          <p:cNvPr id="381" name="Google Shape;381;p29"/>
          <p:cNvSpPr txBox="1"/>
          <p:nvPr/>
        </p:nvSpPr>
        <p:spPr>
          <a:xfrm>
            <a:off x="193579" y="3670873"/>
            <a:ext cx="910282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example</a:t>
            </a:r>
            <a:endParaRPr/>
          </a:p>
          <a:p>
            <a:pPr indent="0" lvl="0" marL="0" marR="0" rtl="0" algn="l">
              <a:spcBef>
                <a:spcPts val="0"/>
              </a:spcBef>
              <a:spcAft>
                <a:spcPts val="0"/>
              </a:spcAft>
              <a:buNone/>
            </a:pP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blockquote</a:t>
            </a:r>
            <a:r>
              <a:rPr b="0" i="0" lang="en-US" sz="1800">
                <a:solidFill>
                  <a:srgbClr val="FF0000"/>
                </a:solidFill>
                <a:latin typeface="Consolas"/>
                <a:ea typeface="Consolas"/>
                <a:cs typeface="Consolas"/>
                <a:sym typeface="Consolas"/>
              </a:rPr>
              <a:t> &gt;</a:t>
            </a:r>
            <a:br>
              <a:rPr lang="en-US" sz="1800">
                <a:solidFill>
                  <a:schemeClr val="lt1"/>
                </a:solidFill>
                <a:latin typeface="Arial"/>
                <a:ea typeface="Arial"/>
                <a:cs typeface="Arial"/>
                <a:sym typeface="Arial"/>
              </a:rPr>
            </a:br>
            <a:r>
              <a:rPr b="0" i="0" lang="en-US" sz="1800">
                <a:solidFill>
                  <a:srgbClr val="000000"/>
                </a:solidFill>
                <a:latin typeface="Consolas"/>
                <a:ea typeface="Consolas"/>
                <a:cs typeface="Consolas"/>
                <a:sym typeface="Consolas"/>
              </a:rPr>
              <a:t>For 60 years, WWF has worked to help people and nature thrive. As the world's leading conservation organization, WWF works in nearly 100 countries. At every level, we collaborate with people around the world to develop and deliver innovative solutions that protect communities, wildlife, and the places in which they live.</a:t>
            </a:r>
            <a:br>
              <a:rPr lang="en-US" sz="1800">
                <a:solidFill>
                  <a:schemeClr val="lt1"/>
                </a:solidFill>
                <a:latin typeface="Arial"/>
                <a:ea typeface="Arial"/>
                <a:cs typeface="Arial"/>
                <a:sym typeface="Arial"/>
              </a:rPr>
            </a:b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/blockquote</a:t>
            </a:r>
            <a:r>
              <a:rPr b="0" i="0" lang="en-US" sz="1800">
                <a:solidFill>
                  <a:srgbClr val="0000CD"/>
                </a:solidFill>
                <a:latin typeface="Consolas"/>
                <a:ea typeface="Consolas"/>
                <a:cs typeface="Consolas"/>
                <a:sym typeface="Consolas"/>
              </a:rPr>
              <a:t>&gt;</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3"/>
          <p:cNvGrpSpPr/>
          <p:nvPr/>
        </p:nvGrpSpPr>
        <p:grpSpPr>
          <a:xfrm>
            <a:off x="214315" y="94287"/>
            <a:ext cx="8821405" cy="634852"/>
            <a:chOff x="2766060" y="125716"/>
            <a:chExt cx="9311640" cy="846469"/>
          </a:xfrm>
        </p:grpSpPr>
        <p:cxnSp>
          <p:nvCxnSpPr>
            <p:cNvPr id="119" name="Google Shape;119;p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0" name="Google Shape;120;p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21" name="Google Shape;121;p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2" name="Google Shape;122;p3"/>
          <p:cNvSpPr txBox="1"/>
          <p:nvPr/>
        </p:nvSpPr>
        <p:spPr>
          <a:xfrm>
            <a:off x="0" y="110282"/>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US" sz="2100">
                <a:solidFill>
                  <a:srgbClr val="7030A0"/>
                </a:solidFill>
                <a:latin typeface="Arial"/>
                <a:ea typeface="Arial"/>
                <a:cs typeface="Arial"/>
                <a:sym typeface="Arial"/>
              </a:rPr>
              <a:t>Website</a:t>
            </a:r>
            <a:endParaRPr b="1" sz="2100">
              <a:solidFill>
                <a:srgbClr val="7030A0"/>
              </a:solidFill>
              <a:latin typeface="Arial"/>
              <a:ea typeface="Arial"/>
              <a:cs typeface="Arial"/>
              <a:sym typeface="Arial"/>
            </a:endParaRPr>
          </a:p>
        </p:txBody>
      </p:sp>
      <p:sp>
        <p:nvSpPr>
          <p:cNvPr id="123" name="Google Shape;123;p3"/>
          <p:cNvSpPr txBox="1"/>
          <p:nvPr/>
        </p:nvSpPr>
        <p:spPr>
          <a:xfrm>
            <a:off x="214315" y="629555"/>
            <a:ext cx="8472485"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Inter"/>
                <a:ea typeface="Inter"/>
                <a:cs typeface="Inter"/>
                <a:sym typeface="Inter"/>
              </a:rPr>
              <a:t>Definition</a:t>
            </a:r>
            <a:endParaRPr b="0" i="0" sz="1800">
              <a:solidFill>
                <a:srgbClr val="FF0000"/>
              </a:solidFill>
              <a:latin typeface="Inter"/>
              <a:ea typeface="Inter"/>
              <a:cs typeface="Inter"/>
              <a:sym typeface="Inte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Website is a collection of related web pages that may contain text, images, audio and video. The first page of a website is called home page. Each website has specific internet address (URL) that you need to enter in your browser to access a website.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Website is hosted on one or more servers and can be accessed by visiting its homepage using a computer network. A website is managed by its owner that can be an individual, company or an organization.</a:t>
            </a:r>
            <a:endParaRPr/>
          </a:p>
          <a:p>
            <a:pPr indent="0" lvl="0" marL="0" marR="0" rtl="0" algn="l">
              <a:spcBef>
                <a:spcPts val="0"/>
              </a:spcBef>
              <a:spcAft>
                <a:spcPts val="0"/>
              </a:spcAft>
              <a:buClr>
                <a:schemeClr val="dk1"/>
              </a:buClr>
              <a:buSzPts val="1800"/>
              <a:buFont typeface="Arial"/>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grpSp>
        <p:nvGrpSpPr>
          <p:cNvPr id="387" name="Google Shape;387;p30"/>
          <p:cNvGrpSpPr/>
          <p:nvPr/>
        </p:nvGrpSpPr>
        <p:grpSpPr>
          <a:xfrm>
            <a:off x="193579" y="0"/>
            <a:ext cx="8821405" cy="634852"/>
            <a:chOff x="2766060" y="125716"/>
            <a:chExt cx="9311640" cy="846469"/>
          </a:xfrm>
        </p:grpSpPr>
        <p:cxnSp>
          <p:nvCxnSpPr>
            <p:cNvPr id="388" name="Google Shape;388;p3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89" name="Google Shape;389;p30"/>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390" name="Google Shape;390;p3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91" name="Google Shape;391;p30"/>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392" name="Google Shape;392;p30"/>
          <p:cNvSpPr txBox="1"/>
          <p:nvPr/>
        </p:nvSpPr>
        <p:spPr>
          <a:xfrm>
            <a:off x="685799" y="742956"/>
            <a:ext cx="8710184"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HTML </a:t>
            </a:r>
            <a:r>
              <a:rPr lang="en-US" sz="1800">
                <a:solidFill>
                  <a:srgbClr val="FF0000"/>
                </a:solidFill>
                <a:latin typeface="Arial"/>
                <a:ea typeface="Arial"/>
                <a:cs typeface="Arial"/>
                <a:sym typeface="Arial"/>
              </a:rPr>
              <a:t>&lt;q&gt; </a:t>
            </a:r>
            <a:r>
              <a:rPr lang="en-US" sz="1800">
                <a:solidFill>
                  <a:schemeClr val="dk1"/>
                </a:solidFill>
                <a:latin typeface="Arial"/>
                <a:ea typeface="Arial"/>
                <a:cs typeface="Arial"/>
                <a:sym typeface="Arial"/>
              </a:rPr>
              <a:t>tag defines a short quotation.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Browsers normally insert quotation marks around the quotation.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p</a:t>
            </a:r>
            <a:r>
              <a:rPr b="0" i="0" lang="en-US" sz="1800">
                <a:solidFill>
                  <a:srgbClr val="0000CD"/>
                </a:solidFill>
                <a:latin typeface="Consolas"/>
                <a:ea typeface="Consolas"/>
                <a:cs typeface="Consolas"/>
                <a:sym typeface="Consolas"/>
              </a:rPr>
              <a:t>&gt;</a:t>
            </a:r>
            <a:r>
              <a:rPr b="0" i="0" lang="en-US" sz="1800">
                <a:solidFill>
                  <a:srgbClr val="000000"/>
                </a:solidFill>
                <a:latin typeface="Consolas"/>
                <a:ea typeface="Consolas"/>
                <a:cs typeface="Consolas"/>
                <a:sym typeface="Consolas"/>
              </a:rPr>
              <a:t>WWF's goal is to: </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q</a:t>
            </a:r>
            <a:r>
              <a:rPr b="0" i="0" lang="en-US" sz="1800">
                <a:solidFill>
                  <a:srgbClr val="0000CD"/>
                </a:solidFill>
                <a:latin typeface="Consolas"/>
                <a:ea typeface="Consolas"/>
                <a:cs typeface="Consolas"/>
                <a:sym typeface="Consolas"/>
              </a:rPr>
              <a:t>&gt;</a:t>
            </a:r>
            <a:r>
              <a:rPr b="0" i="0" lang="en-US" sz="1800">
                <a:solidFill>
                  <a:srgbClr val="000000"/>
                </a:solidFill>
                <a:latin typeface="Consolas"/>
                <a:ea typeface="Consolas"/>
                <a:cs typeface="Consolas"/>
                <a:sym typeface="Consolas"/>
              </a:rPr>
              <a:t>Build a future where people live in harmony with nature.</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/q</a:t>
            </a:r>
            <a:r>
              <a:rPr b="0" i="0" lang="en-US" sz="1800">
                <a:solidFill>
                  <a:srgbClr val="0000CD"/>
                </a:solidFill>
                <a:latin typeface="Consolas"/>
                <a:ea typeface="Consolas"/>
                <a:cs typeface="Consolas"/>
                <a:sym typeface="Consolas"/>
              </a:rPr>
              <a:t>&gt;&lt;</a:t>
            </a:r>
            <a:r>
              <a:rPr b="0" i="0" lang="en-US" sz="1800">
                <a:solidFill>
                  <a:srgbClr val="A52A2A"/>
                </a:solidFill>
                <a:latin typeface="Consolas"/>
                <a:ea typeface="Consolas"/>
                <a:cs typeface="Consolas"/>
                <a:sym typeface="Consolas"/>
              </a:rPr>
              <a:t>/p</a:t>
            </a:r>
            <a:r>
              <a:rPr b="0" i="0" lang="en-US" sz="1800">
                <a:solidFill>
                  <a:srgbClr val="0000CD"/>
                </a:solidFill>
                <a:latin typeface="Consolas"/>
                <a:ea typeface="Consolas"/>
                <a:cs typeface="Consolas"/>
                <a:sym typeface="Consolas"/>
              </a:rPr>
              <a:t>&gt;</a:t>
            </a:r>
            <a:r>
              <a:rPr lang="en-US" sz="1800">
                <a:solidFill>
                  <a:schemeClr val="dk1"/>
                </a:solidFill>
                <a:latin typeface="Arial"/>
                <a:ea typeface="Arial"/>
                <a:cs typeface="Arial"/>
                <a:sym typeface="Arial"/>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grpSp>
        <p:nvGrpSpPr>
          <p:cNvPr id="398" name="Google Shape;398;p31"/>
          <p:cNvGrpSpPr/>
          <p:nvPr/>
        </p:nvGrpSpPr>
        <p:grpSpPr>
          <a:xfrm>
            <a:off x="193579" y="0"/>
            <a:ext cx="8821405" cy="634852"/>
            <a:chOff x="2766060" y="125716"/>
            <a:chExt cx="9311640" cy="846469"/>
          </a:xfrm>
        </p:grpSpPr>
        <p:cxnSp>
          <p:nvCxnSpPr>
            <p:cNvPr id="399" name="Google Shape;399;p3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00" name="Google Shape;400;p31"/>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401" name="Google Shape;401;p3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02" name="Google Shape;402;p31"/>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403" name="Google Shape;403;p31"/>
          <p:cNvSpPr txBox="1"/>
          <p:nvPr/>
        </p:nvSpPr>
        <p:spPr>
          <a:xfrm>
            <a:off x="129016" y="558290"/>
            <a:ext cx="8710184"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Arial"/>
                <a:ea typeface="Arial"/>
                <a:cs typeface="Arial"/>
                <a:sym typeface="Arial"/>
              </a:rPr>
              <a:t>&lt;abbr&gt; for Abbreviations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HTML &lt;abbr&gt; tag defines an abbreviation or an acronym, like "HTML", "CSS", "Mr.", "Dr.", "ASAP", "ATM".</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Marking abbreviations can give useful information to browsers HTML &lt;address&gt; for Contact Information</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p</a:t>
            </a:r>
            <a:r>
              <a:rPr b="0" i="0" lang="en-US" sz="1800">
                <a:solidFill>
                  <a:srgbClr val="0000CD"/>
                </a:solidFill>
                <a:latin typeface="Consolas"/>
                <a:ea typeface="Consolas"/>
                <a:cs typeface="Consolas"/>
                <a:sym typeface="Consolas"/>
              </a:rPr>
              <a:t>&gt;</a:t>
            </a:r>
            <a:r>
              <a:rPr b="0" i="0" lang="en-US" sz="1800">
                <a:solidFill>
                  <a:srgbClr val="000000"/>
                </a:solidFill>
                <a:latin typeface="Consolas"/>
                <a:ea typeface="Consolas"/>
                <a:cs typeface="Consolas"/>
                <a:sym typeface="Consolas"/>
              </a:rPr>
              <a:t>The </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abbr</a:t>
            </a:r>
            <a:r>
              <a:rPr b="0" i="0" lang="en-US" sz="1800">
                <a:solidFill>
                  <a:srgbClr val="FF0000"/>
                </a:solidFill>
                <a:latin typeface="Consolas"/>
                <a:ea typeface="Consolas"/>
                <a:cs typeface="Consolas"/>
                <a:sym typeface="Consolas"/>
              </a:rPr>
              <a:t> title</a:t>
            </a:r>
            <a:r>
              <a:rPr b="0" i="0" lang="en-US" sz="1800">
                <a:solidFill>
                  <a:srgbClr val="0000CD"/>
                </a:solidFill>
                <a:latin typeface="Consolas"/>
                <a:ea typeface="Consolas"/>
                <a:cs typeface="Consolas"/>
                <a:sym typeface="Consolas"/>
              </a:rPr>
              <a:t>="World Health Organization"&gt;</a:t>
            </a:r>
            <a:r>
              <a:rPr b="0" i="0" lang="en-US" sz="1800">
                <a:solidFill>
                  <a:srgbClr val="000000"/>
                </a:solidFill>
                <a:latin typeface="Consolas"/>
                <a:ea typeface="Consolas"/>
                <a:cs typeface="Consolas"/>
                <a:sym typeface="Consolas"/>
              </a:rPr>
              <a:t>WHO</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/abbr</a:t>
            </a:r>
            <a:r>
              <a:rPr b="0" i="0" lang="en-US" sz="1800">
                <a:solidFill>
                  <a:srgbClr val="0000CD"/>
                </a:solidFill>
                <a:latin typeface="Consolas"/>
                <a:ea typeface="Consolas"/>
                <a:cs typeface="Consolas"/>
                <a:sym typeface="Consolas"/>
              </a:rPr>
              <a:t>&gt;</a:t>
            </a:r>
            <a:r>
              <a:rPr b="0" i="0" lang="en-US" sz="1800">
                <a:solidFill>
                  <a:srgbClr val="000000"/>
                </a:solidFill>
                <a:latin typeface="Consolas"/>
                <a:ea typeface="Consolas"/>
                <a:cs typeface="Consolas"/>
                <a:sym typeface="Consolas"/>
              </a:rPr>
              <a:t> was founded in 1948.</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/p</a:t>
            </a:r>
            <a:r>
              <a:rPr b="0" i="0" lang="en-US" sz="1800">
                <a:solidFill>
                  <a:srgbClr val="0000CD"/>
                </a:solidFill>
                <a:latin typeface="Consolas"/>
                <a:ea typeface="Consolas"/>
                <a:cs typeface="Consolas"/>
                <a:sym typeface="Consolas"/>
              </a:rPr>
              <a:t>&gt;</a:t>
            </a:r>
            <a:endParaRPr sz="18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grpSp>
        <p:nvGrpSpPr>
          <p:cNvPr id="409" name="Google Shape;409;p32"/>
          <p:cNvGrpSpPr/>
          <p:nvPr/>
        </p:nvGrpSpPr>
        <p:grpSpPr>
          <a:xfrm>
            <a:off x="193579" y="0"/>
            <a:ext cx="8821405" cy="634852"/>
            <a:chOff x="2766060" y="125716"/>
            <a:chExt cx="9311640" cy="846469"/>
          </a:xfrm>
        </p:grpSpPr>
        <p:cxnSp>
          <p:nvCxnSpPr>
            <p:cNvPr id="410" name="Google Shape;410;p3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11" name="Google Shape;411;p32"/>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412" name="Google Shape;412;p3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13" name="Google Shape;413;p32"/>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414" name="Google Shape;414;p32"/>
          <p:cNvSpPr txBox="1"/>
          <p:nvPr/>
        </p:nvSpPr>
        <p:spPr>
          <a:xfrm>
            <a:off x="304800" y="634852"/>
            <a:ext cx="8736591"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&lt;address&gt; </a:t>
            </a:r>
            <a:r>
              <a:rPr lang="en-US" sz="1800">
                <a:solidFill>
                  <a:schemeClr val="dk1"/>
                </a:solidFill>
                <a:latin typeface="Arial"/>
                <a:ea typeface="Arial"/>
                <a:cs typeface="Arial"/>
                <a:sym typeface="Arial"/>
              </a:rPr>
              <a:t>tag defines the contact information for the author/owner of a document or an article.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contact information can be an email address, URL, physical address, phone number, social media handle, etc.</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text in the &lt;address&gt; element usually renders in italic, and browsers will always add a line break before and after the &lt;address&gt; element.</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address</a:t>
            </a:r>
            <a:r>
              <a:rPr b="0" i="0" lang="en-US" sz="1800">
                <a:solidFill>
                  <a:srgbClr val="0000CD"/>
                </a:solidFill>
                <a:latin typeface="Consolas"/>
                <a:ea typeface="Consolas"/>
                <a:cs typeface="Consolas"/>
                <a:sym typeface="Consolas"/>
              </a:rPr>
              <a:t>&gt;</a:t>
            </a:r>
            <a:br>
              <a:rPr lang="en-US" sz="1800">
                <a:solidFill>
                  <a:schemeClr val="lt1"/>
                </a:solidFill>
                <a:latin typeface="Arial"/>
                <a:ea typeface="Arial"/>
                <a:cs typeface="Arial"/>
                <a:sym typeface="Arial"/>
              </a:rPr>
            </a:br>
            <a:r>
              <a:rPr b="0" i="0" lang="en-US" sz="1800">
                <a:solidFill>
                  <a:srgbClr val="000000"/>
                </a:solidFill>
                <a:latin typeface="Consolas"/>
                <a:ea typeface="Consolas"/>
                <a:cs typeface="Consolas"/>
                <a:sym typeface="Consolas"/>
              </a:rPr>
              <a:t>Written by John Doe.</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br</a:t>
            </a:r>
            <a:r>
              <a:rPr b="0" i="0" lang="en-US" sz="1800">
                <a:solidFill>
                  <a:srgbClr val="0000CD"/>
                </a:solidFill>
                <a:latin typeface="Consolas"/>
                <a:ea typeface="Consolas"/>
                <a:cs typeface="Consolas"/>
                <a:sym typeface="Consolas"/>
              </a:rPr>
              <a:t>&gt;</a:t>
            </a:r>
            <a:br>
              <a:rPr lang="en-US" sz="1800">
                <a:solidFill>
                  <a:schemeClr val="lt1"/>
                </a:solidFill>
                <a:latin typeface="Arial"/>
                <a:ea typeface="Arial"/>
                <a:cs typeface="Arial"/>
                <a:sym typeface="Arial"/>
              </a:rPr>
            </a:br>
            <a:r>
              <a:rPr b="0" i="0" lang="en-US" sz="1800">
                <a:solidFill>
                  <a:srgbClr val="000000"/>
                </a:solidFill>
                <a:latin typeface="Consolas"/>
                <a:ea typeface="Consolas"/>
                <a:cs typeface="Consolas"/>
                <a:sym typeface="Consolas"/>
              </a:rPr>
              <a:t>Visit us at:</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br</a:t>
            </a:r>
            <a:r>
              <a:rPr b="0" i="0" lang="en-US" sz="1800">
                <a:solidFill>
                  <a:srgbClr val="0000CD"/>
                </a:solidFill>
                <a:latin typeface="Consolas"/>
                <a:ea typeface="Consolas"/>
                <a:cs typeface="Consolas"/>
                <a:sym typeface="Consolas"/>
              </a:rPr>
              <a:t>&gt;</a:t>
            </a:r>
            <a:br>
              <a:rPr lang="en-US" sz="1800">
                <a:solidFill>
                  <a:schemeClr val="lt1"/>
                </a:solidFill>
                <a:latin typeface="Arial"/>
                <a:ea typeface="Arial"/>
                <a:cs typeface="Arial"/>
                <a:sym typeface="Arial"/>
              </a:rPr>
            </a:br>
            <a:r>
              <a:rPr b="0" i="0" lang="en-US" sz="1800">
                <a:solidFill>
                  <a:srgbClr val="000000"/>
                </a:solidFill>
                <a:latin typeface="Consolas"/>
                <a:ea typeface="Consolas"/>
                <a:cs typeface="Consolas"/>
                <a:sym typeface="Consolas"/>
              </a:rPr>
              <a:t>Example.com</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br</a:t>
            </a:r>
            <a:r>
              <a:rPr b="0" i="0" lang="en-US" sz="1800">
                <a:solidFill>
                  <a:srgbClr val="0000CD"/>
                </a:solidFill>
                <a:latin typeface="Consolas"/>
                <a:ea typeface="Consolas"/>
                <a:cs typeface="Consolas"/>
                <a:sym typeface="Consolas"/>
              </a:rPr>
              <a:t>&gt;</a:t>
            </a:r>
            <a:br>
              <a:rPr lang="en-US" sz="1800">
                <a:solidFill>
                  <a:schemeClr val="lt1"/>
                </a:solidFill>
                <a:latin typeface="Arial"/>
                <a:ea typeface="Arial"/>
                <a:cs typeface="Arial"/>
                <a:sym typeface="Arial"/>
              </a:rPr>
            </a:br>
            <a:r>
              <a:rPr b="0" i="0" lang="en-US" sz="1800">
                <a:solidFill>
                  <a:srgbClr val="000000"/>
                </a:solidFill>
                <a:latin typeface="Consolas"/>
                <a:ea typeface="Consolas"/>
                <a:cs typeface="Consolas"/>
                <a:sym typeface="Consolas"/>
              </a:rPr>
              <a:t>Box 564, Disneyland</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br</a:t>
            </a:r>
            <a:r>
              <a:rPr b="0" i="0" lang="en-US" sz="1800">
                <a:solidFill>
                  <a:srgbClr val="0000CD"/>
                </a:solidFill>
                <a:latin typeface="Consolas"/>
                <a:ea typeface="Consolas"/>
                <a:cs typeface="Consolas"/>
                <a:sym typeface="Consolas"/>
              </a:rPr>
              <a:t>&gt;</a:t>
            </a:r>
            <a:br>
              <a:rPr lang="en-US" sz="1800">
                <a:solidFill>
                  <a:schemeClr val="lt1"/>
                </a:solidFill>
                <a:latin typeface="Arial"/>
                <a:ea typeface="Arial"/>
                <a:cs typeface="Arial"/>
                <a:sym typeface="Arial"/>
              </a:rPr>
            </a:br>
            <a:r>
              <a:rPr b="0" i="0" lang="en-US" sz="1800">
                <a:solidFill>
                  <a:srgbClr val="000000"/>
                </a:solidFill>
                <a:latin typeface="Consolas"/>
                <a:ea typeface="Consolas"/>
                <a:cs typeface="Consolas"/>
                <a:sym typeface="Consolas"/>
              </a:rPr>
              <a:t>USA</a:t>
            </a:r>
            <a:br>
              <a:rPr lang="en-US" sz="1800">
                <a:solidFill>
                  <a:schemeClr val="lt1"/>
                </a:solidFill>
                <a:latin typeface="Arial"/>
                <a:ea typeface="Arial"/>
                <a:cs typeface="Arial"/>
                <a:sym typeface="Arial"/>
              </a:rPr>
            </a:b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/address</a:t>
            </a:r>
            <a:r>
              <a:rPr b="0" i="0" lang="en-US" sz="1800">
                <a:solidFill>
                  <a:srgbClr val="0000CD"/>
                </a:solidFill>
                <a:latin typeface="Consolas"/>
                <a:ea typeface="Consolas"/>
                <a:cs typeface="Consolas"/>
                <a:sym typeface="Consolas"/>
              </a:rPr>
              <a:t>&gt;</a:t>
            </a:r>
            <a:endParaRPr sz="18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grpSp>
        <p:nvGrpSpPr>
          <p:cNvPr id="420" name="Google Shape;420;p33"/>
          <p:cNvGrpSpPr/>
          <p:nvPr/>
        </p:nvGrpSpPr>
        <p:grpSpPr>
          <a:xfrm>
            <a:off x="193579" y="0"/>
            <a:ext cx="8821405" cy="634852"/>
            <a:chOff x="2766060" y="125716"/>
            <a:chExt cx="9311640" cy="846469"/>
          </a:xfrm>
        </p:grpSpPr>
        <p:cxnSp>
          <p:nvCxnSpPr>
            <p:cNvPr id="421" name="Google Shape;421;p3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22" name="Google Shape;422;p33"/>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423" name="Google Shape;423;p3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24" name="Google Shape;424;p33"/>
          <p:cNvSpPr txBox="1"/>
          <p:nvPr/>
        </p:nvSpPr>
        <p:spPr>
          <a:xfrm>
            <a:off x="533400" y="634852"/>
            <a:ext cx="7620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HTML </a:t>
            </a:r>
            <a:r>
              <a:rPr lang="en-US" sz="1800">
                <a:solidFill>
                  <a:srgbClr val="FF0000"/>
                </a:solidFill>
                <a:latin typeface="Arial"/>
                <a:ea typeface="Arial"/>
                <a:cs typeface="Arial"/>
                <a:sym typeface="Arial"/>
              </a:rPr>
              <a:t>&lt;cite&gt; </a:t>
            </a:r>
            <a:r>
              <a:rPr lang="en-US" sz="1800">
                <a:solidFill>
                  <a:schemeClr val="dk1"/>
                </a:solidFill>
                <a:latin typeface="Arial"/>
                <a:ea typeface="Arial"/>
                <a:cs typeface="Arial"/>
                <a:sym typeface="Arial"/>
              </a:rPr>
              <a:t>for Work Title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HTML &lt;cite&gt; tag defines the title of a creative work (e.g. a book, a poem, a song, a movie, a painting, a sculpture, etc.).</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Note: A person's name is not the title of a work.</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text in the &lt;cite&gt; element usually renders in italic.</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p</a:t>
            </a:r>
            <a:r>
              <a:rPr b="0" i="0" lang="en-US" sz="1800">
                <a:solidFill>
                  <a:srgbClr val="0000CD"/>
                </a:solidFill>
                <a:latin typeface="Consolas"/>
                <a:ea typeface="Consolas"/>
                <a:cs typeface="Consolas"/>
                <a:sym typeface="Consolas"/>
              </a:rPr>
              <a:t>&gt;&lt;</a:t>
            </a:r>
            <a:r>
              <a:rPr b="0" i="0" lang="en-US" sz="1800">
                <a:solidFill>
                  <a:srgbClr val="A52A2A"/>
                </a:solidFill>
                <a:latin typeface="Consolas"/>
                <a:ea typeface="Consolas"/>
                <a:cs typeface="Consolas"/>
                <a:sym typeface="Consolas"/>
              </a:rPr>
              <a:t>cite</a:t>
            </a:r>
            <a:r>
              <a:rPr b="0" i="0" lang="en-US" sz="1800">
                <a:solidFill>
                  <a:srgbClr val="0000CD"/>
                </a:solidFill>
                <a:latin typeface="Consolas"/>
                <a:ea typeface="Consolas"/>
                <a:cs typeface="Consolas"/>
                <a:sym typeface="Consolas"/>
              </a:rPr>
              <a:t>&gt;</a:t>
            </a:r>
            <a:r>
              <a:rPr b="0" i="0" lang="en-US" sz="1800">
                <a:solidFill>
                  <a:srgbClr val="000000"/>
                </a:solidFill>
                <a:latin typeface="Consolas"/>
                <a:ea typeface="Consolas"/>
                <a:cs typeface="Consolas"/>
                <a:sym typeface="Consolas"/>
              </a:rPr>
              <a:t>The Scream</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/cite</a:t>
            </a:r>
            <a:r>
              <a:rPr b="0" i="0" lang="en-US" sz="1800">
                <a:solidFill>
                  <a:srgbClr val="0000CD"/>
                </a:solidFill>
                <a:latin typeface="Consolas"/>
                <a:ea typeface="Consolas"/>
                <a:cs typeface="Consolas"/>
                <a:sym typeface="Consolas"/>
              </a:rPr>
              <a:t>&gt;</a:t>
            </a:r>
            <a:r>
              <a:rPr b="0" i="0" lang="en-US" sz="1800">
                <a:solidFill>
                  <a:srgbClr val="000000"/>
                </a:solidFill>
                <a:latin typeface="Consolas"/>
                <a:ea typeface="Consolas"/>
                <a:cs typeface="Consolas"/>
                <a:sym typeface="Consolas"/>
              </a:rPr>
              <a:t> by Edvard Munch. Painted in 1893.</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/p</a:t>
            </a:r>
            <a:r>
              <a:rPr b="0" i="0" lang="en-US" sz="1800">
                <a:solidFill>
                  <a:srgbClr val="0000CD"/>
                </a:solidFill>
                <a:latin typeface="Consolas"/>
                <a:ea typeface="Consolas"/>
                <a:cs typeface="Consolas"/>
                <a:sym typeface="Consolas"/>
              </a:rPr>
              <a:t>&gt;</a:t>
            </a:r>
            <a:endParaRPr sz="18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pSp>
        <p:nvGrpSpPr>
          <p:cNvPr id="430" name="Google Shape;430;p34"/>
          <p:cNvGrpSpPr/>
          <p:nvPr/>
        </p:nvGrpSpPr>
        <p:grpSpPr>
          <a:xfrm>
            <a:off x="193579" y="0"/>
            <a:ext cx="8821405" cy="634852"/>
            <a:chOff x="2766060" y="125716"/>
            <a:chExt cx="9311640" cy="846469"/>
          </a:xfrm>
        </p:grpSpPr>
        <p:cxnSp>
          <p:nvCxnSpPr>
            <p:cNvPr id="431" name="Google Shape;431;p3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32" name="Google Shape;432;p34"/>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Basic Tags</a:t>
              </a:r>
              <a:endParaRPr/>
            </a:p>
          </p:txBody>
        </p:sp>
        <p:pic>
          <p:nvPicPr>
            <p:cNvPr id="433" name="Google Shape;433;p3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34" name="Google Shape;434;p34"/>
          <p:cNvSpPr txBox="1"/>
          <p:nvPr/>
        </p:nvSpPr>
        <p:spPr>
          <a:xfrm>
            <a:off x="533400" y="634852"/>
            <a:ext cx="76200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&lt;bdo&gt; </a:t>
            </a:r>
            <a:r>
              <a:rPr lang="en-US" sz="1800">
                <a:solidFill>
                  <a:schemeClr val="dk1"/>
                </a:solidFill>
                <a:latin typeface="Arial"/>
                <a:ea typeface="Arial"/>
                <a:cs typeface="Arial"/>
                <a:sym typeface="Arial"/>
              </a:rPr>
              <a:t>for Bi-Directional Override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BDO stands for Bi-Directional Override.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HTML &lt;bdo&gt; tag is used to override the current text direction:</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bdo</a:t>
            </a:r>
            <a:r>
              <a:rPr b="0" i="0" lang="en-US" sz="1800">
                <a:solidFill>
                  <a:srgbClr val="FF0000"/>
                </a:solidFill>
                <a:latin typeface="Consolas"/>
                <a:ea typeface="Consolas"/>
                <a:cs typeface="Consolas"/>
                <a:sym typeface="Consolas"/>
              </a:rPr>
              <a:t> dir</a:t>
            </a:r>
            <a:r>
              <a:rPr b="0" i="0" lang="en-US" sz="1800">
                <a:solidFill>
                  <a:srgbClr val="0000CD"/>
                </a:solidFill>
                <a:latin typeface="Consolas"/>
                <a:ea typeface="Consolas"/>
                <a:cs typeface="Consolas"/>
                <a:sym typeface="Consolas"/>
              </a:rPr>
              <a:t>="rtl"&gt;</a:t>
            </a:r>
            <a:r>
              <a:rPr b="0" i="0" lang="en-US" sz="1800">
                <a:solidFill>
                  <a:srgbClr val="000000"/>
                </a:solidFill>
                <a:latin typeface="Consolas"/>
                <a:ea typeface="Consolas"/>
                <a:cs typeface="Consolas"/>
                <a:sym typeface="Consolas"/>
              </a:rPr>
              <a:t>This text will be written from right to left</a:t>
            </a:r>
            <a:endParaRPr/>
          </a:p>
          <a:p>
            <a:pPr indent="0" lvl="0" marL="0" marR="0" rtl="0" algn="l">
              <a:spcBef>
                <a:spcPts val="0"/>
              </a:spcBef>
              <a:spcAft>
                <a:spcPts val="0"/>
              </a:spcAft>
              <a:buNone/>
            </a:pP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/bdo</a:t>
            </a:r>
            <a:r>
              <a:rPr b="0" i="0" lang="en-US" sz="1800">
                <a:solidFill>
                  <a:srgbClr val="0000CD"/>
                </a:solidFill>
                <a:latin typeface="Consolas"/>
                <a:ea typeface="Consolas"/>
                <a:cs typeface="Consolas"/>
                <a:sym typeface="Consolas"/>
              </a:rPr>
              <a:t>&gt;</a:t>
            </a:r>
            <a:endParaRPr/>
          </a:p>
          <a:p>
            <a:pPr indent="0" lvl="0" marL="0" marR="0" rtl="0" algn="l">
              <a:spcBef>
                <a:spcPts val="0"/>
              </a:spcBef>
              <a:spcAft>
                <a:spcPts val="0"/>
              </a:spcAft>
              <a:buNone/>
            </a:pPr>
            <a:r>
              <a:t/>
            </a:r>
            <a:endParaRPr b="0" i="0" sz="1800">
              <a:solidFill>
                <a:srgbClr val="0000CD"/>
              </a:solidFill>
              <a:latin typeface="Consolas"/>
              <a:ea typeface="Consolas"/>
              <a:cs typeface="Consolas"/>
              <a:sym typeface="Consolas"/>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a:t>
            </a:r>
            <a:r>
              <a:rPr lang="en-US" sz="1800">
                <a:solidFill>
                  <a:srgbClr val="FF0000"/>
                </a:solidFill>
                <a:latin typeface="Arial"/>
                <a:ea typeface="Arial"/>
                <a:cs typeface="Arial"/>
                <a:sym typeface="Arial"/>
              </a:rPr>
              <a:t>&lt;hr&gt; </a:t>
            </a:r>
            <a:r>
              <a:rPr lang="en-US" sz="1800">
                <a:solidFill>
                  <a:schemeClr val="dk1"/>
                </a:solidFill>
                <a:latin typeface="Arial"/>
                <a:ea typeface="Arial"/>
                <a:cs typeface="Arial"/>
                <a:sym typeface="Arial"/>
              </a:rPr>
              <a:t>tag defines a thematic break in an HTML page (e.g. a shift of topic).</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&lt;hr&gt; element is most often displayed as a horizontal rule that is used to separate content (or define a change) in an HTML page.</a:t>
            </a:r>
            <a:endParaRPr sz="1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grpSp>
        <p:nvGrpSpPr>
          <p:cNvPr id="439" name="Google Shape;439;p35"/>
          <p:cNvGrpSpPr/>
          <p:nvPr/>
        </p:nvGrpSpPr>
        <p:grpSpPr>
          <a:xfrm>
            <a:off x="193579" y="0"/>
            <a:ext cx="8821405" cy="634852"/>
            <a:chOff x="2766060" y="125716"/>
            <a:chExt cx="9311640" cy="846469"/>
          </a:xfrm>
        </p:grpSpPr>
        <p:cxnSp>
          <p:nvCxnSpPr>
            <p:cNvPr id="440" name="Google Shape;440;p3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41" name="Google Shape;441;p35"/>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Formatting Tags</a:t>
              </a:r>
              <a:endParaRPr/>
            </a:p>
          </p:txBody>
        </p:sp>
        <p:pic>
          <p:nvPicPr>
            <p:cNvPr id="442" name="Google Shape;442;p3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43" name="Google Shape;443;p35"/>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444" name="Google Shape;444;p35"/>
          <p:cNvSpPr txBox="1"/>
          <p:nvPr/>
        </p:nvSpPr>
        <p:spPr>
          <a:xfrm>
            <a:off x="129016" y="558290"/>
            <a:ext cx="87101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445" name="Google Shape;445;p35"/>
          <p:cNvSpPr txBox="1"/>
          <p:nvPr/>
        </p:nvSpPr>
        <p:spPr>
          <a:xfrm>
            <a:off x="193579" y="427746"/>
            <a:ext cx="7543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Formatting elements were designed to display special types of text: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446" name="Google Shape;446;p35"/>
          <p:cNvPicPr preferRelativeResize="0"/>
          <p:nvPr/>
        </p:nvPicPr>
        <p:blipFill rotWithShape="1">
          <a:blip r:embed="rId4">
            <a:alphaModFix/>
          </a:blip>
          <a:srcRect b="0" l="0" r="0" t="0"/>
          <a:stretch/>
        </p:blipFill>
        <p:spPr>
          <a:xfrm>
            <a:off x="1143000" y="801761"/>
            <a:ext cx="6400800" cy="405598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grpSp>
        <p:nvGrpSpPr>
          <p:cNvPr id="451" name="Google Shape;451;p36"/>
          <p:cNvGrpSpPr/>
          <p:nvPr/>
        </p:nvGrpSpPr>
        <p:grpSpPr>
          <a:xfrm>
            <a:off x="193579" y="0"/>
            <a:ext cx="8821405" cy="634852"/>
            <a:chOff x="2766060" y="125716"/>
            <a:chExt cx="9311640" cy="846469"/>
          </a:xfrm>
        </p:grpSpPr>
        <p:cxnSp>
          <p:nvCxnSpPr>
            <p:cNvPr id="452" name="Google Shape;452;p3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53" name="Google Shape;453;p36"/>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Formatting Tags</a:t>
              </a:r>
              <a:endParaRPr/>
            </a:p>
          </p:txBody>
        </p:sp>
        <p:pic>
          <p:nvPicPr>
            <p:cNvPr id="454" name="Google Shape;454;p3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55" name="Google Shape;455;p36"/>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456" name="Google Shape;456;p36"/>
          <p:cNvSpPr txBox="1"/>
          <p:nvPr/>
        </p:nvSpPr>
        <p:spPr>
          <a:xfrm>
            <a:off x="129016" y="558290"/>
            <a:ext cx="87101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Example 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457" name="Google Shape;457;p36"/>
          <p:cNvSpPr txBox="1"/>
          <p:nvPr/>
        </p:nvSpPr>
        <p:spPr>
          <a:xfrm>
            <a:off x="129016" y="554542"/>
            <a:ext cx="8188421"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&lt;title&gt;Bold Text Example&lt;/title&gt;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 style= "color:yellow;background-color:red" &gt;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&lt;p&gt;&lt;b&gt;html language&lt;/b&gt; &lt;/p&gt;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&lt;p&gt;&lt;i&gt;html language&lt;/i&gt; &lt;/p&gt;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&lt;p&gt;&lt;small&gt;html language&lt;/small&gt; &lt;/p&gt;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&lt;p&gt;&lt;strong&gt;html language&lt;/strong&gt; &lt;/p&gt;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&lt;p&gt;&lt;u&gt;html language&lt;/u&gt; &lt;/p&gt;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&lt;p&gt;&lt;del&gt;html language&lt;/del&gt; &lt;/p&gt;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&lt;/html&gt;</a:t>
            </a:r>
            <a:endParaRPr/>
          </a:p>
        </p:txBody>
      </p:sp>
      <p:pic>
        <p:nvPicPr>
          <p:cNvPr id="458" name="Google Shape;458;p36"/>
          <p:cNvPicPr preferRelativeResize="0"/>
          <p:nvPr/>
        </p:nvPicPr>
        <p:blipFill rotWithShape="1">
          <a:blip r:embed="rId4">
            <a:alphaModFix/>
          </a:blip>
          <a:srcRect b="0" l="0" r="0" t="0"/>
          <a:stretch/>
        </p:blipFill>
        <p:spPr>
          <a:xfrm>
            <a:off x="6443956" y="1204621"/>
            <a:ext cx="2457450" cy="254959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grpSp>
        <p:nvGrpSpPr>
          <p:cNvPr id="463" name="Google Shape;463;p37"/>
          <p:cNvGrpSpPr/>
          <p:nvPr/>
        </p:nvGrpSpPr>
        <p:grpSpPr>
          <a:xfrm>
            <a:off x="193579" y="0"/>
            <a:ext cx="8821405" cy="634852"/>
            <a:chOff x="2766060" y="125716"/>
            <a:chExt cx="9311640" cy="846469"/>
          </a:xfrm>
        </p:grpSpPr>
        <p:cxnSp>
          <p:nvCxnSpPr>
            <p:cNvPr id="464" name="Google Shape;464;p3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65" name="Google Shape;465;p37"/>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Formatting Tags</a:t>
              </a:r>
              <a:endParaRPr/>
            </a:p>
          </p:txBody>
        </p:sp>
        <p:pic>
          <p:nvPicPr>
            <p:cNvPr id="466" name="Google Shape;466;p3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67" name="Google Shape;467;p37"/>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468" name="Google Shape;468;p37"/>
          <p:cNvSpPr txBox="1"/>
          <p:nvPr/>
        </p:nvSpPr>
        <p:spPr>
          <a:xfrm>
            <a:off x="129016" y="558290"/>
            <a:ext cx="87101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Example 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469" name="Google Shape;469;p37"/>
          <p:cNvSpPr txBox="1"/>
          <p:nvPr/>
        </p:nvSpPr>
        <p:spPr>
          <a:xfrm>
            <a:off x="193579" y="915233"/>
            <a:ext cx="6692701"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&lt;title&gt;Strike Text Example&lt;/title&gt;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&lt;p&gt;&lt;strike&gt;html language&lt;/strike&gt; &lt;/p&gt;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&lt;p&gt;html &lt;sub&gt;language&lt;/sub&gt; &lt;/p&gt;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&lt;p&gt;html &lt;sup&gt;language&lt;/sup&gt; &lt;/p&gt;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470" name="Google Shape;470;p37"/>
          <p:cNvPicPr preferRelativeResize="0"/>
          <p:nvPr/>
        </p:nvPicPr>
        <p:blipFill rotWithShape="1">
          <a:blip r:embed="rId4">
            <a:alphaModFix/>
          </a:blip>
          <a:srcRect b="0" l="0" r="0" t="0"/>
          <a:stretch/>
        </p:blipFill>
        <p:spPr>
          <a:xfrm>
            <a:off x="6657245" y="1044692"/>
            <a:ext cx="1981200" cy="1466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grpSp>
        <p:nvGrpSpPr>
          <p:cNvPr id="475" name="Google Shape;475;p38"/>
          <p:cNvGrpSpPr/>
          <p:nvPr/>
        </p:nvGrpSpPr>
        <p:grpSpPr>
          <a:xfrm>
            <a:off x="193579" y="0"/>
            <a:ext cx="8821405" cy="634852"/>
            <a:chOff x="2766060" y="125716"/>
            <a:chExt cx="9311640" cy="846469"/>
          </a:xfrm>
        </p:grpSpPr>
        <p:cxnSp>
          <p:nvCxnSpPr>
            <p:cNvPr id="476" name="Google Shape;476;p3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77" name="Google Shape;477;p38"/>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Heading Tags</a:t>
              </a:r>
              <a:endParaRPr/>
            </a:p>
          </p:txBody>
        </p:sp>
        <p:pic>
          <p:nvPicPr>
            <p:cNvPr id="478" name="Google Shape;478;p3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79" name="Google Shape;479;p38"/>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480" name="Google Shape;480;p38"/>
          <p:cNvSpPr txBox="1"/>
          <p:nvPr/>
        </p:nvSpPr>
        <p:spPr>
          <a:xfrm>
            <a:off x="123517" y="613422"/>
            <a:ext cx="87101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481" name="Google Shape;481;p38"/>
          <p:cNvSpPr txBox="1"/>
          <p:nvPr/>
        </p:nvSpPr>
        <p:spPr>
          <a:xfrm>
            <a:off x="310299" y="634852"/>
            <a:ext cx="814790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&lt;h1&gt; to &lt;h6&gt; tags are used to define HTML headings.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&lt;h1&gt; defines the most important heading. &lt;h6&gt; defines the least important heading.</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&lt;!DOCTYPE 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&lt;title&gt;Heading elements&lt;/title&gt;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&lt;h1&gt;Heading no. 1&lt;/h1&gt;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&lt;h2&gt;Heading no. 2&lt;/h2&gt;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&lt;h3&gt;Heading no. 3&lt;/h3&gt;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&lt;h4&gt;Heading no. 4&lt;/h4&gt;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&lt;h5&gt;Heading no. 5&lt;/h5&gt;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&lt;h6&gt;Heading no. 6&lt;/h6&gt;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sz="1800">
              <a:solidFill>
                <a:schemeClr val="dk1"/>
              </a:solidFill>
              <a:latin typeface="Arial"/>
              <a:ea typeface="Arial"/>
              <a:cs typeface="Arial"/>
              <a:sym typeface="Arial"/>
            </a:endParaRPr>
          </a:p>
        </p:txBody>
      </p:sp>
      <p:pic>
        <p:nvPicPr>
          <p:cNvPr id="482" name="Google Shape;482;p38"/>
          <p:cNvPicPr preferRelativeResize="0"/>
          <p:nvPr/>
        </p:nvPicPr>
        <p:blipFill rotWithShape="1">
          <a:blip r:embed="rId4">
            <a:alphaModFix/>
          </a:blip>
          <a:srcRect b="0" l="0" r="0" t="0"/>
          <a:stretch/>
        </p:blipFill>
        <p:spPr>
          <a:xfrm>
            <a:off x="5257800" y="1509764"/>
            <a:ext cx="2733675" cy="262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grpSp>
        <p:nvGrpSpPr>
          <p:cNvPr id="487" name="Google Shape;487;p39"/>
          <p:cNvGrpSpPr/>
          <p:nvPr/>
        </p:nvGrpSpPr>
        <p:grpSpPr>
          <a:xfrm>
            <a:off x="-228600" y="0"/>
            <a:ext cx="9243584" cy="634852"/>
            <a:chOff x="2320419" y="125716"/>
            <a:chExt cx="9757281" cy="846469"/>
          </a:xfrm>
        </p:grpSpPr>
        <p:cxnSp>
          <p:nvCxnSpPr>
            <p:cNvPr id="488" name="Google Shape;488;p3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89" name="Google Shape;489;p3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pic>
          <p:nvPicPr>
            <p:cNvPr id="490" name="Google Shape;490;p3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91" name="Google Shape;491;p39"/>
          <p:cNvSpPr txBox="1"/>
          <p:nvPr/>
        </p:nvSpPr>
        <p:spPr>
          <a:xfrm>
            <a:off x="685799" y="742956"/>
            <a:ext cx="8001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rgbClr val="FF0000"/>
              </a:solidFill>
              <a:latin typeface="Times New Roman"/>
              <a:ea typeface="Times New Roman"/>
              <a:cs typeface="Times New Roman"/>
              <a:sym typeface="Times New Roman"/>
            </a:endParaRPr>
          </a:p>
        </p:txBody>
      </p:sp>
      <p:sp>
        <p:nvSpPr>
          <p:cNvPr id="492" name="Google Shape;492;p39"/>
          <p:cNvSpPr txBox="1"/>
          <p:nvPr/>
        </p:nvSpPr>
        <p:spPr>
          <a:xfrm>
            <a:off x="123517" y="613422"/>
            <a:ext cx="87101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493" name="Google Shape;493;p39"/>
          <p:cNvSpPr txBox="1"/>
          <p:nvPr/>
        </p:nvSpPr>
        <p:spPr>
          <a:xfrm>
            <a:off x="457200" y="895350"/>
            <a:ext cx="6429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Arial"/>
                <a:ea typeface="Arial"/>
                <a:cs typeface="Arial"/>
                <a:sym typeface="Arial"/>
              </a:rPr>
              <a:t>br tag</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br stands for break line (enter key)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its non-paired</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Syn:		&lt;br&gt;	  or	 &lt;br/&gt;</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4"/>
          <p:cNvGrpSpPr/>
          <p:nvPr/>
        </p:nvGrpSpPr>
        <p:grpSpPr>
          <a:xfrm>
            <a:off x="214315" y="94287"/>
            <a:ext cx="8821405" cy="634852"/>
            <a:chOff x="2766060" y="125716"/>
            <a:chExt cx="9311640" cy="846469"/>
          </a:xfrm>
        </p:grpSpPr>
        <p:cxnSp>
          <p:nvCxnSpPr>
            <p:cNvPr id="129" name="Google Shape;129;p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0" name="Google Shape;130;p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chemeClr val="dk1"/>
                </a:solidFill>
                <a:latin typeface="Bookman Old Style"/>
                <a:ea typeface="Bookman Old Style"/>
                <a:cs typeface="Bookman Old Style"/>
                <a:sym typeface="Bookman Old Style"/>
              </a:endParaRPr>
            </a:p>
          </p:txBody>
        </p:sp>
        <p:pic>
          <p:nvPicPr>
            <p:cNvPr id="131" name="Google Shape;131;p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2" name="Google Shape;132;p4"/>
          <p:cNvSpPr txBox="1"/>
          <p:nvPr/>
        </p:nvSpPr>
        <p:spPr>
          <a:xfrm>
            <a:off x="0" y="110282"/>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US" sz="2100">
                <a:solidFill>
                  <a:schemeClr val="dk1"/>
                </a:solidFill>
                <a:latin typeface="Arial"/>
                <a:ea typeface="Arial"/>
                <a:cs typeface="Arial"/>
                <a:sym typeface="Arial"/>
              </a:rPr>
              <a:t>Website</a:t>
            </a:r>
            <a:endParaRPr b="1" sz="2100">
              <a:solidFill>
                <a:schemeClr val="dk1"/>
              </a:solidFill>
              <a:latin typeface="Arial"/>
              <a:ea typeface="Arial"/>
              <a:cs typeface="Arial"/>
              <a:sym typeface="Arial"/>
            </a:endParaRPr>
          </a:p>
        </p:txBody>
      </p:sp>
      <p:sp>
        <p:nvSpPr>
          <p:cNvPr id="133" name="Google Shape;133;p4"/>
          <p:cNvSpPr txBox="1"/>
          <p:nvPr/>
        </p:nvSpPr>
        <p:spPr>
          <a:xfrm>
            <a:off x="214315" y="629555"/>
            <a:ext cx="847248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webpage can be of two types: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Static Webpage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Dynamic Webpage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Times New Roman"/>
                <a:ea typeface="Times New Roman"/>
                <a:cs typeface="Times New Roman"/>
                <a:sym typeface="Times New Roman"/>
              </a:rPr>
              <a:t>Static webpage </a:t>
            </a:r>
            <a:r>
              <a:rPr lang="en-US" sz="1800">
                <a:solidFill>
                  <a:schemeClr val="dk1"/>
                </a:solidFill>
                <a:latin typeface="Times New Roman"/>
                <a:ea typeface="Times New Roman"/>
                <a:cs typeface="Times New Roman"/>
                <a:sym typeface="Times New Roman"/>
              </a:rPr>
              <a:t>is the basic type of webpage that is easy to create. You don't need the knowledge of web programming and database design to create a static website. Its web pages are coded in HTML</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E:\WebApplication development\website-static-vs-dynamic2.png" id="134" name="Google Shape;134;p4"/>
          <p:cNvPicPr preferRelativeResize="0"/>
          <p:nvPr/>
        </p:nvPicPr>
        <p:blipFill rotWithShape="1">
          <a:blip r:embed="rId4">
            <a:alphaModFix/>
          </a:blip>
          <a:srcRect b="0" l="0" r="0" t="0"/>
          <a:stretch/>
        </p:blipFill>
        <p:spPr>
          <a:xfrm>
            <a:off x="1981200" y="2571750"/>
            <a:ext cx="5562600" cy="20797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grpSp>
        <p:nvGrpSpPr>
          <p:cNvPr id="498" name="Google Shape;498;p40"/>
          <p:cNvGrpSpPr/>
          <p:nvPr/>
        </p:nvGrpSpPr>
        <p:grpSpPr>
          <a:xfrm>
            <a:off x="-228600" y="0"/>
            <a:ext cx="9243584" cy="634852"/>
            <a:chOff x="2320419" y="125716"/>
            <a:chExt cx="9757281" cy="846469"/>
          </a:xfrm>
        </p:grpSpPr>
        <p:cxnSp>
          <p:nvCxnSpPr>
            <p:cNvPr id="499" name="Google Shape;499;p4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00" name="Google Shape;500;p4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hyperlinks</a:t>
              </a:r>
              <a:endParaRPr/>
            </a:p>
          </p:txBody>
        </p:sp>
        <p:pic>
          <p:nvPicPr>
            <p:cNvPr id="501" name="Google Shape;501;p4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02" name="Google Shape;502;p40"/>
          <p:cNvSpPr txBox="1"/>
          <p:nvPr/>
        </p:nvSpPr>
        <p:spPr>
          <a:xfrm>
            <a:off x="685800" y="742950"/>
            <a:ext cx="8001001"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33333"/>
                </a:solidFill>
                <a:latin typeface="Inter"/>
                <a:ea typeface="Inter"/>
                <a:cs typeface="Inter"/>
                <a:sym typeface="Inter"/>
              </a:rPr>
              <a:t> </a:t>
            </a:r>
            <a:r>
              <a:rPr b="1" i="0" lang="en-US" sz="1800">
                <a:solidFill>
                  <a:srgbClr val="333333"/>
                </a:solidFill>
                <a:latin typeface="Inter"/>
                <a:ea typeface="Inter"/>
                <a:cs typeface="Inter"/>
                <a:sym typeface="Inter"/>
              </a:rPr>
              <a:t>HTML anchor tag</a:t>
            </a:r>
            <a:r>
              <a:rPr b="0" i="0" lang="en-US" sz="1800">
                <a:solidFill>
                  <a:srgbClr val="333333"/>
                </a:solidFill>
                <a:latin typeface="Inter"/>
                <a:ea typeface="Inter"/>
                <a:cs typeface="Inter"/>
                <a:sym typeface="Inter"/>
              </a:rPr>
              <a:t> defines </a:t>
            </a:r>
            <a:r>
              <a:rPr b="0" i="1" lang="en-US" sz="1800">
                <a:solidFill>
                  <a:srgbClr val="333333"/>
                </a:solidFill>
                <a:latin typeface="Inter"/>
                <a:ea typeface="Inter"/>
                <a:cs typeface="Inter"/>
                <a:sym typeface="Inter"/>
              </a:rPr>
              <a:t>a hyperlink that links one page to another page</a:t>
            </a:r>
            <a:r>
              <a:rPr b="0" i="0" lang="en-US" sz="1800">
                <a:solidFill>
                  <a:srgbClr val="333333"/>
                </a:solidFill>
                <a:latin typeface="Inter"/>
                <a:ea typeface="Inter"/>
                <a:cs typeface="Inter"/>
                <a:sym typeface="Inter"/>
              </a:rPr>
              <a:t>. It can create hyperlink to other web page as well as files, location, or any URL. The "href" attribute is the most important attribute of the HTML a tag. and which links to destination page or URL.</a:t>
            </a:r>
            <a:endParaRPr/>
          </a:p>
          <a:p>
            <a:pPr indent="0" lvl="0" marL="0" marR="0" rtl="0" algn="l">
              <a:spcBef>
                <a:spcPts val="0"/>
              </a:spcBef>
              <a:spcAft>
                <a:spcPts val="0"/>
              </a:spcAft>
              <a:buNone/>
            </a:pPr>
            <a:r>
              <a:rPr lang="en-US" sz="1800">
                <a:solidFill>
                  <a:srgbClr val="FF0000"/>
                </a:solidFill>
                <a:latin typeface="Inter"/>
                <a:ea typeface="Inter"/>
                <a:cs typeface="Inter"/>
                <a:sym typeface="Inter"/>
              </a:rPr>
              <a:t>Syntax</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&lt;a href = "..........."&gt; Link Text &lt;/a&gt;</a:t>
            </a:r>
            <a:endParaRPr/>
          </a:p>
          <a:p>
            <a:pPr indent="0" lvl="0" marL="0" marR="0" rtl="0" algn="l">
              <a:spcBef>
                <a:spcPts val="0"/>
              </a:spcBef>
              <a:spcAft>
                <a:spcPts val="0"/>
              </a:spcAft>
              <a:buNone/>
            </a:pPr>
            <a:r>
              <a:rPr b="0" i="0" lang="en-US" sz="1800">
                <a:solidFill>
                  <a:srgbClr val="FF0000"/>
                </a:solidFill>
                <a:latin typeface="Verdana"/>
                <a:ea typeface="Verdana"/>
                <a:cs typeface="Verdana"/>
                <a:sym typeface="Verdana"/>
              </a:rPr>
              <a:t>Target attribute</a:t>
            </a:r>
            <a:endParaRPr/>
          </a:p>
          <a:p>
            <a:pPr indent="0" lvl="0" marL="0" marR="0" rtl="0" algn="l">
              <a:spcBef>
                <a:spcPts val="0"/>
              </a:spcBef>
              <a:spcAft>
                <a:spcPts val="0"/>
              </a:spcAft>
              <a:buNone/>
            </a:pPr>
            <a:r>
              <a:rPr b="0" i="0" lang="en-US" sz="1800">
                <a:solidFill>
                  <a:srgbClr val="000000"/>
                </a:solidFill>
                <a:latin typeface="Verdana"/>
                <a:ea typeface="Verdana"/>
                <a:cs typeface="Verdana"/>
                <a:sym typeface="Verdana"/>
              </a:rPr>
              <a:t>The target attribute specifies where to open the linked document</a:t>
            </a:r>
            <a:endParaRPr/>
          </a:p>
          <a:p>
            <a:pPr indent="0" lvl="0" marL="0" marR="0" rtl="0" algn="l">
              <a:spcBef>
                <a:spcPts val="0"/>
              </a:spcBef>
              <a:spcAft>
                <a:spcPts val="0"/>
              </a:spcAft>
              <a:buNone/>
            </a:pPr>
            <a:r>
              <a:t/>
            </a:r>
            <a:endParaRPr b="0" i="0" sz="1800">
              <a:solidFill>
                <a:srgbClr val="FF0000"/>
              </a:solidFill>
              <a:latin typeface="Verdana"/>
              <a:ea typeface="Verdana"/>
              <a:cs typeface="Verdana"/>
              <a:sym typeface="Verdana"/>
            </a:endParaRPr>
          </a:p>
          <a:p>
            <a:pPr indent="0" lvl="0" marL="0" marR="0" rtl="0" algn="l">
              <a:spcBef>
                <a:spcPts val="0"/>
              </a:spcBef>
              <a:spcAft>
                <a:spcPts val="0"/>
              </a:spcAft>
              <a:buNone/>
            </a:pP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a</a:t>
            </a:r>
            <a:r>
              <a:rPr b="0" i="0" lang="en-US" sz="1800">
                <a:solidFill>
                  <a:srgbClr val="FF0000"/>
                </a:solidFill>
                <a:latin typeface="Consolas"/>
                <a:ea typeface="Consolas"/>
                <a:cs typeface="Consolas"/>
                <a:sym typeface="Consolas"/>
              </a:rPr>
              <a:t> href</a:t>
            </a:r>
            <a:r>
              <a:rPr b="0" i="0" lang="en-US" sz="1800">
                <a:solidFill>
                  <a:srgbClr val="0000CD"/>
                </a:solidFill>
                <a:latin typeface="Consolas"/>
                <a:ea typeface="Consolas"/>
                <a:cs typeface="Consolas"/>
                <a:sym typeface="Consolas"/>
              </a:rPr>
              <a:t>=“------"</a:t>
            </a:r>
            <a:r>
              <a:rPr b="0" i="0" lang="en-US" sz="1800">
                <a:solidFill>
                  <a:srgbClr val="FF0000"/>
                </a:solidFill>
                <a:latin typeface="Consolas"/>
                <a:ea typeface="Consolas"/>
                <a:cs typeface="Consolas"/>
                <a:sym typeface="Consolas"/>
              </a:rPr>
              <a:t> target</a:t>
            </a:r>
            <a:r>
              <a:rPr b="0" i="0" lang="en-US" sz="1800">
                <a:solidFill>
                  <a:srgbClr val="0000CD"/>
                </a:solidFill>
                <a:latin typeface="Consolas"/>
                <a:ea typeface="Consolas"/>
                <a:cs typeface="Consolas"/>
                <a:sym typeface="Consolas"/>
              </a:rPr>
              <a:t>="_blank"&gt;</a:t>
            </a:r>
            <a:r>
              <a:rPr lang="en-US" sz="1800">
                <a:solidFill>
                  <a:srgbClr val="000000"/>
                </a:solidFill>
                <a:latin typeface="Consolas"/>
                <a:ea typeface="Consolas"/>
                <a:cs typeface="Consolas"/>
                <a:sym typeface="Consolas"/>
              </a:rPr>
              <a:t>hi hello</a:t>
            </a: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/a</a:t>
            </a:r>
            <a:r>
              <a:rPr b="0" i="0" lang="en-US" sz="1800">
                <a:solidFill>
                  <a:srgbClr val="0000CD"/>
                </a:solidFill>
                <a:latin typeface="Consolas"/>
                <a:ea typeface="Consolas"/>
                <a:cs typeface="Consolas"/>
                <a:sym typeface="Consolas"/>
              </a:rPr>
              <a:t>&gt;</a:t>
            </a:r>
            <a:endParaRPr/>
          </a:p>
          <a:p>
            <a:pPr indent="0" lvl="0" marL="0" marR="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There are four main types of hyperlinks: </a:t>
            </a:r>
            <a:endParaRPr/>
          </a:p>
          <a:p>
            <a:pPr indent="0" lvl="0" marL="0" marR="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 </a:t>
            </a:r>
            <a:r>
              <a:rPr b="0" i="0" lang="en-US" sz="1800" u="none" strike="noStrike">
                <a:solidFill>
                  <a:srgbClr val="FF0000"/>
                </a:solidFill>
                <a:latin typeface="Times New Roman"/>
                <a:ea typeface="Times New Roman"/>
                <a:cs typeface="Times New Roman"/>
                <a:sym typeface="Times New Roman"/>
              </a:rPr>
              <a:t>relative</a:t>
            </a:r>
            <a:r>
              <a:rPr b="0" i="0" lang="en-US" sz="1800" u="none" strike="noStrike">
                <a:solidFill>
                  <a:srgbClr val="000000"/>
                </a:solidFill>
                <a:latin typeface="Times New Roman"/>
                <a:ea typeface="Times New Roman"/>
                <a:cs typeface="Times New Roman"/>
                <a:sym typeface="Times New Roman"/>
              </a:rPr>
              <a:t> — linking local pages using relative file names </a:t>
            </a:r>
            <a:endParaRPr/>
          </a:p>
          <a:p>
            <a:pPr indent="0" lvl="0" marL="0" marR="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 </a:t>
            </a:r>
            <a:r>
              <a:rPr b="0" i="0" lang="en-US" sz="1800" u="none" strike="noStrike">
                <a:solidFill>
                  <a:srgbClr val="FF0000"/>
                </a:solidFill>
                <a:latin typeface="Times New Roman"/>
                <a:ea typeface="Times New Roman"/>
                <a:cs typeface="Times New Roman"/>
                <a:sym typeface="Times New Roman"/>
              </a:rPr>
              <a:t>absolute</a:t>
            </a:r>
            <a:r>
              <a:rPr b="0" i="0" lang="en-US" sz="1800" u="none" strike="noStrike">
                <a:solidFill>
                  <a:srgbClr val="000000"/>
                </a:solidFill>
                <a:latin typeface="Times New Roman"/>
                <a:ea typeface="Times New Roman"/>
                <a:cs typeface="Times New Roman"/>
                <a:sym typeface="Times New Roman"/>
              </a:rPr>
              <a:t> — linking to local or extrenal pages using absolute file names </a:t>
            </a:r>
            <a:endParaRPr/>
          </a:p>
          <a:p>
            <a:pPr indent="0" lvl="0" marL="0" marR="0" rtl="0" algn="l">
              <a:spcBef>
                <a:spcPts val="0"/>
              </a:spcBef>
              <a:spcAft>
                <a:spcPts val="0"/>
              </a:spcAft>
              <a:buNone/>
            </a:pPr>
            <a:r>
              <a:rPr b="0" i="0" lang="en-US" sz="1800" u="none" strike="noStrike">
                <a:solidFill>
                  <a:srgbClr val="FF0000"/>
                </a:solidFill>
                <a:latin typeface="Times New Roman"/>
                <a:ea typeface="Times New Roman"/>
                <a:cs typeface="Times New Roman"/>
                <a:sym typeface="Times New Roman"/>
              </a:rPr>
              <a:t>Image</a:t>
            </a:r>
            <a:r>
              <a:rPr b="0" i="0" lang="en-US" sz="1800" u="none" strike="noStrike">
                <a:solidFill>
                  <a:srgbClr val="000000"/>
                </a:solidFill>
                <a:latin typeface="Times New Roman"/>
                <a:ea typeface="Times New Roman"/>
                <a:cs typeface="Times New Roman"/>
                <a:sym typeface="Times New Roman"/>
              </a:rPr>
              <a:t>— linking to specified image or use image as a link</a:t>
            </a:r>
            <a:endParaRPr/>
          </a:p>
          <a:p>
            <a:pPr indent="0" lvl="0" marL="0" marR="0" rtl="0" algn="l">
              <a:spcBef>
                <a:spcPts val="0"/>
              </a:spcBef>
              <a:spcAft>
                <a:spcPts val="0"/>
              </a:spcAft>
              <a:buNone/>
            </a:pPr>
            <a:r>
              <a:rPr b="0" i="0" lang="en-US" sz="1800" u="none" strike="noStrike">
                <a:solidFill>
                  <a:srgbClr val="000000"/>
                </a:solidFill>
                <a:latin typeface="Times New Roman"/>
                <a:ea typeface="Times New Roman"/>
                <a:cs typeface="Times New Roman"/>
                <a:sym typeface="Times New Roman"/>
              </a:rPr>
              <a:t> </a:t>
            </a:r>
            <a:r>
              <a:rPr b="0" i="0" lang="en-US" sz="1800" u="none" strike="noStrike">
                <a:solidFill>
                  <a:srgbClr val="FF0000"/>
                </a:solidFill>
                <a:latin typeface="Times New Roman"/>
                <a:ea typeface="Times New Roman"/>
                <a:cs typeface="Times New Roman"/>
                <a:sym typeface="Times New Roman"/>
              </a:rPr>
              <a:t>email</a:t>
            </a:r>
            <a:r>
              <a:rPr b="0" i="0" lang="en-US" sz="1800" u="none" strike="noStrike">
                <a:solidFill>
                  <a:srgbClr val="000000"/>
                </a:solidFill>
                <a:latin typeface="Times New Roman"/>
                <a:ea typeface="Times New Roman"/>
                <a:cs typeface="Times New Roman"/>
                <a:sym typeface="Times New Roman"/>
              </a:rPr>
              <a:t> — linking to an email address </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p:txBody>
      </p:sp>
      <p:sp>
        <p:nvSpPr>
          <p:cNvPr id="503" name="Google Shape;503;p40"/>
          <p:cNvSpPr txBox="1"/>
          <p:nvPr/>
        </p:nvSpPr>
        <p:spPr>
          <a:xfrm>
            <a:off x="1143000" y="1640559"/>
            <a:ext cx="87101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grpSp>
        <p:nvGrpSpPr>
          <p:cNvPr id="508" name="Google Shape;508;p41"/>
          <p:cNvGrpSpPr/>
          <p:nvPr/>
        </p:nvGrpSpPr>
        <p:grpSpPr>
          <a:xfrm>
            <a:off x="-228600" y="0"/>
            <a:ext cx="9243584" cy="634852"/>
            <a:chOff x="2320419" y="125716"/>
            <a:chExt cx="9757281" cy="846469"/>
          </a:xfrm>
        </p:grpSpPr>
        <p:cxnSp>
          <p:nvCxnSpPr>
            <p:cNvPr id="509" name="Google Shape;509;p4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10" name="Google Shape;510;p4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hyperlinks</a:t>
              </a:r>
              <a:endParaRPr/>
            </a:p>
          </p:txBody>
        </p:sp>
        <p:pic>
          <p:nvPicPr>
            <p:cNvPr id="511" name="Google Shape;511;p4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12" name="Google Shape;512;p41"/>
          <p:cNvSpPr txBox="1"/>
          <p:nvPr/>
        </p:nvSpPr>
        <p:spPr>
          <a:xfrm>
            <a:off x="685800" y="742950"/>
            <a:ext cx="8001001"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33333"/>
                </a:solidFill>
                <a:latin typeface="Inter"/>
                <a:ea typeface="Inter"/>
                <a:cs typeface="Inter"/>
                <a:sym typeface="Inter"/>
              </a:rPr>
              <a:t> &lt;!DOCTYPE html&gt;  </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&lt;html&gt;  </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&lt;head&gt;  </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    &lt;title&gt;&lt;/title&gt;  </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&lt;/head&gt;  </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&lt;body&gt;  </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&lt;p&gt;Click on &lt;a href="formattingtags1.html" target="_blank"&gt; this-link &lt;/a&gt;to go on formatting tags.&lt;/p&gt; </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&lt;p&gt;&lt;a href="https://www.w3schools.com/html/html_links.asp" &gt; this-link &lt;/a&gt;to go on home page of w3 schools.&lt;/p&gt; </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&lt;a href="D://WAD//x.jpg" &gt; image link &lt;/a&gt; &lt;br&gt;&lt;br&gt;</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&lt;a href="formattingtags1.html" &gt;&lt;img src="D://WAD//x.jpg" alt="hi" width=100px height=50px&gt; &lt;/a&gt;&lt;br&gt;&lt;br&gt;</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&lt;/body&gt;  </a:t>
            </a:r>
            <a:endParaRPr/>
          </a:p>
          <a:p>
            <a:pPr indent="0" lvl="0" marL="0" marR="0" rtl="0" algn="l">
              <a:spcBef>
                <a:spcPts val="0"/>
              </a:spcBef>
              <a:spcAft>
                <a:spcPts val="0"/>
              </a:spcAft>
              <a:buNone/>
            </a:pPr>
            <a:r>
              <a:rPr b="0" i="0" lang="en-US" sz="1800">
                <a:solidFill>
                  <a:srgbClr val="333333"/>
                </a:solidFill>
                <a:latin typeface="Inter"/>
                <a:ea typeface="Inter"/>
                <a:cs typeface="Inter"/>
                <a:sym typeface="Inter"/>
              </a:rPr>
              <a:t>&lt;/html&gt; </a:t>
            </a:r>
            <a:endParaRPr/>
          </a:p>
        </p:txBody>
      </p:sp>
      <p:sp>
        <p:nvSpPr>
          <p:cNvPr id="513" name="Google Shape;513;p41"/>
          <p:cNvSpPr txBox="1"/>
          <p:nvPr/>
        </p:nvSpPr>
        <p:spPr>
          <a:xfrm>
            <a:off x="1143000" y="1640559"/>
            <a:ext cx="87101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pic>
        <p:nvPicPr>
          <p:cNvPr id="514" name="Google Shape;514;p41"/>
          <p:cNvPicPr preferRelativeResize="0"/>
          <p:nvPr/>
        </p:nvPicPr>
        <p:blipFill rotWithShape="1">
          <a:blip r:embed="rId4">
            <a:alphaModFix/>
          </a:blip>
          <a:srcRect b="0" l="0" r="0" t="0"/>
          <a:stretch/>
        </p:blipFill>
        <p:spPr>
          <a:xfrm>
            <a:off x="5715001" y="539592"/>
            <a:ext cx="2567330" cy="180355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grpSp>
        <p:nvGrpSpPr>
          <p:cNvPr id="519" name="Google Shape;519;p42"/>
          <p:cNvGrpSpPr/>
          <p:nvPr/>
        </p:nvGrpSpPr>
        <p:grpSpPr>
          <a:xfrm>
            <a:off x="-228600" y="0"/>
            <a:ext cx="9243584" cy="634852"/>
            <a:chOff x="2320419" y="125716"/>
            <a:chExt cx="9757281" cy="846469"/>
          </a:xfrm>
        </p:grpSpPr>
        <p:cxnSp>
          <p:nvCxnSpPr>
            <p:cNvPr id="520" name="Google Shape;520;p4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21" name="Google Shape;521;p4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hyperlinks</a:t>
              </a:r>
              <a:endParaRPr/>
            </a:p>
          </p:txBody>
        </p:sp>
        <p:pic>
          <p:nvPicPr>
            <p:cNvPr id="522" name="Google Shape;522;p4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23" name="Google Shape;523;p42"/>
          <p:cNvSpPr txBox="1"/>
          <p:nvPr/>
        </p:nvSpPr>
        <p:spPr>
          <a:xfrm>
            <a:off x="1143000" y="1640559"/>
            <a:ext cx="87101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524" name="Google Shape;524;p42"/>
          <p:cNvSpPr txBox="1"/>
          <p:nvPr/>
        </p:nvSpPr>
        <p:spPr>
          <a:xfrm>
            <a:off x="685800" y="826423"/>
            <a:ext cx="6648649"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&lt;title&gt;&lt;/title&gt;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&lt;p&gt;Click on &lt;a href="formattingtags1.html" target="_blank"&gt; this-link &lt;/a&gt;to go on home page of JavaTpoint.&lt;/p&gt;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grpSp>
        <p:nvGrpSpPr>
          <p:cNvPr id="529" name="Google Shape;529;p43"/>
          <p:cNvGrpSpPr/>
          <p:nvPr/>
        </p:nvGrpSpPr>
        <p:grpSpPr>
          <a:xfrm>
            <a:off x="-228600" y="0"/>
            <a:ext cx="9243584" cy="634852"/>
            <a:chOff x="2320419" y="125716"/>
            <a:chExt cx="9757281" cy="846469"/>
          </a:xfrm>
        </p:grpSpPr>
        <p:cxnSp>
          <p:nvCxnSpPr>
            <p:cNvPr id="530" name="Google Shape;530;p4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31" name="Google Shape;531;p4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Img Tag</a:t>
              </a:r>
              <a:endParaRPr/>
            </a:p>
          </p:txBody>
        </p:sp>
        <p:pic>
          <p:nvPicPr>
            <p:cNvPr id="532" name="Google Shape;532;p4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33" name="Google Shape;533;p43"/>
          <p:cNvSpPr txBox="1"/>
          <p:nvPr/>
        </p:nvSpPr>
        <p:spPr>
          <a:xfrm>
            <a:off x="1143000" y="1640559"/>
            <a:ext cx="87101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534" name="Google Shape;534;p43"/>
          <p:cNvSpPr txBox="1"/>
          <p:nvPr/>
        </p:nvSpPr>
        <p:spPr>
          <a:xfrm>
            <a:off x="381000" y="694410"/>
            <a:ext cx="80772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&lt;img&gt; tag is used to embed an image in an HTML page.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Images are not technically inserted into a web page; images are linked to web pages. The &lt;img&gt; tag creates a holding space for the referenced image.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Arial"/>
                <a:ea typeface="Arial"/>
                <a:cs typeface="Arial"/>
                <a:sym typeface="Arial"/>
              </a:rPr>
              <a:t>The &lt;img&gt; tag has two required attributes: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Arial"/>
                <a:ea typeface="Arial"/>
                <a:cs typeface="Arial"/>
                <a:sym typeface="Arial"/>
              </a:rPr>
              <a:t>src</a:t>
            </a:r>
            <a:r>
              <a:rPr lang="en-US" sz="1800">
                <a:solidFill>
                  <a:schemeClr val="dk1"/>
                </a:solidFill>
                <a:latin typeface="Arial"/>
                <a:ea typeface="Arial"/>
                <a:cs typeface="Arial"/>
                <a:sym typeface="Arial"/>
              </a:rPr>
              <a:t> - Specifies the path to the image</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alt</a:t>
            </a:r>
            <a:r>
              <a:rPr lang="en-US" sz="1800">
                <a:solidFill>
                  <a:schemeClr val="dk1"/>
                </a:solidFill>
                <a:latin typeface="Arial"/>
                <a:ea typeface="Arial"/>
                <a:cs typeface="Arial"/>
                <a:sym typeface="Arial"/>
              </a:rPr>
              <a:t> - Specifies an alternate text for the image, if the image for some reason cannot be displayed</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Width-</a:t>
            </a:r>
            <a:r>
              <a:rPr b="0" i="0" lang="en-US" sz="1800">
                <a:solidFill>
                  <a:srgbClr val="333333"/>
                </a:solidFill>
                <a:latin typeface="Inter"/>
                <a:ea typeface="Inter"/>
                <a:cs typeface="Inter"/>
                <a:sym typeface="Inter"/>
              </a:rPr>
              <a:t>It is an optional attribute which is used to specify the width to display the image</a:t>
            </a:r>
            <a:endParaRPr sz="1800">
              <a:solidFill>
                <a:srgbClr val="FF0000"/>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Arial"/>
                <a:ea typeface="Arial"/>
                <a:cs typeface="Arial"/>
                <a:sym typeface="Arial"/>
              </a:rPr>
              <a:t>Height-</a:t>
            </a:r>
            <a:r>
              <a:rPr b="0" i="0" lang="en-US" sz="1800">
                <a:solidFill>
                  <a:srgbClr val="333333"/>
                </a:solidFill>
                <a:latin typeface="Inter"/>
                <a:ea typeface="Inter"/>
                <a:cs typeface="Inter"/>
                <a:sym typeface="Inter"/>
              </a:rPr>
              <a:t> It is an optional attribute which is used to specify the height to display the image</a:t>
            </a:r>
            <a:endParaRPr/>
          </a:p>
          <a:p>
            <a:pPr indent="0" lvl="0" marL="0" marR="0" rtl="0" algn="l">
              <a:spcBef>
                <a:spcPts val="0"/>
              </a:spcBef>
              <a:spcAft>
                <a:spcPts val="0"/>
              </a:spcAft>
              <a:buNone/>
            </a:pPr>
            <a:r>
              <a:rPr lang="en-US" sz="1800">
                <a:solidFill>
                  <a:srgbClr val="333333"/>
                </a:solidFill>
                <a:latin typeface="Inter"/>
                <a:ea typeface="Inter"/>
                <a:cs typeface="Inter"/>
                <a:sym typeface="Inter"/>
              </a:rPr>
              <a:t>Width and height attributes are not recommended now.we </a:t>
            </a:r>
            <a:r>
              <a:rPr b="0" i="0" lang="en-US" sz="1800">
                <a:solidFill>
                  <a:srgbClr val="333333"/>
                </a:solidFill>
                <a:latin typeface="Inter"/>
                <a:ea typeface="Inter"/>
                <a:cs typeface="Inter"/>
                <a:sym typeface="Inter"/>
              </a:rPr>
              <a:t>should apply CSS in place of height and width attribute.</a:t>
            </a:r>
            <a:endParaRPr sz="1800">
              <a:solidFill>
                <a:srgbClr val="FF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grpSp>
        <p:nvGrpSpPr>
          <p:cNvPr id="539" name="Google Shape;539;p44"/>
          <p:cNvGrpSpPr/>
          <p:nvPr/>
        </p:nvGrpSpPr>
        <p:grpSpPr>
          <a:xfrm>
            <a:off x="-228600" y="0"/>
            <a:ext cx="9243584" cy="634852"/>
            <a:chOff x="2320419" y="125716"/>
            <a:chExt cx="9757281" cy="846469"/>
          </a:xfrm>
        </p:grpSpPr>
        <p:cxnSp>
          <p:nvCxnSpPr>
            <p:cNvPr id="540" name="Google Shape;540;p4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41" name="Google Shape;541;p4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Img Tag</a:t>
              </a:r>
              <a:endParaRPr/>
            </a:p>
          </p:txBody>
        </p:sp>
        <p:pic>
          <p:nvPicPr>
            <p:cNvPr id="542" name="Google Shape;542;p4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43" name="Google Shape;543;p44"/>
          <p:cNvSpPr txBox="1"/>
          <p:nvPr/>
        </p:nvSpPr>
        <p:spPr>
          <a:xfrm>
            <a:off x="1143000" y="1640559"/>
            <a:ext cx="87101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544" name="Google Shape;544;p44"/>
          <p:cNvSpPr txBox="1"/>
          <p:nvPr/>
        </p:nvSpPr>
        <p:spPr>
          <a:xfrm>
            <a:off x="381000" y="694410"/>
            <a:ext cx="80772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&lt;title&gt;Strike Text Example&lt;/title&gt;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&lt;/head&gt;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&lt;img src="D://WAD//x.jpg" alt="hi" width=200px height=200px&gt;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545" name="Google Shape;545;p44"/>
          <p:cNvPicPr preferRelativeResize="0"/>
          <p:nvPr/>
        </p:nvPicPr>
        <p:blipFill rotWithShape="1">
          <a:blip r:embed="rId4">
            <a:alphaModFix/>
          </a:blip>
          <a:srcRect b="0" l="0" r="0" t="0"/>
          <a:stretch/>
        </p:blipFill>
        <p:spPr>
          <a:xfrm>
            <a:off x="6315576" y="694410"/>
            <a:ext cx="2114550" cy="2228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grpSp>
        <p:nvGrpSpPr>
          <p:cNvPr id="550" name="Google Shape;550;p45"/>
          <p:cNvGrpSpPr/>
          <p:nvPr/>
        </p:nvGrpSpPr>
        <p:grpSpPr>
          <a:xfrm>
            <a:off x="-228600" y="0"/>
            <a:ext cx="9243584" cy="634852"/>
            <a:chOff x="2320419" y="125716"/>
            <a:chExt cx="9757281" cy="846469"/>
          </a:xfrm>
        </p:grpSpPr>
        <p:cxnSp>
          <p:nvCxnSpPr>
            <p:cNvPr id="551" name="Google Shape;551;p4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52" name="Google Shape;552;p4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Lists</a:t>
              </a:r>
              <a:endParaRPr/>
            </a:p>
          </p:txBody>
        </p:sp>
        <p:pic>
          <p:nvPicPr>
            <p:cNvPr id="553" name="Google Shape;553;p4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54" name="Google Shape;554;p45"/>
          <p:cNvSpPr txBox="1"/>
          <p:nvPr/>
        </p:nvSpPr>
        <p:spPr>
          <a:xfrm>
            <a:off x="1143000" y="1640559"/>
            <a:ext cx="87101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555" name="Google Shape;555;p45"/>
          <p:cNvSpPr txBox="1"/>
          <p:nvPr/>
        </p:nvSpPr>
        <p:spPr>
          <a:xfrm>
            <a:off x="381000" y="634852"/>
            <a:ext cx="8710184"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HTML Lists are used to specify lists of information. All lists may contain one or more list elements. There are three different types of HTML lists:</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Ordered List or Numbered List (ol)</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Unordered List or Bulleted List (ul)</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Description List or Definition List (dl)</a:t>
            </a:r>
            <a:endParaRPr/>
          </a:p>
          <a:p>
            <a:pPr indent="0" lvl="0" marL="0" marR="0" rtl="0" algn="just">
              <a:spcBef>
                <a:spcPts val="0"/>
              </a:spcBef>
              <a:spcAft>
                <a:spcPts val="0"/>
              </a:spcAft>
              <a:buClr>
                <a:schemeClr val="lt1"/>
              </a:buClr>
              <a:buSzPts val="1800"/>
              <a:buFont typeface="Libre Franklin"/>
              <a:buNone/>
            </a:pPr>
            <a:r>
              <a:t/>
            </a:r>
            <a:endParaRPr b="0" i="0" sz="1800">
              <a:solidFill>
                <a:srgbClr val="000000"/>
              </a:solidFill>
              <a:latin typeface="Inter"/>
              <a:ea typeface="Inter"/>
              <a:cs typeface="Inter"/>
              <a:sym typeface="Inter"/>
            </a:endParaRPr>
          </a:p>
          <a:p>
            <a:pPr indent="0" lvl="0" marL="0" marR="0" rtl="0" algn="just">
              <a:spcBef>
                <a:spcPts val="0"/>
              </a:spcBef>
              <a:spcAft>
                <a:spcPts val="0"/>
              </a:spcAft>
              <a:buNone/>
            </a:pPr>
            <a:r>
              <a:rPr b="0" i="0" lang="en-US" sz="1800">
                <a:solidFill>
                  <a:srgbClr val="FF0000"/>
                </a:solidFill>
                <a:latin typeface="Arial"/>
                <a:ea typeface="Arial"/>
                <a:cs typeface="Arial"/>
                <a:sym typeface="Arial"/>
              </a:rPr>
              <a:t>HTML Unordered List or Bulleted List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In HTML Unordered list, all the list items are marked with bullets. It is also known as bulleted list also. The Unordered list starts with &lt;ul&gt; tag and list items start with the &lt;li&gt; tag.</a:t>
            </a:r>
            <a:r>
              <a:rPr b="0" i="0" lang="en-US" sz="1800" u="none" strike="noStrike">
                <a:solidFill>
                  <a:schemeClr val="dk1"/>
                </a:solidFill>
                <a:latin typeface="Times New Roman"/>
                <a:ea typeface="Times New Roman"/>
                <a:cs typeface="Times New Roman"/>
                <a:sym typeface="Times New Roman"/>
              </a:rPr>
              <a:t>By default, it is a disc. Following are the possible options −</a:t>
            </a:r>
            <a:endParaRPr/>
          </a:p>
          <a:p>
            <a:pPr indent="0" lvl="0" marL="0" marR="0" rtl="0" algn="just">
              <a:spcBef>
                <a:spcPts val="0"/>
              </a:spcBef>
              <a:spcAft>
                <a:spcPts val="0"/>
              </a:spcAft>
              <a:buNone/>
            </a:pPr>
            <a:r>
              <a:t/>
            </a:r>
            <a:endParaRPr b="0" i="0" sz="1800" u="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800">
                <a:solidFill>
                  <a:srgbClr val="000000"/>
                </a:solidFill>
                <a:latin typeface="Inter"/>
                <a:ea typeface="Inter"/>
                <a:cs typeface="Inter"/>
                <a:sym typeface="Inter"/>
              </a:rPr>
              <a:t>&lt;ul style="list-style-type: circle"&gt;</a:t>
            </a:r>
            <a:endParaRPr/>
          </a:p>
          <a:p>
            <a:pPr indent="0" lvl="0" marL="0" marR="0" rtl="0" algn="l">
              <a:spcBef>
                <a:spcPts val="0"/>
              </a:spcBef>
              <a:spcAft>
                <a:spcPts val="0"/>
              </a:spcAft>
              <a:buNone/>
            </a:pPr>
            <a:r>
              <a:rPr b="0" i="0" lang="en-US" sz="1800">
                <a:solidFill>
                  <a:srgbClr val="000000"/>
                </a:solidFill>
                <a:latin typeface="Inter"/>
                <a:ea typeface="Inter"/>
                <a:cs typeface="Inter"/>
                <a:sym typeface="Inter"/>
              </a:rPr>
              <a:t>&lt;ul style="list-style-type: square"&gt;</a:t>
            </a:r>
            <a:endParaRPr/>
          </a:p>
          <a:p>
            <a:pPr indent="0" lvl="0" marL="0" marR="0" rtl="0" algn="l">
              <a:spcBef>
                <a:spcPts val="0"/>
              </a:spcBef>
              <a:spcAft>
                <a:spcPts val="0"/>
              </a:spcAft>
              <a:buNone/>
            </a:pPr>
            <a:r>
              <a:rPr b="0" i="0" lang="en-US" sz="1800">
                <a:solidFill>
                  <a:srgbClr val="000000"/>
                </a:solidFill>
                <a:latin typeface="Inter"/>
                <a:ea typeface="Inter"/>
                <a:cs typeface="Inter"/>
                <a:sym typeface="Inter"/>
              </a:rPr>
              <a:t>&lt;ul style="list-style-type: none"&gt;</a:t>
            </a:r>
            <a:endParaRPr b="0" i="0" sz="1800">
              <a:solidFill>
                <a:srgbClr val="000000"/>
              </a:solidFill>
              <a:latin typeface="Inter"/>
              <a:ea typeface="Inter"/>
              <a:cs typeface="Inter"/>
              <a:sym typeface="Inte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grpSp>
        <p:nvGrpSpPr>
          <p:cNvPr id="560" name="Google Shape;560;p46"/>
          <p:cNvGrpSpPr/>
          <p:nvPr/>
        </p:nvGrpSpPr>
        <p:grpSpPr>
          <a:xfrm>
            <a:off x="-228600" y="0"/>
            <a:ext cx="9243584" cy="634852"/>
            <a:chOff x="2320419" y="125716"/>
            <a:chExt cx="9757281" cy="846469"/>
          </a:xfrm>
        </p:grpSpPr>
        <p:cxnSp>
          <p:nvCxnSpPr>
            <p:cNvPr id="561" name="Google Shape;561;p4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62" name="Google Shape;562;p4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UnorderedList</a:t>
              </a:r>
              <a:endParaRPr b="1" sz="2000">
                <a:solidFill>
                  <a:schemeClr val="dk1"/>
                </a:solidFill>
                <a:latin typeface="Times New Roman"/>
                <a:ea typeface="Times New Roman"/>
                <a:cs typeface="Times New Roman"/>
                <a:sym typeface="Times New Roman"/>
              </a:endParaRPr>
            </a:p>
          </p:txBody>
        </p:sp>
        <p:pic>
          <p:nvPicPr>
            <p:cNvPr id="563" name="Google Shape;563;p4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64" name="Google Shape;564;p46"/>
          <p:cNvSpPr txBox="1"/>
          <p:nvPr/>
        </p:nvSpPr>
        <p:spPr>
          <a:xfrm>
            <a:off x="1143000" y="1640559"/>
            <a:ext cx="87101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565" name="Google Shape;565;p46"/>
          <p:cNvSpPr txBox="1"/>
          <p:nvPr/>
        </p:nvSpPr>
        <p:spPr>
          <a:xfrm>
            <a:off x="381000" y="634852"/>
            <a:ext cx="7696200"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000000"/>
                </a:solidFill>
                <a:latin typeface="Inter"/>
                <a:ea typeface="Inter"/>
                <a:cs typeface="Inter"/>
                <a:sym typeface="Inter"/>
              </a:rPr>
              <a:t>&lt;!DOCTYPE html&gt;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&lt;html&gt;</a:t>
            </a: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&lt;title&gt;Strike Text Example&lt;/title&gt;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&lt;ul&gt;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&lt;li&gt;Coffee&lt;/li&gt;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&lt;li&gt;Tea&lt;/li&gt;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&lt;li&gt;Milk&lt;/li&gt;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&lt;/ul&gt;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&lt;/html&gt;</a:t>
            </a:r>
            <a:endParaRPr/>
          </a:p>
        </p:txBody>
      </p:sp>
      <p:pic>
        <p:nvPicPr>
          <p:cNvPr id="566" name="Google Shape;566;p46"/>
          <p:cNvPicPr preferRelativeResize="0"/>
          <p:nvPr/>
        </p:nvPicPr>
        <p:blipFill rotWithShape="1">
          <a:blip r:embed="rId4">
            <a:alphaModFix/>
          </a:blip>
          <a:srcRect b="0" l="0" r="0" t="0"/>
          <a:stretch/>
        </p:blipFill>
        <p:spPr>
          <a:xfrm>
            <a:off x="6324601" y="1825225"/>
            <a:ext cx="2362200" cy="8001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grpSp>
        <p:nvGrpSpPr>
          <p:cNvPr id="571" name="Google Shape;571;p47"/>
          <p:cNvGrpSpPr/>
          <p:nvPr/>
        </p:nvGrpSpPr>
        <p:grpSpPr>
          <a:xfrm>
            <a:off x="-228600" y="0"/>
            <a:ext cx="9243584" cy="634852"/>
            <a:chOff x="2320419" y="125716"/>
            <a:chExt cx="9757281" cy="846469"/>
          </a:xfrm>
        </p:grpSpPr>
        <p:cxnSp>
          <p:nvCxnSpPr>
            <p:cNvPr id="572" name="Google Shape;572;p4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73" name="Google Shape;573;p4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UnorderedList</a:t>
              </a:r>
              <a:endParaRPr b="1" sz="2000">
                <a:solidFill>
                  <a:schemeClr val="dk1"/>
                </a:solidFill>
                <a:latin typeface="Times New Roman"/>
                <a:ea typeface="Times New Roman"/>
                <a:cs typeface="Times New Roman"/>
                <a:sym typeface="Times New Roman"/>
              </a:endParaRPr>
            </a:p>
          </p:txBody>
        </p:sp>
        <p:pic>
          <p:nvPicPr>
            <p:cNvPr id="574" name="Google Shape;574;p4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75" name="Google Shape;575;p47"/>
          <p:cNvSpPr txBox="1"/>
          <p:nvPr/>
        </p:nvSpPr>
        <p:spPr>
          <a:xfrm>
            <a:off x="1143000" y="1640559"/>
            <a:ext cx="87101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576" name="Google Shape;576;p47"/>
          <p:cNvSpPr txBox="1"/>
          <p:nvPr/>
        </p:nvSpPr>
        <p:spPr>
          <a:xfrm>
            <a:off x="381000" y="634852"/>
            <a:ext cx="7696200"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FF0000"/>
                </a:solidFill>
                <a:latin typeface="Inter"/>
                <a:ea typeface="Inter"/>
                <a:cs typeface="Inter"/>
                <a:sym typeface="Inter"/>
              </a:rPr>
              <a:t>Example2</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&lt;!DOCTYPE html&gt;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&lt;html&gt;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&lt;ul style="list-style-type: circle"&gt;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&lt;li&gt;Geeks&lt;/li&gt;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&lt;li&gt;Sudo&lt;/li&gt;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&lt;li&gt;Gfg&lt;/li&gt;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&lt;li&gt;Gate&lt;/li&gt;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&lt;li&gt;Placement&lt;/li&gt;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&lt;/ul&gt;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&lt;/body&gt;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&lt;/html&gt;</a:t>
            </a:r>
            <a:endParaRPr b="0" i="0" sz="1800">
              <a:solidFill>
                <a:srgbClr val="000000"/>
              </a:solidFill>
              <a:latin typeface="Inter"/>
              <a:ea typeface="Inter"/>
              <a:cs typeface="Inter"/>
              <a:sym typeface="Inter"/>
            </a:endParaRPr>
          </a:p>
        </p:txBody>
      </p:sp>
      <p:pic>
        <p:nvPicPr>
          <p:cNvPr id="577" name="Google Shape;577;p47"/>
          <p:cNvPicPr preferRelativeResize="0"/>
          <p:nvPr/>
        </p:nvPicPr>
        <p:blipFill rotWithShape="1">
          <a:blip r:embed="rId4">
            <a:alphaModFix/>
          </a:blip>
          <a:srcRect b="0" l="0" r="0" t="0"/>
          <a:stretch/>
        </p:blipFill>
        <p:spPr>
          <a:xfrm>
            <a:off x="6781800" y="1073821"/>
            <a:ext cx="1533525" cy="11334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grpSp>
        <p:nvGrpSpPr>
          <p:cNvPr id="582" name="Google Shape;582;p48"/>
          <p:cNvGrpSpPr/>
          <p:nvPr/>
        </p:nvGrpSpPr>
        <p:grpSpPr>
          <a:xfrm>
            <a:off x="-228600" y="0"/>
            <a:ext cx="9243584" cy="634852"/>
            <a:chOff x="2320419" y="125716"/>
            <a:chExt cx="9757281" cy="846469"/>
          </a:xfrm>
        </p:grpSpPr>
        <p:cxnSp>
          <p:nvCxnSpPr>
            <p:cNvPr id="583" name="Google Shape;583;p4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84" name="Google Shape;584;p4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orderedList</a:t>
              </a:r>
              <a:endParaRPr b="1" sz="2000">
                <a:solidFill>
                  <a:schemeClr val="dk1"/>
                </a:solidFill>
                <a:latin typeface="Times New Roman"/>
                <a:ea typeface="Times New Roman"/>
                <a:cs typeface="Times New Roman"/>
                <a:sym typeface="Times New Roman"/>
              </a:endParaRPr>
            </a:p>
          </p:txBody>
        </p:sp>
        <p:pic>
          <p:nvPicPr>
            <p:cNvPr id="585" name="Google Shape;585;p4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86" name="Google Shape;586;p48"/>
          <p:cNvSpPr txBox="1"/>
          <p:nvPr/>
        </p:nvSpPr>
        <p:spPr>
          <a:xfrm>
            <a:off x="193579" y="742951"/>
            <a:ext cx="7731221"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FF0000"/>
                </a:solidFill>
                <a:latin typeface="Arial"/>
                <a:ea typeface="Arial"/>
                <a:cs typeface="Arial"/>
                <a:sym typeface="Arial"/>
              </a:rPr>
              <a:t>HTML Ordered List or Numbered List</a:t>
            </a:r>
            <a:endParaRPr/>
          </a:p>
          <a:p>
            <a:pPr indent="0" lvl="0" marL="0" marR="0" rtl="0" algn="just">
              <a:spcBef>
                <a:spcPts val="0"/>
              </a:spcBef>
              <a:spcAft>
                <a:spcPts val="0"/>
              </a:spcAft>
              <a:buNone/>
            </a:pPr>
            <a:r>
              <a:rPr b="0" i="0" lang="en-US" sz="1800">
                <a:solidFill>
                  <a:schemeClr val="dk1"/>
                </a:solidFill>
                <a:latin typeface="Inter"/>
                <a:ea typeface="Inter"/>
                <a:cs typeface="Inter"/>
                <a:sym typeface="Inter"/>
              </a:rPr>
              <a:t>In the ordered HTML lists, all the list items are marked with numbers by default. It is known as numbered list also. The ordered list starts with &lt;ol&gt; tag and the list items start with &lt;li&gt; tag.</a:t>
            </a:r>
            <a:endParaRPr/>
          </a:p>
          <a:p>
            <a:pPr indent="0" lvl="0" marL="0" marR="0" rtl="0" algn="l">
              <a:spcBef>
                <a:spcPts val="0"/>
              </a:spcBef>
              <a:spcAft>
                <a:spcPts val="0"/>
              </a:spcAft>
              <a:buNone/>
            </a:pPr>
            <a:r>
              <a:rPr b="1" i="0" lang="en-US" sz="1800" u="none" strike="noStrike">
                <a:solidFill>
                  <a:srgbClr val="FF0000"/>
                </a:solidFill>
                <a:latin typeface="Times New Roman"/>
                <a:ea typeface="Times New Roman"/>
                <a:cs typeface="Times New Roman"/>
                <a:sym typeface="Times New Roman"/>
              </a:rPr>
              <a:t>TYPE Attribute</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The </a:t>
            </a:r>
            <a:r>
              <a:rPr b="1" i="0" lang="en-US" sz="1800" u="none" strike="noStrike">
                <a:solidFill>
                  <a:schemeClr val="dk1"/>
                </a:solidFill>
                <a:latin typeface="Times New Roman"/>
                <a:ea typeface="Times New Roman"/>
                <a:cs typeface="Times New Roman"/>
                <a:sym typeface="Times New Roman"/>
              </a:rPr>
              <a:t>type </a:t>
            </a:r>
            <a:r>
              <a:rPr b="0" i="0" lang="en-US" sz="1800" u="none" strike="noStrike">
                <a:solidFill>
                  <a:schemeClr val="dk1"/>
                </a:solidFill>
                <a:latin typeface="Times New Roman"/>
                <a:ea typeface="Times New Roman"/>
                <a:cs typeface="Times New Roman"/>
                <a:sym typeface="Times New Roman"/>
              </a:rPr>
              <a:t>attribute for &lt;ol&gt; tag to specify the type of numbering you like. By default, it is a number.</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Following are the possible options −</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&lt;ol type = "1"&gt; - Default-Case Numerals.</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&lt;ol type = "I"&gt; - Upper-Case Numerals.</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&lt;ol type = "i"&gt; - Lower-Case Numerals.</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&lt;ol type = "A"&gt; - Upper-Case Letters.</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&lt;ol type = "a"&gt; - Lower-Case Letters.</a:t>
            </a:r>
            <a:endParaRPr b="0" i="0" sz="1800">
              <a:solidFill>
                <a:schemeClr val="dk1"/>
              </a:solidFill>
              <a:latin typeface="Inter"/>
              <a:ea typeface="Inter"/>
              <a:cs typeface="Inter"/>
              <a:sym typeface="Inter"/>
            </a:endParaRPr>
          </a:p>
          <a:p>
            <a:pPr indent="0" lvl="0" marL="0" marR="0" rtl="0" algn="just">
              <a:spcBef>
                <a:spcPts val="0"/>
              </a:spcBef>
              <a:spcAft>
                <a:spcPts val="0"/>
              </a:spcAft>
              <a:buNone/>
            </a:pPr>
            <a:r>
              <a:t/>
            </a:r>
            <a:endParaRPr b="0" i="0" sz="1800">
              <a:solidFill>
                <a:schemeClr val="dk1"/>
              </a:solidFill>
              <a:latin typeface="Inter"/>
              <a:ea typeface="Inter"/>
              <a:cs typeface="Inter"/>
              <a:sym typeface="Inte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grpSp>
        <p:nvGrpSpPr>
          <p:cNvPr id="591" name="Google Shape;591;p49"/>
          <p:cNvGrpSpPr/>
          <p:nvPr/>
        </p:nvGrpSpPr>
        <p:grpSpPr>
          <a:xfrm>
            <a:off x="-228600" y="0"/>
            <a:ext cx="9243584" cy="634852"/>
            <a:chOff x="2320419" y="125716"/>
            <a:chExt cx="9757281" cy="846469"/>
          </a:xfrm>
        </p:grpSpPr>
        <p:cxnSp>
          <p:nvCxnSpPr>
            <p:cNvPr id="592" name="Google Shape;592;p4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93" name="Google Shape;593;p4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orderedList</a:t>
              </a:r>
              <a:endParaRPr b="1" sz="2000">
                <a:solidFill>
                  <a:schemeClr val="dk1"/>
                </a:solidFill>
                <a:latin typeface="Times New Roman"/>
                <a:ea typeface="Times New Roman"/>
                <a:cs typeface="Times New Roman"/>
                <a:sym typeface="Times New Roman"/>
              </a:endParaRPr>
            </a:p>
          </p:txBody>
        </p:sp>
        <p:pic>
          <p:nvPicPr>
            <p:cNvPr id="594" name="Google Shape;594;p4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95" name="Google Shape;595;p49"/>
          <p:cNvSpPr txBox="1"/>
          <p:nvPr/>
        </p:nvSpPr>
        <p:spPr>
          <a:xfrm>
            <a:off x="193579" y="742951"/>
            <a:ext cx="7731221"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strike="noStrike">
                <a:solidFill>
                  <a:srgbClr val="FF0000"/>
                </a:solidFill>
                <a:latin typeface="Times New Roman"/>
                <a:ea typeface="Times New Roman"/>
                <a:cs typeface="Times New Roman"/>
                <a:sym typeface="Times New Roman"/>
              </a:rPr>
              <a:t>START Attribute</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The </a:t>
            </a:r>
            <a:r>
              <a:rPr b="1" i="0" lang="en-US" sz="1800" u="none" strike="noStrike">
                <a:solidFill>
                  <a:schemeClr val="dk1"/>
                </a:solidFill>
                <a:latin typeface="Times New Roman"/>
                <a:ea typeface="Times New Roman"/>
                <a:cs typeface="Times New Roman"/>
                <a:sym typeface="Times New Roman"/>
              </a:rPr>
              <a:t>start </a:t>
            </a:r>
            <a:r>
              <a:rPr b="0" i="0" lang="en-US" sz="1800" u="none" strike="noStrike">
                <a:solidFill>
                  <a:schemeClr val="dk1"/>
                </a:solidFill>
                <a:latin typeface="Times New Roman"/>
                <a:ea typeface="Times New Roman"/>
                <a:cs typeface="Times New Roman"/>
                <a:sym typeface="Times New Roman"/>
              </a:rPr>
              <a:t>attribute for &lt;ol&gt; tag is used to specify the starting point of numbering you need.</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Following are the possible options −</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&lt;ol type = "1" start = "4"&gt; - Numerals starts with 4.</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&lt;ol type = "I" start = "4"&gt; - Numerals starts with IV.</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&lt;ol type = "i" start = "4"&gt; - Numerals starts with iv.</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&lt;ol type = "a" start = "4"&gt; - Letters starts with d.</a:t>
            </a:r>
            <a:endParaRPr/>
          </a:p>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&lt;ol type = "A" start = "4"&gt; - Letters starts with D.</a:t>
            </a:r>
            <a:endParaRPr b="0" i="0" sz="1800">
              <a:solidFill>
                <a:schemeClr val="dk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5"/>
          <p:cNvGrpSpPr/>
          <p:nvPr/>
        </p:nvGrpSpPr>
        <p:grpSpPr>
          <a:xfrm>
            <a:off x="214315" y="94287"/>
            <a:ext cx="8821405" cy="634852"/>
            <a:chOff x="2766060" y="125716"/>
            <a:chExt cx="9311640" cy="846469"/>
          </a:xfrm>
        </p:grpSpPr>
        <p:cxnSp>
          <p:nvCxnSpPr>
            <p:cNvPr id="140" name="Google Shape;140;p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1" name="Google Shape;141;p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chemeClr val="dk1"/>
                </a:solidFill>
                <a:latin typeface="Bookman Old Style"/>
                <a:ea typeface="Bookman Old Style"/>
                <a:cs typeface="Bookman Old Style"/>
                <a:sym typeface="Bookman Old Style"/>
              </a:endParaRPr>
            </a:p>
          </p:txBody>
        </p:sp>
        <p:pic>
          <p:nvPicPr>
            <p:cNvPr id="142" name="Google Shape;142;p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3" name="Google Shape;143;p5"/>
          <p:cNvSpPr txBox="1"/>
          <p:nvPr/>
        </p:nvSpPr>
        <p:spPr>
          <a:xfrm>
            <a:off x="0" y="110282"/>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US" sz="2100">
                <a:solidFill>
                  <a:schemeClr val="dk1"/>
                </a:solidFill>
                <a:latin typeface="Arial"/>
                <a:ea typeface="Arial"/>
                <a:cs typeface="Arial"/>
                <a:sym typeface="Arial"/>
              </a:rPr>
              <a:t>Dynamic Webpage</a:t>
            </a:r>
            <a:endParaRPr b="1" sz="2100">
              <a:solidFill>
                <a:schemeClr val="dk1"/>
              </a:solidFill>
              <a:latin typeface="Arial"/>
              <a:ea typeface="Arial"/>
              <a:cs typeface="Arial"/>
              <a:sym typeface="Arial"/>
            </a:endParaRPr>
          </a:p>
        </p:txBody>
      </p:sp>
      <p:sp>
        <p:nvSpPr>
          <p:cNvPr id="144" name="Google Shape;144;p5"/>
          <p:cNvSpPr txBox="1"/>
          <p:nvPr/>
        </p:nvSpPr>
        <p:spPr>
          <a:xfrm>
            <a:off x="214315" y="629555"/>
            <a:ext cx="8472485"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Dynamic webpage is a collection of dynamic web pages whose content changes dynamically. It accesses content from a database or Content Management System (CMS). Therefore, when you alter or update the content of the database, the content of the website is also altered or updated.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Dynamic webpage uses client-side scripting or server-side scripting, or both to generate dynamic content.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Client side scripting generates content at the client computer on the basis of user input. The web browser downloads the web page from the server and processes the code within the page to render information to the user.</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website-static-vs-dynamic3.png" id="145" name="Google Shape;145;p5"/>
          <p:cNvPicPr preferRelativeResize="0"/>
          <p:nvPr/>
        </p:nvPicPr>
        <p:blipFill rotWithShape="1">
          <a:blip r:embed="rId4">
            <a:alphaModFix/>
          </a:blip>
          <a:srcRect b="0" l="0" r="0" t="0"/>
          <a:stretch/>
        </p:blipFill>
        <p:spPr>
          <a:xfrm>
            <a:off x="3145887" y="3181350"/>
            <a:ext cx="5715000" cy="1600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grpSp>
        <p:nvGrpSpPr>
          <p:cNvPr id="600" name="Google Shape;600;p50"/>
          <p:cNvGrpSpPr/>
          <p:nvPr/>
        </p:nvGrpSpPr>
        <p:grpSpPr>
          <a:xfrm>
            <a:off x="-228600" y="0"/>
            <a:ext cx="9243584" cy="634852"/>
            <a:chOff x="2320419" y="125716"/>
            <a:chExt cx="9757281" cy="846469"/>
          </a:xfrm>
        </p:grpSpPr>
        <p:cxnSp>
          <p:nvCxnSpPr>
            <p:cNvPr id="601" name="Google Shape;601;p5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02" name="Google Shape;602;p5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orderedList</a:t>
              </a:r>
              <a:endParaRPr b="1" sz="2000">
                <a:solidFill>
                  <a:schemeClr val="dk1"/>
                </a:solidFill>
                <a:latin typeface="Times New Roman"/>
                <a:ea typeface="Times New Roman"/>
                <a:cs typeface="Times New Roman"/>
                <a:sym typeface="Times New Roman"/>
              </a:endParaRPr>
            </a:p>
          </p:txBody>
        </p:sp>
        <p:pic>
          <p:nvPicPr>
            <p:cNvPr id="603" name="Google Shape;603;p5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04" name="Google Shape;604;p50"/>
          <p:cNvSpPr txBox="1"/>
          <p:nvPr/>
        </p:nvSpPr>
        <p:spPr>
          <a:xfrm>
            <a:off x="193579" y="742951"/>
            <a:ext cx="7731221" cy="424731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&lt;!DOCTYPE html&gt;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&lt;title&gt;Strike Text Example&lt;/title&gt;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&lt;ol&gt;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&lt;li&gt;Coffee&lt;/li&gt;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&lt;li&gt;Tea&lt;/li&gt;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&lt;li&gt;Milk&lt;/li&gt;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&lt;/ol&gt;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a:t>
            </a:r>
            <a:endParaRPr/>
          </a:p>
        </p:txBody>
      </p:sp>
      <p:pic>
        <p:nvPicPr>
          <p:cNvPr id="605" name="Google Shape;605;p50"/>
          <p:cNvPicPr preferRelativeResize="0"/>
          <p:nvPr/>
        </p:nvPicPr>
        <p:blipFill rotWithShape="1">
          <a:blip r:embed="rId4">
            <a:alphaModFix/>
          </a:blip>
          <a:srcRect b="0" l="0" r="0" t="0"/>
          <a:stretch/>
        </p:blipFill>
        <p:spPr>
          <a:xfrm>
            <a:off x="5867400" y="1352550"/>
            <a:ext cx="2057400" cy="990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grpSp>
        <p:nvGrpSpPr>
          <p:cNvPr id="610" name="Google Shape;610;p51"/>
          <p:cNvGrpSpPr/>
          <p:nvPr/>
        </p:nvGrpSpPr>
        <p:grpSpPr>
          <a:xfrm>
            <a:off x="-228600" y="0"/>
            <a:ext cx="9243584" cy="634852"/>
            <a:chOff x="2320419" y="125716"/>
            <a:chExt cx="9757281" cy="846469"/>
          </a:xfrm>
        </p:grpSpPr>
        <p:cxnSp>
          <p:nvCxnSpPr>
            <p:cNvPr id="611" name="Google Shape;611;p5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12" name="Google Shape;612;p5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orderedList</a:t>
              </a:r>
              <a:endParaRPr b="1" sz="2000">
                <a:solidFill>
                  <a:schemeClr val="dk1"/>
                </a:solidFill>
                <a:latin typeface="Times New Roman"/>
                <a:ea typeface="Times New Roman"/>
                <a:cs typeface="Times New Roman"/>
                <a:sym typeface="Times New Roman"/>
              </a:endParaRPr>
            </a:p>
          </p:txBody>
        </p:sp>
        <p:pic>
          <p:nvPicPr>
            <p:cNvPr id="613" name="Google Shape;613;p5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14" name="Google Shape;614;p51"/>
          <p:cNvSpPr txBox="1"/>
          <p:nvPr/>
        </p:nvSpPr>
        <p:spPr>
          <a:xfrm>
            <a:off x="193579" y="742951"/>
            <a:ext cx="7731221" cy="424731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&lt;!DOCTYPE html&gt;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&lt;title&gt;Strike Text Example&lt;/title&gt;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&lt;ol type=“A”&gt;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&lt;li&gt;Coffee&lt;/li&gt;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&lt;li&gt;Tea&lt;/li&gt;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&lt;li&gt;Milk&lt;/li&gt;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&lt;/ol&gt;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a:t>
            </a:r>
            <a:endParaRPr/>
          </a:p>
        </p:txBody>
      </p:sp>
      <p:pic>
        <p:nvPicPr>
          <p:cNvPr id="615" name="Google Shape;615;p51"/>
          <p:cNvPicPr preferRelativeResize="0"/>
          <p:nvPr/>
        </p:nvPicPr>
        <p:blipFill rotWithShape="1">
          <a:blip r:embed="rId4">
            <a:alphaModFix/>
          </a:blip>
          <a:srcRect b="0" l="0" r="0" t="0"/>
          <a:stretch/>
        </p:blipFill>
        <p:spPr>
          <a:xfrm>
            <a:off x="5715000" y="971550"/>
            <a:ext cx="1828800" cy="11715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grpSp>
        <p:nvGrpSpPr>
          <p:cNvPr id="620" name="Google Shape;620;p52"/>
          <p:cNvGrpSpPr/>
          <p:nvPr/>
        </p:nvGrpSpPr>
        <p:grpSpPr>
          <a:xfrm>
            <a:off x="-228600" y="0"/>
            <a:ext cx="9243584" cy="634852"/>
            <a:chOff x="2320419" y="125716"/>
            <a:chExt cx="9757281" cy="846469"/>
          </a:xfrm>
        </p:grpSpPr>
        <p:cxnSp>
          <p:nvCxnSpPr>
            <p:cNvPr id="621" name="Google Shape;621;p5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22" name="Google Shape;622;p5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orderedList</a:t>
              </a:r>
              <a:endParaRPr b="1" sz="2000">
                <a:solidFill>
                  <a:schemeClr val="dk1"/>
                </a:solidFill>
                <a:latin typeface="Times New Roman"/>
                <a:ea typeface="Times New Roman"/>
                <a:cs typeface="Times New Roman"/>
                <a:sym typeface="Times New Roman"/>
              </a:endParaRPr>
            </a:p>
          </p:txBody>
        </p:sp>
        <p:pic>
          <p:nvPicPr>
            <p:cNvPr id="623" name="Google Shape;623;p5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24" name="Google Shape;624;p52"/>
          <p:cNvSpPr txBox="1"/>
          <p:nvPr/>
        </p:nvSpPr>
        <p:spPr>
          <a:xfrm>
            <a:off x="193579" y="742950"/>
            <a:ext cx="7731221" cy="424731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&lt;!DOCTYPE html&gt;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&lt;title&gt;Strike Text Example&lt;/title&gt;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&lt;ol </a:t>
            </a:r>
            <a:r>
              <a:rPr b="0" i="0" lang="en-US" sz="1800">
                <a:solidFill>
                  <a:srgbClr val="000000"/>
                </a:solidFill>
                <a:latin typeface="Inter"/>
                <a:ea typeface="Inter"/>
                <a:cs typeface="Inter"/>
                <a:sym typeface="Inter"/>
              </a:rPr>
              <a:t>style=list-style-type: lower-roman</a:t>
            </a:r>
            <a:r>
              <a:rPr b="0" i="0" lang="en-US" sz="1800">
                <a:solidFill>
                  <a:srgbClr val="333333"/>
                </a:solidFill>
                <a:latin typeface="Inter"/>
                <a:ea typeface="Inter"/>
                <a:cs typeface="Inter"/>
                <a:sym typeface="Inter"/>
              </a:rPr>
              <a:t> &gt;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&lt;li&gt;Coffee&lt;/li&gt;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&lt;li&gt;Tea&lt;/li&gt;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&lt;li&gt;Milk&lt;/li&gt;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&lt;/ol&gt;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a:t>
            </a:r>
            <a:endParaRPr/>
          </a:p>
        </p:txBody>
      </p:sp>
      <p:pic>
        <p:nvPicPr>
          <p:cNvPr id="625" name="Google Shape;625;p52"/>
          <p:cNvPicPr preferRelativeResize="0"/>
          <p:nvPr/>
        </p:nvPicPr>
        <p:blipFill rotWithShape="1">
          <a:blip r:embed="rId4">
            <a:alphaModFix/>
          </a:blip>
          <a:srcRect b="0" l="0" r="0" t="0"/>
          <a:stretch/>
        </p:blipFill>
        <p:spPr>
          <a:xfrm>
            <a:off x="7162800" y="1581150"/>
            <a:ext cx="1257300" cy="8382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grpSp>
        <p:nvGrpSpPr>
          <p:cNvPr id="630" name="Google Shape;630;p53"/>
          <p:cNvGrpSpPr/>
          <p:nvPr/>
        </p:nvGrpSpPr>
        <p:grpSpPr>
          <a:xfrm>
            <a:off x="-228600" y="0"/>
            <a:ext cx="9243584" cy="634852"/>
            <a:chOff x="2320419" y="125716"/>
            <a:chExt cx="9757281" cy="846469"/>
          </a:xfrm>
        </p:grpSpPr>
        <p:cxnSp>
          <p:nvCxnSpPr>
            <p:cNvPr id="631" name="Google Shape;631;p5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32" name="Google Shape;632;p5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DefinitionList</a:t>
              </a:r>
              <a:endParaRPr b="1" sz="2000">
                <a:solidFill>
                  <a:schemeClr val="dk1"/>
                </a:solidFill>
                <a:latin typeface="Times New Roman"/>
                <a:ea typeface="Times New Roman"/>
                <a:cs typeface="Times New Roman"/>
                <a:sym typeface="Times New Roman"/>
              </a:endParaRPr>
            </a:p>
          </p:txBody>
        </p:sp>
        <p:pic>
          <p:nvPicPr>
            <p:cNvPr id="633" name="Google Shape;633;p5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34" name="Google Shape;634;p53"/>
          <p:cNvSpPr txBox="1"/>
          <p:nvPr/>
        </p:nvSpPr>
        <p:spPr>
          <a:xfrm>
            <a:off x="533400" y="555365"/>
            <a:ext cx="7010400"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HTML Description List or Definition List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HTML Description list is also a list style which is supported by HTML and XHTML. It is also known as definition list where entries are listed like a dictionary or encyclopedia.</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definition list is very appropriate when you want to present glossary, list of terms or other name-value list.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HTML definition list contains following three tags:</a:t>
            </a:r>
            <a:endParaRPr/>
          </a:p>
          <a:p>
            <a:pPr indent="-114300" lvl="0" marL="0" marR="0" rtl="0" algn="just">
              <a:spcBef>
                <a:spcPts val="0"/>
              </a:spcBef>
              <a:spcAft>
                <a:spcPts val="0"/>
              </a:spcAft>
              <a:buClr>
                <a:srgbClr val="000000"/>
              </a:buClr>
              <a:buSzPts val="1800"/>
              <a:buFont typeface="Libre Franklin"/>
              <a:buAutoNum type="arabicPeriod"/>
            </a:pPr>
            <a:r>
              <a:rPr b="1" i="0" lang="en-US" sz="1800">
                <a:solidFill>
                  <a:srgbClr val="000000"/>
                </a:solidFill>
                <a:latin typeface="Inter"/>
                <a:ea typeface="Inter"/>
                <a:cs typeface="Inter"/>
                <a:sym typeface="Inter"/>
              </a:rPr>
              <a:t>&lt;dl&gt; tag</a:t>
            </a:r>
            <a:r>
              <a:rPr b="0" i="0" lang="en-US" sz="1800">
                <a:solidFill>
                  <a:srgbClr val="000000"/>
                </a:solidFill>
                <a:latin typeface="Inter"/>
                <a:ea typeface="Inter"/>
                <a:cs typeface="Inter"/>
                <a:sym typeface="Inter"/>
              </a:rPr>
              <a:t> defines the start of the list.</a:t>
            </a:r>
            <a:endParaRPr/>
          </a:p>
          <a:p>
            <a:pPr indent="-114300" lvl="0" marL="0" marR="0" rtl="0" algn="just">
              <a:spcBef>
                <a:spcPts val="0"/>
              </a:spcBef>
              <a:spcAft>
                <a:spcPts val="0"/>
              </a:spcAft>
              <a:buClr>
                <a:srgbClr val="000000"/>
              </a:buClr>
              <a:buSzPts val="1800"/>
              <a:buFont typeface="Libre Franklin"/>
              <a:buAutoNum type="arabicPeriod"/>
            </a:pPr>
            <a:r>
              <a:rPr b="1" i="0" lang="en-US" sz="1800">
                <a:solidFill>
                  <a:srgbClr val="000000"/>
                </a:solidFill>
                <a:latin typeface="Inter"/>
                <a:ea typeface="Inter"/>
                <a:cs typeface="Inter"/>
                <a:sym typeface="Inter"/>
              </a:rPr>
              <a:t>&lt;dt&gt; tag</a:t>
            </a:r>
            <a:r>
              <a:rPr b="0" i="0" lang="en-US" sz="1800">
                <a:solidFill>
                  <a:srgbClr val="000000"/>
                </a:solidFill>
                <a:latin typeface="Inter"/>
                <a:ea typeface="Inter"/>
                <a:cs typeface="Inter"/>
                <a:sym typeface="Inter"/>
              </a:rPr>
              <a:t> defines a term.</a:t>
            </a:r>
            <a:endParaRPr/>
          </a:p>
          <a:p>
            <a:pPr indent="-114300" lvl="0" marL="0" marR="0" rtl="0" algn="just">
              <a:spcBef>
                <a:spcPts val="0"/>
              </a:spcBef>
              <a:spcAft>
                <a:spcPts val="0"/>
              </a:spcAft>
              <a:buClr>
                <a:srgbClr val="000000"/>
              </a:buClr>
              <a:buSzPts val="1800"/>
              <a:buFont typeface="Libre Franklin"/>
              <a:buAutoNum type="arabicPeriod"/>
            </a:pPr>
            <a:r>
              <a:rPr b="1" i="0" lang="en-US" sz="1800">
                <a:solidFill>
                  <a:srgbClr val="000000"/>
                </a:solidFill>
                <a:latin typeface="Inter"/>
                <a:ea typeface="Inter"/>
                <a:cs typeface="Inter"/>
                <a:sym typeface="Inter"/>
              </a:rPr>
              <a:t>&lt;dd&gt; tag</a:t>
            </a:r>
            <a:r>
              <a:rPr b="0" i="0" lang="en-US" sz="1800">
                <a:solidFill>
                  <a:srgbClr val="000000"/>
                </a:solidFill>
                <a:latin typeface="Inter"/>
                <a:ea typeface="Inter"/>
                <a:cs typeface="Inter"/>
                <a:sym typeface="Inter"/>
              </a:rPr>
              <a:t> defines the term definition (description).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grpSp>
        <p:nvGrpSpPr>
          <p:cNvPr id="639" name="Google Shape;639;p54"/>
          <p:cNvGrpSpPr/>
          <p:nvPr/>
        </p:nvGrpSpPr>
        <p:grpSpPr>
          <a:xfrm>
            <a:off x="-228600" y="0"/>
            <a:ext cx="9243584" cy="634852"/>
            <a:chOff x="2320419" y="125716"/>
            <a:chExt cx="9757281" cy="846469"/>
          </a:xfrm>
        </p:grpSpPr>
        <p:cxnSp>
          <p:nvCxnSpPr>
            <p:cNvPr id="640" name="Google Shape;640;p5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41" name="Google Shape;641;p5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DefinitionList</a:t>
              </a:r>
              <a:endParaRPr b="1" sz="2000">
                <a:solidFill>
                  <a:schemeClr val="dk1"/>
                </a:solidFill>
                <a:latin typeface="Times New Roman"/>
                <a:ea typeface="Times New Roman"/>
                <a:cs typeface="Times New Roman"/>
                <a:sym typeface="Times New Roman"/>
              </a:endParaRPr>
            </a:p>
          </p:txBody>
        </p:sp>
        <p:pic>
          <p:nvPicPr>
            <p:cNvPr id="642" name="Google Shape;642;p5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43" name="Google Shape;643;p54"/>
          <p:cNvSpPr txBox="1"/>
          <p:nvPr/>
        </p:nvSpPr>
        <p:spPr>
          <a:xfrm>
            <a:off x="533400" y="555365"/>
            <a:ext cx="7010400" cy="535531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000000"/>
                </a:solidFill>
                <a:latin typeface="Inter"/>
                <a:ea typeface="Inter"/>
                <a:cs typeface="Inter"/>
                <a:sym typeface="Inter"/>
              </a:rPr>
              <a:t>&lt;!DOCTYPE html&gt;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&lt;html&gt;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&lt;title&gt;Strike Text Example&lt;/title&gt;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&lt;dl&gt;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&lt;dt&gt;Aries&lt;/dt&gt;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&lt;dd&gt;-One of the 12 horoscope sign.&lt;/dd&gt;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&lt;dt&gt;Bingo&lt;/dt&gt;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&lt;dd&gt;-One of my evening snacks&lt;/dd&gt;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&lt;dt&gt;Leo&lt;/dt&gt;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&lt;dd&gt;-It is also an one of the 12 horoscope sign.&lt;/dd&gt;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&lt;dt&gt;Oracle&lt;/dt&gt;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&lt;dd&gt;-It is a multinational technology corporation.&lt;/dd&gt;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&lt;/dl&gt;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&lt;/html&gt;</a:t>
            </a:r>
            <a:endParaRPr/>
          </a:p>
        </p:txBody>
      </p:sp>
      <p:pic>
        <p:nvPicPr>
          <p:cNvPr id="644" name="Google Shape;644;p54"/>
          <p:cNvPicPr preferRelativeResize="0"/>
          <p:nvPr/>
        </p:nvPicPr>
        <p:blipFill rotWithShape="1">
          <a:blip r:embed="rId4">
            <a:alphaModFix/>
          </a:blip>
          <a:srcRect b="0" l="0" r="0" t="0"/>
          <a:stretch/>
        </p:blipFill>
        <p:spPr>
          <a:xfrm>
            <a:off x="4981490" y="1123950"/>
            <a:ext cx="4000500" cy="22193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grpSp>
        <p:nvGrpSpPr>
          <p:cNvPr id="649" name="Google Shape;649;p55"/>
          <p:cNvGrpSpPr/>
          <p:nvPr/>
        </p:nvGrpSpPr>
        <p:grpSpPr>
          <a:xfrm>
            <a:off x="-228600" y="0"/>
            <a:ext cx="9243584" cy="634852"/>
            <a:chOff x="2320419" y="125716"/>
            <a:chExt cx="9757281" cy="846469"/>
          </a:xfrm>
        </p:grpSpPr>
        <p:cxnSp>
          <p:nvCxnSpPr>
            <p:cNvPr id="650" name="Google Shape;650;p5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51" name="Google Shape;651;p5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NestedList</a:t>
              </a:r>
              <a:endParaRPr b="1" sz="2000">
                <a:solidFill>
                  <a:schemeClr val="dk1"/>
                </a:solidFill>
                <a:latin typeface="Times New Roman"/>
                <a:ea typeface="Times New Roman"/>
                <a:cs typeface="Times New Roman"/>
                <a:sym typeface="Times New Roman"/>
              </a:endParaRPr>
            </a:p>
          </p:txBody>
        </p:sp>
        <p:pic>
          <p:nvPicPr>
            <p:cNvPr id="652" name="Google Shape;652;p5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53" name="Google Shape;653;p55"/>
          <p:cNvSpPr txBox="1"/>
          <p:nvPr/>
        </p:nvSpPr>
        <p:spPr>
          <a:xfrm>
            <a:off x="533400" y="555365"/>
            <a:ext cx="70104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000000"/>
                </a:solidFill>
                <a:latin typeface="Inter"/>
                <a:ea typeface="Inter"/>
                <a:cs typeface="Inter"/>
                <a:sym typeface="Inter"/>
              </a:rPr>
              <a:t>	</a:t>
            </a:r>
            <a:endParaRPr/>
          </a:p>
        </p:txBody>
      </p:sp>
      <p:sp>
        <p:nvSpPr>
          <p:cNvPr id="654" name="Google Shape;654;p55"/>
          <p:cNvSpPr txBox="1"/>
          <p:nvPr/>
        </p:nvSpPr>
        <p:spPr>
          <a:xfrm>
            <a:off x="304800" y="742950"/>
            <a:ext cx="7696200"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HTML Nested List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A list within another list is termed as nested list. If you want a bullet list inside a numbered list then such type of list will called as nested list.</a:t>
            </a:r>
            <a:endParaRPr/>
          </a:p>
          <a:p>
            <a:pPr indent="0" lvl="0" marL="0" marR="0" rtl="0" algn="just">
              <a:spcBef>
                <a:spcPts val="0"/>
              </a:spcBef>
              <a:spcAft>
                <a:spcPts val="0"/>
              </a:spcAft>
              <a:buNone/>
            </a:pPr>
            <a:r>
              <a:rPr b="0" i="0" lang="en-US" sz="1800">
                <a:solidFill>
                  <a:srgbClr val="FF0000"/>
                </a:solidFill>
                <a:latin typeface="Inter"/>
                <a:ea typeface="Inter"/>
                <a:cs typeface="Inter"/>
                <a:sym typeface="Inter"/>
              </a:rPr>
              <a:t>Example 1</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&lt;!DOCTYPE html&gt;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&lt;title&gt;Nested list&lt;/title&gt;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&lt;body&gt;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&lt;p&gt;List of Indian States with thier capital&lt;/p&gt;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&lt;ol&gt;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&lt;li&gt;delhi&lt;/li&gt;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&lt;ul style="list-style-type:circle"&gt;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&lt;li&gt;newdelhi&lt;/li&gt;&lt;/ul&gt;</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grpSp>
        <p:nvGrpSpPr>
          <p:cNvPr id="659" name="Google Shape;659;p56"/>
          <p:cNvGrpSpPr/>
          <p:nvPr/>
        </p:nvGrpSpPr>
        <p:grpSpPr>
          <a:xfrm>
            <a:off x="-228600" y="0"/>
            <a:ext cx="9243584" cy="634852"/>
            <a:chOff x="2320419" y="125716"/>
            <a:chExt cx="9757281" cy="846469"/>
          </a:xfrm>
        </p:grpSpPr>
        <p:cxnSp>
          <p:nvCxnSpPr>
            <p:cNvPr id="660" name="Google Shape;660;p5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61" name="Google Shape;661;p5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NestedList</a:t>
              </a:r>
              <a:endParaRPr b="1" sz="2000">
                <a:solidFill>
                  <a:schemeClr val="dk1"/>
                </a:solidFill>
                <a:latin typeface="Times New Roman"/>
                <a:ea typeface="Times New Roman"/>
                <a:cs typeface="Times New Roman"/>
                <a:sym typeface="Times New Roman"/>
              </a:endParaRPr>
            </a:p>
          </p:txBody>
        </p:sp>
        <p:pic>
          <p:nvPicPr>
            <p:cNvPr id="662" name="Google Shape;662;p5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63" name="Google Shape;663;p56"/>
          <p:cNvSpPr txBox="1"/>
          <p:nvPr/>
        </p:nvSpPr>
        <p:spPr>
          <a:xfrm>
            <a:off x="495692" y="436674"/>
            <a:ext cx="4304907" cy="427809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600">
                <a:solidFill>
                  <a:srgbClr val="333333"/>
                </a:solidFill>
                <a:latin typeface="Inter"/>
                <a:ea typeface="Inter"/>
                <a:cs typeface="Inter"/>
                <a:sym typeface="Inter"/>
              </a:rPr>
              <a:t>&lt;li&gt;haryana&lt;/li&gt;</a:t>
            </a:r>
            <a:endParaRPr/>
          </a:p>
          <a:p>
            <a:pPr indent="0" lvl="0" marL="0" marR="0" rtl="0" algn="just">
              <a:spcBef>
                <a:spcPts val="0"/>
              </a:spcBef>
              <a:spcAft>
                <a:spcPts val="0"/>
              </a:spcAft>
              <a:buNone/>
            </a:pPr>
            <a:r>
              <a:rPr b="0" i="0" lang="en-US" sz="1600">
                <a:solidFill>
                  <a:srgbClr val="333333"/>
                </a:solidFill>
                <a:latin typeface="Inter"/>
                <a:ea typeface="Inter"/>
                <a:cs typeface="Inter"/>
                <a:sym typeface="Inter"/>
              </a:rPr>
              <a:t>    &lt;ul style="list-style-type:circle"&gt;</a:t>
            </a:r>
            <a:endParaRPr/>
          </a:p>
          <a:p>
            <a:pPr indent="0" lvl="0" marL="0" marR="0" rtl="0" algn="just">
              <a:spcBef>
                <a:spcPts val="0"/>
              </a:spcBef>
              <a:spcAft>
                <a:spcPts val="0"/>
              </a:spcAft>
              <a:buNone/>
            </a:pPr>
            <a:r>
              <a:rPr b="0" i="0" lang="en-US" sz="1600">
                <a:solidFill>
                  <a:srgbClr val="333333"/>
                </a:solidFill>
                <a:latin typeface="Inter"/>
                <a:ea typeface="Inter"/>
                <a:cs typeface="Inter"/>
                <a:sym typeface="Inter"/>
              </a:rPr>
              <a:t>&lt;li&gt;chandigarh&lt;/li&gt;&lt;/ul&gt;</a:t>
            </a:r>
            <a:endParaRPr/>
          </a:p>
          <a:p>
            <a:pPr indent="0" lvl="0" marL="0" marR="0" rtl="0" algn="just">
              <a:spcBef>
                <a:spcPts val="0"/>
              </a:spcBef>
              <a:spcAft>
                <a:spcPts val="0"/>
              </a:spcAft>
              <a:buNone/>
            </a:pPr>
            <a:r>
              <a:t/>
            </a:r>
            <a:endParaRPr b="0" i="0" sz="1600">
              <a:solidFill>
                <a:srgbClr val="333333"/>
              </a:solidFill>
              <a:latin typeface="Inter"/>
              <a:ea typeface="Inter"/>
              <a:cs typeface="Inter"/>
              <a:sym typeface="Inter"/>
            </a:endParaRPr>
          </a:p>
          <a:p>
            <a:pPr indent="0" lvl="0" marL="0" marR="0" rtl="0" algn="just">
              <a:spcBef>
                <a:spcPts val="0"/>
              </a:spcBef>
              <a:spcAft>
                <a:spcPts val="0"/>
              </a:spcAft>
              <a:buNone/>
            </a:pPr>
            <a:r>
              <a:rPr b="0" i="0" lang="en-US" sz="1600">
                <a:solidFill>
                  <a:srgbClr val="333333"/>
                </a:solidFill>
                <a:latin typeface="Inter"/>
                <a:ea typeface="Inter"/>
                <a:cs typeface="Inter"/>
                <a:sym typeface="Inter"/>
              </a:rPr>
              <a:t>    &lt;li&gt;gujarat&lt;/li&gt;</a:t>
            </a:r>
            <a:endParaRPr/>
          </a:p>
          <a:p>
            <a:pPr indent="0" lvl="0" marL="0" marR="0" rtl="0" algn="just">
              <a:spcBef>
                <a:spcPts val="0"/>
              </a:spcBef>
              <a:spcAft>
                <a:spcPts val="0"/>
              </a:spcAft>
              <a:buNone/>
            </a:pPr>
            <a:r>
              <a:rPr b="0" i="0" lang="en-US" sz="1600">
                <a:solidFill>
                  <a:srgbClr val="333333"/>
                </a:solidFill>
                <a:latin typeface="Inter"/>
                <a:ea typeface="Inter"/>
                <a:cs typeface="Inter"/>
                <a:sym typeface="Inter"/>
              </a:rPr>
              <a:t>    &lt;ul style="list-style-type:circle"&gt;</a:t>
            </a:r>
            <a:endParaRPr/>
          </a:p>
          <a:p>
            <a:pPr indent="0" lvl="0" marL="0" marR="0" rtl="0" algn="just">
              <a:spcBef>
                <a:spcPts val="0"/>
              </a:spcBef>
              <a:spcAft>
                <a:spcPts val="0"/>
              </a:spcAft>
              <a:buNone/>
            </a:pPr>
            <a:r>
              <a:rPr b="0" i="0" lang="en-US" sz="1600">
                <a:solidFill>
                  <a:srgbClr val="333333"/>
                </a:solidFill>
                <a:latin typeface="Inter"/>
                <a:ea typeface="Inter"/>
                <a:cs typeface="Inter"/>
                <a:sym typeface="Inter"/>
              </a:rPr>
              <a:t>&lt;li&gt;gandhinagar&lt;/li&gt;&lt;/ul&gt;</a:t>
            </a:r>
            <a:endParaRPr/>
          </a:p>
          <a:p>
            <a:pPr indent="0" lvl="0" marL="0" marR="0" rtl="0" algn="just">
              <a:spcBef>
                <a:spcPts val="0"/>
              </a:spcBef>
              <a:spcAft>
                <a:spcPts val="0"/>
              </a:spcAft>
              <a:buNone/>
            </a:pPr>
            <a:r>
              <a:t/>
            </a:r>
            <a:endParaRPr b="0" i="0" sz="1600">
              <a:solidFill>
                <a:srgbClr val="333333"/>
              </a:solidFill>
              <a:latin typeface="Inter"/>
              <a:ea typeface="Inter"/>
              <a:cs typeface="Inter"/>
              <a:sym typeface="Inter"/>
            </a:endParaRPr>
          </a:p>
          <a:p>
            <a:pPr indent="0" lvl="0" marL="0" marR="0" rtl="0" algn="just">
              <a:spcBef>
                <a:spcPts val="0"/>
              </a:spcBef>
              <a:spcAft>
                <a:spcPts val="0"/>
              </a:spcAft>
              <a:buNone/>
            </a:pPr>
            <a:r>
              <a:rPr b="0" i="0" lang="en-US" sz="1600">
                <a:solidFill>
                  <a:srgbClr val="333333"/>
                </a:solidFill>
                <a:latin typeface="Inter"/>
                <a:ea typeface="Inter"/>
                <a:cs typeface="Inter"/>
                <a:sym typeface="Inter"/>
              </a:rPr>
              <a:t>    &lt;li&gt;rajasthan&lt;/li&gt;</a:t>
            </a:r>
            <a:endParaRPr/>
          </a:p>
          <a:p>
            <a:pPr indent="0" lvl="0" marL="0" marR="0" rtl="0" algn="just">
              <a:spcBef>
                <a:spcPts val="0"/>
              </a:spcBef>
              <a:spcAft>
                <a:spcPts val="0"/>
              </a:spcAft>
              <a:buNone/>
            </a:pPr>
            <a:r>
              <a:rPr b="0" i="0" lang="en-US" sz="1600">
                <a:solidFill>
                  <a:srgbClr val="333333"/>
                </a:solidFill>
                <a:latin typeface="Inter"/>
                <a:ea typeface="Inter"/>
                <a:cs typeface="Inter"/>
                <a:sym typeface="Inter"/>
              </a:rPr>
              <a:t>    &lt;ul style="list-style-type:circle"&gt;</a:t>
            </a:r>
            <a:endParaRPr/>
          </a:p>
          <a:p>
            <a:pPr indent="0" lvl="0" marL="0" marR="0" rtl="0" algn="just">
              <a:spcBef>
                <a:spcPts val="0"/>
              </a:spcBef>
              <a:spcAft>
                <a:spcPts val="0"/>
              </a:spcAft>
              <a:buNone/>
            </a:pPr>
            <a:r>
              <a:rPr b="0" i="0" lang="en-US" sz="1600">
                <a:solidFill>
                  <a:srgbClr val="333333"/>
                </a:solidFill>
                <a:latin typeface="Inter"/>
                <a:ea typeface="Inter"/>
                <a:cs typeface="Inter"/>
                <a:sym typeface="Inter"/>
              </a:rPr>
              <a:t>&lt;li&gt;jaipur&lt;/li&gt;&lt;/ul&gt;</a:t>
            </a:r>
            <a:endParaRPr/>
          </a:p>
          <a:p>
            <a:pPr indent="0" lvl="0" marL="0" marR="0" rtl="0" algn="just">
              <a:spcBef>
                <a:spcPts val="0"/>
              </a:spcBef>
              <a:spcAft>
                <a:spcPts val="0"/>
              </a:spcAft>
              <a:buNone/>
            </a:pPr>
            <a:r>
              <a:t/>
            </a:r>
            <a:endParaRPr b="0" i="0" sz="1600">
              <a:solidFill>
                <a:srgbClr val="333333"/>
              </a:solidFill>
              <a:latin typeface="Inter"/>
              <a:ea typeface="Inter"/>
              <a:cs typeface="Inter"/>
              <a:sym typeface="Inter"/>
            </a:endParaRPr>
          </a:p>
          <a:p>
            <a:pPr indent="0" lvl="0" marL="0" marR="0" rtl="0" algn="just">
              <a:spcBef>
                <a:spcPts val="0"/>
              </a:spcBef>
              <a:spcAft>
                <a:spcPts val="0"/>
              </a:spcAft>
              <a:buNone/>
            </a:pPr>
            <a:r>
              <a:rPr b="0" i="0" lang="en-US" sz="1600">
                <a:solidFill>
                  <a:srgbClr val="333333"/>
                </a:solidFill>
                <a:latin typeface="Inter"/>
                <a:ea typeface="Inter"/>
                <a:cs typeface="Inter"/>
                <a:sym typeface="Inter"/>
              </a:rPr>
              <a:t>    &lt;li&gt;maharasthra&lt;/li&gt;</a:t>
            </a:r>
            <a:endParaRPr/>
          </a:p>
          <a:p>
            <a:pPr indent="0" lvl="0" marL="0" marR="0" rtl="0" algn="just">
              <a:spcBef>
                <a:spcPts val="0"/>
              </a:spcBef>
              <a:spcAft>
                <a:spcPts val="0"/>
              </a:spcAft>
              <a:buNone/>
            </a:pPr>
            <a:r>
              <a:rPr b="0" i="0" lang="en-US" sz="1600">
                <a:solidFill>
                  <a:srgbClr val="333333"/>
                </a:solidFill>
                <a:latin typeface="Inter"/>
                <a:ea typeface="Inter"/>
                <a:cs typeface="Inter"/>
                <a:sym typeface="Inter"/>
              </a:rPr>
              <a:t>    &lt;ul style="list-style-type:circle"&gt;</a:t>
            </a:r>
            <a:endParaRPr/>
          </a:p>
          <a:p>
            <a:pPr indent="0" lvl="0" marL="0" marR="0" rtl="0" algn="just">
              <a:spcBef>
                <a:spcPts val="0"/>
              </a:spcBef>
              <a:spcAft>
                <a:spcPts val="0"/>
              </a:spcAft>
              <a:buNone/>
            </a:pPr>
            <a:r>
              <a:rPr b="0" i="0" lang="en-US" sz="1600">
                <a:solidFill>
                  <a:srgbClr val="333333"/>
                </a:solidFill>
                <a:latin typeface="Inter"/>
                <a:ea typeface="Inter"/>
                <a:cs typeface="Inter"/>
                <a:sym typeface="Inter"/>
              </a:rPr>
              <a:t>&lt;li&gt;mumbai&lt;/li&gt;&lt;/ul&gt;&lt;/ol&gt;&lt;/body&gt;</a:t>
            </a:r>
            <a:endParaRPr/>
          </a:p>
          <a:p>
            <a:pPr indent="0" lvl="0" marL="0" marR="0" rtl="0" algn="just">
              <a:spcBef>
                <a:spcPts val="0"/>
              </a:spcBef>
              <a:spcAft>
                <a:spcPts val="0"/>
              </a:spcAft>
              <a:buNone/>
            </a:pPr>
            <a:r>
              <a:rPr lang="en-US" sz="1600">
                <a:solidFill>
                  <a:srgbClr val="333333"/>
                </a:solidFill>
                <a:latin typeface="Inter"/>
                <a:ea typeface="Inter"/>
                <a:cs typeface="Inter"/>
                <a:sym typeface="Inter"/>
              </a:rPr>
              <a:t>&lt;/html&gt;</a:t>
            </a:r>
            <a:endParaRPr b="0" i="0" sz="16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600">
              <a:solidFill>
                <a:srgbClr val="333333"/>
              </a:solidFill>
              <a:latin typeface="Inter"/>
              <a:ea typeface="Inter"/>
              <a:cs typeface="Inter"/>
              <a:sym typeface="Inter"/>
            </a:endParaRPr>
          </a:p>
        </p:txBody>
      </p:sp>
      <p:sp>
        <p:nvSpPr>
          <p:cNvPr id="664" name="Google Shape;664;p56"/>
          <p:cNvSpPr txBox="1"/>
          <p:nvPr/>
        </p:nvSpPr>
        <p:spPr>
          <a:xfrm>
            <a:off x="495693" y="1504950"/>
            <a:ext cx="3733800"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p:txBody>
      </p:sp>
      <p:pic>
        <p:nvPicPr>
          <p:cNvPr id="665" name="Google Shape;665;p56"/>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pic>
        <p:nvPicPr>
          <p:cNvPr id="666" name="Google Shape;666;p56"/>
          <p:cNvPicPr preferRelativeResize="0"/>
          <p:nvPr/>
        </p:nvPicPr>
        <p:blipFill rotWithShape="1">
          <a:blip r:embed="rId5">
            <a:alphaModFix/>
          </a:blip>
          <a:srcRect b="0" l="0" r="0" t="0"/>
          <a:stretch/>
        </p:blipFill>
        <p:spPr>
          <a:xfrm>
            <a:off x="4656546" y="1352550"/>
            <a:ext cx="3876675" cy="22574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grpSp>
        <p:nvGrpSpPr>
          <p:cNvPr id="671" name="Google Shape;671;p57"/>
          <p:cNvGrpSpPr/>
          <p:nvPr/>
        </p:nvGrpSpPr>
        <p:grpSpPr>
          <a:xfrm>
            <a:off x="-228600" y="0"/>
            <a:ext cx="9243584" cy="634852"/>
            <a:chOff x="2320419" y="125716"/>
            <a:chExt cx="9757281" cy="846469"/>
          </a:xfrm>
        </p:grpSpPr>
        <p:cxnSp>
          <p:nvCxnSpPr>
            <p:cNvPr id="672" name="Google Shape;672;p5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73" name="Google Shape;673;p5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NestedList</a:t>
              </a:r>
              <a:endParaRPr b="1" sz="2000">
                <a:solidFill>
                  <a:schemeClr val="dk1"/>
                </a:solidFill>
                <a:latin typeface="Times New Roman"/>
                <a:ea typeface="Times New Roman"/>
                <a:cs typeface="Times New Roman"/>
                <a:sym typeface="Times New Roman"/>
              </a:endParaRPr>
            </a:p>
          </p:txBody>
        </p:sp>
        <p:pic>
          <p:nvPicPr>
            <p:cNvPr id="674" name="Google Shape;674;p5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75" name="Google Shape;675;p57"/>
          <p:cNvSpPr txBox="1"/>
          <p:nvPr/>
        </p:nvSpPr>
        <p:spPr>
          <a:xfrm>
            <a:off x="495693" y="1504950"/>
            <a:ext cx="3733800"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p:txBody>
      </p:sp>
      <p:pic>
        <p:nvPicPr>
          <p:cNvPr id="676" name="Google Shape;676;p57"/>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677" name="Google Shape;677;p57"/>
          <p:cNvSpPr txBox="1"/>
          <p:nvPr/>
        </p:nvSpPr>
        <p:spPr>
          <a:xfrm>
            <a:off x="495693" y="436674"/>
            <a:ext cx="6343257"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&lt;title&gt;HTML Nested Ordered List&lt;/title&gt;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&lt;ol&gt;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&lt;li&gt;Banana&lt;/li&gt;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&lt;li&gt; Apple&lt;/li&gt;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&lt;ol&gt;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&lt;li&gt;Green Apple&lt;/li&gt;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&lt;li&gt;Red Apple&lt;/li&gt;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&lt;/ol&gt;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&lt;li&gt;Pineapple&lt;/li&gt;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&lt;li&gt;Orange&lt;/li&gt;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&lt;/ol&gt;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678" name="Google Shape;678;p57"/>
          <p:cNvPicPr preferRelativeResize="0"/>
          <p:nvPr/>
        </p:nvPicPr>
        <p:blipFill rotWithShape="1">
          <a:blip r:embed="rId5">
            <a:alphaModFix/>
          </a:blip>
          <a:srcRect b="0" l="0" r="0" t="0"/>
          <a:stretch/>
        </p:blipFill>
        <p:spPr>
          <a:xfrm>
            <a:off x="5998320" y="1843504"/>
            <a:ext cx="2028825" cy="13239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grpSp>
        <p:nvGrpSpPr>
          <p:cNvPr id="683" name="Google Shape;683;p58"/>
          <p:cNvGrpSpPr/>
          <p:nvPr/>
        </p:nvGrpSpPr>
        <p:grpSpPr>
          <a:xfrm>
            <a:off x="-228600" y="14729"/>
            <a:ext cx="9243584" cy="634852"/>
            <a:chOff x="2320419" y="125716"/>
            <a:chExt cx="9757281" cy="846469"/>
          </a:xfrm>
        </p:grpSpPr>
        <p:cxnSp>
          <p:nvCxnSpPr>
            <p:cNvPr id="684" name="Google Shape;684;p5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85" name="Google Shape;685;p5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NestedList example</a:t>
              </a:r>
              <a:endParaRPr/>
            </a:p>
          </p:txBody>
        </p:sp>
        <p:pic>
          <p:nvPicPr>
            <p:cNvPr id="686" name="Google Shape;686;p5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87" name="Google Shape;687;p58"/>
          <p:cNvSpPr txBox="1"/>
          <p:nvPr/>
        </p:nvSpPr>
        <p:spPr>
          <a:xfrm>
            <a:off x="495693" y="1504950"/>
            <a:ext cx="3733800"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p:txBody>
      </p:sp>
      <p:pic>
        <p:nvPicPr>
          <p:cNvPr id="688" name="Google Shape;688;p58"/>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pic>
        <p:nvPicPr>
          <p:cNvPr id="689" name="Google Shape;689;p58"/>
          <p:cNvPicPr preferRelativeResize="0"/>
          <p:nvPr/>
        </p:nvPicPr>
        <p:blipFill rotWithShape="1">
          <a:blip r:embed="rId5">
            <a:alphaModFix/>
          </a:blip>
          <a:srcRect b="0" l="0" r="0" t="0"/>
          <a:stretch/>
        </p:blipFill>
        <p:spPr>
          <a:xfrm>
            <a:off x="1828800" y="1285875"/>
            <a:ext cx="4248121" cy="25717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grpSp>
        <p:nvGrpSpPr>
          <p:cNvPr id="694" name="Google Shape;694;p59"/>
          <p:cNvGrpSpPr/>
          <p:nvPr/>
        </p:nvGrpSpPr>
        <p:grpSpPr>
          <a:xfrm>
            <a:off x="-228600" y="14729"/>
            <a:ext cx="9243584" cy="634852"/>
            <a:chOff x="2320419" y="125716"/>
            <a:chExt cx="9757281" cy="846469"/>
          </a:xfrm>
        </p:grpSpPr>
        <p:cxnSp>
          <p:nvCxnSpPr>
            <p:cNvPr id="695" name="Google Shape;695;p5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96" name="Google Shape;696;p5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NestedList example</a:t>
              </a:r>
              <a:endParaRPr/>
            </a:p>
          </p:txBody>
        </p:sp>
        <p:pic>
          <p:nvPicPr>
            <p:cNvPr id="697" name="Google Shape;697;p5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98" name="Google Shape;698;p59"/>
          <p:cNvSpPr txBox="1"/>
          <p:nvPr/>
        </p:nvSpPr>
        <p:spPr>
          <a:xfrm>
            <a:off x="495693" y="1504950"/>
            <a:ext cx="3733800"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p:txBody>
      </p:sp>
      <p:pic>
        <p:nvPicPr>
          <p:cNvPr id="699" name="Google Shape;699;p59"/>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700" name="Google Shape;700;p59"/>
          <p:cNvSpPr txBox="1"/>
          <p:nvPr/>
        </p:nvSpPr>
        <p:spPr>
          <a:xfrm>
            <a:off x="304800" y="514354"/>
            <a:ext cx="653906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&lt;ul&gt;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&lt;li&gt;DSA&lt;/li&gt;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&lt;ul style=list-style-type:circle&gt;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&lt;li&gt;array&lt;/li&gt;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&lt;li&gt;linkedlist&lt;/li&gt;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&lt;li&gt;stack&lt;/li&gt;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&lt;li&gt;queue&lt;/li&gt;&lt;/ul&gt;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&lt;li&gt;Webtechnologies&lt;/li&gt;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&lt;ul style=list-style-type:circle&gt;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&lt;li&gt;html&lt;/li&gt;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&lt;li&gt;css&lt;/li&gt;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&lt;li&gt;javascript&lt;/li&gt;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&lt;/ul&gt;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&lt;li&gt;Aptitude&lt;/li&gt;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&lt;li&gt;gate&lt;/li&gt;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&lt;li&gt;placement&lt;/li&gt;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&lt;/ul&gt;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&lt;/html&gt;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6"/>
          <p:cNvGrpSpPr/>
          <p:nvPr/>
        </p:nvGrpSpPr>
        <p:grpSpPr>
          <a:xfrm>
            <a:off x="214315" y="94287"/>
            <a:ext cx="8821405" cy="634852"/>
            <a:chOff x="2766060" y="125716"/>
            <a:chExt cx="9311640" cy="846469"/>
          </a:xfrm>
        </p:grpSpPr>
        <p:cxnSp>
          <p:nvCxnSpPr>
            <p:cNvPr id="151" name="Google Shape;151;p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2" name="Google Shape;152;p6"/>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FF0000"/>
                  </a:solidFill>
                  <a:latin typeface="Times New Roman"/>
                  <a:ea typeface="Times New Roman"/>
                  <a:cs typeface="Times New Roman"/>
                  <a:sym typeface="Times New Roman"/>
                </a:rPr>
                <a:t>Types Of Applictions</a:t>
              </a:r>
              <a:endParaRPr b="1" sz="2000">
                <a:solidFill>
                  <a:srgbClr val="FF0000"/>
                </a:solidFill>
                <a:latin typeface="Times New Roman"/>
                <a:ea typeface="Times New Roman"/>
                <a:cs typeface="Times New Roman"/>
                <a:sym typeface="Times New Roman"/>
              </a:endParaRPr>
            </a:p>
          </p:txBody>
        </p:sp>
        <p:pic>
          <p:nvPicPr>
            <p:cNvPr id="153" name="Google Shape;153;p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4" name="Google Shape;154;p6"/>
          <p:cNvSpPr txBox="1"/>
          <p:nvPr/>
        </p:nvSpPr>
        <p:spPr>
          <a:xfrm>
            <a:off x="685800" y="592194"/>
            <a:ext cx="77724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We can create an application or software in following flavors:</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Desktop:</a:t>
            </a:r>
            <a:r>
              <a:rPr lang="en-US" sz="1800">
                <a:solidFill>
                  <a:schemeClr val="dk1"/>
                </a:solidFill>
                <a:latin typeface="Times New Roman"/>
                <a:ea typeface="Times New Roman"/>
                <a:cs typeface="Times New Roman"/>
                <a:sym typeface="Times New Roman"/>
              </a:rPr>
              <a:t> The applications which are installable in local systems are called desktop applications. </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Mobile:</a:t>
            </a:r>
            <a:r>
              <a:rPr lang="en-US" sz="1800">
                <a:solidFill>
                  <a:schemeClr val="dk1"/>
                </a:solidFill>
                <a:latin typeface="Times New Roman"/>
                <a:ea typeface="Times New Roman"/>
                <a:cs typeface="Times New Roman"/>
                <a:sym typeface="Times New Roman"/>
              </a:rPr>
              <a:t> The applications which are installable in mobile phones or tablets downloaded from play store for android and apple store for ios.</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Web:</a:t>
            </a:r>
            <a:r>
              <a:rPr lang="en-US" sz="1800">
                <a:solidFill>
                  <a:schemeClr val="dk1"/>
                </a:solidFill>
                <a:latin typeface="Times New Roman"/>
                <a:ea typeface="Times New Roman"/>
                <a:cs typeface="Times New Roman"/>
                <a:sym typeface="Times New Roman"/>
              </a:rPr>
              <a:t> The applications which are deployable in any server and can be accessible from any location using browser</a:t>
            </a:r>
            <a:r>
              <a:rPr lang="en-US" sz="1800">
                <a:solidFill>
                  <a:schemeClr val="dk1"/>
                </a:solidFill>
                <a:latin typeface="Arial"/>
                <a:ea typeface="Arial"/>
                <a:cs typeface="Arial"/>
                <a:sym typeface="Arial"/>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grpSp>
        <p:nvGrpSpPr>
          <p:cNvPr id="705" name="Google Shape;705;p60"/>
          <p:cNvGrpSpPr/>
          <p:nvPr/>
        </p:nvGrpSpPr>
        <p:grpSpPr>
          <a:xfrm>
            <a:off x="-228600" y="0"/>
            <a:ext cx="9243584" cy="634852"/>
            <a:chOff x="2320419" y="125716"/>
            <a:chExt cx="9757281" cy="846469"/>
          </a:xfrm>
        </p:grpSpPr>
        <p:cxnSp>
          <p:nvCxnSpPr>
            <p:cNvPr id="706" name="Google Shape;706;p6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07" name="Google Shape;707;p6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a:t>
              </a:r>
              <a:endParaRPr/>
            </a:p>
          </p:txBody>
        </p:sp>
        <p:pic>
          <p:nvPicPr>
            <p:cNvPr id="708" name="Google Shape;708;p6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09" name="Google Shape;709;p60"/>
          <p:cNvSpPr txBox="1"/>
          <p:nvPr/>
        </p:nvSpPr>
        <p:spPr>
          <a:xfrm>
            <a:off x="495693" y="1504950"/>
            <a:ext cx="3733800"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p:txBody>
      </p:sp>
      <p:pic>
        <p:nvPicPr>
          <p:cNvPr id="710" name="Google Shape;710;p60"/>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711" name="Google Shape;711;p60"/>
          <p:cNvSpPr txBox="1"/>
          <p:nvPr/>
        </p:nvSpPr>
        <p:spPr>
          <a:xfrm>
            <a:off x="381000" y="555365"/>
            <a:ext cx="8077200" cy="369331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333333"/>
              </a:buClr>
              <a:buSzPts val="1800"/>
              <a:buFont typeface="Noto Sans Symbols"/>
              <a:buChar char="⮚"/>
            </a:pPr>
            <a:r>
              <a:rPr b="1" i="0" lang="en-US" sz="1800">
                <a:solidFill>
                  <a:srgbClr val="333333"/>
                </a:solidFill>
                <a:latin typeface="Inter"/>
                <a:ea typeface="Inter"/>
                <a:cs typeface="Inter"/>
                <a:sym typeface="Inter"/>
              </a:rPr>
              <a:t>HTML table tag</a:t>
            </a:r>
            <a:r>
              <a:rPr b="0" i="0" lang="en-US" sz="1800">
                <a:solidFill>
                  <a:srgbClr val="333333"/>
                </a:solidFill>
                <a:latin typeface="Inter"/>
                <a:ea typeface="Inter"/>
                <a:cs typeface="Inter"/>
                <a:sym typeface="Inter"/>
              </a:rPr>
              <a:t> is used to display data in tabular form (row * column). There can be many columns in a row.</a:t>
            </a:r>
            <a:endParaRPr/>
          </a:p>
          <a:p>
            <a:pPr indent="-285750" lvl="0" marL="285750" marR="0" rtl="0" algn="just">
              <a:spcBef>
                <a:spcPts val="0"/>
              </a:spcBef>
              <a:spcAft>
                <a:spcPts val="0"/>
              </a:spcAft>
              <a:buClr>
                <a:srgbClr val="333333"/>
              </a:buClr>
              <a:buSzPts val="1800"/>
              <a:buFont typeface="Noto Sans Symbols"/>
              <a:buChar char="⮚"/>
            </a:pPr>
            <a:r>
              <a:rPr b="0" i="0" lang="en-US" sz="1800">
                <a:solidFill>
                  <a:srgbClr val="333333"/>
                </a:solidFill>
                <a:latin typeface="Inter"/>
                <a:ea typeface="Inter"/>
                <a:cs typeface="Inter"/>
                <a:sym typeface="Inter"/>
              </a:rPr>
              <a:t>We can create a table to display data in tabular form, using &lt;table&gt; element, with the help of &lt;tr&gt; , &lt;td&gt;, and &lt;th&gt; elements.</a:t>
            </a:r>
            <a:endParaRPr/>
          </a:p>
          <a:p>
            <a:pPr indent="-285750" lvl="0" marL="285750" marR="0" rtl="0" algn="just">
              <a:spcBef>
                <a:spcPts val="0"/>
              </a:spcBef>
              <a:spcAft>
                <a:spcPts val="0"/>
              </a:spcAft>
              <a:buClr>
                <a:srgbClr val="333333"/>
              </a:buClr>
              <a:buSzPts val="1800"/>
              <a:buFont typeface="Noto Sans Symbols"/>
              <a:buChar char="⮚"/>
            </a:pPr>
            <a:r>
              <a:rPr b="0" i="0" lang="en-US" sz="1800">
                <a:solidFill>
                  <a:srgbClr val="333333"/>
                </a:solidFill>
                <a:latin typeface="Inter"/>
                <a:ea typeface="Inter"/>
                <a:cs typeface="Inter"/>
                <a:sym typeface="Inter"/>
              </a:rPr>
              <a:t>In Each table, table row is defined by &lt;tr&gt; tag, table header is defined by &lt;th&gt;, and table data is defined by &lt;td&gt; tags.</a:t>
            </a:r>
            <a:endParaRPr/>
          </a:p>
          <a:p>
            <a:pPr indent="-285750" lvl="0" marL="285750" marR="0" rtl="0" algn="just">
              <a:spcBef>
                <a:spcPts val="0"/>
              </a:spcBef>
              <a:spcAft>
                <a:spcPts val="0"/>
              </a:spcAft>
              <a:buClr>
                <a:srgbClr val="333333"/>
              </a:buClr>
              <a:buSzPts val="1800"/>
              <a:buFont typeface="Noto Sans Symbols"/>
              <a:buChar char="⮚"/>
            </a:pPr>
            <a:r>
              <a:rPr b="0" i="0" lang="en-US" sz="1800">
                <a:solidFill>
                  <a:srgbClr val="333333"/>
                </a:solidFill>
                <a:latin typeface="Inter"/>
                <a:ea typeface="Inter"/>
                <a:cs typeface="Inter"/>
                <a:sym typeface="Inter"/>
              </a:rPr>
              <a:t>HTML tables are used to manage the layout of the page e.g. header section, navigation bar, body content, footer section etc. But it is recommended to use div tag over table to manage the layout of the page .</a:t>
            </a:r>
            <a:endParaRPr/>
          </a:p>
          <a:p>
            <a:pPr indent="-285750" lvl="0" marL="285750" marR="0" rtl="0" algn="just">
              <a:spcBef>
                <a:spcPts val="0"/>
              </a:spcBef>
              <a:spcAft>
                <a:spcPts val="0"/>
              </a:spcAft>
              <a:buClr>
                <a:srgbClr val="FF0000"/>
              </a:buClr>
              <a:buSzPts val="1800"/>
              <a:buFont typeface="Noto Sans Symbols"/>
              <a:buChar char="⮚"/>
            </a:pPr>
            <a:r>
              <a:rPr b="0" i="0" lang="en-US" sz="1800">
                <a:solidFill>
                  <a:srgbClr val="FF0000"/>
                </a:solidFill>
                <a:latin typeface="Inter"/>
                <a:ea typeface="Inter"/>
                <a:cs typeface="Inter"/>
                <a:sym typeface="Inter"/>
              </a:rPr>
              <a:t>HTML Table - Cell Padding</a:t>
            </a:r>
            <a:endParaRPr/>
          </a:p>
          <a:p>
            <a:pPr indent="-285750" lvl="0" marL="285750" marR="0" rtl="0" algn="just">
              <a:spcBef>
                <a:spcPts val="0"/>
              </a:spcBef>
              <a:spcAft>
                <a:spcPts val="0"/>
              </a:spcAft>
              <a:buClr>
                <a:srgbClr val="333333"/>
              </a:buClr>
              <a:buSzPts val="1800"/>
              <a:buFont typeface="Noto Sans Symbols"/>
              <a:buChar char="⮚"/>
            </a:pPr>
            <a:r>
              <a:rPr b="0" i="0" lang="en-US" sz="1800">
                <a:solidFill>
                  <a:srgbClr val="333333"/>
                </a:solidFill>
                <a:latin typeface="Inter"/>
                <a:ea typeface="Inter"/>
                <a:cs typeface="Inter"/>
                <a:sym typeface="Inter"/>
              </a:rPr>
              <a:t>Cell padding is the space between the cell edges and the cell content.</a:t>
            </a:r>
            <a:endParaRPr/>
          </a:p>
          <a:p>
            <a:pPr indent="-171450" lvl="0" marL="285750" marR="0" rtl="0" algn="just">
              <a:spcBef>
                <a:spcPts val="0"/>
              </a:spcBef>
              <a:spcAft>
                <a:spcPts val="0"/>
              </a:spcAft>
              <a:buClr>
                <a:schemeClr val="lt1"/>
              </a:buClr>
              <a:buSzPts val="1800"/>
              <a:buFont typeface="Noto Sans Symbols"/>
              <a:buNone/>
            </a:pPr>
            <a:r>
              <a:t/>
            </a:r>
            <a:endParaRPr b="0" i="0" sz="1800">
              <a:solidFill>
                <a:srgbClr val="333333"/>
              </a:solidFill>
              <a:latin typeface="Inter"/>
              <a:ea typeface="Inter"/>
              <a:cs typeface="Inter"/>
              <a:sym typeface="Inter"/>
            </a:endParaRPr>
          </a:p>
          <a:p>
            <a:pPr indent="-285750" lvl="0" marL="285750" marR="0" rtl="0" algn="just">
              <a:spcBef>
                <a:spcPts val="0"/>
              </a:spcBef>
              <a:spcAft>
                <a:spcPts val="0"/>
              </a:spcAft>
              <a:buClr>
                <a:srgbClr val="333333"/>
              </a:buClr>
              <a:buSzPts val="1800"/>
              <a:buFont typeface="Noto Sans Symbols"/>
              <a:buChar char="⮚"/>
            </a:pPr>
            <a:r>
              <a:rPr b="0" i="0" lang="en-US" sz="1800">
                <a:solidFill>
                  <a:srgbClr val="333333"/>
                </a:solidFill>
                <a:latin typeface="Inter"/>
                <a:ea typeface="Inter"/>
                <a:cs typeface="Inter"/>
                <a:sym typeface="Inter"/>
              </a:rPr>
              <a:t>By default the padding is set to 0.</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grpSp>
        <p:nvGrpSpPr>
          <p:cNvPr id="716" name="Google Shape;716;p61"/>
          <p:cNvGrpSpPr/>
          <p:nvPr/>
        </p:nvGrpSpPr>
        <p:grpSpPr>
          <a:xfrm>
            <a:off x="-228600" y="0"/>
            <a:ext cx="9243584" cy="634852"/>
            <a:chOff x="2320419" y="125716"/>
            <a:chExt cx="9757281" cy="846469"/>
          </a:xfrm>
        </p:grpSpPr>
        <p:cxnSp>
          <p:nvCxnSpPr>
            <p:cNvPr id="717" name="Google Shape;717;p6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18" name="Google Shape;718;p6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a:t>
              </a:r>
              <a:endParaRPr/>
            </a:p>
          </p:txBody>
        </p:sp>
        <p:pic>
          <p:nvPicPr>
            <p:cNvPr id="719" name="Google Shape;719;p6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20" name="Google Shape;720;p61"/>
          <p:cNvSpPr txBox="1"/>
          <p:nvPr/>
        </p:nvSpPr>
        <p:spPr>
          <a:xfrm>
            <a:off x="495693" y="1504950"/>
            <a:ext cx="3733800"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p:txBody>
      </p:sp>
      <p:pic>
        <p:nvPicPr>
          <p:cNvPr id="721" name="Google Shape;721;p61"/>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722" name="Google Shape;722;p61"/>
          <p:cNvSpPr txBox="1"/>
          <p:nvPr/>
        </p:nvSpPr>
        <p:spPr>
          <a:xfrm>
            <a:off x="381000" y="555365"/>
            <a:ext cx="8077200" cy="4524315"/>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FF0000"/>
              </a:buClr>
              <a:buSzPts val="1800"/>
              <a:buFont typeface="Noto Sans Symbols"/>
              <a:buChar char="⮚"/>
            </a:pPr>
            <a:r>
              <a:rPr b="0" i="0" lang="en-US" sz="1800">
                <a:solidFill>
                  <a:srgbClr val="FF0000"/>
                </a:solidFill>
                <a:latin typeface="Inter"/>
                <a:ea typeface="Inter"/>
                <a:cs typeface="Inter"/>
                <a:sym typeface="Inter"/>
              </a:rPr>
              <a:t>HTML Table - Cell Spacing</a:t>
            </a:r>
            <a:endParaRPr/>
          </a:p>
          <a:p>
            <a:pPr indent="-285750" lvl="0" marL="285750" marR="0" rtl="0" algn="just">
              <a:spcBef>
                <a:spcPts val="0"/>
              </a:spcBef>
              <a:spcAft>
                <a:spcPts val="0"/>
              </a:spcAft>
              <a:buClr>
                <a:srgbClr val="333333"/>
              </a:buClr>
              <a:buSzPts val="1800"/>
              <a:buFont typeface="Noto Sans Symbols"/>
              <a:buChar char="⮚"/>
            </a:pPr>
            <a:r>
              <a:rPr b="0" i="0" lang="en-US" sz="1800">
                <a:solidFill>
                  <a:srgbClr val="333333"/>
                </a:solidFill>
                <a:latin typeface="Inter"/>
                <a:ea typeface="Inter"/>
                <a:cs typeface="Inter"/>
                <a:sym typeface="Inter"/>
              </a:rPr>
              <a:t>Cell spacing is the space between each cell.</a:t>
            </a:r>
            <a:endParaRPr/>
          </a:p>
          <a:p>
            <a:pPr indent="-171450" lvl="0" marL="285750" marR="0" rtl="0" algn="just">
              <a:spcBef>
                <a:spcPts val="0"/>
              </a:spcBef>
              <a:spcAft>
                <a:spcPts val="0"/>
              </a:spcAft>
              <a:buClr>
                <a:schemeClr val="lt1"/>
              </a:buClr>
              <a:buSzPts val="1800"/>
              <a:buFont typeface="Noto Sans Symbols"/>
              <a:buNone/>
            </a:pPr>
            <a:r>
              <a:t/>
            </a:r>
            <a:endParaRPr b="0" i="0" sz="1800">
              <a:solidFill>
                <a:srgbClr val="333333"/>
              </a:solidFill>
              <a:latin typeface="Inter"/>
              <a:ea typeface="Inter"/>
              <a:cs typeface="Inter"/>
              <a:sym typeface="Inter"/>
            </a:endParaRPr>
          </a:p>
          <a:p>
            <a:pPr indent="-285750" lvl="0" marL="285750" marR="0" rtl="0" algn="just">
              <a:spcBef>
                <a:spcPts val="0"/>
              </a:spcBef>
              <a:spcAft>
                <a:spcPts val="0"/>
              </a:spcAft>
              <a:buClr>
                <a:srgbClr val="333333"/>
              </a:buClr>
              <a:buSzPts val="1800"/>
              <a:buFont typeface="Noto Sans Symbols"/>
              <a:buChar char="⮚"/>
            </a:pPr>
            <a:r>
              <a:rPr b="0" i="0" lang="en-US" sz="1800">
                <a:solidFill>
                  <a:srgbClr val="333333"/>
                </a:solidFill>
                <a:latin typeface="Inter"/>
                <a:ea typeface="Inter"/>
                <a:cs typeface="Inter"/>
                <a:sym typeface="Inter"/>
              </a:rPr>
              <a:t>By default the space is set to 2 pixels.</a:t>
            </a:r>
            <a:endParaRPr/>
          </a:p>
          <a:p>
            <a:pPr indent="0" lvl="0" marL="0" marR="0" rtl="0" algn="just">
              <a:spcBef>
                <a:spcPts val="0"/>
              </a:spcBef>
              <a:spcAft>
                <a:spcPts val="0"/>
              </a:spcAft>
              <a:buNone/>
            </a:pPr>
            <a:r>
              <a:rPr b="0" i="0" lang="en-US" sz="1800">
                <a:solidFill>
                  <a:srgbClr val="FF0000"/>
                </a:solidFill>
                <a:latin typeface="Inter"/>
                <a:ea typeface="Inter"/>
                <a:cs typeface="Inter"/>
                <a:sym typeface="Inter"/>
              </a:rPr>
              <a:t>HTML &lt;thead&gt;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elements is used to define header of an HTML table. The &lt;thead&gt; tag is used along with &lt;tbody&gt; and &lt;tfoot&gt; tags which defines table header, table body, and table footer in an HTML table.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a:t>
            </a:r>
            <a:r>
              <a:rPr b="0" i="0" lang="en-US" sz="1800">
                <a:solidFill>
                  <a:srgbClr val="FF0000"/>
                </a:solidFill>
                <a:latin typeface="Inter"/>
                <a:ea typeface="Inter"/>
                <a:cs typeface="Inter"/>
                <a:sym typeface="Inter"/>
              </a:rPr>
              <a:t>&lt;thead&gt; </a:t>
            </a:r>
            <a:r>
              <a:rPr b="0" i="0" lang="en-US" sz="1800">
                <a:solidFill>
                  <a:srgbClr val="333333"/>
                </a:solidFill>
                <a:latin typeface="Inter"/>
                <a:ea typeface="Inter"/>
                <a:cs typeface="Inter"/>
                <a:sym typeface="Inter"/>
              </a:rPr>
              <a:t>tag must be child of &lt;table&gt; element, and it must be used before any &lt;tbody&gt;, &lt;tr&gt;, or &lt;tfoot&gt; elements.</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a:t>
            </a:r>
            <a:r>
              <a:rPr b="0" i="0" lang="en-US" sz="1800">
                <a:solidFill>
                  <a:srgbClr val="FF0000"/>
                </a:solidFill>
                <a:latin typeface="Inter"/>
                <a:ea typeface="Inter"/>
                <a:cs typeface="Inter"/>
                <a:sym typeface="Inter"/>
              </a:rPr>
              <a:t>&lt;tfoot&gt; </a:t>
            </a:r>
            <a:r>
              <a:rPr b="0" i="0" lang="en-US" sz="1800">
                <a:solidFill>
                  <a:srgbClr val="333333"/>
                </a:solidFill>
                <a:latin typeface="Inter"/>
                <a:ea typeface="Inter"/>
                <a:cs typeface="Inter"/>
                <a:sym typeface="Inter"/>
              </a:rPr>
              <a:t>tag is used to group footer content in an HTML table. and bottom of each page.</a:t>
            </a:r>
            <a:endParaRPr/>
          </a:p>
          <a:p>
            <a:pPr indent="-285750" lvl="0" marL="285750" marR="0" rtl="0" algn="just">
              <a:spcBef>
                <a:spcPts val="0"/>
              </a:spcBef>
              <a:spcAft>
                <a:spcPts val="0"/>
              </a:spcAft>
              <a:buClr>
                <a:srgbClr val="333333"/>
              </a:buClr>
              <a:buSzPts val="1800"/>
              <a:buFont typeface="Noto Sans Symbols"/>
              <a:buChar char="⮚"/>
            </a:pPr>
            <a:r>
              <a:rPr b="0" i="0" lang="en-US" sz="1800">
                <a:solidFill>
                  <a:srgbClr val="333333"/>
                </a:solidFill>
                <a:latin typeface="Inter"/>
                <a:ea typeface="Inter"/>
                <a:cs typeface="Inter"/>
                <a:sym typeface="Inter"/>
              </a:rPr>
              <a:t>Browsers can use these elements to enable scrolling of the table body independently of the header and footer. Also, when printing a large table that spans multiple pages, these elements can enable the table header and footer to be printed at the top and bottom of each page.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grpSp>
        <p:nvGrpSpPr>
          <p:cNvPr id="727" name="Google Shape;727;p62"/>
          <p:cNvGrpSpPr/>
          <p:nvPr/>
        </p:nvGrpSpPr>
        <p:grpSpPr>
          <a:xfrm>
            <a:off x="-228600" y="0"/>
            <a:ext cx="9243584" cy="634852"/>
            <a:chOff x="2320419" y="125716"/>
            <a:chExt cx="9757281" cy="846469"/>
          </a:xfrm>
        </p:grpSpPr>
        <p:cxnSp>
          <p:nvCxnSpPr>
            <p:cNvPr id="728" name="Google Shape;728;p6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29" name="Google Shape;729;p6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a:t>
              </a:r>
              <a:endParaRPr/>
            </a:p>
          </p:txBody>
        </p:sp>
        <p:pic>
          <p:nvPicPr>
            <p:cNvPr id="730" name="Google Shape;730;p6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31" name="Google Shape;731;p62"/>
          <p:cNvSpPr txBox="1"/>
          <p:nvPr/>
        </p:nvSpPr>
        <p:spPr>
          <a:xfrm>
            <a:off x="495693" y="1504950"/>
            <a:ext cx="3733800"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p:txBody>
      </p:sp>
      <p:pic>
        <p:nvPicPr>
          <p:cNvPr id="732" name="Google Shape;732;p62"/>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733" name="Google Shape;733;p62"/>
          <p:cNvSpPr txBox="1"/>
          <p:nvPr/>
        </p:nvSpPr>
        <p:spPr>
          <a:xfrm>
            <a:off x="381000" y="555365"/>
            <a:ext cx="8077200" cy="59093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&lt;title&gt;Bold Text Example&lt;/title&gt;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&lt;/head&gt;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&lt;table&gt;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&lt;tr&gt;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&lt;th&gt;Company&lt;/th&gt;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&lt;th&gt;Contact&lt;/th&gt;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&lt;th&gt;Country&lt;/th&gt;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&lt;/tr&gt;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&lt;tr&gt;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&lt;td&gt;Alfreds Futterkiste&lt;/td&gt;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&lt;td&gt;Maria Anders&lt;/td&gt;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&lt;td&gt;Germany&lt;/td&gt;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&lt;/tr&gt;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&lt;/table&gt;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a:t>
            </a:r>
            <a:endParaRPr/>
          </a:p>
        </p:txBody>
      </p:sp>
      <p:pic>
        <p:nvPicPr>
          <p:cNvPr id="734" name="Google Shape;734;p62"/>
          <p:cNvPicPr preferRelativeResize="0"/>
          <p:nvPr/>
        </p:nvPicPr>
        <p:blipFill rotWithShape="1">
          <a:blip r:embed="rId5">
            <a:alphaModFix/>
          </a:blip>
          <a:srcRect b="0" l="0" r="0" t="0"/>
          <a:stretch/>
        </p:blipFill>
        <p:spPr>
          <a:xfrm>
            <a:off x="5562600" y="1924800"/>
            <a:ext cx="3200400" cy="6000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grpSp>
        <p:nvGrpSpPr>
          <p:cNvPr id="739" name="Google Shape;739;p63"/>
          <p:cNvGrpSpPr/>
          <p:nvPr/>
        </p:nvGrpSpPr>
        <p:grpSpPr>
          <a:xfrm>
            <a:off x="-228600" y="0"/>
            <a:ext cx="9243584" cy="634852"/>
            <a:chOff x="2320419" y="125716"/>
            <a:chExt cx="9757281" cy="846469"/>
          </a:xfrm>
        </p:grpSpPr>
        <p:cxnSp>
          <p:nvCxnSpPr>
            <p:cNvPr id="740" name="Google Shape;740;p6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41" name="Google Shape;741;p6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a:t>
              </a:r>
              <a:endParaRPr/>
            </a:p>
          </p:txBody>
        </p:sp>
        <p:pic>
          <p:nvPicPr>
            <p:cNvPr id="742" name="Google Shape;742;p6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43" name="Google Shape;743;p63"/>
          <p:cNvSpPr txBox="1"/>
          <p:nvPr/>
        </p:nvSpPr>
        <p:spPr>
          <a:xfrm>
            <a:off x="495693" y="1504950"/>
            <a:ext cx="3733800"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p:txBody>
      </p:sp>
      <p:pic>
        <p:nvPicPr>
          <p:cNvPr id="744" name="Google Shape;744;p63"/>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745" name="Google Shape;745;p63"/>
          <p:cNvSpPr txBox="1"/>
          <p:nvPr/>
        </p:nvSpPr>
        <p:spPr>
          <a:xfrm>
            <a:off x="495693" y="634852"/>
            <a:ext cx="6895707" cy="67403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HTML Table with Border</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There are two ways to specify border for HTML tables.</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By border attribute of table in HTML</a:t>
            </a:r>
            <a:endParaRPr/>
          </a:p>
          <a:p>
            <a:pPr indent="-114300" lvl="0" marL="0" marR="0" rtl="0" algn="just">
              <a:spcBef>
                <a:spcPts val="0"/>
              </a:spcBef>
              <a:spcAft>
                <a:spcPts val="0"/>
              </a:spcAft>
              <a:buClr>
                <a:srgbClr val="000000"/>
              </a:buClr>
              <a:buSzPts val="1800"/>
              <a:buFont typeface="Libre Franklin"/>
              <a:buAutoNum type="arabicPeriod"/>
            </a:pPr>
            <a:r>
              <a:rPr b="0" i="0" lang="en-US" sz="1800">
                <a:solidFill>
                  <a:srgbClr val="000000"/>
                </a:solidFill>
                <a:latin typeface="Inter"/>
                <a:ea typeface="Inter"/>
                <a:cs typeface="Inter"/>
                <a:sym typeface="Inter"/>
              </a:rPr>
              <a:t>By border property in CSS</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&lt;!DOCTYPE html&gt;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&lt;html&gt;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&lt;table border=2&gt;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&lt;tr&gt;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&lt;th&gt;Company&lt;/th&gt;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&lt;th&gt;Contact&lt;/th&gt;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&lt;th&gt;Country&lt;/th&gt;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&lt;/tr&gt;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&lt;tr&gt;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&lt;td&gt;Alfreds Futterkiste&lt;/td&gt;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&lt;td&gt;Maria Anders&lt;/td&gt;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&lt;td&gt;Germany&lt;/td&gt;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&lt;/tr&gt;</a:t>
            </a: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&lt;/table&gt;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&lt;/body&gt;</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	</a:t>
            </a:r>
            <a:endParaRPr/>
          </a:p>
          <a:p>
            <a:pPr indent="0" lvl="0" marL="0" marR="0" rtl="0" algn="just">
              <a:spcBef>
                <a:spcPts val="0"/>
              </a:spcBef>
              <a:spcAft>
                <a:spcPts val="0"/>
              </a:spcAft>
              <a:buNone/>
            </a:pPr>
            <a:r>
              <a:rPr b="0" i="0" lang="en-US" sz="1800">
                <a:solidFill>
                  <a:srgbClr val="000000"/>
                </a:solidFill>
                <a:latin typeface="Inter"/>
                <a:ea typeface="Inter"/>
                <a:cs typeface="Inter"/>
                <a:sym typeface="Inter"/>
              </a:rPr>
              <a:t>&lt;/html&gt;</a:t>
            </a:r>
            <a:endParaRPr/>
          </a:p>
        </p:txBody>
      </p:sp>
      <p:pic>
        <p:nvPicPr>
          <p:cNvPr id="746" name="Google Shape;746;p63"/>
          <p:cNvPicPr preferRelativeResize="0"/>
          <p:nvPr/>
        </p:nvPicPr>
        <p:blipFill rotWithShape="1">
          <a:blip r:embed="rId5">
            <a:alphaModFix/>
          </a:blip>
          <a:srcRect b="0" l="0" r="0" t="0"/>
          <a:stretch/>
        </p:blipFill>
        <p:spPr>
          <a:xfrm>
            <a:off x="5315793" y="1674227"/>
            <a:ext cx="3200400" cy="933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grpSp>
        <p:nvGrpSpPr>
          <p:cNvPr id="751" name="Google Shape;751;p64"/>
          <p:cNvGrpSpPr/>
          <p:nvPr/>
        </p:nvGrpSpPr>
        <p:grpSpPr>
          <a:xfrm>
            <a:off x="-228600" y="0"/>
            <a:ext cx="9243584" cy="634852"/>
            <a:chOff x="2320419" y="125716"/>
            <a:chExt cx="9757281" cy="846469"/>
          </a:xfrm>
        </p:grpSpPr>
        <p:cxnSp>
          <p:nvCxnSpPr>
            <p:cNvPr id="752" name="Google Shape;752;p6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53" name="Google Shape;753;p6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a:t>
              </a:r>
              <a:endParaRPr/>
            </a:p>
          </p:txBody>
        </p:sp>
        <p:pic>
          <p:nvPicPr>
            <p:cNvPr id="754" name="Google Shape;754;p6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55" name="Google Shape;755;p64"/>
          <p:cNvSpPr txBox="1"/>
          <p:nvPr/>
        </p:nvSpPr>
        <p:spPr>
          <a:xfrm>
            <a:off x="495693" y="1504950"/>
            <a:ext cx="3733800"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p:txBody>
      </p:sp>
      <p:pic>
        <p:nvPicPr>
          <p:cNvPr id="756" name="Google Shape;756;p64"/>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757" name="Google Shape;757;p64"/>
          <p:cNvSpPr txBox="1"/>
          <p:nvPr/>
        </p:nvSpPr>
        <p:spPr>
          <a:xfrm>
            <a:off x="381000" y="436673"/>
            <a:ext cx="646286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&lt;table border=2 cellspacing=7 cellpadding=10 style="border-collapse:collapse"&gt;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&lt;th&gt;Company&lt;/th&gt;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&lt;th&gt;Contact&lt;/th&gt;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&lt;th&gt;Country&lt;/th&gt;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&lt;td&gt;Alfreds Futterkiste&lt;/td&gt;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&lt;td&gt;Maria Anders&lt;/td&gt;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&lt;td&gt;Germany&lt;/td&gt;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&lt;/table&gt;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758" name="Google Shape;758;p64"/>
          <p:cNvPicPr preferRelativeResize="0"/>
          <p:nvPr/>
        </p:nvPicPr>
        <p:blipFill rotWithShape="1">
          <a:blip r:embed="rId5">
            <a:alphaModFix/>
          </a:blip>
          <a:srcRect b="0" l="0" r="0" t="0"/>
          <a:stretch/>
        </p:blipFill>
        <p:spPr>
          <a:xfrm>
            <a:off x="5069060" y="1962150"/>
            <a:ext cx="3952875" cy="10763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grpSp>
        <p:nvGrpSpPr>
          <p:cNvPr id="763" name="Google Shape;763;p65"/>
          <p:cNvGrpSpPr/>
          <p:nvPr/>
        </p:nvGrpSpPr>
        <p:grpSpPr>
          <a:xfrm>
            <a:off x="-228600" y="0"/>
            <a:ext cx="9243584" cy="634852"/>
            <a:chOff x="2320419" y="125716"/>
            <a:chExt cx="9757281" cy="846469"/>
          </a:xfrm>
        </p:grpSpPr>
        <p:cxnSp>
          <p:nvCxnSpPr>
            <p:cNvPr id="764" name="Google Shape;764;p6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65" name="Google Shape;765;p6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a:t>
              </a:r>
              <a:endParaRPr/>
            </a:p>
          </p:txBody>
        </p:sp>
        <p:pic>
          <p:nvPicPr>
            <p:cNvPr id="766" name="Google Shape;766;p6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67" name="Google Shape;767;p65"/>
          <p:cNvSpPr txBox="1"/>
          <p:nvPr/>
        </p:nvSpPr>
        <p:spPr>
          <a:xfrm>
            <a:off x="495693" y="1504950"/>
            <a:ext cx="3733800" cy="33855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p:txBody>
      </p:sp>
      <p:pic>
        <p:nvPicPr>
          <p:cNvPr id="768" name="Google Shape;768;p65"/>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769" name="Google Shape;769;p65"/>
          <p:cNvSpPr txBox="1"/>
          <p:nvPr/>
        </p:nvSpPr>
        <p:spPr>
          <a:xfrm>
            <a:off x="495692" y="634852"/>
            <a:ext cx="7786637"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000000"/>
                </a:solidFill>
                <a:latin typeface="Nunito"/>
                <a:ea typeface="Nunito"/>
                <a:cs typeface="Nunito"/>
                <a:sym typeface="Nunito"/>
              </a:rPr>
              <a:t>The </a:t>
            </a:r>
            <a:r>
              <a:rPr b="0" i="0" lang="en-US" sz="1800">
                <a:solidFill>
                  <a:srgbClr val="FF0000"/>
                </a:solidFill>
                <a:latin typeface="Nunito"/>
                <a:ea typeface="Nunito"/>
                <a:cs typeface="Nunito"/>
                <a:sym typeface="Nunito"/>
              </a:rPr>
              <a:t>rowspan</a:t>
            </a:r>
            <a:r>
              <a:rPr b="0" i="0" lang="en-US" sz="1800">
                <a:solidFill>
                  <a:srgbClr val="000000"/>
                </a:solidFill>
                <a:latin typeface="Nunito"/>
                <a:ea typeface="Nunito"/>
                <a:cs typeface="Nunito"/>
                <a:sym typeface="Nunito"/>
              </a:rPr>
              <a:t> and </a:t>
            </a:r>
            <a:r>
              <a:rPr b="0" i="0" lang="en-US" sz="1800">
                <a:solidFill>
                  <a:srgbClr val="FF0000"/>
                </a:solidFill>
                <a:latin typeface="Nunito"/>
                <a:ea typeface="Nunito"/>
                <a:cs typeface="Nunito"/>
                <a:sym typeface="Nunito"/>
              </a:rPr>
              <a:t>colspan</a:t>
            </a:r>
            <a:r>
              <a:rPr b="0" i="0" lang="en-US" sz="1800">
                <a:solidFill>
                  <a:srgbClr val="000000"/>
                </a:solidFill>
                <a:latin typeface="Nunito"/>
                <a:ea typeface="Nunito"/>
                <a:cs typeface="Nunito"/>
                <a:sym typeface="Nunito"/>
              </a:rPr>
              <a:t> are the attributes of &lt;td&gt; tag. These are used to specify the number of rows or columns a cell should merge. The rowspan attribute is for merging rows and the colspan attribute is for merging columns of the table in HTML.</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pic>
        <p:nvPicPr>
          <p:cNvPr id="770" name="Google Shape;770;p65"/>
          <p:cNvPicPr preferRelativeResize="0"/>
          <p:nvPr/>
        </p:nvPicPr>
        <p:blipFill rotWithShape="1">
          <a:blip r:embed="rId5">
            <a:alphaModFix/>
          </a:blip>
          <a:srcRect b="0" l="0" r="0" t="0"/>
          <a:stretch/>
        </p:blipFill>
        <p:spPr>
          <a:xfrm>
            <a:off x="2057400" y="1843504"/>
            <a:ext cx="5029200" cy="26765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grpSp>
        <p:nvGrpSpPr>
          <p:cNvPr id="775" name="Google Shape;775;p66"/>
          <p:cNvGrpSpPr/>
          <p:nvPr/>
        </p:nvGrpSpPr>
        <p:grpSpPr>
          <a:xfrm>
            <a:off x="-228600" y="0"/>
            <a:ext cx="9243584" cy="634852"/>
            <a:chOff x="2320419" y="125716"/>
            <a:chExt cx="9757281" cy="846469"/>
          </a:xfrm>
        </p:grpSpPr>
        <p:cxnSp>
          <p:nvCxnSpPr>
            <p:cNvPr id="776" name="Google Shape;776;p6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77" name="Google Shape;777;p6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Tables-colspan</a:t>
              </a:r>
              <a:endParaRPr b="1" sz="2000">
                <a:solidFill>
                  <a:schemeClr val="dk1"/>
                </a:solidFill>
                <a:latin typeface="Times New Roman"/>
                <a:ea typeface="Times New Roman"/>
                <a:cs typeface="Times New Roman"/>
                <a:sym typeface="Times New Roman"/>
              </a:endParaRPr>
            </a:p>
          </p:txBody>
        </p:sp>
        <p:pic>
          <p:nvPicPr>
            <p:cNvPr id="778" name="Google Shape;778;p6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79" name="Google Shape;779;p66"/>
          <p:cNvSpPr txBox="1"/>
          <p:nvPr/>
        </p:nvSpPr>
        <p:spPr>
          <a:xfrm>
            <a:off x="492320" y="514350"/>
            <a:ext cx="6746680" cy="649408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600">
                <a:solidFill>
                  <a:srgbClr val="FF0000"/>
                </a:solidFill>
                <a:latin typeface="Times New Roman"/>
                <a:ea typeface="Times New Roman"/>
                <a:cs typeface="Times New Roman"/>
                <a:sym typeface="Times New Roman"/>
              </a:rPr>
              <a:t>example1</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&lt;!DOCTYPE html&gt;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&lt;html&gt;</a:t>
            </a:r>
            <a:endParaRPr/>
          </a:p>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&lt;body&gt;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&lt;table border=2&gt;</a:t>
            </a:r>
            <a:endParaRPr/>
          </a:p>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&lt;tr&gt;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&lt;th colspan="2"&gt;Name&lt;/th&gt;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&lt;th&gt;Age&lt;/th&gt;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&lt;/tr&gt;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&lt;tr&gt;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&lt;td&gt;Jill&lt;/td&gt;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&lt;td&gt;Smith&lt;/td&gt;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&lt;td&gt;43&lt;/td&gt;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&lt;/tr&gt;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&lt;tr&gt;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&lt;td&gt;Eve&lt;/td&gt;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&lt;td&gt;Jackson&lt;/td&gt;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&lt;td&gt;57&lt;/td&gt;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&lt;/tr&gt;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&lt;/table&gt;</a:t>
            </a:r>
            <a:endParaRPr/>
          </a:p>
          <a:p>
            <a:pPr indent="0" lvl="0" marL="0" marR="0" rtl="0" algn="just">
              <a:spcBef>
                <a:spcPts val="0"/>
              </a:spcBef>
              <a:spcAft>
                <a:spcPts val="0"/>
              </a:spcAft>
              <a:buNone/>
            </a:pPr>
            <a:r>
              <a:t/>
            </a:r>
            <a:endParaRPr b="0" i="0" sz="1600">
              <a:solidFill>
                <a:srgbClr val="333333"/>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&lt;/body&gt;</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	</a:t>
            </a:r>
            <a:endParaRPr/>
          </a:p>
          <a:p>
            <a:pPr indent="0" lvl="0" marL="0" marR="0" rtl="0" algn="just">
              <a:spcBef>
                <a:spcPts val="0"/>
              </a:spcBef>
              <a:spcAft>
                <a:spcPts val="0"/>
              </a:spcAft>
              <a:buNone/>
            </a:pPr>
            <a:r>
              <a:rPr b="0" i="0" lang="en-US" sz="1600">
                <a:solidFill>
                  <a:srgbClr val="333333"/>
                </a:solidFill>
                <a:latin typeface="Times New Roman"/>
                <a:ea typeface="Times New Roman"/>
                <a:cs typeface="Times New Roman"/>
                <a:sym typeface="Times New Roman"/>
              </a:rPr>
              <a:t>&lt;/html&gt;</a:t>
            </a:r>
            <a:endParaRPr/>
          </a:p>
        </p:txBody>
      </p:sp>
      <p:pic>
        <p:nvPicPr>
          <p:cNvPr id="780" name="Google Shape;780;p66"/>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781" name="Google Shape;781;p66"/>
          <p:cNvSpPr txBox="1"/>
          <p:nvPr/>
        </p:nvSpPr>
        <p:spPr>
          <a:xfrm>
            <a:off x="304801" y="834082"/>
            <a:ext cx="797753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pic>
        <p:nvPicPr>
          <p:cNvPr id="782" name="Google Shape;782;p66"/>
          <p:cNvPicPr preferRelativeResize="0"/>
          <p:nvPr/>
        </p:nvPicPr>
        <p:blipFill rotWithShape="1">
          <a:blip r:embed="rId5">
            <a:alphaModFix/>
          </a:blip>
          <a:srcRect b="0" l="0" r="0" t="0"/>
          <a:stretch/>
        </p:blipFill>
        <p:spPr>
          <a:xfrm>
            <a:off x="6324600" y="1353596"/>
            <a:ext cx="2209800" cy="10668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grpSp>
        <p:nvGrpSpPr>
          <p:cNvPr id="787" name="Google Shape;787;p67"/>
          <p:cNvGrpSpPr/>
          <p:nvPr/>
        </p:nvGrpSpPr>
        <p:grpSpPr>
          <a:xfrm>
            <a:off x="-228600" y="0"/>
            <a:ext cx="9243584" cy="634852"/>
            <a:chOff x="2320419" y="125716"/>
            <a:chExt cx="9757281" cy="846469"/>
          </a:xfrm>
        </p:grpSpPr>
        <p:cxnSp>
          <p:nvCxnSpPr>
            <p:cNvPr id="788" name="Google Shape;788;p6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89" name="Google Shape;789;p6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Tables-colspan</a:t>
              </a:r>
              <a:endParaRPr b="1" sz="2000">
                <a:solidFill>
                  <a:schemeClr val="dk1"/>
                </a:solidFill>
                <a:latin typeface="Times New Roman"/>
                <a:ea typeface="Times New Roman"/>
                <a:cs typeface="Times New Roman"/>
                <a:sym typeface="Times New Roman"/>
              </a:endParaRPr>
            </a:p>
          </p:txBody>
        </p:sp>
        <p:pic>
          <p:nvPicPr>
            <p:cNvPr id="790" name="Google Shape;790;p6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791" name="Google Shape;791;p67"/>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792" name="Google Shape;792;p67"/>
          <p:cNvSpPr txBox="1"/>
          <p:nvPr/>
        </p:nvSpPr>
        <p:spPr>
          <a:xfrm>
            <a:off x="495693" y="834082"/>
            <a:ext cx="7786637"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793" name="Google Shape;793;p67"/>
          <p:cNvSpPr txBox="1"/>
          <p:nvPr/>
        </p:nvSpPr>
        <p:spPr>
          <a:xfrm>
            <a:off x="193579" y="590550"/>
            <a:ext cx="6650281"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example2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&lt;table border=2&gt;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&lt;caption&gt;Life Expectancy By Current Age&lt;/caption&gt;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 colspan="2"&gt;65&lt;/th&gt;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 colspan="2"&gt;40&lt;/th&gt;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&lt;th colspan="2"&gt;20&lt;/th&gt;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 &lt;th&gt;Men&lt;/th&gt;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&lt;th&gt;Women&lt;/th&gt;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&lt;th&gt;Men&lt;/th&gt;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&lt;th&gt;Women&lt;/th&gt;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&lt;th&gt;Men&lt;/th&gt;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&lt;th&gt;Women&lt;/th&gt;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grpSp>
        <p:nvGrpSpPr>
          <p:cNvPr id="798" name="Google Shape;798;p68"/>
          <p:cNvGrpSpPr/>
          <p:nvPr/>
        </p:nvGrpSpPr>
        <p:grpSpPr>
          <a:xfrm>
            <a:off x="-228600" y="0"/>
            <a:ext cx="9243584" cy="634852"/>
            <a:chOff x="2320419" y="125716"/>
            <a:chExt cx="9757281" cy="846469"/>
          </a:xfrm>
        </p:grpSpPr>
        <p:cxnSp>
          <p:nvCxnSpPr>
            <p:cNvPr id="799" name="Google Shape;799;p6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00" name="Google Shape;800;p6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Tables-colspan</a:t>
              </a:r>
              <a:endParaRPr b="1" sz="2000">
                <a:solidFill>
                  <a:schemeClr val="dk1"/>
                </a:solidFill>
                <a:latin typeface="Times New Roman"/>
                <a:ea typeface="Times New Roman"/>
                <a:cs typeface="Times New Roman"/>
                <a:sym typeface="Times New Roman"/>
              </a:endParaRPr>
            </a:p>
          </p:txBody>
        </p:sp>
        <p:pic>
          <p:nvPicPr>
            <p:cNvPr id="801" name="Google Shape;801;p6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802" name="Google Shape;802;p68"/>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803" name="Google Shape;803;p68"/>
          <p:cNvSpPr txBox="1"/>
          <p:nvPr/>
        </p:nvSpPr>
        <p:spPr>
          <a:xfrm>
            <a:off x="495693" y="834082"/>
            <a:ext cx="7786637"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a:p>
            <a:pPr indent="0" lvl="0" marL="0" marR="0" rtl="0" algn="just">
              <a:spcBef>
                <a:spcPts val="0"/>
              </a:spcBef>
              <a:spcAft>
                <a:spcPts val="0"/>
              </a:spcAft>
              <a:buNone/>
            </a:pPr>
            <a:r>
              <a:t/>
            </a:r>
            <a:endParaRPr b="0" i="0" sz="1800">
              <a:solidFill>
                <a:srgbClr val="000000"/>
              </a:solidFill>
              <a:latin typeface="Inter"/>
              <a:ea typeface="Inter"/>
              <a:cs typeface="Inter"/>
              <a:sym typeface="Inter"/>
            </a:endParaRPr>
          </a:p>
        </p:txBody>
      </p:sp>
      <p:sp>
        <p:nvSpPr>
          <p:cNvPr id="804" name="Google Shape;804;p68"/>
          <p:cNvSpPr txBox="1"/>
          <p:nvPr/>
        </p:nvSpPr>
        <p:spPr>
          <a:xfrm>
            <a:off x="193579" y="590550"/>
            <a:ext cx="665028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&lt;td&gt;82&lt;/td&gt;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&lt;td&gt;85&lt;/td&gt;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&lt;td&gt;78&lt;/td&gt;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&lt;td&gt;82&lt;/td&gt;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&lt;td&gt;77&lt;/td&gt;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&lt;td&gt;81&lt;/td&gt;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&lt;/table&gt;&lt;/body&gt;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pic>
        <p:nvPicPr>
          <p:cNvPr id="805" name="Google Shape;805;p68"/>
          <p:cNvPicPr preferRelativeResize="0"/>
          <p:nvPr/>
        </p:nvPicPr>
        <p:blipFill rotWithShape="1">
          <a:blip r:embed="rId5">
            <a:alphaModFix/>
          </a:blip>
          <a:srcRect b="0" l="0" r="0" t="0"/>
          <a:stretch/>
        </p:blipFill>
        <p:spPr>
          <a:xfrm>
            <a:off x="4668936" y="1081007"/>
            <a:ext cx="3543300" cy="12858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grpSp>
        <p:nvGrpSpPr>
          <p:cNvPr id="810" name="Google Shape;810;p69"/>
          <p:cNvGrpSpPr/>
          <p:nvPr/>
        </p:nvGrpSpPr>
        <p:grpSpPr>
          <a:xfrm>
            <a:off x="-228600" y="0"/>
            <a:ext cx="9243584" cy="634852"/>
            <a:chOff x="2320419" y="125716"/>
            <a:chExt cx="9757281" cy="846469"/>
          </a:xfrm>
        </p:grpSpPr>
        <p:cxnSp>
          <p:nvCxnSpPr>
            <p:cNvPr id="811" name="Google Shape;811;p6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12" name="Google Shape;812;p6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Tables-rowspan</a:t>
              </a:r>
              <a:endParaRPr b="1" sz="2000">
                <a:solidFill>
                  <a:schemeClr val="dk1"/>
                </a:solidFill>
                <a:latin typeface="Times New Roman"/>
                <a:ea typeface="Times New Roman"/>
                <a:cs typeface="Times New Roman"/>
                <a:sym typeface="Times New Roman"/>
              </a:endParaRPr>
            </a:p>
          </p:txBody>
        </p:sp>
        <p:pic>
          <p:nvPicPr>
            <p:cNvPr id="813" name="Google Shape;813;p6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814" name="Google Shape;814;p69"/>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815" name="Google Shape;815;p69"/>
          <p:cNvSpPr txBox="1"/>
          <p:nvPr/>
        </p:nvSpPr>
        <p:spPr>
          <a:xfrm>
            <a:off x="533400" y="590553"/>
            <a:ext cx="631046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example1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&lt;table border=2&gt;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&lt;th&gt;Name&lt;/th&gt;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&lt;td&gt;Jill&lt;/td&gt;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 rowspan="2"&gt;Phone&lt;/th&gt;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&lt;td&gt;555-1234&lt;/td&gt;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&lt;td&gt;555-8745&lt;/td&gt;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&lt;/table&gt;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816" name="Google Shape;816;p69"/>
          <p:cNvPicPr preferRelativeResize="0"/>
          <p:nvPr/>
        </p:nvPicPr>
        <p:blipFill rotWithShape="1">
          <a:blip r:embed="rId5">
            <a:alphaModFix/>
          </a:blip>
          <a:srcRect b="0" l="0" r="0" t="0"/>
          <a:stretch/>
        </p:blipFill>
        <p:spPr>
          <a:xfrm>
            <a:off x="5943600" y="1123950"/>
            <a:ext cx="2438400" cy="100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7"/>
          <p:cNvGrpSpPr/>
          <p:nvPr/>
        </p:nvGrpSpPr>
        <p:grpSpPr>
          <a:xfrm>
            <a:off x="214315" y="94287"/>
            <a:ext cx="8821405" cy="634852"/>
            <a:chOff x="2766060" y="125716"/>
            <a:chExt cx="9311640" cy="846469"/>
          </a:xfrm>
        </p:grpSpPr>
        <p:cxnSp>
          <p:nvCxnSpPr>
            <p:cNvPr id="160" name="Google Shape;160;p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1" name="Google Shape;161;p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chemeClr val="dk1"/>
                </a:solidFill>
                <a:latin typeface="Bookman Old Style"/>
                <a:ea typeface="Bookman Old Style"/>
                <a:cs typeface="Bookman Old Style"/>
                <a:sym typeface="Bookman Old Style"/>
              </a:endParaRPr>
            </a:p>
          </p:txBody>
        </p:sp>
        <p:pic>
          <p:nvPicPr>
            <p:cNvPr id="162" name="Google Shape;162;p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3" name="Google Shape;163;p7"/>
          <p:cNvSpPr txBox="1"/>
          <p:nvPr/>
        </p:nvSpPr>
        <p:spPr>
          <a:xfrm>
            <a:off x="381000" y="637402"/>
            <a:ext cx="80772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Client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A client is a electronic device that connects to and uses the resources of a remote computer, or server.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Client maybe a desktop or a laptop or a tablet or a mobile phone or a TV etc.</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device which is used by the user is called as “Client”.</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 </a:t>
            </a:r>
            <a:r>
              <a:rPr b="1" lang="en-US" sz="1800">
                <a:solidFill>
                  <a:srgbClr val="FF0000"/>
                </a:solidFill>
                <a:latin typeface="Arial"/>
                <a:ea typeface="Arial"/>
                <a:cs typeface="Arial"/>
                <a:sym typeface="Arial"/>
              </a:rPr>
              <a:t>server</a:t>
            </a:r>
            <a:r>
              <a:rPr lang="en-US" sz="1800">
                <a:solidFill>
                  <a:srgbClr val="FF0000"/>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is a computer or system that provides resources, data, services, or programs to other machines, known as clients, over a network/inet.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 theory, whenever computers share resources with client machines, they are considered </a:t>
            </a:r>
            <a:r>
              <a:rPr b="1" lang="en-US" sz="1800">
                <a:solidFill>
                  <a:schemeClr val="dk1"/>
                </a:solidFill>
                <a:latin typeface="Arial"/>
                <a:ea typeface="Arial"/>
                <a:cs typeface="Arial"/>
                <a:sym typeface="Arial"/>
              </a:rPr>
              <a:t>servers.</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grpSp>
        <p:nvGrpSpPr>
          <p:cNvPr id="821" name="Google Shape;821;p70"/>
          <p:cNvGrpSpPr/>
          <p:nvPr/>
        </p:nvGrpSpPr>
        <p:grpSpPr>
          <a:xfrm>
            <a:off x="-228600" y="0"/>
            <a:ext cx="9243584" cy="634852"/>
            <a:chOff x="2320419" y="125716"/>
            <a:chExt cx="9757281" cy="846469"/>
          </a:xfrm>
        </p:grpSpPr>
        <p:cxnSp>
          <p:nvCxnSpPr>
            <p:cNvPr id="822" name="Google Shape;822;p7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23" name="Google Shape;823;p7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Tables-rowspan</a:t>
              </a:r>
              <a:endParaRPr b="1" sz="2000">
                <a:solidFill>
                  <a:schemeClr val="dk1"/>
                </a:solidFill>
                <a:latin typeface="Times New Roman"/>
                <a:ea typeface="Times New Roman"/>
                <a:cs typeface="Times New Roman"/>
                <a:sym typeface="Times New Roman"/>
              </a:endParaRPr>
            </a:p>
          </p:txBody>
        </p:sp>
        <p:pic>
          <p:nvPicPr>
            <p:cNvPr id="824" name="Google Shape;824;p7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825" name="Google Shape;825;p70"/>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826" name="Google Shape;826;p70"/>
          <p:cNvSpPr txBox="1"/>
          <p:nvPr/>
        </p:nvSpPr>
        <p:spPr>
          <a:xfrm>
            <a:off x="304800" y="590552"/>
            <a:ext cx="653906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example2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&lt;table border=2&gt;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&lt;caption&gt;Favorite and Least Favorite Things&lt;/caption&gt;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&lt;th&gt;&lt;/th&gt;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&lt;th&gt;Bob&lt;/th&gt;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&lt;th&gt;Alice&lt;/th&gt;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 rowspan="2"&gt;Favorite&lt;/th&gt;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&lt;th&gt;Color&lt;/th&gt;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&lt;td&gt;Blue&lt;/td&gt;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&lt;td&gt;Purple&lt;/td&gt;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grpSp>
        <p:nvGrpSpPr>
          <p:cNvPr id="831" name="Google Shape;831;p71"/>
          <p:cNvGrpSpPr/>
          <p:nvPr/>
        </p:nvGrpSpPr>
        <p:grpSpPr>
          <a:xfrm>
            <a:off x="-228600" y="0"/>
            <a:ext cx="9243584" cy="634852"/>
            <a:chOff x="2320419" y="125716"/>
            <a:chExt cx="9757281" cy="846469"/>
          </a:xfrm>
        </p:grpSpPr>
        <p:cxnSp>
          <p:nvCxnSpPr>
            <p:cNvPr id="832" name="Google Shape;832;p7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33" name="Google Shape;833;p7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Tables-rowspan</a:t>
              </a:r>
              <a:endParaRPr b="1" sz="2000">
                <a:solidFill>
                  <a:schemeClr val="dk1"/>
                </a:solidFill>
                <a:latin typeface="Times New Roman"/>
                <a:ea typeface="Times New Roman"/>
                <a:cs typeface="Times New Roman"/>
                <a:sym typeface="Times New Roman"/>
              </a:endParaRPr>
            </a:p>
          </p:txBody>
        </p:sp>
        <p:pic>
          <p:nvPicPr>
            <p:cNvPr id="834" name="Google Shape;834;p7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835" name="Google Shape;835;p71"/>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836" name="Google Shape;836;p71"/>
          <p:cNvSpPr txBox="1"/>
          <p:nvPr/>
        </p:nvSpPr>
        <p:spPr>
          <a:xfrm>
            <a:off x="228600" y="436674"/>
            <a:ext cx="661526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&lt;th&gt;Flavor&lt;/th&gt;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&lt;td&gt;Banana&lt;/td&gt;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&lt;td&gt;Chocolate&lt;/td&gt;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 rowspan="2"&gt;Least Favorite&lt;/th&gt;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&lt;th&gt;Color&lt;/th&gt;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&lt;td&gt;Yellow&lt;/td&gt;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&lt;td&gt;Pink&lt;/td&gt;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&lt;/tr&gt;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&lt;th&gt;Flavor&lt;/th&gt;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&lt;td&gt;Mint&lt;/td&gt;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&lt;td&gt;Walnut&lt;/td&gt;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&lt;/table&gt;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837" name="Google Shape;837;p71"/>
          <p:cNvPicPr preferRelativeResize="0"/>
          <p:nvPr/>
        </p:nvPicPr>
        <p:blipFill rotWithShape="1">
          <a:blip r:embed="rId5">
            <a:alphaModFix/>
          </a:blip>
          <a:srcRect b="0" l="0" r="0" t="0"/>
          <a:stretch/>
        </p:blipFill>
        <p:spPr>
          <a:xfrm>
            <a:off x="5240581" y="1082054"/>
            <a:ext cx="3276600" cy="16573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grpSp>
        <p:nvGrpSpPr>
          <p:cNvPr id="842" name="Google Shape;842;p72"/>
          <p:cNvGrpSpPr/>
          <p:nvPr/>
        </p:nvGrpSpPr>
        <p:grpSpPr>
          <a:xfrm>
            <a:off x="-228600" y="0"/>
            <a:ext cx="9243584" cy="634852"/>
            <a:chOff x="2320419" y="125716"/>
            <a:chExt cx="9757281" cy="846469"/>
          </a:xfrm>
        </p:grpSpPr>
        <p:cxnSp>
          <p:nvCxnSpPr>
            <p:cNvPr id="843" name="Google Shape;843;p7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44" name="Google Shape;844;p7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 Tables-rowspan and colspan</a:t>
              </a:r>
              <a:endParaRPr b="1" sz="2000">
                <a:solidFill>
                  <a:schemeClr val="dk1"/>
                </a:solidFill>
                <a:latin typeface="Times New Roman"/>
                <a:ea typeface="Times New Roman"/>
                <a:cs typeface="Times New Roman"/>
                <a:sym typeface="Times New Roman"/>
              </a:endParaRPr>
            </a:p>
          </p:txBody>
        </p:sp>
        <p:pic>
          <p:nvPicPr>
            <p:cNvPr id="845" name="Google Shape;845;p7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846" name="Google Shape;846;p72"/>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847" name="Google Shape;847;p72"/>
          <p:cNvSpPr txBox="1"/>
          <p:nvPr/>
        </p:nvSpPr>
        <p:spPr>
          <a:xfrm>
            <a:off x="609600" y="548640"/>
            <a:ext cx="8001000"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&lt;table border=2&gt;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&lt;caption&gt;Combining colspan and rowspan&lt;/caption&gt;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&lt;th colspan=2" rowspan="2"&gt;Header (spans 2 columns and 2 rows)&lt;/th&gt;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&lt;td&gt;data&lt;/td&gt;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&lt;td&gt;data&lt;/td&gt;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&lt;td&gt;data&lt;/td&gt;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&lt;td&gt;data&lt;/td&gt;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&lt;td&gt;data&lt;/td&gt;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&lt;/table&gt;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848" name="Google Shape;848;p72"/>
          <p:cNvPicPr preferRelativeResize="0"/>
          <p:nvPr/>
        </p:nvPicPr>
        <p:blipFill rotWithShape="1">
          <a:blip r:embed="rId5">
            <a:alphaModFix/>
          </a:blip>
          <a:srcRect b="0" l="0" r="0" t="0"/>
          <a:stretch/>
        </p:blipFill>
        <p:spPr>
          <a:xfrm>
            <a:off x="4604601" y="634852"/>
            <a:ext cx="3657600" cy="15906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grpSp>
        <p:nvGrpSpPr>
          <p:cNvPr id="853" name="Google Shape;853;p73"/>
          <p:cNvGrpSpPr/>
          <p:nvPr/>
        </p:nvGrpSpPr>
        <p:grpSpPr>
          <a:xfrm>
            <a:off x="-228600" y="0"/>
            <a:ext cx="9243584" cy="634852"/>
            <a:chOff x="2320419" y="125716"/>
            <a:chExt cx="9757281" cy="846469"/>
          </a:xfrm>
        </p:grpSpPr>
        <p:cxnSp>
          <p:nvCxnSpPr>
            <p:cNvPr id="854" name="Google Shape;854;p7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55" name="Google Shape;855;p7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856" name="Google Shape;856;p7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857" name="Google Shape;857;p73"/>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858" name="Google Shape;858;p73"/>
          <p:cNvSpPr txBox="1"/>
          <p:nvPr/>
        </p:nvSpPr>
        <p:spPr>
          <a:xfrm>
            <a:off x="193579" y="634852"/>
            <a:ext cx="808875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Verdana"/>
                <a:ea typeface="Verdana"/>
                <a:cs typeface="Verdana"/>
                <a:sym typeface="Verdana"/>
              </a:rPr>
              <a:t>An HTML form is used to collect user input. The user input is most often sent to a server for processing.</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The &lt;form&gt; Element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HTML &lt;form&gt; element is used to create an HTML form for user input</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syntax</a:t>
            </a:r>
            <a:endParaRPr/>
          </a:p>
          <a:p>
            <a:pPr indent="0" lvl="0" marL="0" marR="0" rtl="0" algn="l">
              <a:spcBef>
                <a:spcPts val="0"/>
              </a:spcBef>
              <a:spcAft>
                <a:spcPts val="0"/>
              </a:spcAft>
              <a:buNone/>
            </a:pP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form</a:t>
            </a:r>
            <a:r>
              <a:rPr b="0" i="0" lang="en-US" sz="1800">
                <a:solidFill>
                  <a:srgbClr val="0000CD"/>
                </a:solidFill>
                <a:latin typeface="Consolas"/>
                <a:ea typeface="Consolas"/>
                <a:cs typeface="Consolas"/>
                <a:sym typeface="Consolas"/>
              </a:rPr>
              <a:t>&gt;</a:t>
            </a:r>
            <a:br>
              <a:rPr lang="en-US" sz="1800">
                <a:solidFill>
                  <a:schemeClr val="lt1"/>
                </a:solidFill>
                <a:latin typeface="Arial"/>
                <a:ea typeface="Arial"/>
                <a:cs typeface="Arial"/>
                <a:sym typeface="Arial"/>
              </a:rPr>
            </a:br>
            <a:r>
              <a:rPr b="0" i="0" lang="en-US" sz="1800">
                <a:solidFill>
                  <a:srgbClr val="000000"/>
                </a:solidFill>
                <a:latin typeface="Consolas"/>
                <a:ea typeface="Consolas"/>
                <a:cs typeface="Consolas"/>
                <a:sym typeface="Consolas"/>
              </a:rPr>
              <a:t>.</a:t>
            </a:r>
            <a:br>
              <a:rPr lang="en-US" sz="1800">
                <a:solidFill>
                  <a:schemeClr val="lt1"/>
                </a:solidFill>
                <a:latin typeface="Arial"/>
                <a:ea typeface="Arial"/>
                <a:cs typeface="Arial"/>
                <a:sym typeface="Arial"/>
              </a:rPr>
            </a:br>
            <a:r>
              <a:rPr b="0" i="1" lang="en-US" sz="1800">
                <a:solidFill>
                  <a:srgbClr val="000000"/>
                </a:solidFill>
                <a:latin typeface="Consolas"/>
                <a:ea typeface="Consolas"/>
                <a:cs typeface="Consolas"/>
                <a:sym typeface="Consolas"/>
              </a:rPr>
              <a:t>form elements</a:t>
            </a:r>
            <a:br>
              <a:rPr lang="en-US" sz="1800">
                <a:solidFill>
                  <a:schemeClr val="lt1"/>
                </a:solidFill>
                <a:latin typeface="Arial"/>
                <a:ea typeface="Arial"/>
                <a:cs typeface="Arial"/>
                <a:sym typeface="Arial"/>
              </a:rPr>
            </a:br>
            <a:r>
              <a:rPr b="0" i="0" lang="en-US" sz="1800">
                <a:solidFill>
                  <a:srgbClr val="000000"/>
                </a:solidFill>
                <a:latin typeface="Consolas"/>
                <a:ea typeface="Consolas"/>
                <a:cs typeface="Consolas"/>
                <a:sym typeface="Consolas"/>
              </a:rPr>
              <a:t>.</a:t>
            </a:r>
            <a:br>
              <a:rPr lang="en-US" sz="1800">
                <a:solidFill>
                  <a:schemeClr val="lt1"/>
                </a:solidFill>
                <a:latin typeface="Arial"/>
                <a:ea typeface="Arial"/>
                <a:cs typeface="Arial"/>
                <a:sym typeface="Arial"/>
              </a:rPr>
            </a:b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/form</a:t>
            </a:r>
            <a:r>
              <a:rPr b="0" i="0" lang="en-US" sz="1800">
                <a:solidFill>
                  <a:srgbClr val="0000CD"/>
                </a:solidFill>
                <a:latin typeface="Consolas"/>
                <a:ea typeface="Consolas"/>
                <a:cs typeface="Consolas"/>
                <a:sym typeface="Consolas"/>
              </a:rPr>
              <a: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&lt;form&gt; element is a container for different types of input elements, such as: text fields, checkboxes, radio buttons, submit buttons, etc.</a:t>
            </a:r>
            <a:endParaRPr sz="1800">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grpSp>
        <p:nvGrpSpPr>
          <p:cNvPr id="863" name="Google Shape;863;p74"/>
          <p:cNvGrpSpPr/>
          <p:nvPr/>
        </p:nvGrpSpPr>
        <p:grpSpPr>
          <a:xfrm>
            <a:off x="-228600" y="0"/>
            <a:ext cx="9243584" cy="634852"/>
            <a:chOff x="2320419" y="125716"/>
            <a:chExt cx="9757281" cy="846469"/>
          </a:xfrm>
        </p:grpSpPr>
        <p:cxnSp>
          <p:nvCxnSpPr>
            <p:cNvPr id="864" name="Google Shape;864;p7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65" name="Google Shape;865;p7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 Attributes</a:t>
              </a:r>
              <a:endParaRPr/>
            </a:p>
          </p:txBody>
        </p:sp>
        <p:pic>
          <p:nvPicPr>
            <p:cNvPr id="866" name="Google Shape;866;p7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867" name="Google Shape;867;p74"/>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868" name="Google Shape;868;p74"/>
          <p:cNvSpPr txBox="1"/>
          <p:nvPr/>
        </p:nvSpPr>
        <p:spPr>
          <a:xfrm>
            <a:off x="381000" y="514361"/>
            <a:ext cx="8633984"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The Action Attribute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The action attribute defines the action to be performed when the form is submitted.</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Usually, the form data is sent to a file on the server when the user clicks on the submit button.</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form</a:t>
            </a:r>
            <a:r>
              <a:rPr b="0" i="0" lang="en-US" sz="1800">
                <a:solidFill>
                  <a:srgbClr val="FF0000"/>
                </a:solidFill>
                <a:latin typeface="Consolas"/>
                <a:ea typeface="Consolas"/>
                <a:cs typeface="Consolas"/>
                <a:sym typeface="Consolas"/>
              </a:rPr>
              <a:t> action</a:t>
            </a:r>
            <a:r>
              <a:rPr b="0" i="0" lang="en-US" sz="1800">
                <a:solidFill>
                  <a:srgbClr val="0000CD"/>
                </a:solidFill>
                <a:latin typeface="Consolas"/>
                <a:ea typeface="Consolas"/>
                <a:cs typeface="Consolas"/>
                <a:sym typeface="Consolas"/>
              </a:rPr>
              <a:t>="/action_page.php"&gt;</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Target Attribute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target attribute specifies where to display the response that is received after submitting the form.</a:t>
            </a:r>
            <a:endParaRPr/>
          </a:p>
          <a:p>
            <a:pPr indent="0" lvl="0" marL="0" marR="0" rtl="0" algn="l">
              <a:spcBef>
                <a:spcPts val="0"/>
              </a:spcBef>
              <a:spcAft>
                <a:spcPts val="0"/>
              </a:spcAft>
              <a:buNone/>
            </a:pPr>
            <a:r>
              <a:rPr b="0" i="0" lang="en-US" sz="1800">
                <a:solidFill>
                  <a:srgbClr val="FF0000"/>
                </a:solidFill>
                <a:latin typeface="Consolas"/>
                <a:ea typeface="Consolas"/>
                <a:cs typeface="Consolas"/>
                <a:sym typeface="Consolas"/>
              </a:rPr>
              <a:t>&lt;form action="/action_page.php" target="_blank"&gt;</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Method Attribute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method attribute specifies the HTTP method to be used when submitting the form data.</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form-data can be sent as URL variables (with </a:t>
            </a:r>
            <a:r>
              <a:rPr lang="en-US" sz="1800">
                <a:solidFill>
                  <a:srgbClr val="FF0000"/>
                </a:solidFill>
                <a:latin typeface="Arial"/>
                <a:ea typeface="Arial"/>
                <a:cs typeface="Arial"/>
                <a:sym typeface="Arial"/>
              </a:rPr>
              <a:t>method="get") </a:t>
            </a:r>
            <a:r>
              <a:rPr lang="en-US" sz="1800">
                <a:solidFill>
                  <a:schemeClr val="dk1"/>
                </a:solidFill>
                <a:latin typeface="Arial"/>
                <a:ea typeface="Arial"/>
                <a:cs typeface="Arial"/>
                <a:sym typeface="Arial"/>
              </a:rPr>
              <a:t>or as HTTP post transaction (with </a:t>
            </a:r>
            <a:r>
              <a:rPr lang="en-US" sz="1800">
                <a:solidFill>
                  <a:srgbClr val="FF0000"/>
                </a:solidFill>
                <a:latin typeface="Arial"/>
                <a:ea typeface="Arial"/>
                <a:cs typeface="Arial"/>
                <a:sym typeface="Arial"/>
              </a:rPr>
              <a:t>method="post").</a:t>
            </a:r>
            <a:endParaRPr/>
          </a:p>
          <a:p>
            <a:pPr indent="0" lvl="0" marL="0" marR="0" rtl="0" algn="l">
              <a:spcBef>
                <a:spcPts val="0"/>
              </a:spcBef>
              <a:spcAft>
                <a:spcPts val="0"/>
              </a:spcAft>
              <a:buNone/>
            </a:pPr>
            <a:r>
              <a:rPr b="0" i="0" lang="en-US" sz="1800">
                <a:solidFill>
                  <a:srgbClr val="0000CD"/>
                </a:solidFill>
                <a:latin typeface="Consolas"/>
                <a:ea typeface="Consolas"/>
                <a:cs typeface="Consolas"/>
                <a:sym typeface="Consolas"/>
              </a:rPr>
              <a:t>&lt;</a:t>
            </a:r>
            <a:r>
              <a:rPr b="0" i="0" lang="en-US" sz="1800">
                <a:solidFill>
                  <a:srgbClr val="A52A2A"/>
                </a:solidFill>
                <a:latin typeface="Consolas"/>
                <a:ea typeface="Consolas"/>
                <a:cs typeface="Consolas"/>
                <a:sym typeface="Consolas"/>
              </a:rPr>
              <a:t>form</a:t>
            </a:r>
            <a:r>
              <a:rPr b="0" i="0" lang="en-US" sz="1800">
                <a:solidFill>
                  <a:srgbClr val="FF0000"/>
                </a:solidFill>
                <a:latin typeface="Consolas"/>
                <a:ea typeface="Consolas"/>
                <a:cs typeface="Consolas"/>
                <a:sym typeface="Consolas"/>
              </a:rPr>
              <a:t> action</a:t>
            </a:r>
            <a:r>
              <a:rPr b="0" i="0" lang="en-US" sz="1800">
                <a:solidFill>
                  <a:srgbClr val="0000CD"/>
                </a:solidFill>
                <a:latin typeface="Consolas"/>
                <a:ea typeface="Consolas"/>
                <a:cs typeface="Consolas"/>
                <a:sym typeface="Consolas"/>
              </a:rPr>
              <a:t>="/action_page.php"</a:t>
            </a:r>
            <a:r>
              <a:rPr b="0" i="0" lang="en-US" sz="1800">
                <a:solidFill>
                  <a:srgbClr val="FF0000"/>
                </a:solidFill>
                <a:latin typeface="Consolas"/>
                <a:ea typeface="Consolas"/>
                <a:cs typeface="Consolas"/>
                <a:sym typeface="Consolas"/>
              </a:rPr>
              <a:t> method</a:t>
            </a:r>
            <a:r>
              <a:rPr b="0" i="0" lang="en-US" sz="1800">
                <a:solidFill>
                  <a:srgbClr val="0000CD"/>
                </a:solidFill>
                <a:latin typeface="Consolas"/>
                <a:ea typeface="Consolas"/>
                <a:cs typeface="Consolas"/>
                <a:sym typeface="Consolas"/>
              </a:rPr>
              <a:t>="get/post"&gt;</a:t>
            </a:r>
            <a:endParaRPr sz="1800">
              <a:solidFill>
                <a:srgbClr val="FF0000"/>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grpSp>
        <p:nvGrpSpPr>
          <p:cNvPr id="873" name="Google Shape;873;p75"/>
          <p:cNvGrpSpPr/>
          <p:nvPr/>
        </p:nvGrpSpPr>
        <p:grpSpPr>
          <a:xfrm>
            <a:off x="-228600" y="0"/>
            <a:ext cx="9243584" cy="634852"/>
            <a:chOff x="2320419" y="125716"/>
            <a:chExt cx="9757281" cy="846469"/>
          </a:xfrm>
        </p:grpSpPr>
        <p:cxnSp>
          <p:nvCxnSpPr>
            <p:cNvPr id="874" name="Google Shape;874;p7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75" name="Google Shape;875;p7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876" name="Google Shape;876;p7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877" name="Google Shape;877;p75"/>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878" name="Google Shape;878;p75"/>
          <p:cNvSpPr txBox="1"/>
          <p:nvPr/>
        </p:nvSpPr>
        <p:spPr>
          <a:xfrm>
            <a:off x="193579" y="634852"/>
            <a:ext cx="808875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The &lt;input&gt; Element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HTML &lt;input&gt; element is the most used form element.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An &lt;input&gt; element can be displayed in many ways, depending on the type attribute.</a:t>
            </a:r>
            <a:endParaRPr sz="1800">
              <a:solidFill>
                <a:schemeClr val="dk1"/>
              </a:solidFill>
              <a:latin typeface="Arial"/>
              <a:ea typeface="Arial"/>
              <a:cs typeface="Arial"/>
              <a:sym typeface="Arial"/>
            </a:endParaRPr>
          </a:p>
        </p:txBody>
      </p:sp>
      <p:pic>
        <p:nvPicPr>
          <p:cNvPr id="879" name="Google Shape;879;p75"/>
          <p:cNvPicPr preferRelativeResize="0"/>
          <p:nvPr/>
        </p:nvPicPr>
        <p:blipFill rotWithShape="1">
          <a:blip r:embed="rId5">
            <a:alphaModFix/>
          </a:blip>
          <a:srcRect b="0" l="0" r="0" t="0"/>
          <a:stretch/>
        </p:blipFill>
        <p:spPr>
          <a:xfrm>
            <a:off x="361950" y="2028057"/>
            <a:ext cx="8420100" cy="25050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grpSp>
        <p:nvGrpSpPr>
          <p:cNvPr id="884" name="Google Shape;884;p76"/>
          <p:cNvGrpSpPr/>
          <p:nvPr/>
        </p:nvGrpSpPr>
        <p:grpSpPr>
          <a:xfrm>
            <a:off x="-228600" y="0"/>
            <a:ext cx="9243584" cy="634852"/>
            <a:chOff x="2320419" y="125716"/>
            <a:chExt cx="9757281" cy="846469"/>
          </a:xfrm>
        </p:grpSpPr>
        <p:cxnSp>
          <p:nvCxnSpPr>
            <p:cNvPr id="885" name="Google Shape;885;p7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86" name="Google Shape;886;p7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887" name="Google Shape;887;p7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888" name="Google Shape;888;p76"/>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889" name="Google Shape;889;p76"/>
          <p:cNvSpPr txBox="1"/>
          <p:nvPr/>
        </p:nvSpPr>
        <p:spPr>
          <a:xfrm>
            <a:off x="193579" y="634852"/>
            <a:ext cx="8088751"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The &lt;label&gt; Element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&lt;label&gt; tag defines a label for many form elements.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&lt;label&gt; element is useful for screen-reader users, because the screen-reader will read out loud the label when the user focuses on the input element.</a:t>
            </a:r>
            <a:endParaRPr sz="1800">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grpSp>
        <p:nvGrpSpPr>
          <p:cNvPr id="894" name="Google Shape;894;p77"/>
          <p:cNvGrpSpPr/>
          <p:nvPr/>
        </p:nvGrpSpPr>
        <p:grpSpPr>
          <a:xfrm>
            <a:off x="-228600" y="0"/>
            <a:ext cx="9243584" cy="634852"/>
            <a:chOff x="2320419" y="125716"/>
            <a:chExt cx="9757281" cy="846469"/>
          </a:xfrm>
        </p:grpSpPr>
        <p:cxnSp>
          <p:nvCxnSpPr>
            <p:cNvPr id="895" name="Google Shape;895;p7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96" name="Google Shape;896;p7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897" name="Google Shape;897;p7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898" name="Google Shape;898;p77"/>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899" name="Google Shape;899;p77"/>
          <p:cNvSpPr txBox="1"/>
          <p:nvPr/>
        </p:nvSpPr>
        <p:spPr>
          <a:xfrm>
            <a:off x="304800" y="514355"/>
            <a:ext cx="70866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FF0000"/>
                </a:solidFill>
                <a:latin typeface="Quattrocento Sans"/>
                <a:ea typeface="Quattrocento Sans"/>
                <a:cs typeface="Quattrocento Sans"/>
                <a:sym typeface="Quattrocento Sans"/>
              </a:rPr>
              <a:t>Text Fields</a:t>
            </a:r>
            <a:endParaRPr/>
          </a:p>
          <a:p>
            <a:pPr indent="0" lvl="0" marL="0" marR="0" rtl="0" algn="l">
              <a:spcBef>
                <a:spcPts val="0"/>
              </a:spcBef>
              <a:spcAft>
                <a:spcPts val="0"/>
              </a:spcAft>
              <a:buNone/>
            </a:pPr>
            <a:r>
              <a:rPr b="0" i="0" lang="en-US" sz="1800">
                <a:solidFill>
                  <a:schemeClr val="dk2"/>
                </a:solidFill>
                <a:latin typeface="Quattrocento Sans"/>
                <a:ea typeface="Quattrocento Sans"/>
                <a:cs typeface="Quattrocento Sans"/>
                <a:sym typeface="Quattrocento Sans"/>
              </a:rPr>
              <a:t>The &lt;input type="text"&gt; defines a single-line input field for text input.</a:t>
            </a:r>
            <a:endParaRPr/>
          </a:p>
          <a:p>
            <a:pPr indent="0" lvl="0" marL="0" marR="0" rtl="0" algn="l">
              <a:spcBef>
                <a:spcPts val="0"/>
              </a:spcBef>
              <a:spcAft>
                <a:spcPts val="0"/>
              </a:spcAft>
              <a:buNone/>
            </a:pPr>
            <a:r>
              <a:rPr lang="en-US" sz="1800">
                <a:solidFill>
                  <a:srgbClr val="FF0000"/>
                </a:solidFill>
                <a:latin typeface="Quattrocento Sans"/>
                <a:ea typeface="Quattrocento Sans"/>
                <a:cs typeface="Quattrocento Sans"/>
                <a:sym typeface="Quattrocento Sans"/>
              </a:rPr>
              <a:t>Example</a:t>
            </a:r>
            <a:endParaRPr/>
          </a:p>
          <a:p>
            <a:pPr indent="0" lvl="0" marL="0" marR="0" rtl="0" algn="l">
              <a:spcBef>
                <a:spcPts val="0"/>
              </a:spcBef>
              <a:spcAft>
                <a:spcPts val="0"/>
              </a:spcAft>
              <a:buNone/>
            </a:pPr>
            <a:r>
              <a:rPr b="0" i="0" lang="en-US" sz="1800">
                <a:solidFill>
                  <a:schemeClr val="dk1"/>
                </a:solidFill>
                <a:latin typeface="Quattrocento Sans"/>
                <a:ea typeface="Quattrocento Sans"/>
                <a:cs typeface="Quattrocento Sans"/>
                <a:sym typeface="Quattrocento Sans"/>
              </a:rPr>
              <a:t>&lt;!DOCTYPE html&gt;</a:t>
            </a:r>
            <a:endParaRPr/>
          </a:p>
          <a:p>
            <a:pPr indent="0" lvl="0" marL="0" marR="0" rtl="0" algn="l">
              <a:spcBef>
                <a:spcPts val="0"/>
              </a:spcBef>
              <a:spcAft>
                <a:spcPts val="0"/>
              </a:spcAft>
              <a:buNone/>
            </a:pPr>
            <a:r>
              <a:rPr b="0" i="0" lang="en-US" sz="1800">
                <a:solidFill>
                  <a:schemeClr val="dk1"/>
                </a:solidFill>
                <a:latin typeface="Quattrocento Sans"/>
                <a:ea typeface="Quattrocento Sans"/>
                <a:cs typeface="Quattrocento Sans"/>
                <a:sym typeface="Quattrocento Sans"/>
              </a:rPr>
              <a:t>&lt;html&gt;</a:t>
            </a:r>
            <a:endParaRPr/>
          </a:p>
          <a:p>
            <a:pPr indent="0" lvl="0" marL="0" marR="0" rtl="0" algn="l">
              <a:spcBef>
                <a:spcPts val="0"/>
              </a:spcBef>
              <a:spcAft>
                <a:spcPts val="0"/>
              </a:spcAft>
              <a:buNone/>
            </a:pPr>
            <a:r>
              <a:rPr b="0" i="0" lang="en-US" sz="1800">
                <a:solidFill>
                  <a:schemeClr val="dk1"/>
                </a:solidFill>
                <a:latin typeface="Quattrocento Sans"/>
                <a:ea typeface="Quattrocento Sans"/>
                <a:cs typeface="Quattrocento Sans"/>
                <a:sym typeface="Quattrocento Sans"/>
              </a:rPr>
              <a:t>  &lt;body&gt;</a:t>
            </a:r>
            <a:endParaRPr/>
          </a:p>
          <a:p>
            <a:pPr indent="0" lvl="0" marL="0" marR="0" rtl="0" algn="l">
              <a:spcBef>
                <a:spcPts val="0"/>
              </a:spcBef>
              <a:spcAft>
                <a:spcPts val="0"/>
              </a:spcAft>
              <a:buNone/>
            </a:pPr>
            <a:r>
              <a:rPr b="0" i="0" lang="en-US" sz="1800">
                <a:solidFill>
                  <a:schemeClr val="dk1"/>
                </a:solidFill>
                <a:latin typeface="Quattrocento Sans"/>
                <a:ea typeface="Quattrocento Sans"/>
                <a:cs typeface="Quattrocento Sans"/>
                <a:sym typeface="Quattrocento Sans"/>
              </a:rPr>
              <a:t>&lt;form&gt;</a:t>
            </a:r>
            <a:endParaRPr/>
          </a:p>
          <a:p>
            <a:pPr indent="0" lvl="0" marL="0" marR="0" rtl="0" algn="l">
              <a:spcBef>
                <a:spcPts val="0"/>
              </a:spcBef>
              <a:spcAft>
                <a:spcPts val="0"/>
              </a:spcAft>
              <a:buNone/>
            </a:pPr>
            <a:r>
              <a:rPr b="0" i="0" lang="en-US" sz="1800">
                <a:solidFill>
                  <a:schemeClr val="dk1"/>
                </a:solidFill>
                <a:latin typeface="Quattrocento Sans"/>
                <a:ea typeface="Quattrocento Sans"/>
                <a:cs typeface="Quattrocento Sans"/>
                <a:sym typeface="Quattrocento Sans"/>
              </a:rPr>
              <a:t>  &lt;label for="fname"&gt;First name:&lt;/label&gt;&lt;br&gt;</a:t>
            </a:r>
            <a:endParaRPr/>
          </a:p>
          <a:p>
            <a:pPr indent="0" lvl="0" marL="0" marR="0" rtl="0" algn="l">
              <a:spcBef>
                <a:spcPts val="0"/>
              </a:spcBef>
              <a:spcAft>
                <a:spcPts val="0"/>
              </a:spcAft>
              <a:buNone/>
            </a:pPr>
            <a:r>
              <a:rPr b="0" i="0" lang="en-US" sz="1800">
                <a:solidFill>
                  <a:schemeClr val="dk1"/>
                </a:solidFill>
                <a:latin typeface="Quattrocento Sans"/>
                <a:ea typeface="Quattrocento Sans"/>
                <a:cs typeface="Quattrocento Sans"/>
                <a:sym typeface="Quattrocento Sans"/>
              </a:rPr>
              <a:t>  &lt;input type="text" id="fname" name="fname"&gt;&lt;br&gt;</a:t>
            </a:r>
            <a:endParaRPr/>
          </a:p>
          <a:p>
            <a:pPr indent="0" lvl="0" marL="0" marR="0" rtl="0" algn="l">
              <a:spcBef>
                <a:spcPts val="0"/>
              </a:spcBef>
              <a:spcAft>
                <a:spcPts val="0"/>
              </a:spcAft>
              <a:buNone/>
            </a:pPr>
            <a:r>
              <a:rPr b="0" i="0" lang="en-US" sz="1800">
                <a:solidFill>
                  <a:schemeClr val="dk1"/>
                </a:solidFill>
                <a:latin typeface="Quattrocento Sans"/>
                <a:ea typeface="Quattrocento Sans"/>
                <a:cs typeface="Quattrocento Sans"/>
                <a:sym typeface="Quattrocento Sans"/>
              </a:rPr>
              <a:t>  &lt;label for="lname"&gt;Last name:&lt;/label&gt;&lt;br&gt;</a:t>
            </a:r>
            <a:endParaRPr/>
          </a:p>
          <a:p>
            <a:pPr indent="0" lvl="0" marL="0" marR="0" rtl="0" algn="l">
              <a:spcBef>
                <a:spcPts val="0"/>
              </a:spcBef>
              <a:spcAft>
                <a:spcPts val="0"/>
              </a:spcAft>
              <a:buNone/>
            </a:pPr>
            <a:r>
              <a:rPr b="0" i="0" lang="en-US" sz="1800">
                <a:solidFill>
                  <a:schemeClr val="dk1"/>
                </a:solidFill>
                <a:latin typeface="Quattrocento Sans"/>
                <a:ea typeface="Quattrocento Sans"/>
                <a:cs typeface="Quattrocento Sans"/>
                <a:sym typeface="Quattrocento Sans"/>
              </a:rPr>
              <a:t>  &lt;input type="text" id="lname" name="lname"&gt;</a:t>
            </a:r>
            <a:endParaRPr/>
          </a:p>
          <a:p>
            <a:pPr indent="0" lvl="0" marL="0" marR="0" rtl="0" algn="l">
              <a:spcBef>
                <a:spcPts val="0"/>
              </a:spcBef>
              <a:spcAft>
                <a:spcPts val="0"/>
              </a:spcAft>
              <a:buNone/>
            </a:pPr>
            <a:r>
              <a:rPr b="0" i="0" lang="en-US" sz="1800">
                <a:solidFill>
                  <a:schemeClr val="dk1"/>
                </a:solidFill>
                <a:latin typeface="Quattrocento Sans"/>
                <a:ea typeface="Quattrocento Sans"/>
                <a:cs typeface="Quattrocento Sans"/>
                <a:sym typeface="Quattrocento Sans"/>
              </a:rPr>
              <a:t>&lt;/form&gt;</a:t>
            </a:r>
            <a:endParaRPr/>
          </a:p>
          <a:p>
            <a:pPr indent="0" lvl="0" marL="0" marR="0" rtl="0" algn="l">
              <a:spcBef>
                <a:spcPts val="0"/>
              </a:spcBef>
              <a:spcAft>
                <a:spcPts val="0"/>
              </a:spcAft>
              <a:buNone/>
            </a:pPr>
            <a:r>
              <a:rPr b="0" i="0" lang="en-US" sz="1800">
                <a:solidFill>
                  <a:schemeClr val="dk1"/>
                </a:solidFill>
                <a:latin typeface="Quattrocento Sans"/>
                <a:ea typeface="Quattrocento Sans"/>
                <a:cs typeface="Quattrocento Sans"/>
                <a:sym typeface="Quattrocento Sans"/>
              </a:rPr>
              <a:t>&lt;/body&gt;</a:t>
            </a:r>
            <a:endParaRPr/>
          </a:p>
          <a:p>
            <a:pPr indent="0" lvl="0" marL="0" marR="0" rtl="0" algn="l">
              <a:spcBef>
                <a:spcPts val="0"/>
              </a:spcBef>
              <a:spcAft>
                <a:spcPts val="0"/>
              </a:spcAft>
              <a:buNone/>
            </a:pPr>
            <a:r>
              <a:rPr b="0" i="0" lang="en-US" sz="1800">
                <a:solidFill>
                  <a:schemeClr val="dk1"/>
                </a:solidFill>
                <a:latin typeface="Quattrocento Sans"/>
                <a:ea typeface="Quattrocento Sans"/>
                <a:cs typeface="Quattrocento Sans"/>
                <a:sym typeface="Quattrocento Sans"/>
              </a:rPr>
              <a:t>&lt;/html&gt;</a:t>
            </a:r>
            <a:endParaRPr/>
          </a:p>
        </p:txBody>
      </p:sp>
      <p:pic>
        <p:nvPicPr>
          <p:cNvPr id="900" name="Google Shape;900;p77"/>
          <p:cNvPicPr preferRelativeResize="0"/>
          <p:nvPr/>
        </p:nvPicPr>
        <p:blipFill rotWithShape="1">
          <a:blip r:embed="rId5">
            <a:alphaModFix/>
          </a:blip>
          <a:srcRect b="0" l="0" r="0" t="0"/>
          <a:stretch/>
        </p:blipFill>
        <p:spPr>
          <a:xfrm>
            <a:off x="5867400" y="1359209"/>
            <a:ext cx="2295525" cy="9620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grpSp>
        <p:nvGrpSpPr>
          <p:cNvPr id="905" name="Google Shape;905;p78"/>
          <p:cNvGrpSpPr/>
          <p:nvPr/>
        </p:nvGrpSpPr>
        <p:grpSpPr>
          <a:xfrm>
            <a:off x="-228600" y="0"/>
            <a:ext cx="9243584" cy="634852"/>
            <a:chOff x="2320419" y="125716"/>
            <a:chExt cx="9757281" cy="846469"/>
          </a:xfrm>
        </p:grpSpPr>
        <p:cxnSp>
          <p:nvCxnSpPr>
            <p:cNvPr id="906" name="Google Shape;906;p7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07" name="Google Shape;907;p7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908" name="Google Shape;908;p7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909" name="Google Shape;909;p78"/>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910" name="Google Shape;910;p78"/>
          <p:cNvSpPr txBox="1"/>
          <p:nvPr/>
        </p:nvSpPr>
        <p:spPr>
          <a:xfrm>
            <a:off x="381000" y="634852"/>
            <a:ext cx="75438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Radio Buttons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&lt;input type="radio"&gt; defines a radio button.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Radio buttons let a user select ONE of a limited number of choices.</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&lt;form&gt;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type="radio" id="html" name="fav_language" value="HTML"&gt;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&lt;label for="html"&gt;HTML&lt;/label&gt;&lt;br&gt;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type="radio" id="css" name="fav_language" value="CSS"&gt;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&lt;label for="css"&gt;CSS&lt;/label&gt;&lt;br&gt;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type="radio" id="javascript" name="fav_language" value="JavaScript"&gt;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&lt;label for="javascript"&gt;JavaScript&lt;/label&gt;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&lt;/form&gt;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911" name="Google Shape;911;p78"/>
          <p:cNvPicPr preferRelativeResize="0"/>
          <p:nvPr/>
        </p:nvPicPr>
        <p:blipFill rotWithShape="1">
          <a:blip r:embed="rId5">
            <a:alphaModFix/>
          </a:blip>
          <a:srcRect b="0" l="0" r="0" t="0"/>
          <a:stretch/>
        </p:blipFill>
        <p:spPr>
          <a:xfrm>
            <a:off x="7010400" y="1657350"/>
            <a:ext cx="1581150" cy="6953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grpSp>
        <p:nvGrpSpPr>
          <p:cNvPr id="916" name="Google Shape;916;p79"/>
          <p:cNvGrpSpPr/>
          <p:nvPr/>
        </p:nvGrpSpPr>
        <p:grpSpPr>
          <a:xfrm>
            <a:off x="-228600" y="0"/>
            <a:ext cx="9243584" cy="634852"/>
            <a:chOff x="2320419" y="125716"/>
            <a:chExt cx="9757281" cy="846469"/>
          </a:xfrm>
        </p:grpSpPr>
        <p:cxnSp>
          <p:nvCxnSpPr>
            <p:cNvPr id="917" name="Google Shape;917;p7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18" name="Google Shape;918;p7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919" name="Google Shape;919;p7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920" name="Google Shape;920;p79"/>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921" name="Google Shape;921;p79"/>
          <p:cNvSpPr txBox="1"/>
          <p:nvPr/>
        </p:nvSpPr>
        <p:spPr>
          <a:xfrm>
            <a:off x="381000" y="634852"/>
            <a:ext cx="75438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If we are not using name  attribute then multiple options are selected</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&lt;form&gt;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type="radio" id="html" &gt;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&lt;label for="html"&gt;HTML&lt;/label&gt;&lt;br&gt;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type="radio" id="css" &gt;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&lt;label for="css"&gt;CSS&lt;/label&gt;&lt;br&gt;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type="radio" id="javascript" &gt;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&lt;label for="javascript"&gt;JavaScript&lt;/label&gt;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&lt;/form&gt;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922" name="Google Shape;922;p79"/>
          <p:cNvPicPr preferRelativeResize="0"/>
          <p:nvPr/>
        </p:nvPicPr>
        <p:blipFill rotWithShape="1">
          <a:blip r:embed="rId5">
            <a:alphaModFix/>
          </a:blip>
          <a:srcRect b="0" l="0" r="0" t="0"/>
          <a:stretch/>
        </p:blipFill>
        <p:spPr>
          <a:xfrm>
            <a:off x="7043294" y="1428750"/>
            <a:ext cx="1238250" cy="84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8"/>
          <p:cNvGrpSpPr/>
          <p:nvPr/>
        </p:nvGrpSpPr>
        <p:grpSpPr>
          <a:xfrm>
            <a:off x="214315" y="94287"/>
            <a:ext cx="8821405" cy="634852"/>
            <a:chOff x="2766060" y="125716"/>
            <a:chExt cx="9311640" cy="846469"/>
          </a:xfrm>
        </p:grpSpPr>
        <p:cxnSp>
          <p:nvCxnSpPr>
            <p:cNvPr id="169" name="Google Shape;169;p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70" name="Google Shape;170;p8"/>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Web Browser</a:t>
              </a:r>
              <a:endParaRPr/>
            </a:p>
          </p:txBody>
        </p:sp>
        <p:pic>
          <p:nvPicPr>
            <p:cNvPr id="171" name="Google Shape;171;p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72" name="Google Shape;172;p8"/>
          <p:cNvSpPr txBox="1"/>
          <p:nvPr/>
        </p:nvSpPr>
        <p:spPr>
          <a:xfrm>
            <a:off x="381000" y="637402"/>
            <a:ext cx="77724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It is client-side lightweight software installed in client machine. It sends http request from client to server; it takes http response from server.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Browser provides navigation among web pages, and browsers executes html, css, JavaScript files and displays output to user. </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List of Computer Browsers:</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Internet Explorer(1995), Opera(1995), Mozilla Firefox(1998), Safari(2005), Google Chrome(2008) etc…</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List of Mobile Browsers:</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Mobile Safari (iOS), Android Browser (Android), BlackBerry Browser (RIM), Nokia Browser (Symbian), Opera Mobile and Mini (installed on any device), Internet Explorer Mobile (Windows Phone), Silk (Kindle Fire) etc…</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grpSp>
        <p:nvGrpSpPr>
          <p:cNvPr id="927" name="Google Shape;927;p80"/>
          <p:cNvGrpSpPr/>
          <p:nvPr/>
        </p:nvGrpSpPr>
        <p:grpSpPr>
          <a:xfrm>
            <a:off x="-228600" y="0"/>
            <a:ext cx="9243584" cy="634852"/>
            <a:chOff x="2320419" y="125716"/>
            <a:chExt cx="9757281" cy="846469"/>
          </a:xfrm>
        </p:grpSpPr>
        <p:cxnSp>
          <p:nvCxnSpPr>
            <p:cNvPr id="928" name="Google Shape;928;p8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29" name="Google Shape;929;p8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930" name="Google Shape;930;p8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931" name="Google Shape;931;p80"/>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932" name="Google Shape;932;p80"/>
          <p:cNvSpPr txBox="1"/>
          <p:nvPr/>
        </p:nvSpPr>
        <p:spPr>
          <a:xfrm>
            <a:off x="304800" y="590552"/>
            <a:ext cx="76200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Checkboxes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&lt;input type="checkbox"&gt; defines a checkbox.</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Checkboxes let a user select ZERO or MORE options of a limited number of choices.</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&lt;form&gt;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type="checkbox" id="vehicle1" name="vehicle1" value="Bike"&gt;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&lt;label for="vehicle1"&gt; I have a bike&lt;/label&gt;&lt;br&gt;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type="checkbox" id="vehicle2" name="vehicle2" value="Car"&gt;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&lt;label for="vehicle2"&gt; I have a car&lt;/label&gt;&lt;br&gt;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type="checkbox" id="vehicle3" name="vehicle3" value="Boat"&gt;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&lt;label for="vehicle3"&gt; I have a boat&lt;/label&gt;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&lt;/form&gt;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933" name="Google Shape;933;p80"/>
          <p:cNvPicPr preferRelativeResize="0"/>
          <p:nvPr/>
        </p:nvPicPr>
        <p:blipFill rotWithShape="1">
          <a:blip r:embed="rId5">
            <a:alphaModFix/>
          </a:blip>
          <a:srcRect b="0" l="0" r="0" t="0"/>
          <a:stretch/>
        </p:blipFill>
        <p:spPr>
          <a:xfrm>
            <a:off x="7086600" y="1661145"/>
            <a:ext cx="1381125" cy="7429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grpSp>
        <p:nvGrpSpPr>
          <p:cNvPr id="938" name="Google Shape;938;p81"/>
          <p:cNvGrpSpPr/>
          <p:nvPr/>
        </p:nvGrpSpPr>
        <p:grpSpPr>
          <a:xfrm>
            <a:off x="-228600" y="0"/>
            <a:ext cx="9243584" cy="634852"/>
            <a:chOff x="2320419" y="125716"/>
            <a:chExt cx="9757281" cy="846469"/>
          </a:xfrm>
        </p:grpSpPr>
        <p:cxnSp>
          <p:nvCxnSpPr>
            <p:cNvPr id="939" name="Google Shape;939;p8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40" name="Google Shape;940;p8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941" name="Google Shape;941;p8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942" name="Google Shape;942;p81"/>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943" name="Google Shape;943;p81"/>
          <p:cNvSpPr txBox="1"/>
          <p:nvPr/>
        </p:nvSpPr>
        <p:spPr>
          <a:xfrm>
            <a:off x="609600" y="634851"/>
            <a:ext cx="623426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 &lt;Button&gt; Type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type is an attribute of &lt;button&gt; element, which sets the type of the button as described in the following syntax:</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Syntax</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Arial"/>
                <a:ea typeface="Arial"/>
                <a:cs typeface="Arial"/>
                <a:sym typeface="Arial"/>
              </a:rPr>
              <a:t>&lt;button type="button|submit|reset"&gt;  </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Following are the three values of type attribute: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Arial"/>
                <a:ea typeface="Arial"/>
                <a:cs typeface="Arial"/>
                <a:sym typeface="Arial"/>
              </a:rPr>
              <a:t>Button: </a:t>
            </a:r>
            <a:r>
              <a:rPr lang="en-US" sz="1800">
                <a:solidFill>
                  <a:schemeClr val="dk1"/>
                </a:solidFill>
                <a:latin typeface="Arial"/>
                <a:ea typeface="Arial"/>
                <a:cs typeface="Arial"/>
                <a:sym typeface="Arial"/>
              </a:rPr>
              <a:t>The button value is used for the clickable button.</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Submit: </a:t>
            </a:r>
            <a:r>
              <a:rPr lang="en-US" sz="1800">
                <a:solidFill>
                  <a:schemeClr val="dk1"/>
                </a:solidFill>
                <a:latin typeface="Arial"/>
                <a:ea typeface="Arial"/>
                <a:cs typeface="Arial"/>
                <a:sym typeface="Arial"/>
              </a:rPr>
              <a:t>The submit value is used for submitting the form-data.</a:t>
            </a:r>
            <a:endParaRPr/>
          </a:p>
          <a:p>
            <a:pPr indent="0" lvl="0" marL="0" marR="0" rtl="0" algn="l">
              <a:spcBef>
                <a:spcPts val="0"/>
              </a:spcBef>
              <a:spcAft>
                <a:spcPts val="0"/>
              </a:spcAft>
              <a:buNone/>
            </a:pPr>
            <a:r>
              <a:rPr lang="en-US" sz="1800">
                <a:solidFill>
                  <a:srgbClr val="FF0000"/>
                </a:solidFill>
                <a:latin typeface="Arial"/>
                <a:ea typeface="Arial"/>
                <a:cs typeface="Arial"/>
                <a:sym typeface="Arial"/>
              </a:rPr>
              <a:t>Reset: </a:t>
            </a:r>
            <a:r>
              <a:rPr lang="en-US" sz="1800">
                <a:solidFill>
                  <a:schemeClr val="dk1"/>
                </a:solidFill>
                <a:latin typeface="Arial"/>
                <a:ea typeface="Arial"/>
                <a:cs typeface="Arial"/>
                <a:sym typeface="Arial"/>
              </a:rPr>
              <a:t>The reset value is used to reset the values of a form to its initial values.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grpSp>
        <p:nvGrpSpPr>
          <p:cNvPr id="948" name="Google Shape;948;p82"/>
          <p:cNvGrpSpPr/>
          <p:nvPr/>
        </p:nvGrpSpPr>
        <p:grpSpPr>
          <a:xfrm>
            <a:off x="-228600" y="0"/>
            <a:ext cx="9243584" cy="634852"/>
            <a:chOff x="2320419" y="125716"/>
            <a:chExt cx="9757281" cy="846469"/>
          </a:xfrm>
        </p:grpSpPr>
        <p:cxnSp>
          <p:nvCxnSpPr>
            <p:cNvPr id="949" name="Google Shape;949;p8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50" name="Google Shape;950;p8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951" name="Google Shape;951;p8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952" name="Google Shape;952;p82"/>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953" name="Google Shape;953;p82"/>
          <p:cNvSpPr txBox="1"/>
          <p:nvPr/>
        </p:nvSpPr>
        <p:spPr>
          <a:xfrm>
            <a:off x="129016" y="634852"/>
            <a:ext cx="8786384"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The Submit Button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The &lt;input type="submit"&gt; defines a button for submitting the form data to a form-handler.</a:t>
            </a:r>
            <a:endParaRPr/>
          </a:p>
          <a:p>
            <a:pPr indent="-285750" lvl="0" marL="285750" marR="0" rtl="0" algn="l">
              <a:spcBef>
                <a:spcPts val="0"/>
              </a:spcBef>
              <a:spcAft>
                <a:spcPts val="0"/>
              </a:spcAft>
              <a:buClr>
                <a:srgbClr val="FF0000"/>
              </a:buClr>
              <a:buSzPts val="1800"/>
              <a:buFont typeface="Noto Sans Symbols"/>
              <a:buChar char="⮚"/>
            </a:pPr>
            <a:r>
              <a:rPr lang="en-US"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&lt;form&gt;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&lt;label for="fname"&gt;First name:&lt;/label&gt;&lt;br&gt;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type="text" id="fname" name="fname" value="John"&gt;&lt;br&gt;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&lt;label for="lname"&gt;Last name:&lt;/label&gt;&lt;br&gt;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type="text" id="lname" name="lname" value="Doe"&gt;&lt;br&gt;&lt;br&gt;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type="submit" value="Submit"&gt;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&lt;input type=button value=clickme&gt;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&lt;button type=button&gt;clickme&lt;/button&gt;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&lt;/form&gt;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a:t>
            </a:r>
            <a:endParaRPr/>
          </a:p>
        </p:txBody>
      </p:sp>
      <p:pic>
        <p:nvPicPr>
          <p:cNvPr id="954" name="Google Shape;954;p82"/>
          <p:cNvPicPr preferRelativeResize="0"/>
          <p:nvPr/>
        </p:nvPicPr>
        <p:blipFill rotWithShape="1">
          <a:blip r:embed="rId5">
            <a:alphaModFix/>
          </a:blip>
          <a:srcRect b="0" l="0" r="0" t="0"/>
          <a:stretch/>
        </p:blipFill>
        <p:spPr>
          <a:xfrm>
            <a:off x="6073780" y="1504886"/>
            <a:ext cx="2476500" cy="1362075"/>
          </a:xfrm>
          <a:prstGeom prst="rect">
            <a:avLst/>
          </a:prstGeom>
          <a:noFill/>
          <a:ln>
            <a:noFill/>
          </a:ln>
        </p:spPr>
      </p:pic>
      <p:pic>
        <p:nvPicPr>
          <p:cNvPr id="955" name="Google Shape;955;p82"/>
          <p:cNvPicPr preferRelativeResize="0"/>
          <p:nvPr/>
        </p:nvPicPr>
        <p:blipFill rotWithShape="1">
          <a:blip r:embed="rId6">
            <a:alphaModFix/>
          </a:blip>
          <a:srcRect b="0" l="0" r="0" t="0"/>
          <a:stretch/>
        </p:blipFill>
        <p:spPr>
          <a:xfrm>
            <a:off x="6811960" y="2272679"/>
            <a:ext cx="2286000" cy="4667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grpSp>
        <p:nvGrpSpPr>
          <p:cNvPr id="960" name="Google Shape;960;p83"/>
          <p:cNvGrpSpPr/>
          <p:nvPr/>
        </p:nvGrpSpPr>
        <p:grpSpPr>
          <a:xfrm>
            <a:off x="-228600" y="0"/>
            <a:ext cx="9243584" cy="634852"/>
            <a:chOff x="2320419" y="125716"/>
            <a:chExt cx="9757281" cy="846469"/>
          </a:xfrm>
        </p:grpSpPr>
        <p:cxnSp>
          <p:nvCxnSpPr>
            <p:cNvPr id="961" name="Google Shape;961;p8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62" name="Google Shape;962;p8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963" name="Google Shape;963;p8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964" name="Google Shape;964;p83"/>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965" name="Google Shape;965;p83"/>
          <p:cNvSpPr txBox="1"/>
          <p:nvPr/>
        </p:nvSpPr>
        <p:spPr>
          <a:xfrm>
            <a:off x="419100" y="615745"/>
            <a:ext cx="8305800"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HTML </a:t>
            </a:r>
            <a:r>
              <a:rPr b="0" i="0" lang="en-US" sz="1800">
                <a:solidFill>
                  <a:srgbClr val="FF0000"/>
                </a:solidFill>
                <a:latin typeface="Arial"/>
                <a:ea typeface="Arial"/>
                <a:cs typeface="Arial"/>
                <a:sym typeface="Arial"/>
              </a:rPr>
              <a:t>&lt;textarea&gt; </a:t>
            </a:r>
            <a:r>
              <a:rPr b="0" i="0" lang="en-US" sz="1800">
                <a:solidFill>
                  <a:srgbClr val="610B38"/>
                </a:solidFill>
                <a:latin typeface="Arial"/>
                <a:ea typeface="Arial"/>
                <a:cs typeface="Arial"/>
                <a:sym typeface="Arial"/>
              </a:rPr>
              <a:t>tag in form</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&lt;textarea&gt; tag in HTML is used to insert multiple-line text in a form. The size of &lt;textarea&gt; can be specify either using "rows" or "cols" attribute or by CSS.</a:t>
            </a:r>
            <a:endParaRPr/>
          </a:p>
          <a:p>
            <a:pPr indent="0" lvl="0" marL="0" marR="0" rtl="0" algn="just">
              <a:spcBef>
                <a:spcPts val="0"/>
              </a:spcBef>
              <a:spcAft>
                <a:spcPts val="0"/>
              </a:spcAft>
              <a:buNone/>
            </a:pPr>
            <a:r>
              <a:rPr b="0" i="0" lang="en-US" sz="1800">
                <a:solidFill>
                  <a:srgbClr val="FF0000"/>
                </a:solidFill>
                <a:latin typeface="Inter"/>
                <a:ea typeface="Inter"/>
                <a:cs typeface="Inter"/>
                <a:sym typeface="Inter"/>
              </a:rPr>
              <a:t>example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&lt;!DOCTYPE html&gt;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&lt;title&gt;Form in HTML&lt;/title&gt;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&lt;/head&gt;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&lt;body&gt;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&lt;form&gt;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Enter your address:&lt;br&gt;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&lt;textarea rows="2" cols="20"&gt;&lt;/textarea&gt;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&lt;/form&gt;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&lt;/body&gt;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&lt;/html&gt; </a:t>
            </a:r>
            <a:endParaRPr/>
          </a:p>
        </p:txBody>
      </p:sp>
      <p:pic>
        <p:nvPicPr>
          <p:cNvPr id="966" name="Google Shape;966;p83"/>
          <p:cNvPicPr preferRelativeResize="0"/>
          <p:nvPr/>
        </p:nvPicPr>
        <p:blipFill rotWithShape="1">
          <a:blip r:embed="rId5">
            <a:alphaModFix/>
          </a:blip>
          <a:srcRect b="0" l="0" r="0" t="0"/>
          <a:stretch/>
        </p:blipFill>
        <p:spPr>
          <a:xfrm>
            <a:off x="5791200" y="2032620"/>
            <a:ext cx="2286000" cy="7429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grpSp>
        <p:nvGrpSpPr>
          <p:cNvPr id="971" name="Google Shape;971;p84"/>
          <p:cNvGrpSpPr/>
          <p:nvPr/>
        </p:nvGrpSpPr>
        <p:grpSpPr>
          <a:xfrm>
            <a:off x="-228600" y="0"/>
            <a:ext cx="9243584" cy="634852"/>
            <a:chOff x="2320419" y="125716"/>
            <a:chExt cx="9757281" cy="846469"/>
          </a:xfrm>
        </p:grpSpPr>
        <p:cxnSp>
          <p:nvCxnSpPr>
            <p:cNvPr id="972" name="Google Shape;972;p8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73" name="Google Shape;973;p8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974" name="Google Shape;974;p8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975" name="Google Shape;975;p84"/>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976" name="Google Shape;976;p84"/>
          <p:cNvSpPr txBox="1"/>
          <p:nvPr/>
        </p:nvSpPr>
        <p:spPr>
          <a:xfrm>
            <a:off x="304800" y="590562"/>
            <a:ext cx="80772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HTML Password Field Control</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password is not visible to the user in password field control.</a:t>
            </a:r>
            <a:endParaRPr/>
          </a:p>
          <a:p>
            <a:pPr indent="0" lvl="0" marL="0" marR="0" rtl="0" algn="l">
              <a:spcBef>
                <a:spcPts val="0"/>
              </a:spcBef>
              <a:spcAft>
                <a:spcPts val="0"/>
              </a:spcAft>
              <a:buNone/>
            </a:pPr>
            <a:r>
              <a:rPr lang="en-US" sz="1800">
                <a:solidFill>
                  <a:srgbClr val="FF0000"/>
                </a:solidFill>
                <a:latin typeface="Inter"/>
                <a:ea typeface="Inter"/>
                <a:cs typeface="Inter"/>
                <a:sym typeface="Inter"/>
              </a:rPr>
              <a:t>example</a:t>
            </a:r>
            <a:endParaRPr b="0" i="0" sz="1800">
              <a:solidFill>
                <a:srgbClr val="FF0000"/>
              </a:solidFill>
              <a:latin typeface="Inter"/>
              <a:ea typeface="Inter"/>
              <a:cs typeface="Inter"/>
              <a:sym typeface="Inte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&lt;form&gt;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&lt;label for="password"&gt;Password: &lt;/label&gt;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&lt;input type="password" id="password" name="password"/&gt; &lt;br/&gt;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&lt;/form&gt;</a:t>
            </a:r>
            <a:endParaRPr/>
          </a:p>
          <a:p>
            <a:pPr indent="0" lvl="0" marL="0" marR="0" rtl="0" algn="just">
              <a:spcBef>
                <a:spcPts val="0"/>
              </a:spcBef>
              <a:spcAft>
                <a:spcPts val="0"/>
              </a:spcAft>
              <a:buNone/>
            </a:pPr>
            <a:r>
              <a:rPr b="0" i="0" lang="en-US" sz="1800">
                <a:solidFill>
                  <a:srgbClr val="FF0000"/>
                </a:solidFill>
                <a:latin typeface="Arial"/>
                <a:ea typeface="Arial"/>
                <a:cs typeface="Arial"/>
                <a:sym typeface="Arial"/>
              </a:rPr>
              <a:t>HTML 5 Email Field Control</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email field is new in HTML 5. It validates the text for correct email address. You must use @ and . in this field.</a:t>
            </a:r>
            <a:endParaRPr/>
          </a:p>
          <a:p>
            <a:pPr indent="0" lvl="0" marL="0" marR="0" rtl="0" algn="just">
              <a:spcBef>
                <a:spcPts val="0"/>
              </a:spcBef>
              <a:spcAft>
                <a:spcPts val="0"/>
              </a:spcAft>
              <a:buNone/>
            </a:pPr>
            <a:r>
              <a:rPr lang="en-US" sz="1800">
                <a:solidFill>
                  <a:srgbClr val="FF0000"/>
                </a:solidFill>
                <a:latin typeface="Inter"/>
                <a:ea typeface="Inter"/>
                <a:cs typeface="Inter"/>
                <a:sym typeface="Inter"/>
              </a:rPr>
              <a:t>example</a:t>
            </a:r>
            <a:endParaRPr b="0" i="0" sz="1800">
              <a:solidFill>
                <a:srgbClr val="FF0000"/>
              </a:solidFill>
              <a:latin typeface="Inter"/>
              <a:ea typeface="Inter"/>
              <a:cs typeface="Inter"/>
              <a:sym typeface="Inter"/>
            </a:endParaRPr>
          </a:p>
          <a:p>
            <a:pPr indent="0" lvl="0" marL="0" marR="0" rtl="0" algn="just">
              <a:spcBef>
                <a:spcPts val="0"/>
              </a:spcBef>
              <a:spcAft>
                <a:spcPts val="0"/>
              </a:spcAft>
              <a:buNone/>
            </a:pPr>
            <a:r>
              <a:rPr b="1" i="0" lang="en-US" sz="1800">
                <a:solidFill>
                  <a:srgbClr val="333333"/>
                </a:solidFill>
                <a:latin typeface="Inter"/>
                <a:ea typeface="Inter"/>
                <a:cs typeface="Inter"/>
                <a:sym typeface="Inter"/>
              </a:rPr>
              <a:t>&lt;form&gt;  </a:t>
            </a:r>
            <a:endParaRPr/>
          </a:p>
          <a:p>
            <a:pPr indent="0" lvl="0" marL="0" marR="0" rtl="0" algn="just">
              <a:spcBef>
                <a:spcPts val="0"/>
              </a:spcBef>
              <a:spcAft>
                <a:spcPts val="0"/>
              </a:spcAft>
              <a:buNone/>
            </a:pPr>
            <a:r>
              <a:rPr b="1" i="0" lang="en-US" sz="1800">
                <a:solidFill>
                  <a:srgbClr val="333333"/>
                </a:solidFill>
                <a:latin typeface="Inter"/>
                <a:ea typeface="Inter"/>
                <a:cs typeface="Inter"/>
                <a:sym typeface="Inter"/>
              </a:rPr>
              <a:t>    &lt;label for="email"&gt;Email: &lt;/label&gt;  </a:t>
            </a:r>
            <a:endParaRPr/>
          </a:p>
          <a:p>
            <a:pPr indent="0" lvl="0" marL="0" marR="0" rtl="0" algn="just">
              <a:spcBef>
                <a:spcPts val="0"/>
              </a:spcBef>
              <a:spcAft>
                <a:spcPts val="0"/>
              </a:spcAft>
              <a:buNone/>
            </a:pPr>
            <a:r>
              <a:rPr b="1" i="0" lang="en-US" sz="1800">
                <a:solidFill>
                  <a:srgbClr val="333333"/>
                </a:solidFill>
                <a:latin typeface="Inter"/>
                <a:ea typeface="Inter"/>
                <a:cs typeface="Inter"/>
                <a:sym typeface="Inter"/>
              </a:rPr>
              <a:t>              &lt;input type="email" id="email" name="email"/&gt; &lt;br/&gt;  </a:t>
            </a:r>
            <a:endParaRPr/>
          </a:p>
          <a:p>
            <a:pPr indent="0" lvl="0" marL="0" marR="0" rtl="0" algn="just">
              <a:spcBef>
                <a:spcPts val="0"/>
              </a:spcBef>
              <a:spcAft>
                <a:spcPts val="0"/>
              </a:spcAft>
              <a:buNone/>
            </a:pPr>
            <a:r>
              <a:rPr b="1" i="0" lang="en-US" sz="1800">
                <a:solidFill>
                  <a:srgbClr val="333333"/>
                </a:solidFill>
                <a:latin typeface="Inter"/>
                <a:ea typeface="Inter"/>
                <a:cs typeface="Inter"/>
                <a:sym typeface="Inter"/>
              </a:rPr>
              <a:t>&lt;/form&gt;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77" name="Google Shape;977;p84"/>
          <p:cNvPicPr preferRelativeResize="0"/>
          <p:nvPr/>
        </p:nvPicPr>
        <p:blipFill rotWithShape="1">
          <a:blip r:embed="rId5">
            <a:alphaModFix/>
          </a:blip>
          <a:srcRect b="0" l="0" r="0" t="0"/>
          <a:stretch/>
        </p:blipFill>
        <p:spPr>
          <a:xfrm>
            <a:off x="6143625" y="-781038"/>
            <a:ext cx="4476750" cy="27432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grpSp>
        <p:nvGrpSpPr>
          <p:cNvPr id="982" name="Google Shape;982;p85"/>
          <p:cNvGrpSpPr/>
          <p:nvPr/>
        </p:nvGrpSpPr>
        <p:grpSpPr>
          <a:xfrm>
            <a:off x="-228600" y="0"/>
            <a:ext cx="9243584" cy="634852"/>
            <a:chOff x="2320419" y="125716"/>
            <a:chExt cx="9757281" cy="846469"/>
          </a:xfrm>
        </p:grpSpPr>
        <p:cxnSp>
          <p:nvCxnSpPr>
            <p:cNvPr id="983" name="Google Shape;983;p8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84" name="Google Shape;984;p8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985" name="Google Shape;985;p8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986" name="Google Shape;986;p85"/>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987" name="Google Shape;987;p85"/>
          <p:cNvSpPr txBox="1"/>
          <p:nvPr/>
        </p:nvSpPr>
        <p:spPr>
          <a:xfrm>
            <a:off x="457200" y="895350"/>
            <a:ext cx="646256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FF0000"/>
                </a:solidFill>
                <a:latin typeface="Quattrocento Sans"/>
                <a:ea typeface="Quattrocento Sans"/>
                <a:cs typeface="Quattrocento Sans"/>
                <a:sym typeface="Quattrocento Sans"/>
              </a:rPr>
              <a:t>Telephone no field</a:t>
            </a:r>
            <a:endParaRPr/>
          </a:p>
          <a:p>
            <a:pPr indent="0" lvl="0" marL="0" marR="0" rtl="0" algn="l">
              <a:spcBef>
                <a:spcPts val="0"/>
              </a:spcBef>
              <a:spcAft>
                <a:spcPts val="0"/>
              </a:spcAft>
              <a:buNone/>
            </a:pPr>
            <a:r>
              <a:rPr b="0" i="0" lang="en-US" sz="1800">
                <a:solidFill>
                  <a:srgbClr val="000000"/>
                </a:solidFill>
                <a:latin typeface="Quattrocento Sans"/>
                <a:ea typeface="Quattrocento Sans"/>
                <a:cs typeface="Quattrocento Sans"/>
                <a:sym typeface="Quattrocento Sans"/>
              </a:rPr>
              <a:t>HTML &lt;input type="tel"&gt;</a:t>
            </a:r>
            <a:endParaRPr/>
          </a:p>
          <a:p>
            <a:pPr indent="0" lvl="0" marL="0" marR="0" rtl="0" algn="l">
              <a:spcBef>
                <a:spcPts val="0"/>
              </a:spcBef>
              <a:spcAft>
                <a:spcPts val="0"/>
              </a:spcAft>
              <a:buNone/>
            </a:pPr>
            <a:r>
              <a:rPr lang="en-US" sz="1800">
                <a:solidFill>
                  <a:srgbClr val="FF0000"/>
                </a:solidFill>
                <a:latin typeface="Quattrocento Sans"/>
                <a:ea typeface="Quattrocento Sans"/>
                <a:cs typeface="Quattrocento Sans"/>
                <a:sym typeface="Quattrocento Sans"/>
              </a:rPr>
              <a:t>Example</a:t>
            </a:r>
            <a:endParaRPr/>
          </a:p>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&lt;form&gt;</a:t>
            </a:r>
            <a:endParaRPr/>
          </a:p>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&lt;input type="tel" name="phone" size="10" pattern="[0-9]{4}-[0-9]{6}" placeholder="1234-5678" /&gt;&lt;/form&gt;</a:t>
            </a:r>
            <a:endParaRPr b="0" i="0" sz="1800">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grpSp>
        <p:nvGrpSpPr>
          <p:cNvPr id="992" name="Google Shape;992;p86"/>
          <p:cNvGrpSpPr/>
          <p:nvPr/>
        </p:nvGrpSpPr>
        <p:grpSpPr>
          <a:xfrm>
            <a:off x="-228600" y="0"/>
            <a:ext cx="9243584" cy="634852"/>
            <a:chOff x="2320419" y="125716"/>
            <a:chExt cx="9757281" cy="846469"/>
          </a:xfrm>
        </p:grpSpPr>
        <p:cxnSp>
          <p:nvCxnSpPr>
            <p:cNvPr id="993" name="Google Shape;993;p8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94" name="Google Shape;994;p8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995" name="Google Shape;995;p8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996" name="Google Shape;996;p86"/>
          <p:cNvPicPr preferRelativeResize="0"/>
          <p:nvPr/>
        </p:nvPicPr>
        <p:blipFill rotWithShape="1">
          <a:blip r:embed="rId4">
            <a:alphaModFix/>
          </a:blip>
          <a:srcRect b="0" l="0" r="0" t="0"/>
          <a:stretch/>
        </p:blipFill>
        <p:spPr>
          <a:xfrm>
            <a:off x="2703414" y="2404095"/>
            <a:ext cx="3737172" cy="335309"/>
          </a:xfrm>
          <a:prstGeom prst="rect">
            <a:avLst/>
          </a:prstGeom>
          <a:noFill/>
          <a:ln>
            <a:noFill/>
          </a:ln>
        </p:spPr>
      </p:pic>
      <p:sp>
        <p:nvSpPr>
          <p:cNvPr id="997" name="Google Shape;997;p86"/>
          <p:cNvSpPr txBox="1"/>
          <p:nvPr/>
        </p:nvSpPr>
        <p:spPr>
          <a:xfrm>
            <a:off x="304800" y="634852"/>
            <a:ext cx="7543800"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FF0000"/>
                </a:solidFill>
                <a:latin typeface="Arial"/>
                <a:ea typeface="Arial"/>
                <a:cs typeface="Arial"/>
                <a:sym typeface="Arial"/>
              </a:rPr>
              <a:t>HTML &lt;fieldset&gt; element: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&lt;fieldset&gt; element in HTML is used to group the related information of a form. This element is used with &lt;legend&gt; element which provide caption for the grouped elements.</a:t>
            </a:r>
            <a:endParaRPr/>
          </a:p>
          <a:p>
            <a:pPr indent="0" lvl="0" marL="0" marR="0" rtl="0" algn="just">
              <a:spcBef>
                <a:spcPts val="0"/>
              </a:spcBef>
              <a:spcAft>
                <a:spcPts val="0"/>
              </a:spcAft>
              <a:buNone/>
            </a:pPr>
            <a:r>
              <a:rPr lang="en-US" sz="1800">
                <a:solidFill>
                  <a:srgbClr val="FF0000"/>
                </a:solidFill>
                <a:latin typeface="Inter"/>
                <a:ea typeface="Inter"/>
                <a:cs typeface="Inter"/>
                <a:sym typeface="Inter"/>
              </a:rPr>
              <a:t>example</a:t>
            </a:r>
            <a:endParaRPr b="0" i="0" sz="1800">
              <a:solidFill>
                <a:srgbClr val="FF0000"/>
              </a:solidFill>
              <a:latin typeface="Inter"/>
              <a:ea typeface="Inter"/>
              <a:cs typeface="Inter"/>
              <a:sym typeface="Inte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&lt;form&gt;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&lt;fieldset&gt;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&lt;legend&gt;User Information:&lt;/legend&gt;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&lt;label for="name"&gt;Enter name&lt;/label&gt;&lt;br&gt;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&lt;input type="text" id="name" name="name"&gt;&lt;br&gt;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&lt;label for="pass"&gt;Enter Password&lt;/label&gt;&lt;br&gt;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&lt;input type="Password" id="pass" name="pass"&gt;&lt;br&gt;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&lt;input type="submit" value="submit"&gt;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&lt;/fieldset&gt;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&lt;/form&gt;  </a:t>
            </a:r>
            <a:endParaRPr/>
          </a:p>
          <a:p>
            <a:pPr indent="0" lvl="0" marL="0" marR="0" rtl="0" algn="just">
              <a:spcBef>
                <a:spcPts val="0"/>
              </a:spcBef>
              <a:spcAft>
                <a:spcPts val="0"/>
              </a:spcAft>
              <a:buNone/>
            </a:pPr>
            <a:r>
              <a:t/>
            </a:r>
            <a:endParaRPr b="0" i="0" sz="1800">
              <a:solidFill>
                <a:srgbClr val="333333"/>
              </a:solidFill>
              <a:latin typeface="Inter"/>
              <a:ea typeface="Inter"/>
              <a:cs typeface="Inter"/>
              <a:sym typeface="Inter"/>
            </a:endParaRPr>
          </a:p>
        </p:txBody>
      </p:sp>
      <p:pic>
        <p:nvPicPr>
          <p:cNvPr id="998" name="Google Shape;998;p86"/>
          <p:cNvPicPr preferRelativeResize="0"/>
          <p:nvPr/>
        </p:nvPicPr>
        <p:blipFill rotWithShape="1">
          <a:blip r:embed="rId5">
            <a:alphaModFix/>
          </a:blip>
          <a:srcRect b="0" l="0" r="0" t="0"/>
          <a:stretch/>
        </p:blipFill>
        <p:spPr>
          <a:xfrm>
            <a:off x="5486399" y="1504950"/>
            <a:ext cx="2971801" cy="161080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grpSp>
        <p:nvGrpSpPr>
          <p:cNvPr id="1003" name="Google Shape;1003;p87"/>
          <p:cNvGrpSpPr/>
          <p:nvPr/>
        </p:nvGrpSpPr>
        <p:grpSpPr>
          <a:xfrm>
            <a:off x="-228600" y="0"/>
            <a:ext cx="9243584" cy="634852"/>
            <a:chOff x="2320419" y="125716"/>
            <a:chExt cx="9757281" cy="846469"/>
          </a:xfrm>
        </p:grpSpPr>
        <p:cxnSp>
          <p:nvCxnSpPr>
            <p:cNvPr id="1004" name="Google Shape;1004;p8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05" name="Google Shape;1005;p8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1006" name="Google Shape;1006;p8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07" name="Google Shape;1007;p87"/>
          <p:cNvSpPr txBox="1"/>
          <p:nvPr/>
        </p:nvSpPr>
        <p:spPr>
          <a:xfrm>
            <a:off x="533400" y="634853"/>
            <a:ext cx="80010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610B38"/>
                </a:solidFill>
                <a:latin typeface="Arial"/>
                <a:ea typeface="Arial"/>
                <a:cs typeface="Arial"/>
                <a:sym typeface="Arial"/>
              </a:rPr>
              <a:t>HTML </a:t>
            </a:r>
            <a:r>
              <a:rPr b="0" i="0" lang="en-US" sz="1800">
                <a:solidFill>
                  <a:srgbClr val="FF0000"/>
                </a:solidFill>
                <a:latin typeface="Arial"/>
                <a:ea typeface="Arial"/>
                <a:cs typeface="Arial"/>
                <a:sym typeface="Arial"/>
              </a:rPr>
              <a:t>&lt;select&gt; </a:t>
            </a:r>
            <a:r>
              <a:rPr b="0" i="0" lang="en-US" sz="1800">
                <a:solidFill>
                  <a:srgbClr val="610B38"/>
                </a:solidFill>
                <a:latin typeface="Arial"/>
                <a:ea typeface="Arial"/>
                <a:cs typeface="Arial"/>
                <a:sym typeface="Arial"/>
              </a:rPr>
              <a:t>tag</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HTML &lt;select&gt; tag is used to create a drop down list with multiple options. The &lt;option&gt; element is nested within &lt;select&gt; tag for defining options in a list.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The &lt;optgroup&gt; element can be used for grouping related options in a list.</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If you want to send data to server then use &lt;select&gt; tag within &lt;form&gt; element.</a:t>
            </a:r>
            <a:endParaRPr/>
          </a:p>
        </p:txBody>
      </p:sp>
      <p:pic>
        <p:nvPicPr>
          <p:cNvPr id="1008" name="Google Shape;1008;p87"/>
          <p:cNvPicPr preferRelativeResize="0"/>
          <p:nvPr/>
        </p:nvPicPr>
        <p:blipFill rotWithShape="1">
          <a:blip r:embed="rId4">
            <a:alphaModFix/>
          </a:blip>
          <a:srcRect b="0" l="0" r="0" t="0"/>
          <a:stretch/>
        </p:blipFill>
        <p:spPr>
          <a:xfrm>
            <a:off x="2543925" y="2844707"/>
            <a:ext cx="2943225" cy="17716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grpSp>
        <p:nvGrpSpPr>
          <p:cNvPr id="1013" name="Google Shape;1013;p88"/>
          <p:cNvGrpSpPr/>
          <p:nvPr/>
        </p:nvGrpSpPr>
        <p:grpSpPr>
          <a:xfrm>
            <a:off x="-228600" y="0"/>
            <a:ext cx="9243584" cy="634852"/>
            <a:chOff x="2320419" y="125716"/>
            <a:chExt cx="9757281" cy="846469"/>
          </a:xfrm>
        </p:grpSpPr>
        <p:cxnSp>
          <p:nvCxnSpPr>
            <p:cNvPr id="1014" name="Google Shape;1014;p8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15" name="Google Shape;1015;p8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Forms</a:t>
              </a:r>
              <a:endParaRPr/>
            </a:p>
          </p:txBody>
        </p:sp>
        <p:pic>
          <p:nvPicPr>
            <p:cNvPr id="1016" name="Google Shape;1016;p8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17" name="Google Shape;1017;p88"/>
          <p:cNvSpPr txBox="1"/>
          <p:nvPr/>
        </p:nvSpPr>
        <p:spPr>
          <a:xfrm>
            <a:off x="495343" y="634852"/>
            <a:ext cx="8001000" cy="424731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FF0000"/>
                </a:solidFill>
                <a:latin typeface="Inter"/>
                <a:ea typeface="Inter"/>
                <a:cs typeface="Inter"/>
                <a:sym typeface="Inter"/>
              </a:rPr>
              <a:t>Example</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&lt;form&gt;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&lt;label&gt;Choose your Favorite city in India&lt;/label&gt;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&lt;select&gt;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&lt;option&gt;New Delhi&lt;/option&gt;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&lt;option&gt;Indore&lt;/option&gt;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&lt;option&gt;Jaipur&lt;/option&gt;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&lt;option&gt;Jodhpur&lt;/option&gt;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&lt;option&gt;Chandigarh&lt;/option&gt;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&lt;option&gt;Mumbai&lt;/option&gt;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&lt;option&gt;Bengaluru&lt;/option&gt;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&lt;option&gt;Lucknow&lt;/option&gt;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&lt;option&gt;Amritsar&lt;/option&gt;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&lt;/select&gt;  </a:t>
            </a:r>
            <a:endParaRPr/>
          </a:p>
          <a:p>
            <a:pPr indent="0" lvl="0" marL="0" marR="0" rtl="0" algn="just">
              <a:spcBef>
                <a:spcPts val="0"/>
              </a:spcBef>
              <a:spcAft>
                <a:spcPts val="0"/>
              </a:spcAft>
              <a:buNone/>
            </a:pPr>
            <a:r>
              <a:rPr b="0" i="0" lang="en-US" sz="1800">
                <a:solidFill>
                  <a:srgbClr val="333333"/>
                </a:solidFill>
                <a:latin typeface="Inter"/>
                <a:ea typeface="Inter"/>
                <a:cs typeface="Inter"/>
                <a:sym typeface="Inter"/>
              </a:rPr>
              <a:t> &lt;/form&gt; </a:t>
            </a:r>
            <a:endParaRPr/>
          </a:p>
        </p:txBody>
      </p:sp>
      <p:pic>
        <p:nvPicPr>
          <p:cNvPr id="1018" name="Google Shape;1018;p88"/>
          <p:cNvPicPr preferRelativeResize="0"/>
          <p:nvPr/>
        </p:nvPicPr>
        <p:blipFill rotWithShape="1">
          <a:blip r:embed="rId4">
            <a:alphaModFix/>
          </a:blip>
          <a:srcRect b="0" l="0" r="0" t="0"/>
          <a:stretch/>
        </p:blipFill>
        <p:spPr>
          <a:xfrm>
            <a:off x="5029157" y="1743075"/>
            <a:ext cx="3619500" cy="6762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grpSp>
        <p:nvGrpSpPr>
          <p:cNvPr id="1023" name="Google Shape;1023;p89"/>
          <p:cNvGrpSpPr/>
          <p:nvPr/>
        </p:nvGrpSpPr>
        <p:grpSpPr>
          <a:xfrm>
            <a:off x="-228600" y="0"/>
            <a:ext cx="9243584" cy="634852"/>
            <a:chOff x="2320419" y="125716"/>
            <a:chExt cx="9757281" cy="846469"/>
          </a:xfrm>
        </p:grpSpPr>
        <p:cxnSp>
          <p:nvCxnSpPr>
            <p:cNvPr id="1024" name="Google Shape;1024;p8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25" name="Google Shape;1025;p8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 creation</a:t>
              </a:r>
              <a:endParaRPr/>
            </a:p>
          </p:txBody>
        </p:sp>
        <p:pic>
          <p:nvPicPr>
            <p:cNvPr id="1026" name="Google Shape;1026;p8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27" name="Google Shape;1027;p89"/>
          <p:cNvSpPr txBox="1"/>
          <p:nvPr/>
        </p:nvSpPr>
        <p:spPr>
          <a:xfrm>
            <a:off x="457200" y="436674"/>
            <a:ext cx="8305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&lt;!Doctype 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&lt;Html&gt;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&lt;Title&gt;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Create a Registration form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&lt;/Title&gt;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&lt;/Head&gt;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following tags are used in this Html code for creating the Registration form: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&lt;br&gt;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&lt;form&gt;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&lt;label&gt; Firstname &lt;/label&gt;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&lt;input type="text" name="firstname" size="15"/&gt; &lt;br&gt; &lt;br&gt;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&lt;label&gt; Lastname: &lt;/label&gt;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&lt;input type="text" name="lastname" size="15"/&gt; &lt;br&gt; &lt;br&gt;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&lt;label&gt;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9"/>
          <p:cNvGrpSpPr/>
          <p:nvPr/>
        </p:nvGrpSpPr>
        <p:grpSpPr>
          <a:xfrm>
            <a:off x="214315" y="94287"/>
            <a:ext cx="8821405" cy="634852"/>
            <a:chOff x="2766060" y="125716"/>
            <a:chExt cx="9311640" cy="846469"/>
          </a:xfrm>
        </p:grpSpPr>
        <p:cxnSp>
          <p:nvCxnSpPr>
            <p:cNvPr id="178" name="Google Shape;178;p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79" name="Google Shape;179;p9"/>
            <p:cNvSpPr txBox="1"/>
            <p:nvPr/>
          </p:nvSpPr>
          <p:spPr>
            <a:xfrm>
              <a:off x="2766060" y="162564"/>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HTML</a:t>
              </a:r>
              <a:endParaRPr/>
            </a:p>
          </p:txBody>
        </p:sp>
        <p:pic>
          <p:nvPicPr>
            <p:cNvPr id="180" name="Google Shape;180;p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81" name="Google Shape;181;p9"/>
          <p:cNvSpPr txBox="1"/>
          <p:nvPr/>
        </p:nvSpPr>
        <p:spPr>
          <a:xfrm>
            <a:off x="530666" y="819150"/>
            <a:ext cx="77724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HTML stands for Hyper text markup Language.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HTML was developed by “Tim-Berners-Lee”, released in 1994 and maintained by W3C Org.</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HTML is used to create web pages.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HTML is widely used language in the web.</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We can develop static website by HTML only.</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HTML describes the structure of the web pages using markup.</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grpSp>
        <p:nvGrpSpPr>
          <p:cNvPr id="1032" name="Google Shape;1032;p90"/>
          <p:cNvGrpSpPr/>
          <p:nvPr/>
        </p:nvGrpSpPr>
        <p:grpSpPr>
          <a:xfrm>
            <a:off x="-304800" y="0"/>
            <a:ext cx="9243584" cy="634852"/>
            <a:chOff x="2320419" y="125716"/>
            <a:chExt cx="9757281" cy="846469"/>
          </a:xfrm>
        </p:grpSpPr>
        <p:cxnSp>
          <p:nvCxnSpPr>
            <p:cNvPr id="1033" name="Google Shape;1033;p9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34" name="Google Shape;1034;p90"/>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 creation</a:t>
              </a:r>
              <a:endParaRPr/>
            </a:p>
          </p:txBody>
        </p:sp>
        <p:pic>
          <p:nvPicPr>
            <p:cNvPr id="1035" name="Google Shape;1035;p9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36" name="Google Shape;1036;p90"/>
          <p:cNvSpPr txBox="1"/>
          <p:nvPr/>
        </p:nvSpPr>
        <p:spPr>
          <a:xfrm>
            <a:off x="457200" y="436674"/>
            <a:ext cx="83058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Course :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&lt;/label&gt;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&lt;select&gt;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&lt;option value="Course"&gt;Course&lt;/option&gt;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&lt;option value="BCA"&gt;BCA&lt;/option&gt;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&lt;option value="BBA"&gt;BBA&lt;/option&gt;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&lt;option value="B.Tech"&gt;B.Tech&lt;/option&gt;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&lt;option value="MBA"&gt;MBA&lt;/option&gt;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&lt;option value="MCA"&gt;MCA&lt;/option&gt;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&lt;option value="M.Tech"&gt;M.Tech&lt;/option&gt;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&lt;/select&gt;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&lt;label&gt;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Gender :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&lt;/label&gt;&lt;br&gt;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type="radio" name="gender"/&gt; Male &lt;br&gt;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type="radio" name="gender"/&gt; Female &lt;br&gt;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type="radio" name="gender"/&gt; Other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&lt;label&gt;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grpSp>
        <p:nvGrpSpPr>
          <p:cNvPr id="1041" name="Google Shape;1041;p91"/>
          <p:cNvGrpSpPr/>
          <p:nvPr/>
        </p:nvGrpSpPr>
        <p:grpSpPr>
          <a:xfrm>
            <a:off x="-304800" y="0"/>
            <a:ext cx="9243584" cy="634852"/>
            <a:chOff x="2320419" y="125716"/>
            <a:chExt cx="9757281" cy="846469"/>
          </a:xfrm>
        </p:grpSpPr>
        <p:cxnSp>
          <p:nvCxnSpPr>
            <p:cNvPr id="1042" name="Google Shape;1042;p9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43" name="Google Shape;1043;p91"/>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 creation</a:t>
              </a:r>
              <a:endParaRPr/>
            </a:p>
          </p:txBody>
        </p:sp>
        <p:pic>
          <p:nvPicPr>
            <p:cNvPr id="1044" name="Google Shape;1044;p9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45" name="Google Shape;1045;p91"/>
          <p:cNvSpPr txBox="1"/>
          <p:nvPr/>
        </p:nvSpPr>
        <p:spPr>
          <a:xfrm>
            <a:off x="457200" y="436674"/>
            <a:ext cx="8305800"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Hobbies: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&lt;/label&gt;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type="checkbox" name="Programming"&gt; Programming &lt;br&gt;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type="checkbox" name="Cricket"&gt; Cricket &lt;br&gt;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type="checkbox" name="Football"&gt; Football  &lt;br&gt;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type="checkbox" name="reading Novel"&gt; Reading Novel  &lt;br&gt;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&lt;label&gt;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Phone :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&lt;/label&gt;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type="text" name="country code"placeholder="country code" size="2"/&gt;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type="tel" name="phone" size="10" pattern="[0-9]{4}-[0-9]{6}"/&gt; &lt;br&gt; &lt;br&gt;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Address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&lt;textarea cols="80" rows="5" value="address"&gt;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&lt;/textarea&gt;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&lt;br&gt; &lt;br&gt;    </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pic>
        <p:nvPicPr>
          <p:cNvPr id="1046" name="Google Shape;1046;p91"/>
          <p:cNvPicPr preferRelativeResize="0"/>
          <p:nvPr/>
        </p:nvPicPr>
        <p:blipFill rotWithShape="1">
          <a:blip r:embed="rId4">
            <a:alphaModFix/>
          </a:blip>
          <a:srcRect b="0" l="0" r="0" t="0"/>
          <a:stretch/>
        </p:blipFill>
        <p:spPr>
          <a:xfrm>
            <a:off x="6399334" y="-180623"/>
            <a:ext cx="3360241" cy="312567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grpSp>
        <p:nvGrpSpPr>
          <p:cNvPr id="1051" name="Google Shape;1051;p92"/>
          <p:cNvGrpSpPr/>
          <p:nvPr/>
        </p:nvGrpSpPr>
        <p:grpSpPr>
          <a:xfrm>
            <a:off x="-304800" y="0"/>
            <a:ext cx="9243584" cy="634852"/>
            <a:chOff x="2320419" y="125716"/>
            <a:chExt cx="9757281" cy="846469"/>
          </a:xfrm>
        </p:grpSpPr>
        <p:cxnSp>
          <p:nvCxnSpPr>
            <p:cNvPr id="1052" name="Google Shape;1052;p9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53" name="Google Shape;1053;p92"/>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Form creation</a:t>
              </a:r>
              <a:endParaRPr/>
            </a:p>
          </p:txBody>
        </p:sp>
        <p:pic>
          <p:nvPicPr>
            <p:cNvPr id="1054" name="Google Shape;1054;p9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55" name="Google Shape;1055;p92"/>
          <p:cNvSpPr txBox="1"/>
          <p:nvPr/>
        </p:nvSpPr>
        <p:spPr>
          <a:xfrm>
            <a:off x="457200" y="436674"/>
            <a:ext cx="8305800"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Email: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type="email" id="email" name="email"&gt; &lt;br&gt;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&lt;br&gt; &lt;br&gt;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Password: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type="Password" id="pass" name="pass"/&gt; &lt;br&gt;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&lt;br&gt; &lt;br&gt;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&lt;label for="upload file" &gt;drop ur resume&lt;/label&gt;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type="file" id="upload file" name="myfile"/&gt;&lt;br&gt;&lt;br&gt;</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type="submit" value="Submit"&gt;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&lt;input type="reset" value="Reset"&gt;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&lt;/form&gt;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&lt;/Body&gt;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&lt;/Html&gt;</a:t>
            </a:r>
            <a:endParaRPr/>
          </a:p>
        </p:txBody>
      </p:sp>
      <p:pic>
        <p:nvPicPr>
          <p:cNvPr id="1056" name="Google Shape;1056;p92"/>
          <p:cNvPicPr preferRelativeResize="0"/>
          <p:nvPr/>
        </p:nvPicPr>
        <p:blipFill rotWithShape="1">
          <a:blip r:embed="rId4">
            <a:alphaModFix/>
          </a:blip>
          <a:srcRect b="0" l="0" r="0" t="0"/>
          <a:stretch/>
        </p:blipFill>
        <p:spPr>
          <a:xfrm>
            <a:off x="5978726" y="868168"/>
            <a:ext cx="3467100" cy="17240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grpSp>
        <p:nvGrpSpPr>
          <p:cNvPr id="1061" name="Google Shape;1061;p93"/>
          <p:cNvGrpSpPr/>
          <p:nvPr/>
        </p:nvGrpSpPr>
        <p:grpSpPr>
          <a:xfrm>
            <a:off x="-304800" y="0"/>
            <a:ext cx="9243584" cy="634852"/>
            <a:chOff x="2320419" y="125716"/>
            <a:chExt cx="9757281" cy="846469"/>
          </a:xfrm>
        </p:grpSpPr>
        <p:cxnSp>
          <p:nvCxnSpPr>
            <p:cNvPr id="1062" name="Google Shape;1062;p9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63" name="Google Shape;1063;p93"/>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Marquee</a:t>
              </a:r>
              <a:endParaRPr/>
            </a:p>
          </p:txBody>
        </p:sp>
        <p:pic>
          <p:nvPicPr>
            <p:cNvPr id="1064" name="Google Shape;1064;p9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65" name="Google Shape;1065;p93"/>
          <p:cNvSpPr txBox="1"/>
          <p:nvPr/>
        </p:nvSpPr>
        <p:spPr>
          <a:xfrm>
            <a:off x="304800" y="634852"/>
            <a:ext cx="81534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Inter"/>
                <a:ea typeface="Inter"/>
                <a:cs typeface="Inter"/>
                <a:sym typeface="Inter"/>
              </a:rPr>
              <a:t>The &lt;marquee&gt; tag is a container tag of HTML is implemented for creating scrollable text or images within a web page from either left to right or vice versa, or top to bottom or vice versa. But this tag has been deprecated in the new version of HTML, i.e., HTML 5.</a:t>
            </a:r>
            <a:endParaRPr/>
          </a:p>
          <a:p>
            <a:pPr indent="0" lvl="0" marL="0" marR="0" rtl="0" algn="l">
              <a:spcBef>
                <a:spcPts val="0"/>
              </a:spcBef>
              <a:spcAft>
                <a:spcPts val="0"/>
              </a:spcAft>
              <a:buNone/>
            </a:pPr>
            <a:r>
              <a:rPr lang="en-US" sz="1800">
                <a:solidFill>
                  <a:srgbClr val="FF0000"/>
                </a:solidFill>
                <a:latin typeface="Inter"/>
                <a:ea typeface="Inter"/>
                <a:cs typeface="Inter"/>
                <a:sym typeface="Inter"/>
              </a:rPr>
              <a:t>example</a:t>
            </a:r>
            <a:endParaRPr b="0" i="0" sz="1800">
              <a:solidFill>
                <a:srgbClr val="FF0000"/>
              </a:solidFill>
              <a:latin typeface="Inter"/>
              <a:ea typeface="Inter"/>
              <a:cs typeface="Inter"/>
              <a:sym typeface="Inte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&lt;marquee width="60%" direction="up" height="100px"&gt;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is a sample scrolling text that has scrolls in the upper direction.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&lt;/marquee&gt;</a:t>
            </a:r>
            <a:endParaRPr sz="1800">
              <a:solidFill>
                <a:schemeClr val="dk1"/>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grpSp>
        <p:nvGrpSpPr>
          <p:cNvPr id="1070" name="Google Shape;1070;p94"/>
          <p:cNvGrpSpPr/>
          <p:nvPr/>
        </p:nvGrpSpPr>
        <p:grpSpPr>
          <a:xfrm>
            <a:off x="-304800" y="0"/>
            <a:ext cx="9243584" cy="634852"/>
            <a:chOff x="2320419" y="125716"/>
            <a:chExt cx="9757281" cy="846469"/>
          </a:xfrm>
        </p:grpSpPr>
        <p:cxnSp>
          <p:nvCxnSpPr>
            <p:cNvPr id="1071" name="Google Shape;1071;p9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72" name="Google Shape;1072;p94"/>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Marquee</a:t>
              </a:r>
              <a:endParaRPr/>
            </a:p>
          </p:txBody>
        </p:sp>
        <p:pic>
          <p:nvPicPr>
            <p:cNvPr id="1073" name="Google Shape;1073;p9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1074" name="Google Shape;1074;p94"/>
          <p:cNvPicPr preferRelativeResize="0"/>
          <p:nvPr/>
        </p:nvPicPr>
        <p:blipFill rotWithShape="1">
          <a:blip r:embed="rId4">
            <a:alphaModFix/>
          </a:blip>
          <a:srcRect b="0" l="0" r="0" t="0"/>
          <a:stretch/>
        </p:blipFill>
        <p:spPr>
          <a:xfrm>
            <a:off x="990600" y="436673"/>
            <a:ext cx="6967537" cy="4275333"/>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grpSp>
        <p:nvGrpSpPr>
          <p:cNvPr id="1079" name="Google Shape;1079;p95"/>
          <p:cNvGrpSpPr/>
          <p:nvPr/>
        </p:nvGrpSpPr>
        <p:grpSpPr>
          <a:xfrm>
            <a:off x="-304800" y="0"/>
            <a:ext cx="9243584" cy="634852"/>
            <a:chOff x="2320419" y="125716"/>
            <a:chExt cx="9757281" cy="846469"/>
          </a:xfrm>
        </p:grpSpPr>
        <p:cxnSp>
          <p:nvCxnSpPr>
            <p:cNvPr id="1080" name="Google Shape;1080;p9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81" name="Google Shape;1081;p95"/>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Marquee</a:t>
              </a:r>
              <a:endParaRPr/>
            </a:p>
          </p:txBody>
        </p:sp>
        <p:pic>
          <p:nvPicPr>
            <p:cNvPr id="1082" name="Google Shape;1082;p9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pic>
        <p:nvPicPr>
          <p:cNvPr id="1083" name="Google Shape;1083;p95"/>
          <p:cNvPicPr preferRelativeResize="0"/>
          <p:nvPr/>
        </p:nvPicPr>
        <p:blipFill rotWithShape="1">
          <a:blip r:embed="rId4">
            <a:alphaModFix/>
          </a:blip>
          <a:srcRect b="0" l="0" r="0" t="0"/>
          <a:stretch/>
        </p:blipFill>
        <p:spPr>
          <a:xfrm>
            <a:off x="609600" y="1328758"/>
            <a:ext cx="7162800" cy="2309792"/>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grpSp>
        <p:nvGrpSpPr>
          <p:cNvPr id="1088" name="Google Shape;1088;p96"/>
          <p:cNvGrpSpPr/>
          <p:nvPr/>
        </p:nvGrpSpPr>
        <p:grpSpPr>
          <a:xfrm>
            <a:off x="-304800" y="0"/>
            <a:ext cx="9243584" cy="634852"/>
            <a:chOff x="2320419" y="125716"/>
            <a:chExt cx="9757281" cy="846469"/>
          </a:xfrm>
        </p:grpSpPr>
        <p:cxnSp>
          <p:nvCxnSpPr>
            <p:cNvPr id="1089" name="Google Shape;1089;p9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90" name="Google Shape;1090;p96"/>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a:t>
              </a:r>
              <a:endParaRPr/>
            </a:p>
          </p:txBody>
        </p:sp>
        <p:pic>
          <p:nvPicPr>
            <p:cNvPr id="1091" name="Google Shape;1091;p9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92" name="Google Shape;1092;p96"/>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093" name="Google Shape;1093;p96"/>
          <p:cNvSpPr txBox="1"/>
          <p:nvPr/>
        </p:nvSpPr>
        <p:spPr>
          <a:xfrm>
            <a:off x="328270" y="585372"/>
            <a:ext cx="782513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444444"/>
                </a:solidFill>
                <a:latin typeface="Poppins"/>
                <a:ea typeface="Poppins"/>
                <a:cs typeface="Poppins"/>
                <a:sym typeface="Poppins"/>
              </a:rPr>
              <a:t>CSS stands for </a:t>
            </a:r>
            <a:r>
              <a:rPr b="0" i="0" lang="en-US" sz="1800">
                <a:solidFill>
                  <a:srgbClr val="FF0000"/>
                </a:solidFill>
                <a:latin typeface="Poppins"/>
                <a:ea typeface="Poppins"/>
                <a:cs typeface="Poppins"/>
                <a:sym typeface="Poppins"/>
              </a:rPr>
              <a:t>Cascading Style Sheets</a:t>
            </a:r>
            <a:r>
              <a:rPr b="0" i="0" lang="en-US" sz="1800">
                <a:solidFill>
                  <a:srgbClr val="444444"/>
                </a:solidFill>
                <a:latin typeface="Poppins"/>
                <a:ea typeface="Poppins"/>
                <a:cs typeface="Poppins"/>
                <a:sym typeface="Poppins"/>
              </a:rPr>
              <a:t>. It is the language for describing the presentation of Web pages, including colours, layout, and fonts, thus making our web pages presentable to the users.</a:t>
            </a:r>
            <a:endParaRPr/>
          </a:p>
          <a:p>
            <a:pPr indent="0" lvl="0" marL="0" marR="0" rtl="0" algn="l">
              <a:spcBef>
                <a:spcPts val="0"/>
              </a:spcBef>
              <a:spcAft>
                <a:spcPts val="0"/>
              </a:spcAft>
              <a:buNone/>
            </a:pPr>
            <a:r>
              <a:rPr b="0" i="0" lang="en-US" sz="1800">
                <a:solidFill>
                  <a:srgbClr val="444444"/>
                </a:solidFill>
                <a:latin typeface="Poppins"/>
                <a:ea typeface="Poppins"/>
                <a:cs typeface="Poppins"/>
                <a:sym typeface="Poppins"/>
              </a:rPr>
              <a:t>CSS is designed to make style sheets for the web. It is independent of HTML and can be used with any XML-based markup language.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grpSp>
        <p:nvGrpSpPr>
          <p:cNvPr id="1098" name="Google Shape;1098;p97"/>
          <p:cNvGrpSpPr/>
          <p:nvPr/>
        </p:nvGrpSpPr>
        <p:grpSpPr>
          <a:xfrm>
            <a:off x="-304800" y="0"/>
            <a:ext cx="9243584" cy="634852"/>
            <a:chOff x="2320419" y="125716"/>
            <a:chExt cx="9757281" cy="846469"/>
          </a:xfrm>
        </p:grpSpPr>
        <p:cxnSp>
          <p:nvCxnSpPr>
            <p:cNvPr id="1099" name="Google Shape;1099;p9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00" name="Google Shape;1100;p97"/>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a:t>
              </a:r>
              <a:endParaRPr/>
            </a:p>
          </p:txBody>
        </p:sp>
        <p:pic>
          <p:nvPicPr>
            <p:cNvPr id="1101" name="Google Shape;1101;p9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02" name="Google Shape;1102;p97"/>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pic>
        <p:nvPicPr>
          <p:cNvPr id="1103" name="Google Shape;1103;p97"/>
          <p:cNvPicPr preferRelativeResize="0"/>
          <p:nvPr/>
        </p:nvPicPr>
        <p:blipFill rotWithShape="1">
          <a:blip r:embed="rId4">
            <a:alphaModFix/>
          </a:blip>
          <a:srcRect b="0" l="0" r="0" t="0"/>
          <a:stretch/>
        </p:blipFill>
        <p:spPr>
          <a:xfrm>
            <a:off x="1143000" y="704850"/>
            <a:ext cx="6477000" cy="37338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grpSp>
        <p:nvGrpSpPr>
          <p:cNvPr id="1108" name="Google Shape;1108;p98"/>
          <p:cNvGrpSpPr/>
          <p:nvPr/>
        </p:nvGrpSpPr>
        <p:grpSpPr>
          <a:xfrm>
            <a:off x="-304800" y="0"/>
            <a:ext cx="9243584" cy="634852"/>
            <a:chOff x="2320419" y="125716"/>
            <a:chExt cx="9757281" cy="846469"/>
          </a:xfrm>
        </p:grpSpPr>
        <p:cxnSp>
          <p:nvCxnSpPr>
            <p:cNvPr id="1109" name="Google Shape;1109;p9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10" name="Google Shape;1110;p98"/>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a:t>
              </a:r>
              <a:endParaRPr/>
            </a:p>
          </p:txBody>
        </p:sp>
        <p:pic>
          <p:nvPicPr>
            <p:cNvPr id="1111" name="Google Shape;1111;p9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12" name="Google Shape;1112;p98"/>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113" name="Google Shape;1113;p98"/>
          <p:cNvSpPr txBox="1"/>
          <p:nvPr/>
        </p:nvSpPr>
        <p:spPr>
          <a:xfrm>
            <a:off x="533400" y="970864"/>
            <a:ext cx="7467600" cy="2308324"/>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Selector: selects the element you want to target</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Always remains the same whether we apply internal or external styling </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There are few basic selectors like tags, id’s, and classes</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All forms this key-value pair</a:t>
            </a:r>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Keys: properties(attributes) like color, font-size, background, width, height,etc</a:t>
            </a:r>
            <a:endParaRPr b="0" i="0" sz="1800">
              <a:solidFill>
                <a:srgbClr val="444444"/>
              </a:solidFill>
              <a:latin typeface="Poppins"/>
              <a:ea typeface="Poppins"/>
              <a:cs typeface="Poppins"/>
              <a:sym typeface="Poppins"/>
            </a:endParaRPr>
          </a:p>
          <a:p>
            <a:pPr indent="-114300" lvl="0" marL="0" marR="0" rtl="0" algn="l">
              <a:spcBef>
                <a:spcPts val="0"/>
              </a:spcBef>
              <a:spcAft>
                <a:spcPts val="0"/>
              </a:spcAft>
              <a:buClr>
                <a:srgbClr val="444444"/>
              </a:buClr>
              <a:buSzPts val="1800"/>
              <a:buFont typeface="Arial"/>
              <a:buChar char="•"/>
            </a:pPr>
            <a:r>
              <a:rPr b="0" i="0" lang="en-US" sz="1800">
                <a:solidFill>
                  <a:srgbClr val="444444"/>
                </a:solidFill>
                <a:latin typeface="Poppins"/>
                <a:ea typeface="Poppins"/>
                <a:cs typeface="Poppins"/>
                <a:sym typeface="Poppins"/>
              </a:rPr>
              <a:t>Value: values associated with these properties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grpSp>
        <p:nvGrpSpPr>
          <p:cNvPr id="1118" name="Google Shape;1118;p99"/>
          <p:cNvGrpSpPr/>
          <p:nvPr/>
        </p:nvGrpSpPr>
        <p:grpSpPr>
          <a:xfrm>
            <a:off x="-304800" y="0"/>
            <a:ext cx="9243584" cy="634852"/>
            <a:chOff x="2320419" y="125716"/>
            <a:chExt cx="9757281" cy="846469"/>
          </a:xfrm>
        </p:grpSpPr>
        <p:cxnSp>
          <p:nvCxnSpPr>
            <p:cNvPr id="1119" name="Google Shape;1119;p9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20" name="Google Shape;1120;p99"/>
            <p:cNvSpPr txBox="1"/>
            <p:nvPr/>
          </p:nvSpPr>
          <p:spPr>
            <a:xfrm>
              <a:off x="2320419" y="174468"/>
              <a:ext cx="6210300" cy="5334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CSS comments</a:t>
              </a:r>
              <a:endParaRPr/>
            </a:p>
          </p:txBody>
        </p:sp>
        <p:pic>
          <p:nvPicPr>
            <p:cNvPr id="1121" name="Google Shape;1121;p9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22" name="Google Shape;1122;p99"/>
          <p:cNvSpPr txBox="1"/>
          <p:nvPr/>
        </p:nvSpPr>
        <p:spPr>
          <a:xfrm>
            <a:off x="381000" y="590551"/>
            <a:ext cx="7772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
        <p:nvSpPr>
          <p:cNvPr id="1123" name="Google Shape;1123;p99"/>
          <p:cNvSpPr txBox="1"/>
          <p:nvPr/>
        </p:nvSpPr>
        <p:spPr>
          <a:xfrm>
            <a:off x="381000" y="634852"/>
            <a:ext cx="80772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Comments are used to explain the code, and may help when you edit the source code at a later date.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Comments are ignored by browsers.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 CSS comment is placed inside the &lt;style&gt; element, and starts with </a:t>
            </a:r>
            <a:r>
              <a:rPr lang="en-US" sz="1800">
                <a:solidFill>
                  <a:srgbClr val="FF0000"/>
                </a:solidFill>
                <a:latin typeface="Arial"/>
                <a:ea typeface="Arial"/>
                <a:cs typeface="Arial"/>
                <a:sym typeface="Arial"/>
              </a:rPr>
              <a:t>/* and ends with */:</a:t>
            </a:r>
            <a:endParaRPr/>
          </a:p>
        </p:txBody>
      </p:sp>
      <p:pic>
        <p:nvPicPr>
          <p:cNvPr id="1124" name="Google Shape;1124;p99"/>
          <p:cNvPicPr preferRelativeResize="0"/>
          <p:nvPr/>
        </p:nvPicPr>
        <p:blipFill rotWithShape="1">
          <a:blip r:embed="rId4">
            <a:alphaModFix/>
          </a:blip>
          <a:srcRect b="0" l="0" r="0" t="0"/>
          <a:stretch/>
        </p:blipFill>
        <p:spPr>
          <a:xfrm>
            <a:off x="2636871" y="2730706"/>
            <a:ext cx="2533650" cy="141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2020-03-26T10:04:51Z</dcterms:created>
  <dc:creator>admin</dc:creator>
</cp:coreProperties>
</file>