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6"/>
  </p:notesMasterIdLst>
  <p:sldIdLst>
    <p:sldId id="1155" r:id="rId2"/>
    <p:sldId id="1286" r:id="rId3"/>
    <p:sldId id="1287" r:id="rId4"/>
    <p:sldId id="1374" r:id="rId5"/>
    <p:sldId id="1434" r:id="rId6"/>
    <p:sldId id="1375" r:id="rId7"/>
    <p:sldId id="1376" r:id="rId8"/>
    <p:sldId id="1409" r:id="rId9"/>
    <p:sldId id="1288" r:id="rId10"/>
    <p:sldId id="1289" r:id="rId11"/>
    <p:sldId id="1290" r:id="rId12"/>
    <p:sldId id="1291" r:id="rId13"/>
    <p:sldId id="1292" r:id="rId14"/>
    <p:sldId id="1293" r:id="rId15"/>
    <p:sldId id="1294" r:id="rId16"/>
    <p:sldId id="1295" r:id="rId17"/>
    <p:sldId id="1411" r:id="rId18"/>
    <p:sldId id="1412" r:id="rId19"/>
    <p:sldId id="1431" r:id="rId20"/>
    <p:sldId id="1296" r:id="rId21"/>
    <p:sldId id="1297" r:id="rId22"/>
    <p:sldId id="1298" r:id="rId23"/>
    <p:sldId id="1300" r:id="rId24"/>
    <p:sldId id="1299" r:id="rId25"/>
    <p:sldId id="1301" r:id="rId26"/>
    <p:sldId id="1302" r:id="rId27"/>
    <p:sldId id="1303" r:id="rId28"/>
    <p:sldId id="1304" r:id="rId29"/>
    <p:sldId id="1306" r:id="rId30"/>
    <p:sldId id="1307" r:id="rId31"/>
    <p:sldId id="1308" r:id="rId32"/>
    <p:sldId id="1309" r:id="rId33"/>
    <p:sldId id="1311" r:id="rId34"/>
    <p:sldId id="1312" r:id="rId35"/>
    <p:sldId id="1314" r:id="rId36"/>
    <p:sldId id="1313" r:id="rId37"/>
    <p:sldId id="1315" r:id="rId38"/>
    <p:sldId id="1316" r:id="rId39"/>
    <p:sldId id="1310" r:id="rId40"/>
    <p:sldId id="1317" r:id="rId41"/>
    <p:sldId id="1329" r:id="rId42"/>
    <p:sldId id="1321" r:id="rId43"/>
    <p:sldId id="1319" r:id="rId44"/>
    <p:sldId id="1320" r:id="rId45"/>
    <p:sldId id="1322" r:id="rId46"/>
    <p:sldId id="1331" r:id="rId47"/>
    <p:sldId id="1323" r:id="rId48"/>
    <p:sldId id="1325" r:id="rId49"/>
    <p:sldId id="1324" r:id="rId50"/>
    <p:sldId id="1326" r:id="rId51"/>
    <p:sldId id="1327" r:id="rId52"/>
    <p:sldId id="1332" r:id="rId53"/>
    <p:sldId id="1333" r:id="rId54"/>
    <p:sldId id="1334" r:id="rId55"/>
    <p:sldId id="1335" r:id="rId56"/>
    <p:sldId id="1336" r:id="rId57"/>
    <p:sldId id="1337" r:id="rId58"/>
    <p:sldId id="1338" r:id="rId59"/>
    <p:sldId id="1339" r:id="rId60"/>
    <p:sldId id="1340" r:id="rId61"/>
    <p:sldId id="1342" r:id="rId62"/>
    <p:sldId id="1343" r:id="rId63"/>
    <p:sldId id="1344" r:id="rId64"/>
    <p:sldId id="1345" r:id="rId65"/>
    <p:sldId id="1346" r:id="rId66"/>
    <p:sldId id="1348" r:id="rId67"/>
    <p:sldId id="1347" r:id="rId68"/>
    <p:sldId id="1349" r:id="rId69"/>
    <p:sldId id="1350" r:id="rId70"/>
    <p:sldId id="1214" r:id="rId71"/>
    <p:sldId id="1408" r:id="rId72"/>
    <p:sldId id="1176" r:id="rId73"/>
    <p:sldId id="1177" r:id="rId74"/>
    <p:sldId id="1179" r:id="rId75"/>
    <p:sldId id="1187" r:id="rId76"/>
    <p:sldId id="1198" r:id="rId77"/>
    <p:sldId id="1200" r:id="rId78"/>
    <p:sldId id="1199" r:id="rId79"/>
    <p:sldId id="1197" r:id="rId80"/>
    <p:sldId id="1204" r:id="rId81"/>
    <p:sldId id="1205" r:id="rId82"/>
    <p:sldId id="1207" r:id="rId83"/>
    <p:sldId id="1206" r:id="rId84"/>
    <p:sldId id="1209" r:id="rId85"/>
    <p:sldId id="1211" r:id="rId86"/>
    <p:sldId id="1210" r:id="rId87"/>
    <p:sldId id="1212" r:id="rId88"/>
    <p:sldId id="1213" r:id="rId89"/>
    <p:sldId id="1202" r:id="rId90"/>
    <p:sldId id="1203" r:id="rId91"/>
    <p:sldId id="1392" r:id="rId92"/>
    <p:sldId id="1393" r:id="rId93"/>
    <p:sldId id="1394" r:id="rId94"/>
    <p:sldId id="1396" r:id="rId95"/>
    <p:sldId id="1391" r:id="rId96"/>
    <p:sldId id="1401" r:id="rId97"/>
    <p:sldId id="1397" r:id="rId98"/>
    <p:sldId id="1402" r:id="rId99"/>
    <p:sldId id="1403" r:id="rId100"/>
    <p:sldId id="1398" r:id="rId101"/>
    <p:sldId id="1399" r:id="rId102"/>
    <p:sldId id="1400" r:id="rId103"/>
    <p:sldId id="1432" r:id="rId104"/>
    <p:sldId id="1433" r:id="rId105"/>
    <p:sldId id="1435" r:id="rId106"/>
    <p:sldId id="1413" r:id="rId107"/>
    <p:sldId id="1414" r:id="rId108"/>
    <p:sldId id="1415" r:id="rId109"/>
    <p:sldId id="1416" r:id="rId110"/>
    <p:sldId id="1417" r:id="rId111"/>
    <p:sldId id="1418" r:id="rId112"/>
    <p:sldId id="1419" r:id="rId113"/>
    <p:sldId id="1436" r:id="rId114"/>
    <p:sldId id="1437" r:id="rId115"/>
    <p:sldId id="1438" r:id="rId116"/>
    <p:sldId id="1439" r:id="rId117"/>
    <p:sldId id="1440" r:id="rId118"/>
    <p:sldId id="1441" r:id="rId119"/>
    <p:sldId id="1442" r:id="rId120"/>
    <p:sldId id="1443" r:id="rId121"/>
    <p:sldId id="1444" r:id="rId122"/>
    <p:sldId id="1351" r:id="rId123"/>
    <p:sldId id="1377" r:id="rId124"/>
    <p:sldId id="1378" r:id="rId125"/>
    <p:sldId id="1380" r:id="rId126"/>
    <p:sldId id="1362" r:id="rId127"/>
    <p:sldId id="1379" r:id="rId128"/>
    <p:sldId id="1390" r:id="rId129"/>
    <p:sldId id="1352" r:id="rId130"/>
    <p:sldId id="1381" r:id="rId131"/>
    <p:sldId id="1382" r:id="rId132"/>
    <p:sldId id="1450" r:id="rId133"/>
    <p:sldId id="1353" r:id="rId134"/>
    <p:sldId id="1383" r:id="rId135"/>
    <p:sldId id="1384" r:id="rId136"/>
    <p:sldId id="1354" r:id="rId137"/>
    <p:sldId id="1355" r:id="rId138"/>
    <p:sldId id="1386" r:id="rId139"/>
    <p:sldId id="1387" r:id="rId140"/>
    <p:sldId id="1389" r:id="rId141"/>
    <p:sldId id="1388" r:id="rId142"/>
    <p:sldId id="1358" r:id="rId143"/>
    <p:sldId id="1359" r:id="rId144"/>
    <p:sldId id="1363" r:id="rId145"/>
    <p:sldId id="1360" r:id="rId146"/>
    <p:sldId id="1364" r:id="rId147"/>
    <p:sldId id="1365" r:id="rId148"/>
    <p:sldId id="1366" r:id="rId149"/>
    <p:sldId id="1367" r:id="rId150"/>
    <p:sldId id="1368" r:id="rId151"/>
    <p:sldId id="1369" r:id="rId152"/>
    <p:sldId id="1370" r:id="rId153"/>
    <p:sldId id="1404" r:id="rId154"/>
    <p:sldId id="1405" r:id="rId155"/>
    <p:sldId id="1406" r:id="rId156"/>
    <p:sldId id="1407" r:id="rId157"/>
    <p:sldId id="1420" r:id="rId158"/>
    <p:sldId id="1421" r:id="rId159"/>
    <p:sldId id="1422" r:id="rId160"/>
    <p:sldId id="1423" r:id="rId161"/>
    <p:sldId id="1424" r:id="rId162"/>
    <p:sldId id="1425" r:id="rId163"/>
    <p:sldId id="1426" r:id="rId164"/>
    <p:sldId id="1427" r:id="rId165"/>
    <p:sldId id="1428" r:id="rId166"/>
    <p:sldId id="1429" r:id="rId167"/>
    <p:sldId id="1430" r:id="rId168"/>
    <p:sldId id="1458" r:id="rId169"/>
    <p:sldId id="1459" r:id="rId170"/>
    <p:sldId id="1460" r:id="rId171"/>
    <p:sldId id="1461" r:id="rId172"/>
    <p:sldId id="1462" r:id="rId173"/>
    <p:sldId id="1463" r:id="rId174"/>
    <p:sldId id="1464" r:id="rId175"/>
    <p:sldId id="1465" r:id="rId176"/>
    <p:sldId id="1466" r:id="rId177"/>
    <p:sldId id="1445" r:id="rId178"/>
    <p:sldId id="1467" r:id="rId179"/>
    <p:sldId id="1446" r:id="rId180"/>
    <p:sldId id="1447" r:id="rId181"/>
    <p:sldId id="1456" r:id="rId182"/>
    <p:sldId id="1457" r:id="rId183"/>
    <p:sldId id="1448" r:id="rId184"/>
    <p:sldId id="1449" r:id="rId18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0" autoAdjust="0"/>
    <p:restoredTop sz="94893" autoAdjust="0"/>
  </p:normalViewPr>
  <p:slideViewPr>
    <p:cSldViewPr>
      <p:cViewPr varScale="1">
        <p:scale>
          <a:sx n="86" d="100"/>
          <a:sy n="86" d="100"/>
        </p:scale>
        <p:origin x="1212" y="78"/>
      </p:cViewPr>
      <p:guideLst>
        <p:guide orient="horz" pos="1620"/>
        <p:guide pos="2880"/>
      </p:guideLst>
    </p:cSldViewPr>
  </p:slideViewPr>
  <p:notesTextViewPr>
    <p:cViewPr>
      <p:scale>
        <a:sx n="300" d="100"/>
        <a:sy n="3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CBE88-74B6-3346-B4B3-8D7D0330E510}" type="datetimeFigureOut">
              <a:rPr lang="en-US" smtClean="0"/>
              <a:pPr/>
              <a:t>6/30/2023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B2E70-0453-E64D-A8F2-507FB12CCBBD}" type="slidenum">
              <a:rPr lang="en-US" smtClean="0"/>
              <a:pPr/>
              <a:t>‹#›</a:t>
            </a:fld>
            <a:endParaRPr lang="en-US"/>
          </a:p>
        </p:txBody>
      </p:sp>
    </p:spTree>
    <p:extLst>
      <p:ext uri="{BB962C8B-B14F-4D97-AF65-F5344CB8AC3E}">
        <p14:creationId xmlns:p14="http://schemas.microsoft.com/office/powerpoint/2010/main" val="52225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314450"/>
            <a:ext cx="6629400" cy="19431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30,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30,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30,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30,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7696200" cy="74295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028701"/>
            <a:ext cx="8610600" cy="3508772"/>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171450"/>
          </a:xfrm>
        </p:spPr>
        <p:txBody>
          <a:bodyPr anchor="t"/>
          <a:lstStyle>
            <a:lvl1pPr>
              <a:defRPr/>
            </a:lvl1pPr>
          </a:lstStyle>
          <a:p>
            <a:pPr>
              <a:defRPr/>
            </a:pPr>
            <a:fld id="{BCA20BF4-46A4-4C62-9717-542F3E07C11D}" type="datetime4">
              <a:rPr lang="en-US"/>
              <a:pPr>
                <a:defRPr/>
              </a:pPr>
              <a:t>June 30,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600201"/>
            <a:ext cx="6629400" cy="1369772"/>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1"/>
            <a:ext cx="1219200" cy="213122"/>
          </a:xfrm>
        </p:spPr>
        <p:txBody>
          <a:bodyPr anchor="t"/>
          <a:lstStyle>
            <a:lvl1pPr>
              <a:defRPr/>
            </a:lvl1pPr>
          </a:lstStyle>
          <a:p>
            <a:pPr>
              <a:defRPr/>
            </a:pPr>
            <a:fld id="{8AD5B4E8-8B51-4882-8119-31F6314D291B}" type="datetime4">
              <a:rPr lang="en-US"/>
              <a:pPr>
                <a:defRPr/>
              </a:pPr>
              <a:t>June 30,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lang="en-US"/>
              <a:t>Click to edit Master title style</a:t>
            </a:r>
          </a:p>
        </p:txBody>
      </p:sp>
      <p:sp>
        <p:nvSpPr>
          <p:cNvPr id="3" name="Content Placeholder 2"/>
          <p:cNvSpPr>
            <a:spLocks noGrp="1"/>
          </p:cNvSpPr>
          <p:nvPr>
            <p:ph sz="half" idx="1"/>
          </p:nvPr>
        </p:nvSpPr>
        <p:spPr>
          <a:xfrm>
            <a:off x="45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1"/>
            <a:ext cx="1143000" cy="273844"/>
          </a:xfrm>
        </p:spPr>
        <p:txBody>
          <a:bodyPr anchor="t"/>
          <a:lstStyle>
            <a:lvl1pPr>
              <a:defRPr/>
            </a:lvl1pPr>
          </a:lstStyle>
          <a:p>
            <a:pPr>
              <a:defRPr/>
            </a:pPr>
            <a:fld id="{B4147ACC-92FB-429D-8ACA-A583ECABA249}" type="datetime4">
              <a:rPr lang="en-US"/>
              <a:pPr>
                <a:defRPr/>
              </a:pPr>
              <a:t>June 30,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4114800"/>
            <a:ext cx="4040188"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7" y="4114800"/>
            <a:ext cx="4041775"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1137685"/>
            <a:ext cx="4040188"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7" y="1137685"/>
            <a:ext cx="4041775"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1"/>
            <a:ext cx="1143000" cy="273844"/>
          </a:xfrm>
        </p:spPr>
        <p:txBody>
          <a:bodyPr anchor="t"/>
          <a:lstStyle>
            <a:lvl1pPr>
              <a:defRPr/>
            </a:lvl1pPr>
          </a:lstStyle>
          <a:p>
            <a:pPr>
              <a:defRPr/>
            </a:pPr>
            <a:fld id="{272CADEB-BF3F-40FE-A6E1-8FB498EBFF75}" type="datetime4">
              <a:rPr lang="en-US"/>
              <a:pPr>
                <a:defRPr/>
              </a:pPr>
              <a:t>June 30,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30,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30,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7"/>
            <a:ext cx="3200400" cy="547688"/>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30,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4816080"/>
            <a:ext cx="762000" cy="273844"/>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1" y="914400"/>
            <a:ext cx="3053868" cy="940356"/>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1" y="2057400"/>
            <a:ext cx="3053867" cy="199761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30,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057651"/>
            <a:ext cx="9144000" cy="109061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14300"/>
            <a:ext cx="7620000" cy="7429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028701"/>
            <a:ext cx="7620000" cy="35087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4816080"/>
            <a:ext cx="2133600" cy="273844"/>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30, 2023</a:t>
            </a:fld>
            <a:endParaRPr lang="en-US"/>
          </a:p>
        </p:txBody>
      </p:sp>
      <p:sp>
        <p:nvSpPr>
          <p:cNvPr id="22" name="Footer Placeholder 21"/>
          <p:cNvSpPr>
            <a:spLocks noGrp="1"/>
          </p:cNvSpPr>
          <p:nvPr>
            <p:ph type="ftr" sz="quarter" idx="3"/>
          </p:nvPr>
        </p:nvSpPr>
        <p:spPr>
          <a:xfrm>
            <a:off x="3124200" y="4816080"/>
            <a:ext cx="2895600" cy="273844"/>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4816080"/>
            <a:ext cx="762000" cy="273844"/>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www.w3schools.com/jsref/jsref_regexp_charset.asp" TargetMode="External"/><Relationship Id="rId7" Type="http://schemas.openxmlformats.org/officeDocument/2006/relationships/hyperlink" Target="https://www.w3schools.com/jsref/jsref_regexp_xy.asp"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w3schools.com/jsref/jsref_regexp_not_0-9.asp" TargetMode="External"/><Relationship Id="rId5" Type="http://schemas.openxmlformats.org/officeDocument/2006/relationships/hyperlink" Target="https://www.w3schools.com/jsref/jsref_regexp_0-9.asp" TargetMode="External"/><Relationship Id="rId4" Type="http://schemas.openxmlformats.org/officeDocument/2006/relationships/hyperlink" Target="https://www.w3schools.com/jsref/jsref_regexp_charset_not.asp" TargetMode="Externa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8" Type="http://schemas.openxmlformats.org/officeDocument/2006/relationships/hyperlink" Target="https://www.w3schools.com/jsref/jsref_regexp_nxcomma.asp" TargetMode="External"/><Relationship Id="rId3" Type="http://schemas.openxmlformats.org/officeDocument/2006/relationships/hyperlink" Target="https://www.w3schools.com/jsref/jsref_regexp_onemore.asp" TargetMode="External"/><Relationship Id="rId7" Type="http://schemas.openxmlformats.org/officeDocument/2006/relationships/hyperlink" Target="https://www.w3schools.com/jsref/jsref_regexp_nxy.asp" TargetMode="External"/><Relationship Id="rId12" Type="http://schemas.openxmlformats.org/officeDocument/2006/relationships/hyperlink" Target="https://www.w3schools.com/jsref/jsref_regexp_nfollow_not.asp"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w3schools.com/jsref/jsref_regexp_nx.asp" TargetMode="External"/><Relationship Id="rId11" Type="http://schemas.openxmlformats.org/officeDocument/2006/relationships/hyperlink" Target="https://www.w3schools.com/jsref/jsref_regexp_nfollow.asp" TargetMode="External"/><Relationship Id="rId5" Type="http://schemas.openxmlformats.org/officeDocument/2006/relationships/hyperlink" Target="https://www.w3schools.com/jsref/jsref_regexp_zeroone.asp" TargetMode="External"/><Relationship Id="rId10" Type="http://schemas.openxmlformats.org/officeDocument/2006/relationships/hyperlink" Target="https://www.w3schools.com/jsref/jsref_regexp_ncaret.asp" TargetMode="External"/><Relationship Id="rId4" Type="http://schemas.openxmlformats.org/officeDocument/2006/relationships/hyperlink" Target="https://www.w3schools.com/jsref/jsref_regexp_zeromore.asp" TargetMode="External"/><Relationship Id="rId9" Type="http://schemas.openxmlformats.org/officeDocument/2006/relationships/hyperlink" Target="https://www.w3schools.com/jsref/jsref_regexp_ndollar.asp" TargetMode="Externa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hyperlink" Target="https://www.geeksforgeeks.org/arrays-in-javascrip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geeksforgeeks.org/javascript-array-reduce-method/" TargetMode="External"/><Relationship Id="rId5" Type="http://schemas.openxmlformats.org/officeDocument/2006/relationships/hyperlink" Target="https://www.geeksforgeeks.org/sets-in-javascript/" TargetMode="External"/><Relationship Id="rId4" Type="http://schemas.openxmlformats.org/officeDocument/2006/relationships/hyperlink" Target="https://www.geeksforgeeks.org/javascript-array-filter-method/" TargetMode="External"/></Relationships>
</file>

<file path=ppt/slides/_rels/slide16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hyperlink" Target="https://www.geeksforgeeks.org/javascript-array-filter-method/"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17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1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17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uru99.com/mobile-testing.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Module3</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167692088"/>
              </p:ext>
            </p:extLst>
          </p:nvPr>
        </p:nvGraphicFramePr>
        <p:xfrm>
          <a:off x="214315" y="971550"/>
          <a:ext cx="8624885" cy="2865120"/>
        </p:xfrm>
        <a:graphic>
          <a:graphicData uri="http://schemas.openxmlformats.org/drawingml/2006/table">
            <a:tbl>
              <a:tblPr/>
              <a:tblGrid>
                <a:gridCol w="8624885">
                  <a:extLst>
                    <a:ext uri="{9D8B030D-6E8A-4147-A177-3AD203B41FA5}">
                      <a16:colId xmlns:a16="http://schemas.microsoft.com/office/drawing/2014/main" val="452946976"/>
                    </a:ext>
                  </a:extLst>
                </a:gridCol>
              </a:tblGrid>
              <a:tr h="1780857">
                <a:tc>
                  <a:txBody>
                    <a:bodyPr/>
                    <a:lstStyle/>
                    <a:p>
                      <a:r>
                        <a:rPr kumimoji="0" lang="en-IN" sz="1800" b="0" i="0" u="none" strike="noStrike" kern="1200" baseline="0" dirty="0">
                          <a:solidFill>
                            <a:schemeClr val="bg1"/>
                          </a:solidFill>
                          <a:latin typeface="+mn-lt"/>
                          <a:ea typeface="+mn-ea"/>
                          <a:cs typeface="+mn-cs"/>
                        </a:rPr>
                        <a:t>. 	</a:t>
                      </a:r>
                    </a:p>
                    <a:p>
                      <a:r>
                        <a:rPr kumimoji="0" lang="en-US" sz="1800" b="0" i="0" u="none" strike="noStrike" kern="1200" baseline="0" dirty="0">
                          <a:solidFill>
                            <a:srgbClr val="FF0000"/>
                          </a:solidFill>
                          <a:latin typeface="+mn-lt"/>
                          <a:ea typeface="+mn-ea"/>
                          <a:cs typeface="+mn-cs"/>
                        </a:rPr>
                        <a:t> </a:t>
                      </a:r>
                      <a:r>
                        <a:rPr kumimoji="0" lang="en-US" sz="1800" b="1" i="0" u="none" strike="noStrike" kern="1200" baseline="0" dirty="0">
                          <a:solidFill>
                            <a:srgbClr val="FF0000"/>
                          </a:solidFill>
                          <a:latin typeface="+mn-lt"/>
                          <a:ea typeface="+mn-ea"/>
                          <a:cs typeface="+mn-cs"/>
                        </a:rPr>
                        <a:t>MODULE – III: INTERACTIVE USER INFERFACE AND WEB APPLICATION DEVELOPMENT (10) </a:t>
                      </a:r>
                      <a:endParaRPr kumimoji="0" lang="en-US" sz="1800" b="0" i="0" u="none" strike="noStrike" kern="1200" baseline="0" dirty="0">
                        <a:solidFill>
                          <a:srgbClr val="FF0000"/>
                        </a:solidFill>
                        <a:latin typeface="+mn-lt"/>
                        <a:ea typeface="+mn-ea"/>
                        <a:cs typeface="+mn-cs"/>
                      </a:endParaRPr>
                    </a:p>
                    <a:p>
                      <a:r>
                        <a:rPr kumimoji="0" lang="en-US" sz="1800" b="0" i="0" u="none" strike="noStrike" kern="1200" baseline="0" dirty="0">
                          <a:solidFill>
                            <a:schemeClr val="bg1"/>
                          </a:solidFill>
                          <a:latin typeface="+mn-lt"/>
                          <a:ea typeface="+mn-ea"/>
                          <a:cs typeface="+mn-cs"/>
                        </a:rPr>
                        <a:t>JavaScript variable naming rules, data types, expressions and operators, pattern matching with regular expressions, managing web page styles using JavaScript and CSS, script forms, introduction to AJAX. </a:t>
                      </a:r>
                    </a:p>
                    <a:p>
                      <a:r>
                        <a:rPr kumimoji="0" lang="en-US" sz="1800" b="0" i="0" u="none" strike="noStrike" kern="1200" baseline="0" dirty="0">
                          <a:solidFill>
                            <a:schemeClr val="bg1"/>
                          </a:solidFill>
                          <a:latin typeface="+mn-lt"/>
                          <a:ea typeface="+mn-ea"/>
                          <a:cs typeface="+mn-cs"/>
                        </a:rPr>
                        <a:t>Introduction to web design from an evolutionary perspective, create a native and web app, JSX, class and function components, props, state, lifecycle methods, and hooks. 	</a:t>
                      </a:r>
                    </a:p>
                    <a:p>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42410394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21923"/>
            <a:ext cx="6003387" cy="461665"/>
          </a:xfrm>
          <a:prstGeom prst="rect">
            <a:avLst/>
          </a:prstGeom>
          <a:noFill/>
        </p:spPr>
        <p:txBody>
          <a:bodyPr wrap="square">
            <a:spAutoFit/>
          </a:bodyPr>
          <a:lstStyle/>
          <a:p>
            <a:pPr algn="just"/>
            <a:r>
              <a:rPr lang="en-US" sz="2400" b="1" dirty="0">
                <a:solidFill>
                  <a:schemeClr val="bg1"/>
                </a:solidFill>
                <a:latin typeface="Bookman Old Style" panose="02050604050505020204" pitchFamily="18" charset="0"/>
              </a:rPr>
              <a:t>Document Object Model(DOM)</a:t>
            </a:r>
          </a:p>
        </p:txBody>
      </p:sp>
      <p:sp>
        <p:nvSpPr>
          <p:cNvPr id="4" name="TextBox 3">
            <a:extLst>
              <a:ext uri="{FF2B5EF4-FFF2-40B4-BE49-F238E27FC236}">
                <a16:creationId xmlns:a16="http://schemas.microsoft.com/office/drawing/2014/main" id="{FD6FA808-672C-8176-B12D-F56E4D9124E4}"/>
              </a:ext>
            </a:extLst>
          </p:cNvPr>
          <p:cNvSpPr txBox="1"/>
          <p:nvPr/>
        </p:nvSpPr>
        <p:spPr>
          <a:xfrm>
            <a:off x="457200" y="747260"/>
            <a:ext cx="8686800" cy="3970318"/>
          </a:xfrm>
          <a:prstGeom prst="rect">
            <a:avLst/>
          </a:prstGeom>
          <a:noFill/>
        </p:spPr>
        <p:txBody>
          <a:bodyPr wrap="square">
            <a:spAutoFit/>
          </a:bodyPr>
          <a:lstStyle/>
          <a:p>
            <a:pPr algn="l"/>
            <a:r>
              <a:rPr lang="en-IN" b="0" i="0" dirty="0">
                <a:solidFill>
                  <a:srgbClr val="FF0000"/>
                </a:solidFill>
                <a:effectLst/>
                <a:latin typeface="Segoe UI" panose="020B0502040204020203" pitchFamily="34" charset="0"/>
              </a:rPr>
              <a:t>JavaScript Can Change HTML Attribute Values</a:t>
            </a:r>
          </a:p>
          <a:p>
            <a:pPr algn="l"/>
            <a:r>
              <a:rPr lang="en-US" b="0" i="0" dirty="0">
                <a:solidFill>
                  <a:schemeClr val="bg1"/>
                </a:solidFill>
                <a:effectLst/>
                <a:latin typeface="Segoe UI" panose="020B0502040204020203" pitchFamily="34" charset="0"/>
              </a:rPr>
              <a:t>In this example JavaScript changes the value of the </a:t>
            </a:r>
            <a:r>
              <a:rPr lang="en-US" b="0" i="0" dirty="0" err="1">
                <a:solidFill>
                  <a:schemeClr val="bg1"/>
                </a:solidFill>
                <a:effectLst/>
                <a:latin typeface="Segoe UI" panose="020B0502040204020203" pitchFamily="34" charset="0"/>
              </a:rPr>
              <a:t>src</a:t>
            </a:r>
            <a:r>
              <a:rPr lang="en-US" b="0" i="0" dirty="0">
                <a:solidFill>
                  <a:schemeClr val="bg1"/>
                </a:solidFill>
                <a:effectLst/>
                <a:latin typeface="Segoe UI" panose="020B0502040204020203" pitchFamily="34" charset="0"/>
              </a:rPr>
              <a:t> (source) attribute of an &lt;</a:t>
            </a:r>
            <a:r>
              <a:rPr lang="en-US" b="0" i="0" dirty="0" err="1">
                <a:solidFill>
                  <a:schemeClr val="bg1"/>
                </a:solidFill>
                <a:effectLst/>
                <a:latin typeface="Segoe UI" panose="020B0502040204020203" pitchFamily="34" charset="0"/>
              </a:rPr>
              <a:t>img</a:t>
            </a:r>
            <a:r>
              <a:rPr lang="en-US" b="0" i="0" dirty="0">
                <a:solidFill>
                  <a:schemeClr val="bg1"/>
                </a:solidFill>
                <a:effectLst/>
                <a:latin typeface="Segoe UI" panose="020B0502040204020203" pitchFamily="34" charset="0"/>
              </a:rPr>
              <a:t>&gt; tag:</a:t>
            </a:r>
          </a:p>
          <a:p>
            <a:pPr algn="l"/>
            <a:r>
              <a:rPr lang="en-US" dirty="0">
                <a:solidFill>
                  <a:srgbClr val="FF0000"/>
                </a:solidFill>
                <a:latin typeface="Segoe UI" panose="020B0502040204020203" pitchFamily="34" charset="0"/>
              </a:rPr>
              <a:t>Example</a:t>
            </a: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What Can JavaScript Do?</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JavaScript can change HTML attribute values.</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In this case JavaScript changes the value of the </a:t>
            </a:r>
            <a:r>
              <a:rPr lang="en-IN" b="0" dirty="0" err="1">
                <a:solidFill>
                  <a:srgbClr val="000000"/>
                </a:solidFill>
                <a:effectLst/>
                <a:latin typeface="Consolas" panose="020B0609020204030204" pitchFamily="49" charset="0"/>
              </a:rPr>
              <a:t>src</a:t>
            </a:r>
            <a:r>
              <a:rPr lang="en-IN" b="0" dirty="0">
                <a:solidFill>
                  <a:srgbClr val="000000"/>
                </a:solidFill>
                <a:effectLst/>
                <a:latin typeface="Consolas" panose="020B0609020204030204" pitchFamily="49" charset="0"/>
              </a:rPr>
              <a:t> (source) attribute of an image.</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283132819"/>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3AF721D8-6CF6-EC4F-F21B-D5DCB532516C}"/>
              </a:ext>
            </a:extLst>
          </p:cNvPr>
          <p:cNvSpPr txBox="1"/>
          <p:nvPr/>
        </p:nvSpPr>
        <p:spPr>
          <a:xfrm>
            <a:off x="228600" y="971553"/>
            <a:ext cx="8001000" cy="2585323"/>
          </a:xfrm>
          <a:prstGeom prst="rect">
            <a:avLst/>
          </a:prstGeom>
          <a:noFill/>
        </p:spPr>
        <p:txBody>
          <a:bodyPr wrap="square">
            <a:spAutoFit/>
          </a:bodyPr>
          <a:lstStyle/>
          <a:p>
            <a:pPr algn="just"/>
            <a:r>
              <a:rPr lang="en-US" b="0" i="0" dirty="0">
                <a:solidFill>
                  <a:srgbClr val="FF0000"/>
                </a:solidFill>
                <a:effectLst/>
                <a:latin typeface="inter-regular"/>
              </a:rPr>
              <a:t>Let's see another code to print date/month/year.</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date</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Date();  </a:t>
            </a:r>
          </a:p>
          <a:p>
            <a:pPr algn="just"/>
            <a:r>
              <a:rPr lang="en-IN" b="0" i="0" dirty="0">
                <a:solidFill>
                  <a:srgbClr val="000000"/>
                </a:solidFill>
                <a:effectLst/>
                <a:latin typeface="inter-regular"/>
              </a:rPr>
              <a:t>var </a:t>
            </a:r>
            <a:r>
              <a:rPr lang="en-IN" b="0" i="0" dirty="0">
                <a:solidFill>
                  <a:srgbClr val="FF0000"/>
                </a:solidFill>
                <a:effectLst/>
                <a:latin typeface="inter-regular"/>
              </a:rPr>
              <a:t>day</a:t>
            </a:r>
            <a:r>
              <a:rPr lang="en-IN" b="0" i="0" dirty="0">
                <a:solidFill>
                  <a:srgbClr val="000000"/>
                </a:solidFill>
                <a:effectLst/>
                <a:latin typeface="inter-regular"/>
              </a:rPr>
              <a:t>=</a:t>
            </a:r>
            <a:r>
              <a:rPr lang="en-IN" b="0" i="0" dirty="0" err="1">
                <a:solidFill>
                  <a:srgbClr val="0000FF"/>
                </a:solidFill>
                <a:effectLst/>
                <a:latin typeface="inter-regular"/>
              </a:rPr>
              <a:t>date</a:t>
            </a:r>
            <a:r>
              <a:rPr lang="en-IN" b="0" i="0" dirty="0" err="1">
                <a:solidFill>
                  <a:srgbClr val="000000"/>
                </a:solidFill>
                <a:effectLst/>
                <a:latin typeface="inter-regular"/>
              </a:rPr>
              <a:t>.getDate</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month</a:t>
            </a:r>
            <a:r>
              <a:rPr lang="en-IN" b="0" i="0" dirty="0">
                <a:solidFill>
                  <a:srgbClr val="000000"/>
                </a:solidFill>
                <a:effectLst/>
                <a:latin typeface="inter-regular"/>
              </a:rPr>
              <a:t>=</a:t>
            </a:r>
            <a:r>
              <a:rPr lang="en-IN" b="0" i="0" dirty="0" err="1">
                <a:solidFill>
                  <a:srgbClr val="0000FF"/>
                </a:solidFill>
                <a:effectLst/>
                <a:latin typeface="inter-regular"/>
              </a:rPr>
              <a:t>date</a:t>
            </a:r>
            <a:r>
              <a:rPr lang="en-IN" b="0" i="0" dirty="0" err="1">
                <a:solidFill>
                  <a:srgbClr val="000000"/>
                </a:solidFill>
                <a:effectLst/>
                <a:latin typeface="inter-regular"/>
              </a:rPr>
              <a:t>.getMonth</a:t>
            </a:r>
            <a:r>
              <a:rPr lang="en-IN" b="0" i="0" dirty="0">
                <a:solidFill>
                  <a:srgbClr val="000000"/>
                </a:solidFill>
                <a:effectLst/>
                <a:latin typeface="inter-regular"/>
              </a:rPr>
              <a:t>()+1;  </a:t>
            </a:r>
          </a:p>
          <a:p>
            <a:pPr algn="just"/>
            <a:r>
              <a:rPr lang="en-IN" b="0" i="0" dirty="0">
                <a:solidFill>
                  <a:srgbClr val="000000"/>
                </a:solidFill>
                <a:effectLst/>
                <a:latin typeface="inter-regular"/>
              </a:rPr>
              <a:t>var </a:t>
            </a:r>
            <a:r>
              <a:rPr lang="en-IN" b="0" i="0" dirty="0">
                <a:solidFill>
                  <a:srgbClr val="FF0000"/>
                </a:solidFill>
                <a:effectLst/>
                <a:latin typeface="inter-regular"/>
              </a:rPr>
              <a:t>year</a:t>
            </a:r>
            <a:r>
              <a:rPr lang="en-IN" b="0" i="0" dirty="0">
                <a:solidFill>
                  <a:srgbClr val="000000"/>
                </a:solidFill>
                <a:effectLst/>
                <a:latin typeface="inter-regular"/>
              </a:rPr>
              <a:t>=</a:t>
            </a:r>
            <a:r>
              <a:rPr lang="en-IN" b="0" i="0" dirty="0" err="1">
                <a:solidFill>
                  <a:srgbClr val="0000FF"/>
                </a:solidFill>
                <a:effectLst/>
                <a:latin typeface="inter-regular"/>
              </a:rPr>
              <a:t>date</a:t>
            </a:r>
            <a:r>
              <a:rPr lang="en-IN" b="0" i="0" dirty="0" err="1">
                <a:solidFill>
                  <a:srgbClr val="000000"/>
                </a:solidFill>
                <a:effectLst/>
                <a:latin typeface="inter-regular"/>
              </a:rPr>
              <a:t>.getFullYear</a:t>
            </a:r>
            <a:r>
              <a:rPr lang="en-IN" b="0" i="0" dirty="0">
                <a:solidFill>
                  <a:srgbClr val="000000"/>
                </a:solidFill>
                <a:effectLst/>
                <a:latin typeface="inter-regular"/>
              </a:rPr>
              <a:t>();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a:t>
            </a:r>
            <a:r>
              <a:rPr lang="en-IN" b="1" i="0" dirty="0">
                <a:solidFill>
                  <a:srgbClr val="006699"/>
                </a:solidFill>
                <a:effectLst/>
                <a:latin typeface="inter-regular"/>
              </a:rPr>
              <a:t>&lt;</a:t>
            </a:r>
            <a:r>
              <a:rPr lang="en-IN" b="1" i="0" dirty="0" err="1">
                <a:solidFill>
                  <a:srgbClr val="006699"/>
                </a:solidFill>
                <a:effectLst/>
                <a:latin typeface="inter-regular"/>
              </a:rPr>
              <a:t>br</a:t>
            </a:r>
            <a:r>
              <a:rPr lang="en-IN" b="1" i="0" dirty="0">
                <a:solidFill>
                  <a:srgbClr val="006699"/>
                </a:solidFill>
                <a:effectLst/>
                <a:latin typeface="inter-regular"/>
              </a:rPr>
              <a:t>&gt;</a:t>
            </a:r>
            <a:r>
              <a:rPr lang="en-IN" b="0" i="0" dirty="0">
                <a:solidFill>
                  <a:srgbClr val="000000"/>
                </a:solidFill>
                <a:effectLst/>
                <a:latin typeface="inter-regular"/>
              </a:rPr>
              <a:t>Date is: "+day+"/"+month+"/"+year);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endParaRPr lang="en-US" b="0" i="0" dirty="0">
              <a:solidFill>
                <a:srgbClr val="FF0000"/>
              </a:solidFill>
              <a:effectLst/>
              <a:latin typeface="inter-regular"/>
            </a:endParaRPr>
          </a:p>
        </p:txBody>
      </p:sp>
      <p:pic>
        <p:nvPicPr>
          <p:cNvPr id="6" name="Picture 5">
            <a:extLst>
              <a:ext uri="{FF2B5EF4-FFF2-40B4-BE49-F238E27FC236}">
                <a16:creationId xmlns:a16="http://schemas.microsoft.com/office/drawing/2014/main" id="{2471D559-6A73-C251-12FC-7B960BBCD2BE}"/>
              </a:ext>
            </a:extLst>
          </p:cNvPr>
          <p:cNvPicPr>
            <a:picLocks noChangeAspect="1"/>
          </p:cNvPicPr>
          <p:nvPr/>
        </p:nvPicPr>
        <p:blipFill>
          <a:blip r:embed="rId3"/>
          <a:stretch>
            <a:fillRect/>
          </a:stretch>
        </p:blipFill>
        <p:spPr>
          <a:xfrm>
            <a:off x="5943600" y="1677381"/>
            <a:ext cx="2095500" cy="571500"/>
          </a:xfrm>
          <a:prstGeom prst="rect">
            <a:avLst/>
          </a:prstGeom>
        </p:spPr>
      </p:pic>
    </p:spTree>
    <p:extLst>
      <p:ext uri="{BB962C8B-B14F-4D97-AF65-F5344CB8AC3E}">
        <p14:creationId xmlns:p14="http://schemas.microsoft.com/office/powerpoint/2010/main" val="525751406"/>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EBD6BD35-83EF-CD46-4072-7B5023985C5D}"/>
              </a:ext>
            </a:extLst>
          </p:cNvPr>
          <p:cNvSpPr txBox="1"/>
          <p:nvPr/>
        </p:nvSpPr>
        <p:spPr>
          <a:xfrm>
            <a:off x="457200" y="742950"/>
            <a:ext cx="6453768" cy="2862322"/>
          </a:xfrm>
          <a:prstGeom prst="rect">
            <a:avLst/>
          </a:prstGeom>
          <a:noFill/>
        </p:spPr>
        <p:txBody>
          <a:bodyPr wrap="square">
            <a:spAutoFit/>
          </a:bodyPr>
          <a:lstStyle/>
          <a:p>
            <a:pPr algn="just"/>
            <a:r>
              <a:rPr lang="en-IN" b="0" i="0" dirty="0">
                <a:solidFill>
                  <a:srgbClr val="610B4B"/>
                </a:solidFill>
                <a:effectLst/>
                <a:latin typeface="erdana"/>
              </a:rPr>
              <a:t>JavaScript Current Time Example</a:t>
            </a:r>
          </a:p>
          <a:p>
            <a:pPr algn="just"/>
            <a:r>
              <a:rPr lang="en-IN" b="0" i="0" dirty="0">
                <a:solidFill>
                  <a:srgbClr val="000000"/>
                </a:solidFill>
                <a:effectLst/>
                <a:latin typeface="inter-regular"/>
              </a:rPr>
              <a:t>Current Time: </a:t>
            </a:r>
            <a:r>
              <a:rPr lang="en-IN" b="1" i="0" dirty="0">
                <a:solidFill>
                  <a:srgbClr val="006699"/>
                </a:solidFill>
                <a:effectLst/>
                <a:latin typeface="inter-regular"/>
              </a:rPr>
              <a:t>&lt;span</a:t>
            </a:r>
            <a:r>
              <a:rPr lang="en-IN" b="0" i="0" dirty="0">
                <a:solidFill>
                  <a:srgbClr val="000000"/>
                </a:solidFill>
                <a:effectLst/>
                <a:latin typeface="inter-regular"/>
              </a:rPr>
              <a:t> </a:t>
            </a:r>
            <a:r>
              <a:rPr lang="en-IN" b="0" i="0" dirty="0">
                <a:solidFill>
                  <a:srgbClr val="FF0000"/>
                </a:solidFill>
                <a:effectLst/>
                <a:latin typeface="inter-regular"/>
              </a:rPr>
              <a:t>id</a:t>
            </a:r>
            <a:r>
              <a:rPr lang="en-IN" b="0" i="0" dirty="0">
                <a:solidFill>
                  <a:srgbClr val="000000"/>
                </a:solidFill>
                <a:effectLst/>
                <a:latin typeface="inter-regular"/>
              </a:rPr>
              <a:t>=</a:t>
            </a:r>
            <a:r>
              <a:rPr lang="en-IN" b="0" i="0" dirty="0">
                <a:solidFill>
                  <a:srgbClr val="0000FF"/>
                </a:solidFill>
                <a:effectLst/>
                <a:latin typeface="inter-regular"/>
              </a:rPr>
              <a:t>"txt"</a:t>
            </a:r>
            <a:r>
              <a:rPr lang="en-IN" b="1" i="0" dirty="0">
                <a:solidFill>
                  <a:srgbClr val="006699"/>
                </a:solidFill>
                <a:effectLst/>
                <a:latin typeface="inter-regular"/>
              </a:rPr>
              <a:t>&gt;&lt;/span&gt;</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today</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Date();  </a:t>
            </a:r>
          </a:p>
          <a:p>
            <a:pPr algn="just"/>
            <a:r>
              <a:rPr lang="en-IN" b="0" i="0" dirty="0">
                <a:solidFill>
                  <a:srgbClr val="000000"/>
                </a:solidFill>
                <a:effectLst/>
                <a:latin typeface="inter-regular"/>
              </a:rPr>
              <a:t>var </a:t>
            </a:r>
            <a:r>
              <a:rPr lang="en-IN" b="0" i="0" dirty="0">
                <a:solidFill>
                  <a:srgbClr val="FF0000"/>
                </a:solidFill>
                <a:effectLst/>
                <a:latin typeface="inter-regular"/>
              </a:rPr>
              <a:t>h</a:t>
            </a:r>
            <a:r>
              <a:rPr lang="en-IN" b="0" i="0" dirty="0">
                <a:solidFill>
                  <a:srgbClr val="000000"/>
                </a:solidFill>
                <a:effectLst/>
                <a:latin typeface="inter-regular"/>
              </a:rPr>
              <a:t>=</a:t>
            </a:r>
            <a:r>
              <a:rPr lang="en-IN" b="0" i="0" dirty="0" err="1">
                <a:solidFill>
                  <a:srgbClr val="0000FF"/>
                </a:solidFill>
                <a:effectLst/>
                <a:latin typeface="inter-regular"/>
              </a:rPr>
              <a:t>today</a:t>
            </a:r>
            <a:r>
              <a:rPr lang="en-IN" b="0" i="0" dirty="0" err="1">
                <a:solidFill>
                  <a:srgbClr val="000000"/>
                </a:solidFill>
                <a:effectLst/>
                <a:latin typeface="inter-regular"/>
              </a:rPr>
              <a:t>.getHours</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m</a:t>
            </a:r>
            <a:r>
              <a:rPr lang="en-IN" b="0" i="0" dirty="0">
                <a:solidFill>
                  <a:srgbClr val="000000"/>
                </a:solidFill>
                <a:effectLst/>
                <a:latin typeface="inter-regular"/>
              </a:rPr>
              <a:t>=</a:t>
            </a:r>
            <a:r>
              <a:rPr lang="en-IN" b="0" i="0" dirty="0" err="1">
                <a:solidFill>
                  <a:srgbClr val="0000FF"/>
                </a:solidFill>
                <a:effectLst/>
                <a:latin typeface="inter-regular"/>
              </a:rPr>
              <a:t>today</a:t>
            </a:r>
            <a:r>
              <a:rPr lang="en-IN" b="0" i="0" dirty="0" err="1">
                <a:solidFill>
                  <a:srgbClr val="000000"/>
                </a:solidFill>
                <a:effectLst/>
                <a:latin typeface="inter-regular"/>
              </a:rPr>
              <a:t>.getMinutes</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s</a:t>
            </a:r>
            <a:r>
              <a:rPr lang="en-IN" b="0" i="0" dirty="0">
                <a:solidFill>
                  <a:srgbClr val="000000"/>
                </a:solidFill>
                <a:effectLst/>
                <a:latin typeface="inter-regular"/>
              </a:rPr>
              <a:t>=</a:t>
            </a:r>
            <a:r>
              <a:rPr lang="en-IN" b="0" i="0" dirty="0" err="1">
                <a:solidFill>
                  <a:srgbClr val="0000FF"/>
                </a:solidFill>
                <a:effectLst/>
                <a:latin typeface="inter-regular"/>
              </a:rPr>
              <a:t>today</a:t>
            </a:r>
            <a:r>
              <a:rPr lang="en-IN" b="0" i="0" dirty="0" err="1">
                <a:solidFill>
                  <a:srgbClr val="000000"/>
                </a:solidFill>
                <a:effectLst/>
                <a:latin typeface="inter-regular"/>
              </a:rPr>
              <a:t>.getSeconds</a:t>
            </a:r>
            <a:r>
              <a:rPr lang="en-IN" b="0" i="0" dirty="0">
                <a:solidFill>
                  <a:srgbClr val="000000"/>
                </a:solidFill>
                <a:effectLst/>
                <a:latin typeface="inter-regular"/>
              </a:rPr>
              <a:t>();  </a:t>
            </a:r>
          </a:p>
          <a:p>
            <a:pPr algn="just"/>
            <a:r>
              <a:rPr lang="en-IN" b="0" i="0" dirty="0" err="1">
                <a:solidFill>
                  <a:srgbClr val="000000"/>
                </a:solidFill>
                <a:effectLst/>
                <a:latin typeface="inter-regular"/>
              </a:rPr>
              <a:t>document.getElementById</a:t>
            </a:r>
            <a:r>
              <a:rPr lang="en-IN" b="0" i="0" dirty="0">
                <a:solidFill>
                  <a:srgbClr val="000000"/>
                </a:solidFill>
                <a:effectLst/>
                <a:latin typeface="inter-regular"/>
              </a:rPr>
              <a:t>('txt')</a:t>
            </a:r>
            <a:r>
              <a:rPr lang="en-IN" b="0" i="0" dirty="0">
                <a:solidFill>
                  <a:srgbClr val="FF0000"/>
                </a:solidFill>
                <a:effectLst/>
                <a:latin typeface="inter-regular"/>
              </a:rPr>
              <a:t>.</a:t>
            </a:r>
            <a:r>
              <a:rPr lang="en-IN" b="0" i="0" dirty="0" err="1">
                <a:solidFill>
                  <a:srgbClr val="FF0000"/>
                </a:solidFill>
                <a:effectLst/>
                <a:latin typeface="inter-regular"/>
              </a:rPr>
              <a:t>innerHTML</a:t>
            </a:r>
            <a:r>
              <a:rPr lang="en-IN" b="0" i="0" dirty="0">
                <a:solidFill>
                  <a:srgbClr val="000000"/>
                </a:solidFill>
                <a:effectLst/>
                <a:latin typeface="inter-regular"/>
              </a:rPr>
              <a:t>=</a:t>
            </a:r>
            <a:r>
              <a:rPr lang="en-IN" b="0" i="0" dirty="0">
                <a:solidFill>
                  <a:srgbClr val="0000FF"/>
                </a:solidFill>
                <a:effectLst/>
                <a:latin typeface="inter-regular"/>
              </a:rPr>
              <a:t>h</a:t>
            </a:r>
            <a:r>
              <a:rPr lang="en-IN" b="0" i="0" dirty="0">
                <a:solidFill>
                  <a:srgbClr val="000000"/>
                </a:solidFill>
                <a:effectLst/>
                <a:latin typeface="inter-regular"/>
              </a:rPr>
              <a:t>+":"+m+":"+s;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endParaRPr lang="en-IN" b="0" i="0" dirty="0">
              <a:solidFill>
                <a:srgbClr val="610B4B"/>
              </a:solidFill>
              <a:effectLst/>
              <a:latin typeface="erdana"/>
            </a:endParaRPr>
          </a:p>
        </p:txBody>
      </p:sp>
      <p:pic>
        <p:nvPicPr>
          <p:cNvPr id="11" name="Picture 10">
            <a:extLst>
              <a:ext uri="{FF2B5EF4-FFF2-40B4-BE49-F238E27FC236}">
                <a16:creationId xmlns:a16="http://schemas.microsoft.com/office/drawing/2014/main" id="{E3C45D1B-A2F3-FC07-9B3A-FB23BB5B71EF}"/>
              </a:ext>
            </a:extLst>
          </p:cNvPr>
          <p:cNvPicPr>
            <a:picLocks noChangeAspect="1"/>
          </p:cNvPicPr>
          <p:nvPr/>
        </p:nvPicPr>
        <p:blipFill>
          <a:blip r:embed="rId3"/>
          <a:stretch>
            <a:fillRect/>
          </a:stretch>
        </p:blipFill>
        <p:spPr>
          <a:xfrm>
            <a:off x="5529843" y="1667195"/>
            <a:ext cx="2762250" cy="495300"/>
          </a:xfrm>
          <a:prstGeom prst="rect">
            <a:avLst/>
          </a:prstGeom>
        </p:spPr>
      </p:pic>
    </p:spTree>
    <p:extLst>
      <p:ext uri="{BB962C8B-B14F-4D97-AF65-F5344CB8AC3E}">
        <p14:creationId xmlns:p14="http://schemas.microsoft.com/office/powerpoint/2010/main" val="3348899744"/>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6453768" cy="4247317"/>
          </a:xfrm>
          <a:prstGeom prst="rect">
            <a:avLst/>
          </a:prstGeom>
          <a:noFill/>
        </p:spPr>
        <p:txBody>
          <a:bodyPr wrap="square">
            <a:spAutoFit/>
          </a:bodyPr>
          <a:lstStyle/>
          <a:p>
            <a:r>
              <a:rPr lang="en-IN" b="0" i="0" dirty="0">
                <a:solidFill>
                  <a:srgbClr val="610B4B"/>
                </a:solidFill>
                <a:effectLst/>
                <a:latin typeface="erdana"/>
              </a:rPr>
              <a:t>JavaScript Digital Clock Example</a:t>
            </a:r>
          </a:p>
          <a:p>
            <a:r>
              <a:rPr lang="en-IN" b="0" dirty="0">
                <a:solidFill>
                  <a:srgbClr val="000000"/>
                </a:solidFill>
                <a:effectLst/>
                <a:latin typeface="Consolas" panose="020B0609020204030204" pitchFamily="49" charset="0"/>
              </a:rPr>
              <a:t>Current Time: </a:t>
            </a:r>
            <a:r>
              <a:rPr lang="en-IN" b="0" dirty="0">
                <a:solidFill>
                  <a:srgbClr val="800000"/>
                </a:solidFill>
                <a:effectLst/>
                <a:latin typeface="Consolas" panose="020B0609020204030204" pitchFamily="49" charset="0"/>
              </a:rPr>
              <a:t>&lt;span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"txt"</a:t>
            </a:r>
            <a:r>
              <a:rPr lang="en-IN" b="0" dirty="0">
                <a:solidFill>
                  <a:srgbClr val="800000"/>
                </a:solidFill>
                <a:effectLst/>
                <a:latin typeface="Consolas" panose="020B0609020204030204" pitchFamily="49" charset="0"/>
              </a:rPr>
              <a:t>&gt;&lt;/span&gt;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&lt;script&gt;</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getTime</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today=</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Date();  </a:t>
            </a:r>
          </a:p>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h=</a:t>
            </a:r>
            <a:r>
              <a:rPr lang="en-IN" b="0" dirty="0" err="1">
                <a:solidFill>
                  <a:srgbClr val="000000"/>
                </a:solidFill>
                <a:effectLst/>
                <a:latin typeface="Consolas" panose="020B0609020204030204" pitchFamily="49" charset="0"/>
              </a:rPr>
              <a:t>today.getHours</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m=</a:t>
            </a:r>
            <a:r>
              <a:rPr lang="en-IN" b="0" dirty="0" err="1">
                <a:solidFill>
                  <a:srgbClr val="000000"/>
                </a:solidFill>
                <a:effectLst/>
                <a:latin typeface="Consolas" panose="020B0609020204030204" pitchFamily="49" charset="0"/>
              </a:rPr>
              <a:t>today.getMinutes</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s=</a:t>
            </a:r>
            <a:r>
              <a:rPr lang="en-IN" b="0" dirty="0" err="1">
                <a:solidFill>
                  <a:srgbClr val="000000"/>
                </a:solidFill>
                <a:effectLst/>
                <a:latin typeface="Consolas" panose="020B0609020204030204" pitchFamily="49" charset="0"/>
              </a:rPr>
              <a:t>today.getSeconds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'txt'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=h+</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+s;  </a:t>
            </a:r>
          </a:p>
          <a:p>
            <a:r>
              <a:rPr lang="en-IN" b="0" dirty="0">
                <a:solidFill>
                  <a:srgbClr val="000000"/>
                </a:solidFill>
                <a:effectLst/>
                <a:latin typeface="Consolas" panose="020B0609020204030204" pitchFamily="49" charset="0"/>
              </a:rPr>
              <a:t>}  </a:t>
            </a:r>
          </a:p>
          <a:p>
            <a:r>
              <a:rPr lang="en-IN" b="0" dirty="0" err="1">
                <a:solidFill>
                  <a:srgbClr val="000000"/>
                </a:solidFill>
                <a:effectLst/>
                <a:latin typeface="Consolas" panose="020B0609020204030204" pitchFamily="49" charset="0"/>
              </a:rPr>
              <a:t>setInterval</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getTime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1000</a:t>
            </a: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r>
              <a:rPr lang="en-IN" b="0" dirty="0">
                <a:solidFill>
                  <a:srgbClr val="000000"/>
                </a:solidFill>
                <a:effectLst/>
                <a:latin typeface="Consolas" panose="020B0609020204030204" pitchFamily="49" charset="0"/>
              </a:rPr>
              <a:t> </a:t>
            </a:r>
          </a:p>
          <a:p>
            <a:endParaRPr lang="en-IN" dirty="0">
              <a:solidFill>
                <a:schemeClr val="bg1"/>
              </a:solidFill>
            </a:endParaRPr>
          </a:p>
        </p:txBody>
      </p:sp>
    </p:spTree>
    <p:extLst>
      <p:ext uri="{BB962C8B-B14F-4D97-AF65-F5344CB8AC3E}">
        <p14:creationId xmlns:p14="http://schemas.microsoft.com/office/powerpoint/2010/main" val="67058122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Objects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91331C7-6F92-62B2-DD08-C3AEF1BEF01A}"/>
              </a:ext>
            </a:extLst>
          </p:cNvPr>
          <p:cNvSpPr txBox="1"/>
          <p:nvPr/>
        </p:nvSpPr>
        <p:spPr>
          <a:xfrm>
            <a:off x="-76200" y="706347"/>
            <a:ext cx="5358780" cy="3970318"/>
          </a:xfrm>
          <a:prstGeom prst="rect">
            <a:avLst/>
          </a:prstGeom>
          <a:noFill/>
        </p:spPr>
        <p:txBody>
          <a:bodyPr wrap="square">
            <a:spAutoFit/>
          </a:bodyPr>
          <a:lstStyle/>
          <a:p>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Date Object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"&lt;h2&gt;"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d1=</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Date()</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(d1+</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d2=</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Date(</a:t>
            </a:r>
            <a:r>
              <a:rPr lang="en-IN" b="0" dirty="0">
                <a:solidFill>
                  <a:srgbClr val="098658"/>
                </a:solidFill>
                <a:effectLst/>
                <a:latin typeface="Consolas" panose="020B0609020204030204" pitchFamily="49" charset="0"/>
              </a:rPr>
              <a:t>2023</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22</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15</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22</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(d2+</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d3=</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Date(</a:t>
            </a:r>
            <a:r>
              <a:rPr lang="en-IN" b="0" dirty="0">
                <a:solidFill>
                  <a:srgbClr val="098658"/>
                </a:solidFill>
                <a:effectLst/>
                <a:latin typeface="Consolas" panose="020B0609020204030204" pitchFamily="49" charset="0"/>
              </a:rPr>
              <a:t>2023</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22</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15</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(d3+</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d4=</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Date(</a:t>
            </a:r>
            <a:r>
              <a:rPr lang="en-IN" b="0" dirty="0">
                <a:solidFill>
                  <a:srgbClr val="098658"/>
                </a:solidFill>
                <a:effectLst/>
                <a:latin typeface="Consolas" panose="020B0609020204030204" pitchFamily="49" charset="0"/>
              </a:rPr>
              <a:t>2023</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(d4+</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d5=</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Date(</a:t>
            </a:r>
            <a:r>
              <a:rPr lang="en-IN" b="0" dirty="0">
                <a:solidFill>
                  <a:srgbClr val="098658"/>
                </a:solidFill>
                <a:effectLst/>
                <a:latin typeface="Consolas" panose="020B0609020204030204" pitchFamily="49" charset="0"/>
              </a:rPr>
              <a:t>2023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(d5+</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0C335427-1006-A1E1-0C0E-A57A199E53C3}"/>
              </a:ext>
            </a:extLst>
          </p:cNvPr>
          <p:cNvSpPr txBox="1"/>
          <p:nvPr/>
        </p:nvSpPr>
        <p:spPr>
          <a:xfrm>
            <a:off x="5029200" y="1140589"/>
            <a:ext cx="4800600" cy="2554545"/>
          </a:xfrm>
          <a:prstGeom prst="rect">
            <a:avLst/>
          </a:prstGeom>
          <a:noFill/>
        </p:spPr>
        <p:txBody>
          <a:bodyPr wrap="square">
            <a:spAutoFit/>
          </a:bodyPr>
          <a:lstStyle/>
          <a:p>
            <a:r>
              <a:rPr lang="en-IN" sz="1600" dirty="0">
                <a:solidFill>
                  <a:schemeClr val="bg1"/>
                </a:solidFill>
              </a:rPr>
              <a:t>Thu Jun 15 2023 21:46:40 GMT+0530 (India Standard Time)</a:t>
            </a:r>
          </a:p>
          <a:p>
            <a:r>
              <a:rPr lang="en-IN" sz="1600" dirty="0">
                <a:solidFill>
                  <a:schemeClr val="bg1"/>
                </a:solidFill>
              </a:rPr>
              <a:t>Sun Jan 22 2023 15:22:50 GMT+0530 (India Standard Time)</a:t>
            </a:r>
          </a:p>
          <a:p>
            <a:r>
              <a:rPr lang="en-IN" sz="1600" dirty="0">
                <a:solidFill>
                  <a:schemeClr val="bg1"/>
                </a:solidFill>
              </a:rPr>
              <a:t>Sun Jan 22 2023 15:22:00 GMT+0530 (India Standard Time)</a:t>
            </a:r>
          </a:p>
          <a:p>
            <a:r>
              <a:rPr lang="en-IN" sz="1600" dirty="0">
                <a:solidFill>
                  <a:schemeClr val="bg1"/>
                </a:solidFill>
              </a:rPr>
              <a:t>Sun Jan 22 2023 00:00:00 GMT+0530 (India Standard Time)</a:t>
            </a:r>
          </a:p>
          <a:p>
            <a:r>
              <a:rPr lang="en-IN" sz="1600" dirty="0">
                <a:solidFill>
                  <a:schemeClr val="bg1"/>
                </a:solidFill>
              </a:rPr>
              <a:t>Thu Jan 01 1970 05:30:02 GMT+0530 (India Standard Time)</a:t>
            </a:r>
          </a:p>
        </p:txBody>
      </p:sp>
    </p:spTree>
    <p:extLst>
      <p:ext uri="{BB962C8B-B14F-4D97-AF65-F5344CB8AC3E}">
        <p14:creationId xmlns:p14="http://schemas.microsoft.com/office/powerpoint/2010/main" val="232720197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96312"/>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Objects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91331C7-6F92-62B2-DD08-C3AEF1BEF01A}"/>
              </a:ext>
            </a:extLst>
          </p:cNvPr>
          <p:cNvSpPr txBox="1"/>
          <p:nvPr/>
        </p:nvSpPr>
        <p:spPr>
          <a:xfrm>
            <a:off x="457200" y="527805"/>
            <a:ext cx="7954146" cy="2585323"/>
          </a:xfrm>
          <a:prstGeom prst="rect">
            <a:avLst/>
          </a:prstGeom>
          <a:noFill/>
        </p:spPr>
        <p:txBody>
          <a:bodyPr wrap="square">
            <a:spAutoFit/>
          </a:bodyPr>
          <a:lstStyle/>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d6=</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Date(-</a:t>
            </a:r>
            <a:r>
              <a:rPr lang="en-IN" b="0" dirty="0">
                <a:solidFill>
                  <a:srgbClr val="098658"/>
                </a:solidFill>
                <a:effectLst/>
                <a:latin typeface="Consolas" panose="020B0609020204030204" pitchFamily="49" charset="0"/>
              </a:rPr>
              <a:t>2023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(d6+</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"year="</a:t>
            </a:r>
            <a:r>
              <a:rPr lang="en-IN" b="0" dirty="0">
                <a:solidFill>
                  <a:srgbClr val="000000"/>
                </a:solidFill>
                <a:effectLst/>
                <a:latin typeface="Consolas" panose="020B0609020204030204" pitchFamily="49" charset="0"/>
              </a:rPr>
              <a:t>+d1.getFullYear()+</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"Month="</a:t>
            </a:r>
            <a:r>
              <a:rPr lang="en-IN" b="0" dirty="0">
                <a:solidFill>
                  <a:srgbClr val="000000"/>
                </a:solidFill>
                <a:effectLst/>
                <a:latin typeface="Consolas" panose="020B0609020204030204" pitchFamily="49" charset="0"/>
              </a:rPr>
              <a:t>+d1.getMonth()+</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"Date="</a:t>
            </a:r>
            <a:r>
              <a:rPr lang="en-IN" b="0" dirty="0">
                <a:solidFill>
                  <a:srgbClr val="000000"/>
                </a:solidFill>
                <a:effectLst/>
                <a:latin typeface="Consolas" panose="020B0609020204030204" pitchFamily="49" charset="0"/>
              </a:rPr>
              <a:t>+d1.getDate()+</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"Day="</a:t>
            </a:r>
            <a:r>
              <a:rPr lang="en-IN" b="0" dirty="0">
                <a:solidFill>
                  <a:srgbClr val="000000"/>
                </a:solidFill>
                <a:effectLst/>
                <a:latin typeface="Consolas" panose="020B0609020204030204" pitchFamily="49" charset="0"/>
              </a:rPr>
              <a:t>+d1.getDay()+</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"Hours="</a:t>
            </a:r>
            <a:r>
              <a:rPr lang="en-IN" b="0" dirty="0">
                <a:solidFill>
                  <a:srgbClr val="000000"/>
                </a:solidFill>
                <a:effectLst/>
                <a:latin typeface="Consolas" panose="020B0609020204030204" pitchFamily="49" charset="0"/>
              </a:rPr>
              <a:t>+d1.getHours()+</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"Minutes="</a:t>
            </a:r>
            <a:r>
              <a:rPr lang="en-IN" b="0" dirty="0">
                <a:solidFill>
                  <a:srgbClr val="000000"/>
                </a:solidFill>
                <a:effectLst/>
                <a:latin typeface="Consolas" panose="020B0609020204030204" pitchFamily="49" charset="0"/>
              </a:rPr>
              <a:t>+d1.getMinutes()+</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31994321-13C6-9467-20DD-B7957BEBA390}"/>
              </a:ext>
            </a:extLst>
          </p:cNvPr>
          <p:cNvSpPr txBox="1"/>
          <p:nvPr/>
        </p:nvSpPr>
        <p:spPr>
          <a:xfrm>
            <a:off x="2438400" y="3076560"/>
            <a:ext cx="7030514" cy="2031325"/>
          </a:xfrm>
          <a:prstGeom prst="rect">
            <a:avLst/>
          </a:prstGeom>
          <a:noFill/>
        </p:spPr>
        <p:txBody>
          <a:bodyPr wrap="square">
            <a:spAutoFit/>
          </a:bodyPr>
          <a:lstStyle/>
          <a:p>
            <a:r>
              <a:rPr lang="en-US" dirty="0">
                <a:solidFill>
                  <a:schemeClr val="bg1"/>
                </a:solidFill>
              </a:rPr>
              <a:t>Thu Jan 01 1970 05:29:57 GMT+0530 (India Standard Time)</a:t>
            </a:r>
          </a:p>
          <a:p>
            <a:r>
              <a:rPr lang="en-US" dirty="0">
                <a:solidFill>
                  <a:schemeClr val="bg1"/>
                </a:solidFill>
              </a:rPr>
              <a:t>year=2023</a:t>
            </a:r>
          </a:p>
          <a:p>
            <a:r>
              <a:rPr lang="en-US" dirty="0">
                <a:solidFill>
                  <a:schemeClr val="bg1"/>
                </a:solidFill>
              </a:rPr>
              <a:t>Month=5</a:t>
            </a:r>
          </a:p>
          <a:p>
            <a:r>
              <a:rPr lang="en-US" dirty="0">
                <a:solidFill>
                  <a:schemeClr val="bg1"/>
                </a:solidFill>
              </a:rPr>
              <a:t>Date=15</a:t>
            </a:r>
          </a:p>
          <a:p>
            <a:r>
              <a:rPr lang="en-US" dirty="0">
                <a:solidFill>
                  <a:schemeClr val="bg1"/>
                </a:solidFill>
              </a:rPr>
              <a:t>Day=4</a:t>
            </a:r>
          </a:p>
          <a:p>
            <a:r>
              <a:rPr lang="en-US" dirty="0">
                <a:solidFill>
                  <a:schemeClr val="bg1"/>
                </a:solidFill>
              </a:rPr>
              <a:t>Hours=21</a:t>
            </a:r>
          </a:p>
          <a:p>
            <a:r>
              <a:rPr lang="en-US" dirty="0">
                <a:solidFill>
                  <a:schemeClr val="bg1"/>
                </a:solidFill>
              </a:rPr>
              <a:t>Minutes=46</a:t>
            </a:r>
            <a:endParaRPr lang="en-IN" dirty="0">
              <a:solidFill>
                <a:schemeClr val="bg1"/>
              </a:solidFill>
            </a:endParaRPr>
          </a:p>
        </p:txBody>
      </p:sp>
    </p:spTree>
    <p:extLst>
      <p:ext uri="{BB962C8B-B14F-4D97-AF65-F5344CB8AC3E}">
        <p14:creationId xmlns:p14="http://schemas.microsoft.com/office/powerpoint/2010/main" val="697504035"/>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21923"/>
            <a:ext cx="6003387" cy="461665"/>
          </a:xfrm>
          <a:prstGeom prst="rect">
            <a:avLst/>
          </a:prstGeom>
          <a:noFill/>
        </p:spPr>
        <p:txBody>
          <a:bodyPr wrap="square">
            <a:spAutoFit/>
          </a:bodyPr>
          <a:lstStyle/>
          <a:p>
            <a:pPr marL="279386" algn="ctr">
              <a:spcBef>
                <a:spcPts val="5"/>
              </a:spcBef>
            </a:pPr>
            <a:r>
              <a:rPr lang="en-US" sz="2400" b="0" i="0">
                <a:solidFill>
                  <a:srgbClr val="333333"/>
                </a:solidFill>
                <a:effectLst/>
                <a:latin typeface="inter-regular"/>
              </a:rPr>
              <a:t>The </a:t>
            </a:r>
            <a:r>
              <a:rPr lang="en-US" sz="2400" b="1" i="0">
                <a:solidFill>
                  <a:srgbClr val="333333"/>
                </a:solidFill>
                <a:effectLst/>
                <a:latin typeface="inter-bold"/>
              </a:rPr>
              <a:t>Browser Object Model</a:t>
            </a:r>
            <a:r>
              <a:rPr lang="en-US" sz="2400" b="0" i="0">
                <a:solidFill>
                  <a:srgbClr val="333333"/>
                </a:solidFill>
                <a:effectLst/>
                <a:latin typeface="inter-regular"/>
              </a:rPr>
              <a:t> (BOM)</a:t>
            </a:r>
            <a:endParaRPr lang="en-IN" sz="2100" b="1" dirty="0">
              <a:solidFill>
                <a:schemeClr val="bg1"/>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15EE43D9-CB1F-D794-CB44-AAAE91322A16}"/>
              </a:ext>
            </a:extLst>
          </p:cNvPr>
          <p:cNvSpPr txBox="1"/>
          <p:nvPr/>
        </p:nvSpPr>
        <p:spPr>
          <a:xfrm>
            <a:off x="381000" y="729139"/>
            <a:ext cx="8305800" cy="2031325"/>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Browser Object Model</a:t>
            </a:r>
            <a:r>
              <a:rPr lang="en-US" b="0" i="0" dirty="0">
                <a:solidFill>
                  <a:srgbClr val="333333"/>
                </a:solidFill>
                <a:effectLst/>
                <a:latin typeface="inter-regular"/>
              </a:rPr>
              <a:t> (BOM) is used to interact with the browser.</a:t>
            </a:r>
          </a:p>
          <a:p>
            <a:pPr algn="just"/>
            <a:r>
              <a:rPr lang="en-US" b="0" i="0" dirty="0">
                <a:solidFill>
                  <a:srgbClr val="333333"/>
                </a:solidFill>
                <a:effectLst/>
                <a:latin typeface="inter-regular"/>
              </a:rPr>
              <a:t>The default object of browser is window means you can call all the functions of window by specifying window or directly. For example:</a:t>
            </a:r>
          </a:p>
          <a:p>
            <a:pPr algn="just"/>
            <a:r>
              <a:rPr lang="en-IN" b="0" dirty="0">
                <a:solidFill>
                  <a:srgbClr val="000000"/>
                </a:solidFill>
                <a:effectLst/>
                <a:latin typeface="Consolas" panose="020B0609020204030204" pitchFamily="49" charset="0"/>
              </a:rPr>
              <a:t> alert(</a:t>
            </a:r>
            <a:r>
              <a:rPr lang="en-IN" b="0" dirty="0">
                <a:solidFill>
                  <a:srgbClr val="A31515"/>
                </a:solidFill>
                <a:effectLst/>
                <a:latin typeface="Consolas" panose="020B0609020204030204" pitchFamily="49" charset="0"/>
              </a:rPr>
              <a:t>"cancel"</a:t>
            </a:r>
            <a:r>
              <a:rPr lang="en-IN" b="0" dirty="0">
                <a:solidFill>
                  <a:srgbClr val="000000"/>
                </a:solidFill>
                <a:effectLst/>
                <a:latin typeface="Consolas" panose="020B0609020204030204" pitchFamily="49" charset="0"/>
              </a:rPr>
              <a:t>);</a:t>
            </a:r>
          </a:p>
          <a:p>
            <a:pPr algn="just"/>
            <a:r>
              <a:rPr lang="en-IN" dirty="0">
                <a:solidFill>
                  <a:srgbClr val="000000"/>
                </a:solidFill>
                <a:latin typeface="Consolas" panose="020B0609020204030204" pitchFamily="49" charset="0"/>
              </a:rPr>
              <a:t>Is same as</a:t>
            </a:r>
            <a:endParaRPr lang="en-IN" b="0" dirty="0">
              <a:solidFill>
                <a:srgbClr val="000000"/>
              </a:solidFill>
              <a:effectLst/>
              <a:latin typeface="Consolas" panose="020B0609020204030204" pitchFamily="49" charset="0"/>
            </a:endParaRPr>
          </a:p>
          <a:p>
            <a:pPr algn="just"/>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window.alert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"cancel”);</a:t>
            </a:r>
            <a:endParaRPr lang="en-US" b="0" i="0" dirty="0">
              <a:solidFill>
                <a:srgbClr val="333333"/>
              </a:solidFill>
              <a:effectLst/>
              <a:latin typeface="inter-regular"/>
            </a:endParaRPr>
          </a:p>
          <a:p>
            <a:pPr algn="just"/>
            <a:endParaRPr lang="en-US" dirty="0">
              <a:solidFill>
                <a:schemeClr val="bg1"/>
              </a:solidFill>
            </a:endParaRPr>
          </a:p>
        </p:txBody>
      </p:sp>
    </p:spTree>
    <p:extLst>
      <p:ext uri="{BB962C8B-B14F-4D97-AF65-F5344CB8AC3E}">
        <p14:creationId xmlns:p14="http://schemas.microsoft.com/office/powerpoint/2010/main" val="3212515750"/>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Window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7954146" cy="4801314"/>
          </a:xfrm>
          <a:prstGeom prst="rect">
            <a:avLst/>
          </a:prstGeom>
          <a:noFill/>
        </p:spPr>
        <p:txBody>
          <a:bodyPr wrap="square">
            <a:spAutoFit/>
          </a:bodyPr>
          <a:lstStyle/>
          <a:p>
            <a:pPr algn="l" rtl="0"/>
            <a:r>
              <a:rPr lang="en-US" b="0" i="0" dirty="0">
                <a:solidFill>
                  <a:schemeClr val="bg1"/>
                </a:solidFill>
                <a:effectLst/>
                <a:latin typeface="Google Sans"/>
              </a:rPr>
              <a:t>properties of Window Object</a:t>
            </a:r>
          </a:p>
          <a:p>
            <a:pPr marL="285750" indent="-285750" algn="l" rtl="0">
              <a:buFont typeface="Wingdings" panose="05000000000000000000" pitchFamily="2" charset="2"/>
              <a:buChar char="Ø"/>
            </a:pPr>
            <a:r>
              <a:rPr lang="en-US" b="0" i="0" dirty="0">
                <a:solidFill>
                  <a:srgbClr val="FF0000"/>
                </a:solidFill>
                <a:effectLst/>
                <a:latin typeface="Google Sans"/>
              </a:rPr>
              <a:t>Document-</a:t>
            </a:r>
            <a:r>
              <a:rPr lang="en-US" b="0" i="0" dirty="0">
                <a:solidFill>
                  <a:schemeClr val="bg1"/>
                </a:solidFill>
                <a:effectLst/>
                <a:latin typeface="Google Sans"/>
              </a:rPr>
              <a:t>	Returns the Document object for the window.</a:t>
            </a:r>
          </a:p>
          <a:p>
            <a:pPr algn="l" rtl="0"/>
            <a:r>
              <a:rPr lang="en-US" b="0" i="0" dirty="0">
                <a:solidFill>
                  <a:schemeClr val="bg1"/>
                </a:solidFill>
                <a:effectLst/>
                <a:latin typeface="Google Sans"/>
              </a:rPr>
              <a:t>See also The Document Object.</a:t>
            </a:r>
          </a:p>
          <a:p>
            <a:pPr marL="285750" indent="-285750" algn="l" rtl="0">
              <a:buFont typeface="Wingdings" panose="05000000000000000000" pitchFamily="2" charset="2"/>
              <a:buChar char="Ø"/>
            </a:pPr>
            <a:r>
              <a:rPr lang="en-US" b="0" i="0" dirty="0" err="1">
                <a:solidFill>
                  <a:srgbClr val="FF0000"/>
                </a:solidFill>
                <a:effectLst/>
                <a:latin typeface="Google Sans"/>
              </a:rPr>
              <a:t>innerWidth</a:t>
            </a:r>
            <a:r>
              <a:rPr lang="en-US" b="0" i="0" dirty="0">
                <a:solidFill>
                  <a:schemeClr val="bg1"/>
                </a:solidFill>
                <a:effectLst/>
                <a:latin typeface="Google Sans"/>
              </a:rPr>
              <a:t> -Returns the width of a window's content area (viewport) including scrollbars</a:t>
            </a:r>
          </a:p>
          <a:p>
            <a:pPr marL="285750" indent="-285750" algn="l" rtl="0">
              <a:buFont typeface="Wingdings" panose="05000000000000000000" pitchFamily="2" charset="2"/>
              <a:buChar char="Ø"/>
            </a:pPr>
            <a:r>
              <a:rPr lang="en-US" b="0" i="0" dirty="0" err="1">
                <a:solidFill>
                  <a:srgbClr val="FF0000"/>
                </a:solidFill>
                <a:effectLst/>
                <a:latin typeface="Google Sans"/>
              </a:rPr>
              <a:t>outerWidth</a:t>
            </a:r>
            <a:r>
              <a:rPr lang="en-US" b="0" i="0" dirty="0">
                <a:solidFill>
                  <a:schemeClr val="bg1"/>
                </a:solidFill>
                <a:effectLst/>
                <a:latin typeface="Google Sans"/>
              </a:rPr>
              <a:t>-Returns the width of the browser window, including toolbars/scrollbars</a:t>
            </a:r>
          </a:p>
          <a:p>
            <a:pPr marL="285750" indent="-285750" algn="l" rtl="0">
              <a:buFont typeface="Wingdings" panose="05000000000000000000" pitchFamily="2" charset="2"/>
              <a:buChar char="Ø"/>
            </a:pPr>
            <a:r>
              <a:rPr lang="en-US" b="0" i="0" dirty="0" err="1">
                <a:solidFill>
                  <a:srgbClr val="FF0000"/>
                </a:solidFill>
                <a:effectLst/>
                <a:latin typeface="Google Sans"/>
              </a:rPr>
              <a:t>innerHeight</a:t>
            </a:r>
            <a:r>
              <a:rPr lang="en-US" b="0" i="0" dirty="0">
                <a:solidFill>
                  <a:schemeClr val="bg1"/>
                </a:solidFill>
                <a:effectLst/>
                <a:latin typeface="Google Sans"/>
              </a:rPr>
              <a:t>-Returns the height of the window's content area (viewport) including scrollbars</a:t>
            </a:r>
          </a:p>
          <a:p>
            <a:pPr marL="285750" indent="-285750" algn="l" rtl="0">
              <a:buFont typeface="Wingdings" panose="05000000000000000000" pitchFamily="2" charset="2"/>
              <a:buChar char="Ø"/>
            </a:pPr>
            <a:r>
              <a:rPr lang="en-US" b="0" i="0" dirty="0" err="1">
                <a:solidFill>
                  <a:srgbClr val="FF0000"/>
                </a:solidFill>
                <a:effectLst/>
                <a:latin typeface="Google Sans"/>
              </a:rPr>
              <a:t>outerHeight</a:t>
            </a:r>
            <a:r>
              <a:rPr lang="en-US" b="0" i="0" dirty="0">
                <a:solidFill>
                  <a:schemeClr val="bg1"/>
                </a:solidFill>
                <a:effectLst/>
                <a:latin typeface="Google Sans"/>
              </a:rPr>
              <a:t>-Returns the height of the browser window, including toolbars/scrollbars</a:t>
            </a:r>
          </a:p>
          <a:p>
            <a:pPr marL="285750" indent="-285750" algn="l" rtl="0">
              <a:buFont typeface="Wingdings" panose="05000000000000000000" pitchFamily="2" charset="2"/>
              <a:buChar char="Ø"/>
            </a:pPr>
            <a:r>
              <a:rPr lang="en-US" b="0" i="0" dirty="0">
                <a:solidFill>
                  <a:srgbClr val="FF0000"/>
                </a:solidFill>
                <a:effectLst/>
                <a:latin typeface="Google Sans"/>
              </a:rPr>
              <a:t>Location</a:t>
            </a:r>
            <a:r>
              <a:rPr lang="en-US" b="0" i="0" dirty="0">
                <a:solidFill>
                  <a:schemeClr val="bg1"/>
                </a:solidFill>
                <a:effectLst/>
                <a:latin typeface="Google Sans"/>
              </a:rPr>
              <a:t> -Returns the Location object for the </a:t>
            </a:r>
            <a:r>
              <a:rPr lang="en-US" b="0" i="0" dirty="0" err="1">
                <a:solidFill>
                  <a:schemeClr val="bg1"/>
                </a:solidFill>
                <a:effectLst/>
                <a:latin typeface="Google Sans"/>
              </a:rPr>
              <a:t>window.See</a:t>
            </a:r>
            <a:r>
              <a:rPr lang="en-US" b="0" i="0" dirty="0">
                <a:solidFill>
                  <a:schemeClr val="bg1"/>
                </a:solidFill>
                <a:effectLst/>
                <a:latin typeface="Google Sans"/>
              </a:rPr>
              <a:t> also the </a:t>
            </a:r>
            <a:r>
              <a:rPr lang="en-US" b="0" i="0" dirty="0" err="1">
                <a:solidFill>
                  <a:schemeClr val="bg1"/>
                </a:solidFill>
                <a:effectLst/>
                <a:latin typeface="Google Sans"/>
              </a:rPr>
              <a:t>The</a:t>
            </a:r>
            <a:r>
              <a:rPr lang="en-US" b="0" i="0" dirty="0">
                <a:solidFill>
                  <a:schemeClr val="bg1"/>
                </a:solidFill>
                <a:effectLst/>
                <a:latin typeface="Google Sans"/>
              </a:rPr>
              <a:t> Location Object.</a:t>
            </a:r>
          </a:p>
          <a:p>
            <a:pPr marL="285750" indent="-285750">
              <a:buFont typeface="Wingdings" panose="05000000000000000000" pitchFamily="2" charset="2"/>
              <a:buChar char="Ø"/>
            </a:pPr>
            <a:r>
              <a:rPr lang="en-US" b="0" i="0" dirty="0">
                <a:solidFill>
                  <a:srgbClr val="FF0000"/>
                </a:solidFill>
                <a:effectLst/>
                <a:latin typeface="Google Sans"/>
              </a:rPr>
              <a:t>Closed-</a:t>
            </a:r>
            <a:r>
              <a:rPr lang="en-US" b="0" i="0" dirty="0">
                <a:solidFill>
                  <a:schemeClr val="bg1"/>
                </a:solidFill>
                <a:effectLst/>
                <a:latin typeface="Google Sans"/>
              </a:rPr>
              <a:t> Returns a </a:t>
            </a:r>
            <a:r>
              <a:rPr lang="en-US" b="0" i="0" dirty="0" err="1">
                <a:solidFill>
                  <a:schemeClr val="bg1"/>
                </a:solidFill>
                <a:effectLst/>
                <a:latin typeface="Google Sans"/>
              </a:rPr>
              <a:t>boolean</a:t>
            </a:r>
            <a:r>
              <a:rPr lang="en-US" b="0" i="0" dirty="0">
                <a:solidFill>
                  <a:schemeClr val="bg1"/>
                </a:solidFill>
                <a:effectLst/>
                <a:latin typeface="Google Sans"/>
              </a:rPr>
              <a:t> true if a window is closed.</a:t>
            </a:r>
          </a:p>
          <a:p>
            <a:pPr marL="285750" indent="-285750" algn="l" rtl="0">
              <a:buFont typeface="Wingdings" panose="05000000000000000000" pitchFamily="2" charset="2"/>
              <a:buChar char="Ø"/>
            </a:pPr>
            <a:r>
              <a:rPr lang="en-US" b="0" i="0" dirty="0">
                <a:solidFill>
                  <a:srgbClr val="FF0000"/>
                </a:solidFill>
                <a:effectLst/>
                <a:latin typeface="Google Sans"/>
              </a:rPr>
              <a:t>Name-</a:t>
            </a:r>
            <a:r>
              <a:rPr lang="en-US" b="0" i="0" dirty="0">
                <a:solidFill>
                  <a:schemeClr val="bg1"/>
                </a:solidFill>
                <a:effectLst/>
                <a:latin typeface="Google Sans"/>
              </a:rPr>
              <a:t>	Sets or returns the name of a window</a:t>
            </a:r>
          </a:p>
          <a:p>
            <a:pPr marL="285750" indent="-285750" algn="l" rtl="0">
              <a:buFont typeface="Wingdings" panose="05000000000000000000" pitchFamily="2" charset="2"/>
              <a:buChar char="Ø"/>
            </a:pPr>
            <a:r>
              <a:rPr lang="en-US" b="0" i="0" dirty="0">
                <a:solidFill>
                  <a:srgbClr val="FF0000"/>
                </a:solidFill>
                <a:effectLst/>
                <a:latin typeface="Google Sans"/>
              </a:rPr>
              <a:t>Navigator-</a:t>
            </a:r>
            <a:r>
              <a:rPr lang="en-US" b="0" i="0" dirty="0">
                <a:solidFill>
                  <a:schemeClr val="bg1"/>
                </a:solidFill>
                <a:effectLst/>
                <a:latin typeface="Google Sans"/>
              </a:rPr>
              <a:t>	Returns the Navigator object for the window.</a:t>
            </a:r>
          </a:p>
          <a:p>
            <a:pPr marL="285750" indent="-285750" algn="l" rtl="0">
              <a:buFont typeface="Wingdings" panose="05000000000000000000" pitchFamily="2" charset="2"/>
              <a:buChar char="Ø"/>
            </a:pPr>
            <a:r>
              <a:rPr lang="en-US" b="0" i="0" dirty="0">
                <a:solidFill>
                  <a:schemeClr val="bg1"/>
                </a:solidFill>
                <a:effectLst/>
                <a:latin typeface="Google Sans"/>
              </a:rPr>
              <a:t>See also The Navigator object.</a:t>
            </a:r>
            <a:endParaRPr lang="en-IN" dirty="0">
              <a:solidFill>
                <a:schemeClr val="bg1"/>
              </a:solidFill>
            </a:endParaRPr>
          </a:p>
        </p:txBody>
      </p:sp>
    </p:spTree>
    <p:extLst>
      <p:ext uri="{BB962C8B-B14F-4D97-AF65-F5344CB8AC3E}">
        <p14:creationId xmlns:p14="http://schemas.microsoft.com/office/powerpoint/2010/main" val="2062535285"/>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Window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7954146" cy="369332"/>
          </a:xfrm>
          <a:prstGeom prst="rect">
            <a:avLst/>
          </a:prstGeom>
          <a:noFill/>
        </p:spPr>
        <p:txBody>
          <a:bodyPr wrap="square">
            <a:spAutoFit/>
          </a:bodyPr>
          <a:lstStyle/>
          <a:p>
            <a:endParaRPr lang="en-IN" dirty="0">
              <a:solidFill>
                <a:schemeClr val="bg1"/>
              </a:solidFill>
            </a:endParaRPr>
          </a:p>
        </p:txBody>
      </p:sp>
      <p:pic>
        <p:nvPicPr>
          <p:cNvPr id="5" name="Picture 4">
            <a:extLst>
              <a:ext uri="{FF2B5EF4-FFF2-40B4-BE49-F238E27FC236}">
                <a16:creationId xmlns:a16="http://schemas.microsoft.com/office/drawing/2014/main" id="{E668DA25-9288-B894-7215-7CE1DF0A9B55}"/>
              </a:ext>
            </a:extLst>
          </p:cNvPr>
          <p:cNvPicPr>
            <a:picLocks noChangeAspect="1"/>
          </p:cNvPicPr>
          <p:nvPr/>
        </p:nvPicPr>
        <p:blipFill>
          <a:blip r:embed="rId3"/>
          <a:stretch>
            <a:fillRect/>
          </a:stretch>
        </p:blipFill>
        <p:spPr>
          <a:xfrm>
            <a:off x="1143000" y="1019175"/>
            <a:ext cx="7105650" cy="3990975"/>
          </a:xfrm>
          <a:prstGeom prst="rect">
            <a:avLst/>
          </a:prstGeom>
        </p:spPr>
      </p:pic>
    </p:spTree>
    <p:extLst>
      <p:ext uri="{BB962C8B-B14F-4D97-AF65-F5344CB8AC3E}">
        <p14:creationId xmlns:p14="http://schemas.microsoft.com/office/powerpoint/2010/main" val="99594035"/>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Window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7954146" cy="2862322"/>
          </a:xfrm>
          <a:prstGeom prst="rect">
            <a:avLst/>
          </a:prstGeom>
          <a:noFill/>
        </p:spPr>
        <p:txBody>
          <a:bodyPr wrap="square">
            <a:spAutoFit/>
          </a:bodyPr>
          <a:lstStyle/>
          <a:p>
            <a:pPr algn="just"/>
            <a:r>
              <a:rPr lang="en-US" b="0" i="0" dirty="0">
                <a:solidFill>
                  <a:srgbClr val="610B4B"/>
                </a:solidFill>
                <a:effectLst/>
                <a:latin typeface="erdana"/>
              </a:rPr>
              <a:t>Example of alert() in </a:t>
            </a:r>
            <a:r>
              <a:rPr lang="en-US" b="0" i="0" dirty="0" err="1">
                <a:solidFill>
                  <a:srgbClr val="610B4B"/>
                </a:solidFill>
                <a:effectLst/>
                <a:latin typeface="erdana"/>
              </a:rPr>
              <a:t>javascript</a:t>
            </a:r>
            <a:endParaRPr lang="en-US" b="0" i="0" dirty="0">
              <a:solidFill>
                <a:srgbClr val="610B4B"/>
              </a:solidFill>
              <a:effectLst/>
              <a:latin typeface="erdana"/>
            </a:endParaRPr>
          </a:p>
          <a:p>
            <a:pPr algn="just"/>
            <a:r>
              <a:rPr lang="en-US" b="0" i="0" dirty="0">
                <a:solidFill>
                  <a:srgbClr val="333333"/>
                </a:solidFill>
                <a:effectLst/>
                <a:latin typeface="inter-regular"/>
              </a:rPr>
              <a:t>It displays alert dialog box. It has message and ok button</a:t>
            </a:r>
          </a:p>
          <a:p>
            <a:pPr algn="just"/>
            <a:r>
              <a:rPr lang="en-US" dirty="0">
                <a:solidFill>
                  <a:srgbClr val="FF0000"/>
                </a:solidFill>
                <a:latin typeface="inter-regular"/>
              </a:rPr>
              <a:t>example</a:t>
            </a:r>
            <a:endParaRPr lang="en-US" b="0" i="0" dirty="0">
              <a:solidFill>
                <a:srgbClr val="FF0000"/>
              </a:solidFill>
              <a:effectLst/>
              <a:latin typeface="inter-regular"/>
            </a:endParaRPr>
          </a:p>
          <a:p>
            <a:pPr algn="just"/>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r>
              <a:rPr lang="en-IN" b="0" i="0" dirty="0">
                <a:solidFill>
                  <a:srgbClr val="000000"/>
                </a:solidFill>
                <a:effectLst/>
                <a:latin typeface="inter-regular"/>
              </a:rPr>
              <a:t> alert("Hello Alert Box");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"button"</a:t>
            </a:r>
            <a:r>
              <a:rPr lang="en-IN" b="0" i="0" dirty="0">
                <a:solidFill>
                  <a:srgbClr val="000000"/>
                </a:solidFill>
                <a:effectLst/>
                <a:latin typeface="inter-regular"/>
              </a:rPr>
              <a:t> </a:t>
            </a:r>
            <a:r>
              <a:rPr lang="en-IN" b="0" i="0" dirty="0">
                <a:solidFill>
                  <a:srgbClr val="FF0000"/>
                </a:solidFill>
                <a:effectLst/>
                <a:latin typeface="inter-regular"/>
              </a:rPr>
              <a:t>value</a:t>
            </a:r>
            <a:r>
              <a:rPr lang="en-IN" b="0" i="0" dirty="0">
                <a:solidFill>
                  <a:srgbClr val="000000"/>
                </a:solidFill>
                <a:effectLst/>
                <a:latin typeface="inter-regular"/>
              </a:rPr>
              <a:t>=</a:t>
            </a:r>
            <a:r>
              <a:rPr lang="en-IN" b="0" i="0" dirty="0">
                <a:solidFill>
                  <a:srgbClr val="0000FF"/>
                </a:solidFill>
                <a:effectLst/>
                <a:latin typeface="inter-regular"/>
              </a:rPr>
              <a:t>"click"</a:t>
            </a:r>
            <a:r>
              <a:rPr lang="en-IN" b="0" i="0" dirty="0">
                <a:solidFill>
                  <a:srgbClr val="000000"/>
                </a:solidFill>
                <a:effectLst/>
                <a:latin typeface="inter-regular"/>
              </a:rPr>
              <a:t> </a:t>
            </a:r>
            <a:r>
              <a:rPr lang="en-IN" b="0" i="0" dirty="0">
                <a:solidFill>
                  <a:srgbClr val="FF0000"/>
                </a:solidFill>
                <a:effectLst/>
                <a:latin typeface="inter-regular"/>
              </a:rPr>
              <a:t>onclick</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msg</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US" b="0" i="0" dirty="0">
                <a:solidFill>
                  <a:srgbClr val="333333"/>
                </a:solidFill>
                <a:effectLst/>
                <a:latin typeface="inter-regular"/>
              </a:rPr>
              <a:t>.</a:t>
            </a:r>
          </a:p>
        </p:txBody>
      </p:sp>
      <p:pic>
        <p:nvPicPr>
          <p:cNvPr id="6" name="Picture 5">
            <a:extLst>
              <a:ext uri="{FF2B5EF4-FFF2-40B4-BE49-F238E27FC236}">
                <a16:creationId xmlns:a16="http://schemas.microsoft.com/office/drawing/2014/main" id="{EABA16DB-F963-240A-6F7B-FFA2925A24FF}"/>
              </a:ext>
            </a:extLst>
          </p:cNvPr>
          <p:cNvPicPr>
            <a:picLocks noChangeAspect="1"/>
          </p:cNvPicPr>
          <p:nvPr/>
        </p:nvPicPr>
        <p:blipFill>
          <a:blip r:embed="rId3"/>
          <a:stretch>
            <a:fillRect/>
          </a:stretch>
        </p:blipFill>
        <p:spPr>
          <a:xfrm>
            <a:off x="6085923" y="1962150"/>
            <a:ext cx="3962400" cy="1554298"/>
          </a:xfrm>
          <a:prstGeom prst="rect">
            <a:avLst/>
          </a:prstGeom>
        </p:spPr>
      </p:pic>
    </p:spTree>
    <p:extLst>
      <p:ext uri="{BB962C8B-B14F-4D97-AF65-F5344CB8AC3E}">
        <p14:creationId xmlns:p14="http://schemas.microsoft.com/office/powerpoint/2010/main" val="414613160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Window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7954146" cy="646331"/>
          </a:xfrm>
          <a:prstGeom prst="rect">
            <a:avLst/>
          </a:prstGeom>
          <a:noFill/>
        </p:spPr>
        <p:txBody>
          <a:bodyPr wrap="square">
            <a:spAutoFit/>
          </a:bodyPr>
          <a:lstStyle/>
          <a:p>
            <a:pPr algn="just"/>
            <a:r>
              <a:rPr lang="en-IN" b="0" i="0" dirty="0">
                <a:solidFill>
                  <a:srgbClr val="000000"/>
                </a:solidFill>
                <a:effectLst/>
                <a:latin typeface="inter-regular"/>
              </a:rPr>
              <a:t> </a:t>
            </a:r>
          </a:p>
          <a:p>
            <a:pPr algn="just"/>
            <a:r>
              <a:rPr lang="en-US" b="0" i="0" dirty="0">
                <a:solidFill>
                  <a:srgbClr val="333333"/>
                </a:solidFill>
                <a:effectLst/>
                <a:latin typeface="inter-regular"/>
              </a:rPr>
              <a:t>.</a:t>
            </a:r>
          </a:p>
        </p:txBody>
      </p:sp>
      <p:sp>
        <p:nvSpPr>
          <p:cNvPr id="5" name="TextBox 4">
            <a:extLst>
              <a:ext uri="{FF2B5EF4-FFF2-40B4-BE49-F238E27FC236}">
                <a16:creationId xmlns:a16="http://schemas.microsoft.com/office/drawing/2014/main" id="{E037AE2D-1850-C345-3F3C-D17628352196}"/>
              </a:ext>
            </a:extLst>
          </p:cNvPr>
          <p:cNvSpPr txBox="1"/>
          <p:nvPr/>
        </p:nvSpPr>
        <p:spPr>
          <a:xfrm>
            <a:off x="533400" y="840382"/>
            <a:ext cx="6377568" cy="4801314"/>
          </a:xfrm>
          <a:prstGeom prst="rect">
            <a:avLst/>
          </a:prstGeom>
          <a:noFill/>
        </p:spPr>
        <p:txBody>
          <a:bodyPr wrap="square">
            <a:spAutoFit/>
          </a:bodyPr>
          <a:lstStyle/>
          <a:p>
            <a:pPr algn="just"/>
            <a:r>
              <a:rPr lang="en-US" b="0" i="0" dirty="0">
                <a:solidFill>
                  <a:srgbClr val="610B4B"/>
                </a:solidFill>
                <a:effectLst/>
                <a:latin typeface="erdana"/>
              </a:rPr>
              <a:t>Example of confirm() in </a:t>
            </a:r>
            <a:r>
              <a:rPr lang="en-US" b="0" i="0" dirty="0" err="1">
                <a:solidFill>
                  <a:srgbClr val="610B4B"/>
                </a:solidFill>
                <a:effectLst/>
                <a:latin typeface="erdana"/>
              </a:rPr>
              <a:t>javascript</a:t>
            </a:r>
            <a:endParaRPr lang="en-US" b="0" i="0" dirty="0">
              <a:solidFill>
                <a:srgbClr val="610B4B"/>
              </a:solidFill>
              <a:effectLst/>
              <a:latin typeface="erdana"/>
            </a:endParaRPr>
          </a:p>
          <a:p>
            <a:pPr algn="just"/>
            <a:r>
              <a:rPr lang="en-US" b="0" i="0" dirty="0">
                <a:solidFill>
                  <a:srgbClr val="333333"/>
                </a:solidFill>
                <a:effectLst/>
                <a:latin typeface="inter-regular"/>
              </a:rPr>
              <a:t>It displays the confirm dialog box. It has message with ok and cancel buttons.</a:t>
            </a:r>
          </a:p>
          <a:p>
            <a:pPr algn="just"/>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v</a:t>
            </a:r>
            <a:r>
              <a:rPr lang="en-IN" b="0" i="0" dirty="0">
                <a:solidFill>
                  <a:srgbClr val="000000"/>
                </a:solidFill>
                <a:effectLst/>
                <a:latin typeface="inter-regular"/>
              </a:rPr>
              <a:t>= </a:t>
            </a:r>
            <a:r>
              <a:rPr lang="en-IN" b="0" i="0" dirty="0">
                <a:solidFill>
                  <a:srgbClr val="0000FF"/>
                </a:solidFill>
                <a:effectLst/>
                <a:latin typeface="inter-regular"/>
              </a:rPr>
              <a:t>confirm</a:t>
            </a:r>
            <a:r>
              <a:rPr lang="en-IN" b="0" i="0" dirty="0">
                <a:solidFill>
                  <a:srgbClr val="000000"/>
                </a:solidFill>
                <a:effectLst/>
                <a:latin typeface="inter-regular"/>
              </a:rPr>
              <a:t>("Are u sure?");  </a:t>
            </a:r>
          </a:p>
          <a:p>
            <a:pPr algn="just"/>
            <a:r>
              <a:rPr lang="en-IN" b="0" i="0" dirty="0">
                <a:solidFill>
                  <a:srgbClr val="000000"/>
                </a:solidFill>
                <a:effectLst/>
                <a:latin typeface="inter-regular"/>
              </a:rPr>
              <a:t>if(</a:t>
            </a:r>
            <a:r>
              <a:rPr lang="en-IN" b="0" i="0" dirty="0">
                <a:solidFill>
                  <a:srgbClr val="FF0000"/>
                </a:solidFill>
                <a:effectLst/>
                <a:latin typeface="inter-regular"/>
              </a:rPr>
              <a:t>v</a:t>
            </a:r>
            <a:r>
              <a:rPr lang="en-IN" b="0" i="0" dirty="0">
                <a:solidFill>
                  <a:srgbClr val="000000"/>
                </a:solidFill>
                <a:effectLst/>
                <a:latin typeface="inter-regular"/>
              </a:rPr>
              <a:t>==true){  </a:t>
            </a:r>
          </a:p>
          <a:p>
            <a:pPr algn="just"/>
            <a:r>
              <a:rPr lang="en-IN" b="0" i="0" dirty="0">
                <a:solidFill>
                  <a:srgbClr val="000000"/>
                </a:solidFill>
                <a:effectLst/>
                <a:latin typeface="inter-regular"/>
              </a:rPr>
              <a:t>alert("ok");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else{  </a:t>
            </a:r>
          </a:p>
          <a:p>
            <a:pPr algn="just"/>
            <a:r>
              <a:rPr lang="en-IN" b="0" i="0" dirty="0">
                <a:solidFill>
                  <a:srgbClr val="000000"/>
                </a:solidFill>
                <a:effectLst/>
                <a:latin typeface="inter-regular"/>
              </a:rPr>
              <a:t>alert("cancel");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"button"</a:t>
            </a:r>
            <a:r>
              <a:rPr lang="en-IN" b="0" i="0" dirty="0">
                <a:solidFill>
                  <a:srgbClr val="000000"/>
                </a:solidFill>
                <a:effectLst/>
                <a:latin typeface="inter-regular"/>
              </a:rPr>
              <a:t> </a:t>
            </a:r>
            <a:r>
              <a:rPr lang="en-IN" b="0" i="0" dirty="0">
                <a:solidFill>
                  <a:srgbClr val="FF0000"/>
                </a:solidFill>
                <a:effectLst/>
                <a:latin typeface="inter-regular"/>
              </a:rPr>
              <a:t>value</a:t>
            </a:r>
            <a:r>
              <a:rPr lang="en-IN" b="0" i="0" dirty="0">
                <a:solidFill>
                  <a:srgbClr val="000000"/>
                </a:solidFill>
                <a:effectLst/>
                <a:latin typeface="inter-regular"/>
              </a:rPr>
              <a:t>=</a:t>
            </a:r>
            <a:r>
              <a:rPr lang="en-IN" b="0" i="0" dirty="0">
                <a:solidFill>
                  <a:srgbClr val="0000FF"/>
                </a:solidFill>
                <a:effectLst/>
                <a:latin typeface="inter-regular"/>
              </a:rPr>
              <a:t>"delete record"</a:t>
            </a:r>
            <a:r>
              <a:rPr lang="en-IN" b="0" i="0" dirty="0">
                <a:solidFill>
                  <a:srgbClr val="000000"/>
                </a:solidFill>
                <a:effectLst/>
                <a:latin typeface="inter-regular"/>
              </a:rPr>
              <a:t> </a:t>
            </a:r>
            <a:r>
              <a:rPr lang="en-IN" b="0" i="0" dirty="0">
                <a:solidFill>
                  <a:srgbClr val="FF0000"/>
                </a:solidFill>
                <a:effectLst/>
                <a:latin typeface="inter-regular"/>
              </a:rPr>
              <a:t>onclick</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msg</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p:txBody>
      </p:sp>
      <p:pic>
        <p:nvPicPr>
          <p:cNvPr id="11" name="Picture 10">
            <a:extLst>
              <a:ext uri="{FF2B5EF4-FFF2-40B4-BE49-F238E27FC236}">
                <a16:creationId xmlns:a16="http://schemas.microsoft.com/office/drawing/2014/main" id="{4A452FA1-C36D-270F-8932-798114623AE4}"/>
              </a:ext>
            </a:extLst>
          </p:cNvPr>
          <p:cNvPicPr>
            <a:picLocks noChangeAspect="1"/>
          </p:cNvPicPr>
          <p:nvPr/>
        </p:nvPicPr>
        <p:blipFill>
          <a:blip r:embed="rId3"/>
          <a:stretch>
            <a:fillRect/>
          </a:stretch>
        </p:blipFill>
        <p:spPr>
          <a:xfrm>
            <a:off x="4267200" y="1990184"/>
            <a:ext cx="4876800" cy="1163131"/>
          </a:xfrm>
          <a:prstGeom prst="rect">
            <a:avLst/>
          </a:prstGeom>
        </p:spPr>
      </p:pic>
    </p:spTree>
    <p:extLst>
      <p:ext uri="{BB962C8B-B14F-4D97-AF65-F5344CB8AC3E}">
        <p14:creationId xmlns:p14="http://schemas.microsoft.com/office/powerpoint/2010/main" val="13586977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21923"/>
            <a:ext cx="6003387" cy="461665"/>
          </a:xfrm>
          <a:prstGeom prst="rect">
            <a:avLst/>
          </a:prstGeom>
          <a:noFill/>
        </p:spPr>
        <p:txBody>
          <a:bodyPr wrap="square">
            <a:spAutoFit/>
          </a:bodyPr>
          <a:lstStyle/>
          <a:p>
            <a:pPr algn="just"/>
            <a:r>
              <a:rPr lang="en-US" sz="2400" b="1" dirty="0">
                <a:solidFill>
                  <a:schemeClr val="bg1"/>
                </a:solidFill>
                <a:latin typeface="Bookman Old Style" panose="02050604050505020204" pitchFamily="18" charset="0"/>
              </a:rPr>
              <a:t>Document Object Model(DOM)</a:t>
            </a:r>
          </a:p>
        </p:txBody>
      </p:sp>
      <p:sp>
        <p:nvSpPr>
          <p:cNvPr id="4" name="TextBox 3">
            <a:extLst>
              <a:ext uri="{FF2B5EF4-FFF2-40B4-BE49-F238E27FC236}">
                <a16:creationId xmlns:a16="http://schemas.microsoft.com/office/drawing/2014/main" id="{FD6FA808-672C-8176-B12D-F56E4D9124E4}"/>
              </a:ext>
            </a:extLst>
          </p:cNvPr>
          <p:cNvSpPr txBox="1"/>
          <p:nvPr/>
        </p:nvSpPr>
        <p:spPr>
          <a:xfrm>
            <a:off x="457200" y="729139"/>
            <a:ext cx="8686800" cy="3693319"/>
          </a:xfrm>
          <a:prstGeom prst="rect">
            <a:avLst/>
          </a:prstGeom>
          <a:noFill/>
        </p:spPr>
        <p:txBody>
          <a:bodyPr wrap="square">
            <a:spAutoFit/>
          </a:bodyPr>
          <a:lstStyle/>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document.getElementById</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myImage</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'gandhi.jpg'</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Turn on the light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img</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myImage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"width:100px"</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document.getElementById</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myImage</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'honey.jpg'</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Turn off the light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i="0"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6AD76D6C-8D31-5F5F-CEAC-F32F6EE36C6C}"/>
              </a:ext>
            </a:extLst>
          </p:cNvPr>
          <p:cNvPicPr>
            <a:picLocks noChangeAspect="1"/>
          </p:cNvPicPr>
          <p:nvPr/>
        </p:nvPicPr>
        <p:blipFill>
          <a:blip r:embed="rId3"/>
          <a:stretch>
            <a:fillRect/>
          </a:stretch>
        </p:blipFill>
        <p:spPr>
          <a:xfrm>
            <a:off x="6934200" y="3000119"/>
            <a:ext cx="2590800" cy="2200275"/>
          </a:xfrm>
          <a:prstGeom prst="rect">
            <a:avLst/>
          </a:prstGeom>
        </p:spPr>
      </p:pic>
      <p:pic>
        <p:nvPicPr>
          <p:cNvPr id="11" name="Picture 10">
            <a:extLst>
              <a:ext uri="{FF2B5EF4-FFF2-40B4-BE49-F238E27FC236}">
                <a16:creationId xmlns:a16="http://schemas.microsoft.com/office/drawing/2014/main" id="{9D64C591-906D-8838-7221-5964F604D98E}"/>
              </a:ext>
            </a:extLst>
          </p:cNvPr>
          <p:cNvPicPr>
            <a:picLocks noChangeAspect="1"/>
          </p:cNvPicPr>
          <p:nvPr/>
        </p:nvPicPr>
        <p:blipFill>
          <a:blip r:embed="rId4"/>
          <a:stretch>
            <a:fillRect/>
          </a:stretch>
        </p:blipFill>
        <p:spPr>
          <a:xfrm>
            <a:off x="9035721" y="447675"/>
            <a:ext cx="2209800" cy="1895475"/>
          </a:xfrm>
          <a:prstGeom prst="rect">
            <a:avLst/>
          </a:prstGeom>
        </p:spPr>
      </p:pic>
    </p:spTree>
    <p:extLst>
      <p:ext uri="{BB962C8B-B14F-4D97-AF65-F5344CB8AC3E}">
        <p14:creationId xmlns:p14="http://schemas.microsoft.com/office/powerpoint/2010/main" val="4007685279"/>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Window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7954146" cy="646331"/>
          </a:xfrm>
          <a:prstGeom prst="rect">
            <a:avLst/>
          </a:prstGeom>
          <a:noFill/>
        </p:spPr>
        <p:txBody>
          <a:bodyPr wrap="square">
            <a:spAutoFit/>
          </a:bodyPr>
          <a:lstStyle/>
          <a:p>
            <a:pPr algn="just"/>
            <a:r>
              <a:rPr lang="en-IN" b="0" i="0" dirty="0">
                <a:solidFill>
                  <a:srgbClr val="000000"/>
                </a:solidFill>
                <a:effectLst/>
                <a:latin typeface="inter-regular"/>
              </a:rPr>
              <a:t> </a:t>
            </a:r>
          </a:p>
          <a:p>
            <a:pPr algn="just"/>
            <a:r>
              <a:rPr lang="en-US" b="0" i="0" dirty="0">
                <a:solidFill>
                  <a:srgbClr val="333333"/>
                </a:solidFill>
                <a:effectLst/>
                <a:latin typeface="inter-regular"/>
              </a:rPr>
              <a:t>.</a:t>
            </a:r>
          </a:p>
        </p:txBody>
      </p:sp>
      <p:sp>
        <p:nvSpPr>
          <p:cNvPr id="5" name="TextBox 4">
            <a:extLst>
              <a:ext uri="{FF2B5EF4-FFF2-40B4-BE49-F238E27FC236}">
                <a16:creationId xmlns:a16="http://schemas.microsoft.com/office/drawing/2014/main" id="{E037AE2D-1850-C345-3F3C-D17628352196}"/>
              </a:ext>
            </a:extLst>
          </p:cNvPr>
          <p:cNvSpPr txBox="1"/>
          <p:nvPr/>
        </p:nvSpPr>
        <p:spPr>
          <a:xfrm>
            <a:off x="533400" y="840382"/>
            <a:ext cx="6377568" cy="3970318"/>
          </a:xfrm>
          <a:prstGeom prst="rect">
            <a:avLst/>
          </a:prstGeom>
          <a:noFill/>
        </p:spPr>
        <p:txBody>
          <a:bodyPr wrap="square">
            <a:spAutoFit/>
          </a:bodyPr>
          <a:lstStyle/>
          <a:p>
            <a:pPr algn="just"/>
            <a:r>
              <a:rPr lang="en-IN" b="0" i="0" dirty="0">
                <a:solidFill>
                  <a:srgbClr val="000000"/>
                </a:solidFill>
                <a:effectLst/>
                <a:latin typeface="inter-regular"/>
              </a:rPr>
              <a:t> </a:t>
            </a:r>
            <a:r>
              <a:rPr lang="en-US" b="0" i="0" dirty="0">
                <a:solidFill>
                  <a:srgbClr val="610B4B"/>
                </a:solidFill>
                <a:effectLst/>
                <a:latin typeface="erdana"/>
              </a:rPr>
              <a:t>Example of prompt() in </a:t>
            </a:r>
            <a:r>
              <a:rPr lang="en-US" b="0" i="0" dirty="0" err="1">
                <a:solidFill>
                  <a:srgbClr val="610B4B"/>
                </a:solidFill>
                <a:effectLst/>
                <a:latin typeface="erdana"/>
              </a:rPr>
              <a:t>javascript</a:t>
            </a:r>
            <a:endParaRPr lang="en-US" b="0" i="0" dirty="0">
              <a:solidFill>
                <a:srgbClr val="610B4B"/>
              </a:solidFill>
              <a:effectLst/>
              <a:latin typeface="erdana"/>
            </a:endParaRPr>
          </a:p>
          <a:p>
            <a:pPr algn="just"/>
            <a:r>
              <a:rPr lang="en-US" b="0" i="0" dirty="0">
                <a:solidFill>
                  <a:srgbClr val="333333"/>
                </a:solidFill>
                <a:effectLst/>
                <a:latin typeface="inter-regular"/>
              </a:rPr>
              <a:t>It displays prompt dialog box for input. It has message and </a:t>
            </a:r>
            <a:r>
              <a:rPr lang="en-US" b="0" i="0" dirty="0" err="1">
                <a:solidFill>
                  <a:srgbClr val="333333"/>
                </a:solidFill>
                <a:effectLst/>
                <a:latin typeface="inter-regular"/>
              </a:rPr>
              <a:t>textfield</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pPr algn="just"/>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v</a:t>
            </a:r>
            <a:r>
              <a:rPr lang="en-IN" b="0" i="0" dirty="0">
                <a:solidFill>
                  <a:srgbClr val="000000"/>
                </a:solidFill>
                <a:effectLst/>
                <a:latin typeface="inter-regular"/>
              </a:rPr>
              <a:t>= </a:t>
            </a:r>
            <a:r>
              <a:rPr lang="en-IN" b="0" i="0" dirty="0">
                <a:solidFill>
                  <a:srgbClr val="0000FF"/>
                </a:solidFill>
                <a:effectLst/>
                <a:latin typeface="inter-regular"/>
              </a:rPr>
              <a:t>prompt</a:t>
            </a:r>
            <a:r>
              <a:rPr lang="en-IN" b="0" i="0" dirty="0">
                <a:solidFill>
                  <a:srgbClr val="000000"/>
                </a:solidFill>
                <a:effectLst/>
                <a:latin typeface="inter-regular"/>
              </a:rPr>
              <a:t>("Who are you?");  </a:t>
            </a:r>
          </a:p>
          <a:p>
            <a:pPr algn="just"/>
            <a:r>
              <a:rPr lang="en-IN" b="0" i="0" dirty="0">
                <a:solidFill>
                  <a:srgbClr val="000000"/>
                </a:solidFill>
                <a:effectLst/>
                <a:latin typeface="inter-regular"/>
              </a:rPr>
              <a:t>alert("I am "+v);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"button"</a:t>
            </a:r>
            <a:r>
              <a:rPr lang="en-IN" b="0" i="0" dirty="0">
                <a:solidFill>
                  <a:srgbClr val="000000"/>
                </a:solidFill>
                <a:effectLst/>
                <a:latin typeface="inter-regular"/>
              </a:rPr>
              <a:t> </a:t>
            </a:r>
            <a:r>
              <a:rPr lang="en-IN" b="0" i="0" dirty="0">
                <a:solidFill>
                  <a:srgbClr val="FF0000"/>
                </a:solidFill>
                <a:effectLst/>
                <a:latin typeface="inter-regular"/>
              </a:rPr>
              <a:t>value</a:t>
            </a:r>
            <a:r>
              <a:rPr lang="en-IN" b="0" i="0" dirty="0">
                <a:solidFill>
                  <a:srgbClr val="000000"/>
                </a:solidFill>
                <a:effectLst/>
                <a:latin typeface="inter-regular"/>
              </a:rPr>
              <a:t>=</a:t>
            </a:r>
            <a:r>
              <a:rPr lang="en-IN" b="0" i="0" dirty="0">
                <a:solidFill>
                  <a:srgbClr val="0000FF"/>
                </a:solidFill>
                <a:effectLst/>
                <a:latin typeface="inter-regular"/>
              </a:rPr>
              <a:t>"click"</a:t>
            </a:r>
            <a:r>
              <a:rPr lang="en-IN" b="0" i="0" dirty="0">
                <a:solidFill>
                  <a:srgbClr val="000000"/>
                </a:solidFill>
                <a:effectLst/>
                <a:latin typeface="inter-regular"/>
              </a:rPr>
              <a:t> </a:t>
            </a:r>
            <a:r>
              <a:rPr lang="en-IN" b="0" i="0" dirty="0">
                <a:solidFill>
                  <a:srgbClr val="FF0000"/>
                </a:solidFill>
                <a:effectLst/>
                <a:latin typeface="inter-regular"/>
              </a:rPr>
              <a:t>onclick</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msg</a:t>
            </a:r>
            <a:r>
              <a:rPr lang="en-IN" b="0" i="0" dirty="0">
                <a:solidFill>
                  <a:srgbClr val="0000FF"/>
                </a:solidFill>
                <a:effectLst/>
                <a:latin typeface="inter-regular"/>
              </a:rPr>
              <a:t>()"</a:t>
            </a:r>
            <a:r>
              <a:rPr lang="en-IN" b="1" i="0" dirty="0">
                <a:solidFill>
                  <a:srgbClr val="006699"/>
                </a:solidFill>
                <a:effectLst/>
                <a:latin typeface="inter-regular"/>
              </a:rPr>
              <a:t>/&gt;</a:t>
            </a:r>
            <a:endParaRPr lang="en-IN" b="0" i="0" dirty="0">
              <a:solidFill>
                <a:srgbClr val="000000"/>
              </a:solidFill>
              <a:effectLst/>
              <a:latin typeface="inter-regular"/>
            </a:endParaRPr>
          </a:p>
          <a:p>
            <a:pPr algn="just"/>
            <a:endParaRPr lang="en-IN" b="0" i="0" dirty="0">
              <a:solidFill>
                <a:srgbClr val="000000"/>
              </a:solidFill>
              <a:effectLst/>
              <a:latin typeface="inter-regular"/>
            </a:endParaRPr>
          </a:p>
        </p:txBody>
      </p:sp>
      <p:pic>
        <p:nvPicPr>
          <p:cNvPr id="6" name="Picture 5">
            <a:extLst>
              <a:ext uri="{FF2B5EF4-FFF2-40B4-BE49-F238E27FC236}">
                <a16:creationId xmlns:a16="http://schemas.microsoft.com/office/drawing/2014/main" id="{4282AC29-DD89-3540-E175-3EB41FB48210}"/>
              </a:ext>
            </a:extLst>
          </p:cNvPr>
          <p:cNvPicPr>
            <a:picLocks noChangeAspect="1"/>
          </p:cNvPicPr>
          <p:nvPr/>
        </p:nvPicPr>
        <p:blipFill>
          <a:blip r:embed="rId3"/>
          <a:stretch>
            <a:fillRect/>
          </a:stretch>
        </p:blipFill>
        <p:spPr>
          <a:xfrm>
            <a:off x="4571999" y="1671637"/>
            <a:ext cx="4314825" cy="1800225"/>
          </a:xfrm>
          <a:prstGeom prst="rect">
            <a:avLst/>
          </a:prstGeom>
        </p:spPr>
      </p:pic>
    </p:spTree>
    <p:extLst>
      <p:ext uri="{BB962C8B-B14F-4D97-AF65-F5344CB8AC3E}">
        <p14:creationId xmlns:p14="http://schemas.microsoft.com/office/powerpoint/2010/main" val="2569348661"/>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Window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7954146" cy="646331"/>
          </a:xfrm>
          <a:prstGeom prst="rect">
            <a:avLst/>
          </a:prstGeom>
          <a:noFill/>
        </p:spPr>
        <p:txBody>
          <a:bodyPr wrap="square">
            <a:spAutoFit/>
          </a:bodyPr>
          <a:lstStyle/>
          <a:p>
            <a:pPr algn="just"/>
            <a:r>
              <a:rPr lang="en-IN" b="0" i="0" dirty="0">
                <a:solidFill>
                  <a:srgbClr val="000000"/>
                </a:solidFill>
                <a:effectLst/>
                <a:latin typeface="inter-regular"/>
              </a:rPr>
              <a:t> </a:t>
            </a:r>
          </a:p>
          <a:p>
            <a:pPr algn="just"/>
            <a:r>
              <a:rPr lang="en-US" b="0" i="0" dirty="0">
                <a:solidFill>
                  <a:srgbClr val="333333"/>
                </a:solidFill>
                <a:effectLst/>
                <a:latin typeface="inter-regular"/>
              </a:rPr>
              <a:t>.</a:t>
            </a:r>
          </a:p>
        </p:txBody>
      </p:sp>
      <p:sp>
        <p:nvSpPr>
          <p:cNvPr id="9" name="TextBox 8">
            <a:extLst>
              <a:ext uri="{FF2B5EF4-FFF2-40B4-BE49-F238E27FC236}">
                <a16:creationId xmlns:a16="http://schemas.microsoft.com/office/drawing/2014/main" id="{966327E6-A2F1-D793-E826-532F650BD0F1}"/>
              </a:ext>
            </a:extLst>
          </p:cNvPr>
          <p:cNvSpPr txBox="1"/>
          <p:nvPr/>
        </p:nvSpPr>
        <p:spPr>
          <a:xfrm>
            <a:off x="322595" y="844402"/>
            <a:ext cx="8364205" cy="2862322"/>
          </a:xfrm>
          <a:prstGeom prst="rect">
            <a:avLst/>
          </a:prstGeom>
          <a:noFill/>
        </p:spPr>
        <p:txBody>
          <a:bodyPr wrap="square">
            <a:spAutoFit/>
          </a:bodyPr>
          <a:lstStyle/>
          <a:p>
            <a:pPr algn="just"/>
            <a:r>
              <a:rPr lang="en-US" b="0" i="0" dirty="0">
                <a:solidFill>
                  <a:srgbClr val="610B4B"/>
                </a:solidFill>
                <a:effectLst/>
                <a:latin typeface="erdana"/>
              </a:rPr>
              <a:t>Example of open() in </a:t>
            </a:r>
            <a:r>
              <a:rPr lang="en-US" b="0" i="0" dirty="0" err="1">
                <a:solidFill>
                  <a:srgbClr val="610B4B"/>
                </a:solidFill>
                <a:effectLst/>
                <a:latin typeface="erdana"/>
              </a:rPr>
              <a:t>javascript</a:t>
            </a:r>
            <a:endParaRPr lang="en-US" b="0" i="0" dirty="0">
              <a:solidFill>
                <a:srgbClr val="610B4B"/>
              </a:solidFill>
              <a:effectLst/>
              <a:latin typeface="erdana"/>
            </a:endParaRPr>
          </a:p>
          <a:p>
            <a:pPr algn="just"/>
            <a:r>
              <a:rPr lang="en-US" b="0" i="0" dirty="0">
                <a:solidFill>
                  <a:srgbClr val="333333"/>
                </a:solidFill>
                <a:effectLst/>
                <a:latin typeface="inter-regular"/>
              </a:rPr>
              <a:t>It displays the content in a new window.</a:t>
            </a:r>
          </a:p>
          <a:p>
            <a:pPr algn="just"/>
            <a:endParaRPr lang="en-US" dirty="0">
              <a:solidFill>
                <a:srgbClr val="333333"/>
              </a:solidFill>
              <a:latin typeface="inter-regular"/>
            </a:endParaRPr>
          </a:p>
          <a:p>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err="1">
                <a:solidFill>
                  <a:srgbClr val="0000FF"/>
                </a:solidFill>
                <a:effectLst/>
                <a:latin typeface="Consolas" panose="020B0609020204030204" pitchFamily="49" charset="0"/>
              </a:rPr>
              <a:t>javascript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msg</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open(</a:t>
            </a:r>
            <a:r>
              <a:rPr lang="en-IN" b="0" dirty="0">
                <a:solidFill>
                  <a:srgbClr val="A31515"/>
                </a:solidFill>
                <a:effectLst/>
                <a:latin typeface="Consolas" panose="020B0609020204030204" pitchFamily="49" charset="0"/>
              </a:rPr>
              <a:t>"variable.html"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javatpoint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msg</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147850306"/>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Window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C1A0F3-8E23-B708-7C95-12399A77D674}"/>
              </a:ext>
            </a:extLst>
          </p:cNvPr>
          <p:cNvSpPr txBox="1"/>
          <p:nvPr/>
        </p:nvSpPr>
        <p:spPr>
          <a:xfrm>
            <a:off x="457200" y="844402"/>
            <a:ext cx="7954146" cy="646331"/>
          </a:xfrm>
          <a:prstGeom prst="rect">
            <a:avLst/>
          </a:prstGeom>
          <a:noFill/>
        </p:spPr>
        <p:txBody>
          <a:bodyPr wrap="square">
            <a:spAutoFit/>
          </a:bodyPr>
          <a:lstStyle/>
          <a:p>
            <a:pPr algn="just"/>
            <a:r>
              <a:rPr lang="en-IN" b="0" i="0" dirty="0">
                <a:solidFill>
                  <a:srgbClr val="000000"/>
                </a:solidFill>
                <a:effectLst/>
                <a:latin typeface="inter-regular"/>
              </a:rPr>
              <a:t> </a:t>
            </a:r>
          </a:p>
          <a:p>
            <a:pPr algn="just"/>
            <a:r>
              <a:rPr lang="en-US" b="0" i="0" dirty="0">
                <a:solidFill>
                  <a:srgbClr val="333333"/>
                </a:solidFill>
                <a:effectLst/>
                <a:latin typeface="inter-regular"/>
              </a:rPr>
              <a:t>.</a:t>
            </a:r>
          </a:p>
        </p:txBody>
      </p:sp>
      <p:sp>
        <p:nvSpPr>
          <p:cNvPr id="9" name="TextBox 8">
            <a:extLst>
              <a:ext uri="{FF2B5EF4-FFF2-40B4-BE49-F238E27FC236}">
                <a16:creationId xmlns:a16="http://schemas.microsoft.com/office/drawing/2014/main" id="{966327E6-A2F1-D793-E826-532F650BD0F1}"/>
              </a:ext>
            </a:extLst>
          </p:cNvPr>
          <p:cNvSpPr txBox="1"/>
          <p:nvPr/>
        </p:nvSpPr>
        <p:spPr>
          <a:xfrm>
            <a:off x="322595" y="844402"/>
            <a:ext cx="8364205" cy="4247317"/>
          </a:xfrm>
          <a:prstGeom prst="rect">
            <a:avLst/>
          </a:prstGeom>
          <a:noFill/>
        </p:spPr>
        <p:txBody>
          <a:bodyPr wrap="square">
            <a:spAutoFit/>
          </a:bodyPr>
          <a:lstStyle/>
          <a:p>
            <a:pPr algn="just"/>
            <a:r>
              <a:rPr lang="en-US" b="0" i="0" dirty="0">
                <a:solidFill>
                  <a:srgbClr val="610B4B"/>
                </a:solidFill>
                <a:effectLst/>
                <a:latin typeface="erdana"/>
              </a:rPr>
              <a:t>Example of </a:t>
            </a:r>
            <a:r>
              <a:rPr lang="en-US" b="0" i="0" dirty="0" err="1">
                <a:solidFill>
                  <a:srgbClr val="610B4B"/>
                </a:solidFill>
                <a:effectLst/>
                <a:latin typeface="erdana"/>
              </a:rPr>
              <a:t>setTimeout</a:t>
            </a:r>
            <a:r>
              <a:rPr lang="en-US" b="0" i="0" dirty="0">
                <a:solidFill>
                  <a:srgbClr val="610B4B"/>
                </a:solidFill>
                <a:effectLst/>
                <a:latin typeface="erdana"/>
              </a:rPr>
              <a:t>() in </a:t>
            </a:r>
            <a:r>
              <a:rPr lang="en-US" b="0" i="0" dirty="0" err="1">
                <a:solidFill>
                  <a:srgbClr val="610B4B"/>
                </a:solidFill>
                <a:effectLst/>
                <a:latin typeface="erdana"/>
              </a:rPr>
              <a:t>javascript</a:t>
            </a:r>
            <a:endParaRPr lang="en-US" b="0" i="0" dirty="0">
              <a:solidFill>
                <a:srgbClr val="610B4B"/>
              </a:solidFill>
              <a:effectLst/>
              <a:latin typeface="erdana"/>
            </a:endParaRPr>
          </a:p>
          <a:p>
            <a:pPr algn="just"/>
            <a:r>
              <a:rPr lang="en-US" b="0" i="0" dirty="0">
                <a:solidFill>
                  <a:srgbClr val="333333"/>
                </a:solidFill>
                <a:effectLst/>
                <a:latin typeface="inter-regular"/>
              </a:rPr>
              <a:t>It performs its task after the given milliseconds.</a:t>
            </a:r>
          </a:p>
          <a:p>
            <a:pPr algn="just"/>
            <a:r>
              <a:rPr lang="en-IN" b="1" i="0">
                <a:solidFill>
                  <a:schemeClr val="bg1"/>
                </a:solidFill>
                <a:effectLst/>
                <a:latin typeface="inter-regular"/>
              </a:rPr>
              <a:t>&lt;</a:t>
            </a:r>
            <a:r>
              <a:rPr lang="en-IN" b="1" i="0" dirty="0">
                <a:solidFill>
                  <a:schemeClr val="bg1"/>
                </a:solidFill>
                <a:effectLst/>
                <a:latin typeface="inter-regular"/>
              </a:rPr>
              <a:t>body&gt;</a:t>
            </a:r>
          </a:p>
          <a:p>
            <a:pPr algn="just"/>
            <a:r>
              <a:rPr lang="en-IN" b="1" i="0" dirty="0">
                <a:solidFill>
                  <a:schemeClr val="bg1"/>
                </a:solidFill>
                <a:effectLst/>
                <a:latin typeface="inter-regular"/>
              </a:rPr>
              <a:t>&lt;h1&gt;The Window Object&lt;/h1&gt;</a:t>
            </a:r>
          </a:p>
          <a:p>
            <a:pPr algn="just"/>
            <a:r>
              <a:rPr lang="en-IN" b="1" i="0" dirty="0">
                <a:solidFill>
                  <a:schemeClr val="bg1"/>
                </a:solidFill>
                <a:effectLst/>
                <a:latin typeface="inter-regular"/>
              </a:rPr>
              <a:t>&lt;h2&gt;The </a:t>
            </a:r>
            <a:r>
              <a:rPr lang="en-IN" b="1" i="0" dirty="0" err="1">
                <a:solidFill>
                  <a:schemeClr val="bg1"/>
                </a:solidFill>
                <a:effectLst/>
                <a:latin typeface="inter-regular"/>
              </a:rPr>
              <a:t>setTimeout</a:t>
            </a:r>
            <a:r>
              <a:rPr lang="en-IN" b="1" i="0" dirty="0">
                <a:solidFill>
                  <a:schemeClr val="bg1"/>
                </a:solidFill>
                <a:effectLst/>
                <a:latin typeface="inter-regular"/>
              </a:rPr>
              <a:t>() Method&lt;/h2&gt;</a:t>
            </a:r>
          </a:p>
          <a:p>
            <a:pPr algn="just"/>
            <a:r>
              <a:rPr lang="en-IN" b="1" i="0" dirty="0">
                <a:solidFill>
                  <a:schemeClr val="bg1"/>
                </a:solidFill>
                <a:effectLst/>
                <a:latin typeface="inter-regular"/>
              </a:rPr>
              <a:t>&lt;p&gt;Wait 5 seconds for the greeting:&lt;/p&gt;</a:t>
            </a:r>
          </a:p>
          <a:p>
            <a:pPr algn="just"/>
            <a:r>
              <a:rPr lang="en-IN" b="1" i="0" dirty="0">
                <a:solidFill>
                  <a:schemeClr val="bg1"/>
                </a:solidFill>
                <a:effectLst/>
                <a:latin typeface="inter-regular"/>
              </a:rPr>
              <a:t>&lt;h2 id="demo"&gt;&lt;/h2&gt;</a:t>
            </a:r>
          </a:p>
          <a:p>
            <a:pPr algn="just"/>
            <a:r>
              <a:rPr lang="en-IN" b="1" i="0" dirty="0">
                <a:solidFill>
                  <a:schemeClr val="bg1"/>
                </a:solidFill>
                <a:effectLst/>
                <a:latin typeface="inter-regular"/>
              </a:rPr>
              <a:t>&lt;script&gt;</a:t>
            </a:r>
          </a:p>
          <a:p>
            <a:pPr algn="just"/>
            <a:r>
              <a:rPr lang="en-IN" b="1" i="0" dirty="0" err="1">
                <a:solidFill>
                  <a:schemeClr val="bg1"/>
                </a:solidFill>
                <a:effectLst/>
                <a:latin typeface="inter-regular"/>
              </a:rPr>
              <a:t>const</a:t>
            </a:r>
            <a:r>
              <a:rPr lang="en-IN" b="1" i="0" dirty="0">
                <a:solidFill>
                  <a:schemeClr val="bg1"/>
                </a:solidFill>
                <a:effectLst/>
                <a:latin typeface="inter-regular"/>
              </a:rPr>
              <a:t> </a:t>
            </a:r>
            <a:r>
              <a:rPr lang="en-IN" b="1" i="0" dirty="0" err="1">
                <a:solidFill>
                  <a:schemeClr val="bg1"/>
                </a:solidFill>
                <a:effectLst/>
                <a:latin typeface="inter-regular"/>
              </a:rPr>
              <a:t>myTimeout</a:t>
            </a:r>
            <a:r>
              <a:rPr lang="en-IN" b="1" i="0" dirty="0">
                <a:solidFill>
                  <a:schemeClr val="bg1"/>
                </a:solidFill>
                <a:effectLst/>
                <a:latin typeface="inter-regular"/>
              </a:rPr>
              <a:t> = </a:t>
            </a:r>
            <a:r>
              <a:rPr lang="en-IN" b="1" i="0" dirty="0" err="1">
                <a:solidFill>
                  <a:schemeClr val="bg1"/>
                </a:solidFill>
                <a:effectLst/>
                <a:latin typeface="inter-regular"/>
              </a:rPr>
              <a:t>setTimeout</a:t>
            </a:r>
            <a:r>
              <a:rPr lang="en-IN" b="1" i="0" dirty="0">
                <a:solidFill>
                  <a:schemeClr val="bg1"/>
                </a:solidFill>
                <a:effectLst/>
                <a:latin typeface="inter-regular"/>
              </a:rPr>
              <a:t>(</a:t>
            </a:r>
            <a:r>
              <a:rPr lang="en-IN" b="1" i="0" dirty="0" err="1">
                <a:solidFill>
                  <a:schemeClr val="bg1"/>
                </a:solidFill>
                <a:effectLst/>
                <a:latin typeface="inter-regular"/>
              </a:rPr>
              <a:t>myGreeting</a:t>
            </a:r>
            <a:r>
              <a:rPr lang="en-IN" b="1" i="0" dirty="0">
                <a:solidFill>
                  <a:schemeClr val="bg1"/>
                </a:solidFill>
                <a:effectLst/>
                <a:latin typeface="inter-regular"/>
              </a:rPr>
              <a:t>, 5000);</a:t>
            </a:r>
          </a:p>
          <a:p>
            <a:pPr algn="just"/>
            <a:r>
              <a:rPr lang="en-IN" b="1" i="0" dirty="0">
                <a:solidFill>
                  <a:schemeClr val="bg1"/>
                </a:solidFill>
                <a:effectLst/>
                <a:latin typeface="inter-regular"/>
              </a:rPr>
              <a:t>function </a:t>
            </a:r>
            <a:r>
              <a:rPr lang="en-IN" b="1" i="0" dirty="0" err="1">
                <a:solidFill>
                  <a:schemeClr val="bg1"/>
                </a:solidFill>
                <a:effectLst/>
                <a:latin typeface="inter-regular"/>
              </a:rPr>
              <a:t>myGreeting</a:t>
            </a:r>
            <a:r>
              <a:rPr lang="en-IN" b="1" i="0" dirty="0">
                <a:solidFill>
                  <a:schemeClr val="bg1"/>
                </a:solidFill>
                <a:effectLst/>
                <a:latin typeface="inter-regular"/>
              </a:rPr>
              <a:t>() {</a:t>
            </a:r>
          </a:p>
          <a:p>
            <a:pPr algn="just"/>
            <a:r>
              <a:rPr lang="en-IN" b="1" i="0" dirty="0">
                <a:solidFill>
                  <a:schemeClr val="bg1"/>
                </a:solidFill>
                <a:effectLst/>
                <a:latin typeface="inter-regular"/>
              </a:rPr>
              <a:t>  </a:t>
            </a:r>
            <a:r>
              <a:rPr lang="en-IN" b="1" i="0" dirty="0" err="1">
                <a:solidFill>
                  <a:schemeClr val="bg1"/>
                </a:solidFill>
                <a:effectLst/>
                <a:latin typeface="inter-regular"/>
              </a:rPr>
              <a:t>document.getElementById</a:t>
            </a:r>
            <a:r>
              <a:rPr lang="en-IN" b="1" i="0" dirty="0">
                <a:solidFill>
                  <a:schemeClr val="bg1"/>
                </a:solidFill>
                <a:effectLst/>
                <a:latin typeface="inter-regular"/>
              </a:rPr>
              <a:t>("demo").</a:t>
            </a:r>
            <a:r>
              <a:rPr lang="en-IN" b="1" i="0" dirty="0" err="1">
                <a:solidFill>
                  <a:schemeClr val="bg1"/>
                </a:solidFill>
                <a:effectLst/>
                <a:latin typeface="inter-regular"/>
              </a:rPr>
              <a:t>innerHTML</a:t>
            </a:r>
            <a:r>
              <a:rPr lang="en-IN" b="1" i="0" dirty="0">
                <a:solidFill>
                  <a:schemeClr val="bg1"/>
                </a:solidFill>
                <a:effectLst/>
                <a:latin typeface="inter-regular"/>
              </a:rPr>
              <a:t> = "Happy Birthday!"</a:t>
            </a:r>
          </a:p>
          <a:p>
            <a:pPr algn="just"/>
            <a:r>
              <a:rPr lang="en-IN" b="1" i="0" dirty="0">
                <a:solidFill>
                  <a:schemeClr val="bg1"/>
                </a:solidFill>
                <a:effectLst/>
                <a:latin typeface="inter-regular"/>
              </a:rPr>
              <a:t>}</a:t>
            </a:r>
          </a:p>
          <a:p>
            <a:pPr algn="just"/>
            <a:r>
              <a:rPr lang="en-IN" b="1" i="0" dirty="0">
                <a:solidFill>
                  <a:schemeClr val="bg1"/>
                </a:solidFill>
                <a:effectLst/>
                <a:latin typeface="inter-regular"/>
              </a:rPr>
              <a:t>&lt;/script&gt;</a:t>
            </a:r>
          </a:p>
          <a:p>
            <a:pPr algn="just"/>
            <a:endParaRPr lang="en-IN" b="1" i="0" dirty="0">
              <a:solidFill>
                <a:schemeClr val="bg1"/>
              </a:solidFill>
              <a:effectLst/>
              <a:latin typeface="inter-regular"/>
            </a:endParaRPr>
          </a:p>
          <a:p>
            <a:pPr algn="just"/>
            <a:r>
              <a:rPr lang="en-IN" b="1" i="0" dirty="0">
                <a:solidFill>
                  <a:schemeClr val="bg1"/>
                </a:solidFill>
                <a:effectLst/>
                <a:latin typeface="inter-regular"/>
              </a:rPr>
              <a:t>&lt;/body&gt;</a:t>
            </a:r>
            <a:endParaRPr lang="en-US" b="0" i="0" dirty="0">
              <a:solidFill>
                <a:srgbClr val="333333"/>
              </a:solidFill>
              <a:effectLst/>
              <a:latin typeface="inter-regular"/>
            </a:endParaRPr>
          </a:p>
        </p:txBody>
      </p:sp>
      <p:pic>
        <p:nvPicPr>
          <p:cNvPr id="5" name="Picture 4">
            <a:extLst>
              <a:ext uri="{FF2B5EF4-FFF2-40B4-BE49-F238E27FC236}">
                <a16:creationId xmlns:a16="http://schemas.microsoft.com/office/drawing/2014/main" id="{593990AC-F6B5-BF62-DC6D-A6C62E82DDFC}"/>
              </a:ext>
            </a:extLst>
          </p:cNvPr>
          <p:cNvPicPr>
            <a:picLocks noChangeAspect="1"/>
          </p:cNvPicPr>
          <p:nvPr/>
        </p:nvPicPr>
        <p:blipFill>
          <a:blip r:embed="rId3"/>
          <a:stretch>
            <a:fillRect/>
          </a:stretch>
        </p:blipFill>
        <p:spPr>
          <a:xfrm>
            <a:off x="5477646" y="1047760"/>
            <a:ext cx="3162300" cy="1905000"/>
          </a:xfrm>
          <a:prstGeom prst="rect">
            <a:avLst/>
          </a:prstGeom>
        </p:spPr>
      </p:pic>
    </p:spTree>
    <p:extLst>
      <p:ext uri="{BB962C8B-B14F-4D97-AF65-F5344CB8AC3E}">
        <p14:creationId xmlns:p14="http://schemas.microsoft.com/office/powerpoint/2010/main" val="18909121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2839C147-4DC5-5D86-49FB-3494BA5D20DF}"/>
              </a:ext>
            </a:extLst>
          </p:cNvPr>
          <p:cNvSpPr txBox="1"/>
          <p:nvPr/>
        </p:nvSpPr>
        <p:spPr>
          <a:xfrm>
            <a:off x="322595" y="686270"/>
            <a:ext cx="8534400" cy="3970318"/>
          </a:xfrm>
          <a:prstGeom prst="rect">
            <a:avLst/>
          </a:prstGeom>
          <a:noFill/>
        </p:spPr>
        <p:txBody>
          <a:bodyPr wrap="square">
            <a:spAutoFit/>
          </a:bodyPr>
          <a:lstStyle/>
          <a:p>
            <a:r>
              <a:rPr lang="en-US" dirty="0">
                <a:solidFill>
                  <a:srgbClr val="C00000"/>
                </a:solidFill>
              </a:rPr>
              <a:t>What is Function:  </a:t>
            </a:r>
            <a:r>
              <a:rPr lang="en-US" dirty="0">
                <a:solidFill>
                  <a:schemeClr val="bg1"/>
                </a:solidFill>
              </a:rPr>
              <a:t>A block of code written to do a particular task</a:t>
            </a:r>
          </a:p>
          <a:p>
            <a:r>
              <a:rPr lang="en-US" dirty="0">
                <a:solidFill>
                  <a:srgbClr val="C00000"/>
                </a:solidFill>
              </a:rPr>
              <a:t>What is Block</a:t>
            </a:r>
            <a:r>
              <a:rPr lang="en-US" dirty="0">
                <a:solidFill>
                  <a:schemeClr val="bg1"/>
                </a:solidFill>
              </a:rPr>
              <a:t>:  Anything that enclosed between { }</a:t>
            </a:r>
          </a:p>
          <a:p>
            <a:r>
              <a:rPr lang="en-US" dirty="0">
                <a:solidFill>
                  <a:schemeClr val="bg1"/>
                </a:solidFill>
              </a:rPr>
              <a:t>Ex: </a:t>
            </a:r>
          </a:p>
          <a:p>
            <a:r>
              <a:rPr lang="en-US" dirty="0">
                <a:solidFill>
                  <a:schemeClr val="bg1"/>
                </a:solidFill>
              </a:rPr>
              <a:t>{</a:t>
            </a:r>
          </a:p>
          <a:p>
            <a:r>
              <a:rPr lang="en-US" dirty="0">
                <a:solidFill>
                  <a:schemeClr val="bg1"/>
                </a:solidFill>
              </a:rPr>
              <a:t>statement 1:</a:t>
            </a:r>
          </a:p>
          <a:p>
            <a:r>
              <a:rPr lang="en-US" dirty="0">
                <a:solidFill>
                  <a:schemeClr val="bg1"/>
                </a:solidFill>
              </a:rPr>
              <a:t>statement 2;</a:t>
            </a:r>
          </a:p>
          <a:p>
            <a:r>
              <a:rPr lang="en-US" dirty="0">
                <a:solidFill>
                  <a:schemeClr val="bg1"/>
                </a:solidFill>
              </a:rPr>
              <a:t>statement n:</a:t>
            </a:r>
          </a:p>
          <a:p>
            <a:r>
              <a:rPr lang="en-US" dirty="0">
                <a:solidFill>
                  <a:schemeClr val="bg1"/>
                </a:solidFill>
              </a:rPr>
              <a: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return and parameters are optional</a:t>
            </a:r>
          </a:p>
          <a:p>
            <a:endParaRPr lang="en-IN" dirty="0">
              <a:solidFill>
                <a:schemeClr val="bg1"/>
              </a:solidFill>
            </a:endParaRPr>
          </a:p>
        </p:txBody>
      </p:sp>
      <p:sp>
        <p:nvSpPr>
          <p:cNvPr id="6" name="TextBox 5">
            <a:extLst>
              <a:ext uri="{FF2B5EF4-FFF2-40B4-BE49-F238E27FC236}">
                <a16:creationId xmlns:a16="http://schemas.microsoft.com/office/drawing/2014/main" id="{E39ACE45-24FF-8EF0-9947-61FC3A475ECA}"/>
              </a:ext>
            </a:extLst>
          </p:cNvPr>
          <p:cNvSpPr txBox="1"/>
          <p:nvPr/>
        </p:nvSpPr>
        <p:spPr>
          <a:xfrm>
            <a:off x="2409009" y="2038350"/>
            <a:ext cx="6425648" cy="1754326"/>
          </a:xfrm>
          <a:prstGeom prst="rect">
            <a:avLst/>
          </a:prstGeom>
          <a:noFill/>
        </p:spPr>
        <p:txBody>
          <a:bodyPr wrap="square">
            <a:spAutoFit/>
          </a:bodyPr>
          <a:lstStyle/>
          <a:p>
            <a:r>
              <a:rPr lang="en-US" dirty="0">
                <a:solidFill>
                  <a:srgbClr val="C00000"/>
                </a:solidFill>
              </a:rPr>
              <a:t>Named function:</a:t>
            </a:r>
          </a:p>
          <a:p>
            <a:r>
              <a:rPr lang="en-US" dirty="0">
                <a:solidFill>
                  <a:schemeClr val="bg1"/>
                </a:solidFill>
              </a:rPr>
              <a:t>function </a:t>
            </a:r>
            <a:r>
              <a:rPr lang="en-US" dirty="0" err="1">
                <a:solidFill>
                  <a:schemeClr val="bg1"/>
                </a:solidFill>
              </a:rPr>
              <a:t>functionName</a:t>
            </a:r>
            <a:r>
              <a:rPr lang="en-US" dirty="0">
                <a:solidFill>
                  <a:schemeClr val="bg1"/>
                </a:solidFill>
              </a:rPr>
              <a:t>(parameter1,parameter2...parameter n) {</a:t>
            </a:r>
          </a:p>
          <a:p>
            <a:r>
              <a:rPr lang="en-US" dirty="0">
                <a:solidFill>
                  <a:schemeClr val="bg1"/>
                </a:solidFill>
              </a:rPr>
              <a:t>body</a:t>
            </a:r>
          </a:p>
          <a:p>
            <a:r>
              <a:rPr lang="en-US" dirty="0">
                <a:solidFill>
                  <a:schemeClr val="bg1"/>
                </a:solidFill>
              </a:rPr>
              <a:t>return value;</a:t>
            </a: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262242476"/>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CE33E221-B507-07A0-0284-2CB8262ACBE4}"/>
              </a:ext>
            </a:extLst>
          </p:cNvPr>
          <p:cNvSpPr txBox="1"/>
          <p:nvPr/>
        </p:nvSpPr>
        <p:spPr>
          <a:xfrm>
            <a:off x="685800" y="699268"/>
            <a:ext cx="4641574" cy="1200329"/>
          </a:xfrm>
          <a:prstGeom prst="rect">
            <a:avLst/>
          </a:prstGeom>
          <a:noFill/>
        </p:spPr>
        <p:txBody>
          <a:bodyPr wrap="square">
            <a:spAutoFit/>
          </a:bodyPr>
          <a:lstStyle/>
          <a:p>
            <a:r>
              <a:rPr lang="pt-BR" dirty="0">
                <a:solidFill>
                  <a:schemeClr val="bg1"/>
                </a:solidFill>
              </a:rPr>
              <a:t>Ex: function sum(num1,num2) {</a:t>
            </a:r>
          </a:p>
          <a:p>
            <a:r>
              <a:rPr lang="pt-BR" dirty="0">
                <a:solidFill>
                  <a:schemeClr val="bg1"/>
                </a:solidFill>
              </a:rPr>
              <a:t> var result = num1+num2</a:t>
            </a:r>
          </a:p>
          <a:p>
            <a:r>
              <a:rPr lang="pt-BR" dirty="0">
                <a:solidFill>
                  <a:schemeClr val="bg1"/>
                </a:solidFill>
              </a:rPr>
              <a:t>return result;</a:t>
            </a:r>
          </a:p>
          <a:p>
            <a:r>
              <a:rPr lang="pt-BR" dirty="0">
                <a:solidFill>
                  <a:schemeClr val="bg1"/>
                </a:solidFill>
              </a:rPr>
              <a:t>}</a:t>
            </a:r>
            <a:endParaRPr lang="en-IN" dirty="0">
              <a:solidFill>
                <a:schemeClr val="bg1"/>
              </a:solidFill>
            </a:endParaRPr>
          </a:p>
        </p:txBody>
      </p:sp>
      <p:sp>
        <p:nvSpPr>
          <p:cNvPr id="13" name="TextBox 12">
            <a:extLst>
              <a:ext uri="{FF2B5EF4-FFF2-40B4-BE49-F238E27FC236}">
                <a16:creationId xmlns:a16="http://schemas.microsoft.com/office/drawing/2014/main" id="{869CF1BE-8C06-EAD0-14C4-1D9769D4C26D}"/>
              </a:ext>
            </a:extLst>
          </p:cNvPr>
          <p:cNvSpPr txBox="1"/>
          <p:nvPr/>
        </p:nvSpPr>
        <p:spPr>
          <a:xfrm>
            <a:off x="3429000" y="1290646"/>
            <a:ext cx="5562600" cy="2862322"/>
          </a:xfrm>
          <a:prstGeom prst="rect">
            <a:avLst/>
          </a:prstGeom>
          <a:noFill/>
        </p:spPr>
        <p:txBody>
          <a:bodyPr wrap="square">
            <a:spAutoFit/>
          </a:bodyPr>
          <a:lstStyle/>
          <a:p>
            <a:r>
              <a:rPr lang="en-IN" dirty="0">
                <a:solidFill>
                  <a:schemeClr val="bg1"/>
                </a:solidFill>
              </a:rPr>
              <a:t>&lt;script&gt;</a:t>
            </a:r>
          </a:p>
          <a:p>
            <a:r>
              <a:rPr lang="en-IN" dirty="0">
                <a:solidFill>
                  <a:schemeClr val="bg1"/>
                </a:solidFill>
              </a:rPr>
              <a:t>Function sum(num1,num2)</a:t>
            </a:r>
          </a:p>
          <a:p>
            <a:r>
              <a:rPr lang="en-IN" dirty="0">
                <a:solidFill>
                  <a:schemeClr val="bg1"/>
                </a:solidFill>
              </a:rPr>
              <a:t>{</a:t>
            </a:r>
          </a:p>
          <a:p>
            <a:r>
              <a:rPr lang="en-IN" dirty="0">
                <a:solidFill>
                  <a:schemeClr val="bg1"/>
                </a:solidFill>
              </a:rPr>
              <a:t>var result num1+num2</a:t>
            </a:r>
          </a:p>
          <a:p>
            <a:r>
              <a:rPr lang="en-IN" dirty="0">
                <a:solidFill>
                  <a:schemeClr val="bg1"/>
                </a:solidFill>
              </a:rPr>
              <a:t>return result;</a:t>
            </a:r>
          </a:p>
          <a:p>
            <a:r>
              <a:rPr lang="en-IN" dirty="0">
                <a:solidFill>
                  <a:schemeClr val="bg1"/>
                </a:solidFill>
              </a:rPr>
              <a:t>}</a:t>
            </a:r>
          </a:p>
          <a:p>
            <a:r>
              <a:rPr lang="en-IN" dirty="0">
                <a:solidFill>
                  <a:schemeClr val="bg1"/>
                </a:solidFill>
              </a:rPr>
              <a:t>console.log(sum(6,7));</a:t>
            </a:r>
          </a:p>
          <a:p>
            <a:r>
              <a:rPr lang="en-IN" dirty="0" err="1">
                <a:solidFill>
                  <a:schemeClr val="bg1"/>
                </a:solidFill>
              </a:rPr>
              <a:t>Document.write</a:t>
            </a:r>
            <a:r>
              <a:rPr lang="en-IN" dirty="0">
                <a:solidFill>
                  <a:schemeClr val="bg1"/>
                </a:solidFill>
              </a:rPr>
              <a:t>(sum(10,15));</a:t>
            </a:r>
          </a:p>
          <a:p>
            <a:r>
              <a:rPr lang="en-IN" dirty="0" err="1">
                <a:solidFill>
                  <a:schemeClr val="bg1"/>
                </a:solidFill>
              </a:rPr>
              <a:t>Document.write</a:t>
            </a:r>
            <a:r>
              <a:rPr lang="en-IN" dirty="0">
                <a:solidFill>
                  <a:schemeClr val="bg1"/>
                </a:solidFill>
              </a:rPr>
              <a:t>(“&lt;</a:t>
            </a:r>
            <a:r>
              <a:rPr lang="en-IN" dirty="0" err="1">
                <a:solidFill>
                  <a:schemeClr val="bg1"/>
                </a:solidFill>
              </a:rPr>
              <a:t>br</a:t>
            </a:r>
            <a:r>
              <a:rPr lang="en-IN" dirty="0">
                <a:solidFill>
                  <a:schemeClr val="bg1"/>
                </a:solidFill>
              </a:rPr>
              <a:t>&gt;sum of 50,100:”+sum(50,100));</a:t>
            </a:r>
          </a:p>
          <a:p>
            <a:r>
              <a:rPr lang="en-IN" dirty="0">
                <a:solidFill>
                  <a:schemeClr val="bg1"/>
                </a:solidFill>
              </a:rPr>
              <a:t>&lt;/script&gt;</a:t>
            </a:r>
          </a:p>
        </p:txBody>
      </p:sp>
      <p:sp>
        <p:nvSpPr>
          <p:cNvPr id="15" name="TextBox 14">
            <a:extLst>
              <a:ext uri="{FF2B5EF4-FFF2-40B4-BE49-F238E27FC236}">
                <a16:creationId xmlns:a16="http://schemas.microsoft.com/office/drawing/2014/main" id="{145738F1-5F4D-9F0C-25B8-FA22FB6E59A4}"/>
              </a:ext>
            </a:extLst>
          </p:cNvPr>
          <p:cNvSpPr txBox="1"/>
          <p:nvPr/>
        </p:nvSpPr>
        <p:spPr>
          <a:xfrm>
            <a:off x="198471" y="3520902"/>
            <a:ext cx="4641574" cy="923330"/>
          </a:xfrm>
          <a:prstGeom prst="rect">
            <a:avLst/>
          </a:prstGeom>
          <a:noFill/>
        </p:spPr>
        <p:txBody>
          <a:bodyPr wrap="square">
            <a:spAutoFit/>
          </a:bodyPr>
          <a:lstStyle/>
          <a:p>
            <a:r>
              <a:rPr lang="en-US" dirty="0">
                <a:solidFill>
                  <a:srgbClr val="C00000"/>
                </a:solidFill>
              </a:rPr>
              <a:t>How to call functions:</a:t>
            </a:r>
          </a:p>
          <a:p>
            <a:r>
              <a:rPr lang="en-US" dirty="0" err="1">
                <a:solidFill>
                  <a:schemeClr val="bg1"/>
                </a:solidFill>
              </a:rPr>
              <a:t>functionName</a:t>
            </a:r>
            <a:r>
              <a:rPr lang="en-US" dirty="0">
                <a:solidFill>
                  <a:schemeClr val="bg1"/>
                </a:solidFill>
              </a:rPr>
              <a:t>(parameters)</a:t>
            </a:r>
          </a:p>
          <a:p>
            <a:r>
              <a:rPr lang="en-US" dirty="0">
                <a:solidFill>
                  <a:schemeClr val="bg1"/>
                </a:solidFill>
              </a:rPr>
              <a:t>Ex: sum(7,8)</a:t>
            </a:r>
            <a:endParaRPr lang="en-IN" dirty="0">
              <a:solidFill>
                <a:schemeClr val="bg1"/>
              </a:solidFill>
            </a:endParaRPr>
          </a:p>
        </p:txBody>
      </p:sp>
    </p:spTree>
    <p:extLst>
      <p:ext uri="{BB962C8B-B14F-4D97-AF65-F5344CB8AC3E}">
        <p14:creationId xmlns:p14="http://schemas.microsoft.com/office/powerpoint/2010/main" val="364735550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D4A5FAC5-32E1-3C79-98B8-49981F535583}"/>
              </a:ext>
            </a:extLst>
          </p:cNvPr>
          <p:cNvSpPr txBox="1"/>
          <p:nvPr/>
        </p:nvSpPr>
        <p:spPr>
          <a:xfrm>
            <a:off x="457199" y="844402"/>
            <a:ext cx="5654743" cy="2031325"/>
          </a:xfrm>
          <a:prstGeom prst="rect">
            <a:avLst/>
          </a:prstGeom>
          <a:noFill/>
        </p:spPr>
        <p:txBody>
          <a:bodyPr wrap="square">
            <a:spAutoFit/>
          </a:bodyPr>
          <a:lstStyle/>
          <a:p>
            <a:r>
              <a:rPr lang="en-US" dirty="0">
                <a:solidFill>
                  <a:srgbClr val="FF0000"/>
                </a:solidFill>
              </a:rPr>
              <a:t>What is function expression:</a:t>
            </a:r>
          </a:p>
          <a:p>
            <a:r>
              <a:rPr lang="en-US" dirty="0">
                <a:solidFill>
                  <a:schemeClr val="bg1"/>
                </a:solidFill>
              </a:rPr>
              <a:t>Assigning function to a variable</a:t>
            </a:r>
          </a:p>
          <a:p>
            <a:r>
              <a:rPr lang="en-US" dirty="0">
                <a:solidFill>
                  <a:schemeClr val="bg1"/>
                </a:solidFill>
              </a:rPr>
              <a:t>Ex:</a:t>
            </a:r>
          </a:p>
          <a:p>
            <a:r>
              <a:rPr lang="en-US" dirty="0">
                <a:solidFill>
                  <a:schemeClr val="bg1"/>
                </a:solidFill>
              </a:rPr>
              <a:t>add= function sum(num1,num2) { </a:t>
            </a:r>
          </a:p>
          <a:p>
            <a:r>
              <a:rPr lang="en-US" dirty="0">
                <a:solidFill>
                  <a:schemeClr val="bg1"/>
                </a:solidFill>
              </a:rPr>
              <a:t>var result = num1+num2; </a:t>
            </a:r>
          </a:p>
          <a:p>
            <a:r>
              <a:rPr lang="en-US" dirty="0">
                <a:solidFill>
                  <a:schemeClr val="bg1"/>
                </a:solidFill>
              </a:rPr>
              <a:t>return result;</a:t>
            </a:r>
          </a:p>
          <a:p>
            <a:r>
              <a:rPr lang="en-US" dirty="0">
                <a:solidFill>
                  <a:schemeClr val="bg1"/>
                </a:solidFill>
              </a:rPr>
              <a:t>}</a:t>
            </a:r>
            <a:endParaRPr lang="en-IN" dirty="0">
              <a:solidFill>
                <a:schemeClr val="bg1"/>
              </a:solidFill>
            </a:endParaRPr>
          </a:p>
        </p:txBody>
      </p:sp>
      <p:sp>
        <p:nvSpPr>
          <p:cNvPr id="6" name="TextBox 5">
            <a:extLst>
              <a:ext uri="{FF2B5EF4-FFF2-40B4-BE49-F238E27FC236}">
                <a16:creationId xmlns:a16="http://schemas.microsoft.com/office/drawing/2014/main" id="{AD2E5966-333A-8123-3635-CADC685D0E29}"/>
              </a:ext>
            </a:extLst>
          </p:cNvPr>
          <p:cNvSpPr txBox="1"/>
          <p:nvPr/>
        </p:nvSpPr>
        <p:spPr>
          <a:xfrm>
            <a:off x="4724400" y="2162383"/>
            <a:ext cx="4641574" cy="2308324"/>
          </a:xfrm>
          <a:prstGeom prst="rect">
            <a:avLst/>
          </a:prstGeom>
          <a:noFill/>
        </p:spPr>
        <p:txBody>
          <a:bodyPr wrap="square">
            <a:spAutoFit/>
          </a:bodyPr>
          <a:lstStyle/>
          <a:p>
            <a:r>
              <a:rPr lang="en-IN" dirty="0">
                <a:solidFill>
                  <a:schemeClr val="bg1"/>
                </a:solidFill>
              </a:rPr>
              <a:t>&lt;script&gt;</a:t>
            </a:r>
          </a:p>
          <a:p>
            <a:r>
              <a:rPr lang="en-IN" dirty="0">
                <a:solidFill>
                  <a:schemeClr val="bg1"/>
                </a:solidFill>
              </a:rPr>
              <a:t>var add = function sum(num1,num2){ </a:t>
            </a:r>
          </a:p>
          <a:p>
            <a:r>
              <a:rPr lang="en-IN" dirty="0">
                <a:solidFill>
                  <a:schemeClr val="bg1"/>
                </a:solidFill>
              </a:rPr>
              <a:t>var result = num1+num2 </a:t>
            </a:r>
          </a:p>
          <a:p>
            <a:r>
              <a:rPr lang="en-IN" dirty="0">
                <a:solidFill>
                  <a:schemeClr val="bg1"/>
                </a:solidFill>
              </a:rPr>
              <a:t>return result;</a:t>
            </a:r>
          </a:p>
          <a:p>
            <a:r>
              <a:rPr lang="en-IN" dirty="0">
                <a:solidFill>
                  <a:schemeClr val="bg1"/>
                </a:solidFill>
              </a:rPr>
              <a:t>}</a:t>
            </a:r>
          </a:p>
          <a:p>
            <a:r>
              <a:rPr lang="en-IN" dirty="0">
                <a:solidFill>
                  <a:schemeClr val="bg1"/>
                </a:solidFill>
              </a:rPr>
              <a:t>var res =add(10,7); </a:t>
            </a:r>
          </a:p>
          <a:p>
            <a:r>
              <a:rPr lang="en-IN" dirty="0" err="1">
                <a:solidFill>
                  <a:schemeClr val="bg1"/>
                </a:solidFill>
              </a:rPr>
              <a:t>document.write</a:t>
            </a:r>
            <a:r>
              <a:rPr lang="en-IN" dirty="0">
                <a:solidFill>
                  <a:schemeClr val="bg1"/>
                </a:solidFill>
              </a:rPr>
              <a:t>(res);</a:t>
            </a:r>
          </a:p>
          <a:p>
            <a:r>
              <a:rPr lang="en-IN" dirty="0">
                <a:solidFill>
                  <a:schemeClr val="bg1"/>
                </a:solidFill>
              </a:rPr>
              <a:t>&lt;/script&gt;</a:t>
            </a:r>
          </a:p>
        </p:txBody>
      </p:sp>
    </p:spTree>
    <p:extLst>
      <p:ext uri="{BB962C8B-B14F-4D97-AF65-F5344CB8AC3E}">
        <p14:creationId xmlns:p14="http://schemas.microsoft.com/office/powerpoint/2010/main" val="251132290"/>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127709"/>
            <a:ext cx="8821405" cy="716693"/>
            <a:chOff x="2766060" y="16595"/>
            <a:chExt cx="9311640" cy="955590"/>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595"/>
              <a:ext cx="6210300" cy="615553"/>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a:t>
              </a:r>
              <a:r>
                <a:rPr lang="en-US" sz="2400" b="1" dirty="0">
                  <a:solidFill>
                    <a:schemeClr val="bg1"/>
                  </a:solidFill>
                </a:rPr>
                <a:t>Types of </a:t>
              </a:r>
              <a:r>
                <a:rPr lang="en-US" sz="2400" b="1" dirty="0">
                  <a:solidFill>
                    <a:schemeClr val="bg1"/>
                  </a:solidFill>
                  <a:latin typeface="Bookman Old Style" panose="02050604050505020204" pitchFamily="18" charset="0"/>
                </a:rPr>
                <a:t>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ED5A8B46-F869-97E4-E414-47A1DE532B16}"/>
              </a:ext>
            </a:extLst>
          </p:cNvPr>
          <p:cNvSpPr txBox="1"/>
          <p:nvPr/>
        </p:nvSpPr>
        <p:spPr>
          <a:xfrm>
            <a:off x="228600" y="1766540"/>
            <a:ext cx="8153400" cy="3139321"/>
          </a:xfrm>
          <a:prstGeom prst="rect">
            <a:avLst/>
          </a:prstGeom>
          <a:noFill/>
        </p:spPr>
        <p:txBody>
          <a:bodyPr wrap="square">
            <a:spAutoFit/>
          </a:bodyPr>
          <a:lstStyle/>
          <a:p>
            <a:r>
              <a:rPr lang="en-US" dirty="0">
                <a:solidFill>
                  <a:srgbClr val="C00000"/>
                </a:solidFill>
              </a:rPr>
              <a:t>Named function:</a:t>
            </a:r>
          </a:p>
          <a:p>
            <a:r>
              <a:rPr lang="en-US" dirty="0">
                <a:solidFill>
                  <a:schemeClr val="bg1"/>
                </a:solidFill>
              </a:rPr>
              <a:t>function </a:t>
            </a:r>
            <a:r>
              <a:rPr lang="en-US" dirty="0" err="1">
                <a:solidFill>
                  <a:schemeClr val="bg1"/>
                </a:solidFill>
              </a:rPr>
              <a:t>functionName</a:t>
            </a:r>
            <a:r>
              <a:rPr lang="en-US" dirty="0">
                <a:solidFill>
                  <a:schemeClr val="bg1"/>
                </a:solidFill>
              </a:rPr>
              <a:t>(parameteri,parameter2...parameter n) </a:t>
            </a:r>
          </a:p>
          <a:p>
            <a:r>
              <a:rPr lang="en-US" dirty="0">
                <a:solidFill>
                  <a:schemeClr val="bg1"/>
                </a:solidFill>
              </a:rPr>
              <a:t>{</a:t>
            </a:r>
          </a:p>
          <a:p>
            <a:r>
              <a:rPr lang="en-US" dirty="0">
                <a:solidFill>
                  <a:schemeClr val="bg1"/>
                </a:solidFill>
              </a:rPr>
              <a:t>body</a:t>
            </a:r>
          </a:p>
          <a:p>
            <a:r>
              <a:rPr lang="en-US" dirty="0">
                <a:solidFill>
                  <a:schemeClr val="bg1"/>
                </a:solidFill>
              </a:rPr>
              <a:t>return value;</a:t>
            </a:r>
          </a:p>
          <a:p>
            <a:r>
              <a:rPr lang="en-US" dirty="0">
                <a:solidFill>
                  <a:schemeClr val="bg1"/>
                </a:solidFill>
              </a:rPr>
              <a:t>}</a:t>
            </a:r>
          </a:p>
          <a:p>
            <a:r>
              <a:rPr lang="en-US" dirty="0">
                <a:solidFill>
                  <a:schemeClr val="bg1"/>
                </a:solidFill>
              </a:rPr>
              <a:t>Ex: function sum(num1,num2) </a:t>
            </a:r>
          </a:p>
          <a:p>
            <a:r>
              <a:rPr lang="en-US" dirty="0">
                <a:solidFill>
                  <a:schemeClr val="bg1"/>
                </a:solidFill>
              </a:rPr>
              <a:t>{</a:t>
            </a:r>
          </a:p>
          <a:p>
            <a:r>
              <a:rPr lang="en-US" dirty="0">
                <a:solidFill>
                  <a:schemeClr val="bg1"/>
                </a:solidFill>
              </a:rPr>
              <a:t>var result = numi+num2</a:t>
            </a:r>
          </a:p>
          <a:p>
            <a:r>
              <a:rPr lang="en-US" dirty="0">
                <a:solidFill>
                  <a:schemeClr val="bg1"/>
                </a:solidFill>
              </a:rPr>
              <a:t>return result;</a:t>
            </a:r>
          </a:p>
          <a:p>
            <a:r>
              <a:rPr lang="en-US" dirty="0">
                <a:solidFill>
                  <a:schemeClr val="bg1"/>
                </a:solidFill>
              </a:rPr>
              <a:t>}</a:t>
            </a:r>
            <a:endParaRPr lang="en-IN" dirty="0">
              <a:solidFill>
                <a:schemeClr val="bg1"/>
              </a:solidFill>
            </a:endParaRPr>
          </a:p>
        </p:txBody>
      </p:sp>
      <p:sp>
        <p:nvSpPr>
          <p:cNvPr id="6" name="TextBox 5">
            <a:extLst>
              <a:ext uri="{FF2B5EF4-FFF2-40B4-BE49-F238E27FC236}">
                <a16:creationId xmlns:a16="http://schemas.microsoft.com/office/drawing/2014/main" id="{F10EEB37-1D85-9887-310A-44ADF27683C4}"/>
              </a:ext>
            </a:extLst>
          </p:cNvPr>
          <p:cNvSpPr txBox="1"/>
          <p:nvPr/>
        </p:nvSpPr>
        <p:spPr>
          <a:xfrm>
            <a:off x="457200" y="610152"/>
            <a:ext cx="6248400" cy="1200329"/>
          </a:xfrm>
          <a:prstGeom prst="rect">
            <a:avLst/>
          </a:prstGeom>
          <a:noFill/>
        </p:spPr>
        <p:txBody>
          <a:bodyPr wrap="square">
            <a:spAutoFit/>
          </a:bodyPr>
          <a:lstStyle/>
          <a:p>
            <a:r>
              <a:rPr lang="en-US" dirty="0">
                <a:solidFill>
                  <a:schemeClr val="bg1"/>
                </a:solidFill>
              </a:rPr>
              <a:t>Types:  Named functions</a:t>
            </a:r>
          </a:p>
          <a:p>
            <a:r>
              <a:rPr lang="en-US" dirty="0">
                <a:solidFill>
                  <a:schemeClr val="bg1"/>
                </a:solidFill>
              </a:rPr>
              <a:t>            Anonymous function</a:t>
            </a:r>
          </a:p>
          <a:p>
            <a:r>
              <a:rPr lang="en-US" dirty="0">
                <a:solidFill>
                  <a:schemeClr val="bg1"/>
                </a:solidFill>
              </a:rPr>
              <a:t>            Immediately Invoked function expression(IIFE)</a:t>
            </a:r>
          </a:p>
          <a:p>
            <a:r>
              <a:rPr lang="en-US" dirty="0">
                <a:solidFill>
                  <a:schemeClr val="bg1"/>
                </a:solidFill>
              </a:rPr>
              <a:t>            Arrow function</a:t>
            </a:r>
            <a:endParaRPr lang="en-IN" dirty="0">
              <a:solidFill>
                <a:schemeClr val="bg1"/>
              </a:solidFill>
            </a:endParaRPr>
          </a:p>
        </p:txBody>
      </p:sp>
    </p:spTree>
    <p:extLst>
      <p:ext uri="{BB962C8B-B14F-4D97-AF65-F5344CB8AC3E}">
        <p14:creationId xmlns:p14="http://schemas.microsoft.com/office/powerpoint/2010/main" val="380917365"/>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3069014" y="13686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a:t>
              </a:r>
              <a:r>
                <a:rPr lang="en-US" sz="1600" b="1" dirty="0">
                  <a:solidFill>
                    <a:schemeClr val="bg1"/>
                  </a:solidFill>
                </a:rPr>
                <a:t>Types of </a:t>
              </a:r>
              <a:r>
                <a:rPr lang="en-US" sz="1600" b="1" dirty="0">
                  <a:solidFill>
                    <a:schemeClr val="bg1"/>
                  </a:solidFill>
                  <a:latin typeface="Bookman Old Style" panose="02050604050505020204" pitchFamily="18" charset="0"/>
                </a:rPr>
                <a:t>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37AD8F4-7150-5923-B599-7BC1AB6BD69A}"/>
              </a:ext>
            </a:extLst>
          </p:cNvPr>
          <p:cNvSpPr txBox="1"/>
          <p:nvPr/>
        </p:nvSpPr>
        <p:spPr>
          <a:xfrm>
            <a:off x="1279914" y="844402"/>
            <a:ext cx="5240005" cy="3139321"/>
          </a:xfrm>
          <a:prstGeom prst="rect">
            <a:avLst/>
          </a:prstGeom>
          <a:noFill/>
        </p:spPr>
        <p:txBody>
          <a:bodyPr wrap="square">
            <a:spAutoFit/>
          </a:bodyPr>
          <a:lstStyle/>
          <a:p>
            <a:r>
              <a:rPr lang="en-IN" dirty="0">
                <a:solidFill>
                  <a:srgbClr val="FF0000"/>
                </a:solidFill>
              </a:rPr>
              <a:t>Anonymous function:</a:t>
            </a:r>
          </a:p>
          <a:p>
            <a:r>
              <a:rPr lang="en-IN" dirty="0">
                <a:solidFill>
                  <a:schemeClr val="bg1"/>
                </a:solidFill>
              </a:rPr>
              <a:t>function (parameter1,parameter2...parameter n) </a:t>
            </a:r>
          </a:p>
          <a:p>
            <a:r>
              <a:rPr lang="en-IN" dirty="0">
                <a:solidFill>
                  <a:schemeClr val="bg1"/>
                </a:solidFill>
              </a:rPr>
              <a:t>{</a:t>
            </a:r>
          </a:p>
          <a:p>
            <a:r>
              <a:rPr lang="en-IN" dirty="0">
                <a:solidFill>
                  <a:schemeClr val="bg1"/>
                </a:solidFill>
              </a:rPr>
              <a:t>body</a:t>
            </a:r>
          </a:p>
          <a:p>
            <a:r>
              <a:rPr lang="en-IN" dirty="0">
                <a:solidFill>
                  <a:schemeClr val="bg1"/>
                </a:solidFill>
              </a:rPr>
              <a:t>return value;</a:t>
            </a:r>
          </a:p>
          <a:p>
            <a:r>
              <a:rPr lang="en-IN" dirty="0">
                <a:solidFill>
                  <a:schemeClr val="bg1"/>
                </a:solidFill>
              </a:rPr>
              <a:t>}</a:t>
            </a:r>
          </a:p>
          <a:p>
            <a:r>
              <a:rPr lang="en-IN" dirty="0">
                <a:solidFill>
                  <a:schemeClr val="bg1"/>
                </a:solidFill>
              </a:rPr>
              <a:t>Ex: function (numi,num2)</a:t>
            </a:r>
          </a:p>
          <a:p>
            <a:r>
              <a:rPr lang="en-IN" dirty="0">
                <a:solidFill>
                  <a:schemeClr val="bg1"/>
                </a:solidFill>
              </a:rPr>
              <a:t>{</a:t>
            </a:r>
          </a:p>
          <a:p>
            <a:r>
              <a:rPr lang="en-IN" dirty="0">
                <a:solidFill>
                  <a:schemeClr val="bg1"/>
                </a:solidFill>
              </a:rPr>
              <a:t>var result = numi+num2</a:t>
            </a:r>
          </a:p>
          <a:p>
            <a:r>
              <a:rPr lang="en-IN" dirty="0">
                <a:solidFill>
                  <a:schemeClr val="bg1"/>
                </a:solidFill>
              </a:rPr>
              <a:t>return result;</a:t>
            </a:r>
          </a:p>
          <a:p>
            <a:r>
              <a:rPr lang="en-IN" dirty="0">
                <a:solidFill>
                  <a:schemeClr val="bg1"/>
                </a:solidFill>
              </a:rPr>
              <a:t>}</a:t>
            </a:r>
          </a:p>
        </p:txBody>
      </p:sp>
      <p:sp>
        <p:nvSpPr>
          <p:cNvPr id="6" name="TextBox 5">
            <a:extLst>
              <a:ext uri="{FF2B5EF4-FFF2-40B4-BE49-F238E27FC236}">
                <a16:creationId xmlns:a16="http://schemas.microsoft.com/office/drawing/2014/main" id="{9F967F0B-D4A9-70EF-5206-865D72792C05}"/>
              </a:ext>
            </a:extLst>
          </p:cNvPr>
          <p:cNvSpPr txBox="1"/>
          <p:nvPr/>
        </p:nvSpPr>
        <p:spPr>
          <a:xfrm>
            <a:off x="4191000" y="2190750"/>
            <a:ext cx="4825448" cy="2308324"/>
          </a:xfrm>
          <a:prstGeom prst="rect">
            <a:avLst/>
          </a:prstGeom>
          <a:noFill/>
        </p:spPr>
        <p:txBody>
          <a:bodyPr wrap="square">
            <a:spAutoFit/>
          </a:bodyPr>
          <a:lstStyle/>
          <a:p>
            <a:r>
              <a:rPr lang="en-IN" dirty="0">
                <a:solidFill>
                  <a:schemeClr val="bg1"/>
                </a:solidFill>
              </a:rPr>
              <a:t>&lt;script&gt;</a:t>
            </a:r>
          </a:p>
          <a:p>
            <a:r>
              <a:rPr lang="en-IN" dirty="0">
                <a:solidFill>
                  <a:schemeClr val="bg1"/>
                </a:solidFill>
              </a:rPr>
              <a:t> </a:t>
            </a:r>
            <a:r>
              <a:rPr lang="en-IN" dirty="0">
                <a:solidFill>
                  <a:srgbClr val="C00000"/>
                </a:solidFill>
              </a:rPr>
              <a:t>var sum </a:t>
            </a:r>
            <a:r>
              <a:rPr lang="en-IN" dirty="0">
                <a:solidFill>
                  <a:schemeClr val="bg1"/>
                </a:solidFill>
              </a:rPr>
              <a:t>= function(num,num2)</a:t>
            </a:r>
          </a:p>
          <a:p>
            <a:r>
              <a:rPr lang="en-IN" dirty="0">
                <a:solidFill>
                  <a:schemeClr val="bg1"/>
                </a:solidFill>
              </a:rPr>
              <a:t>{ </a:t>
            </a:r>
          </a:p>
          <a:p>
            <a:r>
              <a:rPr lang="en-IN" dirty="0">
                <a:solidFill>
                  <a:schemeClr val="bg1"/>
                </a:solidFill>
              </a:rPr>
              <a:t> var result =num1+num2;</a:t>
            </a:r>
          </a:p>
          <a:p>
            <a:r>
              <a:rPr lang="en-IN" dirty="0">
                <a:solidFill>
                  <a:schemeClr val="bg1"/>
                </a:solidFill>
              </a:rPr>
              <a:t> return result;</a:t>
            </a:r>
          </a:p>
          <a:p>
            <a:r>
              <a:rPr lang="en-IN" dirty="0">
                <a:solidFill>
                  <a:schemeClr val="bg1"/>
                </a:solidFill>
              </a:rPr>
              <a:t>}</a:t>
            </a:r>
          </a:p>
          <a:p>
            <a:r>
              <a:rPr lang="en-IN" dirty="0" err="1">
                <a:solidFill>
                  <a:schemeClr val="bg1"/>
                </a:solidFill>
              </a:rPr>
              <a:t>document.write</a:t>
            </a:r>
            <a:r>
              <a:rPr lang="en-IN" dirty="0">
                <a:solidFill>
                  <a:schemeClr val="bg1"/>
                </a:solidFill>
              </a:rPr>
              <a:t>(sum(6,7))</a:t>
            </a:r>
          </a:p>
          <a:p>
            <a:r>
              <a:rPr lang="en-IN" dirty="0">
                <a:solidFill>
                  <a:schemeClr val="bg1"/>
                </a:solidFill>
              </a:rPr>
              <a:t>&lt;/script&gt;</a:t>
            </a:r>
          </a:p>
        </p:txBody>
      </p:sp>
    </p:spTree>
    <p:extLst>
      <p:ext uri="{BB962C8B-B14F-4D97-AF65-F5344CB8AC3E}">
        <p14:creationId xmlns:p14="http://schemas.microsoft.com/office/powerpoint/2010/main" val="2419544379"/>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988580" y="178629"/>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a:t>
              </a:r>
              <a:r>
                <a:rPr lang="en-US" sz="1600" b="1" dirty="0">
                  <a:solidFill>
                    <a:schemeClr val="bg1"/>
                  </a:solidFill>
                </a:rPr>
                <a:t>Types of </a:t>
              </a:r>
              <a:r>
                <a:rPr lang="en-US" sz="1600" b="1" dirty="0">
                  <a:solidFill>
                    <a:schemeClr val="bg1"/>
                  </a:solidFill>
                  <a:latin typeface="Bookman Old Style" panose="02050604050505020204" pitchFamily="18" charset="0"/>
                </a:rPr>
                <a:t>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DE9C94E7-D53C-FEAA-B094-E3E3E322C45A}"/>
              </a:ext>
            </a:extLst>
          </p:cNvPr>
          <p:cNvSpPr txBox="1"/>
          <p:nvPr/>
        </p:nvSpPr>
        <p:spPr>
          <a:xfrm>
            <a:off x="5334000" y="2896827"/>
            <a:ext cx="3657600" cy="4247317"/>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sum=(</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add(num,num2){</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result = num1+num2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result;</a:t>
            </a:r>
          </a:p>
          <a:p>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7</a:t>
            </a:r>
            <a:r>
              <a:rPr lang="en-IN" b="0" dirty="0">
                <a:solidFill>
                  <a:srgbClr val="000000"/>
                </a:solidFill>
                <a:effectLst/>
                <a:latin typeface="Consolas" panose="020B0609020204030204" pitchFamily="49" charset="0"/>
              </a:rPr>
              <a:t>); </a:t>
            </a:r>
          </a:p>
          <a:p>
            <a:r>
              <a:rPr lang="en-IN" b="0" dirty="0" err="1">
                <a:solidFill>
                  <a:srgbClr val="000000"/>
                </a:solidFill>
                <a:effectLst/>
                <a:latin typeface="Consolas" panose="020B0609020204030204" pitchFamily="49" charset="0"/>
              </a:rPr>
              <a:t>document.write</a:t>
            </a:r>
            <a:r>
              <a:rPr lang="en-IN" b="0" dirty="0">
                <a:solidFill>
                  <a:srgbClr val="000000"/>
                </a:solidFill>
                <a:effectLst/>
                <a:latin typeface="Consolas" panose="020B0609020204030204" pitchFamily="49" charset="0"/>
              </a:rPr>
              <a:t>(sum);</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br>
              <a:rPr lang="pt-BR" b="0" dirty="0">
                <a:solidFill>
                  <a:srgbClr val="000000"/>
                </a:solidFill>
                <a:effectLst/>
                <a:latin typeface="Consolas" panose="020B0609020204030204" pitchFamily="49" charset="0"/>
              </a:rPr>
            </a:br>
            <a:br>
              <a:rPr lang="pt-BR" b="0" dirty="0">
                <a:solidFill>
                  <a:srgbClr val="000000"/>
                </a:solidFill>
                <a:effectLst/>
                <a:latin typeface="Consolas" panose="020B0609020204030204" pitchFamily="49" charset="0"/>
              </a:rPr>
            </a:br>
            <a:endParaRPr lang="pt-BR" b="0" dirty="0">
              <a:solidFill>
                <a:srgbClr val="000000"/>
              </a:solidFill>
              <a:effectLst/>
              <a:latin typeface="Consolas" panose="020B0609020204030204" pitchFamily="49" charset="0"/>
            </a:endParaRPr>
          </a:p>
          <a:p>
            <a:endParaRPr lang="en-IN" dirty="0">
              <a:solidFill>
                <a:schemeClr val="bg1"/>
              </a:solidFill>
            </a:endParaRPr>
          </a:p>
        </p:txBody>
      </p:sp>
      <p:sp>
        <p:nvSpPr>
          <p:cNvPr id="6" name="TextBox 5">
            <a:extLst>
              <a:ext uri="{FF2B5EF4-FFF2-40B4-BE49-F238E27FC236}">
                <a16:creationId xmlns:a16="http://schemas.microsoft.com/office/drawing/2014/main" id="{A7C5EE80-07A3-5EFF-96F0-2762C539FAD3}"/>
              </a:ext>
            </a:extLst>
          </p:cNvPr>
          <p:cNvSpPr txBox="1"/>
          <p:nvPr/>
        </p:nvSpPr>
        <p:spPr>
          <a:xfrm>
            <a:off x="457200" y="671935"/>
            <a:ext cx="7848600" cy="2862322"/>
          </a:xfrm>
          <a:prstGeom prst="rect">
            <a:avLst/>
          </a:prstGeom>
          <a:noFill/>
        </p:spPr>
        <p:txBody>
          <a:bodyPr wrap="square">
            <a:spAutoFit/>
          </a:bodyPr>
          <a:lstStyle/>
          <a:p>
            <a:r>
              <a:rPr lang="en-US" dirty="0">
                <a:solidFill>
                  <a:schemeClr val="bg1"/>
                </a:solidFill>
              </a:rPr>
              <a:t>When we want to execute a function immediately where they </a:t>
            </a:r>
            <a:r>
              <a:rPr lang="en-US" dirty="0" err="1">
                <a:solidFill>
                  <a:schemeClr val="bg1"/>
                </a:solidFill>
              </a:rPr>
              <a:t>Created,IIFE</a:t>
            </a:r>
            <a:r>
              <a:rPr lang="en-US" dirty="0">
                <a:solidFill>
                  <a:schemeClr val="bg1"/>
                </a:solidFill>
              </a:rPr>
              <a:t> used.</a:t>
            </a:r>
          </a:p>
          <a:p>
            <a:r>
              <a:rPr lang="en-US" dirty="0">
                <a:solidFill>
                  <a:schemeClr val="bg1"/>
                </a:solidFill>
              </a:rPr>
              <a:t>Syntax: (function definition) ();</a:t>
            </a:r>
          </a:p>
          <a:p>
            <a:endParaRPr lang="en-US" dirty="0">
              <a:solidFill>
                <a:schemeClr val="bg1"/>
              </a:solidFill>
            </a:endParaRPr>
          </a:p>
          <a:p>
            <a:r>
              <a:rPr lang="en-US" dirty="0">
                <a:solidFill>
                  <a:schemeClr val="bg1"/>
                </a:solidFill>
              </a:rPr>
              <a:t>Ex: (function product (num1,num2) </a:t>
            </a:r>
          </a:p>
          <a:p>
            <a:r>
              <a:rPr lang="en-US" dirty="0">
                <a:solidFill>
                  <a:schemeClr val="bg1"/>
                </a:solidFill>
              </a:rPr>
              <a:t> {</a:t>
            </a:r>
          </a:p>
          <a:p>
            <a:r>
              <a:rPr lang="en-US" dirty="0">
                <a:solidFill>
                  <a:schemeClr val="bg1"/>
                </a:solidFill>
              </a:rPr>
              <a:t>var result = num1*num2</a:t>
            </a:r>
          </a:p>
          <a:p>
            <a:r>
              <a:rPr lang="en-US" dirty="0">
                <a:solidFill>
                  <a:schemeClr val="bg1"/>
                </a:solidFill>
              </a:rPr>
              <a:t>return result;</a:t>
            </a:r>
          </a:p>
          <a:p>
            <a:r>
              <a:rPr lang="en-US" dirty="0">
                <a:solidFill>
                  <a:schemeClr val="bg1"/>
                </a:solidFill>
              </a:rPr>
              <a:t> }</a:t>
            </a:r>
          </a:p>
          <a:p>
            <a:r>
              <a:rPr lang="en-US" dirty="0">
                <a:solidFill>
                  <a:schemeClr val="bg1"/>
                </a:solidFill>
              </a:rPr>
              <a:t>) (6,8);</a:t>
            </a:r>
            <a:endParaRPr lang="en-IN" dirty="0">
              <a:solidFill>
                <a:schemeClr val="bg1"/>
              </a:solidFill>
            </a:endParaRPr>
          </a:p>
        </p:txBody>
      </p:sp>
    </p:spTree>
    <p:extLst>
      <p:ext uri="{BB962C8B-B14F-4D97-AF65-F5344CB8AC3E}">
        <p14:creationId xmlns:p14="http://schemas.microsoft.com/office/powerpoint/2010/main" val="1955095528"/>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999071" y="203072"/>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a:t>
              </a:r>
              <a:r>
                <a:rPr lang="en-US" sz="1600" b="1" dirty="0">
                  <a:solidFill>
                    <a:schemeClr val="bg1"/>
                  </a:solidFill>
                </a:rPr>
                <a:t>Types of </a:t>
              </a:r>
              <a:r>
                <a:rPr lang="en-US" sz="1600" b="1" dirty="0">
                  <a:solidFill>
                    <a:schemeClr val="bg1"/>
                  </a:solidFill>
                  <a:latin typeface="Bookman Old Style" panose="02050604050505020204" pitchFamily="18" charset="0"/>
                </a:rPr>
                <a:t>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B0DA9B64-AAE7-4385-3334-733234C42E77}"/>
              </a:ext>
            </a:extLst>
          </p:cNvPr>
          <p:cNvSpPr txBox="1"/>
          <p:nvPr/>
        </p:nvSpPr>
        <p:spPr>
          <a:xfrm>
            <a:off x="533400" y="639545"/>
            <a:ext cx="6248400" cy="2031325"/>
          </a:xfrm>
          <a:prstGeom prst="rect">
            <a:avLst/>
          </a:prstGeom>
          <a:noFill/>
        </p:spPr>
        <p:txBody>
          <a:bodyPr wrap="square">
            <a:spAutoFit/>
          </a:bodyPr>
          <a:lstStyle/>
          <a:p>
            <a:r>
              <a:rPr lang="en-IN" b="0" i="0" dirty="0">
                <a:solidFill>
                  <a:srgbClr val="C00000"/>
                </a:solidFill>
                <a:effectLst/>
                <a:latin typeface="Roboto" panose="02000000000000000000" pitchFamily="2" charset="0"/>
              </a:rPr>
              <a:t>Arrow function: </a:t>
            </a:r>
          </a:p>
          <a:p>
            <a:r>
              <a:rPr lang="en-IN" b="0" i="0" dirty="0">
                <a:solidFill>
                  <a:schemeClr val="bg1"/>
                </a:solidFill>
                <a:effectLst/>
                <a:latin typeface="Roboto" panose="02000000000000000000" pitchFamily="2" charset="0"/>
              </a:rPr>
              <a:t>var any name =(parameter1,parameter2...parameter n)=&gt;</a:t>
            </a:r>
          </a:p>
          <a:p>
            <a:r>
              <a:rPr lang="en-IN" b="0" i="0" dirty="0">
                <a:solidFill>
                  <a:schemeClr val="bg1"/>
                </a:solidFill>
                <a:effectLst/>
                <a:latin typeface="Roboto" panose="02000000000000000000" pitchFamily="2" charset="0"/>
              </a:rPr>
              <a:t>{ </a:t>
            </a:r>
          </a:p>
          <a:p>
            <a:r>
              <a:rPr lang="en-IN" b="0" i="0" dirty="0">
                <a:solidFill>
                  <a:schemeClr val="bg1"/>
                </a:solidFill>
                <a:effectLst/>
                <a:latin typeface="Roboto" panose="02000000000000000000" pitchFamily="2" charset="0"/>
              </a:rPr>
              <a:t>body </a:t>
            </a:r>
          </a:p>
          <a:p>
            <a:r>
              <a:rPr lang="en-IN" b="0" i="0" dirty="0">
                <a:solidFill>
                  <a:schemeClr val="bg1"/>
                </a:solidFill>
                <a:effectLst/>
                <a:latin typeface="Roboto" panose="02000000000000000000" pitchFamily="2" charset="0"/>
              </a:rPr>
              <a:t>return value; </a:t>
            </a:r>
          </a:p>
          <a:p>
            <a:r>
              <a:rPr lang="en-IN" b="0" i="0" dirty="0">
                <a:solidFill>
                  <a:schemeClr val="bg1"/>
                </a:solidFill>
                <a:effectLst/>
                <a:latin typeface="Roboto" panose="02000000000000000000" pitchFamily="2" charset="0"/>
              </a:rPr>
              <a:t>}</a:t>
            </a:r>
          </a:p>
          <a:p>
            <a:r>
              <a:rPr lang="en-IN" b="0" i="0" dirty="0">
                <a:solidFill>
                  <a:schemeClr val="bg1"/>
                </a:solidFill>
                <a:effectLst/>
                <a:latin typeface="Roboto" panose="02000000000000000000" pitchFamily="2" charset="0"/>
              </a:rPr>
              <a:t> </a:t>
            </a:r>
            <a:endParaRPr lang="en-IN" dirty="0">
              <a:solidFill>
                <a:schemeClr val="bg1"/>
              </a:solidFill>
            </a:endParaRPr>
          </a:p>
        </p:txBody>
      </p:sp>
      <p:sp>
        <p:nvSpPr>
          <p:cNvPr id="6" name="TextBox 5">
            <a:extLst>
              <a:ext uri="{FF2B5EF4-FFF2-40B4-BE49-F238E27FC236}">
                <a16:creationId xmlns:a16="http://schemas.microsoft.com/office/drawing/2014/main" id="{187778EF-172B-CDAB-C074-04B974C7D124}"/>
              </a:ext>
            </a:extLst>
          </p:cNvPr>
          <p:cNvSpPr txBox="1"/>
          <p:nvPr/>
        </p:nvSpPr>
        <p:spPr>
          <a:xfrm>
            <a:off x="543339" y="2419350"/>
            <a:ext cx="4038600" cy="2308324"/>
          </a:xfrm>
          <a:prstGeom prst="rect">
            <a:avLst/>
          </a:prstGeom>
          <a:noFill/>
        </p:spPr>
        <p:txBody>
          <a:bodyPr wrap="square">
            <a:spAutoFit/>
          </a:bodyPr>
          <a:lstStyle/>
          <a:p>
            <a:r>
              <a:rPr lang="en-IN" dirty="0">
                <a:solidFill>
                  <a:schemeClr val="bg1"/>
                </a:solidFill>
              </a:rPr>
              <a:t>Ex: </a:t>
            </a:r>
          </a:p>
          <a:p>
            <a:r>
              <a:rPr lang="en-IN" dirty="0">
                <a:solidFill>
                  <a:schemeClr val="bg1"/>
                </a:solidFill>
              </a:rPr>
              <a:t>&lt;script&gt;</a:t>
            </a:r>
          </a:p>
          <a:p>
            <a:r>
              <a:rPr lang="en-IN" dirty="0">
                <a:solidFill>
                  <a:schemeClr val="bg1"/>
                </a:solidFill>
              </a:rPr>
              <a:t> var product= (num1,num2)=&gt;{ </a:t>
            </a:r>
          </a:p>
          <a:p>
            <a:r>
              <a:rPr lang="en-IN" dirty="0">
                <a:solidFill>
                  <a:schemeClr val="bg1"/>
                </a:solidFill>
              </a:rPr>
              <a:t> var result =num1*num2;</a:t>
            </a:r>
          </a:p>
          <a:p>
            <a:r>
              <a:rPr lang="en-IN" dirty="0">
                <a:solidFill>
                  <a:schemeClr val="bg1"/>
                </a:solidFill>
              </a:rPr>
              <a:t> return result;</a:t>
            </a:r>
          </a:p>
          <a:p>
            <a:r>
              <a:rPr lang="en-IN" dirty="0">
                <a:solidFill>
                  <a:schemeClr val="bg1"/>
                </a:solidFill>
              </a:rPr>
              <a:t>}</a:t>
            </a:r>
          </a:p>
          <a:p>
            <a:r>
              <a:rPr lang="en-IN" dirty="0" err="1">
                <a:solidFill>
                  <a:schemeClr val="bg1"/>
                </a:solidFill>
              </a:rPr>
              <a:t>document.write</a:t>
            </a:r>
            <a:r>
              <a:rPr lang="en-IN" dirty="0">
                <a:solidFill>
                  <a:schemeClr val="bg1"/>
                </a:solidFill>
              </a:rPr>
              <a:t>(product (7,5))</a:t>
            </a:r>
          </a:p>
          <a:p>
            <a:r>
              <a:rPr lang="en-IN" dirty="0">
                <a:solidFill>
                  <a:schemeClr val="bg1"/>
                </a:solidFill>
              </a:rPr>
              <a:t>&lt;/script&gt;</a:t>
            </a:r>
          </a:p>
        </p:txBody>
      </p:sp>
    </p:spTree>
    <p:extLst>
      <p:ext uri="{BB962C8B-B14F-4D97-AF65-F5344CB8AC3E}">
        <p14:creationId xmlns:p14="http://schemas.microsoft.com/office/powerpoint/2010/main" val="355556791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687368"/>
            </a:xfrm>
            <a:prstGeom prst="rect">
              <a:avLst/>
            </a:prstGeom>
            <a:noFill/>
          </p:spPr>
          <p:txBody>
            <a:bodyPr wrap="square">
              <a:spAutoFit/>
            </a:bodyPr>
            <a:lstStyle/>
            <a:p>
              <a:pPr algn="ctr"/>
              <a:r>
                <a:rPr lang="en-US" sz="1400" b="1" dirty="0">
                  <a:solidFill>
                    <a:schemeClr val="bg1"/>
                  </a:solidFill>
                  <a:latin typeface="Bookman Old Style" panose="02050604050505020204" pitchFamily="18" charset="0"/>
                </a:rPr>
                <a:t>Document Object Model(DOM)</a:t>
              </a:r>
            </a:p>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FD6FA808-672C-8176-B12D-F56E4D9124E4}"/>
              </a:ext>
            </a:extLst>
          </p:cNvPr>
          <p:cNvSpPr txBox="1"/>
          <p:nvPr/>
        </p:nvSpPr>
        <p:spPr>
          <a:xfrm>
            <a:off x="457200" y="729139"/>
            <a:ext cx="8686800" cy="4524315"/>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JavaScript Can Change HTML Styles (CSS)</a:t>
            </a:r>
          </a:p>
          <a:p>
            <a:pPr algn="l"/>
            <a:r>
              <a:rPr lang="en-US" b="0" i="0" dirty="0">
                <a:solidFill>
                  <a:srgbClr val="000000"/>
                </a:solidFill>
                <a:effectLst/>
                <a:latin typeface="Verdana" panose="020B0604030504040204" pitchFamily="34" charset="0"/>
              </a:rPr>
              <a:t>Changing the style of an HTML element, is a variant of changing an HTML attribute:</a:t>
            </a: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What Can JavaScript Do?</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"demo"</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JavaScript can change the style of an HTML element.</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document.getElementById</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style.fontSize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'35px'</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Click Me!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p:txBody>
      </p:sp>
      <p:pic>
        <p:nvPicPr>
          <p:cNvPr id="6" name="Picture 5">
            <a:extLst>
              <a:ext uri="{FF2B5EF4-FFF2-40B4-BE49-F238E27FC236}">
                <a16:creationId xmlns:a16="http://schemas.microsoft.com/office/drawing/2014/main" id="{F780F160-F439-FDF2-6DBC-CC0F0A33C333}"/>
              </a:ext>
            </a:extLst>
          </p:cNvPr>
          <p:cNvPicPr>
            <a:picLocks noChangeAspect="1"/>
          </p:cNvPicPr>
          <p:nvPr/>
        </p:nvPicPr>
        <p:blipFill>
          <a:blip r:embed="rId3"/>
          <a:stretch>
            <a:fillRect/>
          </a:stretch>
        </p:blipFill>
        <p:spPr>
          <a:xfrm>
            <a:off x="6893312" y="1657350"/>
            <a:ext cx="2286000" cy="1576388"/>
          </a:xfrm>
          <a:prstGeom prst="rect">
            <a:avLst/>
          </a:prstGeom>
        </p:spPr>
      </p:pic>
    </p:spTree>
    <p:extLst>
      <p:ext uri="{BB962C8B-B14F-4D97-AF65-F5344CB8AC3E}">
        <p14:creationId xmlns:p14="http://schemas.microsoft.com/office/powerpoint/2010/main" val="989929758"/>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923119" y="14282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a:t>
              </a:r>
              <a:r>
                <a:rPr lang="en-US" sz="1600" b="1" dirty="0">
                  <a:solidFill>
                    <a:schemeClr val="bg1"/>
                  </a:solidFill>
                </a:rPr>
                <a:t>Types of </a:t>
              </a:r>
              <a:r>
                <a:rPr lang="en-US" sz="1600" b="1" dirty="0">
                  <a:solidFill>
                    <a:schemeClr val="bg1"/>
                  </a:solidFill>
                  <a:latin typeface="Bookman Old Style" panose="02050604050505020204" pitchFamily="18" charset="0"/>
                </a:rPr>
                <a:t>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F7D712DC-4C93-3627-A914-232CDE31D84E}"/>
              </a:ext>
            </a:extLst>
          </p:cNvPr>
          <p:cNvSpPr txBox="1"/>
          <p:nvPr/>
        </p:nvSpPr>
        <p:spPr>
          <a:xfrm>
            <a:off x="255104" y="641043"/>
            <a:ext cx="9193696" cy="4524315"/>
          </a:xfrm>
          <a:prstGeom prst="rect">
            <a:avLst/>
          </a:prstGeom>
          <a:noFill/>
        </p:spPr>
        <p:txBody>
          <a:bodyPr wrap="square">
            <a:spAutoFit/>
          </a:bodyPr>
          <a:lstStyle/>
          <a:p>
            <a:r>
              <a:rPr lang="en-US" dirty="0">
                <a:solidFill>
                  <a:srgbClr val="C00000"/>
                </a:solidFill>
              </a:rPr>
              <a:t>Arrow function forms:</a:t>
            </a:r>
          </a:p>
          <a:p>
            <a:pPr marL="342900" indent="-342900">
              <a:buAutoNum type="arabicPeriod"/>
            </a:pPr>
            <a:r>
              <a:rPr lang="en-US" dirty="0">
                <a:solidFill>
                  <a:schemeClr val="bg1"/>
                </a:solidFill>
              </a:rPr>
              <a:t>If only one statement in function body var product = (num1,num2) =&gt; num1*num2</a:t>
            </a:r>
          </a:p>
          <a:p>
            <a:endParaRPr lang="en-US" dirty="0">
              <a:solidFill>
                <a:schemeClr val="bg1"/>
              </a:solidFill>
            </a:endParaRPr>
          </a:p>
          <a:p>
            <a:r>
              <a:rPr lang="en-US" dirty="0">
                <a:solidFill>
                  <a:schemeClr val="bg1"/>
                </a:solidFill>
              </a:rPr>
              <a:t>Ex: </a:t>
            </a:r>
            <a:r>
              <a:rPr lang="pt-BR" dirty="0">
                <a:solidFill>
                  <a:schemeClr val="bg1"/>
                </a:solidFill>
              </a:rPr>
              <a:t>&lt;script&gt;</a:t>
            </a:r>
          </a:p>
          <a:p>
            <a:r>
              <a:rPr lang="pt-BR" dirty="0">
                <a:solidFill>
                  <a:schemeClr val="bg1"/>
                </a:solidFill>
              </a:rPr>
              <a:t> product =(num1,num2) =&gt;num1*num2;</a:t>
            </a:r>
          </a:p>
          <a:p>
            <a:r>
              <a:rPr lang="pt-BR" dirty="0">
                <a:solidFill>
                  <a:schemeClr val="bg1"/>
                </a:solidFill>
              </a:rPr>
              <a:t> document.write(product (7,5))</a:t>
            </a:r>
          </a:p>
          <a:p>
            <a:r>
              <a:rPr lang="pt-BR" dirty="0">
                <a:solidFill>
                  <a:schemeClr val="bg1"/>
                </a:solidFill>
              </a:rPr>
              <a:t>&lt;/script&gt;</a:t>
            </a:r>
          </a:p>
          <a:p>
            <a:endParaRPr lang="pt-BR" dirty="0">
              <a:solidFill>
                <a:schemeClr val="bg1"/>
              </a:solidFill>
            </a:endParaRPr>
          </a:p>
          <a:p>
            <a:r>
              <a:rPr lang="en-US" dirty="0">
                <a:solidFill>
                  <a:schemeClr val="bg1"/>
                </a:solidFill>
              </a:rPr>
              <a:t>2. If only one parameter</a:t>
            </a:r>
          </a:p>
          <a:p>
            <a:r>
              <a:rPr lang="en-US" dirty="0">
                <a:solidFill>
                  <a:schemeClr val="bg1"/>
                </a:solidFill>
              </a:rPr>
              <a:t>var cube = num1 =&gt; num1 *num1* num1  (or) </a:t>
            </a:r>
            <a:r>
              <a:rPr lang="en-IN" dirty="0">
                <a:solidFill>
                  <a:schemeClr val="bg1"/>
                </a:solidFill>
              </a:rPr>
              <a:t>var cube = (num1)=&gt; num1* num1*num1 </a:t>
            </a:r>
          </a:p>
          <a:p>
            <a:r>
              <a:rPr lang="en-US" dirty="0">
                <a:solidFill>
                  <a:schemeClr val="bg1"/>
                </a:solidFill>
              </a:rPr>
              <a:t>(Or) </a:t>
            </a:r>
            <a:r>
              <a:rPr lang="en-IN" dirty="0">
                <a:solidFill>
                  <a:schemeClr val="bg1"/>
                </a:solidFill>
              </a:rPr>
              <a:t>var cube = (num1) =&gt; { return num1*num1*num1 }    (calling: cube(5))</a:t>
            </a:r>
          </a:p>
          <a:p>
            <a:endParaRPr lang="en-US" dirty="0">
              <a:solidFill>
                <a:schemeClr val="bg1"/>
              </a:solidFill>
            </a:endParaRPr>
          </a:p>
          <a:p>
            <a:r>
              <a:rPr lang="en-US" dirty="0">
                <a:solidFill>
                  <a:schemeClr val="bg1"/>
                </a:solidFill>
              </a:rPr>
              <a:t>Ex: </a:t>
            </a:r>
            <a:r>
              <a:rPr lang="fr-FR" dirty="0">
                <a:solidFill>
                  <a:schemeClr val="bg1"/>
                </a:solidFill>
              </a:rPr>
              <a:t>&lt;script&gt; </a:t>
            </a:r>
          </a:p>
          <a:p>
            <a:r>
              <a:rPr lang="fr-FR" dirty="0">
                <a:solidFill>
                  <a:schemeClr val="bg1"/>
                </a:solidFill>
              </a:rPr>
              <a:t>      </a:t>
            </a:r>
            <a:r>
              <a:rPr lang="fr-FR" dirty="0" err="1">
                <a:solidFill>
                  <a:schemeClr val="bg1"/>
                </a:solidFill>
              </a:rPr>
              <a:t>product</a:t>
            </a:r>
            <a:r>
              <a:rPr lang="fr-FR" dirty="0">
                <a:solidFill>
                  <a:schemeClr val="bg1"/>
                </a:solidFill>
              </a:rPr>
              <a:t> = num1=&gt;num1*num1*num1</a:t>
            </a:r>
          </a:p>
          <a:p>
            <a:r>
              <a:rPr lang="fr-FR" dirty="0">
                <a:solidFill>
                  <a:schemeClr val="bg1"/>
                </a:solidFill>
              </a:rPr>
              <a:t>      </a:t>
            </a:r>
            <a:r>
              <a:rPr lang="fr-FR" dirty="0" err="1">
                <a:solidFill>
                  <a:schemeClr val="bg1"/>
                </a:solidFill>
              </a:rPr>
              <a:t>document.write</a:t>
            </a:r>
            <a:r>
              <a:rPr lang="fr-FR" dirty="0">
                <a:solidFill>
                  <a:schemeClr val="bg1"/>
                </a:solidFill>
              </a:rPr>
              <a:t>(</a:t>
            </a:r>
            <a:r>
              <a:rPr lang="fr-FR" dirty="0" err="1">
                <a:solidFill>
                  <a:schemeClr val="bg1"/>
                </a:solidFill>
              </a:rPr>
              <a:t>product</a:t>
            </a:r>
            <a:r>
              <a:rPr lang="fr-FR" dirty="0">
                <a:solidFill>
                  <a:schemeClr val="bg1"/>
                </a:solidFill>
              </a:rPr>
              <a:t>(7))</a:t>
            </a:r>
          </a:p>
          <a:p>
            <a:r>
              <a:rPr lang="fr-FR" dirty="0">
                <a:solidFill>
                  <a:schemeClr val="bg1"/>
                </a:solidFill>
              </a:rPr>
              <a:t>     &lt;/script&gt;</a:t>
            </a:r>
          </a:p>
        </p:txBody>
      </p:sp>
    </p:spTree>
    <p:extLst>
      <p:ext uri="{BB962C8B-B14F-4D97-AF65-F5344CB8AC3E}">
        <p14:creationId xmlns:p14="http://schemas.microsoft.com/office/powerpoint/2010/main" val="1644786930"/>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175998"/>
            <a:ext cx="8821405" cy="668404"/>
            <a:chOff x="2766060" y="80980"/>
            <a:chExt cx="9311640" cy="891205"/>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908145" y="80980"/>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a:t>
              </a:r>
              <a:r>
                <a:rPr lang="en-US" sz="1600" b="1" dirty="0">
                  <a:solidFill>
                    <a:schemeClr val="bg1"/>
                  </a:solidFill>
                </a:rPr>
                <a:t>Types of </a:t>
              </a:r>
              <a:r>
                <a:rPr lang="en-US" sz="1600" b="1" dirty="0">
                  <a:solidFill>
                    <a:schemeClr val="bg1"/>
                  </a:solidFill>
                  <a:latin typeface="Bookman Old Style" panose="02050604050505020204" pitchFamily="18" charset="0"/>
                </a:rPr>
                <a:t>Functions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6452CD47-674E-DBDB-54F6-19763D0DCB07}"/>
              </a:ext>
            </a:extLst>
          </p:cNvPr>
          <p:cNvSpPr txBox="1"/>
          <p:nvPr/>
        </p:nvSpPr>
        <p:spPr>
          <a:xfrm>
            <a:off x="322594" y="712846"/>
            <a:ext cx="7602205" cy="3970318"/>
          </a:xfrm>
          <a:prstGeom prst="rect">
            <a:avLst/>
          </a:prstGeom>
          <a:noFill/>
        </p:spPr>
        <p:txBody>
          <a:bodyPr wrap="square">
            <a:spAutoFit/>
          </a:bodyPr>
          <a:lstStyle/>
          <a:p>
            <a:r>
              <a:rPr lang="en-US" dirty="0">
                <a:solidFill>
                  <a:schemeClr val="bg1"/>
                </a:solidFill>
              </a:rPr>
              <a:t>3. If no argument</a:t>
            </a:r>
          </a:p>
          <a:p>
            <a:r>
              <a:rPr lang="en-US" dirty="0">
                <a:solidFill>
                  <a:schemeClr val="bg1"/>
                </a:solidFill>
              </a:rPr>
              <a:t>var greet =()=&gt; console.log("Good Morning"); </a:t>
            </a:r>
          </a:p>
          <a:p>
            <a:r>
              <a:rPr lang="en-US" dirty="0">
                <a:solidFill>
                  <a:schemeClr val="bg1"/>
                </a:solidFill>
              </a:rPr>
              <a:t>(Or) var greet =_  =&gt; console.log("Good Morning");</a:t>
            </a:r>
          </a:p>
          <a:p>
            <a:r>
              <a:rPr lang="en-US" dirty="0">
                <a:solidFill>
                  <a:schemeClr val="bg1"/>
                </a:solidFill>
              </a:rPr>
              <a:t>Ex:</a:t>
            </a:r>
          </a:p>
          <a:p>
            <a:r>
              <a:rPr lang="en-US" dirty="0">
                <a:solidFill>
                  <a:schemeClr val="bg1"/>
                </a:solidFill>
              </a:rPr>
              <a:t>&lt;script&gt;</a:t>
            </a:r>
          </a:p>
          <a:p>
            <a:r>
              <a:rPr lang="en-US" dirty="0">
                <a:solidFill>
                  <a:schemeClr val="bg1"/>
                </a:solidFill>
              </a:rPr>
              <a:t> greet= () =&gt;{</a:t>
            </a:r>
          </a:p>
          <a:p>
            <a:r>
              <a:rPr lang="en-US" dirty="0" err="1">
                <a:solidFill>
                  <a:schemeClr val="bg1"/>
                </a:solidFill>
              </a:rPr>
              <a:t>document.write</a:t>
            </a:r>
            <a:r>
              <a:rPr lang="en-US" dirty="0">
                <a:solidFill>
                  <a:schemeClr val="bg1"/>
                </a:solidFill>
              </a:rPr>
              <a:t>("Hello Good morning") </a:t>
            </a:r>
          </a:p>
          <a:p>
            <a:r>
              <a:rPr lang="en-US" dirty="0" err="1">
                <a:solidFill>
                  <a:schemeClr val="bg1"/>
                </a:solidFill>
              </a:rPr>
              <a:t>document.write</a:t>
            </a:r>
            <a:r>
              <a:rPr lang="en-US" dirty="0">
                <a:solidFill>
                  <a:schemeClr val="bg1"/>
                </a:solidFill>
              </a:rPr>
              <a:t>("&lt;</a:t>
            </a:r>
            <a:r>
              <a:rPr lang="en-US" dirty="0" err="1">
                <a:solidFill>
                  <a:schemeClr val="bg1"/>
                </a:solidFill>
              </a:rPr>
              <a:t>br</a:t>
            </a:r>
            <a:r>
              <a:rPr lang="en-US" dirty="0">
                <a:solidFill>
                  <a:schemeClr val="bg1"/>
                </a:solidFill>
              </a:rPr>
              <a:t>&gt; Welcome") </a:t>
            </a:r>
          </a:p>
          <a:p>
            <a:r>
              <a:rPr lang="en-US" dirty="0">
                <a:solidFill>
                  <a:schemeClr val="bg1"/>
                </a:solidFill>
              </a:rPr>
              <a:t>return 6+4`</a:t>
            </a:r>
          </a:p>
          <a:p>
            <a:r>
              <a:rPr lang="en-US" dirty="0">
                <a:solidFill>
                  <a:schemeClr val="bg1"/>
                </a:solidFill>
              </a:rPr>
              <a:t>}</a:t>
            </a:r>
          </a:p>
          <a:p>
            <a:r>
              <a:rPr lang="en-US" dirty="0">
                <a:solidFill>
                  <a:schemeClr val="bg1"/>
                </a:solidFill>
              </a:rPr>
              <a:t>var res = greet() </a:t>
            </a:r>
          </a:p>
          <a:p>
            <a:r>
              <a:rPr lang="en-US" dirty="0" err="1">
                <a:solidFill>
                  <a:schemeClr val="bg1"/>
                </a:solidFill>
              </a:rPr>
              <a:t>document.write</a:t>
            </a:r>
            <a:r>
              <a:rPr lang="en-US" dirty="0">
                <a:solidFill>
                  <a:schemeClr val="bg1"/>
                </a:solidFill>
              </a:rPr>
              <a:t>("&lt;</a:t>
            </a:r>
            <a:r>
              <a:rPr lang="en-US" dirty="0" err="1">
                <a:solidFill>
                  <a:schemeClr val="bg1"/>
                </a:solidFill>
              </a:rPr>
              <a:t>br</a:t>
            </a:r>
            <a:r>
              <a:rPr lang="en-US" dirty="0">
                <a:solidFill>
                  <a:schemeClr val="bg1"/>
                </a:solidFill>
              </a:rPr>
              <a:t>&gt;" + res);</a:t>
            </a:r>
          </a:p>
          <a:p>
            <a:r>
              <a:rPr lang="en-US" dirty="0">
                <a:solidFill>
                  <a:schemeClr val="bg1"/>
                </a:solidFill>
              </a:rPr>
              <a:t>&lt;/script&gt;</a:t>
            </a:r>
          </a:p>
          <a:p>
            <a:endParaRPr lang="en-IN" dirty="0">
              <a:solidFill>
                <a:schemeClr val="bg1"/>
              </a:solidFill>
            </a:endParaRPr>
          </a:p>
        </p:txBody>
      </p:sp>
    </p:spTree>
    <p:extLst>
      <p:ext uri="{BB962C8B-B14F-4D97-AF65-F5344CB8AC3E}">
        <p14:creationId xmlns:p14="http://schemas.microsoft.com/office/powerpoint/2010/main" val="3151355957"/>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2862322"/>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 regular expression is a sequence of characters that forms a </a:t>
            </a:r>
            <a:r>
              <a:rPr lang="en-US" b="1" i="0" dirty="0">
                <a:solidFill>
                  <a:srgbClr val="000000"/>
                </a:solidFill>
                <a:effectLst/>
                <a:latin typeface="Verdana" panose="020B0604030504040204" pitchFamily="34" charset="0"/>
              </a:rPr>
              <a:t>search pattern</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When you search for data in a text, you can use this search pattern to describe what you are searching for.</a:t>
            </a:r>
          </a:p>
          <a:p>
            <a:pPr algn="l"/>
            <a:r>
              <a:rPr lang="en-US" b="0" i="0" dirty="0">
                <a:solidFill>
                  <a:srgbClr val="000000"/>
                </a:solidFill>
                <a:effectLst/>
                <a:latin typeface="Verdana" panose="020B0604030504040204" pitchFamily="34" charset="0"/>
              </a:rPr>
              <a:t>A regular expression can be a single character, or a more complicated pattern.</a:t>
            </a:r>
          </a:p>
          <a:p>
            <a:pPr algn="l"/>
            <a:r>
              <a:rPr lang="en-US" b="0" i="0" dirty="0">
                <a:solidFill>
                  <a:srgbClr val="000000"/>
                </a:solidFill>
                <a:effectLst/>
                <a:latin typeface="Verdana" panose="020B0604030504040204" pitchFamily="34" charset="0"/>
              </a:rPr>
              <a:t>Regular expressions can be used to perform all types of </a:t>
            </a:r>
            <a:r>
              <a:rPr lang="en-US" b="1" i="0" dirty="0">
                <a:solidFill>
                  <a:srgbClr val="000000"/>
                </a:solidFill>
                <a:effectLst/>
                <a:latin typeface="Verdana" panose="020B0604030504040204" pitchFamily="34" charset="0"/>
              </a:rPr>
              <a:t>text search</a:t>
            </a:r>
            <a:r>
              <a:rPr lang="en-US" b="0" i="0" dirty="0">
                <a:solidFill>
                  <a:srgbClr val="000000"/>
                </a:solidFill>
                <a:effectLst/>
                <a:latin typeface="Verdana" panose="020B0604030504040204" pitchFamily="34" charset="0"/>
              </a:rPr>
              <a:t> and </a:t>
            </a:r>
            <a:r>
              <a:rPr lang="en-US" b="1" i="0" dirty="0">
                <a:solidFill>
                  <a:srgbClr val="000000"/>
                </a:solidFill>
                <a:effectLst/>
                <a:latin typeface="Verdana" panose="020B0604030504040204" pitchFamily="34" charset="0"/>
              </a:rPr>
              <a:t>text replace</a:t>
            </a:r>
            <a:r>
              <a:rPr lang="en-US" b="0" i="0" dirty="0">
                <a:solidFill>
                  <a:srgbClr val="000000"/>
                </a:solidFill>
                <a:effectLst/>
                <a:latin typeface="Verdana" panose="020B0604030504040204" pitchFamily="34" charset="0"/>
              </a:rPr>
              <a:t> operations.</a:t>
            </a:r>
          </a:p>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3949654170"/>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4801314"/>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Create a </a:t>
            </a:r>
            <a:r>
              <a:rPr lang="en-US" b="0" i="0" dirty="0" err="1">
                <a:solidFill>
                  <a:srgbClr val="FF0000"/>
                </a:solidFill>
                <a:effectLst/>
                <a:latin typeface="Verdana" panose="020B0604030504040204" pitchFamily="34" charset="0"/>
              </a:rPr>
              <a:t>RegEx</a:t>
            </a:r>
            <a:endParaRPr lang="en-US" b="0" i="0" dirty="0">
              <a:solidFill>
                <a:srgbClr val="FF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There are two ways you can create a regular expression in JavaScript.</a:t>
            </a:r>
          </a:p>
          <a:p>
            <a:pPr algn="l"/>
            <a:endParaRPr lang="en-US" b="0" i="0" dirty="0">
              <a:solidFill>
                <a:srgbClr val="000000"/>
              </a:solidFill>
              <a:effectLst/>
              <a:latin typeface="Verdana" panose="020B0604030504040204" pitchFamily="34" charset="0"/>
            </a:endParaRPr>
          </a:p>
          <a:p>
            <a:pPr algn="l"/>
            <a:r>
              <a:rPr lang="en-US" b="0" i="0" dirty="0">
                <a:solidFill>
                  <a:srgbClr val="FF0000"/>
                </a:solidFill>
                <a:effectLst/>
                <a:latin typeface="Verdana" panose="020B0604030504040204" pitchFamily="34" charset="0"/>
              </a:rPr>
              <a:t>Using a regular expression literal:</a:t>
            </a:r>
          </a:p>
          <a:p>
            <a:pPr algn="l"/>
            <a:r>
              <a:rPr lang="en-US" b="0" i="0" dirty="0">
                <a:solidFill>
                  <a:srgbClr val="000000"/>
                </a:solidFill>
                <a:effectLst/>
                <a:latin typeface="Verdana" panose="020B0604030504040204" pitchFamily="34" charset="0"/>
              </a:rPr>
              <a:t>The regular expression consists of a pattern enclosed between slashes /. </a:t>
            </a:r>
          </a:p>
          <a:p>
            <a:r>
              <a:rPr lang="en-US" b="1" dirty="0">
                <a:solidFill>
                  <a:srgbClr val="0070C0"/>
                </a:solidFill>
              </a:rPr>
              <a:t>Syntax:</a:t>
            </a:r>
            <a:r>
              <a:rPr lang="en-US" b="1" dirty="0">
                <a:solidFill>
                  <a:schemeClr val="bg1"/>
                </a:solidFill>
              </a:rPr>
              <a:t> </a:t>
            </a:r>
            <a:r>
              <a:rPr lang="en-US" dirty="0">
                <a:solidFill>
                  <a:schemeClr val="bg1"/>
                </a:solidFill>
              </a:rPr>
              <a:t>/pattern/</a:t>
            </a:r>
          </a:p>
          <a:p>
            <a:r>
              <a:rPr lang="en-IN" dirty="0">
                <a:solidFill>
                  <a:schemeClr val="bg1"/>
                </a:solidFill>
              </a:rPr>
              <a:t>	(or)</a:t>
            </a:r>
          </a:p>
          <a:p>
            <a:r>
              <a:rPr lang="en-IN" dirty="0">
                <a:solidFill>
                  <a:schemeClr val="bg1"/>
                </a:solidFill>
              </a:rPr>
              <a:t>       /pattern/flag</a:t>
            </a:r>
            <a:endParaRPr lang="en-US" dirty="0">
              <a:solidFill>
                <a:schemeClr val="bg1"/>
              </a:solidFill>
            </a:endParaRPr>
          </a:p>
          <a:p>
            <a:endParaRPr lang="en-US" dirty="0">
              <a:solidFill>
                <a:schemeClr val="bg1"/>
              </a:solidFill>
            </a:endParaRPr>
          </a:p>
          <a:p>
            <a:r>
              <a:rPr lang="en-US" b="1" dirty="0">
                <a:solidFill>
                  <a:srgbClr val="92D050"/>
                </a:solidFill>
              </a:rPr>
              <a:t>Example:</a:t>
            </a:r>
          </a:p>
          <a:p>
            <a:r>
              <a:rPr lang="en-US" dirty="0">
                <a:solidFill>
                  <a:schemeClr val="bg1"/>
                </a:solidFill>
              </a:rPr>
              <a:t>var </a:t>
            </a:r>
            <a:r>
              <a:rPr lang="en-US" dirty="0" err="1">
                <a:solidFill>
                  <a:schemeClr val="bg1"/>
                </a:solidFill>
              </a:rPr>
              <a:t>regexLiteral</a:t>
            </a:r>
            <a:r>
              <a:rPr lang="en-US" dirty="0">
                <a:solidFill>
                  <a:schemeClr val="bg1"/>
                </a:solidFill>
              </a:rPr>
              <a:t> = /</a:t>
            </a:r>
            <a:r>
              <a:rPr lang="en-US" dirty="0" err="1">
                <a:solidFill>
                  <a:schemeClr val="bg1"/>
                </a:solidFill>
              </a:rPr>
              <a:t>abc</a:t>
            </a:r>
            <a:r>
              <a:rPr lang="en-US" dirty="0">
                <a:solidFill>
                  <a:schemeClr val="bg1"/>
                </a:solidFill>
              </a:rPr>
              <a:t>/;      Here the flags are optional</a:t>
            </a:r>
          </a:p>
          <a:p>
            <a:pPr algn="l"/>
            <a:endParaRPr lang="en-US" b="0" i="0" dirty="0">
              <a:solidFill>
                <a:srgbClr val="000000"/>
              </a:solidFill>
              <a:effectLst/>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IN" dirty="0">
              <a:solidFill>
                <a:schemeClr val="bg1"/>
              </a:solidFill>
            </a:endParaRPr>
          </a:p>
        </p:txBody>
      </p:sp>
      <p:sp>
        <p:nvSpPr>
          <p:cNvPr id="4" name="Rectangle 2">
            <a:extLst>
              <a:ext uri="{FF2B5EF4-FFF2-40B4-BE49-F238E27FC236}">
                <a16:creationId xmlns:a16="http://schemas.microsoft.com/office/drawing/2014/main" id="{F6485A81-1F16-D74F-5F96-B5816607B983}"/>
              </a:ext>
            </a:extLst>
          </p:cNvPr>
          <p:cNvSpPr>
            <a:spLocks noChangeArrowheads="1"/>
          </p:cNvSpPr>
          <p:nvPr/>
        </p:nvSpPr>
        <p:spPr bwMode="auto">
          <a:xfrm>
            <a:off x="0" y="120877"/>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7788211"/>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3693319"/>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Using the </a:t>
            </a:r>
            <a:r>
              <a:rPr lang="en-US" b="0" i="0" dirty="0" err="1">
                <a:solidFill>
                  <a:srgbClr val="FF0000"/>
                </a:solidFill>
                <a:effectLst/>
                <a:latin typeface="Verdana" panose="020B0604030504040204" pitchFamily="34" charset="0"/>
              </a:rPr>
              <a:t>RegExp</a:t>
            </a:r>
            <a:r>
              <a:rPr lang="en-US" b="0" i="0" dirty="0">
                <a:solidFill>
                  <a:srgbClr val="FF0000"/>
                </a:solidFill>
                <a:effectLst/>
                <a:latin typeface="Verdana" panose="020B0604030504040204" pitchFamily="34" charset="0"/>
              </a:rPr>
              <a:t>() constructor function:</a:t>
            </a:r>
          </a:p>
          <a:p>
            <a:pPr algn="l"/>
            <a:r>
              <a:rPr lang="en-US" b="0" i="0" dirty="0">
                <a:solidFill>
                  <a:srgbClr val="000000"/>
                </a:solidFill>
                <a:effectLst/>
                <a:latin typeface="Verdana" panose="020B0604030504040204" pitchFamily="34" charset="0"/>
              </a:rPr>
              <a:t>You can also create a regular expression by calling the </a:t>
            </a:r>
            <a:r>
              <a:rPr lang="en-US" b="0" i="0" dirty="0" err="1">
                <a:solidFill>
                  <a:srgbClr val="000000"/>
                </a:solidFill>
                <a:effectLst/>
                <a:latin typeface="Verdana" panose="020B0604030504040204" pitchFamily="34" charset="0"/>
              </a:rPr>
              <a:t>RegExp</a:t>
            </a:r>
            <a:r>
              <a:rPr lang="en-US" b="0" i="0" dirty="0">
                <a:solidFill>
                  <a:srgbClr val="000000"/>
                </a:solidFill>
                <a:effectLst/>
                <a:latin typeface="Verdana" panose="020B0604030504040204" pitchFamily="34" charset="0"/>
              </a:rPr>
              <a:t>() constructor function.</a:t>
            </a:r>
          </a:p>
          <a:p>
            <a:pPr algn="l"/>
            <a:r>
              <a:rPr lang="en-US" dirty="0">
                <a:solidFill>
                  <a:srgbClr val="FF0000"/>
                </a:solidFill>
                <a:latin typeface="Verdana" panose="020B0604030504040204" pitchFamily="34" charset="0"/>
              </a:rPr>
              <a:t>syntax</a:t>
            </a:r>
            <a:endParaRPr lang="en-US" b="0" i="0" dirty="0">
              <a:solidFill>
                <a:srgbClr val="FF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new </a:t>
            </a:r>
            <a:r>
              <a:rPr lang="en-US" b="0" i="0" dirty="0" err="1">
                <a:solidFill>
                  <a:srgbClr val="000000"/>
                </a:solidFill>
                <a:effectLst/>
                <a:latin typeface="Verdana" panose="020B0604030504040204" pitchFamily="34" charset="0"/>
              </a:rPr>
              <a:t>RegExp</a:t>
            </a:r>
            <a:r>
              <a:rPr lang="en-US" b="0" i="0" dirty="0">
                <a:solidFill>
                  <a:srgbClr val="000000"/>
                </a:solidFill>
                <a:effectLst/>
                <a:latin typeface="Verdana" panose="020B0604030504040204" pitchFamily="34" charset="0"/>
              </a:rPr>
              <a:t>(pattern)</a:t>
            </a:r>
          </a:p>
          <a:p>
            <a:pPr algn="l"/>
            <a:r>
              <a:rPr lang="en-US" b="0" i="0" dirty="0">
                <a:solidFill>
                  <a:srgbClr val="000000"/>
                </a:solidFill>
                <a:effectLst/>
                <a:latin typeface="Verdana" panose="020B0604030504040204" pitchFamily="34" charset="0"/>
              </a:rPr>
              <a:t>new </a:t>
            </a:r>
            <a:r>
              <a:rPr lang="en-US" b="0" i="0" dirty="0" err="1">
                <a:solidFill>
                  <a:srgbClr val="000000"/>
                </a:solidFill>
                <a:effectLst/>
                <a:latin typeface="Verdana" panose="020B0604030504040204" pitchFamily="34" charset="0"/>
              </a:rPr>
              <a:t>RegExp</a:t>
            </a:r>
            <a:r>
              <a:rPr lang="en-US" b="0" i="0" dirty="0">
                <a:solidFill>
                  <a:srgbClr val="000000"/>
                </a:solidFill>
                <a:effectLst/>
                <a:latin typeface="Verdana" panose="020B0604030504040204" pitchFamily="34" charset="0"/>
              </a:rPr>
              <a:t>(pattern, flags)</a:t>
            </a:r>
          </a:p>
          <a:p>
            <a:r>
              <a:rPr lang="en-US" b="1" dirty="0">
                <a:solidFill>
                  <a:srgbClr val="92D050"/>
                </a:solidFill>
              </a:rPr>
              <a:t>Example:</a:t>
            </a:r>
          </a:p>
          <a:p>
            <a:r>
              <a:rPr lang="en-US" dirty="0">
                <a:solidFill>
                  <a:schemeClr val="bg1"/>
                </a:solidFill>
              </a:rPr>
              <a:t>var regex = new </a:t>
            </a:r>
            <a:r>
              <a:rPr lang="en-US" dirty="0" err="1">
                <a:solidFill>
                  <a:schemeClr val="bg1"/>
                </a:solidFill>
              </a:rPr>
              <a:t>RegExp</a:t>
            </a:r>
            <a:r>
              <a:rPr lang="en-US" dirty="0">
                <a:solidFill>
                  <a:schemeClr val="bg1"/>
                </a:solidFill>
              </a:rPr>
              <a:t>('</a:t>
            </a:r>
            <a:r>
              <a:rPr lang="en-US" dirty="0" err="1">
                <a:solidFill>
                  <a:schemeClr val="bg1"/>
                </a:solidFill>
              </a:rPr>
              <a:t>abc</a:t>
            </a:r>
            <a:r>
              <a:rPr lang="en-US" dirty="0">
                <a:solidFill>
                  <a:schemeClr val="bg1"/>
                </a:solidFill>
              </a:rPr>
              <a:t>');</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IN" dirty="0">
              <a:solidFill>
                <a:schemeClr val="bg1"/>
              </a:solidFill>
            </a:endParaRPr>
          </a:p>
        </p:txBody>
      </p:sp>
      <p:pic>
        <p:nvPicPr>
          <p:cNvPr id="12" name="Picture 11">
            <a:extLst>
              <a:ext uri="{FF2B5EF4-FFF2-40B4-BE49-F238E27FC236}">
                <a16:creationId xmlns:a16="http://schemas.microsoft.com/office/drawing/2014/main" id="{214683DD-7EDB-08F8-58FB-D9CEB2800001}"/>
              </a:ext>
            </a:extLst>
          </p:cNvPr>
          <p:cNvPicPr>
            <a:picLocks noChangeAspect="1"/>
          </p:cNvPicPr>
          <p:nvPr/>
        </p:nvPicPr>
        <p:blipFill>
          <a:blip r:embed="rId3"/>
          <a:stretch>
            <a:fillRect/>
          </a:stretch>
        </p:blipFill>
        <p:spPr>
          <a:xfrm>
            <a:off x="4800600" y="2555345"/>
            <a:ext cx="4210050" cy="1162050"/>
          </a:xfrm>
          <a:prstGeom prst="rect">
            <a:avLst/>
          </a:prstGeom>
        </p:spPr>
      </p:pic>
      <p:sp>
        <p:nvSpPr>
          <p:cNvPr id="4" name="Rectangle 2">
            <a:extLst>
              <a:ext uri="{FF2B5EF4-FFF2-40B4-BE49-F238E27FC236}">
                <a16:creationId xmlns:a16="http://schemas.microsoft.com/office/drawing/2014/main" id="{F6485A81-1F16-D74F-5F96-B5816607B983}"/>
              </a:ext>
            </a:extLst>
          </p:cNvPr>
          <p:cNvSpPr>
            <a:spLocks noChangeArrowheads="1"/>
          </p:cNvSpPr>
          <p:nvPr/>
        </p:nvSpPr>
        <p:spPr bwMode="auto">
          <a:xfrm>
            <a:off x="0" y="120877"/>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544940"/>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1477328"/>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IN" dirty="0">
              <a:solidFill>
                <a:schemeClr val="bg1"/>
              </a:solidFill>
            </a:endParaRPr>
          </a:p>
        </p:txBody>
      </p:sp>
      <p:sp>
        <p:nvSpPr>
          <p:cNvPr id="4" name="Rectangle 2">
            <a:extLst>
              <a:ext uri="{FF2B5EF4-FFF2-40B4-BE49-F238E27FC236}">
                <a16:creationId xmlns:a16="http://schemas.microsoft.com/office/drawing/2014/main" id="{F6485A81-1F16-D74F-5F96-B5816607B983}"/>
              </a:ext>
            </a:extLst>
          </p:cNvPr>
          <p:cNvSpPr>
            <a:spLocks noChangeArrowheads="1"/>
          </p:cNvSpPr>
          <p:nvPr/>
        </p:nvSpPr>
        <p:spPr bwMode="auto">
          <a:xfrm>
            <a:off x="0" y="120877"/>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D72ACB6-FF1E-A96F-1311-96759186D8E8}"/>
              </a:ext>
            </a:extLst>
          </p:cNvPr>
          <p:cNvSpPr txBox="1"/>
          <p:nvPr/>
        </p:nvSpPr>
        <p:spPr>
          <a:xfrm>
            <a:off x="609600" y="742949"/>
            <a:ext cx="7620000" cy="4293483"/>
          </a:xfrm>
          <a:prstGeom prst="rect">
            <a:avLst/>
          </a:prstGeom>
          <a:noFill/>
        </p:spPr>
        <p:txBody>
          <a:bodyPr wrap="square">
            <a:spAutoFit/>
          </a:bodyPr>
          <a:lstStyle/>
          <a:p>
            <a:r>
              <a:rPr lang="en-US" dirty="0">
                <a:solidFill>
                  <a:schemeClr val="bg1"/>
                </a:solidFill>
              </a:rPr>
              <a:t>There are mainly two methods for testing regular expressions.</a:t>
            </a:r>
          </a:p>
          <a:p>
            <a:r>
              <a:rPr lang="en-US" dirty="0">
                <a:solidFill>
                  <a:schemeClr val="bg1"/>
                </a:solidFill>
              </a:rPr>
              <a:t>	1.test()</a:t>
            </a:r>
          </a:p>
          <a:p>
            <a:r>
              <a:rPr lang="en-US" dirty="0">
                <a:solidFill>
                  <a:schemeClr val="bg1"/>
                </a:solidFill>
              </a:rPr>
              <a:t>	2.exec()</a:t>
            </a:r>
          </a:p>
          <a:p>
            <a:endParaRPr lang="en-US" sz="1100" dirty="0">
              <a:solidFill>
                <a:schemeClr val="bg1"/>
              </a:solidFill>
            </a:endParaRPr>
          </a:p>
          <a:p>
            <a:r>
              <a:rPr lang="en-US" sz="2000" b="1" dirty="0">
                <a:solidFill>
                  <a:srgbClr val="C00000"/>
                </a:solidFill>
              </a:rPr>
              <a:t>1.test() : </a:t>
            </a:r>
            <a:r>
              <a:rPr lang="en-US" dirty="0">
                <a:solidFill>
                  <a:schemeClr val="bg1"/>
                </a:solidFill>
              </a:rPr>
              <a:t>This method is used to test whether a match has been found or not. It accepts a string which we have to test against regular expression and returns </a:t>
            </a:r>
            <a:r>
              <a:rPr lang="en-US" b="1" dirty="0">
                <a:solidFill>
                  <a:srgbClr val="00B0F0"/>
                </a:solidFill>
              </a:rPr>
              <a:t>true or false</a:t>
            </a:r>
            <a:r>
              <a:rPr lang="en-US" dirty="0">
                <a:solidFill>
                  <a:schemeClr val="bg1"/>
                </a:solidFill>
              </a:rPr>
              <a:t> depending upon if the match is found or not.</a:t>
            </a:r>
          </a:p>
          <a:p>
            <a:endParaRPr lang="en-US" b="1" dirty="0">
              <a:solidFill>
                <a:srgbClr val="00B050"/>
              </a:solidFill>
            </a:endParaRPr>
          </a:p>
          <a:p>
            <a:r>
              <a:rPr lang="en-US" b="1" dirty="0">
                <a:solidFill>
                  <a:srgbClr val="00B050"/>
                </a:solidFill>
              </a:rPr>
              <a:t>Example</a:t>
            </a:r>
          </a:p>
          <a:p>
            <a:endParaRPr lang="en-US" sz="800" b="1" dirty="0">
              <a:solidFill>
                <a:srgbClr val="00B050"/>
              </a:solidFill>
            </a:endParaRPr>
          </a:p>
          <a:p>
            <a:r>
              <a:rPr lang="en-US" dirty="0">
                <a:solidFill>
                  <a:schemeClr val="bg1"/>
                </a:solidFill>
              </a:rPr>
              <a:t>var regex = /hello/;</a:t>
            </a:r>
          </a:p>
          <a:p>
            <a:r>
              <a:rPr lang="en-US" dirty="0">
                <a:solidFill>
                  <a:schemeClr val="bg1"/>
                </a:solidFill>
              </a:rPr>
              <a:t>var str = 'hello world';</a:t>
            </a:r>
          </a:p>
          <a:p>
            <a:r>
              <a:rPr lang="en-US" dirty="0">
                <a:solidFill>
                  <a:schemeClr val="bg1"/>
                </a:solidFill>
              </a:rPr>
              <a:t>var result = </a:t>
            </a:r>
            <a:r>
              <a:rPr lang="en-US" dirty="0" err="1">
                <a:solidFill>
                  <a:schemeClr val="bg1"/>
                </a:solidFill>
              </a:rPr>
              <a:t>regex.test</a:t>
            </a:r>
            <a:r>
              <a:rPr lang="en-US" dirty="0">
                <a:solidFill>
                  <a:schemeClr val="bg1"/>
                </a:solidFill>
              </a:rPr>
              <a:t>(str);</a:t>
            </a:r>
          </a:p>
          <a:p>
            <a:r>
              <a:rPr lang="en-US" dirty="0">
                <a:solidFill>
                  <a:schemeClr val="bg1"/>
                </a:solidFill>
              </a:rPr>
              <a:t>console.log(result);</a:t>
            </a:r>
          </a:p>
          <a:p>
            <a:r>
              <a:rPr lang="en-US" dirty="0">
                <a:solidFill>
                  <a:schemeClr val="bg1"/>
                </a:solidFill>
              </a:rPr>
              <a:t>// returns true</a:t>
            </a:r>
          </a:p>
        </p:txBody>
      </p:sp>
    </p:spTree>
    <p:extLst>
      <p:ext uri="{BB962C8B-B14F-4D97-AF65-F5344CB8AC3E}">
        <p14:creationId xmlns:p14="http://schemas.microsoft.com/office/powerpoint/2010/main" val="3014927404"/>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1477328"/>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IN" dirty="0">
              <a:solidFill>
                <a:schemeClr val="bg1"/>
              </a:solidFill>
            </a:endParaRPr>
          </a:p>
        </p:txBody>
      </p:sp>
      <p:sp>
        <p:nvSpPr>
          <p:cNvPr id="4" name="Rectangle 2">
            <a:extLst>
              <a:ext uri="{FF2B5EF4-FFF2-40B4-BE49-F238E27FC236}">
                <a16:creationId xmlns:a16="http://schemas.microsoft.com/office/drawing/2014/main" id="{F6485A81-1F16-D74F-5F96-B5816607B983}"/>
              </a:ext>
            </a:extLst>
          </p:cNvPr>
          <p:cNvSpPr>
            <a:spLocks noChangeArrowheads="1"/>
          </p:cNvSpPr>
          <p:nvPr/>
        </p:nvSpPr>
        <p:spPr bwMode="auto">
          <a:xfrm>
            <a:off x="0" y="120877"/>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D72ACB6-FF1E-A96F-1311-96759186D8E8}"/>
              </a:ext>
            </a:extLst>
          </p:cNvPr>
          <p:cNvSpPr txBox="1"/>
          <p:nvPr/>
        </p:nvSpPr>
        <p:spPr>
          <a:xfrm>
            <a:off x="609600" y="742949"/>
            <a:ext cx="7620000" cy="5355312"/>
          </a:xfrm>
          <a:prstGeom prst="rect">
            <a:avLst/>
          </a:prstGeom>
          <a:noFill/>
        </p:spPr>
        <p:txBody>
          <a:bodyPr wrap="square">
            <a:spAutoFit/>
          </a:bodyPr>
          <a:lstStyle/>
          <a:p>
            <a:r>
              <a:rPr lang="en-US" sz="1800" dirty="0">
                <a:solidFill>
                  <a:schemeClr val="bg1"/>
                </a:solidFill>
              </a:rPr>
              <a:t>&lt;!DOCTYPE html&gt;</a:t>
            </a:r>
          </a:p>
          <a:p>
            <a:r>
              <a:rPr lang="en-US" sz="1800" dirty="0">
                <a:solidFill>
                  <a:schemeClr val="bg1"/>
                </a:solidFill>
              </a:rPr>
              <a:t>&lt;html&gt;</a:t>
            </a:r>
          </a:p>
          <a:p>
            <a:r>
              <a:rPr lang="en-US" sz="1800" dirty="0">
                <a:solidFill>
                  <a:schemeClr val="bg1"/>
                </a:solidFill>
              </a:rPr>
              <a:t>&lt;body&gt;</a:t>
            </a:r>
          </a:p>
          <a:p>
            <a:r>
              <a:rPr lang="en-US" sz="1800" dirty="0">
                <a:solidFill>
                  <a:schemeClr val="bg1"/>
                </a:solidFill>
              </a:rPr>
              <a:t>&lt;h2&gt;JavaScript Regular Expressions&lt;/h2&gt;</a:t>
            </a:r>
          </a:p>
          <a:p>
            <a:r>
              <a:rPr lang="en-US" sz="1800" dirty="0">
                <a:solidFill>
                  <a:schemeClr val="bg1"/>
                </a:solidFill>
              </a:rPr>
              <a:t>&lt;p&gt;Search for an "e" in the next paragraph:&lt;/p&gt;</a:t>
            </a:r>
          </a:p>
          <a:p>
            <a:r>
              <a:rPr lang="en-US" sz="1800" dirty="0">
                <a:solidFill>
                  <a:schemeClr val="bg1"/>
                </a:solidFill>
              </a:rPr>
              <a:t>&lt;p id="p01"&gt;The best things in life are free!&lt;/p&gt;</a:t>
            </a:r>
          </a:p>
          <a:p>
            <a:r>
              <a:rPr lang="en-US" sz="1800" dirty="0">
                <a:solidFill>
                  <a:schemeClr val="bg1"/>
                </a:solidFill>
              </a:rPr>
              <a:t>&lt;p id="demo"&gt;&lt;/p&gt;</a:t>
            </a:r>
          </a:p>
          <a:p>
            <a:r>
              <a:rPr lang="en-US" sz="1800" dirty="0">
                <a:solidFill>
                  <a:schemeClr val="bg1"/>
                </a:solidFill>
              </a:rPr>
              <a:t>&lt;script&gt;</a:t>
            </a:r>
          </a:p>
          <a:p>
            <a:r>
              <a:rPr lang="en-US" sz="1800" dirty="0">
                <a:solidFill>
                  <a:schemeClr val="bg1"/>
                </a:solidFill>
              </a:rPr>
              <a:t>let text = </a:t>
            </a:r>
            <a:r>
              <a:rPr lang="en-US" sz="1800" dirty="0" err="1">
                <a:solidFill>
                  <a:schemeClr val="bg1"/>
                </a:solidFill>
              </a:rPr>
              <a:t>document.getElementById</a:t>
            </a:r>
            <a:r>
              <a:rPr lang="en-US" sz="1800" dirty="0">
                <a:solidFill>
                  <a:schemeClr val="bg1"/>
                </a:solidFill>
              </a:rPr>
              <a:t>("p01").</a:t>
            </a:r>
            <a:r>
              <a:rPr lang="en-US" sz="1800" dirty="0" err="1">
                <a:solidFill>
                  <a:schemeClr val="bg1"/>
                </a:solidFill>
              </a:rPr>
              <a:t>innerHTML</a:t>
            </a:r>
            <a:r>
              <a:rPr lang="en-US" sz="1800" dirty="0">
                <a:solidFill>
                  <a:schemeClr val="bg1"/>
                </a:solidFill>
              </a:rPr>
              <a:t>;</a:t>
            </a:r>
          </a:p>
          <a:p>
            <a:r>
              <a:rPr lang="en-US" sz="1800" dirty="0">
                <a:solidFill>
                  <a:schemeClr val="bg1"/>
                </a:solidFill>
              </a:rPr>
              <a:t>const pattern = /e/;</a:t>
            </a:r>
          </a:p>
          <a:p>
            <a:r>
              <a:rPr lang="en-US" sz="1800" dirty="0" err="1">
                <a:solidFill>
                  <a:schemeClr val="bg1"/>
                </a:solidFill>
              </a:rPr>
              <a:t>document.getElementById</a:t>
            </a:r>
            <a:r>
              <a:rPr lang="en-US" sz="1800" dirty="0">
                <a:solidFill>
                  <a:schemeClr val="bg1"/>
                </a:solidFill>
              </a:rPr>
              <a:t>("demo").</a:t>
            </a:r>
            <a:r>
              <a:rPr lang="en-US" sz="1800" dirty="0" err="1">
                <a:solidFill>
                  <a:schemeClr val="bg1"/>
                </a:solidFill>
              </a:rPr>
              <a:t>innerHTML</a:t>
            </a:r>
            <a:r>
              <a:rPr lang="en-US" sz="1800" dirty="0">
                <a:solidFill>
                  <a:schemeClr val="bg1"/>
                </a:solidFill>
              </a:rPr>
              <a:t> = </a:t>
            </a:r>
            <a:r>
              <a:rPr lang="en-US" sz="1800" dirty="0" err="1">
                <a:solidFill>
                  <a:schemeClr val="bg1"/>
                </a:solidFill>
              </a:rPr>
              <a:t>pattern.test</a:t>
            </a:r>
            <a:r>
              <a:rPr lang="en-US" sz="1800" dirty="0">
                <a:solidFill>
                  <a:schemeClr val="bg1"/>
                </a:solidFill>
              </a:rPr>
              <a:t>(text);</a:t>
            </a:r>
          </a:p>
          <a:p>
            <a:r>
              <a:rPr lang="en-US" sz="1800" dirty="0">
                <a:solidFill>
                  <a:schemeClr val="bg1"/>
                </a:solidFill>
              </a:rPr>
              <a:t>&lt;/script&gt;</a:t>
            </a:r>
          </a:p>
          <a:p>
            <a:r>
              <a:rPr lang="en-US" sz="1800" dirty="0">
                <a:solidFill>
                  <a:schemeClr val="bg1"/>
                </a:solidFill>
              </a:rPr>
              <a:t>&lt;/body&gt;</a:t>
            </a:r>
          </a:p>
          <a:p>
            <a:r>
              <a:rPr lang="en-US" sz="1800" dirty="0">
                <a:solidFill>
                  <a:schemeClr val="bg1"/>
                </a:solidFill>
              </a:rPr>
              <a:t>&lt;/html&gt;</a:t>
            </a:r>
          </a:p>
          <a:p>
            <a:r>
              <a:rPr lang="en-US" sz="1800" dirty="0" err="1">
                <a:solidFill>
                  <a:schemeClr val="bg1"/>
                </a:solidFill>
              </a:rPr>
              <a:t>Output:JavaScript</a:t>
            </a:r>
            <a:r>
              <a:rPr lang="en-US" sz="1800" dirty="0">
                <a:solidFill>
                  <a:schemeClr val="bg1"/>
                </a:solidFill>
              </a:rPr>
              <a:t> Regular Expressions</a:t>
            </a:r>
          </a:p>
          <a:p>
            <a:r>
              <a:rPr lang="en-US" sz="1800" b="0" dirty="0">
                <a:solidFill>
                  <a:schemeClr val="bg1"/>
                </a:solidFill>
              </a:rPr>
              <a:t>Search for an "e" in the next paragraph:</a:t>
            </a:r>
          </a:p>
          <a:p>
            <a:r>
              <a:rPr lang="en-US" sz="1800" b="0" dirty="0">
                <a:solidFill>
                  <a:schemeClr val="bg1"/>
                </a:solidFill>
              </a:rPr>
              <a:t>The best things in life are free!</a:t>
            </a:r>
          </a:p>
          <a:p>
            <a:r>
              <a:rPr lang="en-US" sz="1800" b="0" dirty="0">
                <a:solidFill>
                  <a:schemeClr val="bg1"/>
                </a:solidFill>
              </a:rPr>
              <a:t>true</a:t>
            </a:r>
          </a:p>
          <a:p>
            <a:endParaRPr lang="en-US" dirty="0">
              <a:solidFill>
                <a:schemeClr val="bg1"/>
              </a:solidFill>
            </a:endParaRPr>
          </a:p>
        </p:txBody>
      </p:sp>
    </p:spTree>
    <p:extLst>
      <p:ext uri="{BB962C8B-B14F-4D97-AF65-F5344CB8AC3E}">
        <p14:creationId xmlns:p14="http://schemas.microsoft.com/office/powerpoint/2010/main" val="3507057019"/>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1477328"/>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IN" dirty="0">
              <a:solidFill>
                <a:schemeClr val="bg1"/>
              </a:solidFill>
            </a:endParaRPr>
          </a:p>
        </p:txBody>
      </p:sp>
      <p:sp>
        <p:nvSpPr>
          <p:cNvPr id="4" name="Rectangle 2">
            <a:extLst>
              <a:ext uri="{FF2B5EF4-FFF2-40B4-BE49-F238E27FC236}">
                <a16:creationId xmlns:a16="http://schemas.microsoft.com/office/drawing/2014/main" id="{F6485A81-1F16-D74F-5F96-B5816607B983}"/>
              </a:ext>
            </a:extLst>
          </p:cNvPr>
          <p:cNvSpPr>
            <a:spLocks noChangeArrowheads="1"/>
          </p:cNvSpPr>
          <p:nvPr/>
        </p:nvSpPr>
        <p:spPr bwMode="auto">
          <a:xfrm>
            <a:off x="0" y="120877"/>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D72ACB6-FF1E-A96F-1311-96759186D8E8}"/>
              </a:ext>
            </a:extLst>
          </p:cNvPr>
          <p:cNvSpPr txBox="1"/>
          <p:nvPr/>
        </p:nvSpPr>
        <p:spPr>
          <a:xfrm>
            <a:off x="609600" y="742949"/>
            <a:ext cx="7620000" cy="4247317"/>
          </a:xfrm>
          <a:prstGeom prst="rect">
            <a:avLst/>
          </a:prstGeom>
          <a:noFill/>
        </p:spPr>
        <p:txBody>
          <a:bodyPr wrap="square">
            <a:spAutoFit/>
          </a:bodyPr>
          <a:lstStyle/>
          <a:p>
            <a:r>
              <a:rPr lang="en-US" b="1" dirty="0">
                <a:solidFill>
                  <a:srgbClr val="C00000"/>
                </a:solidFill>
              </a:rPr>
              <a:t>2.exec() </a:t>
            </a:r>
            <a:r>
              <a:rPr lang="en-US" dirty="0">
                <a:solidFill>
                  <a:schemeClr val="bg1"/>
                </a:solidFill>
              </a:rPr>
              <a:t>: This method returns an array containing all the matched groups. </a:t>
            </a:r>
          </a:p>
          <a:p>
            <a:r>
              <a:rPr lang="en-US" dirty="0">
                <a:solidFill>
                  <a:schemeClr val="bg1"/>
                </a:solidFill>
              </a:rPr>
              <a:t>It accepts a string that we have to test against a regular expression.</a:t>
            </a:r>
          </a:p>
          <a:p>
            <a:endParaRPr lang="en-US" dirty="0">
              <a:solidFill>
                <a:schemeClr val="bg1"/>
              </a:solidFill>
            </a:endParaRPr>
          </a:p>
          <a:p>
            <a:r>
              <a:rPr lang="en-US" b="1" dirty="0">
                <a:solidFill>
                  <a:srgbClr val="92D050"/>
                </a:solidFill>
              </a:rPr>
              <a:t>For example:</a:t>
            </a:r>
          </a:p>
          <a:p>
            <a:r>
              <a:rPr lang="en-US" dirty="0">
                <a:solidFill>
                  <a:schemeClr val="bg1"/>
                </a:solidFill>
              </a:rPr>
              <a:t>var regex = /hello/</a:t>
            </a:r>
          </a:p>
          <a:p>
            <a:r>
              <a:rPr lang="en-US" dirty="0">
                <a:solidFill>
                  <a:schemeClr val="bg1"/>
                </a:solidFill>
              </a:rPr>
              <a:t>;var str = 'hello world';</a:t>
            </a:r>
          </a:p>
          <a:p>
            <a:r>
              <a:rPr lang="en-US" dirty="0">
                <a:solidFill>
                  <a:schemeClr val="bg1"/>
                </a:solidFill>
              </a:rPr>
              <a:t>var result = </a:t>
            </a:r>
            <a:r>
              <a:rPr lang="en-US" dirty="0" err="1">
                <a:solidFill>
                  <a:schemeClr val="bg1"/>
                </a:solidFill>
              </a:rPr>
              <a:t>regex.exec</a:t>
            </a:r>
            <a:r>
              <a:rPr lang="en-US" dirty="0">
                <a:solidFill>
                  <a:schemeClr val="bg1"/>
                </a:solidFill>
              </a:rPr>
              <a:t>(str);</a:t>
            </a:r>
          </a:p>
          <a:p>
            <a:r>
              <a:rPr lang="en-US" dirty="0">
                <a:solidFill>
                  <a:schemeClr val="bg1"/>
                </a:solidFill>
              </a:rPr>
              <a:t>console.log(result);</a:t>
            </a:r>
          </a:p>
          <a:p>
            <a:endParaRPr lang="en-US" dirty="0">
              <a:solidFill>
                <a:schemeClr val="bg1"/>
              </a:solidFill>
            </a:endParaRPr>
          </a:p>
          <a:p>
            <a:r>
              <a:rPr lang="en-US" dirty="0">
                <a:solidFill>
                  <a:schemeClr val="bg1"/>
                </a:solidFill>
              </a:rPr>
              <a:t>// returns [ 'hello', index: 0, input: 'hello world', groups: undefined ]</a:t>
            </a:r>
          </a:p>
          <a:p>
            <a:r>
              <a:rPr lang="en-US" dirty="0">
                <a:solidFill>
                  <a:schemeClr val="bg1"/>
                </a:solidFill>
              </a:rPr>
              <a:t>// 'hello' -&gt; is the matched pattern.</a:t>
            </a:r>
            <a:br>
              <a:rPr lang="en-US" dirty="0">
                <a:solidFill>
                  <a:schemeClr val="bg1"/>
                </a:solidFill>
              </a:rPr>
            </a:br>
            <a:r>
              <a:rPr lang="en-US" dirty="0">
                <a:solidFill>
                  <a:schemeClr val="bg1"/>
                </a:solidFill>
              </a:rPr>
              <a:t>// index: -&gt; Is where the regular expression starts.</a:t>
            </a:r>
            <a:br>
              <a:rPr lang="en-US" dirty="0">
                <a:solidFill>
                  <a:schemeClr val="bg1"/>
                </a:solidFill>
              </a:rPr>
            </a:br>
            <a:r>
              <a:rPr lang="en-US" dirty="0">
                <a:solidFill>
                  <a:schemeClr val="bg1"/>
                </a:solidFill>
              </a:rPr>
              <a:t>// input: -&gt; Is the actual string passed.</a:t>
            </a:r>
          </a:p>
          <a:p>
            <a:endParaRPr lang="en-US" dirty="0">
              <a:solidFill>
                <a:schemeClr val="bg1"/>
              </a:solidFill>
            </a:endParaRPr>
          </a:p>
        </p:txBody>
      </p:sp>
    </p:spTree>
    <p:extLst>
      <p:ext uri="{BB962C8B-B14F-4D97-AF65-F5344CB8AC3E}">
        <p14:creationId xmlns:p14="http://schemas.microsoft.com/office/powerpoint/2010/main" val="391439484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1477328"/>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US" dirty="0">
              <a:solidFill>
                <a:srgbClr val="000000"/>
              </a:solidFill>
              <a:latin typeface="Verdana" panose="020B0604030504040204" pitchFamily="34" charset="0"/>
            </a:endParaRPr>
          </a:p>
          <a:p>
            <a:pPr algn="l"/>
            <a:endParaRPr lang="en-IN" dirty="0">
              <a:solidFill>
                <a:schemeClr val="bg1"/>
              </a:solidFill>
            </a:endParaRPr>
          </a:p>
        </p:txBody>
      </p:sp>
      <p:sp>
        <p:nvSpPr>
          <p:cNvPr id="4" name="Rectangle 2">
            <a:extLst>
              <a:ext uri="{FF2B5EF4-FFF2-40B4-BE49-F238E27FC236}">
                <a16:creationId xmlns:a16="http://schemas.microsoft.com/office/drawing/2014/main" id="{F6485A81-1F16-D74F-5F96-B5816607B983}"/>
              </a:ext>
            </a:extLst>
          </p:cNvPr>
          <p:cNvSpPr>
            <a:spLocks noChangeArrowheads="1"/>
          </p:cNvSpPr>
          <p:nvPr/>
        </p:nvSpPr>
        <p:spPr bwMode="auto">
          <a:xfrm>
            <a:off x="0" y="120877"/>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D72ACB6-FF1E-A96F-1311-96759186D8E8}"/>
              </a:ext>
            </a:extLst>
          </p:cNvPr>
          <p:cNvSpPr txBox="1"/>
          <p:nvPr/>
        </p:nvSpPr>
        <p:spPr>
          <a:xfrm>
            <a:off x="609600" y="742949"/>
            <a:ext cx="7620000" cy="5355312"/>
          </a:xfrm>
          <a:prstGeom prst="rect">
            <a:avLst/>
          </a:prstGeom>
          <a:noFill/>
        </p:spPr>
        <p:txBody>
          <a:bodyPr wrap="square">
            <a:spAutoFit/>
          </a:bodyPr>
          <a:lstStyle/>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re=</a:t>
            </a:r>
            <a:r>
              <a:rPr lang="en-IN" b="0" dirty="0">
                <a:solidFill>
                  <a:srgbClr val="811F3F"/>
                </a:solidFill>
                <a:effectLst/>
                <a:latin typeface="Consolas" panose="020B0609020204030204" pitchFamily="49" charset="0"/>
              </a:rPr>
              <a:t>/hello/</a:t>
            </a:r>
            <a:r>
              <a:rPr lang="en-IN" b="0" dirty="0">
                <a:solidFill>
                  <a:srgbClr val="0000FF"/>
                </a:solidFill>
                <a:effectLst/>
                <a:latin typeface="Consolas" panose="020B0609020204030204" pitchFamily="49" charset="0"/>
              </a:rPr>
              <a:t>g</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res=</a:t>
            </a:r>
            <a:r>
              <a:rPr lang="en-IN" b="0" dirty="0" err="1">
                <a:solidFill>
                  <a:srgbClr val="000000"/>
                </a:solidFill>
                <a:effectLst/>
                <a:latin typeface="Consolas" panose="020B0609020204030204" pitchFamily="49" charset="0"/>
              </a:rPr>
              <a:t>re.exec</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"hello </a:t>
            </a:r>
            <a:r>
              <a:rPr lang="en-IN" b="0" dirty="0" err="1">
                <a:solidFill>
                  <a:srgbClr val="A31515"/>
                </a:solidFill>
                <a:effectLst/>
                <a:latin typeface="Consolas" panose="020B0609020204030204" pitchFamily="49" charset="0"/>
              </a:rPr>
              <a:t>javascript</a:t>
            </a:r>
            <a:r>
              <a:rPr lang="en-IN" b="0" dirty="0">
                <a:solidFill>
                  <a:srgbClr val="A31515"/>
                </a:solidFill>
                <a:effectLst/>
                <a:latin typeface="Consolas" panose="020B0609020204030204" pitchFamily="49" charset="0"/>
              </a:rPr>
              <a:t> hello"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console.log(res);</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res.index</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res=</a:t>
            </a:r>
            <a:r>
              <a:rPr lang="en-IN" b="0" dirty="0" err="1">
                <a:solidFill>
                  <a:srgbClr val="000000"/>
                </a:solidFill>
                <a:effectLst/>
                <a:latin typeface="Consolas" panose="020B0609020204030204" pitchFamily="49" charset="0"/>
              </a:rPr>
              <a:t>re.exec</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"hello </a:t>
            </a:r>
            <a:r>
              <a:rPr lang="en-IN" b="0" dirty="0" err="1">
                <a:solidFill>
                  <a:srgbClr val="A31515"/>
                </a:solidFill>
                <a:effectLst/>
                <a:latin typeface="Consolas" panose="020B0609020204030204" pitchFamily="49" charset="0"/>
              </a:rPr>
              <a:t>javascript</a:t>
            </a:r>
            <a:r>
              <a:rPr lang="en-IN" b="0" dirty="0">
                <a:solidFill>
                  <a:srgbClr val="A31515"/>
                </a:solidFill>
                <a:effectLst/>
                <a:latin typeface="Consolas" panose="020B0609020204030204" pitchFamily="49" charset="0"/>
              </a:rPr>
              <a:t> hello"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console.log(res);</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res.index</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dirty="0">
              <a:solidFill>
                <a:schemeClr val="bg1"/>
              </a:solidFill>
            </a:endParaRPr>
          </a:p>
        </p:txBody>
      </p:sp>
      <p:pic>
        <p:nvPicPr>
          <p:cNvPr id="5" name="Picture 4">
            <a:extLst>
              <a:ext uri="{FF2B5EF4-FFF2-40B4-BE49-F238E27FC236}">
                <a16:creationId xmlns:a16="http://schemas.microsoft.com/office/drawing/2014/main" id="{63798B2D-8CD3-0A52-A872-ABF24EF2E686}"/>
              </a:ext>
            </a:extLst>
          </p:cNvPr>
          <p:cNvPicPr>
            <a:picLocks noChangeAspect="1"/>
          </p:cNvPicPr>
          <p:nvPr/>
        </p:nvPicPr>
        <p:blipFill>
          <a:blip r:embed="rId3"/>
          <a:stretch>
            <a:fillRect/>
          </a:stretch>
        </p:blipFill>
        <p:spPr>
          <a:xfrm>
            <a:off x="5372100" y="1104133"/>
            <a:ext cx="3771900" cy="1228725"/>
          </a:xfrm>
          <a:prstGeom prst="rect">
            <a:avLst/>
          </a:prstGeom>
        </p:spPr>
      </p:pic>
    </p:spTree>
    <p:extLst>
      <p:ext uri="{BB962C8B-B14F-4D97-AF65-F5344CB8AC3E}">
        <p14:creationId xmlns:p14="http://schemas.microsoft.com/office/powerpoint/2010/main" val="3236628545"/>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0079238D-3B8C-0D09-FD39-7FDB9290C4A4}"/>
              </a:ext>
            </a:extLst>
          </p:cNvPr>
          <p:cNvSpPr txBox="1"/>
          <p:nvPr/>
        </p:nvSpPr>
        <p:spPr>
          <a:xfrm>
            <a:off x="609600" y="788709"/>
            <a:ext cx="7801746" cy="2754600"/>
          </a:xfrm>
          <a:prstGeom prst="rect">
            <a:avLst/>
          </a:prstGeom>
          <a:noFill/>
        </p:spPr>
        <p:txBody>
          <a:bodyPr wrap="square">
            <a:spAutoFit/>
          </a:bodyPr>
          <a:lstStyle/>
          <a:p>
            <a:r>
              <a:rPr lang="en-US" b="1" dirty="0">
                <a:solidFill>
                  <a:srgbClr val="C00000"/>
                </a:solidFill>
              </a:rPr>
              <a:t>Flags:</a:t>
            </a:r>
          </a:p>
          <a:p>
            <a:r>
              <a:rPr lang="en-US" dirty="0">
                <a:solidFill>
                  <a:schemeClr val="bg1"/>
                </a:solidFill>
              </a:rPr>
              <a:t>Regular expressions have  flags or modifiers. Let’s discuss the  most important flags:</a:t>
            </a:r>
          </a:p>
          <a:p>
            <a:endParaRPr lang="en-US" sz="1100" dirty="0">
              <a:solidFill>
                <a:schemeClr val="bg1"/>
              </a:solidFill>
            </a:endParaRPr>
          </a:p>
          <a:p>
            <a:r>
              <a:rPr lang="en-US" b="1" dirty="0">
                <a:solidFill>
                  <a:schemeClr val="bg1"/>
                </a:solidFill>
              </a:rPr>
              <a:t>g</a:t>
            </a:r>
            <a:r>
              <a:rPr lang="en-US" dirty="0">
                <a:solidFill>
                  <a:schemeClr val="bg1"/>
                </a:solidFill>
              </a:rPr>
              <a:t> — Global search, don’t return after the first match</a:t>
            </a:r>
          </a:p>
          <a:p>
            <a:r>
              <a:rPr lang="en-US" b="1" dirty="0" err="1">
                <a:solidFill>
                  <a:schemeClr val="bg1"/>
                </a:solidFill>
              </a:rPr>
              <a:t>i</a:t>
            </a:r>
            <a:r>
              <a:rPr lang="en-US" dirty="0">
                <a:solidFill>
                  <a:schemeClr val="bg1"/>
                </a:solidFill>
              </a:rPr>
              <a:t> — Case-insensitive search</a:t>
            </a:r>
          </a:p>
          <a:p>
            <a:r>
              <a:rPr lang="en-US" dirty="0">
                <a:solidFill>
                  <a:schemeClr val="bg1"/>
                </a:solidFill>
              </a:rPr>
              <a:t>M--Perform multiline matching</a:t>
            </a:r>
          </a:p>
          <a:p>
            <a:endParaRPr lang="en-US" dirty="0">
              <a:solidFill>
                <a:schemeClr val="bg1"/>
              </a:solidFill>
            </a:endParaRPr>
          </a:p>
          <a:p>
            <a:r>
              <a:rPr lang="en-US" dirty="0">
                <a:solidFill>
                  <a:schemeClr val="bg1"/>
                </a:solidFill>
              </a:rPr>
              <a:t>You can also combine the flags in a single regular expression. Note that their order doesn’t have any effect on the result.</a:t>
            </a:r>
          </a:p>
        </p:txBody>
      </p:sp>
    </p:spTree>
    <p:extLst>
      <p:ext uri="{BB962C8B-B14F-4D97-AF65-F5344CB8AC3E}">
        <p14:creationId xmlns:p14="http://schemas.microsoft.com/office/powerpoint/2010/main" val="20945291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just"/>
              <a:r>
                <a:rPr lang="en-US" sz="1400" b="1" dirty="0">
                  <a:solidFill>
                    <a:schemeClr val="bg1"/>
                  </a:solidFill>
                  <a:latin typeface="Bookman Old Style" panose="02050604050505020204" pitchFamily="18" charset="0"/>
                </a:rPr>
                <a:t>Document Object Model(DOM)</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FD6FA808-672C-8176-B12D-F56E4D9124E4}"/>
              </a:ext>
            </a:extLst>
          </p:cNvPr>
          <p:cNvSpPr txBox="1"/>
          <p:nvPr/>
        </p:nvSpPr>
        <p:spPr>
          <a:xfrm>
            <a:off x="457200" y="729139"/>
            <a:ext cx="8686800" cy="4247317"/>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JavaScript Can Hide HTML Elements</a:t>
            </a:r>
          </a:p>
          <a:p>
            <a:pPr algn="l"/>
            <a:r>
              <a:rPr lang="en-US" b="0" i="0" dirty="0">
                <a:solidFill>
                  <a:srgbClr val="000000"/>
                </a:solidFill>
                <a:effectLst/>
                <a:latin typeface="Verdana" panose="020B0604030504040204" pitchFamily="34" charset="0"/>
              </a:rPr>
              <a:t>Hiding HTML elements can be done by changing the display style:</a:t>
            </a:r>
          </a:p>
          <a:p>
            <a:pPr algn="l"/>
            <a:r>
              <a:rPr lang="en-US" dirty="0">
                <a:solidFill>
                  <a:srgbClr val="FF0000"/>
                </a:solidFill>
                <a:latin typeface="Verdana" panose="020B0604030504040204" pitchFamily="34" charset="0"/>
              </a:rPr>
              <a:t>example</a:t>
            </a:r>
          </a:p>
          <a:p>
            <a:pPr algn="l"/>
            <a:r>
              <a:rPr lang="en-US" b="0" i="0" dirty="0">
                <a:solidFill>
                  <a:srgbClr val="000000"/>
                </a:solidFill>
                <a:effectLst/>
                <a:latin typeface="Verdana" panose="020B0604030504040204" pitchFamily="34" charset="0"/>
              </a:rPr>
              <a:t>&lt;body&gt;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&lt;h2&gt;What Can JavaScript Do?&lt;/h2&gt;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&lt;p id="demo"&gt;JavaScript can hide HTML elements.&lt;/p&gt;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&lt;button type="button" onclick="</a:t>
            </a:r>
            <a:r>
              <a:rPr lang="en-US" b="0" i="0" dirty="0" err="1">
                <a:solidFill>
                  <a:srgbClr val="000000"/>
                </a:solidFill>
                <a:effectLst/>
                <a:latin typeface="Verdana" panose="020B0604030504040204" pitchFamily="34" charset="0"/>
              </a:rPr>
              <a:t>document.getElementById</a:t>
            </a:r>
            <a:r>
              <a:rPr lang="en-US" b="0" i="0" dirty="0">
                <a:solidFill>
                  <a:srgbClr val="000000"/>
                </a:solidFill>
                <a:effectLst/>
                <a:latin typeface="Verdana" panose="020B0604030504040204" pitchFamily="34" charset="0"/>
              </a:rPr>
              <a:t>('demo').</a:t>
            </a:r>
            <a:r>
              <a:rPr lang="en-US" b="0" i="0" dirty="0" err="1">
                <a:solidFill>
                  <a:srgbClr val="000000"/>
                </a:solidFill>
                <a:effectLst/>
                <a:latin typeface="Verdana" panose="020B0604030504040204" pitchFamily="34" charset="0"/>
              </a:rPr>
              <a:t>style.display</a:t>
            </a:r>
            <a:r>
              <a:rPr lang="en-US" b="0" i="0" dirty="0">
                <a:solidFill>
                  <a:srgbClr val="000000"/>
                </a:solidFill>
                <a:effectLst/>
                <a:latin typeface="Verdana" panose="020B0604030504040204" pitchFamily="34" charset="0"/>
              </a:rPr>
              <a:t>='none'"&gt;Click Me!&lt;/button&gt;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&lt;/body&gt;</a:t>
            </a:r>
          </a:p>
          <a:p>
            <a:pPr algn="l"/>
            <a:endParaRPr lang="en-US"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BF799C38-D62F-7FDE-D6FF-9D26584CBA79}"/>
              </a:ext>
            </a:extLst>
          </p:cNvPr>
          <p:cNvPicPr>
            <a:picLocks noChangeAspect="1"/>
          </p:cNvPicPr>
          <p:nvPr/>
        </p:nvPicPr>
        <p:blipFill>
          <a:blip r:embed="rId3"/>
          <a:stretch>
            <a:fillRect/>
          </a:stretch>
        </p:blipFill>
        <p:spPr>
          <a:xfrm>
            <a:off x="5749596" y="1609725"/>
            <a:ext cx="3286125" cy="962025"/>
          </a:xfrm>
          <a:prstGeom prst="rect">
            <a:avLst/>
          </a:prstGeom>
        </p:spPr>
      </p:pic>
    </p:spTree>
    <p:extLst>
      <p:ext uri="{BB962C8B-B14F-4D97-AF65-F5344CB8AC3E}">
        <p14:creationId xmlns:p14="http://schemas.microsoft.com/office/powerpoint/2010/main" val="1846228015"/>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0079238D-3B8C-0D09-FD39-7FDB9290C4A4}"/>
              </a:ext>
            </a:extLst>
          </p:cNvPr>
          <p:cNvSpPr txBox="1"/>
          <p:nvPr/>
        </p:nvSpPr>
        <p:spPr>
          <a:xfrm>
            <a:off x="609600" y="788709"/>
            <a:ext cx="7801746" cy="3554819"/>
          </a:xfrm>
          <a:prstGeom prst="rect">
            <a:avLst/>
          </a:prstGeom>
          <a:noFill/>
        </p:spPr>
        <p:txBody>
          <a:bodyPr wrap="square">
            <a:spAutoFit/>
          </a:bodyPr>
          <a:lstStyle/>
          <a:p>
            <a:r>
              <a:rPr lang="sv-SE" b="1" dirty="0">
                <a:solidFill>
                  <a:srgbClr val="C00000"/>
                </a:solidFill>
              </a:rPr>
              <a:t>Regular Expression Literal — </a:t>
            </a:r>
            <a:r>
              <a:rPr lang="sv-SE" b="1" i="1" dirty="0">
                <a:solidFill>
                  <a:srgbClr val="00B050"/>
                </a:solidFill>
              </a:rPr>
              <a:t>Syntax:  </a:t>
            </a:r>
            <a:r>
              <a:rPr lang="sv-SE" b="1" i="1" dirty="0">
                <a:solidFill>
                  <a:srgbClr val="00B0F0"/>
                </a:solidFill>
              </a:rPr>
              <a:t> </a:t>
            </a:r>
            <a:r>
              <a:rPr lang="sv-SE" b="1" dirty="0">
                <a:solidFill>
                  <a:srgbClr val="00B0F0"/>
                </a:solidFill>
              </a:rPr>
              <a:t>/pattern/flags</a:t>
            </a:r>
          </a:p>
          <a:p>
            <a:endParaRPr lang="en-US" dirty="0">
              <a:solidFill>
                <a:srgbClr val="00B0F0"/>
              </a:solidFill>
            </a:endParaRPr>
          </a:p>
          <a:p>
            <a:r>
              <a:rPr lang="en-US" b="1" dirty="0">
                <a:solidFill>
                  <a:srgbClr val="00B050"/>
                </a:solidFill>
              </a:rPr>
              <a:t>Example</a:t>
            </a:r>
          </a:p>
          <a:p>
            <a:endParaRPr lang="en-US" b="1" dirty="0">
              <a:solidFill>
                <a:srgbClr val="00B050"/>
              </a:solidFill>
            </a:endParaRPr>
          </a:p>
          <a:p>
            <a:r>
              <a:rPr lang="en-US" dirty="0">
                <a:solidFill>
                  <a:srgbClr val="00B0F0"/>
                </a:solidFill>
              </a:rPr>
              <a:t>var </a:t>
            </a:r>
            <a:r>
              <a:rPr lang="en-US" dirty="0" err="1">
                <a:solidFill>
                  <a:srgbClr val="00B0F0"/>
                </a:solidFill>
              </a:rPr>
              <a:t>regexGlobal</a:t>
            </a:r>
            <a:r>
              <a:rPr lang="en-US" dirty="0">
                <a:solidFill>
                  <a:srgbClr val="00B0F0"/>
                </a:solidFill>
              </a:rPr>
              <a:t> = /</a:t>
            </a:r>
            <a:r>
              <a:rPr lang="en-US" dirty="0" err="1">
                <a:solidFill>
                  <a:srgbClr val="00B0F0"/>
                </a:solidFill>
              </a:rPr>
              <a:t>abc</a:t>
            </a:r>
            <a:r>
              <a:rPr lang="en-US" dirty="0">
                <a:solidFill>
                  <a:srgbClr val="00B0F0"/>
                </a:solidFill>
              </a:rPr>
              <a:t>/g;</a:t>
            </a:r>
          </a:p>
          <a:p>
            <a:r>
              <a:rPr lang="en-US" dirty="0">
                <a:solidFill>
                  <a:schemeClr val="bg1"/>
                </a:solidFill>
              </a:rPr>
              <a:t>console.log(</a:t>
            </a:r>
            <a:r>
              <a:rPr lang="en-US" dirty="0" err="1">
                <a:solidFill>
                  <a:schemeClr val="bg1"/>
                </a:solidFill>
              </a:rPr>
              <a:t>regexGlobal.test</a:t>
            </a:r>
            <a:r>
              <a:rPr lang="en-US" dirty="0">
                <a:solidFill>
                  <a:schemeClr val="bg1"/>
                </a:solidFill>
              </a:rPr>
              <a:t>('</a:t>
            </a:r>
            <a:r>
              <a:rPr lang="en-US" dirty="0" err="1">
                <a:solidFill>
                  <a:schemeClr val="bg1"/>
                </a:solidFill>
              </a:rPr>
              <a:t>abc</a:t>
            </a:r>
            <a:r>
              <a:rPr lang="en-US" dirty="0">
                <a:solidFill>
                  <a:schemeClr val="bg1"/>
                </a:solidFill>
              </a:rPr>
              <a:t> </a:t>
            </a:r>
            <a:r>
              <a:rPr lang="en-US" dirty="0" err="1">
                <a:solidFill>
                  <a:schemeClr val="bg1"/>
                </a:solidFill>
              </a:rPr>
              <a:t>abc</a:t>
            </a:r>
            <a:r>
              <a:rPr lang="en-US" dirty="0">
                <a:solidFill>
                  <a:schemeClr val="bg1"/>
                </a:solidFill>
              </a:rPr>
              <a:t>'));</a:t>
            </a:r>
          </a:p>
          <a:p>
            <a:r>
              <a:rPr lang="en-US" dirty="0">
                <a:solidFill>
                  <a:schemeClr val="bg1"/>
                </a:solidFill>
              </a:rPr>
              <a:t>// it will match all the </a:t>
            </a:r>
            <a:r>
              <a:rPr lang="en-US" dirty="0" err="1">
                <a:solidFill>
                  <a:schemeClr val="bg1"/>
                </a:solidFill>
              </a:rPr>
              <a:t>occurence</a:t>
            </a:r>
            <a:r>
              <a:rPr lang="en-US" dirty="0">
                <a:solidFill>
                  <a:schemeClr val="bg1"/>
                </a:solidFill>
              </a:rPr>
              <a:t> of '</a:t>
            </a:r>
            <a:r>
              <a:rPr lang="en-US" dirty="0" err="1">
                <a:solidFill>
                  <a:schemeClr val="bg1"/>
                </a:solidFill>
              </a:rPr>
              <a:t>abc</a:t>
            </a:r>
            <a:r>
              <a:rPr lang="en-US" dirty="0">
                <a:solidFill>
                  <a:schemeClr val="bg1"/>
                </a:solidFill>
              </a:rPr>
              <a:t>', so it won't return  after first match..</a:t>
            </a:r>
          </a:p>
          <a:p>
            <a:pPr>
              <a:lnSpc>
                <a:spcPct val="150000"/>
              </a:lnSpc>
            </a:pPr>
            <a:r>
              <a:rPr lang="en-US" dirty="0">
                <a:solidFill>
                  <a:srgbClr val="00B0F0"/>
                </a:solidFill>
              </a:rPr>
              <a:t>var </a:t>
            </a:r>
            <a:r>
              <a:rPr lang="en-US" dirty="0" err="1">
                <a:solidFill>
                  <a:srgbClr val="00B0F0"/>
                </a:solidFill>
              </a:rPr>
              <a:t>regexInsensitive</a:t>
            </a:r>
            <a:r>
              <a:rPr lang="en-US" dirty="0">
                <a:solidFill>
                  <a:srgbClr val="00B0F0"/>
                </a:solidFill>
              </a:rPr>
              <a:t> = /</a:t>
            </a:r>
            <a:r>
              <a:rPr lang="en-US" dirty="0" err="1">
                <a:solidFill>
                  <a:srgbClr val="00B0F0"/>
                </a:solidFill>
              </a:rPr>
              <a:t>abc</a:t>
            </a:r>
            <a:r>
              <a:rPr lang="en-US" dirty="0">
                <a:solidFill>
                  <a:srgbClr val="00B0F0"/>
                </a:solidFill>
              </a:rPr>
              <a:t>/</a:t>
            </a:r>
            <a:r>
              <a:rPr lang="en-US" dirty="0" err="1">
                <a:solidFill>
                  <a:srgbClr val="00B0F0"/>
                </a:solidFill>
              </a:rPr>
              <a:t>i</a:t>
            </a:r>
            <a:r>
              <a:rPr lang="en-US" dirty="0">
                <a:solidFill>
                  <a:srgbClr val="00B0F0"/>
                </a:solidFill>
              </a:rPr>
              <a:t>;</a:t>
            </a:r>
          </a:p>
          <a:p>
            <a:r>
              <a:rPr lang="en-US" dirty="0">
                <a:solidFill>
                  <a:schemeClr val="bg1"/>
                </a:solidFill>
              </a:rPr>
              <a:t>console.log(</a:t>
            </a:r>
            <a:r>
              <a:rPr lang="en-US" dirty="0" err="1">
                <a:solidFill>
                  <a:schemeClr val="bg1"/>
                </a:solidFill>
              </a:rPr>
              <a:t>regexInsensitive.test</a:t>
            </a:r>
            <a:r>
              <a:rPr lang="en-US" dirty="0">
                <a:solidFill>
                  <a:schemeClr val="bg1"/>
                </a:solidFill>
              </a:rPr>
              <a:t>('</a:t>
            </a:r>
            <a:r>
              <a:rPr lang="en-US" dirty="0" err="1">
                <a:solidFill>
                  <a:schemeClr val="bg1"/>
                </a:solidFill>
              </a:rPr>
              <a:t>Abc</a:t>
            </a:r>
            <a:r>
              <a:rPr lang="en-US" dirty="0">
                <a:solidFill>
                  <a:schemeClr val="bg1"/>
                </a:solidFill>
              </a:rPr>
              <a:t>'));</a:t>
            </a:r>
          </a:p>
          <a:p>
            <a:r>
              <a:rPr lang="en-US" dirty="0">
                <a:solidFill>
                  <a:schemeClr val="bg1"/>
                </a:solidFill>
              </a:rPr>
              <a:t>// returns true, because the case of string characters don't matter  in case-insensitive search.</a:t>
            </a:r>
          </a:p>
          <a:p>
            <a:endParaRPr lang="en-US" dirty="0">
              <a:solidFill>
                <a:schemeClr val="bg1"/>
              </a:solidFill>
            </a:endParaRPr>
          </a:p>
        </p:txBody>
      </p:sp>
    </p:spTree>
    <p:extLst>
      <p:ext uri="{BB962C8B-B14F-4D97-AF65-F5344CB8AC3E}">
        <p14:creationId xmlns:p14="http://schemas.microsoft.com/office/powerpoint/2010/main" val="2738604038"/>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0079238D-3B8C-0D09-FD39-7FDB9290C4A4}"/>
              </a:ext>
            </a:extLst>
          </p:cNvPr>
          <p:cNvSpPr txBox="1"/>
          <p:nvPr/>
        </p:nvSpPr>
        <p:spPr>
          <a:xfrm>
            <a:off x="609600" y="788709"/>
            <a:ext cx="7801746" cy="3970318"/>
          </a:xfrm>
          <a:prstGeom prst="rect">
            <a:avLst/>
          </a:prstGeom>
          <a:noFill/>
        </p:spPr>
        <p:txBody>
          <a:bodyPr wrap="square">
            <a:spAutoFit/>
          </a:bodyPr>
          <a:lstStyle/>
          <a:p>
            <a:r>
              <a:rPr lang="en-US" b="1" dirty="0">
                <a:solidFill>
                  <a:srgbClr val="C00000"/>
                </a:solidFill>
              </a:rPr>
              <a:t>Regular Expression Constructor </a:t>
            </a:r>
            <a:r>
              <a:rPr lang="en-US" b="1" dirty="0">
                <a:solidFill>
                  <a:schemeClr val="bg1"/>
                </a:solidFill>
              </a:rPr>
              <a:t>— </a:t>
            </a:r>
            <a:r>
              <a:rPr lang="en-US" b="1" i="1" dirty="0">
                <a:solidFill>
                  <a:srgbClr val="00B050"/>
                </a:solidFill>
              </a:rPr>
              <a:t>Syntax:</a:t>
            </a:r>
            <a:r>
              <a:rPr lang="en-US" i="1" dirty="0">
                <a:solidFill>
                  <a:schemeClr val="bg1"/>
                </a:solidFill>
              </a:rPr>
              <a:t> </a:t>
            </a:r>
            <a:r>
              <a:rPr lang="en-US" b="1" i="1" dirty="0">
                <a:solidFill>
                  <a:srgbClr val="00B0F0"/>
                </a:solidFill>
              </a:rPr>
              <a:t> </a:t>
            </a:r>
            <a:r>
              <a:rPr lang="en-US" b="1" dirty="0">
                <a:solidFill>
                  <a:srgbClr val="00B0F0"/>
                </a:solidFill>
              </a:rPr>
              <a:t>new </a:t>
            </a:r>
            <a:r>
              <a:rPr lang="en-US" b="1" dirty="0" err="1">
                <a:solidFill>
                  <a:srgbClr val="00B0F0"/>
                </a:solidFill>
              </a:rPr>
              <a:t>RegExp</a:t>
            </a:r>
            <a:r>
              <a:rPr lang="en-US" b="1" dirty="0">
                <a:solidFill>
                  <a:srgbClr val="00B0F0"/>
                </a:solidFill>
              </a:rPr>
              <a:t>('pattern', 'flags')</a:t>
            </a:r>
          </a:p>
          <a:p>
            <a:endParaRPr lang="en-US" b="1" dirty="0">
              <a:solidFill>
                <a:schemeClr val="bg1"/>
              </a:solidFill>
            </a:endParaRPr>
          </a:p>
          <a:p>
            <a:r>
              <a:rPr lang="en-US" b="1" dirty="0">
                <a:solidFill>
                  <a:srgbClr val="00B050"/>
                </a:solidFill>
              </a:rPr>
              <a:t>Example</a:t>
            </a:r>
          </a:p>
          <a:p>
            <a:endParaRPr lang="en-US" b="1" dirty="0">
              <a:solidFill>
                <a:schemeClr val="bg1"/>
              </a:solidFill>
            </a:endParaRPr>
          </a:p>
          <a:p>
            <a:r>
              <a:rPr lang="en-US" dirty="0">
                <a:solidFill>
                  <a:srgbClr val="00B0F0"/>
                </a:solidFill>
              </a:rPr>
              <a:t>var </a:t>
            </a:r>
            <a:r>
              <a:rPr lang="en-US" dirty="0" err="1">
                <a:solidFill>
                  <a:srgbClr val="00B0F0"/>
                </a:solidFill>
              </a:rPr>
              <a:t>regexGlobal</a:t>
            </a:r>
            <a:r>
              <a:rPr lang="en-US" dirty="0">
                <a:solidFill>
                  <a:srgbClr val="00B0F0"/>
                </a:solidFill>
              </a:rPr>
              <a:t> = new </a:t>
            </a:r>
            <a:r>
              <a:rPr lang="en-US" dirty="0" err="1">
                <a:solidFill>
                  <a:srgbClr val="00B0F0"/>
                </a:solidFill>
              </a:rPr>
              <a:t>RegExp</a:t>
            </a:r>
            <a:r>
              <a:rPr lang="en-US" dirty="0">
                <a:solidFill>
                  <a:srgbClr val="00B0F0"/>
                </a:solidFill>
              </a:rPr>
              <a:t>('</a:t>
            </a:r>
            <a:r>
              <a:rPr lang="en-US" dirty="0" err="1">
                <a:solidFill>
                  <a:srgbClr val="00B0F0"/>
                </a:solidFill>
              </a:rPr>
              <a:t>abc</a:t>
            </a:r>
            <a:r>
              <a:rPr lang="en-US" dirty="0">
                <a:solidFill>
                  <a:srgbClr val="00B0F0"/>
                </a:solidFill>
              </a:rPr>
              <a:t>','g');</a:t>
            </a:r>
          </a:p>
          <a:p>
            <a:r>
              <a:rPr lang="en-US" dirty="0">
                <a:solidFill>
                  <a:schemeClr val="bg1"/>
                </a:solidFill>
              </a:rPr>
              <a:t>console.log(</a:t>
            </a:r>
            <a:r>
              <a:rPr lang="en-US" dirty="0" err="1">
                <a:solidFill>
                  <a:schemeClr val="bg1"/>
                </a:solidFill>
              </a:rPr>
              <a:t>regexGlobal.test</a:t>
            </a:r>
            <a:r>
              <a:rPr lang="en-US" dirty="0">
                <a:solidFill>
                  <a:schemeClr val="bg1"/>
                </a:solidFill>
              </a:rPr>
              <a:t>('</a:t>
            </a:r>
            <a:r>
              <a:rPr lang="en-US" dirty="0" err="1">
                <a:solidFill>
                  <a:schemeClr val="bg1"/>
                </a:solidFill>
              </a:rPr>
              <a:t>abc</a:t>
            </a:r>
            <a:r>
              <a:rPr lang="en-US" dirty="0">
                <a:solidFill>
                  <a:schemeClr val="bg1"/>
                </a:solidFill>
              </a:rPr>
              <a:t> </a:t>
            </a:r>
            <a:r>
              <a:rPr lang="en-US" dirty="0" err="1">
                <a:solidFill>
                  <a:schemeClr val="bg1"/>
                </a:solidFill>
              </a:rPr>
              <a:t>abc</a:t>
            </a:r>
            <a:r>
              <a:rPr lang="en-US" dirty="0">
                <a:solidFill>
                  <a:schemeClr val="bg1"/>
                </a:solidFill>
              </a:rPr>
              <a:t>'));</a:t>
            </a:r>
          </a:p>
          <a:p>
            <a:r>
              <a:rPr lang="en-US" dirty="0">
                <a:solidFill>
                  <a:schemeClr val="bg1"/>
                </a:solidFill>
              </a:rPr>
              <a:t>// it will match all the </a:t>
            </a:r>
            <a:r>
              <a:rPr lang="en-US" dirty="0" err="1">
                <a:solidFill>
                  <a:schemeClr val="bg1"/>
                </a:solidFill>
              </a:rPr>
              <a:t>occurence</a:t>
            </a:r>
            <a:r>
              <a:rPr lang="en-US" dirty="0">
                <a:solidFill>
                  <a:schemeClr val="bg1"/>
                </a:solidFill>
              </a:rPr>
              <a:t> of '</a:t>
            </a:r>
            <a:r>
              <a:rPr lang="en-US" dirty="0" err="1">
                <a:solidFill>
                  <a:schemeClr val="bg1"/>
                </a:solidFill>
              </a:rPr>
              <a:t>abc</a:t>
            </a:r>
            <a:r>
              <a:rPr lang="en-US" dirty="0">
                <a:solidFill>
                  <a:schemeClr val="bg1"/>
                </a:solidFill>
              </a:rPr>
              <a:t>', so it won't return after first match.</a:t>
            </a:r>
          </a:p>
          <a:p>
            <a:endParaRPr lang="en-US" dirty="0">
              <a:solidFill>
                <a:srgbClr val="00B0F0"/>
              </a:solidFill>
            </a:endParaRPr>
          </a:p>
          <a:p>
            <a:r>
              <a:rPr lang="en-US" dirty="0">
                <a:solidFill>
                  <a:srgbClr val="00B0F0"/>
                </a:solidFill>
              </a:rPr>
              <a:t>var </a:t>
            </a:r>
            <a:r>
              <a:rPr lang="en-US" dirty="0" err="1">
                <a:solidFill>
                  <a:srgbClr val="00B0F0"/>
                </a:solidFill>
              </a:rPr>
              <a:t>regexInsensitive</a:t>
            </a:r>
            <a:r>
              <a:rPr lang="en-US" dirty="0">
                <a:solidFill>
                  <a:srgbClr val="00B0F0"/>
                </a:solidFill>
              </a:rPr>
              <a:t> = new </a:t>
            </a:r>
            <a:r>
              <a:rPr lang="en-US" dirty="0" err="1">
                <a:solidFill>
                  <a:srgbClr val="00B0F0"/>
                </a:solidFill>
              </a:rPr>
              <a:t>RegExp</a:t>
            </a:r>
            <a:r>
              <a:rPr lang="en-US" dirty="0">
                <a:solidFill>
                  <a:srgbClr val="00B0F0"/>
                </a:solidFill>
              </a:rPr>
              <a:t>('</a:t>
            </a:r>
            <a:r>
              <a:rPr lang="en-US" dirty="0" err="1">
                <a:solidFill>
                  <a:srgbClr val="00B0F0"/>
                </a:solidFill>
              </a:rPr>
              <a:t>abc</a:t>
            </a:r>
            <a:r>
              <a:rPr lang="en-US" dirty="0">
                <a:solidFill>
                  <a:srgbClr val="00B0F0"/>
                </a:solidFill>
              </a:rPr>
              <a:t>','</a:t>
            </a:r>
            <a:r>
              <a:rPr lang="en-US" dirty="0" err="1">
                <a:solidFill>
                  <a:srgbClr val="00B0F0"/>
                </a:solidFill>
              </a:rPr>
              <a:t>i</a:t>
            </a:r>
            <a:r>
              <a:rPr lang="en-US" dirty="0">
                <a:solidFill>
                  <a:srgbClr val="00B0F0"/>
                </a:solidFill>
              </a:rPr>
              <a:t>');</a:t>
            </a:r>
          </a:p>
          <a:p>
            <a:r>
              <a:rPr lang="en-US" dirty="0">
                <a:solidFill>
                  <a:schemeClr val="bg1"/>
                </a:solidFill>
              </a:rPr>
              <a:t>console.log(</a:t>
            </a:r>
            <a:r>
              <a:rPr lang="en-US" dirty="0" err="1">
                <a:solidFill>
                  <a:schemeClr val="bg1"/>
                </a:solidFill>
              </a:rPr>
              <a:t>regexInsensitive.test</a:t>
            </a:r>
            <a:r>
              <a:rPr lang="en-US" dirty="0">
                <a:solidFill>
                  <a:schemeClr val="bg1"/>
                </a:solidFill>
              </a:rPr>
              <a:t>('</a:t>
            </a:r>
            <a:r>
              <a:rPr lang="en-US" dirty="0" err="1">
                <a:solidFill>
                  <a:schemeClr val="bg1"/>
                </a:solidFill>
              </a:rPr>
              <a:t>Abc</a:t>
            </a:r>
            <a:r>
              <a:rPr lang="en-US" dirty="0">
                <a:solidFill>
                  <a:schemeClr val="bg1"/>
                </a:solidFill>
              </a:rPr>
              <a:t>'));</a:t>
            </a:r>
          </a:p>
          <a:p>
            <a:r>
              <a:rPr lang="en-US" dirty="0">
                <a:solidFill>
                  <a:schemeClr val="bg1"/>
                </a:solidFill>
              </a:rPr>
              <a:t>// returns true, because the case of string characters don't matter in case-insensitive search.</a:t>
            </a:r>
            <a:endParaRPr lang="en-US" b="1"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15154796"/>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0079238D-3B8C-0D09-FD39-7FDB9290C4A4}"/>
              </a:ext>
            </a:extLst>
          </p:cNvPr>
          <p:cNvSpPr txBox="1"/>
          <p:nvPr/>
        </p:nvSpPr>
        <p:spPr>
          <a:xfrm>
            <a:off x="609600" y="788709"/>
            <a:ext cx="7801746" cy="2862322"/>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regex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RegExp</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/hello/</a:t>
            </a:r>
            <a:r>
              <a:rPr lang="en-IN" b="0" dirty="0" err="1">
                <a:solidFill>
                  <a:srgbClr val="0000FF"/>
                </a:solidFill>
                <a:effectLst/>
                <a:latin typeface="Consolas" panose="020B0609020204030204" pitchFamily="49" charset="0"/>
              </a:rPr>
              <a:t>ig</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str = </a:t>
            </a:r>
            <a:r>
              <a:rPr lang="en-IN" b="0" dirty="0">
                <a:solidFill>
                  <a:srgbClr val="A31515"/>
                </a:solidFill>
                <a:effectLst/>
                <a:latin typeface="Consolas" panose="020B0609020204030204" pitchFamily="49" charset="0"/>
              </a:rPr>
              <a:t>'hello world Hello'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result = </a:t>
            </a:r>
            <a:r>
              <a:rPr lang="en-IN" b="0" dirty="0" err="1">
                <a:solidFill>
                  <a:srgbClr val="000000"/>
                </a:solidFill>
                <a:effectLst/>
                <a:latin typeface="Consolas" panose="020B0609020204030204" pitchFamily="49" charset="0"/>
              </a:rPr>
              <a:t>regex.exec</a:t>
            </a:r>
            <a:r>
              <a:rPr lang="en-IN" b="0" dirty="0">
                <a:solidFill>
                  <a:srgbClr val="000000"/>
                </a:solidFill>
                <a:effectLst/>
                <a:latin typeface="Consolas" panose="020B0609020204030204" pitchFamily="49" charset="0"/>
              </a:rPr>
              <a:t>(str);</a:t>
            </a:r>
          </a:p>
          <a:p>
            <a:r>
              <a:rPr lang="en-IN" b="0" dirty="0">
                <a:solidFill>
                  <a:srgbClr val="000000"/>
                </a:solidFill>
                <a:effectLst/>
                <a:latin typeface="Consolas" panose="020B0609020204030204" pitchFamily="49" charset="0"/>
              </a:rPr>
              <a:t>    console.log(result);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result = </a:t>
            </a:r>
            <a:r>
              <a:rPr lang="en-IN" b="0" dirty="0" err="1">
                <a:solidFill>
                  <a:srgbClr val="000000"/>
                </a:solidFill>
                <a:effectLst/>
                <a:latin typeface="Consolas" panose="020B0609020204030204" pitchFamily="49" charset="0"/>
              </a:rPr>
              <a:t>regex.exec</a:t>
            </a:r>
            <a:r>
              <a:rPr lang="en-IN" b="0" dirty="0">
                <a:solidFill>
                  <a:srgbClr val="000000"/>
                </a:solidFill>
                <a:effectLst/>
                <a:latin typeface="Consolas" panose="020B0609020204030204" pitchFamily="49" charset="0"/>
              </a:rPr>
              <a:t>(str);</a:t>
            </a:r>
          </a:p>
          <a:p>
            <a:r>
              <a:rPr lang="en-IN" b="0" dirty="0">
                <a:solidFill>
                  <a:srgbClr val="000000"/>
                </a:solidFill>
                <a:effectLst/>
                <a:latin typeface="Consolas" panose="020B0609020204030204" pitchFamily="49" charset="0"/>
              </a:rPr>
              <a:t>    console.log(result);</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endParaRPr lang="en-US" dirty="0">
              <a:solidFill>
                <a:schemeClr val="bg1"/>
              </a:solidFill>
            </a:endParaRPr>
          </a:p>
        </p:txBody>
      </p:sp>
      <p:pic>
        <p:nvPicPr>
          <p:cNvPr id="4" name="Picture 3">
            <a:extLst>
              <a:ext uri="{FF2B5EF4-FFF2-40B4-BE49-F238E27FC236}">
                <a16:creationId xmlns:a16="http://schemas.microsoft.com/office/drawing/2014/main" id="{86503474-CCC8-9BC6-5C82-5D79DC979144}"/>
              </a:ext>
            </a:extLst>
          </p:cNvPr>
          <p:cNvPicPr>
            <a:picLocks noChangeAspect="1"/>
          </p:cNvPicPr>
          <p:nvPr/>
        </p:nvPicPr>
        <p:blipFill>
          <a:blip r:embed="rId3"/>
          <a:stretch>
            <a:fillRect/>
          </a:stretch>
        </p:blipFill>
        <p:spPr>
          <a:xfrm>
            <a:off x="5029200" y="1970825"/>
            <a:ext cx="3933825" cy="1847850"/>
          </a:xfrm>
          <a:prstGeom prst="rect">
            <a:avLst/>
          </a:prstGeom>
        </p:spPr>
      </p:pic>
    </p:spTree>
    <p:extLst>
      <p:ext uri="{BB962C8B-B14F-4D97-AF65-F5344CB8AC3E}">
        <p14:creationId xmlns:p14="http://schemas.microsoft.com/office/powerpoint/2010/main" val="3974170534"/>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533400" y="610152"/>
            <a:ext cx="7877946" cy="5216813"/>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Character groups</a:t>
            </a:r>
          </a:p>
          <a:p>
            <a:r>
              <a:rPr lang="en-US" b="1" dirty="0">
                <a:solidFill>
                  <a:srgbClr val="C00000"/>
                </a:solidFill>
              </a:rPr>
              <a:t>Character set [</a:t>
            </a:r>
            <a:r>
              <a:rPr lang="en-US" b="1" dirty="0" err="1">
                <a:solidFill>
                  <a:srgbClr val="C00000"/>
                </a:solidFill>
              </a:rPr>
              <a:t>xyz</a:t>
            </a:r>
            <a:r>
              <a:rPr lang="en-US" b="1" dirty="0">
                <a:solidFill>
                  <a:srgbClr val="C00000"/>
                </a:solidFill>
              </a:rPr>
              <a:t>]: </a:t>
            </a:r>
            <a:r>
              <a:rPr lang="en-US" dirty="0">
                <a:solidFill>
                  <a:schemeClr val="bg1"/>
                </a:solidFill>
              </a:rPr>
              <a:t>A character set is a way to match different characters in a single position, it matches any single character in the string from characters present inside the brackets. </a:t>
            </a:r>
          </a:p>
          <a:p>
            <a:r>
              <a:rPr lang="en-US" b="1" dirty="0">
                <a:solidFill>
                  <a:srgbClr val="00B050"/>
                </a:solidFill>
              </a:rPr>
              <a:t>Example:</a:t>
            </a:r>
          </a:p>
          <a:p>
            <a:r>
              <a:rPr lang="en-US" b="1" dirty="0">
                <a:solidFill>
                  <a:srgbClr val="0070C0"/>
                </a:solidFill>
              </a:rPr>
              <a:t>var regex = /[</a:t>
            </a:r>
            <a:r>
              <a:rPr lang="en-US" b="1" dirty="0" err="1">
                <a:solidFill>
                  <a:srgbClr val="0070C0"/>
                </a:solidFill>
              </a:rPr>
              <a:t>bt</a:t>
            </a:r>
            <a:r>
              <a:rPr lang="en-US" b="1" dirty="0">
                <a:solidFill>
                  <a:srgbClr val="0070C0"/>
                </a:solidFill>
              </a:rPr>
              <a:t>]ear/;</a:t>
            </a:r>
          </a:p>
          <a:p>
            <a:r>
              <a:rPr lang="en-US" dirty="0">
                <a:solidFill>
                  <a:schemeClr val="bg1"/>
                </a:solidFill>
              </a:rPr>
              <a:t>console.log(</a:t>
            </a:r>
            <a:r>
              <a:rPr lang="en-US" dirty="0" err="1">
                <a:solidFill>
                  <a:schemeClr val="bg1"/>
                </a:solidFill>
              </a:rPr>
              <a:t>regex.test</a:t>
            </a:r>
            <a:r>
              <a:rPr lang="en-US" dirty="0">
                <a:solidFill>
                  <a:schemeClr val="bg1"/>
                </a:solidFill>
              </a:rPr>
              <a:t>('tear'));    // returns true</a:t>
            </a:r>
            <a:br>
              <a:rPr lang="en-US" dirty="0">
                <a:solidFill>
                  <a:schemeClr val="bg1"/>
                </a:solidFill>
              </a:rPr>
            </a:br>
            <a:r>
              <a:rPr lang="en-US" dirty="0">
                <a:solidFill>
                  <a:schemeClr val="bg1"/>
                </a:solidFill>
              </a:rPr>
              <a:t>console.log(</a:t>
            </a:r>
            <a:r>
              <a:rPr lang="en-US" dirty="0" err="1">
                <a:solidFill>
                  <a:schemeClr val="bg1"/>
                </a:solidFill>
              </a:rPr>
              <a:t>regex.test</a:t>
            </a:r>
            <a:r>
              <a:rPr lang="en-US" dirty="0">
                <a:solidFill>
                  <a:schemeClr val="bg1"/>
                </a:solidFill>
              </a:rPr>
              <a:t>('bear'));   // return true</a:t>
            </a:r>
            <a:br>
              <a:rPr lang="en-US" dirty="0">
                <a:solidFill>
                  <a:schemeClr val="bg1"/>
                </a:solidFill>
              </a:rPr>
            </a:br>
            <a:r>
              <a:rPr lang="en-US" dirty="0">
                <a:solidFill>
                  <a:schemeClr val="bg1"/>
                </a:solidFill>
              </a:rPr>
              <a:t>console.log(</a:t>
            </a:r>
            <a:r>
              <a:rPr lang="en-US" dirty="0" err="1">
                <a:solidFill>
                  <a:schemeClr val="bg1"/>
                </a:solidFill>
              </a:rPr>
              <a:t>regex.test</a:t>
            </a:r>
            <a:r>
              <a:rPr lang="en-US" dirty="0">
                <a:solidFill>
                  <a:schemeClr val="bg1"/>
                </a:solidFill>
              </a:rPr>
              <a:t>('fear'));    // return false</a:t>
            </a:r>
          </a:p>
          <a:p>
            <a:endParaRPr lang="en-US" sz="900" dirty="0">
              <a:solidFill>
                <a:schemeClr val="bg1"/>
              </a:solidFill>
            </a:endParaRPr>
          </a:p>
          <a:p>
            <a:r>
              <a:rPr lang="en-US" b="1" dirty="0">
                <a:solidFill>
                  <a:srgbClr val="C00000"/>
                </a:solidFill>
              </a:rPr>
              <a:t>Negated character set [^</a:t>
            </a:r>
            <a:r>
              <a:rPr lang="en-US" b="1" dirty="0" err="1">
                <a:solidFill>
                  <a:srgbClr val="C00000"/>
                </a:solidFill>
              </a:rPr>
              <a:t>xyz</a:t>
            </a:r>
            <a:r>
              <a:rPr lang="en-US" b="1" dirty="0">
                <a:solidFill>
                  <a:srgbClr val="C00000"/>
                </a:solidFill>
              </a:rPr>
              <a:t>] : </a:t>
            </a:r>
            <a:r>
              <a:rPr lang="en-US" dirty="0">
                <a:solidFill>
                  <a:schemeClr val="bg1"/>
                </a:solidFill>
              </a:rPr>
              <a:t>It matches anything that is not enclosed in the brackets.  </a:t>
            </a:r>
          </a:p>
          <a:p>
            <a:r>
              <a:rPr lang="en-US" b="1" dirty="0">
                <a:solidFill>
                  <a:srgbClr val="00B050"/>
                </a:solidFill>
              </a:rPr>
              <a:t>Example:</a:t>
            </a:r>
          </a:p>
          <a:p>
            <a:r>
              <a:rPr lang="en-US" b="1" dirty="0">
                <a:solidFill>
                  <a:srgbClr val="0070C0"/>
                </a:solidFill>
              </a:rPr>
              <a:t>var regex = /[^</a:t>
            </a:r>
            <a:r>
              <a:rPr lang="en-US" b="1" dirty="0" err="1">
                <a:solidFill>
                  <a:srgbClr val="0070C0"/>
                </a:solidFill>
              </a:rPr>
              <a:t>bt</a:t>
            </a:r>
            <a:r>
              <a:rPr lang="en-US" b="1" dirty="0">
                <a:solidFill>
                  <a:srgbClr val="0070C0"/>
                </a:solidFill>
              </a:rPr>
              <a:t>]ear/;</a:t>
            </a:r>
          </a:p>
          <a:p>
            <a:r>
              <a:rPr lang="en-US" dirty="0">
                <a:solidFill>
                  <a:schemeClr val="bg1"/>
                </a:solidFill>
              </a:rPr>
              <a:t>console.log(</a:t>
            </a:r>
            <a:r>
              <a:rPr lang="en-US" dirty="0" err="1">
                <a:solidFill>
                  <a:schemeClr val="bg1"/>
                </a:solidFill>
              </a:rPr>
              <a:t>regex.test</a:t>
            </a:r>
            <a:r>
              <a:rPr lang="en-US" dirty="0">
                <a:solidFill>
                  <a:schemeClr val="bg1"/>
                </a:solidFill>
              </a:rPr>
              <a:t>('tear'));   // returns false</a:t>
            </a:r>
            <a:br>
              <a:rPr lang="en-US" dirty="0">
                <a:solidFill>
                  <a:schemeClr val="bg1"/>
                </a:solidFill>
              </a:rPr>
            </a:br>
            <a:r>
              <a:rPr lang="en-US" dirty="0">
                <a:solidFill>
                  <a:schemeClr val="bg1"/>
                </a:solidFill>
              </a:rPr>
              <a:t>console.log(</a:t>
            </a:r>
            <a:r>
              <a:rPr lang="en-US" dirty="0" err="1">
                <a:solidFill>
                  <a:schemeClr val="bg1"/>
                </a:solidFill>
              </a:rPr>
              <a:t>regex.test</a:t>
            </a:r>
            <a:r>
              <a:rPr lang="en-US" dirty="0">
                <a:solidFill>
                  <a:schemeClr val="bg1"/>
                </a:solidFill>
              </a:rPr>
              <a:t>('bear')); // return false</a:t>
            </a:r>
            <a:br>
              <a:rPr lang="en-US" dirty="0">
                <a:solidFill>
                  <a:schemeClr val="bg1"/>
                </a:solidFill>
              </a:rPr>
            </a:br>
            <a:r>
              <a:rPr lang="en-US" dirty="0">
                <a:solidFill>
                  <a:schemeClr val="bg1"/>
                </a:solidFill>
              </a:rPr>
              <a:t>console.log(</a:t>
            </a:r>
            <a:r>
              <a:rPr lang="en-US" dirty="0" err="1">
                <a:solidFill>
                  <a:schemeClr val="bg1"/>
                </a:solidFill>
              </a:rPr>
              <a:t>regex.test</a:t>
            </a:r>
            <a:r>
              <a:rPr lang="en-US" dirty="0">
                <a:solidFill>
                  <a:schemeClr val="bg1"/>
                </a:solidFill>
              </a:rPr>
              <a:t>('fear')); // return true</a:t>
            </a:r>
          </a:p>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429483944"/>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533400" y="610152"/>
            <a:ext cx="7877946" cy="3416320"/>
          </a:xfrm>
          <a:prstGeom prst="rect">
            <a:avLst/>
          </a:prstGeom>
          <a:noFill/>
        </p:spPr>
        <p:txBody>
          <a:bodyPr wrap="square">
            <a:spAutoFit/>
          </a:bodyPr>
          <a:lstStyle/>
          <a:p>
            <a:r>
              <a:rPr lang="en-US" b="1" dirty="0">
                <a:solidFill>
                  <a:srgbClr val="C00000"/>
                </a:solidFill>
              </a:rPr>
              <a:t>Ranges [a-z] : </a:t>
            </a:r>
            <a:r>
              <a:rPr lang="en-US" b="1" dirty="0">
                <a:solidFill>
                  <a:schemeClr val="bg1"/>
                </a:solidFill>
              </a:rPr>
              <a:t> </a:t>
            </a:r>
            <a:r>
              <a:rPr lang="en-US" dirty="0">
                <a:solidFill>
                  <a:schemeClr val="bg1"/>
                </a:solidFill>
              </a:rPr>
              <a:t>Suppose we want to match all of the letters of an alphabet in a single position, we could write all the letters inside the brackets, but there is an easier way and that is </a:t>
            </a:r>
            <a:r>
              <a:rPr lang="en-US" b="1" dirty="0">
                <a:solidFill>
                  <a:schemeClr val="bg1"/>
                </a:solidFill>
              </a:rPr>
              <a:t>ranges</a:t>
            </a:r>
            <a:r>
              <a:rPr lang="en-US" dirty="0">
                <a:solidFill>
                  <a:schemeClr val="bg1"/>
                </a:solidFill>
              </a:rPr>
              <a:t>. </a:t>
            </a:r>
          </a:p>
          <a:p>
            <a:endParaRPr lang="en-US" dirty="0">
              <a:solidFill>
                <a:schemeClr val="bg1"/>
              </a:solidFill>
            </a:endParaRPr>
          </a:p>
          <a:p>
            <a:r>
              <a:rPr lang="en-US" b="1" dirty="0">
                <a:solidFill>
                  <a:srgbClr val="00B050"/>
                </a:solidFill>
              </a:rPr>
              <a:t>For example:</a:t>
            </a:r>
            <a:r>
              <a:rPr lang="en-US" dirty="0">
                <a:solidFill>
                  <a:schemeClr val="bg1"/>
                </a:solidFill>
              </a:rPr>
              <a:t> </a:t>
            </a:r>
            <a:r>
              <a:rPr lang="en-US" b="1" dirty="0">
                <a:solidFill>
                  <a:schemeClr val="bg1"/>
                </a:solidFill>
              </a:rPr>
              <a:t>[a-h]</a:t>
            </a:r>
            <a:r>
              <a:rPr lang="en-US" dirty="0">
                <a:solidFill>
                  <a:schemeClr val="bg1"/>
                </a:solidFill>
              </a:rPr>
              <a:t> will match all the letters from a to h. Ranges can also be digits like </a:t>
            </a:r>
            <a:r>
              <a:rPr lang="en-US" b="1" dirty="0">
                <a:solidFill>
                  <a:schemeClr val="bg1"/>
                </a:solidFill>
              </a:rPr>
              <a:t>[0-9]</a:t>
            </a:r>
            <a:r>
              <a:rPr lang="en-US" dirty="0">
                <a:solidFill>
                  <a:schemeClr val="bg1"/>
                </a:solidFill>
              </a:rPr>
              <a:t> or capital letters like </a:t>
            </a:r>
            <a:r>
              <a:rPr lang="en-US" b="1" dirty="0">
                <a:solidFill>
                  <a:schemeClr val="bg1"/>
                </a:solidFill>
              </a:rPr>
              <a:t>[A-Z]</a:t>
            </a:r>
            <a:r>
              <a:rPr lang="en-US" dirty="0">
                <a:solidFill>
                  <a:schemeClr val="bg1"/>
                </a:solidFill>
              </a:rPr>
              <a:t>.</a:t>
            </a:r>
          </a:p>
          <a:p>
            <a:endParaRPr lang="en-US" dirty="0">
              <a:solidFill>
                <a:schemeClr val="bg1"/>
              </a:solidFill>
            </a:endParaRPr>
          </a:p>
          <a:p>
            <a:r>
              <a:rPr lang="en-US" dirty="0">
                <a:solidFill>
                  <a:schemeClr val="bg1"/>
                </a:solidFill>
              </a:rPr>
              <a:t>var regex = /[a-z]ear/;</a:t>
            </a:r>
          </a:p>
          <a:p>
            <a:r>
              <a:rPr lang="en-US" dirty="0">
                <a:solidFill>
                  <a:schemeClr val="bg1"/>
                </a:solidFill>
              </a:rPr>
              <a:t>console.log(</a:t>
            </a:r>
            <a:r>
              <a:rPr lang="en-US" dirty="0" err="1">
                <a:solidFill>
                  <a:schemeClr val="bg1"/>
                </a:solidFill>
              </a:rPr>
              <a:t>regex.test</a:t>
            </a:r>
            <a:r>
              <a:rPr lang="en-US" dirty="0">
                <a:solidFill>
                  <a:schemeClr val="bg1"/>
                </a:solidFill>
              </a:rPr>
              <a:t>('fear'));    // returns true</a:t>
            </a:r>
          </a:p>
          <a:p>
            <a:r>
              <a:rPr lang="en-US" dirty="0">
                <a:solidFill>
                  <a:schemeClr val="bg1"/>
                </a:solidFill>
              </a:rPr>
              <a:t>console.log(</a:t>
            </a:r>
            <a:r>
              <a:rPr lang="en-US" dirty="0" err="1">
                <a:solidFill>
                  <a:schemeClr val="bg1"/>
                </a:solidFill>
              </a:rPr>
              <a:t>regex.test</a:t>
            </a:r>
            <a:r>
              <a:rPr lang="en-US" dirty="0">
                <a:solidFill>
                  <a:schemeClr val="bg1"/>
                </a:solidFill>
              </a:rPr>
              <a:t>('tear'));    // returns true</a:t>
            </a:r>
          </a:p>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3979954977"/>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533400" y="610152"/>
            <a:ext cx="7877946" cy="2585323"/>
          </a:xfrm>
          <a:prstGeom prst="rect">
            <a:avLst/>
          </a:prstGeom>
          <a:noFill/>
        </p:spPr>
        <p:txBody>
          <a:bodyPr wrap="square">
            <a:spAutoFit/>
          </a:bodyPr>
          <a:lstStyle/>
          <a:p>
            <a:r>
              <a:rPr lang="en-US" sz="1800" dirty="0" err="1">
                <a:solidFill>
                  <a:schemeClr val="bg1"/>
                </a:solidFill>
              </a:rPr>
              <a:t>ExpressionDescription</a:t>
            </a:r>
            <a:endParaRPr lang="en-US" sz="1800" dirty="0">
              <a:solidFill>
                <a:schemeClr val="bg1"/>
              </a:solidFill>
            </a:endParaRPr>
          </a:p>
          <a:p>
            <a:r>
              <a:rPr lang="en-US" sz="1800" dirty="0">
                <a:solidFill>
                  <a:schemeClr val="bg1"/>
                </a:solidFill>
                <a:hlinkClick r:id="rId3"/>
              </a:rPr>
              <a:t>[</a:t>
            </a:r>
            <a:r>
              <a:rPr lang="en-US" sz="1800" dirty="0" err="1">
                <a:solidFill>
                  <a:schemeClr val="bg1"/>
                </a:solidFill>
                <a:hlinkClick r:id="rId3"/>
              </a:rPr>
              <a:t>abc</a:t>
            </a:r>
            <a:r>
              <a:rPr lang="en-US" sz="1800" dirty="0">
                <a:solidFill>
                  <a:schemeClr val="bg1"/>
                </a:solidFill>
                <a:hlinkClick r:id="rId3"/>
              </a:rPr>
              <a:t>]</a:t>
            </a:r>
            <a:r>
              <a:rPr lang="en-US" sz="1800" dirty="0">
                <a:solidFill>
                  <a:schemeClr val="bg1"/>
                </a:solidFill>
              </a:rPr>
              <a:t>Find any character between the brackets</a:t>
            </a:r>
          </a:p>
          <a:p>
            <a:r>
              <a:rPr lang="en-US" sz="1800" dirty="0">
                <a:solidFill>
                  <a:schemeClr val="bg1"/>
                </a:solidFill>
                <a:hlinkClick r:id="rId4"/>
              </a:rPr>
              <a:t>[^</a:t>
            </a:r>
            <a:r>
              <a:rPr lang="en-US" sz="1800" dirty="0" err="1">
                <a:solidFill>
                  <a:schemeClr val="bg1"/>
                </a:solidFill>
                <a:hlinkClick r:id="rId4"/>
              </a:rPr>
              <a:t>abc</a:t>
            </a:r>
            <a:r>
              <a:rPr lang="en-US" sz="1800" dirty="0">
                <a:solidFill>
                  <a:schemeClr val="bg1"/>
                </a:solidFill>
                <a:hlinkClick r:id="rId4"/>
              </a:rPr>
              <a:t>]</a:t>
            </a:r>
            <a:r>
              <a:rPr lang="en-US" sz="1800" dirty="0">
                <a:solidFill>
                  <a:schemeClr val="bg1"/>
                </a:solidFill>
              </a:rPr>
              <a:t>Find any character NOT between the brackets</a:t>
            </a:r>
          </a:p>
          <a:p>
            <a:r>
              <a:rPr lang="en-US" sz="1800" dirty="0">
                <a:solidFill>
                  <a:schemeClr val="bg1"/>
                </a:solidFill>
                <a:hlinkClick r:id="rId5"/>
              </a:rPr>
              <a:t>[0-9]</a:t>
            </a:r>
            <a:r>
              <a:rPr lang="en-US" sz="1800" dirty="0">
                <a:solidFill>
                  <a:schemeClr val="bg1"/>
                </a:solidFill>
              </a:rPr>
              <a:t>Find any character between the brackets (any digit)</a:t>
            </a:r>
          </a:p>
          <a:p>
            <a:r>
              <a:rPr lang="en-US" sz="1800" dirty="0">
                <a:solidFill>
                  <a:schemeClr val="bg1"/>
                </a:solidFill>
                <a:hlinkClick r:id="rId6"/>
              </a:rPr>
              <a:t>[^0-9]</a:t>
            </a:r>
            <a:r>
              <a:rPr lang="en-US" sz="1800" dirty="0">
                <a:solidFill>
                  <a:schemeClr val="bg1"/>
                </a:solidFill>
              </a:rPr>
              <a:t>Find any character NOT between the brackets (any non-digit)</a:t>
            </a:r>
          </a:p>
          <a:p>
            <a:r>
              <a:rPr lang="en-US" sz="1800" dirty="0">
                <a:solidFill>
                  <a:schemeClr val="bg1"/>
                </a:solidFill>
                <a:hlinkClick r:id="rId7"/>
              </a:rPr>
              <a:t>(</a:t>
            </a:r>
            <a:r>
              <a:rPr lang="en-US" sz="1800" dirty="0" err="1">
                <a:solidFill>
                  <a:schemeClr val="bg1"/>
                </a:solidFill>
                <a:hlinkClick r:id="rId7"/>
              </a:rPr>
              <a:t>x|y</a:t>
            </a:r>
            <a:r>
              <a:rPr lang="en-US" sz="1800" dirty="0">
                <a:solidFill>
                  <a:schemeClr val="bg1"/>
                </a:solidFill>
                <a:hlinkClick r:id="rId7"/>
              </a:rPr>
              <a:t>)</a:t>
            </a:r>
            <a:r>
              <a:rPr lang="en-US" sz="1800" dirty="0">
                <a:solidFill>
                  <a:schemeClr val="bg1"/>
                </a:solidFill>
              </a:rPr>
              <a:t>Find any of the alternatives specified</a:t>
            </a:r>
            <a:br>
              <a:rPr lang="en-US" sz="1800" dirty="0">
                <a:solidFill>
                  <a:schemeClr val="bg1"/>
                </a:solidFill>
              </a:rPr>
            </a:br>
            <a:endParaRPr lang="en-US" sz="1800" dirty="0">
              <a:solidFill>
                <a:schemeClr val="bg1"/>
              </a:solidFill>
            </a:endParaRPr>
          </a:p>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94486432"/>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4801314"/>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Meta characters</a:t>
            </a:r>
          </a:p>
          <a:p>
            <a:r>
              <a:rPr lang="en-US" dirty="0">
                <a:solidFill>
                  <a:schemeClr val="bg1"/>
                </a:solidFill>
              </a:rPr>
              <a:t>Meta-characters are characters with a special meaning. There are many meta character but I am going to cover the most important ones here.</a:t>
            </a:r>
          </a:p>
          <a:p>
            <a:endParaRPr lang="en-US" dirty="0">
              <a:solidFill>
                <a:schemeClr val="bg1"/>
              </a:solidFill>
            </a:endParaRPr>
          </a:p>
          <a:p>
            <a:r>
              <a:rPr lang="en-US" b="1" dirty="0">
                <a:solidFill>
                  <a:schemeClr val="bg1"/>
                </a:solidFill>
              </a:rPr>
              <a:t>\d</a:t>
            </a:r>
            <a:r>
              <a:rPr lang="en-US" dirty="0">
                <a:solidFill>
                  <a:schemeClr val="bg1"/>
                </a:solidFill>
              </a:rPr>
              <a:t> — Match any digit character ( same as [0-9] ).</a:t>
            </a:r>
          </a:p>
          <a:p>
            <a:r>
              <a:rPr lang="en-US" b="1" dirty="0">
                <a:solidFill>
                  <a:schemeClr val="bg1"/>
                </a:solidFill>
              </a:rPr>
              <a:t>\w</a:t>
            </a:r>
            <a:r>
              <a:rPr lang="en-US" dirty="0">
                <a:solidFill>
                  <a:schemeClr val="bg1"/>
                </a:solidFill>
              </a:rPr>
              <a:t> — Match any word character. A word character is any letter, digit, and underscore. (Same as [a-zA-Z0–9_] ) </a:t>
            </a:r>
            <a:r>
              <a:rPr lang="en-US" dirty="0" err="1">
                <a:solidFill>
                  <a:schemeClr val="bg1"/>
                </a:solidFill>
              </a:rPr>
              <a:t>i.e</a:t>
            </a:r>
            <a:r>
              <a:rPr lang="en-US" dirty="0">
                <a:solidFill>
                  <a:schemeClr val="bg1"/>
                </a:solidFill>
              </a:rPr>
              <a:t> alphanumeric character.</a:t>
            </a:r>
          </a:p>
          <a:p>
            <a:r>
              <a:rPr lang="en-US" b="1" dirty="0">
                <a:solidFill>
                  <a:schemeClr val="bg1"/>
                </a:solidFill>
              </a:rPr>
              <a:t>\s </a:t>
            </a:r>
            <a:r>
              <a:rPr lang="en-US" dirty="0">
                <a:solidFill>
                  <a:schemeClr val="bg1"/>
                </a:solidFill>
              </a:rPr>
              <a:t>— Match a whitespace character (spaces).</a:t>
            </a:r>
          </a:p>
          <a:p>
            <a:r>
              <a:rPr lang="en-US" b="1" dirty="0">
                <a:solidFill>
                  <a:schemeClr val="bg1"/>
                </a:solidFill>
              </a:rPr>
              <a:t>\t </a:t>
            </a:r>
            <a:r>
              <a:rPr lang="en-US" dirty="0">
                <a:solidFill>
                  <a:schemeClr val="bg1"/>
                </a:solidFill>
              </a:rPr>
              <a:t>— Match a tab character only.(tabs)</a:t>
            </a:r>
          </a:p>
          <a:p>
            <a:r>
              <a:rPr lang="en-US" b="1" dirty="0">
                <a:solidFill>
                  <a:schemeClr val="bg1"/>
                </a:solidFill>
              </a:rPr>
              <a:t>\b </a:t>
            </a:r>
            <a:r>
              <a:rPr lang="en-US" dirty="0">
                <a:solidFill>
                  <a:schemeClr val="bg1"/>
                </a:solidFill>
              </a:rPr>
              <a:t>— Find a match at beginning or ending of a word. Also known as word boundary.</a:t>
            </a:r>
          </a:p>
          <a:p>
            <a:r>
              <a:rPr lang="en-US" b="1" dirty="0">
                <a:solidFill>
                  <a:schemeClr val="bg1"/>
                </a:solidFill>
              </a:rPr>
              <a:t>.</a:t>
            </a:r>
            <a:r>
              <a:rPr lang="en-US" dirty="0">
                <a:solidFill>
                  <a:schemeClr val="bg1"/>
                </a:solidFill>
              </a:rPr>
              <a:t> — (period) Matches any character except for newline.</a:t>
            </a:r>
          </a:p>
          <a:p>
            <a:r>
              <a:rPr lang="en-US" b="1" dirty="0">
                <a:solidFill>
                  <a:schemeClr val="bg1"/>
                </a:solidFill>
              </a:rPr>
              <a:t>\D</a:t>
            </a:r>
            <a:r>
              <a:rPr lang="en-US" dirty="0">
                <a:solidFill>
                  <a:schemeClr val="bg1"/>
                </a:solidFill>
              </a:rPr>
              <a:t> — Match any non digit character (same as [^0–9]).</a:t>
            </a:r>
          </a:p>
          <a:p>
            <a:r>
              <a:rPr lang="en-US" b="1" dirty="0">
                <a:solidFill>
                  <a:schemeClr val="bg1"/>
                </a:solidFill>
              </a:rPr>
              <a:t>\W</a:t>
            </a:r>
            <a:r>
              <a:rPr lang="en-US" dirty="0">
                <a:solidFill>
                  <a:schemeClr val="bg1"/>
                </a:solidFill>
              </a:rPr>
              <a:t> — Match any non word character (Same as [^a-zA-Z0–9_] ).</a:t>
            </a:r>
          </a:p>
          <a:p>
            <a:r>
              <a:rPr lang="en-US" b="1" dirty="0">
                <a:solidFill>
                  <a:schemeClr val="bg1"/>
                </a:solidFill>
              </a:rPr>
              <a:t>\S</a:t>
            </a:r>
            <a:r>
              <a:rPr lang="en-US" dirty="0">
                <a:solidFill>
                  <a:schemeClr val="bg1"/>
                </a:solidFill>
              </a:rPr>
              <a:t> — Match a non whitespace character.</a:t>
            </a:r>
          </a:p>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496807470"/>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5232202"/>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Quantifiers</a:t>
            </a:r>
          </a:p>
          <a:p>
            <a:r>
              <a:rPr lang="en-US" dirty="0">
                <a:solidFill>
                  <a:schemeClr val="bg1"/>
                </a:solidFill>
              </a:rPr>
              <a:t>Quantifiers are symbols that have a special meaning in a regular expression.</a:t>
            </a:r>
          </a:p>
          <a:p>
            <a:r>
              <a:rPr lang="en-US" sz="2800" b="1" dirty="0">
                <a:solidFill>
                  <a:srgbClr val="C00000"/>
                </a:solidFill>
              </a:rPr>
              <a:t>+</a:t>
            </a:r>
            <a:r>
              <a:rPr lang="en-US" dirty="0">
                <a:solidFill>
                  <a:schemeClr val="bg1"/>
                </a:solidFill>
              </a:rPr>
              <a:t> </a:t>
            </a:r>
            <a:r>
              <a:rPr lang="en-US" dirty="0">
                <a:solidFill>
                  <a:srgbClr val="0070C0"/>
                </a:solidFill>
              </a:rPr>
              <a:t>— Matches the preceding expression 1 or more times</a:t>
            </a:r>
            <a:r>
              <a:rPr lang="en-US" dirty="0">
                <a:solidFill>
                  <a:schemeClr val="bg1"/>
                </a:solidFill>
              </a:rPr>
              <a:t>.</a:t>
            </a:r>
          </a:p>
          <a:p>
            <a:r>
              <a:rPr lang="en-US" dirty="0">
                <a:solidFill>
                  <a:schemeClr val="bg1"/>
                </a:solidFill>
              </a:rPr>
              <a:t>var regex = / \d</a:t>
            </a:r>
            <a:r>
              <a:rPr lang="en-US" b="1" dirty="0">
                <a:solidFill>
                  <a:srgbClr val="FF0000"/>
                </a:solidFill>
              </a:rPr>
              <a:t>+</a:t>
            </a:r>
            <a:r>
              <a:rPr lang="en-US" dirty="0">
                <a:solidFill>
                  <a:schemeClr val="bg1"/>
                </a:solidFill>
              </a:rPr>
              <a:t>/;</a:t>
            </a:r>
            <a:br>
              <a:rPr lang="en-US" dirty="0">
                <a:solidFill>
                  <a:schemeClr val="bg1"/>
                </a:solidFill>
              </a:rPr>
            </a:br>
            <a:r>
              <a:rPr lang="en-US" dirty="0">
                <a:solidFill>
                  <a:schemeClr val="bg1"/>
                </a:solidFill>
              </a:rPr>
              <a:t>console.log(</a:t>
            </a:r>
            <a:r>
              <a:rPr lang="en-US" dirty="0" err="1">
                <a:solidFill>
                  <a:schemeClr val="bg1"/>
                </a:solidFill>
              </a:rPr>
              <a:t>regex.test</a:t>
            </a:r>
            <a:r>
              <a:rPr lang="en-US" dirty="0">
                <a:solidFill>
                  <a:schemeClr val="bg1"/>
                </a:solidFill>
              </a:rPr>
              <a:t>('8'));            // true</a:t>
            </a:r>
          </a:p>
          <a:p>
            <a:r>
              <a:rPr lang="en-US" dirty="0">
                <a:solidFill>
                  <a:schemeClr val="bg1"/>
                </a:solidFill>
              </a:rPr>
              <a:t>console.log(</a:t>
            </a:r>
            <a:r>
              <a:rPr lang="en-US" dirty="0" err="1">
                <a:solidFill>
                  <a:schemeClr val="bg1"/>
                </a:solidFill>
              </a:rPr>
              <a:t>regex.test</a:t>
            </a:r>
            <a:r>
              <a:rPr lang="en-US" dirty="0">
                <a:solidFill>
                  <a:schemeClr val="bg1"/>
                </a:solidFill>
              </a:rPr>
              <a:t>('88899'));    // true</a:t>
            </a:r>
          </a:p>
          <a:p>
            <a:r>
              <a:rPr lang="en-US" dirty="0">
                <a:solidFill>
                  <a:schemeClr val="bg1"/>
                </a:solidFill>
              </a:rPr>
              <a:t> console.log(</a:t>
            </a:r>
            <a:r>
              <a:rPr lang="en-US" dirty="0" err="1">
                <a:solidFill>
                  <a:schemeClr val="bg1"/>
                </a:solidFill>
              </a:rPr>
              <a:t>regex.test</a:t>
            </a:r>
            <a:r>
              <a:rPr lang="en-US" dirty="0">
                <a:solidFill>
                  <a:schemeClr val="bg1"/>
                </a:solidFill>
              </a:rPr>
              <a:t>('8888845'));   // true</a:t>
            </a:r>
          </a:p>
          <a:p>
            <a:r>
              <a:rPr lang="en-US" sz="3600" b="1" dirty="0">
                <a:solidFill>
                  <a:srgbClr val="C00000"/>
                </a:solidFill>
              </a:rPr>
              <a:t>* </a:t>
            </a:r>
            <a:r>
              <a:rPr lang="en-US" dirty="0">
                <a:solidFill>
                  <a:srgbClr val="0070C0"/>
                </a:solidFill>
              </a:rPr>
              <a:t>—Matches the preceding expression 0 or more times</a:t>
            </a:r>
            <a:r>
              <a:rPr lang="en-US" dirty="0">
                <a:solidFill>
                  <a:schemeClr val="bg1"/>
                </a:solidFill>
              </a:rPr>
              <a:t>.</a:t>
            </a:r>
          </a:p>
          <a:p>
            <a:r>
              <a:rPr lang="en-US" dirty="0">
                <a:solidFill>
                  <a:schemeClr val="bg1"/>
                </a:solidFill>
              </a:rPr>
              <a:t>var regex = /go</a:t>
            </a:r>
            <a:r>
              <a:rPr lang="en-US" dirty="0">
                <a:solidFill>
                  <a:srgbClr val="FF0000"/>
                </a:solidFill>
              </a:rPr>
              <a:t>*</a:t>
            </a:r>
            <a:r>
              <a:rPr lang="en-US" dirty="0">
                <a:solidFill>
                  <a:schemeClr val="bg1"/>
                </a:solidFill>
              </a:rPr>
              <a:t>d/;</a:t>
            </a:r>
          </a:p>
          <a:p>
            <a:r>
              <a:rPr lang="en-US" dirty="0">
                <a:solidFill>
                  <a:schemeClr val="bg1"/>
                </a:solidFill>
              </a:rPr>
              <a:t>console.log(</a:t>
            </a:r>
            <a:r>
              <a:rPr lang="en-US" dirty="0" err="1">
                <a:solidFill>
                  <a:schemeClr val="bg1"/>
                </a:solidFill>
              </a:rPr>
              <a:t>regex.test</a:t>
            </a:r>
            <a:r>
              <a:rPr lang="en-US" dirty="0">
                <a:solidFill>
                  <a:schemeClr val="bg1"/>
                </a:solidFill>
              </a:rPr>
              <a:t>('</a:t>
            </a:r>
            <a:r>
              <a:rPr lang="en-US" dirty="0" err="1">
                <a:solidFill>
                  <a:schemeClr val="bg1"/>
                </a:solidFill>
              </a:rPr>
              <a:t>gd</a:t>
            </a:r>
            <a:r>
              <a:rPr lang="en-US" dirty="0">
                <a:solidFill>
                  <a:schemeClr val="bg1"/>
                </a:solidFill>
              </a:rPr>
              <a:t>'));      // true</a:t>
            </a:r>
          </a:p>
          <a:p>
            <a:r>
              <a:rPr lang="en-US" dirty="0">
                <a:solidFill>
                  <a:schemeClr val="bg1"/>
                </a:solidFill>
              </a:rPr>
              <a:t>console.log(</a:t>
            </a:r>
            <a:r>
              <a:rPr lang="en-US" dirty="0" err="1">
                <a:solidFill>
                  <a:schemeClr val="bg1"/>
                </a:solidFill>
              </a:rPr>
              <a:t>regex.test</a:t>
            </a:r>
            <a:r>
              <a:rPr lang="en-US" dirty="0">
                <a:solidFill>
                  <a:schemeClr val="bg1"/>
                </a:solidFill>
              </a:rPr>
              <a:t>('god'));    // true</a:t>
            </a:r>
          </a:p>
          <a:p>
            <a:r>
              <a:rPr lang="en-US" dirty="0">
                <a:solidFill>
                  <a:schemeClr val="bg1"/>
                </a:solidFill>
              </a:rPr>
              <a:t>console.log(</a:t>
            </a:r>
            <a:r>
              <a:rPr lang="en-US" dirty="0" err="1">
                <a:solidFill>
                  <a:schemeClr val="bg1"/>
                </a:solidFill>
              </a:rPr>
              <a:t>regex.test</a:t>
            </a:r>
            <a:r>
              <a:rPr lang="en-US" dirty="0">
                <a:solidFill>
                  <a:schemeClr val="bg1"/>
                </a:solidFill>
              </a:rPr>
              <a:t>('good'));   // true</a:t>
            </a:r>
          </a:p>
          <a:p>
            <a:r>
              <a:rPr lang="en-US" dirty="0">
                <a:solidFill>
                  <a:schemeClr val="bg1"/>
                </a:solidFill>
              </a:rPr>
              <a:t>console.log(</a:t>
            </a:r>
            <a:r>
              <a:rPr lang="en-US" dirty="0" err="1">
                <a:solidFill>
                  <a:schemeClr val="bg1"/>
                </a:solidFill>
              </a:rPr>
              <a:t>regex.test</a:t>
            </a:r>
            <a:r>
              <a:rPr lang="en-US" dirty="0">
                <a:solidFill>
                  <a:schemeClr val="bg1"/>
                </a:solidFill>
              </a:rPr>
              <a:t>('</a:t>
            </a:r>
            <a:r>
              <a:rPr lang="en-US" dirty="0" err="1">
                <a:solidFill>
                  <a:schemeClr val="bg1"/>
                </a:solidFill>
              </a:rPr>
              <a:t>goood</a:t>
            </a:r>
            <a:r>
              <a:rPr lang="en-US" dirty="0">
                <a:solidFill>
                  <a:schemeClr val="bg1"/>
                </a:solidFill>
              </a:rPr>
              <a:t>'));  // true</a:t>
            </a:r>
          </a:p>
          <a:p>
            <a:pPr algn="l"/>
            <a:endParaRPr lang="en-US" b="0" i="0" dirty="0">
              <a:solidFill>
                <a:srgbClr val="FF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3414210459"/>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4493538"/>
          </a:xfrm>
          <a:prstGeom prst="rect">
            <a:avLst/>
          </a:prstGeom>
          <a:noFill/>
        </p:spPr>
        <p:txBody>
          <a:bodyPr wrap="square">
            <a:spAutoFit/>
          </a:bodyPr>
          <a:lstStyle/>
          <a:p>
            <a:r>
              <a:rPr lang="en-US" sz="2800" b="1" dirty="0">
                <a:solidFill>
                  <a:srgbClr val="C00000"/>
                </a:solidFill>
              </a:rPr>
              <a:t>?</a:t>
            </a:r>
            <a:r>
              <a:rPr lang="en-US" b="1" dirty="0">
                <a:solidFill>
                  <a:schemeClr val="bg1"/>
                </a:solidFill>
              </a:rPr>
              <a:t> </a:t>
            </a:r>
            <a:r>
              <a:rPr lang="en-US" dirty="0">
                <a:solidFill>
                  <a:schemeClr val="bg1"/>
                </a:solidFill>
              </a:rPr>
              <a:t>— Matches the preceding expression 0 or 1 time, that is preceding pattern is optional.</a:t>
            </a:r>
          </a:p>
          <a:p>
            <a:r>
              <a:rPr lang="en-US" dirty="0">
                <a:solidFill>
                  <a:schemeClr val="bg1"/>
                </a:solidFill>
              </a:rPr>
              <a:t>var regex = /</a:t>
            </a:r>
            <a:r>
              <a:rPr lang="en-US" dirty="0" err="1">
                <a:solidFill>
                  <a:schemeClr val="bg1"/>
                </a:solidFill>
              </a:rPr>
              <a:t>goo?d</a:t>
            </a:r>
            <a:r>
              <a:rPr lang="en-US" dirty="0">
                <a:solidFill>
                  <a:schemeClr val="bg1"/>
                </a:solidFill>
              </a:rPr>
              <a:t>/;</a:t>
            </a:r>
          </a:p>
          <a:p>
            <a:r>
              <a:rPr lang="en-US" dirty="0">
                <a:solidFill>
                  <a:schemeClr val="bg1"/>
                </a:solidFill>
              </a:rPr>
              <a:t>console.log(</a:t>
            </a:r>
            <a:r>
              <a:rPr lang="en-US" dirty="0" err="1">
                <a:solidFill>
                  <a:schemeClr val="bg1"/>
                </a:solidFill>
              </a:rPr>
              <a:t>regex.test</a:t>
            </a:r>
            <a:r>
              <a:rPr lang="en-US" dirty="0">
                <a:solidFill>
                  <a:schemeClr val="bg1"/>
                </a:solidFill>
              </a:rPr>
              <a:t>('god')); // true</a:t>
            </a:r>
          </a:p>
          <a:p>
            <a:r>
              <a:rPr lang="en-US" dirty="0">
                <a:solidFill>
                  <a:schemeClr val="bg1"/>
                </a:solidFill>
              </a:rPr>
              <a:t>console.log(</a:t>
            </a:r>
            <a:r>
              <a:rPr lang="en-US" dirty="0" err="1">
                <a:solidFill>
                  <a:schemeClr val="bg1"/>
                </a:solidFill>
              </a:rPr>
              <a:t>regex.test</a:t>
            </a:r>
            <a:r>
              <a:rPr lang="en-US" dirty="0">
                <a:solidFill>
                  <a:schemeClr val="bg1"/>
                </a:solidFill>
              </a:rPr>
              <a:t>('good')); // true</a:t>
            </a:r>
          </a:p>
          <a:p>
            <a:r>
              <a:rPr lang="en-US" dirty="0">
                <a:solidFill>
                  <a:schemeClr val="bg1"/>
                </a:solidFill>
              </a:rPr>
              <a:t> console.log(</a:t>
            </a:r>
            <a:r>
              <a:rPr lang="en-US" dirty="0" err="1">
                <a:solidFill>
                  <a:schemeClr val="bg1"/>
                </a:solidFill>
              </a:rPr>
              <a:t>regex.test</a:t>
            </a:r>
            <a:r>
              <a:rPr lang="en-US" dirty="0">
                <a:solidFill>
                  <a:schemeClr val="bg1"/>
                </a:solidFill>
              </a:rPr>
              <a:t>('</a:t>
            </a:r>
            <a:r>
              <a:rPr lang="en-US" dirty="0" err="1">
                <a:solidFill>
                  <a:schemeClr val="bg1"/>
                </a:solidFill>
              </a:rPr>
              <a:t>goood</a:t>
            </a:r>
            <a:r>
              <a:rPr lang="en-US" dirty="0">
                <a:solidFill>
                  <a:schemeClr val="bg1"/>
                </a:solidFill>
              </a:rPr>
              <a:t>')); // false</a:t>
            </a:r>
          </a:p>
          <a:p>
            <a:endParaRPr lang="en-US" sz="1000" b="1" dirty="0">
              <a:solidFill>
                <a:schemeClr val="bg1"/>
              </a:solidFill>
            </a:endParaRPr>
          </a:p>
          <a:p>
            <a:r>
              <a:rPr lang="en-US" sz="3200" b="1" dirty="0">
                <a:solidFill>
                  <a:srgbClr val="C00000"/>
                </a:solidFill>
              </a:rPr>
              <a:t>^</a:t>
            </a:r>
            <a:r>
              <a:rPr lang="en-US" b="1" dirty="0">
                <a:solidFill>
                  <a:schemeClr val="bg1"/>
                </a:solidFill>
              </a:rPr>
              <a:t> </a:t>
            </a:r>
            <a:r>
              <a:rPr lang="en-US" dirty="0">
                <a:solidFill>
                  <a:schemeClr val="bg1"/>
                </a:solidFill>
              </a:rPr>
              <a:t>— Matches the beginning of the string, the regular expression that follows it should be at the start of the test string. </a:t>
            </a:r>
            <a:r>
              <a:rPr lang="en-US" dirty="0" err="1">
                <a:solidFill>
                  <a:schemeClr val="bg1"/>
                </a:solidFill>
              </a:rPr>
              <a:t>i.e</a:t>
            </a:r>
            <a:r>
              <a:rPr lang="en-US" dirty="0">
                <a:solidFill>
                  <a:schemeClr val="bg1"/>
                </a:solidFill>
              </a:rPr>
              <a:t> the caret (^) matches the start of string.</a:t>
            </a:r>
          </a:p>
          <a:p>
            <a:r>
              <a:rPr lang="en-US" dirty="0">
                <a:solidFill>
                  <a:schemeClr val="bg1"/>
                </a:solidFill>
              </a:rPr>
              <a:t>var regex = /^g/;</a:t>
            </a:r>
          </a:p>
          <a:p>
            <a:r>
              <a:rPr lang="en-US" dirty="0">
                <a:solidFill>
                  <a:schemeClr val="bg1"/>
                </a:solidFill>
              </a:rPr>
              <a:t>console.log(</a:t>
            </a:r>
            <a:r>
              <a:rPr lang="en-US" dirty="0" err="1">
                <a:solidFill>
                  <a:schemeClr val="bg1"/>
                </a:solidFill>
              </a:rPr>
              <a:t>regex.test</a:t>
            </a:r>
            <a:r>
              <a:rPr lang="en-US" dirty="0">
                <a:solidFill>
                  <a:schemeClr val="bg1"/>
                </a:solidFill>
              </a:rPr>
              <a:t>('good'));   // true</a:t>
            </a:r>
          </a:p>
          <a:p>
            <a:r>
              <a:rPr lang="en-US" dirty="0">
                <a:solidFill>
                  <a:schemeClr val="bg1"/>
                </a:solidFill>
              </a:rPr>
              <a:t>console.log(</a:t>
            </a:r>
            <a:r>
              <a:rPr lang="en-US" dirty="0" err="1">
                <a:solidFill>
                  <a:schemeClr val="bg1"/>
                </a:solidFill>
              </a:rPr>
              <a:t>regex.test</a:t>
            </a:r>
            <a:r>
              <a:rPr lang="en-US" dirty="0">
                <a:solidFill>
                  <a:schemeClr val="bg1"/>
                </a:solidFill>
              </a:rPr>
              <a:t>('bad'));  // false</a:t>
            </a:r>
          </a:p>
          <a:p>
            <a:r>
              <a:rPr lang="en-US" dirty="0">
                <a:solidFill>
                  <a:schemeClr val="bg1"/>
                </a:solidFill>
              </a:rPr>
              <a:t>console.log(</a:t>
            </a:r>
            <a:r>
              <a:rPr lang="en-US" dirty="0" err="1">
                <a:solidFill>
                  <a:schemeClr val="bg1"/>
                </a:solidFill>
              </a:rPr>
              <a:t>regex.test</a:t>
            </a:r>
            <a:r>
              <a:rPr lang="en-US" dirty="0">
                <a:solidFill>
                  <a:schemeClr val="bg1"/>
                </a:solidFill>
              </a:rPr>
              <a:t>('tag'));  // false</a:t>
            </a:r>
          </a:p>
          <a:p>
            <a:endParaRPr lang="en-IN" dirty="0">
              <a:solidFill>
                <a:schemeClr val="bg1"/>
              </a:solidFill>
            </a:endParaRPr>
          </a:p>
        </p:txBody>
      </p:sp>
    </p:spTree>
    <p:extLst>
      <p:ext uri="{BB962C8B-B14F-4D97-AF65-F5344CB8AC3E}">
        <p14:creationId xmlns:p14="http://schemas.microsoft.com/office/powerpoint/2010/main" val="1866061231"/>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4678204"/>
          </a:xfrm>
          <a:prstGeom prst="rect">
            <a:avLst/>
          </a:prstGeom>
          <a:noFill/>
        </p:spPr>
        <p:txBody>
          <a:bodyPr wrap="square">
            <a:spAutoFit/>
          </a:bodyPr>
          <a:lstStyle/>
          <a:p>
            <a:r>
              <a:rPr lang="en-US" sz="2800" b="1" dirty="0">
                <a:solidFill>
                  <a:srgbClr val="C00000"/>
                </a:solidFill>
              </a:rPr>
              <a:t>$</a:t>
            </a:r>
            <a:r>
              <a:rPr lang="en-US" sz="2800" dirty="0">
                <a:solidFill>
                  <a:srgbClr val="C00000"/>
                </a:solidFill>
              </a:rPr>
              <a:t> </a:t>
            </a:r>
            <a:r>
              <a:rPr lang="en-US" dirty="0">
                <a:solidFill>
                  <a:schemeClr val="bg1"/>
                </a:solidFill>
              </a:rPr>
              <a:t>— Matches the end of the string, that is the regular expression that precedes it should be at the end of the test string. The dollar ($) sign matches the end of the string.</a:t>
            </a:r>
          </a:p>
          <a:p>
            <a:r>
              <a:rPr lang="en-US" b="1" dirty="0">
                <a:solidFill>
                  <a:srgbClr val="0070C0"/>
                </a:solidFill>
              </a:rPr>
              <a:t>Example</a:t>
            </a:r>
          </a:p>
          <a:p>
            <a:r>
              <a:rPr lang="en-US" dirty="0">
                <a:solidFill>
                  <a:schemeClr val="bg1"/>
                </a:solidFill>
              </a:rPr>
              <a:t>var regex = /.com$/;</a:t>
            </a:r>
          </a:p>
          <a:p>
            <a:r>
              <a:rPr lang="en-US" dirty="0">
                <a:solidFill>
                  <a:schemeClr val="bg1"/>
                </a:solidFill>
              </a:rPr>
              <a:t>console.log(</a:t>
            </a:r>
            <a:r>
              <a:rPr lang="en-US" dirty="0" err="1">
                <a:solidFill>
                  <a:schemeClr val="bg1"/>
                </a:solidFill>
              </a:rPr>
              <a:t>regex.test</a:t>
            </a:r>
            <a:r>
              <a:rPr lang="en-US" dirty="0">
                <a:solidFill>
                  <a:schemeClr val="bg1"/>
                </a:solidFill>
              </a:rPr>
              <a:t>('test@testmail.com'));  // true</a:t>
            </a:r>
          </a:p>
          <a:p>
            <a:r>
              <a:rPr lang="en-US" dirty="0">
                <a:solidFill>
                  <a:schemeClr val="bg1"/>
                </a:solidFill>
              </a:rPr>
              <a:t>console.log(</a:t>
            </a:r>
            <a:r>
              <a:rPr lang="en-US" dirty="0" err="1">
                <a:solidFill>
                  <a:schemeClr val="bg1"/>
                </a:solidFill>
              </a:rPr>
              <a:t>regex.test</a:t>
            </a:r>
            <a:r>
              <a:rPr lang="en-US" dirty="0">
                <a:solidFill>
                  <a:schemeClr val="bg1"/>
                </a:solidFill>
              </a:rPr>
              <a:t>('</a:t>
            </a:r>
            <a:r>
              <a:rPr lang="en-US" dirty="0" err="1">
                <a:solidFill>
                  <a:schemeClr val="bg1"/>
                </a:solidFill>
              </a:rPr>
              <a:t>test@testmail</a:t>
            </a:r>
            <a:r>
              <a:rPr lang="en-US" dirty="0">
                <a:solidFill>
                  <a:schemeClr val="bg1"/>
                </a:solidFill>
              </a:rPr>
              <a:t>'));  // false</a:t>
            </a:r>
          </a:p>
          <a:p>
            <a:endParaRPr lang="en-US" dirty="0">
              <a:solidFill>
                <a:schemeClr val="bg1"/>
              </a:solidFill>
            </a:endParaRPr>
          </a:p>
          <a:p>
            <a:r>
              <a:rPr lang="en-US" b="1" dirty="0">
                <a:solidFill>
                  <a:srgbClr val="C00000"/>
                </a:solidFill>
              </a:rPr>
              <a:t>{N,}</a:t>
            </a:r>
            <a:r>
              <a:rPr lang="en-US" dirty="0">
                <a:solidFill>
                  <a:schemeClr val="bg1"/>
                </a:solidFill>
              </a:rPr>
              <a:t> — Matches at least N occurrences of the preceding regular expression.</a:t>
            </a:r>
          </a:p>
          <a:p>
            <a:r>
              <a:rPr lang="en-US" b="1" dirty="0">
                <a:solidFill>
                  <a:srgbClr val="0070C0"/>
                </a:solidFill>
              </a:rPr>
              <a:t>Example</a:t>
            </a:r>
          </a:p>
          <a:p>
            <a:r>
              <a:rPr lang="en-US" dirty="0">
                <a:solidFill>
                  <a:schemeClr val="bg1"/>
                </a:solidFill>
              </a:rPr>
              <a:t>var regex = /go{2,}d/; </a:t>
            </a:r>
          </a:p>
          <a:p>
            <a:r>
              <a:rPr lang="en-US" dirty="0">
                <a:solidFill>
                  <a:schemeClr val="bg1"/>
                </a:solidFill>
              </a:rPr>
              <a:t>console.log(</a:t>
            </a:r>
            <a:r>
              <a:rPr lang="en-US" dirty="0" err="1">
                <a:solidFill>
                  <a:schemeClr val="bg1"/>
                </a:solidFill>
              </a:rPr>
              <a:t>regex.test</a:t>
            </a:r>
            <a:r>
              <a:rPr lang="en-US" dirty="0">
                <a:solidFill>
                  <a:schemeClr val="bg1"/>
                </a:solidFill>
              </a:rPr>
              <a:t>('good'));    // true </a:t>
            </a:r>
          </a:p>
          <a:p>
            <a:r>
              <a:rPr lang="en-US" dirty="0">
                <a:solidFill>
                  <a:schemeClr val="bg1"/>
                </a:solidFill>
              </a:rPr>
              <a:t>console.log(</a:t>
            </a:r>
            <a:r>
              <a:rPr lang="en-US" dirty="0" err="1">
                <a:solidFill>
                  <a:schemeClr val="bg1"/>
                </a:solidFill>
              </a:rPr>
              <a:t>regex.test</a:t>
            </a:r>
            <a:r>
              <a:rPr lang="en-US" dirty="0">
                <a:solidFill>
                  <a:schemeClr val="bg1"/>
                </a:solidFill>
              </a:rPr>
              <a:t>('</a:t>
            </a:r>
            <a:r>
              <a:rPr lang="en-US" dirty="0" err="1">
                <a:solidFill>
                  <a:schemeClr val="bg1"/>
                </a:solidFill>
              </a:rPr>
              <a:t>goood</a:t>
            </a:r>
            <a:r>
              <a:rPr lang="en-US" dirty="0">
                <a:solidFill>
                  <a:schemeClr val="bg1"/>
                </a:solidFill>
              </a:rPr>
              <a:t>'));   // true</a:t>
            </a:r>
          </a:p>
          <a:p>
            <a:r>
              <a:rPr lang="en-US" dirty="0">
                <a:solidFill>
                  <a:schemeClr val="bg1"/>
                </a:solidFill>
              </a:rPr>
              <a:t>console.log(</a:t>
            </a:r>
            <a:r>
              <a:rPr lang="en-US" dirty="0" err="1">
                <a:solidFill>
                  <a:schemeClr val="bg1"/>
                </a:solidFill>
              </a:rPr>
              <a:t>regex.test</a:t>
            </a:r>
            <a:r>
              <a:rPr lang="en-US" dirty="0">
                <a:solidFill>
                  <a:schemeClr val="bg1"/>
                </a:solidFill>
              </a:rPr>
              <a:t>('</a:t>
            </a:r>
            <a:r>
              <a:rPr lang="en-US" dirty="0" err="1">
                <a:solidFill>
                  <a:schemeClr val="bg1"/>
                </a:solidFill>
              </a:rPr>
              <a:t>gooood</a:t>
            </a:r>
            <a:r>
              <a:rPr lang="en-US" dirty="0">
                <a:solidFill>
                  <a:schemeClr val="bg1"/>
                </a:solidFill>
              </a:rPr>
              <a:t>'));   // true</a:t>
            </a:r>
          </a:p>
          <a:p>
            <a:endParaRPr lang="en-IN" dirty="0">
              <a:solidFill>
                <a:schemeClr val="bg1"/>
              </a:solidFill>
            </a:endParaRPr>
          </a:p>
        </p:txBody>
      </p:sp>
    </p:spTree>
    <p:extLst>
      <p:ext uri="{BB962C8B-B14F-4D97-AF65-F5344CB8AC3E}">
        <p14:creationId xmlns:p14="http://schemas.microsoft.com/office/powerpoint/2010/main" val="10098923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687368"/>
            </a:xfrm>
            <a:prstGeom prst="rect">
              <a:avLst/>
            </a:prstGeom>
            <a:noFill/>
          </p:spPr>
          <p:txBody>
            <a:bodyPr wrap="square">
              <a:spAutoFit/>
            </a:bodyPr>
            <a:lstStyle/>
            <a:p>
              <a:pPr algn="ctr"/>
              <a:r>
                <a:rPr lang="en-US" sz="1400" b="1" dirty="0">
                  <a:solidFill>
                    <a:schemeClr val="bg1"/>
                  </a:solidFill>
                  <a:latin typeface="Bookman Old Style" panose="02050604050505020204" pitchFamily="18" charset="0"/>
                </a:rPr>
                <a:t>Document Object Model(DOM)</a:t>
              </a:r>
            </a:p>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FD6FA808-672C-8176-B12D-F56E4D9124E4}"/>
              </a:ext>
            </a:extLst>
          </p:cNvPr>
          <p:cNvSpPr txBox="1"/>
          <p:nvPr/>
        </p:nvSpPr>
        <p:spPr>
          <a:xfrm>
            <a:off x="457200" y="729139"/>
            <a:ext cx="8686800" cy="3970318"/>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JavaScript Can Show HTML Elements</a:t>
            </a:r>
          </a:p>
          <a:p>
            <a:pPr algn="l"/>
            <a:r>
              <a:rPr lang="en-US" b="0" i="0" dirty="0">
                <a:solidFill>
                  <a:srgbClr val="000000"/>
                </a:solidFill>
                <a:effectLst/>
                <a:latin typeface="Verdana" panose="020B0604030504040204" pitchFamily="34" charset="0"/>
              </a:rPr>
              <a:t>Showing hidden HTML elements can also be done by changing the display style:</a:t>
            </a:r>
          </a:p>
          <a:p>
            <a:pPr algn="l"/>
            <a:r>
              <a:rPr lang="en-US" dirty="0">
                <a:solidFill>
                  <a:srgbClr val="FF0000"/>
                </a:solidFill>
                <a:latin typeface="Verdana" panose="020B0604030504040204" pitchFamily="34" charset="0"/>
              </a:rPr>
              <a:t>Example</a:t>
            </a: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What Can JavaScript Do?</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JavaScript can show hidden HTML elements.</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"demo"</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display:none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Hello JavaScript!</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document.getElementById</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style.display</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'block'</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Click Me!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68433661"/>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4324261"/>
          </a:xfrm>
          <a:prstGeom prst="rect">
            <a:avLst/>
          </a:prstGeom>
          <a:noFill/>
        </p:spPr>
        <p:txBody>
          <a:bodyPr wrap="square">
            <a:spAutoFit/>
          </a:bodyPr>
          <a:lstStyle/>
          <a:p>
            <a:r>
              <a:rPr lang="en-US" sz="2000" b="1" dirty="0">
                <a:solidFill>
                  <a:srgbClr val="C00000"/>
                </a:solidFill>
              </a:rPr>
              <a:t>{N,M}</a:t>
            </a:r>
            <a:r>
              <a:rPr lang="en-US" sz="2000" dirty="0">
                <a:solidFill>
                  <a:srgbClr val="C00000"/>
                </a:solidFill>
              </a:rPr>
              <a:t> </a:t>
            </a:r>
            <a:r>
              <a:rPr lang="en-US" dirty="0">
                <a:solidFill>
                  <a:schemeClr val="bg1"/>
                </a:solidFill>
              </a:rPr>
              <a:t>— Matches at least N occurrences and at most M occurrences of the preceding regular expression (where M &gt; N).</a:t>
            </a:r>
          </a:p>
          <a:p>
            <a:endParaRPr lang="en-US" sz="900" dirty="0">
              <a:solidFill>
                <a:schemeClr val="bg1"/>
              </a:solidFill>
            </a:endParaRPr>
          </a:p>
          <a:p>
            <a:r>
              <a:rPr lang="en-US" b="1" dirty="0">
                <a:solidFill>
                  <a:srgbClr val="00B0F0"/>
                </a:solidFill>
              </a:rPr>
              <a:t>Example</a:t>
            </a:r>
          </a:p>
          <a:p>
            <a:r>
              <a:rPr lang="en-US" dirty="0">
                <a:solidFill>
                  <a:schemeClr val="bg1"/>
                </a:solidFill>
              </a:rPr>
              <a:t>var regex = /go{1,2}d/;</a:t>
            </a:r>
          </a:p>
          <a:p>
            <a:r>
              <a:rPr lang="en-US" dirty="0">
                <a:solidFill>
                  <a:schemeClr val="bg1"/>
                </a:solidFill>
              </a:rPr>
              <a:t>console.log(</a:t>
            </a:r>
            <a:r>
              <a:rPr lang="en-US" dirty="0" err="1">
                <a:solidFill>
                  <a:schemeClr val="bg1"/>
                </a:solidFill>
              </a:rPr>
              <a:t>regex.test</a:t>
            </a:r>
            <a:r>
              <a:rPr lang="en-US" dirty="0">
                <a:solidFill>
                  <a:schemeClr val="bg1"/>
                </a:solidFill>
              </a:rPr>
              <a:t>('god'));   // true</a:t>
            </a:r>
          </a:p>
          <a:p>
            <a:r>
              <a:rPr lang="en-US" dirty="0">
                <a:solidFill>
                  <a:schemeClr val="bg1"/>
                </a:solidFill>
              </a:rPr>
              <a:t>console.log(</a:t>
            </a:r>
            <a:r>
              <a:rPr lang="en-US" dirty="0" err="1">
                <a:solidFill>
                  <a:schemeClr val="bg1"/>
                </a:solidFill>
              </a:rPr>
              <a:t>regex.test</a:t>
            </a:r>
            <a:r>
              <a:rPr lang="en-US" dirty="0">
                <a:solidFill>
                  <a:schemeClr val="bg1"/>
                </a:solidFill>
              </a:rPr>
              <a:t>('good'));  // true</a:t>
            </a:r>
          </a:p>
          <a:p>
            <a:r>
              <a:rPr lang="en-US" dirty="0">
                <a:solidFill>
                  <a:schemeClr val="bg1"/>
                </a:solidFill>
              </a:rPr>
              <a:t>console.log(</a:t>
            </a:r>
            <a:r>
              <a:rPr lang="en-US" dirty="0" err="1">
                <a:solidFill>
                  <a:schemeClr val="bg1"/>
                </a:solidFill>
              </a:rPr>
              <a:t>regex.test</a:t>
            </a:r>
            <a:r>
              <a:rPr lang="en-US" dirty="0">
                <a:solidFill>
                  <a:schemeClr val="bg1"/>
                </a:solidFill>
              </a:rPr>
              <a:t>('</a:t>
            </a:r>
            <a:r>
              <a:rPr lang="en-US" dirty="0" err="1">
                <a:solidFill>
                  <a:schemeClr val="bg1"/>
                </a:solidFill>
              </a:rPr>
              <a:t>goood</a:t>
            </a:r>
            <a:r>
              <a:rPr lang="en-US" dirty="0">
                <a:solidFill>
                  <a:schemeClr val="bg1"/>
                </a:solidFill>
              </a:rPr>
              <a:t>'));  // false</a:t>
            </a:r>
          </a:p>
          <a:p>
            <a:endParaRPr lang="en-US" sz="1000" dirty="0">
              <a:solidFill>
                <a:schemeClr val="bg1"/>
              </a:solidFill>
            </a:endParaRPr>
          </a:p>
          <a:p>
            <a:r>
              <a:rPr lang="en-US" sz="2000" b="1" dirty="0">
                <a:solidFill>
                  <a:srgbClr val="C00000"/>
                </a:solidFill>
              </a:rPr>
              <a:t>Alternation X|Y</a:t>
            </a:r>
            <a:r>
              <a:rPr lang="en-US" b="1" dirty="0">
                <a:solidFill>
                  <a:schemeClr val="bg1"/>
                </a:solidFill>
              </a:rPr>
              <a:t> </a:t>
            </a:r>
            <a:r>
              <a:rPr lang="en-US" dirty="0">
                <a:solidFill>
                  <a:schemeClr val="bg1"/>
                </a:solidFill>
              </a:rPr>
              <a:t>— Matches either X or Y. </a:t>
            </a:r>
          </a:p>
          <a:p>
            <a:r>
              <a:rPr lang="en-US" b="1" dirty="0">
                <a:solidFill>
                  <a:srgbClr val="00B0F0"/>
                </a:solidFill>
              </a:rPr>
              <a:t>Example:</a:t>
            </a:r>
          </a:p>
          <a:p>
            <a:r>
              <a:rPr lang="en-US" dirty="0">
                <a:solidFill>
                  <a:schemeClr val="bg1"/>
                </a:solidFill>
              </a:rPr>
              <a:t>var regex = /(</a:t>
            </a:r>
            <a:r>
              <a:rPr lang="en-US" dirty="0" err="1">
                <a:solidFill>
                  <a:schemeClr val="bg1"/>
                </a:solidFill>
              </a:rPr>
              <a:t>green|red</a:t>
            </a:r>
            <a:r>
              <a:rPr lang="en-US" dirty="0">
                <a:solidFill>
                  <a:schemeClr val="bg1"/>
                </a:solidFill>
              </a:rPr>
              <a:t>) apple/;</a:t>
            </a:r>
          </a:p>
          <a:p>
            <a:r>
              <a:rPr lang="en-US" dirty="0">
                <a:solidFill>
                  <a:schemeClr val="bg1"/>
                </a:solidFill>
              </a:rPr>
              <a:t>console.log(</a:t>
            </a:r>
            <a:r>
              <a:rPr lang="en-US" dirty="0" err="1">
                <a:solidFill>
                  <a:schemeClr val="bg1"/>
                </a:solidFill>
              </a:rPr>
              <a:t>regex.test</a:t>
            </a:r>
            <a:r>
              <a:rPr lang="en-US" dirty="0">
                <a:solidFill>
                  <a:schemeClr val="bg1"/>
                </a:solidFill>
              </a:rPr>
              <a:t>('green apple'));   // true</a:t>
            </a:r>
            <a:br>
              <a:rPr lang="en-US" dirty="0">
                <a:solidFill>
                  <a:schemeClr val="bg1"/>
                </a:solidFill>
              </a:rPr>
            </a:br>
            <a:r>
              <a:rPr lang="en-US" dirty="0">
                <a:solidFill>
                  <a:schemeClr val="bg1"/>
                </a:solidFill>
              </a:rPr>
              <a:t>console.log(</a:t>
            </a:r>
            <a:r>
              <a:rPr lang="en-US" dirty="0" err="1">
                <a:solidFill>
                  <a:schemeClr val="bg1"/>
                </a:solidFill>
              </a:rPr>
              <a:t>regex.test</a:t>
            </a:r>
            <a:r>
              <a:rPr lang="en-US" dirty="0">
                <a:solidFill>
                  <a:schemeClr val="bg1"/>
                </a:solidFill>
              </a:rPr>
              <a:t>('red apple'));     // true</a:t>
            </a:r>
            <a:br>
              <a:rPr lang="en-US" dirty="0">
                <a:solidFill>
                  <a:schemeClr val="bg1"/>
                </a:solidFill>
              </a:rPr>
            </a:br>
            <a:r>
              <a:rPr lang="en-US" dirty="0">
                <a:solidFill>
                  <a:schemeClr val="bg1"/>
                </a:solidFill>
              </a:rPr>
              <a:t>console.log(</a:t>
            </a:r>
            <a:r>
              <a:rPr lang="en-US" dirty="0" err="1">
                <a:solidFill>
                  <a:schemeClr val="bg1"/>
                </a:solidFill>
              </a:rPr>
              <a:t>regex.test</a:t>
            </a:r>
            <a:r>
              <a:rPr lang="en-US" dirty="0">
                <a:solidFill>
                  <a:schemeClr val="bg1"/>
                </a:solidFill>
              </a:rPr>
              <a:t>('blue apple'));  // false</a:t>
            </a:r>
          </a:p>
          <a:p>
            <a:endParaRPr lang="en-IN" dirty="0">
              <a:solidFill>
                <a:schemeClr val="bg1"/>
              </a:solidFill>
            </a:endParaRPr>
          </a:p>
        </p:txBody>
      </p:sp>
    </p:spTree>
    <p:extLst>
      <p:ext uri="{BB962C8B-B14F-4D97-AF65-F5344CB8AC3E}">
        <p14:creationId xmlns:p14="http://schemas.microsoft.com/office/powerpoint/2010/main" val="1273161806"/>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3416320"/>
          </a:xfrm>
          <a:prstGeom prst="rect">
            <a:avLst/>
          </a:prstGeom>
          <a:noFill/>
        </p:spPr>
        <p:txBody>
          <a:bodyPr wrap="square">
            <a:spAutoFit/>
          </a:bodyPr>
          <a:lstStyle/>
          <a:p>
            <a:r>
              <a:rPr lang="en-US" sz="1800" dirty="0" err="1">
                <a:solidFill>
                  <a:srgbClr val="FF0000"/>
                </a:solidFill>
              </a:rPr>
              <a:t>QuantifierDescription</a:t>
            </a:r>
            <a:endParaRPr lang="en-US" sz="1800" dirty="0">
              <a:solidFill>
                <a:srgbClr val="FF0000"/>
              </a:solidFill>
            </a:endParaRPr>
          </a:p>
          <a:p>
            <a:r>
              <a:rPr lang="en-US" sz="1800" dirty="0" err="1">
                <a:solidFill>
                  <a:schemeClr val="bg1"/>
                </a:solidFill>
                <a:hlinkClick r:id="rId3"/>
              </a:rPr>
              <a:t>n+</a:t>
            </a:r>
            <a:r>
              <a:rPr lang="en-US" sz="1800" dirty="0" err="1">
                <a:solidFill>
                  <a:schemeClr val="bg1"/>
                </a:solidFill>
              </a:rPr>
              <a:t>Matches</a:t>
            </a:r>
            <a:r>
              <a:rPr lang="en-US" sz="1800" dirty="0">
                <a:solidFill>
                  <a:schemeClr val="bg1"/>
                </a:solidFill>
              </a:rPr>
              <a:t> any string that contains at least one </a:t>
            </a:r>
            <a:r>
              <a:rPr lang="en-US" sz="1800" i="1" dirty="0">
                <a:solidFill>
                  <a:schemeClr val="bg1"/>
                </a:solidFill>
              </a:rPr>
              <a:t>n</a:t>
            </a:r>
          </a:p>
          <a:p>
            <a:r>
              <a:rPr lang="en-US" sz="1800" dirty="0">
                <a:solidFill>
                  <a:schemeClr val="bg1"/>
                </a:solidFill>
                <a:hlinkClick r:id="rId4"/>
              </a:rPr>
              <a:t>n*</a:t>
            </a:r>
            <a:r>
              <a:rPr lang="en-US" sz="1800" dirty="0">
                <a:solidFill>
                  <a:schemeClr val="bg1"/>
                </a:solidFill>
              </a:rPr>
              <a:t>Matches any string that contains zero or more occurrences of </a:t>
            </a:r>
            <a:r>
              <a:rPr lang="en-US" sz="1800" i="1" dirty="0">
                <a:solidFill>
                  <a:schemeClr val="bg1"/>
                </a:solidFill>
              </a:rPr>
              <a:t>n</a:t>
            </a:r>
          </a:p>
          <a:p>
            <a:r>
              <a:rPr lang="en-US" sz="1800" dirty="0" err="1">
                <a:solidFill>
                  <a:schemeClr val="bg1"/>
                </a:solidFill>
                <a:hlinkClick r:id="rId5"/>
              </a:rPr>
              <a:t>n?</a:t>
            </a:r>
            <a:r>
              <a:rPr lang="en-US" sz="1800" dirty="0" err="1">
                <a:solidFill>
                  <a:schemeClr val="bg1"/>
                </a:solidFill>
              </a:rPr>
              <a:t>Matches</a:t>
            </a:r>
            <a:r>
              <a:rPr lang="en-US" sz="1800" dirty="0">
                <a:solidFill>
                  <a:schemeClr val="bg1"/>
                </a:solidFill>
              </a:rPr>
              <a:t> any string that contains zero or one occurrences of </a:t>
            </a:r>
            <a:r>
              <a:rPr lang="en-US" sz="1800" i="1" dirty="0">
                <a:solidFill>
                  <a:schemeClr val="bg1"/>
                </a:solidFill>
              </a:rPr>
              <a:t>n</a:t>
            </a:r>
          </a:p>
          <a:p>
            <a:r>
              <a:rPr lang="en-US" sz="1800" dirty="0">
                <a:solidFill>
                  <a:schemeClr val="bg1"/>
                </a:solidFill>
                <a:hlinkClick r:id="rId6"/>
              </a:rPr>
              <a:t>n{X}</a:t>
            </a:r>
            <a:r>
              <a:rPr lang="en-US" sz="1800" dirty="0">
                <a:solidFill>
                  <a:schemeClr val="bg1"/>
                </a:solidFill>
              </a:rPr>
              <a:t>Matches any string that contains a sequence of </a:t>
            </a:r>
            <a:r>
              <a:rPr lang="en-US" sz="1800" i="1" dirty="0">
                <a:solidFill>
                  <a:schemeClr val="bg1"/>
                </a:solidFill>
              </a:rPr>
              <a:t>X</a:t>
            </a:r>
            <a:r>
              <a:rPr lang="en-US" sz="1800" dirty="0">
                <a:solidFill>
                  <a:schemeClr val="bg1"/>
                </a:solidFill>
              </a:rPr>
              <a:t> </a:t>
            </a:r>
            <a:r>
              <a:rPr lang="en-US" sz="1800" i="1" dirty="0">
                <a:solidFill>
                  <a:schemeClr val="bg1"/>
                </a:solidFill>
              </a:rPr>
              <a:t>n</a:t>
            </a:r>
            <a:r>
              <a:rPr lang="en-US" sz="1800" dirty="0">
                <a:solidFill>
                  <a:schemeClr val="bg1"/>
                </a:solidFill>
              </a:rPr>
              <a:t>'s</a:t>
            </a:r>
          </a:p>
          <a:p>
            <a:r>
              <a:rPr lang="en-US" sz="1800" dirty="0">
                <a:solidFill>
                  <a:schemeClr val="bg1"/>
                </a:solidFill>
                <a:hlinkClick r:id="rId7"/>
              </a:rPr>
              <a:t>n{X,Y}</a:t>
            </a:r>
            <a:r>
              <a:rPr lang="en-US" sz="1800" dirty="0">
                <a:solidFill>
                  <a:schemeClr val="bg1"/>
                </a:solidFill>
              </a:rPr>
              <a:t>Matches any string that contains a sequence of X to Y </a:t>
            </a:r>
            <a:r>
              <a:rPr lang="en-US" sz="1800" i="1" dirty="0">
                <a:solidFill>
                  <a:schemeClr val="bg1"/>
                </a:solidFill>
              </a:rPr>
              <a:t>n</a:t>
            </a:r>
            <a:r>
              <a:rPr lang="en-US" sz="1800" dirty="0">
                <a:solidFill>
                  <a:schemeClr val="bg1"/>
                </a:solidFill>
              </a:rPr>
              <a:t>'s</a:t>
            </a:r>
          </a:p>
          <a:p>
            <a:r>
              <a:rPr lang="en-US" sz="1800" dirty="0">
                <a:solidFill>
                  <a:schemeClr val="bg1"/>
                </a:solidFill>
                <a:hlinkClick r:id="rId8"/>
              </a:rPr>
              <a:t>n{X,}</a:t>
            </a:r>
            <a:r>
              <a:rPr lang="en-US" sz="1800" dirty="0">
                <a:solidFill>
                  <a:schemeClr val="bg1"/>
                </a:solidFill>
              </a:rPr>
              <a:t>Matches any string that contains a sequence of at least X </a:t>
            </a:r>
            <a:r>
              <a:rPr lang="en-US" sz="1800" i="1" dirty="0">
                <a:solidFill>
                  <a:schemeClr val="bg1"/>
                </a:solidFill>
              </a:rPr>
              <a:t>n</a:t>
            </a:r>
            <a:r>
              <a:rPr lang="en-US" sz="1800" dirty="0">
                <a:solidFill>
                  <a:schemeClr val="bg1"/>
                </a:solidFill>
              </a:rPr>
              <a:t>'s</a:t>
            </a:r>
          </a:p>
          <a:p>
            <a:r>
              <a:rPr lang="en-US" sz="1800" dirty="0" err="1">
                <a:solidFill>
                  <a:schemeClr val="bg1"/>
                </a:solidFill>
                <a:hlinkClick r:id="rId9"/>
              </a:rPr>
              <a:t>n$</a:t>
            </a:r>
            <a:r>
              <a:rPr lang="en-US" sz="1800" dirty="0" err="1">
                <a:solidFill>
                  <a:schemeClr val="bg1"/>
                </a:solidFill>
              </a:rPr>
              <a:t>Matches</a:t>
            </a:r>
            <a:r>
              <a:rPr lang="en-US" sz="1800" dirty="0">
                <a:solidFill>
                  <a:schemeClr val="bg1"/>
                </a:solidFill>
              </a:rPr>
              <a:t> any string with </a:t>
            </a:r>
            <a:r>
              <a:rPr lang="en-US" sz="1800" i="1" dirty="0">
                <a:solidFill>
                  <a:schemeClr val="bg1"/>
                </a:solidFill>
              </a:rPr>
              <a:t>n</a:t>
            </a:r>
            <a:r>
              <a:rPr lang="en-US" sz="1800" dirty="0">
                <a:solidFill>
                  <a:schemeClr val="bg1"/>
                </a:solidFill>
              </a:rPr>
              <a:t> at the end of it</a:t>
            </a:r>
          </a:p>
          <a:p>
            <a:r>
              <a:rPr lang="en-US" sz="1800" dirty="0">
                <a:solidFill>
                  <a:schemeClr val="bg1"/>
                </a:solidFill>
                <a:hlinkClick r:id="rId10"/>
              </a:rPr>
              <a:t>^</a:t>
            </a:r>
            <a:r>
              <a:rPr lang="en-US" sz="1800" dirty="0" err="1">
                <a:solidFill>
                  <a:schemeClr val="bg1"/>
                </a:solidFill>
                <a:hlinkClick r:id="rId10"/>
              </a:rPr>
              <a:t>n</a:t>
            </a:r>
            <a:r>
              <a:rPr lang="en-US" sz="1800" dirty="0" err="1">
                <a:solidFill>
                  <a:schemeClr val="bg1"/>
                </a:solidFill>
              </a:rPr>
              <a:t>Matches</a:t>
            </a:r>
            <a:r>
              <a:rPr lang="en-US" sz="1800" dirty="0">
                <a:solidFill>
                  <a:schemeClr val="bg1"/>
                </a:solidFill>
              </a:rPr>
              <a:t> any string with </a:t>
            </a:r>
            <a:r>
              <a:rPr lang="en-US" sz="1800" i="1" dirty="0">
                <a:solidFill>
                  <a:schemeClr val="bg1"/>
                </a:solidFill>
              </a:rPr>
              <a:t>n</a:t>
            </a:r>
            <a:r>
              <a:rPr lang="en-US" sz="1800" dirty="0">
                <a:solidFill>
                  <a:schemeClr val="bg1"/>
                </a:solidFill>
              </a:rPr>
              <a:t> at the beginning of it</a:t>
            </a:r>
          </a:p>
          <a:p>
            <a:r>
              <a:rPr lang="en-US" sz="1800" dirty="0">
                <a:solidFill>
                  <a:schemeClr val="bg1"/>
                </a:solidFill>
                <a:hlinkClick r:id="rId11"/>
              </a:rPr>
              <a:t>?=</a:t>
            </a:r>
            <a:r>
              <a:rPr lang="en-US" sz="1800" dirty="0" err="1">
                <a:solidFill>
                  <a:schemeClr val="bg1"/>
                </a:solidFill>
                <a:hlinkClick r:id="rId11"/>
              </a:rPr>
              <a:t>n</a:t>
            </a:r>
            <a:r>
              <a:rPr lang="en-US" sz="1800" dirty="0" err="1">
                <a:solidFill>
                  <a:schemeClr val="bg1"/>
                </a:solidFill>
              </a:rPr>
              <a:t>Matches</a:t>
            </a:r>
            <a:r>
              <a:rPr lang="en-US" sz="1800" dirty="0">
                <a:solidFill>
                  <a:schemeClr val="bg1"/>
                </a:solidFill>
              </a:rPr>
              <a:t> any string that is followed by a specific string </a:t>
            </a:r>
            <a:r>
              <a:rPr lang="en-US" sz="1800" i="1" dirty="0">
                <a:solidFill>
                  <a:schemeClr val="bg1"/>
                </a:solidFill>
              </a:rPr>
              <a:t>n</a:t>
            </a:r>
          </a:p>
          <a:p>
            <a:r>
              <a:rPr lang="en-US" sz="1800" dirty="0">
                <a:solidFill>
                  <a:schemeClr val="bg1"/>
                </a:solidFill>
                <a:hlinkClick r:id="rId12"/>
              </a:rPr>
              <a:t>?!</a:t>
            </a:r>
            <a:r>
              <a:rPr lang="en-US" sz="1800" dirty="0" err="1">
                <a:solidFill>
                  <a:schemeClr val="bg1"/>
                </a:solidFill>
                <a:hlinkClick r:id="rId12"/>
              </a:rPr>
              <a:t>n</a:t>
            </a:r>
            <a:r>
              <a:rPr lang="en-US" sz="1800" dirty="0" err="1">
                <a:solidFill>
                  <a:schemeClr val="bg1"/>
                </a:solidFill>
              </a:rPr>
              <a:t>Matches</a:t>
            </a:r>
            <a:r>
              <a:rPr lang="en-US" sz="1800" dirty="0">
                <a:solidFill>
                  <a:schemeClr val="bg1"/>
                </a:solidFill>
              </a:rPr>
              <a:t> any string that is not followed by a specific string </a:t>
            </a:r>
            <a:r>
              <a:rPr lang="en-US" sz="1800" i="1" dirty="0">
                <a:solidFill>
                  <a:schemeClr val="bg1"/>
                </a:solidFill>
              </a:rPr>
              <a:t>n</a:t>
            </a:r>
            <a:endParaRPr lang="en-US" sz="1800"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56520180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646331"/>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
        <p:nvSpPr>
          <p:cNvPr id="5" name="TextBox 4">
            <a:extLst>
              <a:ext uri="{FF2B5EF4-FFF2-40B4-BE49-F238E27FC236}">
                <a16:creationId xmlns:a16="http://schemas.microsoft.com/office/drawing/2014/main" id="{07B5B1CF-9754-9390-7D03-3F6B633BFBC2}"/>
              </a:ext>
            </a:extLst>
          </p:cNvPr>
          <p:cNvSpPr txBox="1"/>
          <p:nvPr/>
        </p:nvSpPr>
        <p:spPr>
          <a:xfrm>
            <a:off x="322595" y="844402"/>
            <a:ext cx="8211805" cy="1754326"/>
          </a:xfrm>
          <a:prstGeom prst="rect">
            <a:avLst/>
          </a:prstGeom>
          <a:noFill/>
        </p:spPr>
        <p:txBody>
          <a:bodyPr wrap="square">
            <a:spAutoFit/>
          </a:bodyPr>
          <a:lstStyle/>
          <a:p>
            <a:r>
              <a:rPr lang="en-IN" dirty="0">
                <a:solidFill>
                  <a:srgbClr val="FF0000"/>
                </a:solidFill>
              </a:rPr>
              <a:t>Using String Metho</a:t>
            </a:r>
            <a:r>
              <a:rPr lang="en-IN" dirty="0">
                <a:solidFill>
                  <a:schemeClr val="bg1"/>
                </a:solidFill>
              </a:rPr>
              <a:t>ds: In JavaScript, regular expressions are often used with the two string methods: </a:t>
            </a:r>
            <a:r>
              <a:rPr lang="en-IN" dirty="0">
                <a:solidFill>
                  <a:srgbClr val="FF0000"/>
                </a:solidFill>
              </a:rPr>
              <a:t>search() and replace().</a:t>
            </a:r>
          </a:p>
          <a:p>
            <a:endParaRPr lang="en-IN" dirty="0">
              <a:solidFill>
                <a:schemeClr val="bg1"/>
              </a:solidFill>
            </a:endParaRPr>
          </a:p>
          <a:p>
            <a:r>
              <a:rPr lang="en-IN" dirty="0">
                <a:solidFill>
                  <a:schemeClr val="bg1"/>
                </a:solidFill>
              </a:rPr>
              <a:t>The search() method uses an expression to search for a match and returns the position of the match.</a:t>
            </a:r>
          </a:p>
          <a:p>
            <a:r>
              <a:rPr lang="en-IN" dirty="0">
                <a:solidFill>
                  <a:schemeClr val="bg1"/>
                </a:solidFill>
              </a:rPr>
              <a:t>The replace() method returns a modified string where the pattern is replaced.</a:t>
            </a:r>
          </a:p>
        </p:txBody>
      </p:sp>
    </p:spTree>
    <p:extLst>
      <p:ext uri="{BB962C8B-B14F-4D97-AF65-F5344CB8AC3E}">
        <p14:creationId xmlns:p14="http://schemas.microsoft.com/office/powerpoint/2010/main" val="804604471"/>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646331"/>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
        <p:nvSpPr>
          <p:cNvPr id="5" name="TextBox 4">
            <a:extLst>
              <a:ext uri="{FF2B5EF4-FFF2-40B4-BE49-F238E27FC236}">
                <a16:creationId xmlns:a16="http://schemas.microsoft.com/office/drawing/2014/main" id="{07B5B1CF-9754-9390-7D03-3F6B633BFBC2}"/>
              </a:ext>
            </a:extLst>
          </p:cNvPr>
          <p:cNvSpPr txBox="1"/>
          <p:nvPr/>
        </p:nvSpPr>
        <p:spPr>
          <a:xfrm>
            <a:off x="322595" y="844402"/>
            <a:ext cx="8211805" cy="5632311"/>
          </a:xfrm>
          <a:prstGeom prst="rect">
            <a:avLst/>
          </a:prstGeom>
          <a:noFill/>
        </p:spPr>
        <p:txBody>
          <a:bodyPr wrap="square">
            <a:spAutoFit/>
          </a:bodyPr>
          <a:lstStyle/>
          <a:p>
            <a:r>
              <a:rPr lang="en-IN" b="0" dirty="0">
                <a:solidFill>
                  <a:srgbClr val="FF0000"/>
                </a:solidFill>
                <a:effectLst/>
                <a:latin typeface="Consolas" panose="020B0609020204030204" pitchFamily="49" charset="0"/>
              </a:rPr>
              <a:t>Example for search() </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myFunction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input string</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str = </a:t>
            </a:r>
            <a:r>
              <a:rPr lang="en-IN" b="0" dirty="0">
                <a:solidFill>
                  <a:srgbClr val="A31515"/>
                </a:solidFill>
                <a:effectLst/>
                <a:latin typeface="Consolas" panose="020B0609020204030204" pitchFamily="49" charset="0"/>
              </a:rPr>
              <a:t>"Visit hello students!"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searching string with modifier </a:t>
            </a:r>
            <a:r>
              <a:rPr lang="en-IN" b="0" dirty="0" err="1">
                <a:solidFill>
                  <a:srgbClr val="008000"/>
                </a:solidFill>
                <a:effectLst/>
                <a:latin typeface="Consolas" panose="020B0609020204030204" pitchFamily="49" charset="0"/>
              </a:rPr>
              <a:t>i</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n = </a:t>
            </a:r>
            <a:r>
              <a:rPr lang="en-IN" b="0" dirty="0" err="1">
                <a:solidFill>
                  <a:srgbClr val="000000"/>
                </a:solidFill>
                <a:effectLst/>
                <a:latin typeface="Consolas" panose="020B0609020204030204" pitchFamily="49" charset="0"/>
              </a:rPr>
              <a:t>str.search</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/hello students/</a:t>
            </a:r>
            <a:r>
              <a:rPr lang="en-IN" b="0" dirty="0" err="1">
                <a:solidFill>
                  <a:srgbClr val="0000FF"/>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console.log(n);</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searching string without modifier </a:t>
            </a:r>
            <a:r>
              <a:rPr lang="en-IN" b="0" dirty="0" err="1">
                <a:solidFill>
                  <a:srgbClr val="008000"/>
                </a:solidFill>
                <a:effectLst/>
                <a:latin typeface="Consolas" panose="020B0609020204030204" pitchFamily="49" charset="0"/>
              </a:rPr>
              <a:t>i</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n = </a:t>
            </a:r>
            <a:r>
              <a:rPr lang="en-IN" b="0" dirty="0" err="1">
                <a:solidFill>
                  <a:srgbClr val="000000"/>
                </a:solidFill>
                <a:effectLst/>
                <a:latin typeface="Consolas" panose="020B0609020204030204" pitchFamily="49" charset="0"/>
              </a:rPr>
              <a:t>str.search</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/Hello students/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console.log(n);</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myFunction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endParaRPr lang="en-IN" dirty="0">
              <a:solidFill>
                <a:schemeClr val="bg1"/>
              </a:solidFill>
            </a:endParaRPr>
          </a:p>
        </p:txBody>
      </p:sp>
      <p:pic>
        <p:nvPicPr>
          <p:cNvPr id="4" name="Picture 3">
            <a:extLst>
              <a:ext uri="{FF2B5EF4-FFF2-40B4-BE49-F238E27FC236}">
                <a16:creationId xmlns:a16="http://schemas.microsoft.com/office/drawing/2014/main" id="{78169B10-0920-3DEE-A135-E8AC138AC5F2}"/>
              </a:ext>
            </a:extLst>
          </p:cNvPr>
          <p:cNvPicPr>
            <a:picLocks noChangeAspect="1"/>
          </p:cNvPicPr>
          <p:nvPr/>
        </p:nvPicPr>
        <p:blipFill>
          <a:blip r:embed="rId3"/>
          <a:stretch>
            <a:fillRect/>
          </a:stretch>
        </p:blipFill>
        <p:spPr>
          <a:xfrm>
            <a:off x="6883945" y="1146393"/>
            <a:ext cx="1466850" cy="942975"/>
          </a:xfrm>
          <a:prstGeom prst="rect">
            <a:avLst/>
          </a:prstGeom>
        </p:spPr>
      </p:pic>
    </p:spTree>
    <p:extLst>
      <p:ext uri="{BB962C8B-B14F-4D97-AF65-F5344CB8AC3E}">
        <p14:creationId xmlns:p14="http://schemas.microsoft.com/office/powerpoint/2010/main" val="137291502"/>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641043"/>
            <a:ext cx="7801746" cy="5909310"/>
          </a:xfrm>
          <a:prstGeom prst="rect">
            <a:avLst/>
          </a:prstGeom>
          <a:noFill/>
        </p:spPr>
        <p:txBody>
          <a:bodyPr wrap="square">
            <a:spAutoFit/>
          </a:bodyPr>
          <a:lstStyle/>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string = </a:t>
            </a:r>
            <a:r>
              <a:rPr lang="en-IN" b="0" dirty="0">
                <a:solidFill>
                  <a:srgbClr val="A31515"/>
                </a:solidFill>
                <a:effectLst/>
                <a:latin typeface="Consolas" panose="020B0609020204030204" pitchFamily="49" charset="0"/>
              </a:rPr>
              <a:t>'Hello </a:t>
            </a:r>
            <a:r>
              <a:rPr lang="en-IN" b="0" dirty="0" err="1">
                <a:solidFill>
                  <a:srgbClr val="A31515"/>
                </a:solidFill>
                <a:effectLst/>
                <a:latin typeface="Consolas" panose="020B0609020204030204" pitchFamily="49" charset="0"/>
              </a:rPr>
              <a:t>hello</a:t>
            </a:r>
            <a:r>
              <a:rPr lang="en-IN" b="0" dirty="0">
                <a:solidFill>
                  <a:srgbClr val="A31515"/>
                </a:solidFill>
                <a:effectLst/>
                <a:latin typeface="Consolas" panose="020B0609020204030204" pitchFamily="49" charset="0"/>
              </a:rPr>
              <a:t> </a:t>
            </a:r>
            <a:r>
              <a:rPr lang="en-IN" b="0" dirty="0" err="1">
                <a:solidFill>
                  <a:srgbClr val="A31515"/>
                </a:solidFill>
                <a:effectLst/>
                <a:latin typeface="Consolas" panose="020B0609020204030204" pitchFamily="49" charset="0"/>
              </a:rPr>
              <a:t>hello</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8000"/>
                </a:solidFill>
                <a:effectLst/>
                <a:latin typeface="Consolas" panose="020B0609020204030204" pitchFamily="49" charset="0"/>
              </a:rPr>
              <a:t>// performing a replacement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result1 = </a:t>
            </a:r>
            <a:r>
              <a:rPr lang="en-IN" b="0" dirty="0" err="1">
                <a:solidFill>
                  <a:srgbClr val="000000"/>
                </a:solidFill>
                <a:effectLst/>
                <a:latin typeface="Consolas" panose="020B0609020204030204" pitchFamily="49" charset="0"/>
              </a:rPr>
              <a:t>string.replace</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/hello/</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'world'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console.log(result1); </a:t>
            </a:r>
            <a:r>
              <a:rPr lang="en-IN" b="0" dirty="0">
                <a:solidFill>
                  <a:srgbClr val="008000"/>
                </a:solidFill>
                <a:effectLst/>
                <a:latin typeface="Consolas" panose="020B0609020204030204" pitchFamily="49" charset="0"/>
              </a:rPr>
              <a:t>// Hello world hello</a:t>
            </a:r>
            <a:endParaRPr lang="en-IN" b="0" dirty="0">
              <a:solidFill>
                <a:srgbClr val="000000"/>
              </a:solidFill>
              <a:effectLst/>
              <a:latin typeface="Consolas" panose="020B0609020204030204" pitchFamily="49" charset="0"/>
            </a:endParaRPr>
          </a:p>
          <a:p>
            <a:r>
              <a:rPr lang="en-IN" b="0" dirty="0">
                <a:solidFill>
                  <a:srgbClr val="008000"/>
                </a:solidFill>
                <a:effectLst/>
                <a:latin typeface="Consolas" panose="020B0609020204030204" pitchFamily="49" charset="0"/>
              </a:rPr>
              <a:t>// performing global replacement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result2 = </a:t>
            </a:r>
            <a:r>
              <a:rPr lang="en-IN" b="0" dirty="0" err="1">
                <a:solidFill>
                  <a:srgbClr val="000000"/>
                </a:solidFill>
                <a:effectLst/>
                <a:latin typeface="Consolas" panose="020B0609020204030204" pitchFamily="49" charset="0"/>
              </a:rPr>
              <a:t>string.replace</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/hello/</a:t>
            </a:r>
            <a:r>
              <a:rPr lang="en-IN" b="0" dirty="0">
                <a:solidFill>
                  <a:srgbClr val="0000FF"/>
                </a:solidFill>
                <a:effectLst/>
                <a:latin typeface="Consolas" panose="020B0609020204030204" pitchFamily="49" charset="0"/>
              </a:rPr>
              <a:t>g</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'world'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console.log(result2); </a:t>
            </a:r>
            <a:r>
              <a:rPr lang="en-IN" b="0" dirty="0">
                <a:solidFill>
                  <a:srgbClr val="008000"/>
                </a:solidFill>
                <a:effectLst/>
                <a:latin typeface="Consolas" panose="020B0609020204030204" pitchFamily="49" charset="0"/>
              </a:rPr>
              <a:t>// Hello world </a:t>
            </a:r>
            <a:r>
              <a:rPr lang="en-IN" b="0" dirty="0" err="1">
                <a:solidFill>
                  <a:srgbClr val="008000"/>
                </a:solidFill>
                <a:effectLst/>
                <a:latin typeface="Consolas" panose="020B0609020204030204" pitchFamily="49" charset="0"/>
              </a:rPr>
              <a:t>world</a:t>
            </a:r>
            <a:endParaRPr lang="en-IN" b="0" dirty="0">
              <a:solidFill>
                <a:srgbClr val="000000"/>
              </a:solidFill>
              <a:effectLst/>
              <a:latin typeface="Consolas" panose="020B0609020204030204" pitchFamily="49" charset="0"/>
            </a:endParaRPr>
          </a:p>
          <a:p>
            <a:r>
              <a:rPr lang="en-IN" b="0" dirty="0">
                <a:solidFill>
                  <a:srgbClr val="008000"/>
                </a:solidFill>
                <a:effectLst/>
                <a:latin typeface="Consolas" panose="020B0609020204030204" pitchFamily="49" charset="0"/>
              </a:rPr>
              <a:t>// performing case-insensitive replacement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result3 = </a:t>
            </a:r>
            <a:r>
              <a:rPr lang="en-IN" b="0" dirty="0" err="1">
                <a:solidFill>
                  <a:srgbClr val="000000"/>
                </a:solidFill>
                <a:effectLst/>
                <a:latin typeface="Consolas" panose="020B0609020204030204" pitchFamily="49" charset="0"/>
              </a:rPr>
              <a:t>string.replace</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/hello/</a:t>
            </a:r>
            <a:r>
              <a:rPr lang="en-IN" b="0" dirty="0" err="1">
                <a:solidFill>
                  <a:srgbClr val="0000FF"/>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'world'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console.log(result3); </a:t>
            </a:r>
            <a:r>
              <a:rPr lang="en-IN" b="0" dirty="0">
                <a:solidFill>
                  <a:srgbClr val="008000"/>
                </a:solidFill>
                <a:effectLst/>
                <a:latin typeface="Consolas" panose="020B0609020204030204" pitchFamily="49" charset="0"/>
              </a:rPr>
              <a:t>// world hello </a:t>
            </a:r>
            <a:r>
              <a:rPr lang="en-IN" b="0" dirty="0" err="1">
                <a:solidFill>
                  <a:srgbClr val="008000"/>
                </a:solidFill>
                <a:effectLst/>
                <a:latin typeface="Consolas" panose="020B0609020204030204" pitchFamily="49" charset="0"/>
              </a:rPr>
              <a:t>hello</a:t>
            </a:r>
            <a:endParaRPr lang="en-IN" b="0" dirty="0">
              <a:solidFill>
                <a:srgbClr val="000000"/>
              </a:solidFill>
              <a:effectLst/>
              <a:latin typeface="Consolas" panose="020B0609020204030204" pitchFamily="49" charset="0"/>
            </a:endParaRPr>
          </a:p>
          <a:p>
            <a:r>
              <a:rPr lang="en-IN" b="0" dirty="0">
                <a:solidFill>
                  <a:srgbClr val="008000"/>
                </a:solidFill>
                <a:effectLst/>
                <a:latin typeface="Consolas" panose="020B0609020204030204" pitchFamily="49" charset="0"/>
              </a:rPr>
              <a:t>// performing global case-insensitive replacement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result4 = </a:t>
            </a:r>
            <a:r>
              <a:rPr lang="en-IN" b="0" dirty="0" err="1">
                <a:solidFill>
                  <a:srgbClr val="000000"/>
                </a:solidFill>
                <a:effectLst/>
                <a:latin typeface="Consolas" panose="020B0609020204030204" pitchFamily="49" charset="0"/>
              </a:rPr>
              <a:t>string.replace</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/hello/</a:t>
            </a:r>
            <a:r>
              <a:rPr lang="en-IN" b="0" dirty="0" err="1">
                <a:solidFill>
                  <a:srgbClr val="0000FF"/>
                </a:solidFill>
                <a:effectLst/>
                <a:latin typeface="Consolas" panose="020B0609020204030204" pitchFamily="49" charset="0"/>
              </a:rPr>
              <a:t>gi</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'world'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console.log(result4); </a:t>
            </a:r>
            <a:r>
              <a:rPr lang="en-IN" b="0" dirty="0">
                <a:solidFill>
                  <a:srgbClr val="008000"/>
                </a:solidFill>
                <a:effectLst/>
                <a:latin typeface="Consolas" panose="020B0609020204030204" pitchFamily="49" charset="0"/>
              </a:rPr>
              <a:t>// world </a:t>
            </a:r>
            <a:r>
              <a:rPr lang="en-IN" b="0" dirty="0" err="1">
                <a:solidFill>
                  <a:srgbClr val="008000"/>
                </a:solidFill>
                <a:effectLst/>
                <a:latin typeface="Consolas" panose="020B0609020204030204" pitchFamily="49" charset="0"/>
              </a:rPr>
              <a:t>world</a:t>
            </a:r>
            <a:r>
              <a:rPr lang="en-IN" b="0" dirty="0">
                <a:solidFill>
                  <a:srgbClr val="008000"/>
                </a:solidFill>
                <a:effectLst/>
                <a:latin typeface="Consolas" panose="020B0609020204030204" pitchFamily="49" charset="0"/>
              </a:rPr>
              <a:t> </a:t>
            </a:r>
            <a:r>
              <a:rPr lang="en-IN" b="0" dirty="0" err="1">
                <a:solidFill>
                  <a:srgbClr val="008000"/>
                </a:solidFill>
                <a:effectLst/>
                <a:latin typeface="Consolas" panose="020B0609020204030204" pitchFamily="49" charset="0"/>
              </a:rPr>
              <a:t>world</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3279304201"/>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pattern matching with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791346" y="971550"/>
            <a:ext cx="7620000" cy="646331"/>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endParaRPr lang="en-IN" dirty="0">
              <a:solidFill>
                <a:schemeClr val="bg1"/>
              </a:solidFill>
            </a:endParaRPr>
          </a:p>
        </p:txBody>
      </p:sp>
      <p:sp>
        <p:nvSpPr>
          <p:cNvPr id="4" name="TextBox 3">
            <a:extLst>
              <a:ext uri="{FF2B5EF4-FFF2-40B4-BE49-F238E27FC236}">
                <a16:creationId xmlns:a16="http://schemas.microsoft.com/office/drawing/2014/main" id="{5BDCEB36-B348-3C45-ED83-05F43BE12613}"/>
              </a:ext>
            </a:extLst>
          </p:cNvPr>
          <p:cNvSpPr txBox="1"/>
          <p:nvPr/>
        </p:nvSpPr>
        <p:spPr>
          <a:xfrm>
            <a:off x="732654" y="742952"/>
            <a:ext cx="7620000" cy="4247317"/>
          </a:xfrm>
          <a:prstGeom prst="rect">
            <a:avLst/>
          </a:prstGeom>
          <a:noFill/>
        </p:spPr>
        <p:txBody>
          <a:bodyPr wrap="square">
            <a:spAutoFit/>
          </a:bodyPr>
          <a:lstStyle/>
          <a:p>
            <a:r>
              <a:rPr lang="en-IN" dirty="0">
                <a:solidFill>
                  <a:srgbClr val="FF0000"/>
                </a:solidFill>
              </a:rPr>
              <a:t>Use String replace() With a Regular Expression : </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myFunction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input string</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str = </a:t>
            </a:r>
            <a:r>
              <a:rPr lang="en-IN" b="0" dirty="0">
                <a:solidFill>
                  <a:srgbClr val="A31515"/>
                </a:solidFill>
                <a:effectLst/>
                <a:latin typeface="Consolas" panose="020B0609020204030204" pitchFamily="49" charset="0"/>
              </a:rPr>
              <a:t>"Please visit hi!"</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replacing with modifier </a:t>
            </a:r>
            <a:r>
              <a:rPr lang="en-IN" b="0" dirty="0" err="1">
                <a:solidFill>
                  <a:srgbClr val="008000"/>
                </a:solidFill>
                <a:effectLst/>
                <a:latin typeface="Consolas" panose="020B0609020204030204" pitchFamily="49" charset="0"/>
              </a:rPr>
              <a:t>i</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txt = </a:t>
            </a:r>
            <a:r>
              <a:rPr lang="en-IN" b="0" dirty="0" err="1">
                <a:solidFill>
                  <a:srgbClr val="000000"/>
                </a:solidFill>
                <a:effectLst/>
                <a:latin typeface="Consolas" panose="020B0609020204030204" pitchFamily="49" charset="0"/>
              </a:rPr>
              <a:t>str.replace</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/Hi/</a:t>
            </a:r>
            <a:r>
              <a:rPr lang="en-IN" b="0" dirty="0" err="1">
                <a:solidFill>
                  <a:srgbClr val="0000FF"/>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"hello students"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console.log(txt);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myFunction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endParaRPr lang="en-IN" dirty="0">
              <a:solidFill>
                <a:srgbClr val="FF0000"/>
              </a:solidFill>
            </a:endParaRPr>
          </a:p>
        </p:txBody>
      </p:sp>
      <p:pic>
        <p:nvPicPr>
          <p:cNvPr id="11" name="Picture 10">
            <a:extLst>
              <a:ext uri="{FF2B5EF4-FFF2-40B4-BE49-F238E27FC236}">
                <a16:creationId xmlns:a16="http://schemas.microsoft.com/office/drawing/2014/main" id="{2602496D-CEFE-B80B-C06B-E9C41BB091A4}"/>
              </a:ext>
            </a:extLst>
          </p:cNvPr>
          <p:cNvPicPr>
            <a:picLocks noChangeAspect="1"/>
          </p:cNvPicPr>
          <p:nvPr/>
        </p:nvPicPr>
        <p:blipFill>
          <a:blip r:embed="rId3"/>
          <a:stretch>
            <a:fillRect/>
          </a:stretch>
        </p:blipFill>
        <p:spPr>
          <a:xfrm>
            <a:off x="5277430" y="1715607"/>
            <a:ext cx="3267075" cy="238125"/>
          </a:xfrm>
          <a:prstGeom prst="rect">
            <a:avLst/>
          </a:prstGeom>
        </p:spPr>
      </p:pic>
    </p:spTree>
    <p:extLst>
      <p:ext uri="{BB962C8B-B14F-4D97-AF65-F5344CB8AC3E}">
        <p14:creationId xmlns:p14="http://schemas.microsoft.com/office/powerpoint/2010/main" val="785877"/>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997818"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EMPLOYEE id validation using Regular Expressions </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641043"/>
            <a:ext cx="7801746" cy="5909310"/>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validate()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username=</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uname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).value;</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regx</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IARE]\d</a:t>
            </a:r>
            <a:r>
              <a:rPr lang="en-IN" b="0" dirty="0">
                <a:solidFill>
                  <a:srgbClr val="000000"/>
                </a:solidFill>
                <a:effectLst/>
                <a:latin typeface="Consolas" panose="020B0609020204030204" pitchFamily="49" charset="0"/>
              </a:rPr>
              <a:t>{5}</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a:solidFill>
                  <a:srgbClr val="811F3F"/>
                </a:solidFill>
                <a:latin typeface="Consolas" panose="020B0609020204030204" pitchFamily="49" charset="0"/>
              </a:rPr>
              <a:t>i</a:t>
            </a:r>
            <a:r>
              <a:rPr lang="en-IN" b="0">
                <a:solidFill>
                  <a:srgbClr val="00000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regx.test</a:t>
            </a:r>
            <a:r>
              <a:rPr lang="en-IN" b="0" dirty="0">
                <a:solidFill>
                  <a:srgbClr val="000000"/>
                </a:solidFill>
                <a:effectLst/>
                <a:latin typeface="Consolas" panose="020B0609020204030204" pitchFamily="49" charset="0"/>
              </a:rPr>
              <a:t>(username))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alert(</a:t>
            </a:r>
            <a:r>
              <a:rPr lang="en-IN" b="0" dirty="0">
                <a:solidFill>
                  <a:srgbClr val="A31515"/>
                </a:solidFill>
                <a:effectLst/>
                <a:latin typeface="Consolas" panose="020B0609020204030204" pitchFamily="49" charset="0"/>
              </a:rPr>
              <a:t>"valid username"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alert(</a:t>
            </a:r>
            <a:r>
              <a:rPr lang="en-IN" b="0" dirty="0">
                <a:solidFill>
                  <a:srgbClr val="A31515"/>
                </a:solidFill>
                <a:effectLst/>
                <a:latin typeface="Consolas" panose="020B0609020204030204" pitchFamily="49" charset="0"/>
              </a:rPr>
              <a:t>"invalid username"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style.visibility</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"visible"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US" b="0" i="0" dirty="0">
              <a:solidFill>
                <a:srgbClr val="000000"/>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985397810"/>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EMPLOYEE id validation using Regular Expressions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641043"/>
            <a:ext cx="7801746" cy="3970318"/>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uname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placeholder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"username"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a:solidFill>
                  <a:srgbClr val="800000"/>
                </a:solidFill>
                <a:effectLst/>
                <a:latin typeface="Consolas" panose="020B0609020204030204" pitchFamily="49" charset="0"/>
              </a:rPr>
              <a:t>/&gt;&lt;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color:red;visibility:hidden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invalid username</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"validate()"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submit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endParaRPr lang="en-US" b="0" i="0" dirty="0">
              <a:solidFill>
                <a:srgbClr val="000000"/>
              </a:solidFill>
              <a:effectLst/>
              <a:latin typeface="Verdana" panose="020B0604030504040204" pitchFamily="34" charset="0"/>
            </a:endParaRPr>
          </a:p>
          <a:p>
            <a:endParaRPr lang="en-IN" dirty="0">
              <a:solidFill>
                <a:schemeClr val="bg1"/>
              </a:solidFill>
            </a:endParaRPr>
          </a:p>
        </p:txBody>
      </p:sp>
      <p:pic>
        <p:nvPicPr>
          <p:cNvPr id="9" name="Picture 8">
            <a:extLst>
              <a:ext uri="{FF2B5EF4-FFF2-40B4-BE49-F238E27FC236}">
                <a16:creationId xmlns:a16="http://schemas.microsoft.com/office/drawing/2014/main" id="{92D00325-5ABD-4E0F-FF9F-23CE1D0DC138}"/>
              </a:ext>
            </a:extLst>
          </p:cNvPr>
          <p:cNvPicPr>
            <a:picLocks noChangeAspect="1"/>
          </p:cNvPicPr>
          <p:nvPr/>
        </p:nvPicPr>
        <p:blipFill>
          <a:blip r:embed="rId3"/>
          <a:stretch>
            <a:fillRect/>
          </a:stretch>
        </p:blipFill>
        <p:spPr>
          <a:xfrm>
            <a:off x="6767127" y="590550"/>
            <a:ext cx="3534546" cy="1400175"/>
          </a:xfrm>
          <a:prstGeom prst="rect">
            <a:avLst/>
          </a:prstGeom>
        </p:spPr>
      </p:pic>
    </p:spTree>
    <p:extLst>
      <p:ext uri="{BB962C8B-B14F-4D97-AF65-F5344CB8AC3E}">
        <p14:creationId xmlns:p14="http://schemas.microsoft.com/office/powerpoint/2010/main" val="589597898"/>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Mobile no validation using Regular Expressions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590550"/>
            <a:ext cx="7801746" cy="4801314"/>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validate()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mobileno</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"mobile"</a:t>
            </a:r>
            <a:r>
              <a:rPr lang="en-IN" b="0" dirty="0">
                <a:solidFill>
                  <a:srgbClr val="000000"/>
                </a:solidFill>
                <a:effectLst/>
                <a:latin typeface="Consolas" panose="020B0609020204030204" pitchFamily="49" charset="0"/>
              </a:rPr>
              <a:t>).value;</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regx</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[6-9]\d</a:t>
            </a:r>
            <a:r>
              <a:rPr lang="en-IN" b="0" dirty="0">
                <a:solidFill>
                  <a:srgbClr val="000000"/>
                </a:solidFill>
                <a:effectLst/>
                <a:latin typeface="Consolas" panose="020B0609020204030204" pitchFamily="49" charset="0"/>
              </a:rPr>
              <a:t>{9}</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regx.test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mobileno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document. </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getElementById</a:t>
            </a:r>
            <a:r>
              <a:rPr lang="en-IN" b="0" dirty="0" err="1">
                <a:solidFill>
                  <a:srgbClr val="A31515"/>
                </a:solidFill>
                <a:effectLst/>
                <a:latin typeface="Consolas" panose="020B0609020204030204" pitchFamily="49" charset="0"/>
              </a:rPr>
              <a:t>"name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"valid mobile no"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style.visibility</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"visible"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style.color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"green"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61186712"/>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46824"/>
            <a:chOff x="2666841" y="125716"/>
            <a:chExt cx="9410859" cy="862431"/>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779700"/>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Mobile no validation using Regular Expressions</a:t>
              </a:r>
            </a:p>
            <a:p>
              <a:pPr algn="just"/>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641043"/>
            <a:ext cx="7801746" cy="4247317"/>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"invalid mobile no"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style.visibility</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"visible"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style.color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242448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just"/>
              <a:r>
                <a:rPr lang="en-US" sz="1400" b="1" dirty="0">
                  <a:solidFill>
                    <a:schemeClr val="bg1"/>
                  </a:solidFill>
                  <a:latin typeface="Bookman Old Style" panose="02050604050505020204" pitchFamily="18" charset="0"/>
                </a:rPr>
                <a:t>Document Object Model(DOM)</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FD6FA808-672C-8176-B12D-F56E4D9124E4}"/>
              </a:ext>
            </a:extLst>
          </p:cNvPr>
          <p:cNvSpPr txBox="1"/>
          <p:nvPr/>
        </p:nvSpPr>
        <p:spPr>
          <a:xfrm>
            <a:off x="457200" y="729139"/>
            <a:ext cx="8686800" cy="3970318"/>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JavaScript Can Show HTML Elements</a:t>
            </a:r>
          </a:p>
          <a:p>
            <a:pPr algn="l"/>
            <a:r>
              <a:rPr lang="en-US" b="0" i="0" dirty="0">
                <a:solidFill>
                  <a:srgbClr val="000000"/>
                </a:solidFill>
                <a:effectLst/>
                <a:latin typeface="Verdana" panose="020B0604030504040204" pitchFamily="34" charset="0"/>
              </a:rPr>
              <a:t>Showing hidden HTML elements can also be done by changing the display style:</a:t>
            </a:r>
          </a:p>
          <a:p>
            <a:pPr algn="l"/>
            <a:r>
              <a:rPr lang="en-US" dirty="0">
                <a:solidFill>
                  <a:srgbClr val="FF0000"/>
                </a:solidFill>
                <a:latin typeface="Verdana" panose="020B0604030504040204" pitchFamily="34" charset="0"/>
              </a:rPr>
              <a:t>Example</a:t>
            </a: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What Can JavaScript Do?</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JavaScript can show hidden HTML elements.</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"demo"</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display:none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Hello JavaScript!</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document.getElementById</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style.display</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'block'</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Click Me!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3DC3F25E-3AFB-C005-64B4-96E79F58420B}"/>
              </a:ext>
            </a:extLst>
          </p:cNvPr>
          <p:cNvPicPr>
            <a:picLocks noChangeAspect="1"/>
          </p:cNvPicPr>
          <p:nvPr/>
        </p:nvPicPr>
        <p:blipFill>
          <a:blip r:embed="rId3"/>
          <a:stretch>
            <a:fillRect/>
          </a:stretch>
        </p:blipFill>
        <p:spPr>
          <a:xfrm>
            <a:off x="5334000" y="1158310"/>
            <a:ext cx="3581400" cy="1152525"/>
          </a:xfrm>
          <a:prstGeom prst="rect">
            <a:avLst/>
          </a:prstGeom>
        </p:spPr>
      </p:pic>
      <p:pic>
        <p:nvPicPr>
          <p:cNvPr id="9" name="Picture 8">
            <a:extLst>
              <a:ext uri="{FF2B5EF4-FFF2-40B4-BE49-F238E27FC236}">
                <a16:creationId xmlns:a16="http://schemas.microsoft.com/office/drawing/2014/main" id="{44083CA0-4ECE-A06A-6D0B-CA544A185196}"/>
              </a:ext>
            </a:extLst>
          </p:cNvPr>
          <p:cNvPicPr>
            <a:picLocks noChangeAspect="1"/>
          </p:cNvPicPr>
          <p:nvPr/>
        </p:nvPicPr>
        <p:blipFill>
          <a:blip r:embed="rId4"/>
          <a:stretch>
            <a:fillRect/>
          </a:stretch>
        </p:blipFill>
        <p:spPr>
          <a:xfrm>
            <a:off x="5705475" y="3512165"/>
            <a:ext cx="3209925" cy="1390650"/>
          </a:xfrm>
          <a:prstGeom prst="rect">
            <a:avLst/>
          </a:prstGeom>
        </p:spPr>
      </p:pic>
    </p:spTree>
    <p:extLst>
      <p:ext uri="{BB962C8B-B14F-4D97-AF65-F5344CB8AC3E}">
        <p14:creationId xmlns:p14="http://schemas.microsoft.com/office/powerpoint/2010/main" val="3862635339"/>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Mobile no validation using Regular Expressions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641043"/>
            <a:ext cx="7801746" cy="2862322"/>
          </a:xfrm>
          <a:prstGeom prst="rect">
            <a:avLst/>
          </a:prstGeom>
          <a:noFill/>
        </p:spPr>
        <p:txBody>
          <a:bodyPr wrap="square">
            <a:spAutoFit/>
          </a:bodyPr>
          <a:lstStyle/>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"mobile"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placeholder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mobileno</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a:solidFill>
                  <a:srgbClr val="800000"/>
                </a:solidFill>
                <a:effectLst/>
                <a:latin typeface="Consolas" panose="020B0609020204030204" pitchFamily="49" charset="0"/>
              </a:rPr>
              <a:t>/&gt;&lt;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visibility:hidden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"validate()"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submit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1678716"/>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Mail id validation using Regular Expressions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641043"/>
            <a:ext cx="7801746" cy="6463308"/>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validate()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email=</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"mail"</a:t>
            </a:r>
            <a:r>
              <a:rPr lang="en-IN" b="0" dirty="0">
                <a:solidFill>
                  <a:srgbClr val="000000"/>
                </a:solidFill>
                <a:effectLst/>
                <a:latin typeface="Consolas" panose="020B0609020204030204" pitchFamily="49" charset="0"/>
              </a:rPr>
              <a:t>).value;</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var </a:t>
            </a:r>
            <a:r>
              <a:rPr lang="en-IN" b="0" dirty="0" err="1">
                <a:solidFill>
                  <a:srgbClr val="008000"/>
                </a:solidFill>
                <a:effectLst/>
                <a:latin typeface="Consolas" panose="020B0609020204030204" pitchFamily="49" charset="0"/>
              </a:rPr>
              <a:t>regx</a:t>
            </a:r>
            <a:r>
              <a:rPr lang="en-IN" b="0" dirty="0">
                <a:solidFill>
                  <a:srgbClr val="008000"/>
                </a:solidFill>
                <a:effectLst/>
                <a:latin typeface="Consolas" panose="020B0609020204030204" pitchFamily="49" charset="0"/>
              </a:rPr>
              <a:t>=/^[a-z]{1}.[a-z]+@iare.ac.in$/;</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regx</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RegExp</a:t>
            </a:r>
            <a:r>
              <a:rPr lang="en-IN" b="0" dirty="0">
                <a:solidFill>
                  <a:srgbClr val="000000"/>
                </a:solidFill>
                <a:effectLst/>
                <a:latin typeface="Consolas" panose="020B0609020204030204" pitchFamily="49" charset="0"/>
              </a:rPr>
              <a:t>(</a:t>
            </a:r>
            <a:r>
              <a:rPr lang="pl-PL" b="0" dirty="0">
                <a:solidFill>
                  <a:srgbClr val="0000FF"/>
                </a:solidFill>
                <a:effectLst/>
                <a:latin typeface="Consolas" panose="020B0609020204030204" pitchFamily="49" charset="0"/>
              </a:rPr>
              <a:t>var</a:t>
            </a:r>
            <a:r>
              <a:rPr lang="pl-PL" b="0" dirty="0">
                <a:solidFill>
                  <a:srgbClr val="000000"/>
                </a:solidFill>
                <a:effectLst/>
                <a:latin typeface="Consolas" panose="020B0609020204030204" pitchFamily="49" charset="0"/>
              </a:rPr>
              <a:t> regx=</a:t>
            </a:r>
            <a:r>
              <a:rPr lang="pl-PL" b="0" dirty="0">
                <a:solidFill>
                  <a:srgbClr val="0000FF"/>
                </a:solidFill>
                <a:effectLst/>
                <a:latin typeface="Consolas" panose="020B0609020204030204" pitchFamily="49" charset="0"/>
              </a:rPr>
              <a:t>new</a:t>
            </a:r>
            <a:r>
              <a:rPr lang="pl-PL" b="0" dirty="0">
                <a:solidFill>
                  <a:srgbClr val="000000"/>
                </a:solidFill>
                <a:effectLst/>
                <a:latin typeface="Consolas" panose="020B0609020204030204" pitchFamily="49" charset="0"/>
              </a:rPr>
              <a:t> RegExp(</a:t>
            </a:r>
            <a:r>
              <a:rPr lang="pl-PL" b="0" dirty="0">
                <a:solidFill>
                  <a:srgbClr val="A31515"/>
                </a:solidFill>
                <a:effectLst/>
                <a:latin typeface="Consolas" panose="020B0609020204030204" pitchFamily="49" charset="0"/>
              </a:rPr>
              <a:t>"^[a-z A-Z 0-9]+[._][a-z A</a:t>
            </a:r>
            <a:r>
              <a:rPr lang="en-US" b="0" dirty="0">
                <a:solidFill>
                  <a:srgbClr val="A31515"/>
                </a:solidFill>
                <a:effectLst/>
                <a:latin typeface="Consolas" panose="020B0609020204030204" pitchFamily="49" charset="0"/>
              </a:rPr>
              <a:t>-</a:t>
            </a:r>
            <a:r>
              <a:rPr lang="pl-PL" b="0" dirty="0">
                <a:solidFill>
                  <a:srgbClr val="A31515"/>
                </a:solidFill>
                <a:effectLst/>
                <a:latin typeface="Consolas" panose="020B0609020204030204" pitchFamily="49" charset="0"/>
              </a:rPr>
              <a:t>Z 0-9]+@[a-z]+[.]com$"</a:t>
            </a:r>
            <a:r>
              <a:rPr lang="pl-PL"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regx.test</a:t>
            </a:r>
            <a:r>
              <a:rPr lang="en-IN" b="0" dirty="0">
                <a:solidFill>
                  <a:srgbClr val="000000"/>
                </a:solidFill>
                <a:effectLst/>
                <a:latin typeface="Consolas" panose="020B0609020204030204" pitchFamily="49" charset="0"/>
              </a:rPr>
              <a:t>(email))</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alert(</a:t>
            </a:r>
            <a:r>
              <a:rPr lang="en-IN" b="0" dirty="0">
                <a:solidFill>
                  <a:srgbClr val="A31515"/>
                </a:solidFill>
                <a:effectLst/>
                <a:latin typeface="Consolas" panose="020B0609020204030204" pitchFamily="49" charset="0"/>
              </a:rPr>
              <a:t>"valid </a:t>
            </a:r>
            <a:r>
              <a:rPr lang="en-IN" b="0" dirty="0" err="1">
                <a:solidFill>
                  <a:srgbClr val="A31515"/>
                </a:solidFill>
                <a:effectLst/>
                <a:latin typeface="Consolas" panose="020B0609020204030204" pitchFamily="49" charset="0"/>
              </a:rPr>
              <a:t>mailid</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alert(</a:t>
            </a:r>
            <a:r>
              <a:rPr lang="en-IN" b="0" dirty="0">
                <a:solidFill>
                  <a:srgbClr val="A31515"/>
                </a:solidFill>
                <a:effectLst/>
                <a:latin typeface="Consolas" panose="020B0609020204030204" pitchFamily="49" charset="0"/>
              </a:rPr>
              <a:t>"invalid </a:t>
            </a:r>
            <a:r>
              <a:rPr lang="en-IN" b="0" dirty="0" err="1">
                <a:solidFill>
                  <a:srgbClr val="A31515"/>
                </a:solidFill>
                <a:effectLst/>
                <a:latin typeface="Consolas" panose="020B0609020204030204" pitchFamily="49" charset="0"/>
              </a:rPr>
              <a:t>mailid</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style.visibility</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"visible"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95587287"/>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Mail id validation using Regular Expressions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B82572C8-6C01-3955-1271-CF07B318875F}"/>
              </a:ext>
            </a:extLst>
          </p:cNvPr>
          <p:cNvSpPr txBox="1"/>
          <p:nvPr/>
        </p:nvSpPr>
        <p:spPr>
          <a:xfrm>
            <a:off x="609600" y="641043"/>
            <a:ext cx="7801746" cy="2862322"/>
          </a:xfrm>
          <a:prstGeom prst="rect">
            <a:avLst/>
          </a:prstGeom>
          <a:noFill/>
        </p:spPr>
        <p:txBody>
          <a:bodyPr wrap="square">
            <a:spAutoFit/>
          </a:bodyPr>
          <a:lstStyle/>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"mail"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placeholder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"email"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a:solidFill>
                  <a:srgbClr val="800000"/>
                </a:solidFill>
                <a:effectLst/>
                <a:latin typeface="Consolas" panose="020B0609020204030204" pitchFamily="49" charset="0"/>
              </a:rPr>
              <a:t>/&gt;&lt;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color:red;visibility:hidden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invalid username</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"validate()"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submit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26504514"/>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oops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5F0FEA5A-6BA6-8A15-EDF6-499343A1E68A}"/>
              </a:ext>
            </a:extLst>
          </p:cNvPr>
          <p:cNvSpPr txBox="1"/>
          <p:nvPr/>
        </p:nvSpPr>
        <p:spPr>
          <a:xfrm>
            <a:off x="457200" y="671935"/>
            <a:ext cx="7467600" cy="923330"/>
          </a:xfrm>
          <a:prstGeom prst="rect">
            <a:avLst/>
          </a:prstGeom>
          <a:noFill/>
        </p:spPr>
        <p:txBody>
          <a:bodyPr wrap="square">
            <a:spAutoFit/>
          </a:bodyPr>
          <a:lstStyle/>
          <a:p>
            <a:pPr algn="l"/>
            <a:r>
              <a:rPr lang="en-US" b="0" i="0" dirty="0">
                <a:solidFill>
                  <a:srgbClr val="FF0000"/>
                </a:solidFill>
                <a:effectLst/>
                <a:latin typeface="Roboto" panose="02000000000000000000" pitchFamily="2" charset="0"/>
              </a:rPr>
              <a:t>Class</a:t>
            </a:r>
            <a:r>
              <a:rPr lang="en-US" b="0" i="0" dirty="0">
                <a:solidFill>
                  <a:srgbClr val="272C37"/>
                </a:solidFill>
                <a:effectLst/>
                <a:latin typeface="Roboto" panose="02000000000000000000" pitchFamily="2" charset="0"/>
              </a:rPr>
              <a:t> Implementation in JavaScript</a:t>
            </a:r>
          </a:p>
          <a:p>
            <a:pPr algn="l"/>
            <a:r>
              <a:rPr lang="en-US" b="0" i="0" dirty="0">
                <a:solidFill>
                  <a:srgbClr val="51565E"/>
                </a:solidFill>
                <a:effectLst/>
                <a:latin typeface="Roboto" panose="02000000000000000000" pitchFamily="2" charset="0"/>
              </a:rPr>
              <a:t>JavaScript uses the ES6 standard to define classes. Consider the following example</a:t>
            </a:r>
          </a:p>
        </p:txBody>
      </p:sp>
      <p:sp>
        <p:nvSpPr>
          <p:cNvPr id="9" name="TextBox 8">
            <a:extLst>
              <a:ext uri="{FF2B5EF4-FFF2-40B4-BE49-F238E27FC236}">
                <a16:creationId xmlns:a16="http://schemas.microsoft.com/office/drawing/2014/main" id="{3C6B2383-FAEB-57F7-FE8F-6A1ADF6E178F}"/>
              </a:ext>
            </a:extLst>
          </p:cNvPr>
          <p:cNvSpPr txBox="1"/>
          <p:nvPr/>
        </p:nvSpPr>
        <p:spPr>
          <a:xfrm>
            <a:off x="322595" y="1595265"/>
            <a:ext cx="6588373" cy="3416320"/>
          </a:xfrm>
          <a:prstGeom prst="rect">
            <a:avLst/>
          </a:prstGeom>
          <a:noFill/>
        </p:spPr>
        <p:txBody>
          <a:bodyPr wrap="square">
            <a:spAutoFit/>
          </a:bodyPr>
          <a:lstStyle/>
          <a:p>
            <a:pPr algn="l"/>
            <a:r>
              <a:rPr lang="en-IN" b="0" i="0" dirty="0">
                <a:solidFill>
                  <a:srgbClr val="51565E"/>
                </a:solidFill>
                <a:effectLst/>
                <a:latin typeface="Roboto" panose="02000000000000000000" pitchFamily="2" charset="0"/>
              </a:rPr>
              <a:t>&lt;script&gt;</a:t>
            </a:r>
          </a:p>
          <a:p>
            <a:pPr algn="l"/>
            <a:r>
              <a:rPr lang="en-IN" b="0" i="0" dirty="0">
                <a:solidFill>
                  <a:srgbClr val="51565E"/>
                </a:solidFill>
                <a:effectLst/>
                <a:latin typeface="Roboto" panose="02000000000000000000" pitchFamily="2" charset="0"/>
              </a:rPr>
              <a:t>class Cars { </a:t>
            </a:r>
          </a:p>
          <a:p>
            <a:pPr algn="l"/>
            <a:r>
              <a:rPr lang="en-IN" b="0" i="0" dirty="0">
                <a:solidFill>
                  <a:srgbClr val="51565E"/>
                </a:solidFill>
                <a:effectLst/>
                <a:latin typeface="Roboto" panose="02000000000000000000" pitchFamily="2" charset="0"/>
              </a:rPr>
              <a:t>    constructor(name, maker, price) { </a:t>
            </a:r>
          </a:p>
          <a:p>
            <a:pPr algn="l"/>
            <a:r>
              <a:rPr lang="en-IN" b="0" i="0" dirty="0">
                <a:solidFill>
                  <a:srgbClr val="51565E"/>
                </a:solidFill>
                <a:effectLst/>
                <a:latin typeface="Roboto" panose="02000000000000000000" pitchFamily="2" charset="0"/>
              </a:rPr>
              <a:t>      this.name = name; </a:t>
            </a:r>
          </a:p>
          <a:p>
            <a:pPr algn="l"/>
            <a:r>
              <a:rPr lang="en-IN" b="0" i="0" dirty="0">
                <a:solidFill>
                  <a:srgbClr val="51565E"/>
                </a:solidFill>
                <a:effectLst/>
                <a:latin typeface="Roboto" panose="02000000000000000000" pitchFamily="2" charset="0"/>
              </a:rPr>
              <a:t>      </a:t>
            </a:r>
            <a:r>
              <a:rPr lang="en-IN" b="0" i="0" dirty="0" err="1">
                <a:solidFill>
                  <a:srgbClr val="51565E"/>
                </a:solidFill>
                <a:effectLst/>
                <a:latin typeface="Roboto" panose="02000000000000000000" pitchFamily="2" charset="0"/>
              </a:rPr>
              <a:t>this.maker</a:t>
            </a:r>
            <a:r>
              <a:rPr lang="en-IN" b="0" i="0" dirty="0">
                <a:solidFill>
                  <a:srgbClr val="51565E"/>
                </a:solidFill>
                <a:effectLst/>
                <a:latin typeface="Roboto" panose="02000000000000000000" pitchFamily="2" charset="0"/>
              </a:rPr>
              <a:t> =  maker; </a:t>
            </a:r>
          </a:p>
          <a:p>
            <a:pPr algn="l"/>
            <a:r>
              <a:rPr lang="en-IN" b="0" i="0" dirty="0">
                <a:solidFill>
                  <a:srgbClr val="51565E"/>
                </a:solidFill>
                <a:effectLst/>
                <a:latin typeface="Roboto" panose="02000000000000000000" pitchFamily="2" charset="0"/>
              </a:rPr>
              <a:t>      </a:t>
            </a:r>
            <a:r>
              <a:rPr lang="en-IN" b="0" i="0" dirty="0" err="1">
                <a:solidFill>
                  <a:srgbClr val="51565E"/>
                </a:solidFill>
                <a:effectLst/>
                <a:latin typeface="Roboto" panose="02000000000000000000" pitchFamily="2" charset="0"/>
              </a:rPr>
              <a:t>this.price</a:t>
            </a:r>
            <a:r>
              <a:rPr lang="en-IN" b="0" i="0" dirty="0">
                <a:solidFill>
                  <a:srgbClr val="51565E"/>
                </a:solidFill>
                <a:effectLst/>
                <a:latin typeface="Roboto" panose="02000000000000000000" pitchFamily="2" charset="0"/>
              </a:rPr>
              <a:t> = price; </a:t>
            </a:r>
          </a:p>
          <a:p>
            <a:pPr algn="l"/>
            <a:r>
              <a:rPr lang="en-IN" b="0" i="0" dirty="0">
                <a:solidFill>
                  <a:srgbClr val="51565E"/>
                </a:solidFill>
                <a:effectLst/>
                <a:latin typeface="Roboto" panose="02000000000000000000" pitchFamily="2" charset="0"/>
              </a:rPr>
              <a:t>    } </a:t>
            </a:r>
          </a:p>
          <a:p>
            <a:pPr algn="l"/>
            <a:r>
              <a:rPr lang="en-IN" b="0" i="0" dirty="0">
                <a:solidFill>
                  <a:srgbClr val="51565E"/>
                </a:solidFill>
                <a:effectLst/>
                <a:latin typeface="Roboto" panose="02000000000000000000" pitchFamily="2" charset="0"/>
              </a:rPr>
              <a:t>    </a:t>
            </a:r>
            <a:r>
              <a:rPr lang="en-IN" b="0" i="0" dirty="0" err="1">
                <a:solidFill>
                  <a:srgbClr val="51565E"/>
                </a:solidFill>
                <a:effectLst/>
                <a:latin typeface="Roboto" panose="02000000000000000000" pitchFamily="2" charset="0"/>
              </a:rPr>
              <a:t>getDetails</a:t>
            </a:r>
            <a:r>
              <a:rPr lang="en-IN" b="0" i="0" dirty="0">
                <a:solidFill>
                  <a:srgbClr val="51565E"/>
                </a:solidFill>
                <a:effectLst/>
                <a:latin typeface="Roboto" panose="02000000000000000000" pitchFamily="2" charset="0"/>
              </a:rPr>
              <a:t>(){ </a:t>
            </a:r>
          </a:p>
          <a:p>
            <a:pPr algn="l"/>
            <a:r>
              <a:rPr lang="en-IN" b="0" i="0" dirty="0">
                <a:solidFill>
                  <a:srgbClr val="51565E"/>
                </a:solidFill>
                <a:effectLst/>
                <a:latin typeface="Roboto" panose="02000000000000000000" pitchFamily="2" charset="0"/>
              </a:rPr>
              <a:t>        return (`The name of the car is ${this.name}.`) </a:t>
            </a:r>
          </a:p>
          <a:p>
            <a:pPr algn="l"/>
            <a:r>
              <a:rPr lang="en-IN" b="0" i="0" dirty="0">
                <a:solidFill>
                  <a:srgbClr val="51565E"/>
                </a:solidFill>
                <a:effectLst/>
                <a:latin typeface="Roboto" panose="02000000000000000000" pitchFamily="2" charset="0"/>
              </a:rPr>
              <a:t>    } </a:t>
            </a:r>
          </a:p>
          <a:p>
            <a:pPr algn="l"/>
            <a:r>
              <a:rPr lang="en-IN" b="0" i="0" dirty="0">
                <a:solidFill>
                  <a:srgbClr val="51565E"/>
                </a:solidFill>
                <a:effectLst/>
                <a:latin typeface="Roboto" panose="02000000000000000000" pitchFamily="2" charset="0"/>
              </a:rPr>
              <a:t>  } </a:t>
            </a:r>
          </a:p>
          <a:p>
            <a:pPr algn="l"/>
            <a:r>
              <a:rPr lang="en-IN" b="0" i="0" dirty="0">
                <a:solidFill>
                  <a:srgbClr val="51565E"/>
                </a:solidFill>
                <a:effectLst/>
                <a:latin typeface="Roboto" panose="02000000000000000000" pitchFamily="2" charset="0"/>
              </a:rPr>
              <a:t>  </a:t>
            </a:r>
          </a:p>
        </p:txBody>
      </p:sp>
    </p:spTree>
    <p:extLst>
      <p:ext uri="{BB962C8B-B14F-4D97-AF65-F5344CB8AC3E}">
        <p14:creationId xmlns:p14="http://schemas.microsoft.com/office/powerpoint/2010/main" val="1390549798"/>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oops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5F0FEA5A-6BA6-8A15-EDF6-499343A1E68A}"/>
              </a:ext>
            </a:extLst>
          </p:cNvPr>
          <p:cNvSpPr txBox="1"/>
          <p:nvPr/>
        </p:nvSpPr>
        <p:spPr>
          <a:xfrm>
            <a:off x="457200" y="671935"/>
            <a:ext cx="7467600" cy="2031325"/>
          </a:xfrm>
          <a:prstGeom prst="rect">
            <a:avLst/>
          </a:prstGeom>
          <a:noFill/>
        </p:spPr>
        <p:txBody>
          <a:bodyPr wrap="square">
            <a:spAutoFit/>
          </a:bodyPr>
          <a:lstStyle/>
          <a:p>
            <a:pPr algn="l"/>
            <a:r>
              <a:rPr lang="en-IN" b="0" i="0" dirty="0">
                <a:solidFill>
                  <a:srgbClr val="51565E"/>
                </a:solidFill>
                <a:effectLst/>
                <a:latin typeface="Roboto" panose="02000000000000000000" pitchFamily="2" charset="0"/>
              </a:rPr>
              <a:t>let car1 = new Cars('Rolls Royce Ghost', 'Rolls Royce', '$315K'); </a:t>
            </a:r>
          </a:p>
          <a:p>
            <a:pPr algn="l"/>
            <a:r>
              <a:rPr lang="en-IN" b="0" i="0" dirty="0">
                <a:solidFill>
                  <a:srgbClr val="51565E"/>
                </a:solidFill>
                <a:effectLst/>
                <a:latin typeface="Roboto" panose="02000000000000000000" pitchFamily="2" charset="0"/>
              </a:rPr>
              <a:t>  let car2 = new Cars('Mercedes AMG One', 'Mercedes', '$2700K'); </a:t>
            </a:r>
          </a:p>
          <a:p>
            <a:pPr algn="l"/>
            <a:r>
              <a:rPr lang="en-IN" b="0" i="0" dirty="0">
                <a:solidFill>
                  <a:srgbClr val="51565E"/>
                </a:solidFill>
                <a:effectLst/>
                <a:latin typeface="Roboto" panose="02000000000000000000" pitchFamily="2" charset="0"/>
              </a:rPr>
              <a:t>  console.log(car1.name);     </a:t>
            </a:r>
          </a:p>
          <a:p>
            <a:pPr algn="l"/>
            <a:r>
              <a:rPr lang="en-IN" b="0" i="0" dirty="0">
                <a:solidFill>
                  <a:srgbClr val="51565E"/>
                </a:solidFill>
                <a:effectLst/>
                <a:latin typeface="Roboto" panose="02000000000000000000" pitchFamily="2" charset="0"/>
              </a:rPr>
              <a:t>  console.log(car2.maker);   </a:t>
            </a:r>
          </a:p>
          <a:p>
            <a:pPr algn="l"/>
            <a:r>
              <a:rPr lang="en-IN" b="0" i="0" dirty="0">
                <a:solidFill>
                  <a:srgbClr val="51565E"/>
                </a:solidFill>
                <a:effectLst/>
                <a:latin typeface="Roboto" panose="02000000000000000000" pitchFamily="2" charset="0"/>
              </a:rPr>
              <a:t>  console.log(car1.getDetails()); </a:t>
            </a:r>
          </a:p>
          <a:p>
            <a:pPr algn="l"/>
            <a:r>
              <a:rPr lang="en-IN" dirty="0">
                <a:solidFill>
                  <a:srgbClr val="51565E"/>
                </a:solidFill>
                <a:latin typeface="Roboto" panose="02000000000000000000" pitchFamily="2" charset="0"/>
              </a:rPr>
              <a:t>&lt;/script&gt;</a:t>
            </a:r>
            <a:endParaRPr lang="en-IN" b="0" i="0" dirty="0">
              <a:solidFill>
                <a:srgbClr val="51565E"/>
              </a:solidFill>
              <a:effectLst/>
              <a:latin typeface="Roboto" panose="02000000000000000000" pitchFamily="2" charset="0"/>
            </a:endParaRPr>
          </a:p>
          <a:p>
            <a:pPr algn="l"/>
            <a:endParaRPr lang="en-US" b="0" i="0" dirty="0">
              <a:solidFill>
                <a:srgbClr val="51565E"/>
              </a:solidFill>
              <a:effectLst/>
              <a:latin typeface="Roboto" panose="02000000000000000000" pitchFamily="2" charset="0"/>
            </a:endParaRPr>
          </a:p>
        </p:txBody>
      </p:sp>
      <p:pic>
        <p:nvPicPr>
          <p:cNvPr id="5" name="Picture 4">
            <a:extLst>
              <a:ext uri="{FF2B5EF4-FFF2-40B4-BE49-F238E27FC236}">
                <a16:creationId xmlns:a16="http://schemas.microsoft.com/office/drawing/2014/main" id="{D4AB4B14-F202-5517-FA20-CDA2F80541F4}"/>
              </a:ext>
            </a:extLst>
          </p:cNvPr>
          <p:cNvPicPr>
            <a:picLocks noChangeAspect="1"/>
          </p:cNvPicPr>
          <p:nvPr/>
        </p:nvPicPr>
        <p:blipFill>
          <a:blip r:embed="rId3"/>
          <a:stretch>
            <a:fillRect/>
          </a:stretch>
        </p:blipFill>
        <p:spPr>
          <a:xfrm>
            <a:off x="3972891" y="1809750"/>
            <a:ext cx="4819650" cy="1209675"/>
          </a:xfrm>
          <a:prstGeom prst="rect">
            <a:avLst/>
          </a:prstGeom>
        </p:spPr>
      </p:pic>
    </p:spTree>
    <p:extLst>
      <p:ext uri="{BB962C8B-B14F-4D97-AF65-F5344CB8AC3E}">
        <p14:creationId xmlns:p14="http://schemas.microsoft.com/office/powerpoint/2010/main" val="2660509721"/>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oops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4524315"/>
          </a:xfrm>
          <a:prstGeom prst="rect">
            <a:avLst/>
          </a:prstGeom>
          <a:noFill/>
        </p:spPr>
        <p:txBody>
          <a:bodyPr wrap="square">
            <a:spAutoFit/>
          </a:bodyPr>
          <a:lstStyle/>
          <a:p>
            <a:r>
              <a:rPr lang="en-IN" dirty="0">
                <a:solidFill>
                  <a:srgbClr val="FF0000"/>
                </a:solidFill>
              </a:rPr>
              <a:t>Inheritance: </a:t>
            </a:r>
            <a:r>
              <a:rPr lang="en-IN" dirty="0">
                <a:solidFill>
                  <a:schemeClr val="bg1"/>
                </a:solidFill>
              </a:rPr>
              <a:t>It is a concept in which some properties and methods of an Object are being used by another Object. Unlike most of the OOP languages where classes inherit classes, JavaScript Objects inherit Objects i.e. certain features (property and methods) of one object can be reused by other Objects. </a:t>
            </a:r>
          </a:p>
          <a:p>
            <a:r>
              <a:rPr lang="en-IN" dirty="0">
                <a:solidFill>
                  <a:srgbClr val="FF0000"/>
                </a:solidFill>
              </a:rPr>
              <a:t>Example</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person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(name)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.name = name;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method to return the string</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toString</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`Name of person: </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endParaRPr lang="en-IN" dirty="0">
              <a:solidFill>
                <a:schemeClr val="bg1"/>
              </a:solidFill>
            </a:endParaRPr>
          </a:p>
        </p:txBody>
      </p:sp>
    </p:spTree>
    <p:extLst>
      <p:ext uri="{BB962C8B-B14F-4D97-AF65-F5344CB8AC3E}">
        <p14:creationId xmlns:p14="http://schemas.microsoft.com/office/powerpoint/2010/main" val="910169574"/>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oops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4801314"/>
          </a:xfrm>
          <a:prstGeom prst="rect">
            <a:avLst/>
          </a:prstGeom>
          <a:noFill/>
        </p:spPr>
        <p:txBody>
          <a:bodyPr wrap="square">
            <a:spAutoFit/>
          </a:bodyPr>
          <a:lstStyle/>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student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person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(name, id)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super keyword for calling the above</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class constructor</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(name);</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.id = id;</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toString</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super</a:t>
            </a:r>
            <a:r>
              <a:rPr lang="en-IN" b="0" dirty="0" err="1">
                <a:solidFill>
                  <a:srgbClr val="000000"/>
                </a:solidFill>
                <a:effectLst/>
                <a:latin typeface="Consolas" panose="020B0609020204030204" pitchFamily="49" charset="0"/>
              </a:rPr>
              <a:t>.toString</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A31515"/>
                </a:solidFill>
                <a:effectLst/>
                <a:latin typeface="Consolas" panose="020B0609020204030204" pitchFamily="49" charset="0"/>
              </a:rPr>
              <a:t>                Student ID: </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.id</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student1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student(</a:t>
            </a:r>
            <a:r>
              <a:rPr lang="en-IN" b="0" dirty="0">
                <a:solidFill>
                  <a:srgbClr val="A31515"/>
                </a:solidFill>
                <a:effectLst/>
                <a:latin typeface="Consolas" panose="020B0609020204030204" pitchFamily="49" charset="0"/>
              </a:rPr>
              <a:t>'Mukul'</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console.log(student1.toString());</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pic>
        <p:nvPicPr>
          <p:cNvPr id="4" name="Picture 3">
            <a:extLst>
              <a:ext uri="{FF2B5EF4-FFF2-40B4-BE49-F238E27FC236}">
                <a16:creationId xmlns:a16="http://schemas.microsoft.com/office/drawing/2014/main" id="{D768DAC5-6C1B-1E5E-EB13-E2D3FECA5E68}"/>
              </a:ext>
            </a:extLst>
          </p:cNvPr>
          <p:cNvPicPr>
            <a:picLocks noChangeAspect="1"/>
          </p:cNvPicPr>
          <p:nvPr/>
        </p:nvPicPr>
        <p:blipFill>
          <a:blip r:embed="rId3"/>
          <a:stretch>
            <a:fillRect/>
          </a:stretch>
        </p:blipFill>
        <p:spPr>
          <a:xfrm>
            <a:off x="4266416" y="2196728"/>
            <a:ext cx="4572000" cy="676275"/>
          </a:xfrm>
          <a:prstGeom prst="rect">
            <a:avLst/>
          </a:prstGeom>
        </p:spPr>
      </p:pic>
    </p:spTree>
    <p:extLst>
      <p:ext uri="{BB962C8B-B14F-4D97-AF65-F5344CB8AC3E}">
        <p14:creationId xmlns:p14="http://schemas.microsoft.com/office/powerpoint/2010/main" val="2976965366"/>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4524315"/>
          </a:xfrm>
          <a:prstGeom prst="rect">
            <a:avLst/>
          </a:prstGeom>
          <a:noFill/>
        </p:spPr>
        <p:txBody>
          <a:bodyPr wrap="square">
            <a:spAutoFit/>
          </a:bodyPr>
          <a:lstStyle/>
          <a:p>
            <a:r>
              <a:rPr lang="en-US" b="0" dirty="0">
                <a:solidFill>
                  <a:srgbClr val="008000"/>
                </a:solidFill>
                <a:effectLst/>
                <a:latin typeface="Consolas" panose="020B0609020204030204" pitchFamily="49" charset="0"/>
              </a:rPr>
              <a:t>&lt;!--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Write a program that accepts three numbers from the user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and alerts back the </a:t>
            </a:r>
            <a:r>
              <a:rPr lang="en-US" b="0" dirty="0" err="1">
                <a:solidFill>
                  <a:srgbClr val="008000"/>
                </a:solidFill>
                <a:effectLst/>
                <a:latin typeface="Consolas" panose="020B0609020204030204" pitchFamily="49" charset="0"/>
              </a:rPr>
              <a:t>the</a:t>
            </a:r>
            <a:r>
              <a:rPr lang="en-US" b="0" dirty="0">
                <a:solidFill>
                  <a:srgbClr val="008000"/>
                </a:solidFill>
                <a:effectLst/>
                <a:latin typeface="Consolas" panose="020B0609020204030204" pitchFamily="49" charset="0"/>
              </a:rPr>
              <a:t> user: the sum of the numbers,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the total of the numbers multiplied together, the average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of the numbers, and, for extra credit, figure out how to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find the largest number and smallest number.</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&lt;!DOCTYPE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HTML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&lt;TITLE&gt;</a:t>
            </a:r>
            <a:r>
              <a:rPr lang="en-US" b="0" dirty="0" err="1">
                <a:solidFill>
                  <a:srgbClr val="000000"/>
                </a:solidFill>
                <a:effectLst/>
                <a:latin typeface="Consolas" panose="020B0609020204030204" pitchFamily="49" charset="0"/>
              </a:rPr>
              <a:t>Javascript</a:t>
            </a:r>
            <a:r>
              <a:rPr lang="en-US" b="0" dirty="0">
                <a:solidFill>
                  <a:srgbClr val="000000"/>
                </a:solidFill>
                <a:effectLst/>
                <a:latin typeface="Consolas" panose="020B0609020204030204" pitchFamily="49" charset="0"/>
              </a:rPr>
              <a:t> Math is the Coolest</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31962063"/>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4893647"/>
          </a:xfrm>
          <a:prstGeom prst="rect">
            <a:avLst/>
          </a:prstGeom>
          <a:noFill/>
        </p:spPr>
        <p:txBody>
          <a:bodyPr wrap="square">
            <a:spAutoFit/>
          </a:bodyPr>
          <a:lstStyle/>
          <a:p>
            <a:r>
              <a:rPr lang="en-IN" sz="1200" b="0" dirty="0">
                <a:solidFill>
                  <a:srgbClr val="800000"/>
                </a:solidFill>
                <a:effectLst/>
                <a:latin typeface="Consolas" panose="020B0609020204030204" pitchFamily="49" charset="0"/>
              </a:rPr>
              <a:t>&lt;BODY&gt;</a:t>
            </a:r>
            <a:endParaRPr lang="en-IN" sz="1200" b="0" dirty="0">
              <a:solidFill>
                <a:srgbClr val="000000"/>
              </a:solidFill>
              <a:effectLst/>
              <a:latin typeface="Consolas" panose="020B0609020204030204" pitchFamily="49" charset="0"/>
            </a:endParaRPr>
          </a:p>
          <a:p>
            <a:r>
              <a:rPr lang="en-IN" sz="1200" b="0" dirty="0">
                <a:solidFill>
                  <a:srgbClr val="800000"/>
                </a:solidFill>
                <a:effectLst/>
                <a:latin typeface="Consolas" panose="020B0609020204030204" pitchFamily="49" charset="0"/>
              </a:rPr>
              <a:t>&lt;SCRIPT</a:t>
            </a:r>
            <a:r>
              <a:rPr lang="en-IN" sz="1200" b="0" dirty="0">
                <a:solidFill>
                  <a:srgbClr val="000000"/>
                </a:solidFill>
                <a:effectLst/>
                <a:latin typeface="Consolas" panose="020B0609020204030204" pitchFamily="49" charset="0"/>
              </a:rPr>
              <a:t> </a:t>
            </a:r>
            <a:r>
              <a:rPr lang="en-IN" sz="1200" b="0" dirty="0">
                <a:solidFill>
                  <a:srgbClr val="E50000"/>
                </a:solidFill>
                <a:effectLst/>
                <a:latin typeface="Consolas" panose="020B0609020204030204" pitchFamily="49" charset="0"/>
              </a:rPr>
              <a:t>type</a:t>
            </a:r>
            <a:r>
              <a:rPr lang="en-IN" sz="1200" b="0" dirty="0">
                <a:solidFill>
                  <a:srgbClr val="000000"/>
                </a:solidFill>
                <a:effectLst/>
                <a:latin typeface="Consolas" panose="020B0609020204030204" pitchFamily="49" charset="0"/>
              </a:rPr>
              <a:t>=</a:t>
            </a:r>
            <a:r>
              <a:rPr lang="en-IN" sz="1200" b="0" dirty="0">
                <a:solidFill>
                  <a:srgbClr val="0000FF"/>
                </a:solidFill>
                <a:effectLst/>
                <a:latin typeface="Consolas" panose="020B0609020204030204" pitchFamily="49" charset="0"/>
              </a:rPr>
              <a:t>"text/</a:t>
            </a:r>
            <a:r>
              <a:rPr lang="en-IN" sz="1200" b="0" dirty="0" err="1">
                <a:solidFill>
                  <a:srgbClr val="0000FF"/>
                </a:solidFill>
                <a:effectLst/>
                <a:latin typeface="Consolas" panose="020B0609020204030204" pitchFamily="49" charset="0"/>
              </a:rPr>
              <a:t>javascript</a:t>
            </a:r>
            <a:r>
              <a:rPr lang="en-IN" sz="1200" b="0" dirty="0">
                <a:solidFill>
                  <a:srgbClr val="0000FF"/>
                </a:solidFill>
                <a:effectLst/>
                <a:latin typeface="Consolas" panose="020B0609020204030204" pitchFamily="49" charset="0"/>
              </a:rPr>
              <a:t>"</a:t>
            </a:r>
            <a:r>
              <a:rPr lang="en-IN" sz="1200" b="0" dirty="0">
                <a:solidFill>
                  <a:srgbClr val="800000"/>
                </a:solidFill>
                <a:effectLst/>
                <a:latin typeface="Consolas" panose="020B0609020204030204" pitchFamily="49" charset="0"/>
              </a:rPr>
              <a:t>&gt;</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x = </a:t>
            </a:r>
            <a:r>
              <a:rPr lang="en-IN" sz="1200" b="0" dirty="0" err="1">
                <a:solidFill>
                  <a:srgbClr val="000000"/>
                </a:solidFill>
                <a:effectLst/>
                <a:latin typeface="Consolas" panose="020B0609020204030204" pitchFamily="49" charset="0"/>
              </a:rPr>
              <a:t>parseInt</a:t>
            </a:r>
            <a:r>
              <a:rPr lang="en-IN" sz="1200" b="0" dirty="0">
                <a:solidFill>
                  <a:srgbClr val="000000"/>
                </a:solidFill>
                <a:effectLst/>
                <a:latin typeface="Consolas" panose="020B0609020204030204" pitchFamily="49" charset="0"/>
              </a:rPr>
              <a:t>(prompt(</a:t>
            </a:r>
            <a:r>
              <a:rPr lang="en-IN" sz="1200" b="0" dirty="0">
                <a:solidFill>
                  <a:srgbClr val="A31515"/>
                </a:solidFill>
                <a:effectLst/>
                <a:latin typeface="Consolas" panose="020B0609020204030204" pitchFamily="49" charset="0"/>
              </a:rPr>
              <a:t>"Give me a first number."</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y = </a:t>
            </a:r>
            <a:r>
              <a:rPr lang="en-IN" sz="1200" b="0" dirty="0" err="1">
                <a:solidFill>
                  <a:srgbClr val="000000"/>
                </a:solidFill>
                <a:effectLst/>
                <a:latin typeface="Consolas" panose="020B0609020204030204" pitchFamily="49" charset="0"/>
              </a:rPr>
              <a:t>parseInt</a:t>
            </a:r>
            <a:r>
              <a:rPr lang="en-IN" sz="1200" b="0" dirty="0">
                <a:solidFill>
                  <a:srgbClr val="000000"/>
                </a:solidFill>
                <a:effectLst/>
                <a:latin typeface="Consolas" panose="020B0609020204030204" pitchFamily="49" charset="0"/>
              </a:rPr>
              <a:t>(prompt(</a:t>
            </a:r>
            <a:r>
              <a:rPr lang="en-IN" sz="1200" b="0" dirty="0">
                <a:solidFill>
                  <a:srgbClr val="A31515"/>
                </a:solidFill>
                <a:effectLst/>
                <a:latin typeface="Consolas" panose="020B0609020204030204" pitchFamily="49" charset="0"/>
              </a:rPr>
              <a:t>"Give me a second number."</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z = </a:t>
            </a:r>
            <a:r>
              <a:rPr lang="en-IN" sz="1200" b="0" dirty="0" err="1">
                <a:solidFill>
                  <a:srgbClr val="000000"/>
                </a:solidFill>
                <a:effectLst/>
                <a:latin typeface="Consolas" panose="020B0609020204030204" pitchFamily="49" charset="0"/>
              </a:rPr>
              <a:t>parseInt</a:t>
            </a:r>
            <a:r>
              <a:rPr lang="en-IN" sz="1200" b="0" dirty="0">
                <a:solidFill>
                  <a:srgbClr val="000000"/>
                </a:solidFill>
                <a:effectLst/>
                <a:latin typeface="Consolas" panose="020B0609020204030204" pitchFamily="49" charset="0"/>
              </a:rPr>
              <a:t>(prompt(</a:t>
            </a:r>
            <a:r>
              <a:rPr lang="en-IN" sz="1200" b="0" dirty="0">
                <a:solidFill>
                  <a:srgbClr val="A31515"/>
                </a:solidFill>
                <a:effectLst/>
                <a:latin typeface="Consolas" panose="020B0609020204030204" pitchFamily="49" charset="0"/>
              </a:rPr>
              <a:t>"Give me a third number."</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sum = x + y + z;</a:t>
            </a:r>
          </a:p>
          <a:p>
            <a:r>
              <a:rPr lang="en-IN" sz="1200" b="0" dirty="0">
                <a:solidFill>
                  <a:srgbClr val="000000"/>
                </a:solidFill>
                <a:effectLst/>
                <a:latin typeface="Consolas" panose="020B0609020204030204" pitchFamily="49" charset="0"/>
              </a:rPr>
              <a:t>    product = x * y * z;</a:t>
            </a:r>
          </a:p>
          <a:p>
            <a:r>
              <a:rPr lang="en-IN" sz="1200" b="0" dirty="0">
                <a:solidFill>
                  <a:srgbClr val="000000"/>
                </a:solidFill>
                <a:effectLst/>
                <a:latin typeface="Consolas" panose="020B0609020204030204" pitchFamily="49" charset="0"/>
              </a:rPr>
              <a:t>    average = sum / </a:t>
            </a:r>
            <a:r>
              <a:rPr lang="en-IN" sz="1200" b="0" dirty="0">
                <a:solidFill>
                  <a:srgbClr val="098658"/>
                </a:solidFill>
                <a:effectLst/>
                <a:latin typeface="Consolas" panose="020B0609020204030204" pitchFamily="49" charset="0"/>
              </a:rPr>
              <a:t>3</a:t>
            </a:r>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00"/>
                </a:solidFill>
                <a:effectLst/>
                <a:latin typeface="Consolas" panose="020B0609020204030204" pitchFamily="49" charset="0"/>
              </a:rPr>
              <a:t>    </a:t>
            </a:r>
            <a:r>
              <a:rPr lang="en-IN" sz="1200" b="0" dirty="0">
                <a:solidFill>
                  <a:srgbClr val="008000"/>
                </a:solidFill>
                <a:effectLst/>
                <a:latin typeface="Consolas" panose="020B0609020204030204" pitchFamily="49" charset="0"/>
              </a:rPr>
              <a:t>//finding the largest number using nested ifs; an array would be more straightforward,</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a:solidFill>
                  <a:srgbClr val="008000"/>
                </a:solidFill>
                <a:effectLst/>
                <a:latin typeface="Consolas" panose="020B0609020204030204" pitchFamily="49" charset="0"/>
              </a:rPr>
              <a:t>//so we can work this part again after we learn arrays.</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(x &gt; y)</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(x &gt; z)</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largest = x;</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else</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(z &gt; x)</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largest = z;</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br>
              <a:rPr lang="en-US" sz="1200" b="0" dirty="0">
                <a:solidFill>
                  <a:srgbClr val="000000"/>
                </a:solidFill>
                <a:effectLst/>
                <a:latin typeface="Consolas" panose="020B0609020204030204" pitchFamily="49" charset="0"/>
              </a:rPr>
            </a:br>
            <a:br>
              <a:rPr lang="en-US" sz="1200" b="0" dirty="0">
                <a:solidFill>
                  <a:srgbClr val="000000"/>
                </a:solidFill>
                <a:effectLst/>
                <a:latin typeface="Consolas" panose="020B0609020204030204" pitchFamily="49" charset="0"/>
              </a:rPr>
            </a:b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62216084"/>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3970318"/>
          </a:xfrm>
          <a:prstGeom prst="rect">
            <a:avLst/>
          </a:prstGeom>
          <a:noFill/>
        </p:spPr>
        <p:txBody>
          <a:bodyPr wrap="square">
            <a:spAutoFit/>
          </a:bodyPr>
          <a:lstStyle/>
          <a:p>
            <a:r>
              <a:rPr lang="en-IN" sz="1200" b="0" dirty="0">
                <a:solidFill>
                  <a:srgbClr val="0000FF"/>
                </a:solidFill>
                <a:effectLst/>
                <a:latin typeface="Consolas" panose="020B0609020204030204" pitchFamily="49" charset="0"/>
              </a:rPr>
              <a:t>else</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(y &gt; x)</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(y &gt; z)</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largest = y;</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else</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(z &gt; x)</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largest = z;</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else</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(x == y)</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(x == z)</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largest = x;</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br>
              <a:rPr lang="en-US" sz="1200" b="0" dirty="0">
                <a:solidFill>
                  <a:srgbClr val="000000"/>
                </a:solidFill>
                <a:effectLst/>
                <a:latin typeface="Consolas" panose="020B0609020204030204" pitchFamily="49" charset="0"/>
              </a:rPr>
            </a:br>
            <a:br>
              <a:rPr lang="en-US" sz="1200" b="0" dirty="0">
                <a:solidFill>
                  <a:srgbClr val="000000"/>
                </a:solidFill>
                <a:effectLst/>
                <a:latin typeface="Consolas" panose="020B0609020204030204" pitchFamily="49" charset="0"/>
              </a:rPr>
            </a:b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2432801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IN" sz="1600" b="0" dirty="0" err="1">
                  <a:solidFill>
                    <a:srgbClr val="FF0000"/>
                  </a:solidFill>
                  <a:effectLst/>
                  <a:latin typeface="Consolas" panose="020B0609020204030204" pitchFamily="49" charset="0"/>
                </a:rPr>
                <a:t>getElementsByClassName</a:t>
              </a:r>
              <a:r>
                <a:rPr lang="en-IN" sz="1600" b="0" dirty="0">
                  <a:solidFill>
                    <a:srgbClr val="FF0000"/>
                  </a:solidFill>
                  <a:effectLst/>
                  <a:latin typeface="Consolas" panose="020B0609020204030204" pitchFamily="49" charset="0"/>
                </a:rPr>
                <a:t>() Method</a:t>
              </a:r>
              <a:endParaRPr lang="en-US" sz="160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4025" y="729139"/>
            <a:ext cx="7693466" cy="4524315"/>
          </a:xfrm>
          <a:prstGeom prst="rect">
            <a:avLst/>
          </a:prstGeom>
          <a:noFill/>
        </p:spPr>
        <p:txBody>
          <a:bodyPr wrap="square">
            <a:spAutoFit/>
          </a:bodyPr>
          <a:lstStyle/>
          <a:p>
            <a:r>
              <a:rPr lang="en-IN" b="0" dirty="0">
                <a:solidFill>
                  <a:schemeClr val="bg1"/>
                </a:solidFill>
                <a:effectLst/>
                <a:latin typeface="Consolas" panose="020B0609020204030204" pitchFamily="49" charset="0"/>
              </a:rPr>
              <a:t>&lt;!DOCTYPE html&gt;</a:t>
            </a:r>
          </a:p>
          <a:p>
            <a:r>
              <a:rPr lang="en-IN" b="0" dirty="0">
                <a:solidFill>
                  <a:schemeClr val="bg1"/>
                </a:solidFill>
                <a:effectLst/>
                <a:latin typeface="Consolas" panose="020B0609020204030204" pitchFamily="49" charset="0"/>
              </a:rPr>
              <a:t>&lt;html&gt;</a:t>
            </a:r>
          </a:p>
          <a:p>
            <a:r>
              <a:rPr lang="en-IN" b="0" dirty="0">
                <a:solidFill>
                  <a:schemeClr val="bg1"/>
                </a:solidFill>
                <a:effectLst/>
                <a:latin typeface="Consolas" panose="020B0609020204030204" pitchFamily="49" charset="0"/>
              </a:rPr>
              <a:t>&lt;head&gt;</a:t>
            </a:r>
          </a:p>
          <a:p>
            <a:r>
              <a:rPr lang="en-IN" b="0" dirty="0">
                <a:solidFill>
                  <a:schemeClr val="bg1"/>
                </a:solidFill>
                <a:effectLst/>
                <a:latin typeface="Consolas" panose="020B0609020204030204" pitchFamily="49" charset="0"/>
              </a:rPr>
              <a:t>&lt;style&gt;</a:t>
            </a:r>
          </a:p>
          <a:p>
            <a:r>
              <a:rPr lang="en-IN" b="0" dirty="0">
                <a:solidFill>
                  <a:schemeClr val="bg1"/>
                </a:solidFill>
                <a:effectLst/>
                <a:latin typeface="Consolas" panose="020B0609020204030204" pitchFamily="49" charset="0"/>
              </a:rPr>
              <a:t>div {</a:t>
            </a:r>
          </a:p>
          <a:p>
            <a:r>
              <a:rPr lang="en-IN" b="0" dirty="0">
                <a:solidFill>
                  <a:schemeClr val="bg1"/>
                </a:solidFill>
                <a:effectLst/>
                <a:latin typeface="Consolas" panose="020B0609020204030204" pitchFamily="49" charset="0"/>
              </a:rPr>
              <a:t>  border: 1px solid black;</a:t>
            </a:r>
          </a:p>
          <a:p>
            <a:r>
              <a:rPr lang="en-IN" b="0" dirty="0">
                <a:solidFill>
                  <a:schemeClr val="bg1"/>
                </a:solidFill>
                <a:effectLst/>
                <a:latin typeface="Consolas" panose="020B0609020204030204" pitchFamily="49" charset="0"/>
              </a:rPr>
              <a:t>  padding:8px;</a:t>
            </a:r>
          </a:p>
          <a:p>
            <a:r>
              <a:rPr lang="en-IN" b="0" dirty="0">
                <a:solidFill>
                  <a:schemeClr val="bg1"/>
                </a:solidFill>
                <a:effectLst/>
                <a:latin typeface="Consolas" panose="020B0609020204030204" pitchFamily="49" charset="0"/>
              </a:rPr>
              <a:t>}</a:t>
            </a:r>
          </a:p>
          <a:p>
            <a:r>
              <a:rPr lang="en-IN" b="0" dirty="0">
                <a:solidFill>
                  <a:schemeClr val="bg1"/>
                </a:solidFill>
                <a:effectLst/>
                <a:latin typeface="Consolas" panose="020B0609020204030204" pitchFamily="49" charset="0"/>
              </a:rPr>
              <a:t>&lt;/style&gt;</a:t>
            </a:r>
          </a:p>
          <a:p>
            <a:r>
              <a:rPr lang="en-IN" b="0" dirty="0">
                <a:solidFill>
                  <a:schemeClr val="bg1"/>
                </a:solidFill>
                <a:effectLst/>
                <a:latin typeface="Consolas" panose="020B0609020204030204" pitchFamily="49" charset="0"/>
              </a:rPr>
              <a:t>&lt;/head&gt;</a:t>
            </a:r>
          </a:p>
          <a:p>
            <a:r>
              <a:rPr lang="en-IN" b="0" dirty="0">
                <a:solidFill>
                  <a:schemeClr val="bg1"/>
                </a:solidFill>
                <a:effectLst/>
                <a:latin typeface="Consolas" panose="020B0609020204030204" pitchFamily="49" charset="0"/>
              </a:rPr>
              <a:t>&lt;body&gt;</a:t>
            </a:r>
          </a:p>
          <a:p>
            <a:endParaRPr lang="en-IN" b="0" dirty="0">
              <a:solidFill>
                <a:schemeClr val="bg1"/>
              </a:solidFill>
              <a:effectLst/>
              <a:latin typeface="Consolas" panose="020B0609020204030204" pitchFamily="49" charset="0"/>
            </a:endParaRPr>
          </a:p>
          <a:p>
            <a:r>
              <a:rPr lang="en-IN" b="0" dirty="0">
                <a:solidFill>
                  <a:schemeClr val="bg1"/>
                </a:solidFill>
                <a:effectLst/>
                <a:latin typeface="Consolas" panose="020B0609020204030204" pitchFamily="49" charset="0"/>
              </a:rPr>
              <a:t>&lt;h1&gt;The Document Object&lt;/h1&gt;</a:t>
            </a:r>
          </a:p>
          <a:p>
            <a:r>
              <a:rPr lang="en-IN" b="0" dirty="0">
                <a:solidFill>
                  <a:schemeClr val="bg1"/>
                </a:solidFill>
                <a:effectLst/>
                <a:latin typeface="Consolas" panose="020B0609020204030204" pitchFamily="49" charset="0"/>
              </a:rPr>
              <a:t>&lt;h2&gt;The </a:t>
            </a:r>
            <a:r>
              <a:rPr lang="en-IN" b="0" dirty="0" err="1">
                <a:solidFill>
                  <a:schemeClr val="bg1"/>
                </a:solidFill>
                <a:effectLst/>
                <a:latin typeface="Consolas" panose="020B0609020204030204" pitchFamily="49" charset="0"/>
              </a:rPr>
              <a:t>getElementsByClassName</a:t>
            </a:r>
            <a:r>
              <a:rPr lang="en-IN" b="0" dirty="0">
                <a:solidFill>
                  <a:schemeClr val="bg1"/>
                </a:solidFill>
                <a:effectLst/>
                <a:latin typeface="Consolas" panose="020B0609020204030204" pitchFamily="49" charset="0"/>
              </a:rPr>
              <a:t>() Method&lt;/h2&gt;</a:t>
            </a:r>
          </a:p>
          <a:p>
            <a:endParaRPr lang="en-IN" b="0" dirty="0">
              <a:solidFill>
                <a:srgbClr val="800000"/>
              </a:solidFill>
              <a:effectLst/>
              <a:latin typeface="Consolas" panose="020B0609020204030204" pitchFamily="49" charset="0"/>
            </a:endParaRPr>
          </a:p>
          <a:p>
            <a:endParaRPr lang="en-IN" b="0" i="0" dirty="0">
              <a:solidFill>
                <a:srgbClr val="000000"/>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40CA581D-6603-FE00-6457-839D87B558A0}"/>
              </a:ext>
            </a:extLst>
          </p:cNvPr>
          <p:cNvPicPr>
            <a:picLocks noChangeAspect="1"/>
          </p:cNvPicPr>
          <p:nvPr/>
        </p:nvPicPr>
        <p:blipFill>
          <a:blip r:embed="rId3"/>
          <a:stretch>
            <a:fillRect/>
          </a:stretch>
        </p:blipFill>
        <p:spPr>
          <a:xfrm>
            <a:off x="6934200" y="1014063"/>
            <a:ext cx="1981201" cy="1895475"/>
          </a:xfrm>
          <a:prstGeom prst="rect">
            <a:avLst/>
          </a:prstGeom>
        </p:spPr>
      </p:pic>
    </p:spTree>
    <p:extLst>
      <p:ext uri="{BB962C8B-B14F-4D97-AF65-F5344CB8AC3E}">
        <p14:creationId xmlns:p14="http://schemas.microsoft.com/office/powerpoint/2010/main" val="4003665430"/>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4524315"/>
          </a:xfrm>
          <a:prstGeom prst="rect">
            <a:avLst/>
          </a:prstGeom>
          <a:noFill/>
        </p:spPr>
        <p:txBody>
          <a:bodyPr wrap="square">
            <a:spAutoFit/>
          </a:bodyPr>
          <a:lstStyle/>
          <a:p>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finidng</a:t>
            </a:r>
            <a:r>
              <a:rPr lang="en-US" sz="1200" b="0" dirty="0">
                <a:solidFill>
                  <a:srgbClr val="008000"/>
                </a:solidFill>
                <a:effectLst/>
                <a:latin typeface="Consolas" panose="020B0609020204030204" pitchFamily="49" charset="0"/>
              </a:rPr>
              <a:t> the smallest number using nested ifs.</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(x &lt; y)</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(x &lt; z)</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smallest = x;</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else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(z &lt; x)</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smallest = z;</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else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(y &lt; x)</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(y &lt; z)</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smallest = y;</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else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(z &lt; x)</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smallest = z;</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258922473"/>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4339650"/>
          </a:xfrm>
          <a:prstGeom prst="rect">
            <a:avLst/>
          </a:prstGeom>
          <a:noFill/>
        </p:spPr>
        <p:txBody>
          <a:bodyPr wrap="square">
            <a:spAutoFit/>
          </a:bodyPr>
          <a:lstStyle/>
          <a:p>
            <a:r>
              <a:rPr lang="en-US" sz="1200" b="0" dirty="0">
                <a:solidFill>
                  <a:srgbClr val="0000FF"/>
                </a:solidFill>
                <a:effectLst/>
                <a:latin typeface="Consolas" panose="020B0609020204030204" pitchFamily="49" charset="0"/>
              </a:rPr>
              <a:t>else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(x == y)</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 (x == z)</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smallest = x;</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alert(</a:t>
            </a:r>
            <a:r>
              <a:rPr lang="en-US" sz="1200" b="0" dirty="0">
                <a:solidFill>
                  <a:srgbClr val="A31515"/>
                </a:solidFill>
                <a:effectLst/>
                <a:latin typeface="Consolas" panose="020B0609020204030204" pitchFamily="49" charset="0"/>
              </a:rPr>
              <a:t>"The three numbers you gave me were: "</a:t>
            </a:r>
            <a:r>
              <a:rPr lang="en-US" sz="1200" b="0" dirty="0">
                <a:solidFill>
                  <a:srgbClr val="000000"/>
                </a:solidFill>
                <a:effectLst/>
                <a:latin typeface="Consolas" panose="020B0609020204030204" pitchFamily="49" charset="0"/>
              </a:rPr>
              <a:t> + x + </a:t>
            </a:r>
            <a:r>
              <a:rPr lang="en-US" sz="1200" b="0" dirty="0">
                <a:solidFill>
                  <a:srgbClr val="A31515"/>
                </a:solidFill>
                <a:effectLst/>
                <a:latin typeface="Consolas" panose="020B0609020204030204" pitchFamily="49" charset="0"/>
              </a:rPr>
              <a:t>", "</a:t>
            </a:r>
            <a:r>
              <a:rPr lang="en-US" sz="1200" b="0" dirty="0">
                <a:solidFill>
                  <a:srgbClr val="000000"/>
                </a:solidFill>
                <a:effectLst/>
                <a:latin typeface="Consolas" panose="020B0609020204030204" pitchFamily="49" charset="0"/>
              </a:rPr>
              <a:t> + y + </a:t>
            </a:r>
            <a:r>
              <a:rPr lang="en-US" sz="1200" b="0" dirty="0">
                <a:solidFill>
                  <a:srgbClr val="A31515"/>
                </a:solidFill>
                <a:effectLst/>
                <a:latin typeface="Consolas" panose="020B0609020204030204" pitchFamily="49" charset="0"/>
              </a:rPr>
              <a:t>", &amp; "</a:t>
            </a:r>
            <a:r>
              <a:rPr lang="en-US" sz="1200" b="0" dirty="0">
                <a:solidFill>
                  <a:srgbClr val="000000"/>
                </a:solidFill>
                <a:effectLst/>
                <a:latin typeface="Consolas" panose="020B0609020204030204" pitchFamily="49" charset="0"/>
              </a:rPr>
              <a:t> + z);</a:t>
            </a:r>
          </a:p>
          <a:p>
            <a:r>
              <a:rPr lang="en-US" sz="1200" b="0" dirty="0">
                <a:solidFill>
                  <a:srgbClr val="000000"/>
                </a:solidFill>
                <a:effectLst/>
                <a:latin typeface="Consolas" panose="020B0609020204030204" pitchFamily="49" charset="0"/>
              </a:rPr>
              <a:t>    alert(</a:t>
            </a:r>
            <a:r>
              <a:rPr lang="en-US" sz="1200" b="0" dirty="0">
                <a:solidFill>
                  <a:srgbClr val="A31515"/>
                </a:solidFill>
                <a:effectLst/>
                <a:latin typeface="Consolas" panose="020B0609020204030204" pitchFamily="49" charset="0"/>
              </a:rPr>
              <a:t>"The sum of is: "</a:t>
            </a:r>
            <a:r>
              <a:rPr lang="en-US" sz="1200" b="0" dirty="0">
                <a:solidFill>
                  <a:srgbClr val="000000"/>
                </a:solidFill>
                <a:effectLst/>
                <a:latin typeface="Consolas" panose="020B0609020204030204" pitchFamily="49" charset="0"/>
              </a:rPr>
              <a:t> + sum);</a:t>
            </a:r>
          </a:p>
          <a:p>
            <a:r>
              <a:rPr lang="en-US" sz="1200" b="0" dirty="0">
                <a:solidFill>
                  <a:srgbClr val="000000"/>
                </a:solidFill>
                <a:effectLst/>
                <a:latin typeface="Consolas" panose="020B0609020204030204" pitchFamily="49" charset="0"/>
              </a:rPr>
              <a:t>    alert(</a:t>
            </a:r>
            <a:r>
              <a:rPr lang="en-US" sz="1200" b="0" dirty="0">
                <a:solidFill>
                  <a:srgbClr val="A31515"/>
                </a:solidFill>
                <a:effectLst/>
                <a:latin typeface="Consolas" panose="020B0609020204030204" pitchFamily="49" charset="0"/>
              </a:rPr>
              <a:t>"The product is: "</a:t>
            </a:r>
            <a:r>
              <a:rPr lang="en-US" sz="1200" b="0" dirty="0">
                <a:solidFill>
                  <a:srgbClr val="000000"/>
                </a:solidFill>
                <a:effectLst/>
                <a:latin typeface="Consolas" panose="020B0609020204030204" pitchFamily="49" charset="0"/>
              </a:rPr>
              <a:t> + product);</a:t>
            </a:r>
          </a:p>
          <a:p>
            <a:r>
              <a:rPr lang="en-US" sz="1200" b="0" dirty="0">
                <a:solidFill>
                  <a:srgbClr val="000000"/>
                </a:solidFill>
                <a:effectLst/>
                <a:latin typeface="Consolas" panose="020B0609020204030204" pitchFamily="49" charset="0"/>
              </a:rPr>
              <a:t>    alert(</a:t>
            </a:r>
            <a:r>
              <a:rPr lang="en-US" sz="1200" b="0" dirty="0">
                <a:solidFill>
                  <a:srgbClr val="A31515"/>
                </a:solidFill>
                <a:effectLst/>
                <a:latin typeface="Consolas" panose="020B0609020204030204" pitchFamily="49" charset="0"/>
              </a:rPr>
              <a:t>"The average  is: "</a:t>
            </a:r>
            <a:r>
              <a:rPr lang="en-US" sz="1200" b="0" dirty="0">
                <a:solidFill>
                  <a:srgbClr val="000000"/>
                </a:solidFill>
                <a:effectLst/>
                <a:latin typeface="Consolas" panose="020B0609020204030204" pitchFamily="49" charset="0"/>
              </a:rPr>
              <a:t> + average);</a:t>
            </a:r>
          </a:p>
          <a:p>
            <a:r>
              <a:rPr lang="en-US" sz="1200" b="0" dirty="0">
                <a:solidFill>
                  <a:srgbClr val="000000"/>
                </a:solidFill>
                <a:effectLst/>
                <a:latin typeface="Consolas" panose="020B0609020204030204" pitchFamily="49" charset="0"/>
              </a:rPr>
              <a:t>    alert(</a:t>
            </a:r>
            <a:r>
              <a:rPr lang="en-US" sz="1200" b="0" dirty="0">
                <a:solidFill>
                  <a:srgbClr val="A31515"/>
                </a:solidFill>
                <a:effectLst/>
                <a:latin typeface="Consolas" panose="020B0609020204030204" pitchFamily="49" charset="0"/>
              </a:rPr>
              <a:t>"The largest number is: "</a:t>
            </a:r>
            <a:r>
              <a:rPr lang="en-US" sz="1200" b="0" dirty="0">
                <a:solidFill>
                  <a:srgbClr val="000000"/>
                </a:solidFill>
                <a:effectLst/>
                <a:latin typeface="Consolas" panose="020B0609020204030204" pitchFamily="49" charset="0"/>
              </a:rPr>
              <a:t> + largest);</a:t>
            </a:r>
          </a:p>
          <a:p>
            <a:r>
              <a:rPr lang="en-US" sz="1200" b="0" dirty="0">
                <a:solidFill>
                  <a:srgbClr val="000000"/>
                </a:solidFill>
                <a:effectLst/>
                <a:latin typeface="Consolas" panose="020B0609020204030204" pitchFamily="49" charset="0"/>
              </a:rPr>
              <a:t>    alert(</a:t>
            </a:r>
            <a:r>
              <a:rPr lang="en-US" sz="1200" b="0" dirty="0">
                <a:solidFill>
                  <a:srgbClr val="A31515"/>
                </a:solidFill>
                <a:effectLst/>
                <a:latin typeface="Consolas" panose="020B0609020204030204" pitchFamily="49" charset="0"/>
              </a:rPr>
              <a:t>"The smallest number is: "</a:t>
            </a:r>
            <a:r>
              <a:rPr lang="en-US" sz="1200" b="0" dirty="0">
                <a:solidFill>
                  <a:srgbClr val="000000"/>
                </a:solidFill>
                <a:effectLst/>
                <a:latin typeface="Consolas" panose="020B0609020204030204" pitchFamily="49" charset="0"/>
              </a:rPr>
              <a:t> + smallest);</a:t>
            </a:r>
          </a:p>
          <a:p>
            <a:r>
              <a:rPr lang="en-US" sz="1200" b="0" dirty="0">
                <a:solidFill>
                  <a:srgbClr val="000000"/>
                </a:solidFill>
                <a:effectLst/>
                <a:latin typeface="Consolas" panose="020B0609020204030204" pitchFamily="49" charset="0"/>
              </a:rPr>
              <a:t>     </a:t>
            </a:r>
          </a:p>
          <a:p>
            <a:r>
              <a:rPr lang="en-US" sz="1200" b="0" dirty="0">
                <a:solidFill>
                  <a:srgbClr val="800000"/>
                </a:solidFill>
                <a:effectLst/>
                <a:latin typeface="Consolas" panose="020B0609020204030204" pitchFamily="49" charset="0"/>
              </a:rPr>
              <a:t>&lt;/SCRIPT&gt;</a:t>
            </a:r>
            <a:endParaRPr lang="en-US" sz="1200" b="0" dirty="0">
              <a:solidFill>
                <a:srgbClr val="000000"/>
              </a:solidFill>
              <a:effectLst/>
              <a:latin typeface="Consolas" panose="020B0609020204030204" pitchFamily="49" charset="0"/>
            </a:endParaRPr>
          </a:p>
          <a:p>
            <a:r>
              <a:rPr lang="en-US" sz="1200" b="0" dirty="0">
                <a:solidFill>
                  <a:srgbClr val="800000"/>
                </a:solidFill>
                <a:effectLst/>
                <a:latin typeface="Consolas" panose="020B0609020204030204" pitchFamily="49" charset="0"/>
              </a:rPr>
              <a:t>&lt;/BODY&gt;</a:t>
            </a:r>
            <a:endParaRPr lang="en-US" sz="1200" b="0" dirty="0">
              <a:solidFill>
                <a:srgbClr val="000000"/>
              </a:solidFill>
              <a:effectLst/>
              <a:latin typeface="Consolas" panose="020B0609020204030204" pitchFamily="49" charset="0"/>
            </a:endParaRPr>
          </a:p>
          <a:p>
            <a:r>
              <a:rPr lang="en-US" sz="1200" b="0" dirty="0">
                <a:solidFill>
                  <a:srgbClr val="800000"/>
                </a:solidFill>
                <a:effectLst/>
                <a:latin typeface="Consolas" panose="020B0609020204030204" pitchFamily="49" charset="0"/>
              </a:rPr>
              <a:t>&lt;/HTML&gt;</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br>
              <a:rPr lang="en-US" sz="1200" b="0" dirty="0">
                <a:solidFill>
                  <a:srgbClr val="000000"/>
                </a:solidFill>
                <a:effectLst/>
                <a:latin typeface="Consolas" panose="020B0609020204030204" pitchFamily="49" charset="0"/>
              </a:rPr>
            </a:b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43668818"/>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4616648"/>
          </a:xfrm>
          <a:prstGeom prst="rect">
            <a:avLst/>
          </a:prstGeom>
          <a:noFill/>
        </p:spPr>
        <p:txBody>
          <a:bodyPr wrap="square">
            <a:spAutoFit/>
          </a:bodyPr>
          <a:lstStyle/>
          <a:p>
            <a:r>
              <a:rPr lang="en-US" sz="1800" b="0" i="0" u="none" strike="noStrike" baseline="0" dirty="0">
                <a:solidFill>
                  <a:srgbClr val="FF0000"/>
                </a:solidFill>
                <a:latin typeface="CMR10"/>
              </a:rPr>
              <a:t>Build a script that calculates the product of the odd integers </a:t>
            </a:r>
            <a:r>
              <a:rPr lang="en-IN" sz="1800" b="0" i="0" u="none" strike="noStrike" baseline="0" dirty="0">
                <a:solidFill>
                  <a:srgbClr val="FF0000"/>
                </a:solidFill>
                <a:latin typeface="CMR10"/>
              </a:rPr>
              <a:t>from 1 to 15</a:t>
            </a:r>
            <a:br>
              <a:rPr lang="en-US" sz="1200" b="0" dirty="0">
                <a:solidFill>
                  <a:srgbClr val="FF0000"/>
                </a:solidFill>
                <a:effectLst/>
                <a:latin typeface="Consolas" panose="020B0609020204030204" pitchFamily="49" charset="0"/>
              </a:rPr>
            </a:br>
            <a:r>
              <a:rPr lang="en-IN" sz="1200" b="0" dirty="0">
                <a:solidFill>
                  <a:srgbClr val="800000"/>
                </a:solidFill>
                <a:effectLst/>
                <a:latin typeface="Consolas" panose="020B0609020204030204" pitchFamily="49" charset="0"/>
              </a:rPr>
              <a:t>&lt;head&gt; </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product()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prod =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MAXVALUE = </a:t>
            </a:r>
            <a:r>
              <a:rPr lang="en-IN" sz="1600" b="0" dirty="0">
                <a:solidFill>
                  <a:srgbClr val="098658"/>
                </a:solidFill>
                <a:effectLst/>
                <a:latin typeface="Consolas" panose="020B0609020204030204" pitchFamily="49" charset="0"/>
              </a:rPr>
              <a:t>15</a:t>
            </a:r>
            <a:r>
              <a:rPr lang="en-IN" sz="1600" b="0" dirty="0">
                <a:solidFill>
                  <a:srgbClr val="000000"/>
                </a:solidFill>
                <a:effectLst/>
                <a:latin typeface="Consolas" panose="020B0609020204030204" pitchFamily="49" charset="0"/>
              </a:rPr>
              <a:t>;</a:t>
            </a:r>
          </a:p>
          <a:p>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008000"/>
                </a:solidFill>
                <a:effectLst/>
                <a:latin typeface="Consolas" panose="020B0609020204030204" pitchFamily="49" charset="0"/>
              </a:rPr>
              <a:t>// Calculate product of odd integers from 1 to 15. To get the odd values, increment the counter by 2.</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&lt;=MAXVALUE; </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prod = prod * </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document.writeln</a:t>
            </a:r>
            <a:r>
              <a:rPr lang="en-IN" sz="1600" b="0" dirty="0">
                <a:solidFill>
                  <a:srgbClr val="000000"/>
                </a:solidFill>
                <a:effectLst/>
                <a:latin typeface="Consolas" panose="020B0609020204030204" pitchFamily="49" charset="0"/>
              </a:rPr>
              <a:t>(prod);</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&lt;/script&gt;&lt;/head&gt;</a:t>
            </a:r>
            <a:endParaRPr lang="en-IN" sz="1600" b="0" dirty="0">
              <a:solidFill>
                <a:srgbClr val="000000"/>
              </a:solidFill>
              <a:effectLst/>
              <a:latin typeface="Consolas" panose="020B0609020204030204" pitchFamily="49" charset="0"/>
            </a:endParaRPr>
          </a:p>
          <a:p>
            <a:pPr algn="l"/>
            <a:endParaRPr lang="en-US" sz="1200" b="0" dirty="0">
              <a:solidFill>
                <a:srgbClr val="FF0000"/>
              </a:solidFill>
              <a:effectLst/>
              <a:latin typeface="Consolas" panose="020B0609020204030204" pitchFamily="49" charset="0"/>
            </a:endParaRPr>
          </a:p>
          <a:p>
            <a:r>
              <a:rPr lang="en-US" sz="1200"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3936484617"/>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4708981"/>
          </a:xfrm>
          <a:prstGeom prst="rect">
            <a:avLst/>
          </a:prstGeom>
          <a:noFill/>
        </p:spPr>
        <p:txBody>
          <a:bodyPr wrap="square">
            <a:spAutoFit/>
          </a:bodyPr>
          <a:lstStyle/>
          <a:p>
            <a:pPr algn="l"/>
            <a:r>
              <a:rPr lang="en-US" sz="1800" b="0" i="0" u="none" strike="noStrike" baseline="0" dirty="0">
                <a:solidFill>
                  <a:srgbClr val="FF0000"/>
                </a:solidFill>
                <a:latin typeface="CMR10"/>
              </a:rPr>
              <a:t>Build a </a:t>
            </a:r>
            <a:r>
              <a:rPr lang="en-US" sz="1800" b="0" i="0" u="none" strike="noStrike" baseline="0" dirty="0" err="1">
                <a:solidFill>
                  <a:srgbClr val="FF0000"/>
                </a:solidFill>
                <a:latin typeface="CMR10"/>
              </a:rPr>
              <a:t>Javascript</a:t>
            </a:r>
            <a:r>
              <a:rPr lang="en-US" sz="1800" b="0" i="0" u="none" strike="noStrike" baseline="0" dirty="0">
                <a:solidFill>
                  <a:srgbClr val="FF0000"/>
                </a:solidFill>
                <a:latin typeface="CMR10"/>
              </a:rPr>
              <a:t> program to define a user defined function for sorting the values in an array</a:t>
            </a:r>
          </a:p>
          <a:p>
            <a:r>
              <a:rPr lang="en-IN" sz="1600" b="0" dirty="0">
                <a:solidFill>
                  <a:srgbClr val="800000"/>
                </a:solidFill>
                <a:effectLst/>
                <a:latin typeface="Consolas" panose="020B0609020204030204" pitchFamily="49" charset="0"/>
              </a:rPr>
              <a:t>&lt;body&gt;</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sort()</a:t>
            </a:r>
          </a:p>
          <a:p>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50</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60</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10</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30</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80</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temp=</a:t>
            </a:r>
            <a:r>
              <a:rPr lang="en-IN" sz="1600" b="0" dirty="0">
                <a:solidFill>
                  <a:srgbClr val="098658"/>
                </a:solidFill>
                <a:effectLst/>
                <a:latin typeface="Consolas" panose="020B0609020204030204" pitchFamily="49" charset="0"/>
              </a:rPr>
              <a:t>0</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i,j</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 = </a:t>
            </a:r>
            <a:r>
              <a:rPr lang="en-IN" sz="1600" b="0" dirty="0">
                <a:solidFill>
                  <a:srgbClr val="098658"/>
                </a:solidFill>
                <a:effectLst/>
                <a:latin typeface="Consolas" panose="020B0609020204030204" pitchFamily="49" charset="0"/>
              </a:rPr>
              <a:t>0</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 &lt; </a:t>
            </a:r>
            <a:r>
              <a:rPr lang="en-IN" sz="1600" b="0" dirty="0" err="1">
                <a:solidFill>
                  <a:srgbClr val="000000"/>
                </a:solidFill>
                <a:effectLst/>
                <a:latin typeface="Consolas" panose="020B0609020204030204" pitchFamily="49" charset="0"/>
              </a:rPr>
              <a:t>arr.length</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 {     </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(j = i+</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j &lt; </a:t>
            </a:r>
            <a:r>
              <a:rPr lang="en-IN" sz="1600" b="0" dirty="0" err="1">
                <a:solidFill>
                  <a:srgbClr val="000000"/>
                </a:solidFill>
                <a:effectLst/>
                <a:latin typeface="Consolas" panose="020B0609020204030204" pitchFamily="49" charset="0"/>
              </a:rPr>
              <a:t>arr.length</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j++</a:t>
            </a:r>
            <a:r>
              <a:rPr lang="en-IN" sz="1600" b="0" dirty="0">
                <a:solidFill>
                  <a:srgbClr val="000000"/>
                </a:solidFill>
                <a:effectLst/>
                <a:latin typeface="Consolas" panose="020B0609020204030204" pitchFamily="49" charset="0"/>
              </a:rPr>
              <a:t>) {     </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a:t>
            </a:r>
            <a:r>
              <a:rPr lang="en-IN" sz="1600" b="0" dirty="0" err="1">
                <a:solidFill>
                  <a:srgbClr val="00000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 &gt; </a:t>
            </a:r>
            <a:r>
              <a:rPr lang="en-IN" sz="1600" b="0" dirty="0" err="1">
                <a:solidFill>
                  <a:srgbClr val="00000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[j]) {    </a:t>
            </a:r>
          </a:p>
          <a:p>
            <a:r>
              <a:rPr lang="en-IN" sz="1600" b="0" dirty="0">
                <a:solidFill>
                  <a:srgbClr val="000000"/>
                </a:solidFill>
                <a:effectLst/>
                <a:latin typeface="Consolas" panose="020B0609020204030204" pitchFamily="49" charset="0"/>
              </a:rPr>
              <a:t>                   temp = </a:t>
            </a:r>
            <a:r>
              <a:rPr lang="en-IN" sz="1600" b="0" dirty="0" err="1">
                <a:solidFill>
                  <a:srgbClr val="00000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err="1">
                <a:solidFill>
                  <a:srgbClr val="000000"/>
                </a:solidFill>
                <a:effectLst/>
                <a:latin typeface="Consolas" panose="020B0609020204030204" pitchFamily="49" charset="0"/>
              </a:rPr>
              <a:t>i</a:t>
            </a:r>
            <a:r>
              <a:rPr lang="en-IN" sz="1600" b="0" dirty="0">
                <a:solidFill>
                  <a:srgbClr val="000000"/>
                </a:solidFill>
                <a:effectLst/>
                <a:latin typeface="Consolas" panose="020B0609020204030204" pitchFamily="49" charset="0"/>
              </a:rPr>
              <a:t>] = </a:t>
            </a:r>
            <a:r>
              <a:rPr lang="en-IN" sz="1600" b="0" dirty="0" err="1">
                <a:solidFill>
                  <a:srgbClr val="00000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[j];    </a:t>
            </a:r>
          </a:p>
          <a:p>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[j] = temp;    </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document.writeln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"Elements of array sorted in ascending order: "</a:t>
            </a:r>
            <a:r>
              <a:rPr lang="en-IN" sz="1600" b="0" dirty="0">
                <a:solidFill>
                  <a:srgbClr val="000000"/>
                </a:solidFill>
                <a:effectLst/>
                <a:latin typeface="Consolas" panose="020B0609020204030204" pitchFamily="49" charset="0"/>
              </a:rPr>
              <a:t>);    </a:t>
            </a:r>
          </a:p>
          <a:p>
            <a:pPr algn="l"/>
            <a:endParaRPr lang="en-US" sz="1200" b="0" dirty="0">
              <a:solidFill>
                <a:srgbClr val="FF0000"/>
              </a:solidFill>
              <a:effectLst/>
              <a:latin typeface="Consolas" panose="020B0609020204030204" pitchFamily="49" charset="0"/>
            </a:endParaRPr>
          </a:p>
          <a:p>
            <a:r>
              <a:rPr lang="en-US" sz="1200"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718426633"/>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2400657"/>
          </a:xfrm>
          <a:prstGeom prst="rect">
            <a:avLst/>
          </a:prstGeom>
          <a:noFill/>
        </p:spPr>
        <p:txBody>
          <a:bodyPr wrap="square">
            <a:spAutoFit/>
          </a:bodyPr>
          <a:lstStyle/>
          <a:p>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 (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a:t>
            </a:r>
            <a:r>
              <a:rPr lang="en-IN" sz="1800" b="0" dirty="0">
                <a:solidFill>
                  <a:srgbClr val="098658"/>
                </a:solidFill>
                <a:effectLst/>
                <a:latin typeface="Consolas" panose="020B0609020204030204" pitchFamily="49" charset="0"/>
              </a:rPr>
              <a:t>0</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&lt; </a:t>
            </a:r>
            <a:r>
              <a:rPr lang="en-IN" sz="1800" b="0" dirty="0" err="1">
                <a:solidFill>
                  <a:srgbClr val="000000"/>
                </a:solidFill>
                <a:effectLst/>
                <a:latin typeface="Consolas" panose="020B0609020204030204" pitchFamily="49" charset="0"/>
              </a:rPr>
              <a:t>arr.length</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a:t>
            </a:r>
          </a:p>
          <a:p>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document.writeln</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a:t>
            </a:r>
            <a:r>
              <a:rPr lang="en-IN" sz="1800" b="0" dirty="0">
                <a:solidFill>
                  <a:srgbClr val="A31515"/>
                </a:solidFill>
                <a:effectLst/>
                <a:latin typeface="Consolas" panose="020B0609020204030204" pitchFamily="49" charset="0"/>
              </a:rPr>
              <a:t>" "</a:t>
            </a:r>
            <a:r>
              <a:rPr lang="en-IN" sz="1800" b="0" dirty="0">
                <a:solidFill>
                  <a:srgbClr val="000000"/>
                </a:solidFill>
                <a:effectLst/>
                <a:latin typeface="Consolas" panose="020B0609020204030204" pitchFamily="49" charset="0"/>
              </a:rPr>
              <a:t>);  </a:t>
            </a:r>
          </a:p>
          <a:p>
            <a:r>
              <a:rPr lang="en-IN" sz="1800" b="0" dirty="0">
                <a:solidFill>
                  <a:srgbClr val="000000"/>
                </a:solidFill>
                <a:effectLst/>
                <a:latin typeface="Consolas" panose="020B0609020204030204" pitchFamily="49" charset="0"/>
              </a:rPr>
              <a:t>        }  }</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&lt;/script&gt;</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800000"/>
                </a:solidFill>
                <a:effectLst/>
                <a:latin typeface="Consolas" panose="020B0609020204030204" pitchFamily="49" charset="0"/>
              </a:rPr>
              <a:t>&lt;button</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type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"button"</a:t>
            </a:r>
            <a:r>
              <a:rPr lang="en-IN" sz="1800" b="0" dirty="0">
                <a:solidFill>
                  <a:srgbClr val="000000"/>
                </a:solidFill>
                <a:effectLst/>
                <a:latin typeface="Consolas" panose="020B0609020204030204" pitchFamily="49" charset="0"/>
              </a:rPr>
              <a:t> </a:t>
            </a:r>
            <a:r>
              <a:rPr lang="en-IN" sz="1800" b="0" dirty="0">
                <a:solidFill>
                  <a:srgbClr val="E50000"/>
                </a:solidFill>
                <a:effectLst/>
                <a:latin typeface="Consolas" panose="020B0609020204030204" pitchFamily="49" charset="0"/>
              </a:rPr>
              <a:t>onclick</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"sort()"</a:t>
            </a:r>
            <a:r>
              <a:rPr lang="en-IN" sz="1800" b="0" dirty="0">
                <a:solidFill>
                  <a:srgbClr val="800000"/>
                </a:solidFill>
                <a:effectLst/>
                <a:latin typeface="Consolas" panose="020B0609020204030204" pitchFamily="49" charset="0"/>
              </a:rPr>
              <a:t>&gt;</a:t>
            </a:r>
            <a:r>
              <a:rPr lang="en-IN" sz="1800" b="0" dirty="0">
                <a:solidFill>
                  <a:srgbClr val="000000"/>
                </a:solidFill>
                <a:effectLst/>
                <a:latin typeface="Consolas" panose="020B0609020204030204" pitchFamily="49" charset="0"/>
              </a:rPr>
              <a:t>click</a:t>
            </a:r>
            <a:r>
              <a:rPr lang="en-IN" sz="1800" b="0" dirty="0">
                <a:solidFill>
                  <a:srgbClr val="800000"/>
                </a:solidFill>
                <a:effectLst/>
                <a:latin typeface="Consolas" panose="020B0609020204030204" pitchFamily="49" charset="0"/>
              </a:rPr>
              <a:t>&lt;/button&gt;</a:t>
            </a:r>
            <a:endParaRPr lang="en-IN" sz="1800" b="0" dirty="0">
              <a:solidFill>
                <a:srgbClr val="000000"/>
              </a:solidFill>
              <a:effectLst/>
              <a:latin typeface="Consolas" panose="020B0609020204030204" pitchFamily="49" charset="0"/>
            </a:endParaRPr>
          </a:p>
          <a:p>
            <a:r>
              <a:rPr lang="en-IN" sz="1800" b="0" dirty="0">
                <a:solidFill>
                  <a:srgbClr val="800000"/>
                </a:solidFill>
                <a:effectLst/>
                <a:latin typeface="Consolas" panose="020B0609020204030204" pitchFamily="49" charset="0"/>
              </a:rPr>
              <a:t>&lt;/body&gt;</a:t>
            </a:r>
            <a:endParaRPr lang="en-IN" sz="1800" b="0" dirty="0">
              <a:solidFill>
                <a:srgbClr val="000000"/>
              </a:solidFill>
              <a:effectLst/>
              <a:latin typeface="Consolas" panose="020B0609020204030204" pitchFamily="49" charset="0"/>
            </a:endParaRPr>
          </a:p>
          <a:p>
            <a:pPr algn="l"/>
            <a:endParaRPr lang="en-US" sz="1200" b="0" dirty="0">
              <a:solidFill>
                <a:srgbClr val="FF0000"/>
              </a:solidFill>
              <a:effectLst/>
              <a:latin typeface="Consolas" panose="020B0609020204030204" pitchFamily="49" charset="0"/>
            </a:endParaRPr>
          </a:p>
          <a:p>
            <a:r>
              <a:rPr lang="en-US" sz="1200"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1491888785"/>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4955203"/>
          </a:xfrm>
          <a:prstGeom prst="rect">
            <a:avLst/>
          </a:prstGeom>
          <a:noFill/>
        </p:spPr>
        <p:txBody>
          <a:bodyPr wrap="square">
            <a:spAutoFit/>
          </a:bodyPr>
          <a:lstStyle/>
          <a:p>
            <a:pPr algn="l"/>
            <a:r>
              <a:rPr lang="en-IN" sz="1800" b="0" dirty="0">
                <a:solidFill>
                  <a:srgbClr val="FF0000"/>
                </a:solidFill>
                <a:effectLst/>
                <a:latin typeface="Consolas" panose="020B0609020204030204" pitchFamily="49" charset="0"/>
              </a:rPr>
              <a:t> </a:t>
            </a:r>
            <a:r>
              <a:rPr lang="en-IN" sz="1800" b="0" i="0" u="none" strike="noStrike" baseline="0" dirty="0">
                <a:solidFill>
                  <a:srgbClr val="FF0000"/>
                </a:solidFill>
                <a:latin typeface="CMR10"/>
              </a:rPr>
              <a:t>Develop </a:t>
            </a:r>
            <a:r>
              <a:rPr lang="en-IN" sz="1800" b="0" i="0" u="none" strike="noStrike" baseline="0" dirty="0" err="1">
                <a:solidFill>
                  <a:srgbClr val="FF0000"/>
                </a:solidFill>
                <a:latin typeface="CMR10"/>
              </a:rPr>
              <a:t>javascript</a:t>
            </a:r>
            <a:r>
              <a:rPr lang="en-IN" sz="1800" b="0" i="0" u="none" strike="noStrike" baseline="0" dirty="0">
                <a:solidFill>
                  <a:srgbClr val="FF0000"/>
                </a:solidFill>
                <a:latin typeface="CMR10"/>
              </a:rPr>
              <a:t> program to display weather the given number is Armstrong numbers </a:t>
            </a:r>
            <a:r>
              <a:rPr lang="en-US" sz="1800" b="0" i="0" u="none" strike="noStrike" baseline="0" dirty="0">
                <a:solidFill>
                  <a:srgbClr val="FF0000"/>
                </a:solidFill>
                <a:latin typeface="CMR10"/>
              </a:rPr>
              <a:t>or not and display the result in </a:t>
            </a:r>
            <a:r>
              <a:rPr lang="en-IN" sz="1800" b="0" i="0" u="none" strike="noStrike" baseline="0" dirty="0">
                <a:solidFill>
                  <a:srgbClr val="FF0000"/>
                </a:solidFill>
                <a:latin typeface="CMR10"/>
              </a:rPr>
              <a:t>the html form.</a:t>
            </a:r>
          </a:p>
          <a:p>
            <a:r>
              <a:rPr lang="en-IN" sz="1600" b="0" dirty="0">
                <a:solidFill>
                  <a:srgbClr val="800000"/>
                </a:solidFill>
                <a:effectLst/>
                <a:latin typeface="Consolas" panose="020B0609020204030204" pitchFamily="49" charset="0"/>
              </a:rPr>
              <a:t>&lt;body&gt;</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008000"/>
                </a:solidFill>
                <a:effectLst/>
                <a:latin typeface="Consolas" panose="020B0609020204030204" pitchFamily="49" charset="0"/>
              </a:rPr>
              <a:t>// program to check an Armstrong number of three digits</a:t>
            </a:r>
            <a:endParaRPr lang="en-IN" sz="1600" b="0" dirty="0">
              <a:solidFill>
                <a:srgbClr val="000000"/>
              </a:solidFill>
              <a:effectLst/>
              <a:latin typeface="Consolas" panose="020B0609020204030204" pitchFamily="49" charset="0"/>
            </a:endParaRPr>
          </a:p>
          <a:p>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sum = </a:t>
            </a:r>
            <a:r>
              <a:rPr lang="en-IN" sz="1600" b="0" dirty="0">
                <a:solidFill>
                  <a:srgbClr val="098658"/>
                </a:solidFill>
                <a:effectLst/>
                <a:latin typeface="Consolas" panose="020B0609020204030204" pitchFamily="49" charset="0"/>
              </a:rPr>
              <a:t>0</a:t>
            </a:r>
            <a:r>
              <a:rPr lang="en-IN" sz="1600" b="0" dirty="0">
                <a:solidFill>
                  <a:srgbClr val="000000"/>
                </a:solidFill>
                <a:effectLst/>
                <a:latin typeface="Consolas" panose="020B0609020204030204" pitchFamily="49" charset="0"/>
              </a:rPr>
              <a:t>;</a:t>
            </a:r>
          </a:p>
          <a:p>
            <a:r>
              <a:rPr lang="en-IN" sz="1600" b="0" dirty="0" err="1">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number = prompt(</a:t>
            </a:r>
            <a:r>
              <a:rPr lang="en-IN" sz="1600" b="0" dirty="0">
                <a:solidFill>
                  <a:srgbClr val="A31515"/>
                </a:solidFill>
                <a:effectLst/>
                <a:latin typeface="Consolas" panose="020B0609020204030204" pitchFamily="49" charset="0"/>
              </a:rPr>
              <a:t>'Enter a three-digit positive integer: '</a:t>
            </a:r>
            <a:r>
              <a:rPr lang="en-IN" sz="1600" b="0" dirty="0">
                <a:solidFill>
                  <a:srgbClr val="000000"/>
                </a:solidFill>
                <a:effectLst/>
                <a:latin typeface="Consolas" panose="020B0609020204030204" pitchFamily="49" charset="0"/>
              </a:rPr>
              <a:t>);</a:t>
            </a:r>
          </a:p>
          <a:p>
            <a:br>
              <a:rPr lang="en-IN" sz="1600" b="0" dirty="0">
                <a:solidFill>
                  <a:srgbClr val="000000"/>
                </a:solidFill>
                <a:effectLst/>
                <a:latin typeface="Consolas" panose="020B0609020204030204" pitchFamily="49" charset="0"/>
              </a:rPr>
            </a:br>
            <a:r>
              <a:rPr lang="en-IN" sz="1600" b="0" dirty="0">
                <a:solidFill>
                  <a:srgbClr val="008000"/>
                </a:solidFill>
                <a:effectLst/>
                <a:latin typeface="Consolas" panose="020B0609020204030204" pitchFamily="49" charset="0"/>
              </a:rPr>
              <a:t>// create a temporary variable</a:t>
            </a:r>
            <a:endParaRPr lang="en-IN" sz="1600" b="0" dirty="0">
              <a:solidFill>
                <a:srgbClr val="000000"/>
              </a:solidFill>
              <a:effectLst/>
              <a:latin typeface="Consolas" panose="020B0609020204030204" pitchFamily="49" charset="0"/>
            </a:endParaRPr>
          </a:p>
          <a:p>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temp = number;</a:t>
            </a:r>
          </a:p>
          <a:p>
            <a:r>
              <a:rPr lang="en-IN" sz="1600" b="0" dirty="0">
                <a:solidFill>
                  <a:srgbClr val="0000FF"/>
                </a:solidFill>
                <a:effectLst/>
                <a:latin typeface="Consolas" panose="020B0609020204030204" pitchFamily="49" charset="0"/>
              </a:rPr>
              <a:t>while</a:t>
            </a:r>
            <a:r>
              <a:rPr lang="en-IN" sz="1600" b="0" dirty="0">
                <a:solidFill>
                  <a:srgbClr val="000000"/>
                </a:solidFill>
                <a:effectLst/>
                <a:latin typeface="Consolas" panose="020B0609020204030204" pitchFamily="49" charset="0"/>
              </a:rPr>
              <a:t> (temp &gt; </a:t>
            </a:r>
            <a:r>
              <a:rPr lang="en-IN" sz="1600" b="0" dirty="0">
                <a:solidFill>
                  <a:srgbClr val="098658"/>
                </a:solidFill>
                <a:effectLst/>
                <a:latin typeface="Consolas" panose="020B0609020204030204" pitchFamily="49" charset="0"/>
              </a:rPr>
              <a:t>0</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8000"/>
                </a:solidFill>
                <a:effectLst/>
                <a:latin typeface="Consolas" panose="020B0609020204030204" pitchFamily="49" charset="0"/>
              </a:rPr>
              <a:t>// finding the one's digit</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remainder = temp % </a:t>
            </a:r>
            <a:r>
              <a:rPr lang="en-IN" sz="1600" b="0" dirty="0">
                <a:solidFill>
                  <a:srgbClr val="098658"/>
                </a:solidFill>
                <a:effectLst/>
                <a:latin typeface="Consolas" panose="020B0609020204030204" pitchFamily="49" charset="0"/>
              </a:rPr>
              <a:t>10</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sum += remainder * remainder * remainder;</a:t>
            </a:r>
          </a:p>
          <a:p>
            <a:r>
              <a:rPr lang="en-IN" sz="1600" b="0" dirty="0">
                <a:solidFill>
                  <a:srgbClr val="000000"/>
                </a:solidFill>
                <a:effectLst/>
                <a:latin typeface="Consolas" panose="020B0609020204030204" pitchFamily="49" charset="0"/>
              </a:rPr>
              <a:t>    </a:t>
            </a:r>
            <a:r>
              <a:rPr lang="en-IN" sz="1600" b="0" dirty="0">
                <a:solidFill>
                  <a:srgbClr val="008000"/>
                </a:solidFill>
                <a:effectLst/>
                <a:latin typeface="Consolas" panose="020B0609020204030204" pitchFamily="49" charset="0"/>
              </a:rPr>
              <a:t>// removing last digit from the number</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    temp = </a:t>
            </a:r>
            <a:r>
              <a:rPr lang="en-IN" sz="1600" b="0" dirty="0" err="1">
                <a:solidFill>
                  <a:srgbClr val="000000"/>
                </a:solidFill>
                <a:effectLst/>
                <a:latin typeface="Consolas" panose="020B0609020204030204" pitchFamily="49" charset="0"/>
              </a:rPr>
              <a:t>parseInt</a:t>
            </a:r>
            <a:r>
              <a:rPr lang="en-IN" sz="1600" b="0" dirty="0">
                <a:solidFill>
                  <a:srgbClr val="000000"/>
                </a:solidFill>
                <a:effectLst/>
                <a:latin typeface="Consolas" panose="020B0609020204030204" pitchFamily="49" charset="0"/>
              </a:rPr>
              <a:t>(temp / </a:t>
            </a:r>
            <a:r>
              <a:rPr lang="en-IN" sz="1600" b="0" dirty="0">
                <a:solidFill>
                  <a:srgbClr val="098658"/>
                </a:solidFill>
                <a:effectLst/>
                <a:latin typeface="Consolas" panose="020B0609020204030204" pitchFamily="49" charset="0"/>
              </a:rPr>
              <a:t>10</a:t>
            </a:r>
            <a:r>
              <a:rPr lang="en-IN" sz="1600" b="0" dirty="0">
                <a:solidFill>
                  <a:srgbClr val="000000"/>
                </a:solidFill>
                <a:effectLst/>
                <a:latin typeface="Consolas" panose="020B0609020204030204" pitchFamily="49" charset="0"/>
              </a:rPr>
              <a:t>); </a:t>
            </a:r>
            <a:r>
              <a:rPr lang="en-IN" sz="1600" b="0" dirty="0">
                <a:solidFill>
                  <a:srgbClr val="008000"/>
                </a:solidFill>
                <a:effectLst/>
                <a:latin typeface="Consolas" panose="020B0609020204030204" pitchFamily="49" charset="0"/>
              </a:rPr>
              <a:t>// convert float into integer</a:t>
            </a:r>
            <a:endParaRPr lang="en-IN" sz="1600" b="0" dirty="0">
              <a:solidFill>
                <a:srgbClr val="000000"/>
              </a:solidFill>
              <a:effectLst/>
              <a:latin typeface="Consolas" panose="020B0609020204030204" pitchFamily="49" charset="0"/>
            </a:endParaRPr>
          </a:p>
          <a:p>
            <a:r>
              <a:rPr lang="en-IN" sz="1600" b="0" dirty="0">
                <a:solidFill>
                  <a:srgbClr val="000000"/>
                </a:solidFill>
                <a:effectLst/>
                <a:latin typeface="Consolas" panose="020B0609020204030204" pitchFamily="49" charset="0"/>
              </a:rPr>
              <a:t>}</a:t>
            </a:r>
          </a:p>
          <a:p>
            <a:pPr algn="l"/>
            <a:endParaRPr lang="en-US" sz="1200" b="0" dirty="0">
              <a:solidFill>
                <a:srgbClr val="FF0000"/>
              </a:solidFill>
              <a:effectLst/>
              <a:latin typeface="Consolas" panose="020B0609020204030204" pitchFamily="49" charset="0"/>
            </a:endParaRPr>
          </a:p>
          <a:p>
            <a:r>
              <a:rPr lang="en-US" sz="1200"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3560349323"/>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2677656"/>
          </a:xfrm>
          <a:prstGeom prst="rect">
            <a:avLst/>
          </a:prstGeom>
          <a:noFill/>
        </p:spPr>
        <p:txBody>
          <a:bodyPr wrap="square">
            <a:spAutoFit/>
          </a:bodyPr>
          <a:lstStyle/>
          <a:p>
            <a:r>
              <a:rPr lang="en-IN" sz="1600" b="0" dirty="0">
                <a:solidFill>
                  <a:srgbClr val="008000"/>
                </a:solidFill>
                <a:effectLst/>
                <a:latin typeface="Consolas" panose="020B0609020204030204" pitchFamily="49" charset="0"/>
              </a:rPr>
              <a:t>// check the condition</a:t>
            </a:r>
            <a:endParaRPr lang="en-IN" sz="1600" b="0" dirty="0">
              <a:solidFill>
                <a:srgbClr val="000000"/>
              </a:solidFill>
              <a:effectLst/>
              <a:latin typeface="Consolas" panose="020B0609020204030204" pitchFamily="49" charset="0"/>
            </a:endParaRPr>
          </a:p>
          <a:p>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 (sum == number) {</a:t>
            </a:r>
          </a:p>
          <a:p>
            <a:r>
              <a:rPr lang="en-IN" sz="1600" b="0" dirty="0">
                <a:solidFill>
                  <a:srgbClr val="000000"/>
                </a:solidFill>
                <a:effectLst/>
                <a:latin typeface="Consolas" panose="020B0609020204030204" pitchFamily="49" charset="0"/>
              </a:rPr>
              <a:t>    console.log(</a:t>
            </a:r>
            <a:r>
              <a:rPr lang="en-IN" sz="1600" b="0" dirty="0">
                <a:solidFill>
                  <a:srgbClr val="A31515"/>
                </a:solidFill>
                <a:effectLst/>
                <a:latin typeface="Consolas" panose="020B0609020204030204" pitchFamily="49" charset="0"/>
              </a:rPr>
              <a:t>"number is an Armstrong number"</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a:t>
            </a:r>
          </a:p>
          <a:p>
            <a:r>
              <a:rPr lang="en-IN" sz="1600" b="0" dirty="0">
                <a:solidFill>
                  <a:srgbClr val="0000FF"/>
                </a:solidFill>
                <a:effectLst/>
                <a:latin typeface="Consolas" panose="020B0609020204030204" pitchFamily="49" charset="0"/>
              </a:rPr>
              <a:t>else</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console.log(</a:t>
            </a:r>
            <a:r>
              <a:rPr lang="en-IN" sz="1600" b="0" dirty="0">
                <a:solidFill>
                  <a:srgbClr val="A31515"/>
                </a:solidFill>
                <a:effectLst/>
                <a:latin typeface="Consolas" panose="020B0609020204030204" pitchFamily="49" charset="0"/>
              </a:rPr>
              <a:t>"number is not an Armstrong number."</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r>
              <a:rPr lang="en-IN" sz="1600" b="0" dirty="0">
                <a:solidFill>
                  <a:srgbClr val="800000"/>
                </a:solidFill>
                <a:effectLst/>
                <a:latin typeface="Consolas" panose="020B0609020204030204" pitchFamily="49" charset="0"/>
              </a:rPr>
              <a:t>&lt;/body&gt;</a:t>
            </a:r>
            <a:endParaRPr lang="en-IN" sz="1600" b="0" dirty="0">
              <a:solidFill>
                <a:srgbClr val="000000"/>
              </a:solidFill>
              <a:effectLst/>
              <a:latin typeface="Consolas" panose="020B0609020204030204" pitchFamily="49" charset="0"/>
            </a:endParaRPr>
          </a:p>
          <a:p>
            <a:pPr algn="l"/>
            <a:endParaRPr lang="en-US" sz="1200" b="0" dirty="0">
              <a:solidFill>
                <a:srgbClr val="FF0000"/>
              </a:solidFill>
              <a:effectLst/>
              <a:latin typeface="Consolas" panose="020B0609020204030204" pitchFamily="49" charset="0"/>
            </a:endParaRPr>
          </a:p>
          <a:p>
            <a:r>
              <a:rPr lang="en-US" sz="1200"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4008841637"/>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programs in </a:t>
              </a:r>
              <a:r>
                <a:rPr lang="en-US" sz="1600" b="1" dirty="0" err="1">
                  <a:solidFill>
                    <a:schemeClr val="bg1"/>
                  </a:solidFill>
                  <a:latin typeface="Bookman Old Style" panose="02050604050505020204" pitchFamily="18" charset="0"/>
                </a:rPr>
                <a:t>javascript</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6063198"/>
          </a:xfrm>
          <a:prstGeom prst="rect">
            <a:avLst/>
          </a:prstGeom>
          <a:noFill/>
        </p:spPr>
        <p:txBody>
          <a:bodyPr wrap="square">
            <a:spAutoFit/>
          </a:bodyPr>
          <a:lstStyle/>
          <a:p>
            <a:pPr algn="l"/>
            <a:r>
              <a:rPr lang="en-US" sz="1800" b="0" i="0" u="none" strike="noStrike" baseline="0" dirty="0">
                <a:solidFill>
                  <a:srgbClr val="FF0000"/>
                </a:solidFill>
                <a:latin typeface="CMR10"/>
              </a:rPr>
              <a:t>Build </a:t>
            </a:r>
            <a:r>
              <a:rPr lang="en-US" sz="1800" b="0" i="0" u="none" strike="noStrike" baseline="0" dirty="0" err="1">
                <a:solidFill>
                  <a:srgbClr val="FF0000"/>
                </a:solidFill>
                <a:latin typeface="CMR10"/>
              </a:rPr>
              <a:t>javascript</a:t>
            </a:r>
            <a:r>
              <a:rPr lang="en-US" sz="1800" b="0" i="0" u="none" strike="noStrike" baseline="0" dirty="0">
                <a:solidFill>
                  <a:srgbClr val="FF0000"/>
                </a:solidFill>
                <a:latin typeface="CMR10"/>
              </a:rPr>
              <a:t> code to display number, its square and cube in tabular format by reading the value from html form.(for n </a:t>
            </a:r>
            <a:r>
              <a:rPr lang="en-IN" sz="1800" b="0" i="0" u="none" strike="noStrike" baseline="0" dirty="0">
                <a:solidFill>
                  <a:srgbClr val="FF0000"/>
                </a:solidFill>
                <a:latin typeface="CMR10"/>
              </a:rPr>
              <a:t>numbers)</a:t>
            </a:r>
          </a:p>
          <a:p>
            <a:r>
              <a:rPr lang="en-US" sz="1600" b="0" dirty="0">
                <a:solidFill>
                  <a:srgbClr val="800000"/>
                </a:solidFill>
                <a:effectLst/>
                <a:latin typeface="Consolas" panose="020B0609020204030204" pitchFamily="49" charset="0"/>
              </a:rPr>
              <a:t>&lt;html&gt;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&lt;head&gt;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&lt;/head&gt;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&lt;body&gt;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center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&lt;table</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border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"1"</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&lt;tr&gt;&lt;</a:t>
            </a:r>
            <a:r>
              <a:rPr lang="en-US" sz="1600" b="0" dirty="0" err="1">
                <a:solidFill>
                  <a:srgbClr val="800000"/>
                </a:solidFill>
                <a:effectLst/>
                <a:latin typeface="Consolas" panose="020B0609020204030204" pitchFamily="49" charset="0"/>
              </a:rPr>
              <a:t>th</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number</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th</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th</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square</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th</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th</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cube</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th</a:t>
            </a:r>
            <a:r>
              <a:rPr lang="en-US" sz="1600" b="0" dirty="0">
                <a:solidFill>
                  <a:srgbClr val="800000"/>
                </a:solidFill>
                <a:effectLst/>
                <a:latin typeface="Consolas" panose="020B0609020204030204" pitchFamily="49" charset="0"/>
              </a:rPr>
              <a:t>&gt;&lt;/tr&gt;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&lt;script&gt;</a:t>
            </a:r>
          </a:p>
          <a:p>
            <a:r>
              <a:rPr lang="fr-FR" sz="1600" b="0" dirty="0">
                <a:solidFill>
                  <a:srgbClr val="0000FF"/>
                </a:solidFill>
                <a:effectLst/>
                <a:latin typeface="Consolas" panose="020B0609020204030204" pitchFamily="49" charset="0"/>
              </a:rPr>
              <a:t>var</a:t>
            </a:r>
            <a:r>
              <a:rPr lang="fr-FR" sz="1600" b="0" dirty="0">
                <a:solidFill>
                  <a:srgbClr val="000000"/>
                </a:solidFill>
                <a:effectLst/>
                <a:latin typeface="Consolas" panose="020B0609020204030204" pitchFamily="49" charset="0"/>
              </a:rPr>
              <a:t> m=</a:t>
            </a:r>
            <a:r>
              <a:rPr lang="fr-FR" sz="1600" b="0" dirty="0" err="1">
                <a:solidFill>
                  <a:srgbClr val="000000"/>
                </a:solidFill>
                <a:effectLst/>
                <a:latin typeface="Consolas" panose="020B0609020204030204" pitchFamily="49" charset="0"/>
              </a:rPr>
              <a:t>parseInt</a:t>
            </a:r>
            <a:r>
              <a:rPr lang="fr-FR" sz="1600" b="0" dirty="0">
                <a:solidFill>
                  <a:srgbClr val="000000"/>
                </a:solidFill>
                <a:effectLst/>
                <a:latin typeface="Consolas" panose="020B0609020204030204" pitchFamily="49" charset="0"/>
              </a:rPr>
              <a:t>(prompt(</a:t>
            </a:r>
            <a:r>
              <a:rPr lang="fr-FR" sz="1600" b="0" dirty="0">
                <a:solidFill>
                  <a:srgbClr val="A31515"/>
                </a:solidFill>
                <a:effectLst/>
                <a:latin typeface="Consolas" panose="020B0609020204030204" pitchFamily="49" charset="0"/>
              </a:rPr>
              <a:t>"enter a </a:t>
            </a:r>
            <a:r>
              <a:rPr lang="fr-FR" sz="1600" b="0" dirty="0" err="1">
                <a:solidFill>
                  <a:srgbClr val="A31515"/>
                </a:solidFill>
                <a:effectLst/>
                <a:latin typeface="Consolas" panose="020B0609020204030204" pitchFamily="49" charset="0"/>
              </a:rPr>
              <a:t>number</a:t>
            </a:r>
            <a:r>
              <a:rPr lang="fr-FR" sz="1600" b="0" dirty="0">
                <a:solidFill>
                  <a:srgbClr val="A31515"/>
                </a:solidFill>
                <a:effectLst/>
                <a:latin typeface="Consolas" panose="020B0609020204030204" pitchFamily="49" charset="0"/>
              </a:rPr>
              <a:t>"</a:t>
            </a:r>
            <a:r>
              <a:rPr lang="fr-FR" sz="1600" b="0" dirty="0">
                <a:solidFill>
                  <a:srgbClr val="000000"/>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var</a:t>
            </a: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;i&lt;=</a:t>
            </a:r>
            <a:r>
              <a:rPr lang="en-US" sz="1600" dirty="0" err="1">
                <a:solidFill>
                  <a:srgbClr val="098658"/>
                </a:solidFill>
                <a:latin typeface="Consolas" panose="020B0609020204030204" pitchFamily="49" charset="0"/>
              </a:rPr>
              <a:t>m</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document.write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"&lt;tr&gt;&lt;td&gt;"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"&lt;/td&gt;&lt;td&gt;"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"&lt;/td&gt;&lt;td&gt;"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"&lt;/td&gt;&lt;/tr&gt;"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&lt;/script&gt;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&lt;/table&gt;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center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&lt;/body&gt;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&lt;/html&gt;</a:t>
            </a:r>
            <a:endParaRPr lang="en-US" sz="1600" b="0" dirty="0">
              <a:solidFill>
                <a:srgbClr val="000000"/>
              </a:solidFill>
              <a:effectLst/>
              <a:latin typeface="Consolas" panose="020B0609020204030204" pitchFamily="49" charset="0"/>
            </a:endParaRPr>
          </a:p>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pic>
        <p:nvPicPr>
          <p:cNvPr id="4" name="Picture 3">
            <a:extLst>
              <a:ext uri="{FF2B5EF4-FFF2-40B4-BE49-F238E27FC236}">
                <a16:creationId xmlns:a16="http://schemas.microsoft.com/office/drawing/2014/main" id="{EAC783F6-7112-BBB4-11EA-FB01A98CF33E}"/>
              </a:ext>
            </a:extLst>
          </p:cNvPr>
          <p:cNvPicPr>
            <a:picLocks noChangeAspect="1"/>
          </p:cNvPicPr>
          <p:nvPr/>
        </p:nvPicPr>
        <p:blipFill>
          <a:blip r:embed="rId3"/>
          <a:stretch>
            <a:fillRect/>
          </a:stretch>
        </p:blipFill>
        <p:spPr>
          <a:xfrm>
            <a:off x="6990050" y="1479254"/>
            <a:ext cx="2085975" cy="2895600"/>
          </a:xfrm>
          <a:prstGeom prst="rect">
            <a:avLst/>
          </a:prstGeom>
        </p:spPr>
      </p:pic>
    </p:spTree>
    <p:extLst>
      <p:ext uri="{BB962C8B-B14F-4D97-AF65-F5344CB8AC3E}">
        <p14:creationId xmlns:p14="http://schemas.microsoft.com/office/powerpoint/2010/main" val="1573583981"/>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3C06DDE9-4734-11D1-BBDA-196873A2FDD3}"/>
              </a:ext>
            </a:extLst>
          </p:cNvPr>
          <p:cNvSpPr txBox="1"/>
          <p:nvPr/>
        </p:nvSpPr>
        <p:spPr>
          <a:xfrm>
            <a:off x="609600" y="157645"/>
            <a:ext cx="6324600" cy="369332"/>
          </a:xfrm>
          <a:prstGeom prst="rect">
            <a:avLst/>
          </a:prstGeom>
          <a:noFill/>
        </p:spPr>
        <p:txBody>
          <a:bodyPr wrap="square">
            <a:spAutoFit/>
          </a:bodyPr>
          <a:lstStyle/>
          <a:p>
            <a:pPr algn="l" fontAlgn="base"/>
            <a:r>
              <a:rPr lang="en-US" b="1" dirty="0">
                <a:solidFill>
                  <a:srgbClr val="C00000"/>
                </a:solidFill>
                <a:latin typeface="Source Sans Pro" panose="020B0503030403020204" pitchFamily="34" charset="0"/>
              </a:rPr>
              <a:t>How to remove duplicate elements from JavaScript Array ?</a:t>
            </a:r>
          </a:p>
        </p:txBody>
      </p:sp>
      <p:sp>
        <p:nvSpPr>
          <p:cNvPr id="4" name="TextBox 3">
            <a:extLst>
              <a:ext uri="{FF2B5EF4-FFF2-40B4-BE49-F238E27FC236}">
                <a16:creationId xmlns:a16="http://schemas.microsoft.com/office/drawing/2014/main" id="{88857DCF-92BC-1DA0-736B-121508AA8E91}"/>
              </a:ext>
            </a:extLst>
          </p:cNvPr>
          <p:cNvSpPr txBox="1"/>
          <p:nvPr/>
        </p:nvSpPr>
        <p:spPr>
          <a:xfrm>
            <a:off x="329222" y="844403"/>
            <a:ext cx="8433779" cy="3693319"/>
          </a:xfrm>
          <a:prstGeom prst="rect">
            <a:avLst/>
          </a:prstGeom>
          <a:noFill/>
        </p:spPr>
        <p:txBody>
          <a:bodyPr wrap="square">
            <a:spAutoFit/>
          </a:bodyPr>
          <a:lstStyle/>
          <a:p>
            <a:pPr algn="l" fontAlgn="base"/>
            <a:r>
              <a:rPr lang="en-US" dirty="0">
                <a:solidFill>
                  <a:schemeClr val="bg1"/>
                </a:solidFill>
                <a:latin typeface="Nunito" pitchFamily="2" charset="0"/>
              </a:rPr>
              <a:t>we will discuss the methods to remove duplicate elements from a </a:t>
            </a:r>
            <a:r>
              <a:rPr lang="en-US" u="sng" dirty="0" err="1">
                <a:solidFill>
                  <a:schemeClr val="bg1"/>
                </a:solidFill>
                <a:latin typeface="Nunito" pitchFamily="2" charset="0"/>
                <a:hlinkClick r:id="rId3">
                  <a:extLst>
                    <a:ext uri="{A12FA001-AC4F-418D-AE19-62706E023703}">
                      <ahyp:hlinkClr xmlns:ahyp="http://schemas.microsoft.com/office/drawing/2018/hyperlinkcolor" val="tx"/>
                    </a:ext>
                  </a:extLst>
                </a:hlinkClick>
              </a:rPr>
              <a:t>Javascript</a:t>
            </a:r>
            <a:r>
              <a:rPr lang="en-US" u="sng" dirty="0">
                <a:solidFill>
                  <a:schemeClr val="bg1"/>
                </a:solidFill>
                <a:latin typeface="Nunito" pitchFamily="2" charset="0"/>
                <a:hlinkClick r:id="rId3">
                  <a:extLst>
                    <a:ext uri="{A12FA001-AC4F-418D-AE19-62706E023703}">
                      <ahyp:hlinkClr xmlns:ahyp="http://schemas.microsoft.com/office/drawing/2018/hyperlinkcolor" val="tx"/>
                    </a:ext>
                  </a:extLst>
                </a:hlinkClick>
              </a:rPr>
              <a:t> array</a:t>
            </a:r>
            <a:r>
              <a:rPr lang="en-US" dirty="0">
                <a:solidFill>
                  <a:schemeClr val="bg1"/>
                </a:solidFill>
                <a:latin typeface="Nunito" pitchFamily="2" charset="0"/>
              </a:rPr>
              <a:t>. There are various methods to remove duplicates in the array. We will discuss the most common four ways :</a:t>
            </a:r>
          </a:p>
          <a:p>
            <a:pPr algn="l" fontAlgn="base"/>
            <a:endParaRPr lang="en-US" dirty="0">
              <a:solidFill>
                <a:srgbClr val="FF0000"/>
              </a:solidFill>
              <a:latin typeface="Nunito" pitchFamily="2" charset="0"/>
            </a:endParaRPr>
          </a:p>
          <a:p>
            <a:pPr algn="l" fontAlgn="base">
              <a:buFont typeface="Arial" panose="020B0604020202020204" pitchFamily="34" charset="0"/>
              <a:buChar char="•"/>
            </a:pPr>
            <a:r>
              <a:rPr lang="en-US" b="1" u="sng" dirty="0">
                <a:solidFill>
                  <a:srgbClr val="FF0000"/>
                </a:solidFill>
                <a:latin typeface="Nunito" pitchFamily="2" charset="0"/>
                <a:hlinkClick r:id="rId4">
                  <a:extLst>
                    <a:ext uri="{A12FA001-AC4F-418D-AE19-62706E023703}">
                      <ahyp:hlinkClr xmlns:ahyp="http://schemas.microsoft.com/office/drawing/2018/hyperlinkcolor" val="tx"/>
                    </a:ext>
                  </a:extLst>
                </a:hlinkClick>
              </a:rPr>
              <a:t> filter() method</a:t>
            </a:r>
            <a:endParaRPr lang="en-US" dirty="0">
              <a:solidFill>
                <a:srgbClr val="FF0000"/>
              </a:solidFill>
              <a:latin typeface="Nunito" pitchFamily="2" charset="0"/>
            </a:endParaRPr>
          </a:p>
          <a:p>
            <a:pPr algn="l" fontAlgn="base">
              <a:buFont typeface="Arial" panose="020B0604020202020204" pitchFamily="34" charset="0"/>
              <a:buChar char="•"/>
            </a:pPr>
            <a:r>
              <a:rPr lang="en-US" b="1" u="sng" dirty="0">
                <a:solidFill>
                  <a:srgbClr val="FF0000"/>
                </a:solidFill>
                <a:latin typeface="Nunito" pitchFamily="2" charset="0"/>
                <a:hlinkClick r:id="rId5">
                  <a:extLst>
                    <a:ext uri="{A12FA001-AC4F-418D-AE19-62706E023703}">
                      <ahyp:hlinkClr xmlns:ahyp="http://schemas.microsoft.com/office/drawing/2018/hyperlinkcolor" val="tx"/>
                    </a:ext>
                  </a:extLst>
                </a:hlinkClick>
              </a:rPr>
              <a:t> set() method</a:t>
            </a:r>
            <a:endParaRPr lang="en-US" dirty="0">
              <a:solidFill>
                <a:srgbClr val="FF0000"/>
              </a:solidFill>
              <a:latin typeface="Nunito" pitchFamily="2" charset="0"/>
            </a:endParaRPr>
          </a:p>
          <a:p>
            <a:pPr algn="l" fontAlgn="base">
              <a:buFont typeface="Arial" panose="020B0604020202020204" pitchFamily="34" charset="0"/>
              <a:buChar char="•"/>
            </a:pPr>
            <a:r>
              <a:rPr lang="en-US" b="1" u="sng" dirty="0">
                <a:solidFill>
                  <a:srgbClr val="FF0000"/>
                </a:solidFill>
                <a:latin typeface="Nunito" pitchFamily="2" charset="0"/>
                <a:hlinkClick r:id="rId6">
                  <a:extLst>
                    <a:ext uri="{A12FA001-AC4F-418D-AE19-62706E023703}">
                      <ahyp:hlinkClr xmlns:ahyp="http://schemas.microsoft.com/office/drawing/2018/hyperlinkcolor" val="tx"/>
                    </a:ext>
                  </a:extLst>
                </a:hlinkClick>
              </a:rPr>
              <a:t> </a:t>
            </a:r>
            <a:r>
              <a:rPr lang="en-US" b="1" dirty="0">
                <a:solidFill>
                  <a:srgbClr val="FF0000"/>
                </a:solidFill>
              </a:rPr>
              <a:t>forEach() Method</a:t>
            </a:r>
          </a:p>
          <a:p>
            <a:pPr algn="l" fontAlgn="base">
              <a:buFont typeface="Arial" panose="020B0604020202020204" pitchFamily="34" charset="0"/>
              <a:buChar char="•"/>
            </a:pPr>
            <a:endParaRPr lang="en-US" dirty="0">
              <a:solidFill>
                <a:schemeClr val="bg1"/>
              </a:solidFill>
              <a:latin typeface="Nunito" pitchFamily="2" charset="0"/>
            </a:endParaRPr>
          </a:p>
          <a:p>
            <a:pPr algn="l" fontAlgn="base"/>
            <a:r>
              <a:rPr lang="en-US" b="1" dirty="0">
                <a:solidFill>
                  <a:schemeClr val="bg1"/>
                </a:solidFill>
                <a:latin typeface="Nunito" pitchFamily="2" charset="0"/>
              </a:rPr>
              <a:t>Below all the methods are described with proper examples:</a:t>
            </a:r>
            <a:endParaRPr lang="en-US" dirty="0">
              <a:solidFill>
                <a:schemeClr val="bg1"/>
              </a:solidFill>
              <a:latin typeface="Nunito" pitchFamily="2" charset="0"/>
            </a:endParaRPr>
          </a:p>
          <a:p>
            <a:pPr algn="l" fontAlgn="base"/>
            <a:r>
              <a:rPr lang="en-US" b="1" u="sng" dirty="0" err="1">
                <a:solidFill>
                  <a:schemeClr val="bg1"/>
                </a:solidFill>
                <a:latin typeface="Nunito" pitchFamily="2" charset="0"/>
                <a:hlinkClick r:id="rId4">
                  <a:extLst>
                    <a:ext uri="{A12FA001-AC4F-418D-AE19-62706E023703}">
                      <ahyp:hlinkClr xmlns:ahyp="http://schemas.microsoft.com/office/drawing/2018/hyperlinkcolor" val="tx"/>
                    </a:ext>
                  </a:extLst>
                </a:hlinkClick>
              </a:rPr>
              <a:t>Javascript</a:t>
            </a:r>
            <a:r>
              <a:rPr lang="en-US" b="1" u="sng" dirty="0">
                <a:solidFill>
                  <a:schemeClr val="bg1"/>
                </a:solidFill>
                <a:latin typeface="Nunito" pitchFamily="2" charset="0"/>
                <a:hlinkClick r:id="rId4">
                  <a:extLst>
                    <a:ext uri="{A12FA001-AC4F-418D-AE19-62706E023703}">
                      <ahyp:hlinkClr xmlns:ahyp="http://schemas.microsoft.com/office/drawing/2018/hyperlinkcolor" val="tx"/>
                    </a:ext>
                  </a:extLst>
                </a:hlinkClick>
              </a:rPr>
              <a:t> filter() Method:</a:t>
            </a:r>
            <a:r>
              <a:rPr lang="en-US" b="1" dirty="0">
                <a:solidFill>
                  <a:schemeClr val="bg1"/>
                </a:solidFill>
                <a:latin typeface="Nunito" pitchFamily="2" charset="0"/>
              </a:rPr>
              <a:t> </a:t>
            </a:r>
            <a:r>
              <a:rPr lang="en-US" dirty="0">
                <a:solidFill>
                  <a:schemeClr val="bg1"/>
                </a:solidFill>
                <a:latin typeface="Nunito" pitchFamily="2" charset="0"/>
              </a:rPr>
              <a:t>The </a:t>
            </a:r>
            <a:r>
              <a:rPr lang="en-US" u="sng" dirty="0">
                <a:solidFill>
                  <a:schemeClr val="bg1"/>
                </a:solidFill>
                <a:latin typeface="Nunito" pitchFamily="2" charset="0"/>
                <a:hlinkClick r:id="rId4">
                  <a:extLst>
                    <a:ext uri="{A12FA001-AC4F-418D-AE19-62706E023703}">
                      <ahyp:hlinkClr xmlns:ahyp="http://schemas.microsoft.com/office/drawing/2018/hyperlinkcolor" val="tx"/>
                    </a:ext>
                  </a:extLst>
                </a:hlinkClick>
              </a:rPr>
              <a:t>filter() method</a:t>
            </a:r>
            <a:r>
              <a:rPr lang="en-US" dirty="0">
                <a:solidFill>
                  <a:schemeClr val="bg1"/>
                </a:solidFill>
                <a:latin typeface="Nunito" pitchFamily="2" charset="0"/>
              </a:rPr>
              <a:t> creates a new array of elements that pass the condition we provide. It will include only those elements for which true is returned. We can remove duplicate values from the array by simply adjusting our condition.</a:t>
            </a:r>
          </a:p>
        </p:txBody>
      </p:sp>
    </p:spTree>
    <p:extLst>
      <p:ext uri="{BB962C8B-B14F-4D97-AF65-F5344CB8AC3E}">
        <p14:creationId xmlns:p14="http://schemas.microsoft.com/office/powerpoint/2010/main" val="381822638"/>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5" name="TextBox 14">
            <a:extLst>
              <a:ext uri="{FF2B5EF4-FFF2-40B4-BE49-F238E27FC236}">
                <a16:creationId xmlns:a16="http://schemas.microsoft.com/office/drawing/2014/main" id="{86EBBCF1-E299-E7F3-0E76-A44895B9828E}"/>
              </a:ext>
            </a:extLst>
          </p:cNvPr>
          <p:cNvSpPr txBox="1"/>
          <p:nvPr/>
        </p:nvSpPr>
        <p:spPr>
          <a:xfrm>
            <a:off x="457201" y="126953"/>
            <a:ext cx="6349449" cy="369332"/>
          </a:xfrm>
          <a:prstGeom prst="rect">
            <a:avLst/>
          </a:prstGeom>
          <a:noFill/>
        </p:spPr>
        <p:txBody>
          <a:bodyPr wrap="square">
            <a:spAutoFit/>
          </a:bodyPr>
          <a:lstStyle/>
          <a:p>
            <a:r>
              <a:rPr lang="en-US" dirty="0">
                <a:solidFill>
                  <a:srgbClr val="C00000"/>
                </a:solidFill>
              </a:rPr>
              <a:t>How to remove duplicate elements from JavaScript Array ?</a:t>
            </a:r>
          </a:p>
        </p:txBody>
      </p:sp>
      <p:pic>
        <p:nvPicPr>
          <p:cNvPr id="5" name="Picture 4">
            <a:extLst>
              <a:ext uri="{FF2B5EF4-FFF2-40B4-BE49-F238E27FC236}">
                <a16:creationId xmlns:a16="http://schemas.microsoft.com/office/drawing/2014/main" id="{2ACE6C31-6EA9-5AAD-1299-985C16FF32A3}"/>
              </a:ext>
            </a:extLst>
          </p:cNvPr>
          <p:cNvPicPr>
            <a:picLocks noChangeAspect="1"/>
          </p:cNvPicPr>
          <p:nvPr/>
        </p:nvPicPr>
        <p:blipFill>
          <a:blip r:embed="rId3"/>
          <a:stretch>
            <a:fillRect/>
          </a:stretch>
        </p:blipFill>
        <p:spPr>
          <a:xfrm>
            <a:off x="304801" y="710192"/>
            <a:ext cx="8209721" cy="4433307"/>
          </a:xfrm>
          <a:prstGeom prst="rect">
            <a:avLst/>
          </a:prstGeom>
        </p:spPr>
      </p:pic>
      <p:pic>
        <p:nvPicPr>
          <p:cNvPr id="7" name="Picture 6">
            <a:extLst>
              <a:ext uri="{FF2B5EF4-FFF2-40B4-BE49-F238E27FC236}">
                <a16:creationId xmlns:a16="http://schemas.microsoft.com/office/drawing/2014/main" id="{54E0C107-6F19-3D73-7BE0-AB71FF1E4E61}"/>
              </a:ext>
            </a:extLst>
          </p:cNvPr>
          <p:cNvPicPr>
            <a:picLocks noChangeAspect="1"/>
          </p:cNvPicPr>
          <p:nvPr/>
        </p:nvPicPr>
        <p:blipFill>
          <a:blip r:embed="rId4"/>
          <a:stretch>
            <a:fillRect/>
          </a:stretch>
        </p:blipFill>
        <p:spPr>
          <a:xfrm>
            <a:off x="6967331" y="1972090"/>
            <a:ext cx="1810343" cy="2190750"/>
          </a:xfrm>
          <a:prstGeom prst="rect">
            <a:avLst/>
          </a:prstGeom>
        </p:spPr>
      </p:pic>
    </p:spTree>
    <p:extLst>
      <p:ext uri="{BB962C8B-B14F-4D97-AF65-F5344CB8AC3E}">
        <p14:creationId xmlns:p14="http://schemas.microsoft.com/office/powerpoint/2010/main" val="31125621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IN" sz="1600" b="0" dirty="0" err="1">
                  <a:solidFill>
                    <a:srgbClr val="FF0000"/>
                  </a:solidFill>
                  <a:effectLst/>
                  <a:latin typeface="Consolas" panose="020B0609020204030204" pitchFamily="49" charset="0"/>
                </a:rPr>
                <a:t>getElementsByClassName</a:t>
              </a:r>
              <a:r>
                <a:rPr lang="en-IN" sz="1600" b="0" dirty="0">
                  <a:solidFill>
                    <a:srgbClr val="FF0000"/>
                  </a:solidFill>
                  <a:effectLst/>
                  <a:latin typeface="Consolas" panose="020B0609020204030204" pitchFamily="49" charset="0"/>
                </a:rPr>
                <a:t>() Method</a:t>
              </a:r>
              <a:endParaRPr lang="en-US" sz="160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4025" y="729139"/>
            <a:ext cx="7693466" cy="6463308"/>
          </a:xfrm>
          <a:prstGeom prst="rect">
            <a:avLst/>
          </a:prstGeom>
          <a:noFill/>
        </p:spPr>
        <p:txBody>
          <a:bodyPr wrap="square">
            <a:spAutoFit/>
          </a:bodyPr>
          <a:lstStyle/>
          <a:p>
            <a:r>
              <a:rPr lang="en-IN" b="0" dirty="0">
                <a:solidFill>
                  <a:schemeClr val="bg1"/>
                </a:solidFill>
                <a:effectLst/>
                <a:latin typeface="Consolas" panose="020B0609020204030204" pitchFamily="49" charset="0"/>
              </a:rPr>
              <a:t>&lt;p&gt;Change the background </a:t>
            </a:r>
            <a:r>
              <a:rPr lang="en-IN" b="0" dirty="0" err="1">
                <a:solidFill>
                  <a:schemeClr val="bg1"/>
                </a:solidFill>
                <a:effectLst/>
                <a:latin typeface="Consolas" panose="020B0609020204030204" pitchFamily="49" charset="0"/>
              </a:rPr>
              <a:t>color</a:t>
            </a:r>
            <a:r>
              <a:rPr lang="en-IN" b="0" dirty="0">
                <a:solidFill>
                  <a:schemeClr val="bg1"/>
                </a:solidFill>
                <a:effectLst/>
                <a:latin typeface="Consolas" panose="020B0609020204030204" pitchFamily="49" charset="0"/>
              </a:rPr>
              <a:t> of the first element with the classes "example" and "</a:t>
            </a:r>
            <a:r>
              <a:rPr lang="en-IN" b="0" dirty="0" err="1">
                <a:solidFill>
                  <a:schemeClr val="bg1"/>
                </a:solidFill>
                <a:effectLst/>
                <a:latin typeface="Consolas" panose="020B0609020204030204" pitchFamily="49" charset="0"/>
              </a:rPr>
              <a:t>color</a:t>
            </a:r>
            <a:r>
              <a:rPr lang="en-IN" b="0" dirty="0">
                <a:solidFill>
                  <a:schemeClr val="bg1"/>
                </a:solidFill>
                <a:effectLst/>
                <a:latin typeface="Consolas" panose="020B0609020204030204" pitchFamily="49" charset="0"/>
              </a:rPr>
              <a:t>":&lt;/p&gt;</a:t>
            </a:r>
          </a:p>
          <a:p>
            <a:r>
              <a:rPr lang="en-IN" b="0" dirty="0">
                <a:solidFill>
                  <a:schemeClr val="bg1"/>
                </a:solidFill>
                <a:effectLst/>
                <a:latin typeface="Consolas" panose="020B0609020204030204" pitchFamily="49" charset="0"/>
              </a:rPr>
              <a:t>&lt;div class="example"&gt;</a:t>
            </a:r>
          </a:p>
          <a:p>
            <a:r>
              <a:rPr lang="en-IN" b="0" dirty="0">
                <a:solidFill>
                  <a:schemeClr val="bg1"/>
                </a:solidFill>
                <a:effectLst/>
                <a:latin typeface="Consolas" panose="020B0609020204030204" pitchFamily="49" charset="0"/>
              </a:rPr>
              <a:t>  &lt;p&gt;This is a paragraph.&lt;/p&gt;</a:t>
            </a:r>
          </a:p>
          <a:p>
            <a:r>
              <a:rPr lang="en-IN" b="0" dirty="0">
                <a:solidFill>
                  <a:schemeClr val="bg1"/>
                </a:solidFill>
                <a:effectLst/>
                <a:latin typeface="Consolas" panose="020B0609020204030204" pitchFamily="49" charset="0"/>
              </a:rPr>
              <a:t>&lt;/div&gt;</a:t>
            </a:r>
          </a:p>
          <a:p>
            <a:r>
              <a:rPr lang="en-IN" b="0" dirty="0">
                <a:solidFill>
                  <a:schemeClr val="bg1"/>
                </a:solidFill>
                <a:effectLst/>
                <a:latin typeface="Consolas" panose="020B0609020204030204" pitchFamily="49" charset="0"/>
              </a:rPr>
              <a:t>&lt;</a:t>
            </a:r>
            <a:r>
              <a:rPr lang="en-IN" b="0" dirty="0" err="1">
                <a:solidFill>
                  <a:schemeClr val="bg1"/>
                </a:solidFill>
                <a:effectLst/>
                <a:latin typeface="Consolas" panose="020B0609020204030204" pitchFamily="49" charset="0"/>
              </a:rPr>
              <a:t>br</a:t>
            </a:r>
            <a:r>
              <a:rPr lang="en-IN" b="0" dirty="0">
                <a:solidFill>
                  <a:schemeClr val="bg1"/>
                </a:solidFill>
                <a:effectLst/>
                <a:latin typeface="Consolas" panose="020B0609020204030204" pitchFamily="49" charset="0"/>
              </a:rPr>
              <a:t>&gt;</a:t>
            </a:r>
          </a:p>
          <a:p>
            <a:r>
              <a:rPr lang="en-IN" b="0" dirty="0">
                <a:solidFill>
                  <a:schemeClr val="bg1"/>
                </a:solidFill>
                <a:effectLst/>
                <a:latin typeface="Consolas" panose="020B0609020204030204" pitchFamily="49" charset="0"/>
              </a:rPr>
              <a:t>&lt;div class="example"&gt;</a:t>
            </a:r>
          </a:p>
          <a:p>
            <a:r>
              <a:rPr lang="en-IN" b="0" dirty="0">
                <a:solidFill>
                  <a:schemeClr val="bg1"/>
                </a:solidFill>
                <a:effectLst/>
                <a:latin typeface="Consolas" panose="020B0609020204030204" pitchFamily="49" charset="0"/>
              </a:rPr>
              <a:t>  &lt;p&gt;This is a paragraph.&lt;/p&gt;</a:t>
            </a:r>
          </a:p>
          <a:p>
            <a:r>
              <a:rPr lang="en-IN" b="0" dirty="0">
                <a:solidFill>
                  <a:schemeClr val="bg1"/>
                </a:solidFill>
                <a:effectLst/>
                <a:latin typeface="Consolas" panose="020B0609020204030204" pitchFamily="49" charset="0"/>
              </a:rPr>
              <a:t>&lt;/div&gt;</a:t>
            </a:r>
          </a:p>
          <a:p>
            <a:r>
              <a:rPr lang="en-IN" b="0" dirty="0">
                <a:solidFill>
                  <a:schemeClr val="bg1"/>
                </a:solidFill>
                <a:effectLst/>
                <a:latin typeface="Consolas" panose="020B0609020204030204" pitchFamily="49" charset="0"/>
              </a:rPr>
              <a:t>&lt;</a:t>
            </a:r>
            <a:r>
              <a:rPr lang="en-IN" b="0" dirty="0" err="1">
                <a:solidFill>
                  <a:schemeClr val="bg1"/>
                </a:solidFill>
                <a:effectLst/>
                <a:latin typeface="Consolas" panose="020B0609020204030204" pitchFamily="49" charset="0"/>
              </a:rPr>
              <a:t>br</a:t>
            </a:r>
            <a:r>
              <a:rPr lang="en-IN" b="0" dirty="0">
                <a:solidFill>
                  <a:schemeClr val="bg1"/>
                </a:solidFill>
                <a:effectLst/>
                <a:latin typeface="Consolas" panose="020B0609020204030204" pitchFamily="49" charset="0"/>
              </a:rPr>
              <a:t>&gt;</a:t>
            </a:r>
          </a:p>
          <a:p>
            <a:r>
              <a:rPr lang="en-IN" b="0" dirty="0">
                <a:solidFill>
                  <a:schemeClr val="bg1"/>
                </a:solidFill>
                <a:effectLst/>
                <a:latin typeface="Consolas" panose="020B0609020204030204" pitchFamily="49" charset="0"/>
              </a:rPr>
              <a:t>&lt;div class="example"&gt;</a:t>
            </a:r>
          </a:p>
          <a:p>
            <a:r>
              <a:rPr lang="en-IN" b="0" dirty="0">
                <a:solidFill>
                  <a:schemeClr val="bg1"/>
                </a:solidFill>
                <a:effectLst/>
                <a:latin typeface="Consolas" panose="020B0609020204030204" pitchFamily="49" charset="0"/>
              </a:rPr>
              <a:t>  &lt;p&gt;This is a paragraph.&lt;/p&gt;</a:t>
            </a:r>
          </a:p>
          <a:p>
            <a:r>
              <a:rPr lang="en-IN" b="0" dirty="0">
                <a:solidFill>
                  <a:schemeClr val="bg1"/>
                </a:solidFill>
                <a:effectLst/>
                <a:latin typeface="Consolas" panose="020B0609020204030204" pitchFamily="49" charset="0"/>
              </a:rPr>
              <a:t>&lt;/div&gt;</a:t>
            </a:r>
          </a:p>
          <a:p>
            <a:r>
              <a:rPr lang="en-IN" b="0" dirty="0">
                <a:solidFill>
                  <a:schemeClr val="bg1"/>
                </a:solidFill>
                <a:effectLst/>
                <a:latin typeface="Consolas" panose="020B0609020204030204" pitchFamily="49" charset="0"/>
              </a:rPr>
              <a:t>&lt;script&gt;</a:t>
            </a:r>
          </a:p>
          <a:p>
            <a:r>
              <a:rPr lang="en-IN" b="0" dirty="0" err="1">
                <a:solidFill>
                  <a:schemeClr val="bg1"/>
                </a:solidFill>
                <a:effectLst/>
                <a:latin typeface="Consolas" panose="020B0609020204030204" pitchFamily="49" charset="0"/>
              </a:rPr>
              <a:t>const</a:t>
            </a:r>
            <a:r>
              <a:rPr lang="en-IN" b="0" dirty="0">
                <a:solidFill>
                  <a:schemeClr val="bg1"/>
                </a:solidFill>
                <a:effectLst/>
                <a:latin typeface="Consolas" panose="020B0609020204030204" pitchFamily="49" charset="0"/>
              </a:rPr>
              <a:t> collection = </a:t>
            </a:r>
            <a:r>
              <a:rPr lang="en-IN" b="0" dirty="0" err="1">
                <a:solidFill>
                  <a:schemeClr val="bg1"/>
                </a:solidFill>
                <a:effectLst/>
                <a:latin typeface="Consolas" panose="020B0609020204030204" pitchFamily="49" charset="0"/>
              </a:rPr>
              <a:t>document.getElementsByClassName</a:t>
            </a:r>
            <a:r>
              <a:rPr lang="en-IN" b="0" dirty="0">
                <a:solidFill>
                  <a:schemeClr val="bg1"/>
                </a:solidFill>
                <a:effectLst/>
                <a:latin typeface="Consolas" panose="020B0609020204030204" pitchFamily="49" charset="0"/>
              </a:rPr>
              <a:t>("example")[1].</a:t>
            </a:r>
          </a:p>
          <a:p>
            <a:r>
              <a:rPr lang="en-IN" b="0" dirty="0" err="1">
                <a:solidFill>
                  <a:schemeClr val="bg1"/>
                </a:solidFill>
                <a:effectLst/>
                <a:latin typeface="Consolas" panose="020B0609020204030204" pitchFamily="49" charset="0"/>
              </a:rPr>
              <a:t>style.backgroundColor</a:t>
            </a:r>
            <a:r>
              <a:rPr lang="en-IN" b="0" dirty="0">
                <a:solidFill>
                  <a:schemeClr val="bg1"/>
                </a:solidFill>
                <a:effectLst/>
                <a:latin typeface="Consolas" panose="020B0609020204030204" pitchFamily="49" charset="0"/>
              </a:rPr>
              <a:t> = "red";</a:t>
            </a:r>
          </a:p>
          <a:p>
            <a:r>
              <a:rPr lang="en-IN" b="0" dirty="0">
                <a:solidFill>
                  <a:schemeClr val="bg1"/>
                </a:solidFill>
                <a:effectLst/>
                <a:latin typeface="Consolas" panose="020B0609020204030204" pitchFamily="49" charset="0"/>
              </a:rPr>
              <a:t>&lt;/script&gt;</a:t>
            </a:r>
          </a:p>
          <a:p>
            <a:endParaRPr lang="en-IN" b="0" dirty="0">
              <a:solidFill>
                <a:srgbClr val="8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p>
          <a:p>
            <a:r>
              <a:rPr lang="en-IN" b="0" dirty="0">
                <a:solidFill>
                  <a:srgbClr val="800000"/>
                </a:solidFill>
                <a:effectLst/>
                <a:latin typeface="Consolas" panose="020B0609020204030204" pitchFamily="49" charset="0"/>
              </a:rPr>
              <a:t>&lt;/html&gt;</a:t>
            </a:r>
          </a:p>
          <a:p>
            <a:pPr algn="l"/>
            <a:r>
              <a:rPr lang="en-US" b="0" i="0" dirty="0">
                <a:solidFill>
                  <a:srgbClr val="000000"/>
                </a:solidFill>
                <a:effectLst/>
                <a:latin typeface="Segoe UI" panose="020B0502040204020203" pitchFamily="34" charset="0"/>
              </a:rPr>
              <a:t>.</a:t>
            </a:r>
            <a:endParaRPr lang="en-IN" b="0" dirty="0">
              <a:solidFill>
                <a:srgbClr val="800000"/>
              </a:solidFill>
              <a:effectLst/>
              <a:latin typeface="Consolas" panose="020B0609020204030204" pitchFamily="49" charset="0"/>
            </a:endParaRPr>
          </a:p>
          <a:p>
            <a:endParaRPr lang="en-IN" b="0" i="0"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60691F76-2F95-EFB1-47BD-C8A90A169638}"/>
              </a:ext>
            </a:extLst>
          </p:cNvPr>
          <p:cNvPicPr>
            <a:picLocks noChangeAspect="1"/>
          </p:cNvPicPr>
          <p:nvPr/>
        </p:nvPicPr>
        <p:blipFill>
          <a:blip r:embed="rId3"/>
          <a:stretch>
            <a:fillRect/>
          </a:stretch>
        </p:blipFill>
        <p:spPr>
          <a:xfrm>
            <a:off x="7143138" y="291200"/>
            <a:ext cx="3573091" cy="4133850"/>
          </a:xfrm>
          <a:prstGeom prst="rect">
            <a:avLst/>
          </a:prstGeom>
        </p:spPr>
      </p:pic>
    </p:spTree>
    <p:extLst>
      <p:ext uri="{BB962C8B-B14F-4D97-AF65-F5344CB8AC3E}">
        <p14:creationId xmlns:p14="http://schemas.microsoft.com/office/powerpoint/2010/main" val="3442606765"/>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5" name="TextBox 14">
            <a:extLst>
              <a:ext uri="{FF2B5EF4-FFF2-40B4-BE49-F238E27FC236}">
                <a16:creationId xmlns:a16="http://schemas.microsoft.com/office/drawing/2014/main" id="{86EBBCF1-E299-E7F3-0E76-A44895B9828E}"/>
              </a:ext>
            </a:extLst>
          </p:cNvPr>
          <p:cNvSpPr txBox="1"/>
          <p:nvPr/>
        </p:nvSpPr>
        <p:spPr>
          <a:xfrm>
            <a:off x="457201" y="126953"/>
            <a:ext cx="6349449" cy="369332"/>
          </a:xfrm>
          <a:prstGeom prst="rect">
            <a:avLst/>
          </a:prstGeom>
          <a:noFill/>
        </p:spPr>
        <p:txBody>
          <a:bodyPr wrap="square">
            <a:spAutoFit/>
          </a:bodyPr>
          <a:lstStyle/>
          <a:p>
            <a:r>
              <a:rPr lang="en-US" dirty="0">
                <a:solidFill>
                  <a:srgbClr val="C00000"/>
                </a:solidFill>
              </a:rPr>
              <a:t>How to remove duplicate elements from JavaScript Array ?</a:t>
            </a:r>
          </a:p>
        </p:txBody>
      </p:sp>
      <p:pic>
        <p:nvPicPr>
          <p:cNvPr id="4" name="Picture 3">
            <a:extLst>
              <a:ext uri="{FF2B5EF4-FFF2-40B4-BE49-F238E27FC236}">
                <a16:creationId xmlns:a16="http://schemas.microsoft.com/office/drawing/2014/main" id="{F7FDF43E-307F-227E-115B-4590DD328B2F}"/>
              </a:ext>
            </a:extLst>
          </p:cNvPr>
          <p:cNvPicPr>
            <a:picLocks noChangeAspect="1"/>
          </p:cNvPicPr>
          <p:nvPr/>
        </p:nvPicPr>
        <p:blipFill>
          <a:blip r:embed="rId3"/>
          <a:stretch>
            <a:fillRect/>
          </a:stretch>
        </p:blipFill>
        <p:spPr>
          <a:xfrm>
            <a:off x="457200" y="803197"/>
            <a:ext cx="8153400" cy="4435553"/>
          </a:xfrm>
          <a:prstGeom prst="rect">
            <a:avLst/>
          </a:prstGeom>
        </p:spPr>
      </p:pic>
    </p:spTree>
    <p:extLst>
      <p:ext uri="{BB962C8B-B14F-4D97-AF65-F5344CB8AC3E}">
        <p14:creationId xmlns:p14="http://schemas.microsoft.com/office/powerpoint/2010/main" val="2570608929"/>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78EFE118-9A38-EA39-26D5-B09CC4EBE584}"/>
              </a:ext>
            </a:extLst>
          </p:cNvPr>
          <p:cNvSpPr txBox="1"/>
          <p:nvPr/>
        </p:nvSpPr>
        <p:spPr>
          <a:xfrm>
            <a:off x="322595" y="659737"/>
            <a:ext cx="7391400" cy="369332"/>
          </a:xfrm>
          <a:prstGeom prst="rect">
            <a:avLst/>
          </a:prstGeom>
          <a:noFill/>
        </p:spPr>
        <p:txBody>
          <a:bodyPr wrap="square">
            <a:spAutoFit/>
          </a:bodyPr>
          <a:lstStyle/>
          <a:p>
            <a:r>
              <a:rPr lang="en-US" b="1" dirty="0">
                <a:solidFill>
                  <a:schemeClr val="bg1"/>
                </a:solidFill>
                <a:latin typeface="Nunito" pitchFamily="2" charset="0"/>
              </a:rPr>
              <a:t>Example:</a:t>
            </a:r>
            <a:r>
              <a:rPr lang="en-US" dirty="0">
                <a:solidFill>
                  <a:schemeClr val="bg1"/>
                </a:solidFill>
                <a:latin typeface="Nunito" pitchFamily="2" charset="0"/>
              </a:rPr>
              <a:t> In this example, we will see the use of the </a:t>
            </a:r>
            <a:r>
              <a:rPr lang="en-US" u="sng" dirty="0">
                <a:solidFill>
                  <a:schemeClr val="bg1"/>
                </a:solidFill>
                <a:latin typeface="Nunito" pitchFamily="2" charset="0"/>
                <a:hlinkClick r:id="rId3">
                  <a:extLst>
                    <a:ext uri="{A12FA001-AC4F-418D-AE19-62706E023703}">
                      <ahyp:hlinkClr xmlns:ahyp="http://schemas.microsoft.com/office/drawing/2018/hyperlinkcolor" val="tx"/>
                    </a:ext>
                  </a:extLst>
                </a:hlinkClick>
              </a:rPr>
              <a:t>filter() method</a:t>
            </a:r>
            <a:r>
              <a:rPr lang="en-US" dirty="0">
                <a:solidFill>
                  <a:schemeClr val="bg1"/>
                </a:solidFill>
                <a:latin typeface="Nunito" pitchFamily="2" charset="0"/>
              </a:rPr>
              <a:t>.</a:t>
            </a:r>
            <a:endParaRPr lang="en-IN" dirty="0">
              <a:solidFill>
                <a:schemeClr val="bg1"/>
              </a:solidFill>
            </a:endParaRPr>
          </a:p>
        </p:txBody>
      </p:sp>
      <p:sp>
        <p:nvSpPr>
          <p:cNvPr id="11" name="TextBox 10">
            <a:extLst>
              <a:ext uri="{FF2B5EF4-FFF2-40B4-BE49-F238E27FC236}">
                <a16:creationId xmlns:a16="http://schemas.microsoft.com/office/drawing/2014/main" id="{274E7220-4850-63A3-C934-9D4FB1EDCE40}"/>
              </a:ext>
            </a:extLst>
          </p:cNvPr>
          <p:cNvSpPr txBox="1"/>
          <p:nvPr/>
        </p:nvSpPr>
        <p:spPr>
          <a:xfrm>
            <a:off x="533400" y="1286544"/>
            <a:ext cx="7391399" cy="2031325"/>
          </a:xfrm>
          <a:prstGeom prst="rect">
            <a:avLst/>
          </a:prstGeom>
          <a:noFill/>
        </p:spPr>
        <p:txBody>
          <a:bodyPr wrap="square">
            <a:spAutoFit/>
          </a:bodyPr>
          <a:lstStyle/>
          <a:p>
            <a:r>
              <a:rPr lang="en-IN" dirty="0">
                <a:solidFill>
                  <a:schemeClr val="bg1"/>
                </a:solidFill>
              </a:rPr>
              <a:t>let </a:t>
            </a:r>
            <a:r>
              <a:rPr lang="en-IN" dirty="0" err="1">
                <a:solidFill>
                  <a:schemeClr val="bg1"/>
                </a:solidFill>
              </a:rPr>
              <a:t>arr</a:t>
            </a:r>
            <a:r>
              <a:rPr lang="en-IN" dirty="0">
                <a:solidFill>
                  <a:schemeClr val="bg1"/>
                </a:solidFill>
              </a:rPr>
              <a:t> = ["apple", "mango", "apple", "orange", "mango", "mango"];</a:t>
            </a:r>
          </a:p>
          <a:p>
            <a:r>
              <a:rPr lang="en-IN" dirty="0">
                <a:solidFill>
                  <a:schemeClr val="bg1"/>
                </a:solidFill>
              </a:rPr>
              <a:t> </a:t>
            </a:r>
          </a:p>
          <a:p>
            <a:r>
              <a:rPr lang="en-IN" dirty="0">
                <a:solidFill>
                  <a:schemeClr val="bg1"/>
                </a:solidFill>
              </a:rPr>
              <a:t>function </a:t>
            </a:r>
            <a:r>
              <a:rPr lang="en-IN" dirty="0" err="1">
                <a:solidFill>
                  <a:schemeClr val="bg1"/>
                </a:solidFill>
              </a:rPr>
              <a:t>removeDuplicates</a:t>
            </a:r>
            <a:r>
              <a:rPr lang="en-IN" dirty="0">
                <a:solidFill>
                  <a:schemeClr val="bg1"/>
                </a:solidFill>
              </a:rPr>
              <a:t>(</a:t>
            </a:r>
            <a:r>
              <a:rPr lang="en-IN" dirty="0" err="1">
                <a:solidFill>
                  <a:schemeClr val="bg1"/>
                </a:solidFill>
              </a:rPr>
              <a:t>arr</a:t>
            </a:r>
            <a:r>
              <a:rPr lang="en-IN" dirty="0">
                <a:solidFill>
                  <a:schemeClr val="bg1"/>
                </a:solidFill>
              </a:rPr>
              <a:t>) {</a:t>
            </a:r>
          </a:p>
          <a:p>
            <a:r>
              <a:rPr lang="en-IN" dirty="0">
                <a:solidFill>
                  <a:schemeClr val="bg1"/>
                </a:solidFill>
              </a:rPr>
              <a:t>        return </a:t>
            </a:r>
            <a:r>
              <a:rPr lang="en-IN" dirty="0" err="1">
                <a:solidFill>
                  <a:schemeClr val="bg1"/>
                </a:solidFill>
              </a:rPr>
              <a:t>arr.filter</a:t>
            </a:r>
            <a:r>
              <a:rPr lang="en-IN" dirty="0">
                <a:solidFill>
                  <a:schemeClr val="bg1"/>
                </a:solidFill>
              </a:rPr>
              <a:t>((item, index) =&gt; </a:t>
            </a:r>
            <a:r>
              <a:rPr lang="en-IN" dirty="0" err="1">
                <a:solidFill>
                  <a:schemeClr val="bg1"/>
                </a:solidFill>
              </a:rPr>
              <a:t>arr.indexOf</a:t>
            </a:r>
            <a:r>
              <a:rPr lang="en-IN" dirty="0">
                <a:solidFill>
                  <a:schemeClr val="bg1"/>
                </a:solidFill>
              </a:rPr>
              <a:t>(item) === index);</a:t>
            </a:r>
          </a:p>
          <a:p>
            <a:r>
              <a:rPr lang="en-IN" dirty="0">
                <a:solidFill>
                  <a:schemeClr val="bg1"/>
                </a:solidFill>
              </a:rPr>
              <a:t>      }</a:t>
            </a:r>
          </a:p>
          <a:p>
            <a:r>
              <a:rPr lang="en-IN" dirty="0">
                <a:solidFill>
                  <a:schemeClr val="bg1"/>
                </a:solidFill>
              </a:rPr>
              <a:t> </a:t>
            </a:r>
          </a:p>
          <a:p>
            <a:r>
              <a:rPr lang="en-IN" dirty="0">
                <a:solidFill>
                  <a:schemeClr val="bg1"/>
                </a:solidFill>
              </a:rPr>
              <a:t>   console.log(</a:t>
            </a:r>
            <a:r>
              <a:rPr lang="en-IN" dirty="0" err="1">
                <a:solidFill>
                  <a:schemeClr val="bg1"/>
                </a:solidFill>
              </a:rPr>
              <a:t>removeDuplicates</a:t>
            </a:r>
            <a:r>
              <a:rPr lang="en-IN" dirty="0">
                <a:solidFill>
                  <a:schemeClr val="bg1"/>
                </a:solidFill>
              </a:rPr>
              <a:t>(</a:t>
            </a:r>
            <a:r>
              <a:rPr lang="en-IN" dirty="0" err="1">
                <a:solidFill>
                  <a:schemeClr val="bg1"/>
                </a:solidFill>
              </a:rPr>
              <a:t>arr</a:t>
            </a:r>
            <a:r>
              <a:rPr lang="en-IN" dirty="0">
                <a:solidFill>
                  <a:schemeClr val="bg1"/>
                </a:solidFill>
              </a:rPr>
              <a:t>));</a:t>
            </a:r>
          </a:p>
        </p:txBody>
      </p:sp>
      <p:sp>
        <p:nvSpPr>
          <p:cNvPr id="13" name="TextBox 12">
            <a:extLst>
              <a:ext uri="{FF2B5EF4-FFF2-40B4-BE49-F238E27FC236}">
                <a16:creationId xmlns:a16="http://schemas.microsoft.com/office/drawing/2014/main" id="{93DC25C3-6426-37E4-0701-2838432AA735}"/>
              </a:ext>
            </a:extLst>
          </p:cNvPr>
          <p:cNvSpPr txBox="1"/>
          <p:nvPr/>
        </p:nvSpPr>
        <p:spPr>
          <a:xfrm>
            <a:off x="533400" y="3607386"/>
            <a:ext cx="3235187" cy="923330"/>
          </a:xfrm>
          <a:prstGeom prst="rect">
            <a:avLst/>
          </a:prstGeom>
          <a:noFill/>
        </p:spPr>
        <p:txBody>
          <a:bodyPr wrap="square">
            <a:spAutoFit/>
          </a:bodyPr>
          <a:lstStyle/>
          <a:p>
            <a:r>
              <a:rPr lang="en-IN" dirty="0">
                <a:solidFill>
                  <a:schemeClr val="bg1"/>
                </a:solidFill>
              </a:rPr>
              <a:t>Output:</a:t>
            </a:r>
          </a:p>
          <a:p>
            <a:endParaRPr lang="en-IN" dirty="0">
              <a:solidFill>
                <a:schemeClr val="bg1"/>
              </a:solidFill>
            </a:endParaRPr>
          </a:p>
          <a:p>
            <a:r>
              <a:rPr lang="en-IN" dirty="0">
                <a:solidFill>
                  <a:schemeClr val="bg1"/>
                </a:solidFill>
              </a:rPr>
              <a:t>["apple", "mango", "orange"]</a:t>
            </a:r>
          </a:p>
        </p:txBody>
      </p:sp>
      <p:sp>
        <p:nvSpPr>
          <p:cNvPr id="15" name="TextBox 14">
            <a:extLst>
              <a:ext uri="{FF2B5EF4-FFF2-40B4-BE49-F238E27FC236}">
                <a16:creationId xmlns:a16="http://schemas.microsoft.com/office/drawing/2014/main" id="{86EBBCF1-E299-E7F3-0E76-A44895B9828E}"/>
              </a:ext>
            </a:extLst>
          </p:cNvPr>
          <p:cNvSpPr txBox="1"/>
          <p:nvPr/>
        </p:nvSpPr>
        <p:spPr>
          <a:xfrm>
            <a:off x="457201" y="126953"/>
            <a:ext cx="6349449" cy="369332"/>
          </a:xfrm>
          <a:prstGeom prst="rect">
            <a:avLst/>
          </a:prstGeom>
          <a:noFill/>
        </p:spPr>
        <p:txBody>
          <a:bodyPr wrap="square">
            <a:spAutoFit/>
          </a:bodyPr>
          <a:lstStyle/>
          <a:p>
            <a:r>
              <a:rPr lang="en-US" dirty="0">
                <a:solidFill>
                  <a:schemeClr val="bg1"/>
                </a:solidFill>
              </a:rPr>
              <a:t>How to remove duplicate elements from JavaScript Array ?</a:t>
            </a:r>
          </a:p>
        </p:txBody>
      </p:sp>
    </p:spTree>
    <p:extLst>
      <p:ext uri="{BB962C8B-B14F-4D97-AF65-F5344CB8AC3E}">
        <p14:creationId xmlns:p14="http://schemas.microsoft.com/office/powerpoint/2010/main" val="1710110154"/>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942BA7C6-98C7-2222-608B-D63502EF26C9}"/>
              </a:ext>
            </a:extLst>
          </p:cNvPr>
          <p:cNvSpPr txBox="1"/>
          <p:nvPr/>
        </p:nvSpPr>
        <p:spPr>
          <a:xfrm>
            <a:off x="114300" y="734252"/>
            <a:ext cx="8915400" cy="4247317"/>
          </a:xfrm>
          <a:prstGeom prst="rect">
            <a:avLst/>
          </a:prstGeom>
          <a:noFill/>
        </p:spPr>
        <p:txBody>
          <a:bodyPr wrap="square">
            <a:spAutoFit/>
          </a:bodyPr>
          <a:lstStyle/>
          <a:p>
            <a:r>
              <a:rPr lang="en-US" dirty="0">
                <a:solidFill>
                  <a:schemeClr val="bg1"/>
                </a:solidFill>
              </a:rPr>
              <a:t>2) </a:t>
            </a:r>
            <a:r>
              <a:rPr lang="en-US" b="1" dirty="0">
                <a:solidFill>
                  <a:schemeClr val="bg1"/>
                </a:solidFill>
              </a:rPr>
              <a:t>Remove duplicates from an array using a Set</a:t>
            </a:r>
          </a:p>
          <a:p>
            <a:r>
              <a:rPr lang="en-US" dirty="0">
                <a:solidFill>
                  <a:schemeClr val="bg1"/>
                </a:solidFill>
              </a:rPr>
              <a:t>      A Set is a collection of unique values. To remove duplicates from an array:</a:t>
            </a:r>
          </a:p>
          <a:p>
            <a:endParaRPr lang="en-US" dirty="0">
              <a:solidFill>
                <a:schemeClr val="bg1"/>
              </a:solidFill>
            </a:endParaRPr>
          </a:p>
          <a:p>
            <a:pPr marL="285743" indent="-285743">
              <a:buFont typeface="Arial" panose="020B0604020202020204" pitchFamily="34" charset="0"/>
              <a:buChar char="•"/>
            </a:pPr>
            <a:r>
              <a:rPr lang="en-US" dirty="0">
                <a:solidFill>
                  <a:schemeClr val="bg1"/>
                </a:solidFill>
              </a:rPr>
              <a:t>First, convert an array of duplicates to a Set. The new Set will implicitly remove duplicate elements.</a:t>
            </a:r>
          </a:p>
          <a:p>
            <a:pPr marL="285743" indent="-285743">
              <a:buFont typeface="Arial" panose="020B0604020202020204" pitchFamily="34" charset="0"/>
              <a:buChar char="•"/>
            </a:pPr>
            <a:r>
              <a:rPr lang="en-US" dirty="0">
                <a:solidFill>
                  <a:schemeClr val="bg1"/>
                </a:solidFill>
              </a:rPr>
              <a:t>Then, convert the set back to an array.</a:t>
            </a:r>
          </a:p>
          <a:p>
            <a:r>
              <a:rPr lang="en-US" dirty="0">
                <a:solidFill>
                  <a:schemeClr val="bg1"/>
                </a:solidFill>
              </a:rPr>
              <a:t>The following example uses a Set to remove duplicates from an array:</a:t>
            </a:r>
          </a:p>
          <a:p>
            <a:r>
              <a:rPr lang="en-US" dirty="0">
                <a:solidFill>
                  <a:schemeClr val="bg1"/>
                </a:solidFill>
              </a:rPr>
              <a:t>&lt;script&gt;</a:t>
            </a:r>
          </a:p>
          <a:p>
            <a:r>
              <a:rPr lang="en-US" dirty="0">
                <a:solidFill>
                  <a:schemeClr val="bg1"/>
                </a:solidFill>
              </a:rPr>
              <a:t>let chars = ['A', 'B', 'A', 'C', 'B'];</a:t>
            </a:r>
          </a:p>
          <a:p>
            <a:r>
              <a:rPr lang="en-US" dirty="0">
                <a:solidFill>
                  <a:schemeClr val="bg1"/>
                </a:solidFill>
              </a:rPr>
              <a:t>let </a:t>
            </a:r>
            <a:r>
              <a:rPr lang="en-US" dirty="0" err="1">
                <a:solidFill>
                  <a:schemeClr val="bg1"/>
                </a:solidFill>
              </a:rPr>
              <a:t>uniqueChars</a:t>
            </a:r>
            <a:r>
              <a:rPr lang="en-US" dirty="0">
                <a:solidFill>
                  <a:schemeClr val="bg1"/>
                </a:solidFill>
              </a:rPr>
              <a:t> = [...new Set(chars)];</a:t>
            </a:r>
          </a:p>
          <a:p>
            <a:endParaRPr lang="en-US" dirty="0">
              <a:solidFill>
                <a:schemeClr val="bg1"/>
              </a:solidFill>
            </a:endParaRPr>
          </a:p>
          <a:p>
            <a:r>
              <a:rPr lang="en-US" dirty="0">
                <a:solidFill>
                  <a:schemeClr val="bg1"/>
                </a:solidFill>
              </a:rPr>
              <a:t>console.log(</a:t>
            </a:r>
            <a:r>
              <a:rPr lang="en-US" dirty="0" err="1">
                <a:solidFill>
                  <a:schemeClr val="bg1"/>
                </a:solidFill>
              </a:rPr>
              <a:t>uniqueChars</a:t>
            </a:r>
            <a:r>
              <a:rPr lang="en-US" dirty="0">
                <a:solidFill>
                  <a:schemeClr val="bg1"/>
                </a:solidFill>
              </a:rPr>
              <a:t>);</a:t>
            </a:r>
          </a:p>
          <a:p>
            <a:r>
              <a:rPr lang="en-US" dirty="0">
                <a:solidFill>
                  <a:schemeClr val="bg1"/>
                </a:solidFill>
              </a:rPr>
              <a:t>&lt;/script&gt;</a:t>
            </a:r>
          </a:p>
          <a:p>
            <a:r>
              <a:rPr lang="en-US" dirty="0">
                <a:solidFill>
                  <a:schemeClr val="bg1"/>
                </a:solidFill>
              </a:rPr>
              <a:t>    Spread operator</a:t>
            </a:r>
          </a:p>
          <a:p>
            <a:endParaRPr lang="en-IN" dirty="0">
              <a:solidFill>
                <a:schemeClr val="bg1"/>
              </a:solidFill>
            </a:endParaRPr>
          </a:p>
        </p:txBody>
      </p:sp>
      <p:pic>
        <p:nvPicPr>
          <p:cNvPr id="12" name="Picture 11">
            <a:extLst>
              <a:ext uri="{FF2B5EF4-FFF2-40B4-BE49-F238E27FC236}">
                <a16:creationId xmlns:a16="http://schemas.microsoft.com/office/drawing/2014/main" id="{2C7B38A9-D7EF-19C4-2AFC-FC48268D5446}"/>
              </a:ext>
            </a:extLst>
          </p:cNvPr>
          <p:cNvPicPr>
            <a:picLocks noChangeAspect="1"/>
          </p:cNvPicPr>
          <p:nvPr/>
        </p:nvPicPr>
        <p:blipFill>
          <a:blip r:embed="rId3"/>
          <a:stretch>
            <a:fillRect/>
          </a:stretch>
        </p:blipFill>
        <p:spPr>
          <a:xfrm>
            <a:off x="228601" y="121751"/>
            <a:ext cx="6218459" cy="493819"/>
          </a:xfrm>
          <a:prstGeom prst="rect">
            <a:avLst/>
          </a:prstGeom>
        </p:spPr>
      </p:pic>
      <p:pic>
        <p:nvPicPr>
          <p:cNvPr id="14" name="Picture 13">
            <a:extLst>
              <a:ext uri="{FF2B5EF4-FFF2-40B4-BE49-F238E27FC236}">
                <a16:creationId xmlns:a16="http://schemas.microsoft.com/office/drawing/2014/main" id="{DAD91370-F044-1CE0-6975-948F6F3498F6}"/>
              </a:ext>
            </a:extLst>
          </p:cNvPr>
          <p:cNvPicPr>
            <a:picLocks noChangeAspect="1"/>
          </p:cNvPicPr>
          <p:nvPr/>
        </p:nvPicPr>
        <p:blipFill>
          <a:blip r:embed="rId4"/>
          <a:stretch>
            <a:fillRect/>
          </a:stretch>
        </p:blipFill>
        <p:spPr>
          <a:xfrm>
            <a:off x="4953000" y="3243470"/>
            <a:ext cx="2209800" cy="1258987"/>
          </a:xfrm>
          <a:prstGeom prst="rect">
            <a:avLst/>
          </a:prstGeom>
        </p:spPr>
      </p:pic>
    </p:spTree>
    <p:extLst>
      <p:ext uri="{BB962C8B-B14F-4D97-AF65-F5344CB8AC3E}">
        <p14:creationId xmlns:p14="http://schemas.microsoft.com/office/powerpoint/2010/main" val="4002515096"/>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12" name="Picture 11">
            <a:extLst>
              <a:ext uri="{FF2B5EF4-FFF2-40B4-BE49-F238E27FC236}">
                <a16:creationId xmlns:a16="http://schemas.microsoft.com/office/drawing/2014/main" id="{2C7B38A9-D7EF-19C4-2AFC-FC48268D5446}"/>
              </a:ext>
            </a:extLst>
          </p:cNvPr>
          <p:cNvPicPr>
            <a:picLocks noChangeAspect="1"/>
          </p:cNvPicPr>
          <p:nvPr/>
        </p:nvPicPr>
        <p:blipFill>
          <a:blip r:embed="rId3"/>
          <a:stretch>
            <a:fillRect/>
          </a:stretch>
        </p:blipFill>
        <p:spPr>
          <a:xfrm>
            <a:off x="228601" y="121751"/>
            <a:ext cx="6218459" cy="493819"/>
          </a:xfrm>
          <a:prstGeom prst="rect">
            <a:avLst/>
          </a:prstGeom>
        </p:spPr>
      </p:pic>
      <p:pic>
        <p:nvPicPr>
          <p:cNvPr id="4" name="Picture 3">
            <a:extLst>
              <a:ext uri="{FF2B5EF4-FFF2-40B4-BE49-F238E27FC236}">
                <a16:creationId xmlns:a16="http://schemas.microsoft.com/office/drawing/2014/main" id="{07AFA183-A373-9560-B27B-E4410FD7F9C3}"/>
              </a:ext>
            </a:extLst>
          </p:cNvPr>
          <p:cNvPicPr>
            <a:picLocks noChangeAspect="1"/>
          </p:cNvPicPr>
          <p:nvPr/>
        </p:nvPicPr>
        <p:blipFill>
          <a:blip r:embed="rId4"/>
          <a:stretch>
            <a:fillRect/>
          </a:stretch>
        </p:blipFill>
        <p:spPr>
          <a:xfrm>
            <a:off x="322595" y="844403"/>
            <a:ext cx="7353300" cy="3771899"/>
          </a:xfrm>
          <a:prstGeom prst="rect">
            <a:avLst/>
          </a:prstGeom>
        </p:spPr>
      </p:pic>
      <p:pic>
        <p:nvPicPr>
          <p:cNvPr id="6" name="Picture 5">
            <a:extLst>
              <a:ext uri="{FF2B5EF4-FFF2-40B4-BE49-F238E27FC236}">
                <a16:creationId xmlns:a16="http://schemas.microsoft.com/office/drawing/2014/main" id="{2835D09C-6FB2-0E53-DDD0-49A223802B72}"/>
              </a:ext>
            </a:extLst>
          </p:cNvPr>
          <p:cNvPicPr>
            <a:picLocks noChangeAspect="1"/>
          </p:cNvPicPr>
          <p:nvPr/>
        </p:nvPicPr>
        <p:blipFill>
          <a:blip r:embed="rId5"/>
          <a:stretch>
            <a:fillRect/>
          </a:stretch>
        </p:blipFill>
        <p:spPr>
          <a:xfrm>
            <a:off x="6934200" y="1809750"/>
            <a:ext cx="2057400" cy="1066800"/>
          </a:xfrm>
          <a:prstGeom prst="rect">
            <a:avLst/>
          </a:prstGeom>
        </p:spPr>
      </p:pic>
    </p:spTree>
    <p:extLst>
      <p:ext uri="{BB962C8B-B14F-4D97-AF65-F5344CB8AC3E}">
        <p14:creationId xmlns:p14="http://schemas.microsoft.com/office/powerpoint/2010/main" val="3232442567"/>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11" name="Picture 10">
            <a:extLst>
              <a:ext uri="{FF2B5EF4-FFF2-40B4-BE49-F238E27FC236}">
                <a16:creationId xmlns:a16="http://schemas.microsoft.com/office/drawing/2014/main" id="{7E07BA23-5781-89C0-1AFE-611CFCCA1261}"/>
              </a:ext>
            </a:extLst>
          </p:cNvPr>
          <p:cNvPicPr>
            <a:picLocks noChangeAspect="1"/>
          </p:cNvPicPr>
          <p:nvPr/>
        </p:nvPicPr>
        <p:blipFill>
          <a:blip r:embed="rId3"/>
          <a:stretch>
            <a:fillRect/>
          </a:stretch>
        </p:blipFill>
        <p:spPr>
          <a:xfrm>
            <a:off x="155037" y="70430"/>
            <a:ext cx="6218459" cy="493819"/>
          </a:xfrm>
          <a:prstGeom prst="rect">
            <a:avLst/>
          </a:prstGeom>
        </p:spPr>
      </p:pic>
      <p:sp>
        <p:nvSpPr>
          <p:cNvPr id="13" name="TextBox 12">
            <a:extLst>
              <a:ext uri="{FF2B5EF4-FFF2-40B4-BE49-F238E27FC236}">
                <a16:creationId xmlns:a16="http://schemas.microsoft.com/office/drawing/2014/main" id="{66A9C68B-0F89-A7ED-AFB3-CF0B8AC4396B}"/>
              </a:ext>
            </a:extLst>
          </p:cNvPr>
          <p:cNvSpPr txBox="1"/>
          <p:nvPr/>
        </p:nvSpPr>
        <p:spPr>
          <a:xfrm>
            <a:off x="106777" y="718344"/>
            <a:ext cx="8288005" cy="2862322"/>
          </a:xfrm>
          <a:prstGeom prst="rect">
            <a:avLst/>
          </a:prstGeom>
          <a:noFill/>
        </p:spPr>
        <p:txBody>
          <a:bodyPr wrap="square">
            <a:spAutoFit/>
          </a:bodyPr>
          <a:lstStyle/>
          <a:p>
            <a:r>
              <a:rPr lang="en-US" dirty="0">
                <a:solidFill>
                  <a:schemeClr val="bg1"/>
                </a:solidFill>
              </a:rPr>
              <a:t>(Or) This method sets a new object type with ES6 (ES2015) that allows you to create collections of unique values.</a:t>
            </a:r>
          </a:p>
          <a:p>
            <a:endParaRPr lang="en-IN" dirty="0">
              <a:solidFill>
                <a:schemeClr val="bg1"/>
              </a:solidFill>
            </a:endParaRPr>
          </a:p>
          <a:p>
            <a:r>
              <a:rPr lang="en-IN" dirty="0">
                <a:solidFill>
                  <a:schemeClr val="bg1"/>
                </a:solidFill>
              </a:rPr>
              <a:t>let </a:t>
            </a:r>
            <a:r>
              <a:rPr lang="en-IN" dirty="0" err="1">
                <a:solidFill>
                  <a:schemeClr val="bg1"/>
                </a:solidFill>
              </a:rPr>
              <a:t>arr</a:t>
            </a:r>
            <a:r>
              <a:rPr lang="en-IN" dirty="0">
                <a:solidFill>
                  <a:schemeClr val="bg1"/>
                </a:solidFill>
              </a:rPr>
              <a:t> = ["apple", "mango", "apple", "orange", "mango", "mango"];</a:t>
            </a:r>
          </a:p>
          <a:p>
            <a:r>
              <a:rPr lang="en-IN" dirty="0">
                <a:solidFill>
                  <a:schemeClr val="bg1"/>
                </a:solidFill>
              </a:rPr>
              <a:t> </a:t>
            </a:r>
          </a:p>
          <a:p>
            <a:r>
              <a:rPr lang="en-IN" dirty="0">
                <a:solidFill>
                  <a:schemeClr val="bg1"/>
                </a:solidFill>
              </a:rPr>
              <a:t>      function </a:t>
            </a:r>
            <a:r>
              <a:rPr lang="en-IN" dirty="0" err="1">
                <a:solidFill>
                  <a:schemeClr val="bg1"/>
                </a:solidFill>
              </a:rPr>
              <a:t>removeDuplicates</a:t>
            </a:r>
            <a:r>
              <a:rPr lang="en-IN" dirty="0">
                <a:solidFill>
                  <a:schemeClr val="bg1"/>
                </a:solidFill>
              </a:rPr>
              <a:t>(</a:t>
            </a:r>
            <a:r>
              <a:rPr lang="en-IN" dirty="0" err="1">
                <a:solidFill>
                  <a:schemeClr val="bg1"/>
                </a:solidFill>
              </a:rPr>
              <a:t>arr</a:t>
            </a:r>
            <a:r>
              <a:rPr lang="en-IN" dirty="0">
                <a:solidFill>
                  <a:schemeClr val="bg1"/>
                </a:solidFill>
              </a:rPr>
              <a:t>) {</a:t>
            </a:r>
          </a:p>
          <a:p>
            <a:r>
              <a:rPr lang="en-IN" dirty="0">
                <a:solidFill>
                  <a:schemeClr val="bg1"/>
                </a:solidFill>
              </a:rPr>
              <a:t>      return [...new Set(</a:t>
            </a:r>
            <a:r>
              <a:rPr lang="en-IN" dirty="0" err="1">
                <a:solidFill>
                  <a:schemeClr val="bg1"/>
                </a:solidFill>
              </a:rPr>
              <a:t>arr</a:t>
            </a:r>
            <a:r>
              <a:rPr lang="en-IN" dirty="0">
                <a:solidFill>
                  <a:schemeClr val="bg1"/>
                </a:solidFill>
              </a:rPr>
              <a:t>)];</a:t>
            </a:r>
          </a:p>
          <a:p>
            <a:r>
              <a:rPr lang="en-IN" dirty="0">
                <a:solidFill>
                  <a:schemeClr val="bg1"/>
                </a:solidFill>
              </a:rPr>
              <a:t>   }</a:t>
            </a:r>
          </a:p>
          <a:p>
            <a:r>
              <a:rPr lang="en-IN" dirty="0">
                <a:solidFill>
                  <a:schemeClr val="bg1"/>
                </a:solidFill>
              </a:rPr>
              <a:t> </a:t>
            </a:r>
          </a:p>
          <a:p>
            <a:r>
              <a:rPr lang="en-IN" dirty="0">
                <a:solidFill>
                  <a:schemeClr val="bg1"/>
                </a:solidFill>
              </a:rPr>
              <a:t>console.log(</a:t>
            </a:r>
            <a:r>
              <a:rPr lang="en-IN" dirty="0" err="1">
                <a:solidFill>
                  <a:schemeClr val="bg1"/>
                </a:solidFill>
              </a:rPr>
              <a:t>removeDuplicates</a:t>
            </a:r>
            <a:r>
              <a:rPr lang="en-IN" dirty="0">
                <a:solidFill>
                  <a:schemeClr val="bg1"/>
                </a:solidFill>
              </a:rPr>
              <a:t>(</a:t>
            </a:r>
            <a:r>
              <a:rPr lang="en-IN" dirty="0" err="1">
                <a:solidFill>
                  <a:schemeClr val="bg1"/>
                </a:solidFill>
              </a:rPr>
              <a:t>arr</a:t>
            </a:r>
            <a:r>
              <a:rPr lang="en-IN" dirty="0">
                <a:solidFill>
                  <a:schemeClr val="bg1"/>
                </a:solidFill>
              </a:rPr>
              <a:t>));</a:t>
            </a:r>
          </a:p>
        </p:txBody>
      </p:sp>
      <p:pic>
        <p:nvPicPr>
          <p:cNvPr id="15" name="Picture 14">
            <a:extLst>
              <a:ext uri="{FF2B5EF4-FFF2-40B4-BE49-F238E27FC236}">
                <a16:creationId xmlns:a16="http://schemas.microsoft.com/office/drawing/2014/main" id="{FDB71530-D43C-0FC8-3BCD-F415FC3BE9AE}"/>
              </a:ext>
            </a:extLst>
          </p:cNvPr>
          <p:cNvPicPr>
            <a:picLocks noChangeAspect="1"/>
          </p:cNvPicPr>
          <p:nvPr/>
        </p:nvPicPr>
        <p:blipFill>
          <a:blip r:embed="rId4"/>
          <a:stretch>
            <a:fillRect/>
          </a:stretch>
        </p:blipFill>
        <p:spPr>
          <a:xfrm>
            <a:off x="5562600" y="1962150"/>
            <a:ext cx="2609850" cy="1524000"/>
          </a:xfrm>
          <a:prstGeom prst="rect">
            <a:avLst/>
          </a:prstGeom>
        </p:spPr>
      </p:pic>
    </p:spTree>
    <p:extLst>
      <p:ext uri="{BB962C8B-B14F-4D97-AF65-F5344CB8AC3E}">
        <p14:creationId xmlns:p14="http://schemas.microsoft.com/office/powerpoint/2010/main" val="2734826214"/>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FC5089B8-B77F-F4E6-F7EE-B370D4D7488D}"/>
              </a:ext>
            </a:extLst>
          </p:cNvPr>
          <p:cNvSpPr txBox="1"/>
          <p:nvPr/>
        </p:nvSpPr>
        <p:spPr>
          <a:xfrm>
            <a:off x="483469" y="619186"/>
            <a:ext cx="8177063" cy="4524315"/>
          </a:xfrm>
          <a:prstGeom prst="rect">
            <a:avLst/>
          </a:prstGeom>
          <a:noFill/>
        </p:spPr>
        <p:txBody>
          <a:bodyPr wrap="square">
            <a:spAutoFit/>
          </a:bodyPr>
          <a:lstStyle/>
          <a:p>
            <a:r>
              <a:rPr lang="en-US" dirty="0" err="1">
                <a:solidFill>
                  <a:schemeClr val="bg1"/>
                </a:solidFill>
              </a:rPr>
              <a:t>Javascript</a:t>
            </a:r>
            <a:r>
              <a:rPr lang="en-US" dirty="0">
                <a:solidFill>
                  <a:schemeClr val="bg1"/>
                </a:solidFill>
              </a:rPr>
              <a:t> forEach() Method: </a:t>
            </a:r>
          </a:p>
          <a:p>
            <a:r>
              <a:rPr lang="en-US" dirty="0">
                <a:solidFill>
                  <a:schemeClr val="bg1"/>
                </a:solidFill>
              </a:rPr>
              <a:t>By using the forEach() method, we can iterate over the elements in the array, and we will push into the new array if it doesn’t exist in the array.</a:t>
            </a:r>
          </a:p>
          <a:p>
            <a:r>
              <a:rPr lang="en-US" dirty="0">
                <a:solidFill>
                  <a:schemeClr val="bg1"/>
                </a:solidFill>
              </a:rPr>
              <a:t>Example: In this example, we will see the use of the forEach() method.</a:t>
            </a:r>
          </a:p>
          <a:p>
            <a:endParaRPr lang="en-IN" dirty="0">
              <a:solidFill>
                <a:schemeClr val="bg1"/>
              </a:solidFill>
            </a:endParaRPr>
          </a:p>
          <a:p>
            <a:r>
              <a:rPr lang="en-IN" dirty="0">
                <a:solidFill>
                  <a:schemeClr val="bg1"/>
                </a:solidFill>
              </a:rPr>
              <a:t>let </a:t>
            </a:r>
            <a:r>
              <a:rPr lang="en-IN" dirty="0" err="1">
                <a:solidFill>
                  <a:schemeClr val="bg1"/>
                </a:solidFill>
              </a:rPr>
              <a:t>arr</a:t>
            </a:r>
            <a:r>
              <a:rPr lang="en-IN" dirty="0">
                <a:solidFill>
                  <a:schemeClr val="bg1"/>
                </a:solidFill>
              </a:rPr>
              <a:t> = ["apple", "mango",  "apple", "orange", "mango", "mango"];</a:t>
            </a:r>
          </a:p>
          <a:p>
            <a:r>
              <a:rPr lang="en-IN" dirty="0">
                <a:solidFill>
                  <a:schemeClr val="bg1"/>
                </a:solidFill>
              </a:rPr>
              <a:t>function </a:t>
            </a:r>
            <a:r>
              <a:rPr lang="en-IN" dirty="0" err="1">
                <a:solidFill>
                  <a:schemeClr val="bg1"/>
                </a:solidFill>
              </a:rPr>
              <a:t>removeDuplicates</a:t>
            </a:r>
            <a:r>
              <a:rPr lang="en-IN" dirty="0">
                <a:solidFill>
                  <a:schemeClr val="bg1"/>
                </a:solidFill>
              </a:rPr>
              <a:t>(</a:t>
            </a:r>
            <a:r>
              <a:rPr lang="en-IN" dirty="0" err="1">
                <a:solidFill>
                  <a:schemeClr val="bg1"/>
                </a:solidFill>
              </a:rPr>
              <a:t>arr</a:t>
            </a:r>
            <a:r>
              <a:rPr lang="en-IN" dirty="0">
                <a:solidFill>
                  <a:schemeClr val="bg1"/>
                </a:solidFill>
              </a:rPr>
              <a:t>) {</a:t>
            </a:r>
          </a:p>
          <a:p>
            <a:r>
              <a:rPr lang="en-IN" dirty="0">
                <a:solidFill>
                  <a:schemeClr val="bg1"/>
                </a:solidFill>
              </a:rPr>
              <a:t>    let unique = [];</a:t>
            </a:r>
          </a:p>
          <a:p>
            <a:r>
              <a:rPr lang="en-IN" dirty="0">
                <a:solidFill>
                  <a:schemeClr val="bg1"/>
                </a:solidFill>
              </a:rPr>
              <a:t>    </a:t>
            </a:r>
            <a:r>
              <a:rPr lang="en-IN" dirty="0" err="1">
                <a:solidFill>
                  <a:schemeClr val="bg1"/>
                </a:solidFill>
              </a:rPr>
              <a:t>arr.forEach</a:t>
            </a:r>
            <a:r>
              <a:rPr lang="en-IN" dirty="0">
                <a:solidFill>
                  <a:schemeClr val="bg1"/>
                </a:solidFill>
              </a:rPr>
              <a:t>((element) =&gt; {</a:t>
            </a:r>
          </a:p>
          <a:p>
            <a:r>
              <a:rPr lang="en-IN" dirty="0">
                <a:solidFill>
                  <a:schemeClr val="bg1"/>
                </a:solidFill>
              </a:rPr>
              <a:t>        if (!</a:t>
            </a:r>
            <a:r>
              <a:rPr lang="en-IN" dirty="0" err="1">
                <a:solidFill>
                  <a:schemeClr val="bg1"/>
                </a:solidFill>
              </a:rPr>
              <a:t>unique.includes</a:t>
            </a:r>
            <a:r>
              <a:rPr lang="en-IN" dirty="0">
                <a:solidFill>
                  <a:schemeClr val="bg1"/>
                </a:solidFill>
              </a:rPr>
              <a:t>(element)) {</a:t>
            </a:r>
          </a:p>
          <a:p>
            <a:r>
              <a:rPr lang="en-IN" dirty="0">
                <a:solidFill>
                  <a:schemeClr val="bg1"/>
                </a:solidFill>
              </a:rPr>
              <a:t>            </a:t>
            </a:r>
            <a:r>
              <a:rPr lang="en-IN" dirty="0" err="1">
                <a:solidFill>
                  <a:schemeClr val="bg1"/>
                </a:solidFill>
              </a:rPr>
              <a:t>unique.push</a:t>
            </a:r>
            <a:r>
              <a:rPr lang="en-IN" dirty="0">
                <a:solidFill>
                  <a:schemeClr val="bg1"/>
                </a:solidFill>
              </a:rPr>
              <a:t>(element);</a:t>
            </a:r>
          </a:p>
          <a:p>
            <a:r>
              <a:rPr lang="en-IN" dirty="0">
                <a:solidFill>
                  <a:schemeClr val="bg1"/>
                </a:solidFill>
              </a:rPr>
              <a:t>        } </a:t>
            </a:r>
          </a:p>
          <a:p>
            <a:r>
              <a:rPr lang="en-IN" dirty="0">
                <a:solidFill>
                  <a:schemeClr val="bg1"/>
                </a:solidFill>
              </a:rPr>
              <a:t>});</a:t>
            </a:r>
          </a:p>
          <a:p>
            <a:r>
              <a:rPr lang="en-IN" dirty="0">
                <a:solidFill>
                  <a:schemeClr val="bg1"/>
                </a:solidFill>
              </a:rPr>
              <a:t>    return unique;</a:t>
            </a:r>
          </a:p>
          <a:p>
            <a:r>
              <a:rPr lang="en-IN" dirty="0">
                <a:solidFill>
                  <a:schemeClr val="bg1"/>
                </a:solidFill>
              </a:rPr>
              <a:t>}</a:t>
            </a:r>
          </a:p>
          <a:p>
            <a:r>
              <a:rPr lang="en-IN" dirty="0">
                <a:solidFill>
                  <a:schemeClr val="bg1"/>
                </a:solidFill>
              </a:rPr>
              <a:t>console.log(</a:t>
            </a:r>
            <a:r>
              <a:rPr lang="en-IN" dirty="0" err="1">
                <a:solidFill>
                  <a:schemeClr val="bg1"/>
                </a:solidFill>
              </a:rPr>
              <a:t>removeDuplicates</a:t>
            </a:r>
            <a:r>
              <a:rPr lang="en-IN" dirty="0">
                <a:solidFill>
                  <a:schemeClr val="bg1"/>
                </a:solidFill>
              </a:rPr>
              <a:t>(</a:t>
            </a:r>
            <a:r>
              <a:rPr lang="en-IN" dirty="0" err="1">
                <a:solidFill>
                  <a:schemeClr val="bg1"/>
                </a:solidFill>
              </a:rPr>
              <a:t>arr</a:t>
            </a:r>
            <a:r>
              <a:rPr lang="en-IN" dirty="0">
                <a:solidFill>
                  <a:schemeClr val="bg1"/>
                </a:solidFill>
              </a:rPr>
              <a:t>));</a:t>
            </a:r>
          </a:p>
        </p:txBody>
      </p:sp>
      <p:pic>
        <p:nvPicPr>
          <p:cNvPr id="11" name="Picture 10">
            <a:extLst>
              <a:ext uri="{FF2B5EF4-FFF2-40B4-BE49-F238E27FC236}">
                <a16:creationId xmlns:a16="http://schemas.microsoft.com/office/drawing/2014/main" id="{F90EF383-05C6-F28C-E255-162822194C82}"/>
              </a:ext>
            </a:extLst>
          </p:cNvPr>
          <p:cNvPicPr>
            <a:picLocks noChangeAspect="1"/>
          </p:cNvPicPr>
          <p:nvPr/>
        </p:nvPicPr>
        <p:blipFill>
          <a:blip r:embed="rId3"/>
          <a:stretch>
            <a:fillRect/>
          </a:stretch>
        </p:blipFill>
        <p:spPr>
          <a:xfrm>
            <a:off x="483469" y="167459"/>
            <a:ext cx="6218459" cy="493819"/>
          </a:xfrm>
          <a:prstGeom prst="rect">
            <a:avLst/>
          </a:prstGeom>
        </p:spPr>
      </p:pic>
    </p:spTree>
    <p:extLst>
      <p:ext uri="{BB962C8B-B14F-4D97-AF65-F5344CB8AC3E}">
        <p14:creationId xmlns:p14="http://schemas.microsoft.com/office/powerpoint/2010/main" val="1384925761"/>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6"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4" name="Picture 3">
            <a:extLst>
              <a:ext uri="{FF2B5EF4-FFF2-40B4-BE49-F238E27FC236}">
                <a16:creationId xmlns:a16="http://schemas.microsoft.com/office/drawing/2014/main" id="{41FE24E4-E1BF-94EF-0BFE-E466096C46FF}"/>
              </a:ext>
            </a:extLst>
          </p:cNvPr>
          <p:cNvPicPr>
            <a:picLocks noChangeAspect="1"/>
          </p:cNvPicPr>
          <p:nvPr/>
        </p:nvPicPr>
        <p:blipFill>
          <a:blip r:embed="rId3"/>
          <a:stretch>
            <a:fillRect/>
          </a:stretch>
        </p:blipFill>
        <p:spPr>
          <a:xfrm>
            <a:off x="322595" y="309563"/>
            <a:ext cx="8135605" cy="4524375"/>
          </a:xfrm>
          <a:prstGeom prst="rect">
            <a:avLst/>
          </a:prstGeom>
        </p:spPr>
      </p:pic>
      <p:pic>
        <p:nvPicPr>
          <p:cNvPr id="6" name="Picture 5">
            <a:extLst>
              <a:ext uri="{FF2B5EF4-FFF2-40B4-BE49-F238E27FC236}">
                <a16:creationId xmlns:a16="http://schemas.microsoft.com/office/drawing/2014/main" id="{68C78BE3-3EA7-1AD3-BB91-96B24841A6F4}"/>
              </a:ext>
            </a:extLst>
          </p:cNvPr>
          <p:cNvPicPr>
            <a:picLocks noChangeAspect="1"/>
          </p:cNvPicPr>
          <p:nvPr/>
        </p:nvPicPr>
        <p:blipFill>
          <a:blip r:embed="rId4"/>
          <a:stretch>
            <a:fillRect/>
          </a:stretch>
        </p:blipFill>
        <p:spPr>
          <a:xfrm>
            <a:off x="6324600" y="2539448"/>
            <a:ext cx="1790700" cy="1038225"/>
          </a:xfrm>
          <a:prstGeom prst="rect">
            <a:avLst/>
          </a:prstGeom>
        </p:spPr>
      </p:pic>
    </p:spTree>
    <p:extLst>
      <p:ext uri="{BB962C8B-B14F-4D97-AF65-F5344CB8AC3E}">
        <p14:creationId xmlns:p14="http://schemas.microsoft.com/office/powerpoint/2010/main" val="1545894562"/>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3077766"/>
          </a:xfrm>
          <a:prstGeom prst="rect">
            <a:avLst/>
          </a:prstGeom>
          <a:noFill/>
        </p:spPr>
        <p:txBody>
          <a:bodyPr wrap="square">
            <a:spAutoFit/>
          </a:bodyPr>
          <a:lstStyle/>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AJAX - </a:t>
            </a:r>
            <a:r>
              <a:rPr lang="en-US" b="0" i="0" dirty="0">
                <a:solidFill>
                  <a:srgbClr val="FF0000"/>
                </a:solidFill>
                <a:effectLst/>
                <a:latin typeface="Google Sans"/>
              </a:rPr>
              <a:t>Asynchronous JavaScript And XML</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AJAX helps in fetching data asynchronously from a remote web server</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Data loaded by AJAX call is done asynchronously with out page refresh</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Web server will send response which contains data that we have requested</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Data can be of any format like JSON,XML...</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Initially servers used to send data in XML format</a:t>
            </a:r>
          </a:p>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820312332"/>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322595" y="671935"/>
            <a:ext cx="7848600" cy="4770537"/>
          </a:xfrm>
          <a:prstGeom prst="rect">
            <a:avLst/>
          </a:prstGeom>
          <a:noFill/>
        </p:spPr>
        <p:txBody>
          <a:bodyPr wrap="square">
            <a:spAutoFit/>
          </a:bodyPr>
          <a:lstStyle/>
          <a:p>
            <a:pPr algn="l"/>
            <a:r>
              <a:rPr lang="en-US" sz="1600" b="0" dirty="0">
                <a:solidFill>
                  <a:srgbClr val="FF0000"/>
                </a:solidFill>
                <a:effectLst/>
                <a:latin typeface="Consolas" panose="020B0609020204030204" pitchFamily="49" charset="0"/>
              </a:rPr>
              <a:t>Asynchronous JavaScript: </a:t>
            </a:r>
            <a:r>
              <a:rPr lang="en-US" sz="1600" b="0" dirty="0">
                <a:solidFill>
                  <a:schemeClr val="bg1"/>
                </a:solidFill>
                <a:effectLst/>
                <a:latin typeface="Consolas" panose="020B0609020204030204" pitchFamily="49" charset="0"/>
              </a:rPr>
              <a:t>Asynchronous code allows the program to be executed immediately where the synchronous code will block further execution of the remaining code until it finishes the current one. This may not look like a big problem but when you see it in a bigger picture you realize that it may lead to delaying the User Interface.</a:t>
            </a:r>
          </a:p>
          <a:p>
            <a:pPr algn="l"/>
            <a:endParaRPr lang="en-US" sz="1600" b="0" dirty="0">
              <a:solidFill>
                <a:schemeClr val="bg1"/>
              </a:solidFill>
              <a:effectLst/>
              <a:latin typeface="Consolas" panose="020B0609020204030204" pitchFamily="49" charset="0"/>
            </a:endParaRPr>
          </a:p>
          <a:p>
            <a:pPr algn="l"/>
            <a:r>
              <a:rPr lang="en-US" sz="1600" b="0" dirty="0">
                <a:solidFill>
                  <a:schemeClr val="bg1"/>
                </a:solidFill>
                <a:effectLst/>
                <a:latin typeface="Consolas" panose="020B0609020204030204" pitchFamily="49" charset="0"/>
              </a:rPr>
              <a:t>Let us see the example how Asynchronous JavaScript runs.</a:t>
            </a:r>
          </a:p>
          <a:p>
            <a:pPr algn="l"/>
            <a:endParaRPr lang="en-US" sz="1600" b="0" dirty="0">
              <a:solidFill>
                <a:schemeClr val="bg1"/>
              </a:solidFill>
              <a:effectLst/>
              <a:latin typeface="Consolas" panose="020B0609020204030204" pitchFamily="49" charset="0"/>
            </a:endParaRP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document.write</a:t>
            </a:r>
            <a:r>
              <a:rPr lang="en-US" sz="1600" b="0" dirty="0">
                <a:solidFill>
                  <a:schemeClr val="bg1"/>
                </a:solidFill>
                <a:effectLst/>
                <a:latin typeface="Consolas" panose="020B0609020204030204" pitchFamily="49" charset="0"/>
              </a:rPr>
              <a:t>("Hi");</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document.write</a:t>
            </a:r>
            <a:r>
              <a:rPr lang="en-US" sz="1600" b="0" dirty="0">
                <a:solidFill>
                  <a:schemeClr val="bg1"/>
                </a:solidFill>
                <a:effectLst/>
                <a:latin typeface="Consolas" panose="020B0609020204030204" pitchFamily="49" charset="0"/>
              </a:rPr>
              <a:t>("&lt;</a:t>
            </a:r>
            <a:r>
              <a:rPr lang="en-US" sz="1600" b="0" dirty="0" err="1">
                <a:solidFill>
                  <a:schemeClr val="bg1"/>
                </a:solidFill>
                <a:effectLst/>
                <a:latin typeface="Consolas" panose="020B0609020204030204" pitchFamily="49" charset="0"/>
              </a:rPr>
              <a:t>br</a:t>
            </a:r>
            <a:r>
              <a:rPr lang="en-US" sz="1600" b="0" dirty="0">
                <a:solidFill>
                  <a:schemeClr val="bg1"/>
                </a:solidFill>
                <a:effectLst/>
                <a:latin typeface="Consolas" panose="020B0609020204030204" pitchFamily="49" charset="0"/>
              </a:rPr>
              <a:t>&gt;");</a:t>
            </a:r>
          </a:p>
          <a:p>
            <a:pPr algn="l"/>
            <a:r>
              <a:rPr lang="en-US" sz="1600" b="0" dirty="0">
                <a:solidFill>
                  <a:schemeClr val="bg1"/>
                </a:solidFill>
                <a:effectLst/>
                <a:latin typeface="Consolas" panose="020B0609020204030204" pitchFamily="49" charset="0"/>
              </a:rPr>
              <a:t>  </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setTimeout</a:t>
            </a:r>
            <a:r>
              <a:rPr lang="en-US" sz="1600" b="0" dirty="0">
                <a:solidFill>
                  <a:schemeClr val="bg1"/>
                </a:solidFill>
                <a:effectLst/>
                <a:latin typeface="Consolas" panose="020B0609020204030204" pitchFamily="49" charset="0"/>
              </a:rPr>
              <a:t>(() =&gt; {</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document.write</a:t>
            </a:r>
            <a:r>
              <a:rPr lang="en-US" sz="1600" b="0" dirty="0">
                <a:solidFill>
                  <a:schemeClr val="bg1"/>
                </a:solidFill>
                <a:effectLst/>
                <a:latin typeface="Consolas" panose="020B0609020204030204" pitchFamily="49" charset="0"/>
              </a:rPr>
              <a:t>("Let us see what happens");</a:t>
            </a:r>
          </a:p>
          <a:p>
            <a:pPr algn="l"/>
            <a:r>
              <a:rPr lang="en-US" sz="1600" b="0" dirty="0">
                <a:solidFill>
                  <a:schemeClr val="bg1"/>
                </a:solidFill>
                <a:effectLst/>
                <a:latin typeface="Consolas" panose="020B0609020204030204" pitchFamily="49" charset="0"/>
              </a:rPr>
              <a:t>    }, 2000);</a:t>
            </a:r>
          </a:p>
          <a:p>
            <a:pPr algn="l"/>
            <a:r>
              <a:rPr lang="en-US" sz="1600" b="0" dirty="0">
                <a:solidFill>
                  <a:schemeClr val="bg1"/>
                </a:solidFill>
                <a:effectLst/>
                <a:latin typeface="Consolas" panose="020B0609020204030204" pitchFamily="49" charset="0"/>
              </a:rPr>
              <a:t>  </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document.write</a:t>
            </a:r>
            <a:r>
              <a:rPr lang="en-US" sz="1600" b="0" dirty="0">
                <a:solidFill>
                  <a:schemeClr val="bg1"/>
                </a:solidFill>
                <a:effectLst/>
                <a:latin typeface="Consolas" panose="020B0609020204030204" pitchFamily="49" charset="0"/>
              </a:rPr>
              <a:t>("&lt;</a:t>
            </a:r>
            <a:r>
              <a:rPr lang="en-US" sz="1600" b="0" dirty="0" err="1">
                <a:solidFill>
                  <a:schemeClr val="bg1"/>
                </a:solidFill>
                <a:effectLst/>
                <a:latin typeface="Consolas" panose="020B0609020204030204" pitchFamily="49" charset="0"/>
              </a:rPr>
              <a:t>br</a:t>
            </a:r>
            <a:r>
              <a:rPr lang="en-US" sz="1600" b="0" dirty="0">
                <a:solidFill>
                  <a:schemeClr val="bg1"/>
                </a:solidFill>
                <a:effectLst/>
                <a:latin typeface="Consolas" panose="020B0609020204030204" pitchFamily="49" charset="0"/>
              </a:rPr>
              <a:t>&gt;");</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document.write</a:t>
            </a:r>
            <a:r>
              <a:rPr lang="en-US" sz="1600" b="0" dirty="0">
                <a:solidFill>
                  <a:schemeClr val="bg1"/>
                </a:solidFill>
                <a:effectLst/>
                <a:latin typeface="Consolas" panose="020B0609020204030204" pitchFamily="49" charset="0"/>
              </a:rPr>
              <a:t>("End");</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document.write</a:t>
            </a:r>
            <a:r>
              <a:rPr lang="en-US" sz="1600" b="0" dirty="0">
                <a:solidFill>
                  <a:schemeClr val="bg1"/>
                </a:solidFill>
                <a:effectLst/>
                <a:latin typeface="Consolas" panose="020B0609020204030204" pitchFamily="49" charset="0"/>
              </a:rPr>
              <a:t>("&lt;</a:t>
            </a:r>
            <a:r>
              <a:rPr lang="en-US" sz="1600" b="0" dirty="0" err="1">
                <a:solidFill>
                  <a:schemeClr val="bg1"/>
                </a:solidFill>
                <a:effectLst/>
                <a:latin typeface="Consolas" panose="020B0609020204030204" pitchFamily="49" charset="0"/>
              </a:rPr>
              <a:t>br</a:t>
            </a:r>
            <a:r>
              <a:rPr lang="en-US" sz="1600" b="0" dirty="0">
                <a:solidFill>
                  <a:schemeClr val="bg1"/>
                </a:solidFill>
                <a:effectLst/>
                <a:latin typeface="Consolas" panose="020B0609020204030204" pitchFamily="49" charset="0"/>
              </a:rPr>
              <a:t>&gt;");</a:t>
            </a:r>
          </a:p>
          <a:p>
            <a:r>
              <a:rPr lang="en-US" sz="1600" b="0" dirty="0">
                <a:solidFill>
                  <a:schemeClr val="bg1"/>
                </a:solidFill>
                <a:effectLst/>
                <a:latin typeface="Consolas" panose="020B0609020204030204" pitchFamily="49" charset="0"/>
              </a:rPr>
              <a:t>   </a:t>
            </a:r>
          </a:p>
        </p:txBody>
      </p:sp>
      <p:pic>
        <p:nvPicPr>
          <p:cNvPr id="4" name="Picture 3">
            <a:extLst>
              <a:ext uri="{FF2B5EF4-FFF2-40B4-BE49-F238E27FC236}">
                <a16:creationId xmlns:a16="http://schemas.microsoft.com/office/drawing/2014/main" id="{ABA94BD6-0235-51E4-F878-8B6D5A0E44DC}"/>
              </a:ext>
            </a:extLst>
          </p:cNvPr>
          <p:cNvPicPr>
            <a:picLocks noChangeAspect="1"/>
          </p:cNvPicPr>
          <p:nvPr/>
        </p:nvPicPr>
        <p:blipFill>
          <a:blip r:embed="rId3"/>
          <a:stretch>
            <a:fillRect/>
          </a:stretch>
        </p:blipFill>
        <p:spPr>
          <a:xfrm>
            <a:off x="5939223" y="2343150"/>
            <a:ext cx="2671377" cy="1790700"/>
          </a:xfrm>
          <a:prstGeom prst="rect">
            <a:avLst/>
          </a:prstGeom>
        </p:spPr>
      </p:pic>
    </p:spTree>
    <p:extLst>
      <p:ext uri="{BB962C8B-B14F-4D97-AF65-F5344CB8AC3E}">
        <p14:creationId xmlns:p14="http://schemas.microsoft.com/office/powerpoint/2010/main" val="2886604423"/>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584775"/>
          </a:xfrm>
          <a:prstGeom prst="rect">
            <a:avLst/>
          </a:prstGeom>
          <a:noFill/>
        </p:spPr>
        <p:txBody>
          <a:bodyPr wrap="square">
            <a:spAutoFit/>
          </a:bodyPr>
          <a:lstStyle/>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pic>
        <p:nvPicPr>
          <p:cNvPr id="4" name="Picture 3">
            <a:extLst>
              <a:ext uri="{FF2B5EF4-FFF2-40B4-BE49-F238E27FC236}">
                <a16:creationId xmlns:a16="http://schemas.microsoft.com/office/drawing/2014/main" id="{3B411CB2-EF69-186F-0C39-DE485C3848CF}"/>
              </a:ext>
            </a:extLst>
          </p:cNvPr>
          <p:cNvPicPr>
            <a:picLocks noChangeAspect="1"/>
          </p:cNvPicPr>
          <p:nvPr/>
        </p:nvPicPr>
        <p:blipFill>
          <a:blip r:embed="rId3"/>
          <a:stretch>
            <a:fillRect/>
          </a:stretch>
        </p:blipFill>
        <p:spPr>
          <a:xfrm>
            <a:off x="1666875" y="933450"/>
            <a:ext cx="5810250" cy="3276600"/>
          </a:xfrm>
          <a:prstGeom prst="rect">
            <a:avLst/>
          </a:prstGeom>
        </p:spPr>
      </p:pic>
    </p:spTree>
    <p:extLst>
      <p:ext uri="{BB962C8B-B14F-4D97-AF65-F5344CB8AC3E}">
        <p14:creationId xmlns:p14="http://schemas.microsoft.com/office/powerpoint/2010/main" val="25968917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IN" sz="1600" b="0" dirty="0" err="1">
                  <a:solidFill>
                    <a:schemeClr val="bg1"/>
                  </a:solidFill>
                  <a:effectLst/>
                  <a:latin typeface="Consolas" panose="020B0609020204030204" pitchFamily="49" charset="0"/>
                </a:rPr>
                <a:t>getElementsByTagName</a:t>
              </a:r>
              <a:r>
                <a:rPr lang="en-IN" sz="1600" b="0" dirty="0">
                  <a:solidFill>
                    <a:schemeClr val="bg1"/>
                  </a:solidFill>
                  <a:effectLst/>
                  <a:latin typeface="Consolas" panose="020B0609020204030204" pitchFamily="49" charset="0"/>
                </a:rPr>
                <a:t>() Method</a:t>
              </a: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4025" y="729139"/>
            <a:ext cx="7693466" cy="646331"/>
          </a:xfrm>
          <a:prstGeom prst="rect">
            <a:avLst/>
          </a:prstGeom>
          <a:noFill/>
        </p:spPr>
        <p:txBody>
          <a:bodyPr wrap="square">
            <a:spAutoFit/>
          </a:bodyPr>
          <a:lstStyle/>
          <a:p>
            <a:pPr algn="l"/>
            <a:r>
              <a:rPr lang="en-US" b="0" i="0" dirty="0">
                <a:solidFill>
                  <a:schemeClr val="bg1"/>
                </a:solidFill>
                <a:effectLst/>
                <a:latin typeface="Segoe UI" panose="020B0502040204020203" pitchFamily="34" charset="0"/>
              </a:rPr>
              <a:t>.</a:t>
            </a:r>
            <a:endParaRPr lang="en-IN" b="0" dirty="0">
              <a:solidFill>
                <a:schemeClr val="bg1"/>
              </a:solidFill>
              <a:effectLst/>
              <a:latin typeface="Consolas" panose="020B0609020204030204" pitchFamily="49" charset="0"/>
            </a:endParaRPr>
          </a:p>
          <a:p>
            <a:endParaRPr lang="en-IN" b="0" i="0" dirty="0">
              <a:solidFill>
                <a:schemeClr val="bg1"/>
              </a:solidFill>
              <a:effectLst/>
              <a:latin typeface="Segoe UI" panose="020B0502040204020203" pitchFamily="34" charset="0"/>
            </a:endParaRPr>
          </a:p>
        </p:txBody>
      </p:sp>
      <p:sp>
        <p:nvSpPr>
          <p:cNvPr id="4" name="TextBox 3">
            <a:extLst>
              <a:ext uri="{FF2B5EF4-FFF2-40B4-BE49-F238E27FC236}">
                <a16:creationId xmlns:a16="http://schemas.microsoft.com/office/drawing/2014/main" id="{455096FF-103D-67E3-F5B0-409901DFEA5D}"/>
              </a:ext>
            </a:extLst>
          </p:cNvPr>
          <p:cNvSpPr txBox="1"/>
          <p:nvPr/>
        </p:nvSpPr>
        <p:spPr>
          <a:xfrm>
            <a:off x="304800" y="591083"/>
            <a:ext cx="6581078" cy="5355312"/>
          </a:xfrm>
          <a:prstGeom prst="rect">
            <a:avLst/>
          </a:prstGeom>
          <a:noFill/>
        </p:spPr>
        <p:txBody>
          <a:bodyPr wrap="square">
            <a:spAutoFit/>
          </a:bodyPr>
          <a:lstStyle/>
          <a:p>
            <a:r>
              <a:rPr lang="en-IN" dirty="0">
                <a:solidFill>
                  <a:schemeClr val="bg1"/>
                </a:solidFill>
              </a:rPr>
              <a:t>&lt;body&gt;</a:t>
            </a:r>
          </a:p>
          <a:p>
            <a:r>
              <a:rPr lang="en-IN" dirty="0">
                <a:solidFill>
                  <a:schemeClr val="bg1"/>
                </a:solidFill>
              </a:rPr>
              <a:t>&lt;h1&gt;The Document Object&lt;/h1&gt;</a:t>
            </a:r>
          </a:p>
          <a:p>
            <a:r>
              <a:rPr lang="en-IN" dirty="0">
                <a:solidFill>
                  <a:schemeClr val="bg1"/>
                </a:solidFill>
              </a:rPr>
              <a:t>&lt;h2&gt;The </a:t>
            </a:r>
            <a:r>
              <a:rPr lang="en-IN" dirty="0" err="1">
                <a:solidFill>
                  <a:schemeClr val="bg1"/>
                </a:solidFill>
              </a:rPr>
              <a:t>getElementsByTagName</a:t>
            </a:r>
            <a:r>
              <a:rPr lang="en-IN" dirty="0">
                <a:solidFill>
                  <a:schemeClr val="bg1"/>
                </a:solidFill>
              </a:rPr>
              <a:t>() Method&lt;/h2&gt;</a:t>
            </a:r>
          </a:p>
          <a:p>
            <a:endParaRPr lang="en-IN" dirty="0">
              <a:solidFill>
                <a:schemeClr val="bg1"/>
              </a:solidFill>
            </a:endParaRPr>
          </a:p>
          <a:p>
            <a:r>
              <a:rPr lang="en-IN" dirty="0">
                <a:solidFill>
                  <a:schemeClr val="bg1"/>
                </a:solidFill>
              </a:rPr>
              <a:t>&lt;p&gt;An unordered list:&lt;/p&gt;</a:t>
            </a:r>
          </a:p>
          <a:p>
            <a:r>
              <a:rPr lang="en-IN" dirty="0">
                <a:solidFill>
                  <a:schemeClr val="bg1"/>
                </a:solidFill>
              </a:rPr>
              <a:t>&lt;</a:t>
            </a:r>
            <a:r>
              <a:rPr lang="en-IN" dirty="0" err="1">
                <a:solidFill>
                  <a:schemeClr val="bg1"/>
                </a:solidFill>
              </a:rPr>
              <a:t>ul</a:t>
            </a:r>
            <a:r>
              <a:rPr lang="en-IN" dirty="0">
                <a:solidFill>
                  <a:schemeClr val="bg1"/>
                </a:solidFill>
              </a:rPr>
              <a:t>&gt;</a:t>
            </a:r>
          </a:p>
          <a:p>
            <a:r>
              <a:rPr lang="en-IN" dirty="0">
                <a:solidFill>
                  <a:schemeClr val="bg1"/>
                </a:solidFill>
              </a:rPr>
              <a:t>  &lt;li&gt;Coffee&lt;/li&gt;</a:t>
            </a:r>
          </a:p>
          <a:p>
            <a:r>
              <a:rPr lang="en-IN" dirty="0">
                <a:solidFill>
                  <a:schemeClr val="bg1"/>
                </a:solidFill>
              </a:rPr>
              <a:t>  &lt;li&gt;Tea&lt;/li&gt;</a:t>
            </a:r>
          </a:p>
          <a:p>
            <a:r>
              <a:rPr lang="en-IN" dirty="0">
                <a:solidFill>
                  <a:schemeClr val="bg1"/>
                </a:solidFill>
              </a:rPr>
              <a:t>  &lt;li&gt;Milk&lt;/li&gt;</a:t>
            </a:r>
          </a:p>
          <a:p>
            <a:r>
              <a:rPr lang="en-IN" dirty="0">
                <a:solidFill>
                  <a:schemeClr val="bg1"/>
                </a:solidFill>
              </a:rPr>
              <a:t>&lt;/</a:t>
            </a:r>
            <a:r>
              <a:rPr lang="en-IN" dirty="0" err="1">
                <a:solidFill>
                  <a:schemeClr val="bg1"/>
                </a:solidFill>
              </a:rPr>
              <a:t>ul</a:t>
            </a:r>
            <a:r>
              <a:rPr lang="en-IN" dirty="0">
                <a:solidFill>
                  <a:schemeClr val="bg1"/>
                </a:solidFill>
              </a:rPr>
              <a:t>&gt;</a:t>
            </a:r>
          </a:p>
          <a:p>
            <a:r>
              <a:rPr lang="en-IN" dirty="0">
                <a:solidFill>
                  <a:schemeClr val="bg1"/>
                </a:solidFill>
              </a:rPr>
              <a:t>&lt;p&gt;The </a:t>
            </a:r>
            <a:r>
              <a:rPr lang="en-IN" dirty="0" err="1">
                <a:solidFill>
                  <a:schemeClr val="bg1"/>
                </a:solidFill>
              </a:rPr>
              <a:t>innerHTML</a:t>
            </a:r>
            <a:r>
              <a:rPr lang="en-IN" dirty="0">
                <a:solidFill>
                  <a:schemeClr val="bg1"/>
                </a:solidFill>
              </a:rPr>
              <a:t> of the second li element is:&lt;/p&gt;</a:t>
            </a:r>
          </a:p>
          <a:p>
            <a:r>
              <a:rPr lang="en-IN" dirty="0">
                <a:solidFill>
                  <a:schemeClr val="bg1"/>
                </a:solidFill>
              </a:rPr>
              <a:t>&lt;p id="demo"&gt;&lt;/p&gt;</a:t>
            </a:r>
          </a:p>
          <a:p>
            <a:r>
              <a:rPr lang="en-IN" dirty="0">
                <a:solidFill>
                  <a:schemeClr val="bg1"/>
                </a:solidFill>
              </a:rPr>
              <a:t>&lt;script&gt;</a:t>
            </a:r>
          </a:p>
          <a:p>
            <a:r>
              <a:rPr lang="en-IN" dirty="0" err="1">
                <a:solidFill>
                  <a:schemeClr val="bg1"/>
                </a:solidFill>
              </a:rPr>
              <a:t>const</a:t>
            </a:r>
            <a:r>
              <a:rPr lang="en-IN" dirty="0">
                <a:solidFill>
                  <a:schemeClr val="bg1"/>
                </a:solidFill>
              </a:rPr>
              <a:t> collection = </a:t>
            </a:r>
            <a:r>
              <a:rPr lang="en-IN" dirty="0" err="1">
                <a:solidFill>
                  <a:schemeClr val="bg1"/>
                </a:solidFill>
              </a:rPr>
              <a:t>document.getElementsByTagName</a:t>
            </a:r>
            <a:r>
              <a:rPr lang="en-IN" dirty="0">
                <a:solidFill>
                  <a:schemeClr val="bg1"/>
                </a:solidFill>
              </a:rPr>
              <a:t>("li");</a:t>
            </a: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 collection[1].</a:t>
            </a:r>
            <a:r>
              <a:rPr lang="en-IN" dirty="0" err="1">
                <a:solidFill>
                  <a:schemeClr val="bg1"/>
                </a:solidFill>
              </a:rPr>
              <a:t>innerHTML</a:t>
            </a:r>
            <a:r>
              <a:rPr lang="en-IN" dirty="0">
                <a:solidFill>
                  <a:schemeClr val="bg1"/>
                </a:solidFill>
              </a:rPr>
              <a:t>;</a:t>
            </a:r>
          </a:p>
          <a:p>
            <a:r>
              <a:rPr lang="en-IN" dirty="0">
                <a:solidFill>
                  <a:schemeClr val="bg1"/>
                </a:solidFill>
              </a:rPr>
              <a:t>&lt;/script&gt;</a:t>
            </a:r>
          </a:p>
          <a:p>
            <a:endParaRPr lang="en-IN" dirty="0">
              <a:solidFill>
                <a:schemeClr val="bg1"/>
              </a:solidFill>
            </a:endParaRPr>
          </a:p>
          <a:p>
            <a:r>
              <a:rPr lang="en-IN" dirty="0">
                <a:solidFill>
                  <a:schemeClr val="bg1"/>
                </a:solidFill>
              </a:rPr>
              <a:t>&lt;/body&gt;</a:t>
            </a:r>
          </a:p>
        </p:txBody>
      </p:sp>
      <p:pic>
        <p:nvPicPr>
          <p:cNvPr id="11" name="Picture 10">
            <a:extLst>
              <a:ext uri="{FF2B5EF4-FFF2-40B4-BE49-F238E27FC236}">
                <a16:creationId xmlns:a16="http://schemas.microsoft.com/office/drawing/2014/main" id="{777FC3AF-9C76-0B81-B639-FB39A02D014D}"/>
              </a:ext>
            </a:extLst>
          </p:cNvPr>
          <p:cNvPicPr>
            <a:picLocks noChangeAspect="1"/>
          </p:cNvPicPr>
          <p:nvPr/>
        </p:nvPicPr>
        <p:blipFill>
          <a:blip r:embed="rId3"/>
          <a:stretch>
            <a:fillRect/>
          </a:stretch>
        </p:blipFill>
        <p:spPr>
          <a:xfrm>
            <a:off x="6885878" y="94287"/>
            <a:ext cx="3657600" cy="2915940"/>
          </a:xfrm>
          <a:prstGeom prst="rect">
            <a:avLst/>
          </a:prstGeom>
        </p:spPr>
      </p:pic>
    </p:spTree>
    <p:extLst>
      <p:ext uri="{BB962C8B-B14F-4D97-AF65-F5344CB8AC3E}">
        <p14:creationId xmlns:p14="http://schemas.microsoft.com/office/powerpoint/2010/main" val="2980325442"/>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584775"/>
          </a:xfrm>
          <a:prstGeom prst="rect">
            <a:avLst/>
          </a:prstGeom>
          <a:noFill/>
        </p:spPr>
        <p:txBody>
          <a:bodyPr wrap="square">
            <a:spAutoFit/>
          </a:bodyPr>
          <a:lstStyle/>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67E7A725-E08E-8774-59DE-662C3EEBD3F6}"/>
              </a:ext>
            </a:extLst>
          </p:cNvPr>
          <p:cNvSpPr txBox="1"/>
          <p:nvPr/>
        </p:nvSpPr>
        <p:spPr>
          <a:xfrm>
            <a:off x="228600" y="873347"/>
            <a:ext cx="8458200" cy="3373359"/>
          </a:xfrm>
          <a:prstGeom prst="rect">
            <a:avLst/>
          </a:prstGeom>
          <a:noFill/>
        </p:spPr>
        <p:txBody>
          <a:bodyPr wrap="square">
            <a:spAutoFit/>
          </a:bodyPr>
          <a:lstStyle/>
          <a:p>
            <a:pPr algn="l" rtl="0">
              <a:lnSpc>
                <a:spcPct val="150000"/>
              </a:lnSpc>
            </a:pPr>
            <a:r>
              <a:rPr lang="en-IN" b="0" i="0" dirty="0">
                <a:solidFill>
                  <a:srgbClr val="5F6368"/>
                </a:solidFill>
                <a:effectLst/>
                <a:latin typeface="Google Sans"/>
              </a:rPr>
              <a:t>In JavaScript we have to use </a:t>
            </a:r>
            <a:r>
              <a:rPr lang="en-IN" b="0" i="0" dirty="0" err="1">
                <a:solidFill>
                  <a:srgbClr val="5F6368"/>
                </a:solidFill>
                <a:effectLst/>
                <a:latin typeface="Google Sans"/>
              </a:rPr>
              <a:t>XMLHttpRequest</a:t>
            </a:r>
            <a:r>
              <a:rPr lang="en-IN" b="0" i="0" dirty="0">
                <a:solidFill>
                  <a:srgbClr val="5F6368"/>
                </a:solidFill>
                <a:effectLst/>
                <a:latin typeface="Google Sans"/>
              </a:rPr>
              <a:t> object to make AJAX call</a:t>
            </a:r>
          </a:p>
          <a:p>
            <a:pPr algn="l" rtl="0">
              <a:lnSpc>
                <a:spcPct val="150000"/>
              </a:lnSpc>
            </a:pPr>
            <a:r>
              <a:rPr lang="en-IN" b="0" i="0" dirty="0">
                <a:solidFill>
                  <a:srgbClr val="5F6368"/>
                </a:solidFill>
                <a:effectLst/>
                <a:latin typeface="Google Sans"/>
              </a:rPr>
              <a:t>to exchange data from webserver.</a:t>
            </a:r>
          </a:p>
          <a:p>
            <a:pPr algn="l" rtl="0">
              <a:lnSpc>
                <a:spcPct val="150000"/>
              </a:lnSpc>
            </a:pPr>
            <a:r>
              <a:rPr lang="en-IN" b="0" i="0" dirty="0">
                <a:solidFill>
                  <a:srgbClr val="5F6368"/>
                </a:solidFill>
                <a:effectLst/>
                <a:latin typeface="Google Sans"/>
              </a:rPr>
              <a:t>AJAX request can be send to sever in with 3 steps</a:t>
            </a:r>
          </a:p>
          <a:p>
            <a:pPr algn="l" rtl="0">
              <a:lnSpc>
                <a:spcPct val="150000"/>
              </a:lnSpc>
            </a:pPr>
            <a:r>
              <a:rPr lang="en-IN" b="0" i="0" dirty="0">
                <a:solidFill>
                  <a:srgbClr val="5F6368"/>
                </a:solidFill>
                <a:effectLst/>
                <a:latin typeface="Google Sans"/>
              </a:rPr>
              <a:t>1. Create </a:t>
            </a:r>
            <a:r>
              <a:rPr lang="en-IN" b="0" i="0" dirty="0" err="1">
                <a:solidFill>
                  <a:srgbClr val="5F6368"/>
                </a:solidFill>
                <a:effectLst/>
                <a:latin typeface="Google Sans"/>
              </a:rPr>
              <a:t>XMLHttpRequest</a:t>
            </a:r>
            <a:r>
              <a:rPr lang="en-IN" b="0" i="0" dirty="0">
                <a:solidFill>
                  <a:srgbClr val="5F6368"/>
                </a:solidFill>
                <a:effectLst/>
                <a:latin typeface="Google Sans"/>
              </a:rPr>
              <a:t> object</a:t>
            </a:r>
          </a:p>
          <a:p>
            <a:pPr algn="l" rtl="0">
              <a:lnSpc>
                <a:spcPct val="150000"/>
              </a:lnSpc>
            </a:pPr>
            <a:r>
              <a:rPr lang="en-IN" b="0" i="0" dirty="0">
                <a:solidFill>
                  <a:srgbClr val="FF0000"/>
                </a:solidFill>
                <a:effectLst/>
                <a:latin typeface="Google Sans"/>
              </a:rPr>
              <a:t>Ex: let </a:t>
            </a:r>
            <a:r>
              <a:rPr lang="en-IN" b="0" i="0" dirty="0" err="1">
                <a:solidFill>
                  <a:srgbClr val="FF0000"/>
                </a:solidFill>
                <a:effectLst/>
                <a:latin typeface="Google Sans"/>
              </a:rPr>
              <a:t>xhr</a:t>
            </a:r>
            <a:r>
              <a:rPr lang="en-IN" b="0" i="0" dirty="0">
                <a:solidFill>
                  <a:srgbClr val="FF0000"/>
                </a:solidFill>
                <a:effectLst/>
                <a:latin typeface="Google Sans"/>
              </a:rPr>
              <a:t> = new </a:t>
            </a:r>
            <a:r>
              <a:rPr lang="en-IN" b="0" i="0" dirty="0" err="1">
                <a:solidFill>
                  <a:srgbClr val="FF0000"/>
                </a:solidFill>
                <a:effectLst/>
                <a:latin typeface="Google Sans"/>
              </a:rPr>
              <a:t>XMLHttpRequest</a:t>
            </a:r>
            <a:r>
              <a:rPr lang="en-IN" b="0" i="0" dirty="0">
                <a:solidFill>
                  <a:srgbClr val="FF0000"/>
                </a:solidFill>
                <a:effectLst/>
                <a:latin typeface="Google Sans"/>
              </a:rPr>
              <a:t>()</a:t>
            </a:r>
          </a:p>
          <a:p>
            <a:pPr algn="l" rtl="0">
              <a:lnSpc>
                <a:spcPct val="150000"/>
              </a:lnSpc>
            </a:pPr>
            <a:r>
              <a:rPr lang="en-IN" b="0" i="0" dirty="0">
                <a:solidFill>
                  <a:srgbClr val="5F6368"/>
                </a:solidFill>
                <a:effectLst/>
                <a:latin typeface="Google Sans"/>
              </a:rPr>
              <a:t>2. Create request with that object open() method</a:t>
            </a:r>
          </a:p>
          <a:p>
            <a:pPr algn="l" rtl="0">
              <a:lnSpc>
                <a:spcPct val="150000"/>
              </a:lnSpc>
            </a:pPr>
            <a:r>
              <a:rPr lang="en-IN" b="0" i="0" dirty="0">
                <a:solidFill>
                  <a:srgbClr val="FF0000"/>
                </a:solidFill>
                <a:effectLst/>
                <a:latin typeface="Google Sans"/>
              </a:rPr>
              <a:t>Syntax: open(</a:t>
            </a:r>
            <a:r>
              <a:rPr lang="en-IN" b="0" i="0" dirty="0" err="1">
                <a:solidFill>
                  <a:srgbClr val="FF0000"/>
                </a:solidFill>
                <a:effectLst/>
                <a:latin typeface="Google Sans"/>
              </a:rPr>
              <a:t>method,url,async</a:t>
            </a:r>
            <a:r>
              <a:rPr lang="en-IN" b="0" i="0" dirty="0">
                <a:solidFill>
                  <a:srgbClr val="FF0000"/>
                </a:solidFill>
                <a:effectLst/>
                <a:latin typeface="Google Sans"/>
              </a:rPr>
              <a:t>)</a:t>
            </a:r>
          </a:p>
          <a:p>
            <a:pPr algn="l" rtl="0">
              <a:lnSpc>
                <a:spcPct val="150000"/>
              </a:lnSpc>
            </a:pPr>
            <a:r>
              <a:rPr lang="en-IN" b="0" i="0" dirty="0">
                <a:solidFill>
                  <a:srgbClr val="5F6368"/>
                </a:solidFill>
                <a:effectLst/>
                <a:latin typeface="Google Sans"/>
              </a:rPr>
              <a:t>3. Send the request using send() method</a:t>
            </a:r>
          </a:p>
        </p:txBody>
      </p:sp>
    </p:spTree>
    <p:extLst>
      <p:ext uri="{BB962C8B-B14F-4D97-AF65-F5344CB8AC3E}">
        <p14:creationId xmlns:p14="http://schemas.microsoft.com/office/powerpoint/2010/main" val="2315775369"/>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584775"/>
          </a:xfrm>
          <a:prstGeom prst="rect">
            <a:avLst/>
          </a:prstGeom>
          <a:noFill/>
        </p:spPr>
        <p:txBody>
          <a:bodyPr wrap="square">
            <a:spAutoFit/>
          </a:bodyPr>
          <a:lstStyle/>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67E7A725-E08E-8774-59DE-662C3EEBD3F6}"/>
              </a:ext>
            </a:extLst>
          </p:cNvPr>
          <p:cNvSpPr txBox="1"/>
          <p:nvPr/>
        </p:nvSpPr>
        <p:spPr>
          <a:xfrm>
            <a:off x="228600" y="873347"/>
            <a:ext cx="8458200" cy="5450851"/>
          </a:xfrm>
          <a:prstGeom prst="rect">
            <a:avLst/>
          </a:prstGeom>
          <a:noFill/>
        </p:spPr>
        <p:txBody>
          <a:bodyPr wrap="square">
            <a:spAutoFit/>
          </a:bodyPr>
          <a:lstStyle/>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"demo"</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The </a:t>
            </a:r>
            <a:r>
              <a:rPr lang="en-IN" b="0" dirty="0" err="1">
                <a:solidFill>
                  <a:srgbClr val="000000"/>
                </a:solidFill>
                <a:effectLst/>
                <a:latin typeface="Consolas" panose="020B0609020204030204" pitchFamily="49" charset="0"/>
              </a:rPr>
              <a:t>XMLHttpRequest</a:t>
            </a:r>
            <a:r>
              <a:rPr lang="en-IN" b="0" dirty="0">
                <a:solidFill>
                  <a:srgbClr val="000000"/>
                </a:solidFill>
                <a:effectLst/>
                <a:latin typeface="Consolas" panose="020B0609020204030204" pitchFamily="49" charset="0"/>
              </a:rPr>
              <a:t> Object</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"button"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loadDoc</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Change Content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loadDoc</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xhttp</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XMLHttpRequest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xhttp.open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"GET"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err="1">
                <a:solidFill>
                  <a:srgbClr val="A31515"/>
                </a:solidFill>
                <a:latin typeface="Consolas" panose="020B0609020204030204" pitchFamily="49" charset="0"/>
              </a:rPr>
              <a:t>tes</a:t>
            </a:r>
            <a:r>
              <a:rPr lang="en-IN">
                <a:solidFill>
                  <a:srgbClr val="A31515"/>
                </a:solidFill>
                <a:latin typeface="Consolas" panose="020B0609020204030204" pitchFamily="49" charset="0"/>
              </a:rPr>
              <a:t>.txt</a:t>
            </a:r>
            <a:r>
              <a:rPr lang="en-IN" b="0">
                <a:solidFill>
                  <a:srgbClr val="A31515"/>
                </a:solidFill>
                <a:effectLst/>
                <a:latin typeface="Consolas" panose="020B0609020204030204" pitchFamily="49" charset="0"/>
              </a:rPr>
              <a:t>"</a:t>
            </a:r>
            <a:r>
              <a:rPr lang="en-IN" b="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xhttp.onreadystatechange</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.readyState</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4</a:t>
            </a:r>
            <a:r>
              <a:rPr lang="en-IN" b="0" dirty="0">
                <a:solidFill>
                  <a:srgbClr val="000000"/>
                </a:solidFill>
                <a:effectLst/>
                <a:latin typeface="Consolas" panose="020B0609020204030204" pitchFamily="49" charset="0"/>
              </a:rPr>
              <a:t> &amp;&amp;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.status</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200</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.responseText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rtl="0">
              <a:lnSpc>
                <a:spcPct val="150000"/>
              </a:lnSpc>
            </a:pPr>
            <a:endParaRPr lang="en-IN" b="0" i="0" dirty="0">
              <a:solidFill>
                <a:srgbClr val="5F6368"/>
              </a:solidFill>
              <a:effectLst/>
              <a:latin typeface="Google Sans"/>
            </a:endParaRPr>
          </a:p>
        </p:txBody>
      </p:sp>
    </p:spTree>
    <p:extLst>
      <p:ext uri="{BB962C8B-B14F-4D97-AF65-F5344CB8AC3E}">
        <p14:creationId xmlns:p14="http://schemas.microsoft.com/office/powerpoint/2010/main" val="3257741031"/>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584775"/>
          </a:xfrm>
          <a:prstGeom prst="rect">
            <a:avLst/>
          </a:prstGeom>
          <a:noFill/>
        </p:spPr>
        <p:txBody>
          <a:bodyPr wrap="square">
            <a:spAutoFit/>
          </a:bodyPr>
          <a:lstStyle/>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67E7A725-E08E-8774-59DE-662C3EEBD3F6}"/>
              </a:ext>
            </a:extLst>
          </p:cNvPr>
          <p:cNvSpPr txBox="1"/>
          <p:nvPr/>
        </p:nvSpPr>
        <p:spPr>
          <a:xfrm>
            <a:off x="228600" y="873347"/>
            <a:ext cx="8458200" cy="295786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xhttp.send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rtl="0">
              <a:lnSpc>
                <a:spcPct val="150000"/>
              </a:lnSpc>
            </a:pPr>
            <a:endParaRPr lang="en-IN" b="0" i="0" dirty="0">
              <a:solidFill>
                <a:srgbClr val="5F6368"/>
              </a:solidFill>
              <a:effectLst/>
              <a:latin typeface="Google Sans"/>
            </a:endParaRPr>
          </a:p>
        </p:txBody>
      </p:sp>
    </p:spTree>
    <p:extLst>
      <p:ext uri="{BB962C8B-B14F-4D97-AF65-F5344CB8AC3E}">
        <p14:creationId xmlns:p14="http://schemas.microsoft.com/office/powerpoint/2010/main" val="1979403593"/>
      </p:ext>
    </p:extLst>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584775"/>
          </a:xfrm>
          <a:prstGeom prst="rect">
            <a:avLst/>
          </a:prstGeom>
          <a:noFill/>
        </p:spPr>
        <p:txBody>
          <a:bodyPr wrap="square">
            <a:spAutoFit/>
          </a:bodyPr>
          <a:lstStyle/>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282C277-C008-9308-4D05-F2A48ECED3C3}"/>
              </a:ext>
            </a:extLst>
          </p:cNvPr>
          <p:cNvSpPr txBox="1"/>
          <p:nvPr/>
        </p:nvSpPr>
        <p:spPr>
          <a:xfrm>
            <a:off x="0" y="595995"/>
            <a:ext cx="8288005" cy="3693319"/>
          </a:xfrm>
          <a:prstGeom prst="rect">
            <a:avLst/>
          </a:prstGeom>
          <a:noFill/>
        </p:spPr>
        <p:txBody>
          <a:bodyPr wrap="square">
            <a:spAutoFit/>
          </a:bodyPr>
          <a:lstStyle/>
          <a:p>
            <a:r>
              <a:rPr lang="en-IN" dirty="0">
                <a:solidFill>
                  <a:schemeClr val="bg1"/>
                </a:solidFill>
              </a:rPr>
              <a:t>Create a </a:t>
            </a:r>
            <a:r>
              <a:rPr lang="en-IN" dirty="0" err="1">
                <a:solidFill>
                  <a:schemeClr val="bg1"/>
                </a:solidFill>
              </a:rPr>
              <a:t>XMLHttpRequest</a:t>
            </a:r>
            <a:r>
              <a:rPr lang="en-IN" dirty="0">
                <a:solidFill>
                  <a:schemeClr val="bg1"/>
                </a:solidFill>
              </a:rPr>
              <a:t> Object :</a:t>
            </a:r>
          </a:p>
          <a:p>
            <a:endParaRPr lang="en-IN" dirty="0">
              <a:solidFill>
                <a:schemeClr val="bg1"/>
              </a:solidFill>
            </a:endParaRPr>
          </a:p>
          <a:p>
            <a:r>
              <a:rPr lang="en-IN" dirty="0">
                <a:solidFill>
                  <a:schemeClr val="bg1"/>
                </a:solidFill>
              </a:rPr>
              <a:t>var </a:t>
            </a:r>
            <a:r>
              <a:rPr lang="en-IN" dirty="0" err="1">
                <a:solidFill>
                  <a:schemeClr val="bg1"/>
                </a:solidFill>
              </a:rPr>
              <a:t>xhttp</a:t>
            </a:r>
            <a:r>
              <a:rPr lang="en-IN" dirty="0">
                <a:solidFill>
                  <a:schemeClr val="bg1"/>
                </a:solidFill>
              </a:rPr>
              <a:t> = new </a:t>
            </a:r>
            <a:r>
              <a:rPr lang="en-IN" dirty="0" err="1">
                <a:solidFill>
                  <a:schemeClr val="bg1"/>
                </a:solidFill>
              </a:rPr>
              <a:t>XMLHttpRequest</a:t>
            </a:r>
            <a:r>
              <a:rPr lang="en-IN" dirty="0">
                <a:solidFill>
                  <a:schemeClr val="bg1"/>
                </a:solidFill>
              </a:rPr>
              <a:t>();</a:t>
            </a:r>
          </a:p>
          <a:p>
            <a:r>
              <a:rPr lang="en-IN" dirty="0">
                <a:solidFill>
                  <a:srgbClr val="FF0000"/>
                </a:solidFill>
              </a:rPr>
              <a:t>Properties of </a:t>
            </a:r>
            <a:r>
              <a:rPr lang="en-IN" dirty="0" err="1">
                <a:solidFill>
                  <a:srgbClr val="FF0000"/>
                </a:solidFill>
              </a:rPr>
              <a:t>XMLHttpRequest</a:t>
            </a:r>
            <a:r>
              <a:rPr lang="en-IN" dirty="0">
                <a:solidFill>
                  <a:srgbClr val="FF0000"/>
                </a:solidFill>
              </a:rPr>
              <a:t> object :</a:t>
            </a:r>
          </a:p>
          <a:p>
            <a:endParaRPr lang="en-IN" dirty="0">
              <a:solidFill>
                <a:schemeClr val="bg1"/>
              </a:solidFill>
            </a:endParaRPr>
          </a:p>
          <a:p>
            <a:r>
              <a:rPr lang="en-IN" dirty="0" err="1">
                <a:solidFill>
                  <a:srgbClr val="FF0000"/>
                </a:solidFill>
              </a:rPr>
              <a:t>readystate</a:t>
            </a:r>
            <a:r>
              <a:rPr lang="en-IN" dirty="0">
                <a:solidFill>
                  <a:schemeClr val="bg1"/>
                </a:solidFill>
              </a:rPr>
              <a:t> is a property of the </a:t>
            </a:r>
            <a:r>
              <a:rPr lang="en-IN" dirty="0" err="1">
                <a:solidFill>
                  <a:schemeClr val="bg1"/>
                </a:solidFill>
              </a:rPr>
              <a:t>XMLHttpRequest</a:t>
            </a:r>
            <a:r>
              <a:rPr lang="en-IN" dirty="0">
                <a:solidFill>
                  <a:schemeClr val="bg1"/>
                </a:solidFill>
              </a:rPr>
              <a:t> Object which holds the status of the </a:t>
            </a:r>
            <a:r>
              <a:rPr lang="en-IN" dirty="0" err="1">
                <a:solidFill>
                  <a:schemeClr val="bg1"/>
                </a:solidFill>
              </a:rPr>
              <a:t>XMLHttpRequest</a:t>
            </a:r>
            <a:r>
              <a:rPr lang="en-IN" dirty="0">
                <a:solidFill>
                  <a:schemeClr val="bg1"/>
                </a:solidFill>
              </a:rPr>
              <a:t>.</a:t>
            </a:r>
          </a:p>
          <a:p>
            <a:endParaRPr lang="en-IN" dirty="0">
              <a:solidFill>
                <a:schemeClr val="bg1"/>
              </a:solidFill>
            </a:endParaRPr>
          </a:p>
          <a:p>
            <a:r>
              <a:rPr lang="en-IN" dirty="0">
                <a:solidFill>
                  <a:schemeClr val="bg1"/>
                </a:solidFill>
              </a:rPr>
              <a:t>0: request not initialized</a:t>
            </a:r>
          </a:p>
          <a:p>
            <a:r>
              <a:rPr lang="en-IN" dirty="0">
                <a:solidFill>
                  <a:schemeClr val="bg1"/>
                </a:solidFill>
              </a:rPr>
              <a:t>1: server connection established</a:t>
            </a:r>
          </a:p>
          <a:p>
            <a:r>
              <a:rPr lang="en-IN" dirty="0">
                <a:solidFill>
                  <a:schemeClr val="bg1"/>
                </a:solidFill>
              </a:rPr>
              <a:t>2: request received</a:t>
            </a:r>
          </a:p>
          <a:p>
            <a:r>
              <a:rPr lang="en-IN" dirty="0">
                <a:solidFill>
                  <a:schemeClr val="bg1"/>
                </a:solidFill>
              </a:rPr>
              <a:t>3: processing request</a:t>
            </a:r>
          </a:p>
          <a:p>
            <a:r>
              <a:rPr lang="en-IN" dirty="0">
                <a:solidFill>
                  <a:schemeClr val="bg1"/>
                </a:solidFill>
              </a:rPr>
              <a:t>4: request finished and response is ready</a:t>
            </a:r>
          </a:p>
        </p:txBody>
      </p:sp>
    </p:spTree>
    <p:extLst>
      <p:ext uri="{BB962C8B-B14F-4D97-AF65-F5344CB8AC3E}">
        <p14:creationId xmlns:p14="http://schemas.microsoft.com/office/powerpoint/2010/main" val="3097943534"/>
      </p:ext>
    </p:extLst>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28600"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AJAX Introduction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32F5425-4DFF-83FB-5629-8FAA117BFC85}"/>
              </a:ext>
            </a:extLst>
          </p:cNvPr>
          <p:cNvSpPr txBox="1"/>
          <p:nvPr/>
        </p:nvSpPr>
        <p:spPr>
          <a:xfrm>
            <a:off x="322595" y="844402"/>
            <a:ext cx="8288005" cy="646331"/>
          </a:xfrm>
          <a:prstGeom prst="rect">
            <a:avLst/>
          </a:prstGeom>
          <a:noFill/>
        </p:spPr>
        <p:txBody>
          <a:bodyPr wrap="square">
            <a:spAutoFit/>
          </a:bodyPr>
          <a:lstStyle/>
          <a:p>
            <a:endParaRPr lang="en-IN" dirty="0">
              <a:solidFill>
                <a:srgbClr val="FF0000"/>
              </a:solidFill>
            </a:endParaRPr>
          </a:p>
          <a:p>
            <a:r>
              <a:rPr lang="en-IN" b="0" dirty="0">
                <a:solidFill>
                  <a:srgbClr val="000000"/>
                </a:solidFill>
                <a:effectLst/>
                <a:latin typeface="Consolas" panose="020B0609020204030204" pitchFamily="49" charset="0"/>
              </a:rPr>
              <a:t>       </a:t>
            </a:r>
            <a:endParaRPr lang="en-IN" dirty="0">
              <a:solidFill>
                <a:schemeClr val="bg1"/>
              </a:solidFill>
            </a:endParaRPr>
          </a:p>
        </p:txBody>
      </p:sp>
      <p:sp>
        <p:nvSpPr>
          <p:cNvPr id="11" name="TextBox 10">
            <a:extLst>
              <a:ext uri="{FF2B5EF4-FFF2-40B4-BE49-F238E27FC236}">
                <a16:creationId xmlns:a16="http://schemas.microsoft.com/office/drawing/2014/main" id="{6EBBA0AB-8404-17C4-8353-D16A9CB46A27}"/>
              </a:ext>
            </a:extLst>
          </p:cNvPr>
          <p:cNvSpPr txBox="1"/>
          <p:nvPr/>
        </p:nvSpPr>
        <p:spPr>
          <a:xfrm>
            <a:off x="762000" y="844402"/>
            <a:ext cx="7848600" cy="584775"/>
          </a:xfrm>
          <a:prstGeom prst="rect">
            <a:avLst/>
          </a:prstGeom>
          <a:noFill/>
        </p:spPr>
        <p:txBody>
          <a:bodyPr wrap="square">
            <a:spAutoFit/>
          </a:bodyPr>
          <a:lstStyle/>
          <a:p>
            <a:pPr algn="l"/>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282C277-C008-9308-4D05-F2A48ECED3C3}"/>
              </a:ext>
            </a:extLst>
          </p:cNvPr>
          <p:cNvSpPr txBox="1"/>
          <p:nvPr/>
        </p:nvSpPr>
        <p:spPr>
          <a:xfrm>
            <a:off x="0" y="595995"/>
            <a:ext cx="8288005" cy="3693319"/>
          </a:xfrm>
          <a:prstGeom prst="rect">
            <a:avLst/>
          </a:prstGeom>
          <a:noFill/>
        </p:spPr>
        <p:txBody>
          <a:bodyPr wrap="square">
            <a:spAutoFit/>
          </a:bodyPr>
          <a:lstStyle/>
          <a:p>
            <a:r>
              <a:rPr lang="en-US" dirty="0" err="1">
                <a:solidFill>
                  <a:srgbClr val="FF0000"/>
                </a:solidFill>
              </a:rPr>
              <a:t>onreadystatechange</a:t>
            </a:r>
            <a:r>
              <a:rPr lang="en-US" dirty="0">
                <a:solidFill>
                  <a:srgbClr val="FF0000"/>
                </a:solidFill>
              </a:rPr>
              <a:t>``` </a:t>
            </a:r>
            <a:r>
              <a:rPr lang="en-US" dirty="0">
                <a:solidFill>
                  <a:schemeClr val="bg1"/>
                </a:solidFill>
              </a:rPr>
              <a:t>is a property of the </a:t>
            </a:r>
            <a:r>
              <a:rPr lang="en-US" dirty="0" err="1">
                <a:solidFill>
                  <a:schemeClr val="bg1"/>
                </a:solidFill>
              </a:rPr>
              <a:t>XMLHttpRequest</a:t>
            </a:r>
            <a:r>
              <a:rPr lang="en-US" dirty="0">
                <a:solidFill>
                  <a:schemeClr val="bg1"/>
                </a:solidFill>
              </a:rPr>
              <a:t> Object which defines a function to be called when the </a:t>
            </a:r>
            <a:r>
              <a:rPr lang="en-US" dirty="0" err="1">
                <a:solidFill>
                  <a:schemeClr val="bg1"/>
                </a:solidFill>
              </a:rPr>
              <a:t>readyState</a:t>
            </a:r>
            <a:r>
              <a:rPr lang="en-US" dirty="0">
                <a:solidFill>
                  <a:schemeClr val="bg1"/>
                </a:solidFill>
              </a:rPr>
              <a:t> property changes.</a:t>
            </a:r>
          </a:p>
          <a:p>
            <a:r>
              <a:rPr lang="en-US" dirty="0">
                <a:solidFill>
                  <a:schemeClr val="bg1"/>
                </a:solidFill>
              </a:rPr>
              <a:t>```status``` is a property of the </a:t>
            </a:r>
            <a:r>
              <a:rPr lang="en-US" dirty="0" err="1">
                <a:solidFill>
                  <a:schemeClr val="bg1"/>
                </a:solidFill>
              </a:rPr>
              <a:t>XMLHttpRequest</a:t>
            </a:r>
            <a:r>
              <a:rPr lang="en-US" dirty="0">
                <a:solidFill>
                  <a:schemeClr val="bg1"/>
                </a:solidFill>
              </a:rPr>
              <a:t> Object which returns the status-number of a request</a:t>
            </a:r>
          </a:p>
          <a:p>
            <a:endParaRPr lang="en-US" dirty="0">
              <a:solidFill>
                <a:schemeClr val="bg1"/>
              </a:solidFill>
            </a:endParaRPr>
          </a:p>
          <a:p>
            <a:r>
              <a:rPr lang="en-US" dirty="0">
                <a:solidFill>
                  <a:schemeClr val="bg1"/>
                </a:solidFill>
              </a:rPr>
              <a:t>200: "OK"</a:t>
            </a:r>
          </a:p>
          <a:p>
            <a:r>
              <a:rPr lang="en-US" dirty="0">
                <a:solidFill>
                  <a:schemeClr val="bg1"/>
                </a:solidFill>
              </a:rPr>
              <a:t>403: "Forbidden"</a:t>
            </a:r>
          </a:p>
          <a:p>
            <a:r>
              <a:rPr lang="en-US" dirty="0">
                <a:solidFill>
                  <a:schemeClr val="bg1"/>
                </a:solidFill>
              </a:rPr>
              <a:t>404: "Not Found"</a:t>
            </a:r>
          </a:p>
          <a:p>
            <a:r>
              <a:rPr lang="en-US" dirty="0" err="1">
                <a:solidFill>
                  <a:srgbClr val="FF0000"/>
                </a:solidFill>
              </a:rPr>
              <a:t>XMLHttpRequest</a:t>
            </a:r>
            <a:r>
              <a:rPr lang="en-US" dirty="0">
                <a:solidFill>
                  <a:srgbClr val="FF0000"/>
                </a:solidFill>
              </a:rPr>
              <a:t> Object Methods : </a:t>
            </a:r>
            <a:r>
              <a:rPr lang="en-US" dirty="0">
                <a:solidFill>
                  <a:schemeClr val="bg1"/>
                </a:solidFill>
              </a:rPr>
              <a:t>To send a request to a Web Server, we use the open() and send() methods of the </a:t>
            </a:r>
            <a:r>
              <a:rPr lang="en-US" dirty="0" err="1">
                <a:solidFill>
                  <a:schemeClr val="bg1"/>
                </a:solidFill>
              </a:rPr>
              <a:t>XMLHttpRequest</a:t>
            </a:r>
            <a:r>
              <a:rPr lang="en-US" dirty="0">
                <a:solidFill>
                  <a:schemeClr val="bg1"/>
                </a:solidFill>
              </a:rPr>
              <a:t> object.</a:t>
            </a:r>
          </a:p>
          <a:p>
            <a:endParaRPr lang="en-US" dirty="0">
              <a:solidFill>
                <a:schemeClr val="bg1"/>
              </a:solidFill>
            </a:endParaRPr>
          </a:p>
          <a:p>
            <a:r>
              <a:rPr lang="en-US" dirty="0" err="1">
                <a:solidFill>
                  <a:schemeClr val="bg1"/>
                </a:solidFill>
              </a:rPr>
              <a:t>xhttp.open</a:t>
            </a:r>
            <a:r>
              <a:rPr lang="en-US" dirty="0">
                <a:solidFill>
                  <a:schemeClr val="bg1"/>
                </a:solidFill>
              </a:rPr>
              <a:t>("GET", "content.txt", true);</a:t>
            </a:r>
          </a:p>
          <a:p>
            <a:r>
              <a:rPr lang="en-US" dirty="0" err="1">
                <a:solidFill>
                  <a:schemeClr val="bg1"/>
                </a:solidFill>
              </a:rPr>
              <a:t>xhttp.send</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8212290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endParaRPr lang="en-US" sz="160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4025" y="729139"/>
            <a:ext cx="7693466" cy="2308324"/>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The Window Object</a:t>
            </a:r>
          </a:p>
          <a:p>
            <a:pPr marL="285750" indent="-285750" algn="l">
              <a:buFont typeface="Arial" panose="020B0604020202020204" pitchFamily="34" charset="0"/>
              <a:buChar char="•"/>
            </a:pPr>
            <a:r>
              <a:rPr lang="en-US" b="0" i="0" dirty="0">
                <a:solidFill>
                  <a:schemeClr val="bg1"/>
                </a:solidFill>
                <a:effectLst/>
                <a:latin typeface="Segoe UI" panose="020B0502040204020203" pitchFamily="34" charset="0"/>
              </a:rPr>
              <a:t>The window object is supported by all browsers. It represents the browser's window.</a:t>
            </a:r>
          </a:p>
          <a:p>
            <a:pPr marL="285750" indent="-285750" algn="l">
              <a:buFont typeface="Arial" panose="020B0604020202020204" pitchFamily="34" charset="0"/>
              <a:buChar char="•"/>
            </a:pPr>
            <a:r>
              <a:rPr lang="en-US" b="0" i="0" dirty="0">
                <a:solidFill>
                  <a:schemeClr val="bg1"/>
                </a:solidFill>
                <a:effectLst/>
                <a:latin typeface="Segoe UI" panose="020B0502040204020203" pitchFamily="34" charset="0"/>
              </a:rPr>
              <a:t>All global JavaScript objects, functions, and variables automatically become members of the window object.</a:t>
            </a:r>
          </a:p>
          <a:p>
            <a:pPr marL="285750" indent="-285750" algn="l">
              <a:buFont typeface="Arial" panose="020B0604020202020204" pitchFamily="34" charset="0"/>
              <a:buChar char="•"/>
            </a:pPr>
            <a:r>
              <a:rPr lang="en-US" b="0" i="0" dirty="0">
                <a:solidFill>
                  <a:schemeClr val="bg1"/>
                </a:solidFill>
                <a:effectLst/>
                <a:latin typeface="Segoe UI" panose="020B0502040204020203" pitchFamily="34" charset="0"/>
              </a:rPr>
              <a:t>Global variables are properties of the window object.</a:t>
            </a:r>
          </a:p>
          <a:p>
            <a:pPr marL="285750" indent="-285750" algn="l">
              <a:buFont typeface="Arial" panose="020B0604020202020204" pitchFamily="34" charset="0"/>
              <a:buChar char="•"/>
            </a:pPr>
            <a:r>
              <a:rPr lang="en-US" b="0" i="0" dirty="0">
                <a:solidFill>
                  <a:schemeClr val="bg1"/>
                </a:solidFill>
                <a:effectLst/>
                <a:latin typeface="Segoe UI" panose="020B0502040204020203" pitchFamily="34" charset="0"/>
              </a:rPr>
              <a:t>Global functions are methods of the window object.</a:t>
            </a:r>
          </a:p>
          <a:p>
            <a:pPr algn="l"/>
            <a:endParaRPr lang="en-US" b="0" i="0" dirty="0">
              <a:solidFill>
                <a:schemeClr val="bg1"/>
              </a:solidFill>
              <a:effectLst/>
              <a:latin typeface="Segoe UI" panose="020B0502040204020203" pitchFamily="34" charset="0"/>
            </a:endParaRPr>
          </a:p>
        </p:txBody>
      </p:sp>
      <p:pic>
        <p:nvPicPr>
          <p:cNvPr id="9" name="Picture 8">
            <a:extLst>
              <a:ext uri="{FF2B5EF4-FFF2-40B4-BE49-F238E27FC236}">
                <a16:creationId xmlns:a16="http://schemas.microsoft.com/office/drawing/2014/main" id="{9D039DBA-E908-1AAB-63E8-DCF1827B35DE}"/>
              </a:ext>
            </a:extLst>
          </p:cNvPr>
          <p:cNvPicPr>
            <a:picLocks noChangeAspect="1"/>
          </p:cNvPicPr>
          <p:nvPr/>
        </p:nvPicPr>
        <p:blipFill>
          <a:blip r:embed="rId3"/>
          <a:stretch>
            <a:fillRect/>
          </a:stretch>
        </p:blipFill>
        <p:spPr>
          <a:xfrm>
            <a:off x="892043" y="2952750"/>
            <a:ext cx="6477000" cy="1943100"/>
          </a:xfrm>
          <a:prstGeom prst="rect">
            <a:avLst/>
          </a:prstGeom>
        </p:spPr>
      </p:pic>
    </p:spTree>
    <p:extLst>
      <p:ext uri="{BB962C8B-B14F-4D97-AF65-F5344CB8AC3E}">
        <p14:creationId xmlns:p14="http://schemas.microsoft.com/office/powerpoint/2010/main" val="13663806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21923"/>
            <a:ext cx="6003387" cy="415498"/>
          </a:xfrm>
          <a:prstGeom prst="rect">
            <a:avLst/>
          </a:prstGeom>
          <a:noFill/>
        </p:spPr>
        <p:txBody>
          <a:bodyPr wrap="square">
            <a:spAutoFit/>
          </a:bodyPr>
          <a:lstStyle/>
          <a:p>
            <a:pPr marL="279386" algn="ctr">
              <a:spcBef>
                <a:spcPts val="5"/>
              </a:spcBef>
            </a:pPr>
            <a:r>
              <a:rPr lang="en-US" sz="2100" b="1" dirty="0">
                <a:solidFill>
                  <a:schemeClr val="bg1"/>
                </a:solidFill>
                <a:latin typeface="Arial" panose="020B0604020202020204" pitchFamily="34" charset="0"/>
                <a:ea typeface="Arial" panose="020B0604020202020204" pitchFamily="34" charset="0"/>
              </a:rPr>
              <a:t>Introduction</a:t>
            </a:r>
            <a:endParaRPr lang="en-IN" sz="2100" b="1" dirty="0">
              <a:solidFill>
                <a:schemeClr val="bg1"/>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15EE43D9-CB1F-D794-CB44-AAAE91322A16}"/>
              </a:ext>
            </a:extLst>
          </p:cNvPr>
          <p:cNvSpPr txBox="1"/>
          <p:nvPr/>
        </p:nvSpPr>
        <p:spPr>
          <a:xfrm>
            <a:off x="381000" y="729139"/>
            <a:ext cx="8305800" cy="3970318"/>
          </a:xfrm>
          <a:prstGeom prst="rect">
            <a:avLst/>
          </a:prstGeom>
          <a:noFill/>
        </p:spPr>
        <p:txBody>
          <a:bodyPr wrap="square">
            <a:spAutoFit/>
          </a:bodyPr>
          <a:lstStyle/>
          <a:p>
            <a:pPr>
              <a:buFont typeface="Wingdings" pitchFamily="2" charset="2"/>
              <a:buChar char="v"/>
            </a:pPr>
            <a:r>
              <a:rPr lang="en-US" dirty="0">
                <a:solidFill>
                  <a:schemeClr val="bg1"/>
                </a:solidFill>
              </a:rPr>
              <a:t>JavaScript is a very powerful </a:t>
            </a:r>
            <a:r>
              <a:rPr lang="en-US" b="1" dirty="0">
                <a:solidFill>
                  <a:schemeClr val="bg1"/>
                </a:solidFill>
              </a:rPr>
              <a:t>client-side scripting language</a:t>
            </a:r>
            <a:r>
              <a:rPr lang="en-US" dirty="0">
                <a:solidFill>
                  <a:schemeClr val="bg1"/>
                </a:solidFill>
              </a:rPr>
              <a:t>.</a:t>
            </a:r>
          </a:p>
          <a:p>
            <a:endParaRPr lang="en-US" dirty="0">
              <a:solidFill>
                <a:schemeClr val="bg1"/>
              </a:solidFill>
            </a:endParaRPr>
          </a:p>
          <a:p>
            <a:pPr>
              <a:buFont typeface="Wingdings" pitchFamily="2" charset="2"/>
              <a:buChar char="v"/>
            </a:pPr>
            <a:r>
              <a:rPr lang="en-US" dirty="0">
                <a:solidFill>
                  <a:schemeClr val="bg1"/>
                </a:solidFill>
              </a:rPr>
              <a:t>JavaScript is used mainly for enhancing the interaction of a user with the webpage. </a:t>
            </a:r>
          </a:p>
          <a:p>
            <a:pPr>
              <a:buFont typeface="Wingdings" pitchFamily="2" charset="2"/>
              <a:buChar char="v"/>
            </a:pPr>
            <a:r>
              <a:rPr lang="en-US" dirty="0">
                <a:solidFill>
                  <a:schemeClr val="bg1"/>
                </a:solidFill>
              </a:rPr>
              <a:t>In other words, you can make your webpage more lively and interactive, with the help of JavaScript.</a:t>
            </a:r>
          </a:p>
          <a:p>
            <a:pPr>
              <a:buFont typeface="Wingdings" pitchFamily="2" charset="2"/>
              <a:buChar char="v"/>
            </a:pPr>
            <a:r>
              <a:rPr lang="en-US" dirty="0">
                <a:solidFill>
                  <a:schemeClr val="bg1"/>
                </a:solidFill>
              </a:rPr>
              <a:t> JavaScript is also being used widely in game development and</a:t>
            </a:r>
            <a:r>
              <a:rPr lang="en-US" dirty="0">
                <a:solidFill>
                  <a:schemeClr val="bg1"/>
                </a:solidFill>
                <a:hlinkClick r:id="rId3"/>
              </a:rPr>
              <a:t> Mobile </a:t>
            </a:r>
            <a:r>
              <a:rPr lang="en-US" dirty="0">
                <a:solidFill>
                  <a:schemeClr val="bg1"/>
                </a:solidFill>
              </a:rPr>
              <a:t>application development.</a:t>
            </a:r>
          </a:p>
          <a:p>
            <a:pPr>
              <a:buFont typeface="Wingdings" pitchFamily="2" charset="2"/>
              <a:buChar char="v"/>
            </a:pPr>
            <a:r>
              <a:rPr lang="en-US" dirty="0">
                <a:solidFill>
                  <a:schemeClr val="bg1"/>
                </a:solidFill>
              </a:rPr>
              <a:t>JavaScript is </a:t>
            </a:r>
            <a:r>
              <a:rPr lang="en-US" i="1" dirty="0">
                <a:solidFill>
                  <a:schemeClr val="bg1"/>
                </a:solidFill>
              </a:rPr>
              <a:t>an object-based scripting language</a:t>
            </a:r>
            <a:r>
              <a:rPr lang="en-US" dirty="0">
                <a:solidFill>
                  <a:schemeClr val="bg1"/>
                </a:solidFill>
              </a:rPr>
              <a:t> which is lightweight and cross-platform.</a:t>
            </a:r>
          </a:p>
          <a:p>
            <a:endParaRPr lang="en-US" dirty="0">
              <a:solidFill>
                <a:schemeClr val="bg1"/>
              </a:solidFill>
            </a:endParaRPr>
          </a:p>
          <a:p>
            <a:pPr>
              <a:buFont typeface="Wingdings" pitchFamily="2" charset="2"/>
              <a:buChar char="v"/>
            </a:pPr>
            <a:r>
              <a:rPr lang="en-US" dirty="0">
                <a:solidFill>
                  <a:schemeClr val="bg1"/>
                </a:solidFill>
              </a:rPr>
              <a:t>JavaScript is not a compiled language, but it is a translated language. The JavaScript Translator (embedded in the browser) is responsible for translating the JavaScript code for the web browser.</a:t>
            </a:r>
          </a:p>
        </p:txBody>
      </p:sp>
    </p:spTree>
    <p:extLst>
      <p:ext uri="{BB962C8B-B14F-4D97-AF65-F5344CB8AC3E}">
        <p14:creationId xmlns:p14="http://schemas.microsoft.com/office/powerpoint/2010/main" val="684139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rgbClr val="FF0000"/>
                  </a:solidFill>
                  <a:latin typeface="Bookman Old Style" panose="02050604050505020204" pitchFamily="18" charset="0"/>
                </a:rPr>
                <a:t>Where to place script tag</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9601" y="729139"/>
            <a:ext cx="7693466" cy="4801314"/>
          </a:xfrm>
          <a:prstGeom prst="rect">
            <a:avLst/>
          </a:prstGeom>
          <a:noFill/>
        </p:spPr>
        <p:txBody>
          <a:bodyPr wrap="square">
            <a:spAutoFit/>
          </a:bodyPr>
          <a:lstStyle/>
          <a:p>
            <a:pPr>
              <a:lnSpc>
                <a:spcPct val="150000"/>
              </a:lnSpc>
              <a:buFont typeface="Wingdings" pitchFamily="2" charset="2"/>
              <a:buChar char="Ø"/>
            </a:pPr>
            <a:r>
              <a:rPr lang="en-US" sz="1800" dirty="0">
                <a:solidFill>
                  <a:schemeClr val="bg1"/>
                </a:solidFill>
              </a:rPr>
              <a:t>Between the body tag of html</a:t>
            </a:r>
          </a:p>
          <a:p>
            <a:pPr>
              <a:lnSpc>
                <a:spcPct val="150000"/>
              </a:lnSpc>
              <a:buFont typeface="Wingdings" pitchFamily="2" charset="2"/>
              <a:buChar char="Ø"/>
            </a:pPr>
            <a:r>
              <a:rPr lang="en-US" sz="1800" dirty="0">
                <a:solidFill>
                  <a:schemeClr val="bg1"/>
                </a:solidFill>
              </a:rPr>
              <a:t>Between the head tag of html</a:t>
            </a:r>
          </a:p>
          <a:p>
            <a:pPr>
              <a:lnSpc>
                <a:spcPct val="150000"/>
              </a:lnSpc>
              <a:buFont typeface="Wingdings" pitchFamily="2" charset="2"/>
              <a:buChar char="Ø"/>
            </a:pPr>
            <a:r>
              <a:rPr lang="en-US" sz="1800" dirty="0">
                <a:solidFill>
                  <a:schemeClr val="bg1"/>
                </a:solidFill>
              </a:rPr>
              <a:t>In </a:t>
            </a:r>
            <a:r>
              <a:rPr lang="en-US" sz="1800" b="1" dirty="0">
                <a:solidFill>
                  <a:srgbClr val="C00000"/>
                </a:solidFill>
              </a:rPr>
              <a:t>.</a:t>
            </a:r>
            <a:r>
              <a:rPr lang="en-US" sz="1800" b="1" dirty="0" err="1">
                <a:solidFill>
                  <a:srgbClr val="C00000"/>
                </a:solidFill>
              </a:rPr>
              <a:t>js</a:t>
            </a:r>
            <a:r>
              <a:rPr lang="en-US" sz="1800" b="1" dirty="0">
                <a:solidFill>
                  <a:srgbClr val="C00000"/>
                </a:solidFill>
              </a:rPr>
              <a:t> </a:t>
            </a:r>
            <a:r>
              <a:rPr lang="en-US" sz="1800" dirty="0">
                <a:solidFill>
                  <a:schemeClr val="bg1"/>
                </a:solidFill>
              </a:rPr>
              <a:t>file (external </a:t>
            </a:r>
            <a:r>
              <a:rPr lang="en-US" sz="1800" dirty="0" err="1">
                <a:solidFill>
                  <a:schemeClr val="bg1"/>
                </a:solidFill>
              </a:rPr>
              <a:t>javaScript</a:t>
            </a:r>
            <a:r>
              <a:rPr lang="en-US" sz="1800" dirty="0">
                <a:solidFill>
                  <a:schemeClr val="bg1"/>
                </a:solidFill>
              </a:rPr>
              <a:t>)</a:t>
            </a:r>
          </a:p>
          <a:p>
            <a:r>
              <a:rPr lang="en-US" b="1" dirty="0">
                <a:solidFill>
                  <a:srgbClr val="C00000"/>
                </a:solidFill>
              </a:rPr>
              <a:t>Types of JavaScript Comments</a:t>
            </a:r>
          </a:p>
          <a:p>
            <a:endParaRPr lang="en-US" b="1" dirty="0">
              <a:solidFill>
                <a:srgbClr val="C00000"/>
              </a:solidFill>
            </a:endParaRPr>
          </a:p>
          <a:p>
            <a:r>
              <a:rPr lang="en-US" dirty="0">
                <a:solidFill>
                  <a:schemeClr val="bg1"/>
                </a:solidFill>
              </a:rPr>
              <a:t>There are two types of comments in JavaScript.</a:t>
            </a:r>
          </a:p>
          <a:p>
            <a:endParaRPr lang="en-US" dirty="0">
              <a:solidFill>
                <a:schemeClr val="bg1"/>
              </a:solidFill>
            </a:endParaRPr>
          </a:p>
          <a:p>
            <a:pPr>
              <a:buFont typeface="Wingdings" pitchFamily="2" charset="2"/>
              <a:buChar char="Ø"/>
            </a:pPr>
            <a:r>
              <a:rPr lang="en-US" dirty="0">
                <a:solidFill>
                  <a:schemeClr val="bg1"/>
                </a:solidFill>
              </a:rPr>
              <a:t>Single-line Comment : It is represented by double forward slashes </a:t>
            </a:r>
            <a:r>
              <a:rPr lang="en-US" dirty="0">
                <a:solidFill>
                  <a:srgbClr val="C00000"/>
                </a:solidFill>
              </a:rPr>
              <a:t>(//)</a:t>
            </a:r>
          </a:p>
          <a:p>
            <a:endParaRPr lang="en-US" dirty="0">
              <a:solidFill>
                <a:schemeClr val="bg1"/>
              </a:solidFill>
            </a:endParaRPr>
          </a:p>
          <a:p>
            <a:pPr>
              <a:buFont typeface="Wingdings" pitchFamily="2" charset="2"/>
              <a:buChar char="Ø"/>
            </a:pPr>
            <a:r>
              <a:rPr lang="en-US" dirty="0">
                <a:solidFill>
                  <a:schemeClr val="bg1"/>
                </a:solidFill>
              </a:rPr>
              <a:t>Multi-line Comment: It is represented by forward slash with asterisk then asterisk with forward slash        </a:t>
            </a:r>
            <a:r>
              <a:rPr lang="en-US" dirty="0">
                <a:solidFill>
                  <a:srgbClr val="C00000"/>
                </a:solidFill>
              </a:rPr>
              <a:t>/* your code here  */ </a:t>
            </a:r>
          </a:p>
          <a:p>
            <a:pPr>
              <a:lnSpc>
                <a:spcPct val="150000"/>
              </a:lnSpc>
              <a:buFont typeface="Wingdings" pitchFamily="2" charset="2"/>
              <a:buChar char="Ø"/>
            </a:pPr>
            <a:endParaRPr lang="en-US" sz="1800" dirty="0">
              <a:solidFill>
                <a:schemeClr val="bg1"/>
              </a:solidFill>
            </a:endParaRPr>
          </a:p>
          <a:p>
            <a:endParaRPr lang="en-US" sz="1800" dirty="0">
              <a:solidFill>
                <a:srgbClr val="0070C0"/>
              </a:solidFill>
            </a:endParaRPr>
          </a:p>
          <a:p>
            <a:pPr>
              <a:buFont typeface="Wingdings" pitchFamily="2" charset="2"/>
              <a:buChar char="v"/>
            </a:pPr>
            <a:endParaRPr lang="en-US" sz="1800" dirty="0">
              <a:solidFill>
                <a:srgbClr val="C00000"/>
              </a:solidFill>
            </a:endParaRPr>
          </a:p>
          <a:p>
            <a:pPr algn="l"/>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172832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rgbClr val="FF0000"/>
                  </a:solidFill>
                  <a:latin typeface="Bookman Old Style" panose="02050604050505020204" pitchFamily="18" charset="0"/>
                </a:rPr>
                <a:t>Where to place script tag</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9601" y="729139"/>
            <a:ext cx="7693466" cy="6324808"/>
          </a:xfrm>
          <a:prstGeom prst="rect">
            <a:avLst/>
          </a:prstGeom>
          <a:noFill/>
        </p:spPr>
        <p:txBody>
          <a:bodyPr wrap="square">
            <a:spAutoFit/>
          </a:bodyPr>
          <a:lstStyle/>
          <a:p>
            <a:pPr>
              <a:lnSpc>
                <a:spcPct val="150000"/>
              </a:lnSpc>
            </a:pPr>
            <a:r>
              <a:rPr lang="en-US" sz="1800" dirty="0">
                <a:solidFill>
                  <a:srgbClr val="FF0000"/>
                </a:solidFill>
              </a:rPr>
              <a:t>Script tag inside head tag</a:t>
            </a:r>
          </a:p>
          <a:p>
            <a:pPr>
              <a:lnSpc>
                <a:spcPct val="150000"/>
              </a:lnSpc>
            </a:pPr>
            <a:r>
              <a:rPr lang="en-US" dirty="0">
                <a:solidFill>
                  <a:srgbClr val="FF0000"/>
                </a:solidFill>
              </a:rPr>
              <a:t>example</a:t>
            </a:r>
            <a:endParaRPr lang="en-US" sz="1800" dirty="0">
              <a:solidFill>
                <a:srgbClr val="FF0000"/>
              </a:solidFill>
            </a:endParaRP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head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myFunction</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"Paragraph changed."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/head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Demo JavaScript in Head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="demo"&gt;</a:t>
            </a:r>
            <a:r>
              <a:rPr lang="en-IN" b="0" i="0" dirty="0">
                <a:solidFill>
                  <a:srgbClr val="000000"/>
                </a:solidFill>
                <a:effectLst/>
                <a:latin typeface="Consolas" panose="020B0609020204030204" pitchFamily="49" charset="0"/>
              </a:rPr>
              <a:t>A Paragraph</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onclick</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myFunction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Try it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endParaRPr lang="en-US" sz="1800" dirty="0">
              <a:solidFill>
                <a:srgbClr val="0070C0"/>
              </a:solidFill>
            </a:endParaRPr>
          </a:p>
          <a:p>
            <a:pPr>
              <a:buFont typeface="Wingdings" pitchFamily="2" charset="2"/>
              <a:buChar char="v"/>
            </a:pPr>
            <a:endParaRPr lang="en-US" sz="1800" dirty="0">
              <a:solidFill>
                <a:srgbClr val="C00000"/>
              </a:solidFill>
            </a:endParaRPr>
          </a:p>
          <a:p>
            <a:pPr>
              <a:lnSpc>
                <a:spcPct val="150000"/>
              </a:lnSpc>
            </a:pPr>
            <a:endParaRPr lang="en-US" sz="1800" dirty="0">
              <a:solidFill>
                <a:schemeClr val="bg1"/>
              </a:solidFill>
            </a:endParaRPr>
          </a:p>
          <a:p>
            <a:endParaRPr lang="en-US" sz="1800" dirty="0">
              <a:solidFill>
                <a:srgbClr val="0070C0"/>
              </a:solidFill>
            </a:endParaRPr>
          </a:p>
          <a:p>
            <a:pPr>
              <a:buFont typeface="Wingdings" pitchFamily="2" charset="2"/>
              <a:buChar char="v"/>
            </a:pPr>
            <a:endParaRPr lang="en-US" sz="1800" dirty="0">
              <a:solidFill>
                <a:srgbClr val="C00000"/>
              </a:solidFill>
            </a:endParaRPr>
          </a:p>
          <a:p>
            <a:pPr algn="l"/>
            <a:endParaRPr lang="en-IN" b="0" i="0" dirty="0">
              <a:solidFill>
                <a:srgbClr val="000000"/>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F906895D-38BE-5249-F10A-DF3D7781EC1C}"/>
              </a:ext>
            </a:extLst>
          </p:cNvPr>
          <p:cNvPicPr>
            <a:picLocks noChangeAspect="1"/>
          </p:cNvPicPr>
          <p:nvPr/>
        </p:nvPicPr>
        <p:blipFill>
          <a:blip r:embed="rId3"/>
          <a:stretch>
            <a:fillRect/>
          </a:stretch>
        </p:blipFill>
        <p:spPr>
          <a:xfrm>
            <a:off x="6097659" y="2800350"/>
            <a:ext cx="3476625" cy="1314450"/>
          </a:xfrm>
          <a:prstGeom prst="rect">
            <a:avLst/>
          </a:prstGeom>
        </p:spPr>
      </p:pic>
    </p:spTree>
    <p:extLst>
      <p:ext uri="{BB962C8B-B14F-4D97-AF65-F5344CB8AC3E}">
        <p14:creationId xmlns:p14="http://schemas.microsoft.com/office/powerpoint/2010/main" val="390615503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rgbClr val="FF0000"/>
                  </a:solidFill>
                  <a:latin typeface="Bookman Old Style" panose="02050604050505020204" pitchFamily="18" charset="0"/>
                </a:rPr>
                <a:t>Where to place script tag</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9601" y="729139"/>
            <a:ext cx="7693466" cy="1892826"/>
          </a:xfrm>
          <a:prstGeom prst="rect">
            <a:avLst/>
          </a:prstGeom>
          <a:noFill/>
        </p:spPr>
        <p:txBody>
          <a:bodyPr wrap="square">
            <a:spAutoFit/>
          </a:bodyPr>
          <a:lstStyle/>
          <a:p>
            <a:endParaRPr lang="en-US" sz="1800" dirty="0">
              <a:solidFill>
                <a:srgbClr val="0070C0"/>
              </a:solidFill>
            </a:endParaRPr>
          </a:p>
          <a:p>
            <a:pPr>
              <a:buFont typeface="Wingdings" pitchFamily="2" charset="2"/>
              <a:buChar char="v"/>
            </a:pPr>
            <a:endParaRPr lang="en-US" sz="1800" dirty="0">
              <a:solidFill>
                <a:srgbClr val="C00000"/>
              </a:solidFill>
            </a:endParaRPr>
          </a:p>
          <a:p>
            <a:pPr>
              <a:lnSpc>
                <a:spcPct val="150000"/>
              </a:lnSpc>
            </a:pPr>
            <a:endParaRPr lang="en-US" sz="1800" dirty="0">
              <a:solidFill>
                <a:schemeClr val="bg1"/>
              </a:solidFill>
            </a:endParaRPr>
          </a:p>
          <a:p>
            <a:endParaRPr lang="en-US" sz="1800" dirty="0">
              <a:solidFill>
                <a:srgbClr val="0070C0"/>
              </a:solidFill>
            </a:endParaRPr>
          </a:p>
          <a:p>
            <a:pPr>
              <a:buFont typeface="Wingdings" pitchFamily="2" charset="2"/>
              <a:buChar char="v"/>
            </a:pPr>
            <a:endParaRPr lang="en-US" sz="1800" dirty="0">
              <a:solidFill>
                <a:srgbClr val="C00000"/>
              </a:solidFill>
            </a:endParaRPr>
          </a:p>
          <a:p>
            <a:pPr algn="l"/>
            <a:endParaRPr lang="en-IN" b="0"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738C9B23-C677-6920-81E2-BB9AC3EAEC3E}"/>
              </a:ext>
            </a:extLst>
          </p:cNvPr>
          <p:cNvSpPr txBox="1"/>
          <p:nvPr/>
        </p:nvSpPr>
        <p:spPr>
          <a:xfrm>
            <a:off x="457200" y="663834"/>
            <a:ext cx="8305800" cy="4247317"/>
          </a:xfrm>
          <a:prstGeom prst="rect">
            <a:avLst/>
          </a:prstGeom>
          <a:noFill/>
        </p:spPr>
        <p:txBody>
          <a:bodyPr wrap="square">
            <a:spAutoFit/>
          </a:bodyPr>
          <a:lstStyle/>
          <a:p>
            <a:pPr>
              <a:lnSpc>
                <a:spcPct val="150000"/>
              </a:lnSpc>
            </a:pPr>
            <a:r>
              <a:rPr lang="en-US" sz="1800" dirty="0">
                <a:solidFill>
                  <a:srgbClr val="FF0000"/>
                </a:solidFill>
              </a:rPr>
              <a:t>Script tag inside body tag</a:t>
            </a:r>
          </a:p>
          <a:p>
            <a:pPr>
              <a:lnSpc>
                <a:spcPct val="150000"/>
              </a:lnSpc>
            </a:pPr>
            <a:r>
              <a:rPr lang="en-US" dirty="0">
                <a:solidFill>
                  <a:srgbClr val="FF0000"/>
                </a:solidFill>
              </a:rPr>
              <a:t>example</a:t>
            </a:r>
            <a:endParaRPr lang="en-US" sz="1800" dirty="0">
              <a:solidFill>
                <a:srgbClr val="FF0000"/>
              </a:solidFill>
            </a:endParaRP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head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/head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Demo JavaScript in Head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myFunction</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"Paragraph changed."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="demo"&gt;</a:t>
            </a:r>
            <a:r>
              <a:rPr lang="en-IN" b="0" i="0" dirty="0">
                <a:solidFill>
                  <a:srgbClr val="000000"/>
                </a:solidFill>
                <a:effectLst/>
                <a:latin typeface="Consolas" panose="020B0609020204030204" pitchFamily="49" charset="0"/>
              </a:rPr>
              <a:t>A Paragraph</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onclick</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myFunction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Try it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750573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rgbClr val="FF0000"/>
                  </a:solidFill>
                  <a:latin typeface="Bookman Old Style" panose="02050604050505020204" pitchFamily="18" charset="0"/>
                </a:rPr>
                <a:t>Where to place script tag</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9601" y="729139"/>
            <a:ext cx="7693466" cy="1892826"/>
          </a:xfrm>
          <a:prstGeom prst="rect">
            <a:avLst/>
          </a:prstGeom>
          <a:noFill/>
        </p:spPr>
        <p:txBody>
          <a:bodyPr wrap="square">
            <a:spAutoFit/>
          </a:bodyPr>
          <a:lstStyle/>
          <a:p>
            <a:endParaRPr lang="en-US" sz="1800" dirty="0">
              <a:solidFill>
                <a:srgbClr val="0070C0"/>
              </a:solidFill>
            </a:endParaRPr>
          </a:p>
          <a:p>
            <a:pPr>
              <a:buFont typeface="Wingdings" pitchFamily="2" charset="2"/>
              <a:buChar char="v"/>
            </a:pPr>
            <a:endParaRPr lang="en-US" sz="1800" dirty="0">
              <a:solidFill>
                <a:srgbClr val="C00000"/>
              </a:solidFill>
            </a:endParaRPr>
          </a:p>
          <a:p>
            <a:pPr>
              <a:lnSpc>
                <a:spcPct val="150000"/>
              </a:lnSpc>
            </a:pPr>
            <a:endParaRPr lang="en-US" sz="1800" dirty="0">
              <a:solidFill>
                <a:schemeClr val="bg1"/>
              </a:solidFill>
            </a:endParaRPr>
          </a:p>
          <a:p>
            <a:endParaRPr lang="en-US" sz="1800" dirty="0">
              <a:solidFill>
                <a:srgbClr val="0070C0"/>
              </a:solidFill>
            </a:endParaRPr>
          </a:p>
          <a:p>
            <a:pPr>
              <a:buFont typeface="Wingdings" pitchFamily="2" charset="2"/>
              <a:buChar char="v"/>
            </a:pPr>
            <a:endParaRPr lang="en-US" sz="1800" dirty="0">
              <a:solidFill>
                <a:srgbClr val="C00000"/>
              </a:solidFill>
            </a:endParaRPr>
          </a:p>
          <a:p>
            <a:pPr algn="l"/>
            <a:endParaRPr lang="en-IN" b="0"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738C9B23-C677-6920-81E2-BB9AC3EAEC3E}"/>
              </a:ext>
            </a:extLst>
          </p:cNvPr>
          <p:cNvSpPr txBox="1"/>
          <p:nvPr/>
        </p:nvSpPr>
        <p:spPr>
          <a:xfrm>
            <a:off x="457200" y="663834"/>
            <a:ext cx="8305800" cy="1571328"/>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To add several script files to one page  - use several script tags:</a:t>
            </a: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="myScript1.js"&gt;&lt;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="myScript2.js"&gt;&lt;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endParaRPr lang="en-US" dirty="0">
              <a:solidFill>
                <a:srgbClr val="FF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nSpc>
                <a:spcPct val="150000"/>
              </a:lnSpc>
            </a:pPr>
            <a:endParaRPr lang="en-IN"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34136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rgbClr val="FF0000"/>
                  </a:solidFill>
                  <a:latin typeface="Bookman Old Style" panose="02050604050505020204" pitchFamily="18" charset="0"/>
                </a:rPr>
                <a:t>Where to place script tag</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9601" y="729139"/>
            <a:ext cx="7693466" cy="1892826"/>
          </a:xfrm>
          <a:prstGeom prst="rect">
            <a:avLst/>
          </a:prstGeom>
          <a:noFill/>
        </p:spPr>
        <p:txBody>
          <a:bodyPr wrap="square">
            <a:spAutoFit/>
          </a:bodyPr>
          <a:lstStyle/>
          <a:p>
            <a:endParaRPr lang="en-US" sz="1800" dirty="0">
              <a:solidFill>
                <a:srgbClr val="0070C0"/>
              </a:solidFill>
            </a:endParaRPr>
          </a:p>
          <a:p>
            <a:pPr>
              <a:buFont typeface="Wingdings" pitchFamily="2" charset="2"/>
              <a:buChar char="v"/>
            </a:pPr>
            <a:endParaRPr lang="en-US" sz="1800" dirty="0">
              <a:solidFill>
                <a:srgbClr val="C00000"/>
              </a:solidFill>
            </a:endParaRPr>
          </a:p>
          <a:p>
            <a:pPr>
              <a:lnSpc>
                <a:spcPct val="150000"/>
              </a:lnSpc>
            </a:pPr>
            <a:endParaRPr lang="en-US" sz="1800" dirty="0">
              <a:solidFill>
                <a:schemeClr val="bg1"/>
              </a:solidFill>
            </a:endParaRPr>
          </a:p>
          <a:p>
            <a:endParaRPr lang="en-US" sz="1800" dirty="0">
              <a:solidFill>
                <a:srgbClr val="0070C0"/>
              </a:solidFill>
            </a:endParaRPr>
          </a:p>
          <a:p>
            <a:pPr>
              <a:buFont typeface="Wingdings" pitchFamily="2" charset="2"/>
              <a:buChar char="v"/>
            </a:pPr>
            <a:endParaRPr lang="en-US" sz="1800" dirty="0">
              <a:solidFill>
                <a:srgbClr val="C00000"/>
              </a:solidFill>
            </a:endParaRPr>
          </a:p>
          <a:p>
            <a:pPr algn="l"/>
            <a:endParaRPr lang="en-IN" b="0"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738C9B23-C677-6920-81E2-BB9AC3EAEC3E}"/>
              </a:ext>
            </a:extLst>
          </p:cNvPr>
          <p:cNvSpPr txBox="1"/>
          <p:nvPr/>
        </p:nvSpPr>
        <p:spPr>
          <a:xfrm>
            <a:off x="457200" y="663834"/>
            <a:ext cx="8305800" cy="5172313"/>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External JavaScript</a:t>
            </a:r>
          </a:p>
          <a:p>
            <a:pPr algn="l"/>
            <a:r>
              <a:rPr lang="en-US" b="0" i="0" dirty="0">
                <a:solidFill>
                  <a:srgbClr val="000000"/>
                </a:solidFill>
                <a:effectLst/>
                <a:latin typeface="Verdana" panose="020B0604030504040204" pitchFamily="34" charset="0"/>
              </a:rPr>
              <a:t>Scripts can also be placed in external files:</a:t>
            </a:r>
          </a:p>
          <a:p>
            <a:pPr algn="l"/>
            <a:r>
              <a:rPr lang="en-US" b="0" i="0" dirty="0">
                <a:solidFill>
                  <a:srgbClr val="FF0000"/>
                </a:solidFill>
                <a:effectLst/>
                <a:latin typeface="Verdana" panose="020B0604030504040204" pitchFamily="34" charset="0"/>
              </a:rPr>
              <a:t>//externalscript.html</a:t>
            </a:r>
          </a:p>
          <a:p>
            <a:pPr algn="l"/>
            <a:r>
              <a:rPr lang="en-US" b="0" i="0" dirty="0">
                <a:solidFill>
                  <a:srgbClr val="000000"/>
                </a:solidFill>
                <a:effectLst/>
                <a:latin typeface="Verdana" panose="020B0604030504040204" pitchFamily="34" charset="0"/>
              </a:rPr>
              <a:t>&lt;!DOCTYPE html&gt;</a:t>
            </a:r>
          </a:p>
          <a:p>
            <a:pPr algn="l"/>
            <a:r>
              <a:rPr lang="en-US" b="0" i="0" dirty="0">
                <a:solidFill>
                  <a:srgbClr val="000000"/>
                </a:solidFill>
                <a:effectLst/>
                <a:latin typeface="Verdana" panose="020B0604030504040204" pitchFamily="34" charset="0"/>
              </a:rPr>
              <a:t>&lt;html&gt;</a:t>
            </a:r>
          </a:p>
          <a:p>
            <a:pPr algn="l"/>
            <a:r>
              <a:rPr lang="en-US" b="0" i="0" dirty="0">
                <a:solidFill>
                  <a:srgbClr val="000000"/>
                </a:solidFill>
                <a:effectLst/>
                <a:latin typeface="Verdana" panose="020B0604030504040204" pitchFamily="34" charset="0"/>
              </a:rPr>
              <a:t>&lt;body&gt;</a:t>
            </a:r>
          </a:p>
          <a:p>
            <a:pPr algn="l"/>
            <a:r>
              <a:rPr lang="en-US" b="0" i="0" dirty="0">
                <a:solidFill>
                  <a:srgbClr val="000000"/>
                </a:solidFill>
                <a:effectLst/>
                <a:latin typeface="Verdana" panose="020B0604030504040204" pitchFamily="34" charset="0"/>
              </a:rPr>
              <a:t>&lt;h2&gt;Demo External JavaScript&lt;/h2&gt;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&lt;p id="demo"&gt;A Paragraph.&lt;/p&gt;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&lt;button type="button" onclick="</a:t>
            </a:r>
            <a:r>
              <a:rPr lang="en-US" b="0" i="0" dirty="0" err="1">
                <a:solidFill>
                  <a:srgbClr val="000000"/>
                </a:solidFill>
                <a:effectLst/>
                <a:latin typeface="Verdana" panose="020B0604030504040204" pitchFamily="34" charset="0"/>
              </a:rPr>
              <a:t>myFunction</a:t>
            </a:r>
            <a:r>
              <a:rPr lang="en-US" b="0" i="0" dirty="0">
                <a:solidFill>
                  <a:srgbClr val="000000"/>
                </a:solidFill>
                <a:effectLst/>
                <a:latin typeface="Verdana" panose="020B0604030504040204" pitchFamily="34" charset="0"/>
              </a:rPr>
              <a:t>()"&gt;Try it&lt;/button&gt;</a:t>
            </a:r>
          </a:p>
          <a:p>
            <a:pPr algn="l"/>
            <a:r>
              <a:rPr lang="en-US" b="0" i="0" dirty="0">
                <a:solidFill>
                  <a:srgbClr val="000000"/>
                </a:solidFill>
                <a:effectLst/>
                <a:latin typeface="Verdana" panose="020B0604030504040204" pitchFamily="34" charset="0"/>
              </a:rPr>
              <a:t>&lt;p&gt;This example links to "myScript.js".&lt;/p&gt;</a:t>
            </a:r>
          </a:p>
          <a:p>
            <a:pPr algn="l"/>
            <a:r>
              <a:rPr lang="en-US" b="0" i="0" dirty="0">
                <a:solidFill>
                  <a:srgbClr val="000000"/>
                </a:solidFill>
                <a:effectLst/>
                <a:latin typeface="Verdana" panose="020B0604030504040204" pitchFamily="34" charset="0"/>
              </a:rPr>
              <a:t>&lt;p&gt;(</a:t>
            </a:r>
            <a:r>
              <a:rPr lang="en-US" b="0" i="0" dirty="0" err="1">
                <a:solidFill>
                  <a:srgbClr val="000000"/>
                </a:solidFill>
                <a:effectLst/>
                <a:latin typeface="Verdana" panose="020B0604030504040204" pitchFamily="34" charset="0"/>
              </a:rPr>
              <a:t>myFunction</a:t>
            </a:r>
            <a:r>
              <a:rPr lang="en-US" b="0" i="0" dirty="0">
                <a:solidFill>
                  <a:srgbClr val="000000"/>
                </a:solidFill>
                <a:effectLst/>
                <a:latin typeface="Verdana" panose="020B0604030504040204" pitchFamily="34" charset="0"/>
              </a:rPr>
              <a:t> is stored in "myScript.js")&lt;/p&gt;</a:t>
            </a:r>
          </a:p>
          <a:p>
            <a:pPr algn="l"/>
            <a:r>
              <a:rPr lang="en-US" b="0" i="0" dirty="0">
                <a:solidFill>
                  <a:srgbClr val="000000"/>
                </a:solidFill>
                <a:effectLst/>
                <a:latin typeface="Verdana" panose="020B0604030504040204" pitchFamily="34" charset="0"/>
              </a:rPr>
              <a:t>&lt;script </a:t>
            </a:r>
            <a:r>
              <a:rPr lang="en-US" b="0" i="0" dirty="0" err="1">
                <a:solidFill>
                  <a:srgbClr val="000000"/>
                </a:solidFill>
                <a:effectLst/>
                <a:latin typeface="Verdana" panose="020B0604030504040204" pitchFamily="34" charset="0"/>
              </a:rPr>
              <a:t>src</a:t>
            </a:r>
            <a:r>
              <a:rPr lang="en-US" b="0" i="0" dirty="0">
                <a:solidFill>
                  <a:srgbClr val="000000"/>
                </a:solidFill>
                <a:effectLst/>
                <a:latin typeface="Verdana" panose="020B0604030504040204" pitchFamily="34" charset="0"/>
              </a:rPr>
              <a:t>="myScript.js"&gt;&lt;/script&gt;</a:t>
            </a:r>
          </a:p>
          <a:p>
            <a:pPr algn="l"/>
            <a:r>
              <a:rPr lang="en-US" b="0" i="0" dirty="0">
                <a:solidFill>
                  <a:srgbClr val="000000"/>
                </a:solidFill>
                <a:effectLst/>
                <a:latin typeface="Verdana" panose="020B0604030504040204" pitchFamily="34" charset="0"/>
              </a:rPr>
              <a:t>&lt;/body&gt;</a:t>
            </a:r>
          </a:p>
          <a:p>
            <a:pPr algn="l"/>
            <a:r>
              <a:rPr lang="en-US" b="0" i="0" dirty="0">
                <a:solidFill>
                  <a:srgbClr val="000000"/>
                </a:solidFill>
                <a:effectLst/>
                <a:latin typeface="Verdana" panose="020B0604030504040204" pitchFamily="34" charset="0"/>
              </a:rPr>
              <a:t>&lt;/html&gt;</a:t>
            </a:r>
          </a:p>
          <a:p>
            <a:pPr algn="l"/>
            <a:endParaRPr lang="en-US" b="0" i="0" dirty="0">
              <a:solidFill>
                <a:srgbClr val="000000"/>
              </a:solidFill>
              <a:effectLst/>
              <a:latin typeface="Verdana" panose="020B0604030504040204" pitchFamily="34" charset="0"/>
            </a:endParaRPr>
          </a:p>
          <a:p>
            <a:pPr>
              <a:lnSpc>
                <a:spcPct val="150000"/>
              </a:lnSpc>
            </a:pPr>
            <a:endParaRPr lang="en-IN"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852739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rgbClr val="FF0000"/>
                  </a:solidFill>
                  <a:latin typeface="Bookman Old Style" panose="02050604050505020204" pitchFamily="18" charset="0"/>
                </a:rPr>
                <a:t>Where to place script tag</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9601" y="729139"/>
            <a:ext cx="7693466" cy="1892826"/>
          </a:xfrm>
          <a:prstGeom prst="rect">
            <a:avLst/>
          </a:prstGeom>
          <a:noFill/>
        </p:spPr>
        <p:txBody>
          <a:bodyPr wrap="square">
            <a:spAutoFit/>
          </a:bodyPr>
          <a:lstStyle/>
          <a:p>
            <a:endParaRPr lang="en-US" sz="1800" dirty="0">
              <a:solidFill>
                <a:srgbClr val="0070C0"/>
              </a:solidFill>
            </a:endParaRPr>
          </a:p>
          <a:p>
            <a:pPr>
              <a:buFont typeface="Wingdings" pitchFamily="2" charset="2"/>
              <a:buChar char="v"/>
            </a:pPr>
            <a:endParaRPr lang="en-US" sz="1800" dirty="0">
              <a:solidFill>
                <a:srgbClr val="C00000"/>
              </a:solidFill>
            </a:endParaRPr>
          </a:p>
          <a:p>
            <a:pPr>
              <a:lnSpc>
                <a:spcPct val="150000"/>
              </a:lnSpc>
            </a:pPr>
            <a:endParaRPr lang="en-US" sz="1800" dirty="0">
              <a:solidFill>
                <a:schemeClr val="bg1"/>
              </a:solidFill>
            </a:endParaRPr>
          </a:p>
          <a:p>
            <a:endParaRPr lang="en-US" sz="1800" dirty="0">
              <a:solidFill>
                <a:srgbClr val="0070C0"/>
              </a:solidFill>
            </a:endParaRPr>
          </a:p>
          <a:p>
            <a:pPr>
              <a:buFont typeface="Wingdings" pitchFamily="2" charset="2"/>
              <a:buChar char="v"/>
            </a:pPr>
            <a:endParaRPr lang="en-US" sz="1800" dirty="0">
              <a:solidFill>
                <a:srgbClr val="C00000"/>
              </a:solidFill>
            </a:endParaRPr>
          </a:p>
          <a:p>
            <a:pPr algn="l"/>
            <a:endParaRPr lang="en-IN" b="0"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738C9B23-C677-6920-81E2-BB9AC3EAEC3E}"/>
              </a:ext>
            </a:extLst>
          </p:cNvPr>
          <p:cNvSpPr txBox="1"/>
          <p:nvPr/>
        </p:nvSpPr>
        <p:spPr>
          <a:xfrm>
            <a:off x="457200" y="663834"/>
            <a:ext cx="8305800" cy="4064318"/>
          </a:xfrm>
          <a:prstGeom prst="rect">
            <a:avLst/>
          </a:prstGeom>
          <a:noFill/>
        </p:spPr>
        <p:txBody>
          <a:bodyPr wrap="square">
            <a:spAutoFit/>
          </a:bodyPr>
          <a:lstStyle/>
          <a:p>
            <a:pPr algn="l"/>
            <a:r>
              <a:rPr lang="en-US" dirty="0">
                <a:solidFill>
                  <a:srgbClr val="000000"/>
                </a:solidFill>
                <a:latin typeface="Verdana" panose="020B0604030504040204" pitchFamily="34" charset="0"/>
              </a:rPr>
              <a:t>Create file with </a:t>
            </a:r>
            <a:r>
              <a:rPr lang="en-US" dirty="0">
                <a:solidFill>
                  <a:srgbClr val="FF0000"/>
                </a:solidFill>
                <a:latin typeface="Verdana" panose="020B0604030504040204" pitchFamily="34" charset="0"/>
              </a:rPr>
              <a:t>myscript.js</a:t>
            </a:r>
          </a:p>
          <a:p>
            <a:pPr algn="l"/>
            <a:endParaRPr lang="en-US" dirty="0">
              <a:solidFill>
                <a:srgbClr val="FF0000"/>
              </a:solidFill>
              <a:latin typeface="Verdana" panose="020B0604030504040204" pitchFamily="34"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myFunction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"Paragraph changed."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endParaRPr lang="en-IN"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JavaScript files have the file extension </a:t>
            </a:r>
            <a:r>
              <a:rPr lang="en-US" b="0" dirty="0">
                <a:solidFill>
                  <a:srgbClr val="FF0000"/>
                </a:solidFill>
                <a:effectLst/>
                <a:latin typeface="Consolas" panose="020B0609020204030204" pitchFamily="49" charset="0"/>
              </a:rPr>
              <a:t>.</a:t>
            </a:r>
            <a:r>
              <a:rPr lang="en-US" b="0" dirty="0" err="1">
                <a:solidFill>
                  <a:srgbClr val="FF0000"/>
                </a:solidFill>
                <a:effectLst/>
                <a:latin typeface="Consolas" panose="020B0609020204030204" pitchFamily="49" charset="0"/>
              </a:rPr>
              <a:t>js</a:t>
            </a:r>
            <a:r>
              <a:rPr lang="en-US" b="0" dirty="0">
                <a:solidFill>
                  <a:srgbClr val="FF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To use an external script, put the name of the script file in </a:t>
            </a:r>
            <a:r>
              <a:rPr lang="en-US" b="0" dirty="0">
                <a:solidFill>
                  <a:srgbClr val="FF0000"/>
                </a:solidFill>
                <a:effectLst/>
                <a:latin typeface="Consolas" panose="020B0609020204030204" pitchFamily="49" charset="0"/>
              </a:rPr>
              <a:t>the </a:t>
            </a:r>
            <a:r>
              <a:rPr lang="en-US" b="0" dirty="0" err="1">
                <a:solidFill>
                  <a:srgbClr val="FF0000"/>
                </a:solidFill>
                <a:effectLst/>
                <a:latin typeface="Consolas" panose="020B0609020204030204" pitchFamily="49" charset="0"/>
              </a:rPr>
              <a:t>src</a:t>
            </a:r>
            <a:r>
              <a:rPr lang="en-US" b="0" dirty="0">
                <a:solidFill>
                  <a:srgbClr val="FF0000"/>
                </a:solidFill>
                <a:effectLst/>
                <a:latin typeface="Consolas" panose="020B0609020204030204" pitchFamily="49" charset="0"/>
              </a:rPr>
              <a:t> (source) attribute of a &lt;script&gt; tag:</a:t>
            </a:r>
            <a:endParaRPr lang="en-IN" b="0" dirty="0">
              <a:solidFill>
                <a:srgbClr val="FF0000"/>
              </a:solidFill>
              <a:effectLst/>
              <a:latin typeface="Consolas" panose="020B0609020204030204" pitchFamily="49" charset="0"/>
            </a:endParaRPr>
          </a:p>
          <a:p>
            <a:pPr algn="l"/>
            <a:endParaRPr lang="en-US" dirty="0">
              <a:solidFill>
                <a:srgbClr val="FF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nSpc>
                <a:spcPct val="150000"/>
              </a:lnSpc>
            </a:pPr>
            <a:endParaRPr lang="en-IN"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285360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rgbClr val="FF0000"/>
                  </a:solidFill>
                  <a:latin typeface="Bookman Old Style" panose="02050604050505020204" pitchFamily="18" charset="0"/>
                </a:rPr>
                <a:t>Javascript</a:t>
              </a:r>
              <a:r>
                <a:rPr lang="en-US" sz="1600" b="1" dirty="0">
                  <a:solidFill>
                    <a:srgbClr val="FF0000"/>
                  </a:solidFill>
                  <a:latin typeface="Bookman Old Style" panose="02050604050505020204" pitchFamily="18" charset="0"/>
                </a:rPr>
                <a:t> Output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609601" y="1072660"/>
            <a:ext cx="7693466" cy="1754326"/>
          </a:xfrm>
          <a:prstGeom prst="rect">
            <a:avLst/>
          </a:prstGeom>
          <a:noFill/>
        </p:spPr>
        <p:txBody>
          <a:bodyPr wrap="square">
            <a:spAutoFit/>
          </a:bodyPr>
          <a:lstStyle/>
          <a:p>
            <a:r>
              <a:rPr lang="en-US" sz="1800" dirty="0">
                <a:solidFill>
                  <a:srgbClr val="FF0000"/>
                </a:solidFill>
              </a:rPr>
              <a:t>JavaScript Display Possibilities</a:t>
            </a:r>
          </a:p>
          <a:p>
            <a:r>
              <a:rPr lang="en-US" sz="1800" dirty="0">
                <a:solidFill>
                  <a:schemeClr val="bg1"/>
                </a:solidFill>
              </a:rPr>
              <a:t>JavaScript can "display" data in different ways:</a:t>
            </a:r>
          </a:p>
          <a:p>
            <a:pPr marL="285750" indent="-285750">
              <a:buFont typeface="Wingdings" panose="05000000000000000000" pitchFamily="2" charset="2"/>
              <a:buChar char="Ø"/>
            </a:pPr>
            <a:r>
              <a:rPr lang="en-US" sz="1800" dirty="0">
                <a:solidFill>
                  <a:schemeClr val="bg1"/>
                </a:solidFill>
              </a:rPr>
              <a:t>Writing into an HTML element, using </a:t>
            </a:r>
            <a:r>
              <a:rPr lang="en-US" sz="1800" i="1" dirty="0" err="1">
                <a:solidFill>
                  <a:srgbClr val="FF0000"/>
                </a:solidFill>
              </a:rPr>
              <a:t>innerHTML</a:t>
            </a:r>
            <a:r>
              <a:rPr lang="en-US" sz="1800" i="1" dirty="0">
                <a:solidFill>
                  <a:srgbClr val="FF0000"/>
                </a:solidFill>
              </a:rPr>
              <a:t>.</a:t>
            </a:r>
          </a:p>
          <a:p>
            <a:pPr marL="285750" indent="-285750">
              <a:buFont typeface="Wingdings" panose="05000000000000000000" pitchFamily="2" charset="2"/>
              <a:buChar char="Ø"/>
            </a:pPr>
            <a:r>
              <a:rPr lang="en-US" sz="1800" i="1" dirty="0">
                <a:solidFill>
                  <a:schemeClr val="bg1"/>
                </a:solidFill>
              </a:rPr>
              <a:t>Writing into the HTML output using </a:t>
            </a:r>
            <a:r>
              <a:rPr lang="en-US" sz="1800" i="1" dirty="0" err="1">
                <a:solidFill>
                  <a:srgbClr val="FF0000"/>
                </a:solidFill>
              </a:rPr>
              <a:t>document.write</a:t>
            </a:r>
            <a:r>
              <a:rPr lang="en-US" sz="1800" i="1" dirty="0">
                <a:solidFill>
                  <a:srgbClr val="FF0000"/>
                </a:solidFill>
              </a:rPr>
              <a:t>().</a:t>
            </a:r>
          </a:p>
          <a:p>
            <a:pPr marL="285750" indent="-285750">
              <a:buFont typeface="Wingdings" panose="05000000000000000000" pitchFamily="2" charset="2"/>
              <a:buChar char="Ø"/>
            </a:pPr>
            <a:r>
              <a:rPr lang="en-US" sz="1800" i="1" dirty="0">
                <a:solidFill>
                  <a:schemeClr val="bg1"/>
                </a:solidFill>
              </a:rPr>
              <a:t>Writing into an alert box, using </a:t>
            </a:r>
            <a:r>
              <a:rPr lang="en-US" sz="1800" i="1" dirty="0" err="1">
                <a:solidFill>
                  <a:srgbClr val="FF0000"/>
                </a:solidFill>
              </a:rPr>
              <a:t>window</a:t>
            </a:r>
            <a:r>
              <a:rPr lang="en-US" sz="1800" dirty="0" err="1">
                <a:solidFill>
                  <a:srgbClr val="FF0000"/>
                </a:solidFill>
              </a:rPr>
              <a:t>.alert</a:t>
            </a:r>
            <a:r>
              <a:rPr lang="en-US" sz="1800" dirty="0">
                <a:solidFill>
                  <a:srgbClr val="FF0000"/>
                </a:solidFill>
              </a:rPr>
              <a:t>()</a:t>
            </a:r>
            <a:r>
              <a:rPr lang="en-US" sz="1800" dirty="0">
                <a:solidFill>
                  <a:schemeClr val="bg1"/>
                </a:solidFill>
              </a:rPr>
              <a:t>.</a:t>
            </a:r>
          </a:p>
          <a:p>
            <a:pPr marL="285750" indent="-285750">
              <a:buFont typeface="Wingdings" panose="05000000000000000000" pitchFamily="2" charset="2"/>
              <a:buChar char="Ø"/>
            </a:pPr>
            <a:r>
              <a:rPr lang="en-US" sz="1800" dirty="0">
                <a:solidFill>
                  <a:schemeClr val="bg1"/>
                </a:solidFill>
              </a:rPr>
              <a:t>Writing into the browser console, using </a:t>
            </a:r>
            <a:r>
              <a:rPr lang="en-US" sz="1800" dirty="0">
                <a:solidFill>
                  <a:srgbClr val="FF0000"/>
                </a:solidFill>
              </a:rPr>
              <a:t>console.log().</a:t>
            </a:r>
          </a:p>
        </p:txBody>
      </p:sp>
      <p:sp>
        <p:nvSpPr>
          <p:cNvPr id="5" name="TextBox 4">
            <a:extLst>
              <a:ext uri="{FF2B5EF4-FFF2-40B4-BE49-F238E27FC236}">
                <a16:creationId xmlns:a16="http://schemas.microsoft.com/office/drawing/2014/main" id="{738C9B23-C677-6920-81E2-BB9AC3EAEC3E}"/>
              </a:ext>
            </a:extLst>
          </p:cNvPr>
          <p:cNvSpPr txBox="1"/>
          <p:nvPr/>
        </p:nvSpPr>
        <p:spPr>
          <a:xfrm>
            <a:off x="824206" y="767353"/>
            <a:ext cx="8305800" cy="1017330"/>
          </a:xfrm>
          <a:prstGeom prst="rect">
            <a:avLst/>
          </a:prstGeom>
          <a:noFill/>
        </p:spPr>
        <p:txBody>
          <a:bodyPr wrap="square">
            <a:spAutoFit/>
          </a:bodyPr>
          <a:lstStyle/>
          <a:p>
            <a:pPr algn="l"/>
            <a:endParaRPr lang="en-US" dirty="0">
              <a:solidFill>
                <a:srgbClr val="FF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nSpc>
                <a:spcPct val="150000"/>
              </a:lnSpc>
            </a:pPr>
            <a:endParaRPr lang="en-IN"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902887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rgbClr val="FF0000"/>
                  </a:solidFill>
                  <a:latin typeface="Bookman Old Style" panose="02050604050505020204" pitchFamily="18" charset="0"/>
                </a:rPr>
                <a:t>Javascript</a:t>
              </a:r>
              <a:r>
                <a:rPr lang="en-US" sz="1600" b="1" dirty="0">
                  <a:solidFill>
                    <a:srgbClr val="FF0000"/>
                  </a:solidFill>
                  <a:latin typeface="Bookman Old Style" panose="02050604050505020204" pitchFamily="18" charset="0"/>
                </a:rPr>
                <a:t> Output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7B4CB5DA-F5EB-69FE-9DE3-5C9E42DA8D07}"/>
              </a:ext>
            </a:extLst>
          </p:cNvPr>
          <p:cNvSpPr txBox="1"/>
          <p:nvPr/>
        </p:nvSpPr>
        <p:spPr>
          <a:xfrm>
            <a:off x="214316" y="832657"/>
            <a:ext cx="8929684" cy="4524315"/>
          </a:xfrm>
          <a:prstGeom prst="rect">
            <a:avLst/>
          </a:prstGeom>
          <a:noFill/>
        </p:spPr>
        <p:txBody>
          <a:bodyPr wrap="square">
            <a:spAutoFit/>
          </a:bodyPr>
          <a:lstStyle/>
          <a:p>
            <a:r>
              <a:rPr lang="en-US" b="0" i="0" dirty="0">
                <a:solidFill>
                  <a:schemeClr val="bg1"/>
                </a:solidFill>
                <a:effectLst/>
                <a:latin typeface="Consolas" panose="020B0609020204030204" pitchFamily="49" charset="0"/>
              </a:rPr>
              <a:t>To access an HTML element, JavaScript can use the </a:t>
            </a:r>
            <a:r>
              <a:rPr lang="en-US" b="0" i="0" dirty="0" err="1">
                <a:solidFill>
                  <a:schemeClr val="bg1"/>
                </a:solidFill>
                <a:effectLst/>
                <a:latin typeface="Consolas" panose="020B0609020204030204" pitchFamily="49" charset="0"/>
              </a:rPr>
              <a:t>document.getElementById</a:t>
            </a:r>
            <a:r>
              <a:rPr lang="en-US" b="0" i="0" dirty="0">
                <a:solidFill>
                  <a:schemeClr val="bg1"/>
                </a:solidFill>
                <a:effectLst/>
                <a:latin typeface="Consolas" panose="020B0609020204030204" pitchFamily="49" charset="0"/>
              </a:rPr>
              <a:t>(id) method.</a:t>
            </a:r>
          </a:p>
          <a:p>
            <a:r>
              <a:rPr lang="en-US" b="0" i="0" dirty="0">
                <a:solidFill>
                  <a:schemeClr val="bg1"/>
                </a:solidFill>
                <a:effectLst/>
                <a:latin typeface="Consolas" panose="020B0609020204030204" pitchFamily="49" charset="0"/>
              </a:rPr>
              <a:t>The id attribute defines the HTML element. The </a:t>
            </a:r>
            <a:r>
              <a:rPr lang="en-US" b="0" i="0" dirty="0" err="1">
                <a:solidFill>
                  <a:schemeClr val="bg1"/>
                </a:solidFill>
                <a:effectLst/>
                <a:latin typeface="Consolas" panose="020B0609020204030204" pitchFamily="49" charset="0"/>
              </a:rPr>
              <a:t>innerHTML</a:t>
            </a:r>
            <a:r>
              <a:rPr lang="en-US" b="0" i="0" dirty="0">
                <a:solidFill>
                  <a:schemeClr val="bg1"/>
                </a:solidFill>
                <a:effectLst/>
                <a:latin typeface="Consolas" panose="020B0609020204030204" pitchFamily="49" charset="0"/>
              </a:rPr>
              <a:t> property defines the HTML content:</a:t>
            </a:r>
            <a:endParaRPr lang="en-IN" b="0" i="0" dirty="0">
              <a:solidFill>
                <a:schemeClr val="bg1"/>
              </a:solidFill>
              <a:effectLst/>
              <a:latin typeface="Consolas" panose="020B0609020204030204" pitchFamily="49" charset="0"/>
            </a:endParaRPr>
          </a:p>
          <a:p>
            <a:r>
              <a:rPr lang="en-IN" b="0" i="0" dirty="0" err="1">
                <a:solidFill>
                  <a:srgbClr val="FF0000"/>
                </a:solidFill>
                <a:effectLst/>
                <a:latin typeface="Consolas" panose="020B0609020204030204" pitchFamily="49" charset="0"/>
              </a:rPr>
              <a:t>innerHTML</a:t>
            </a:r>
            <a:r>
              <a:rPr lang="en-IN" b="0" i="0" dirty="0">
                <a:solidFill>
                  <a:srgbClr val="FF0000"/>
                </a:solidFill>
                <a:effectLst/>
                <a:latin typeface="Consolas" panose="020B0609020204030204" pitchFamily="49" charset="0"/>
              </a:rPr>
              <a:t> example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!DOCTYPE</a:t>
            </a:r>
            <a:r>
              <a:rPr lang="en-IN" b="0" i="0" dirty="0">
                <a:solidFill>
                  <a:srgbClr val="FF0000"/>
                </a:solidFill>
                <a:effectLst/>
                <a:latin typeface="Consolas" panose="020B0609020204030204" pitchFamily="49" charset="0"/>
              </a:rPr>
              <a:t> 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My First Web Page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My First Paragraph</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="demo"&gt;&lt;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endParaRPr lang="en-US" sz="1800" dirty="0">
              <a:solidFill>
                <a:srgbClr val="FF0000"/>
              </a:solidFill>
            </a:endParaRPr>
          </a:p>
        </p:txBody>
      </p:sp>
      <p:pic>
        <p:nvPicPr>
          <p:cNvPr id="4" name="Picture 3">
            <a:extLst>
              <a:ext uri="{FF2B5EF4-FFF2-40B4-BE49-F238E27FC236}">
                <a16:creationId xmlns:a16="http://schemas.microsoft.com/office/drawing/2014/main" id="{88BA1514-308C-DA16-4A1D-E5BEA0FCE622}"/>
              </a:ext>
            </a:extLst>
          </p:cNvPr>
          <p:cNvPicPr>
            <a:picLocks noChangeAspect="1"/>
          </p:cNvPicPr>
          <p:nvPr/>
        </p:nvPicPr>
        <p:blipFill>
          <a:blip r:embed="rId3"/>
          <a:stretch>
            <a:fillRect/>
          </a:stretch>
        </p:blipFill>
        <p:spPr>
          <a:xfrm>
            <a:off x="6097659" y="2343150"/>
            <a:ext cx="2190750" cy="1066800"/>
          </a:xfrm>
          <a:prstGeom prst="rect">
            <a:avLst/>
          </a:prstGeom>
        </p:spPr>
      </p:pic>
    </p:spTree>
    <p:extLst>
      <p:ext uri="{BB962C8B-B14F-4D97-AF65-F5344CB8AC3E}">
        <p14:creationId xmlns:p14="http://schemas.microsoft.com/office/powerpoint/2010/main" val="25769832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rgbClr val="FF0000"/>
                  </a:solidFill>
                  <a:latin typeface="Bookman Old Style" panose="02050604050505020204" pitchFamily="18" charset="0"/>
                </a:rPr>
                <a:t>Javascript</a:t>
              </a:r>
              <a:r>
                <a:rPr lang="en-US" sz="1600" b="1" dirty="0">
                  <a:solidFill>
                    <a:srgbClr val="FF0000"/>
                  </a:solidFill>
                  <a:latin typeface="Bookman Old Style" panose="02050604050505020204" pitchFamily="18" charset="0"/>
                </a:rPr>
                <a:t> Output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682E7992-79DA-C072-3FF8-1C13DC13606E}"/>
              </a:ext>
            </a:extLst>
          </p:cNvPr>
          <p:cNvSpPr txBox="1"/>
          <p:nvPr/>
        </p:nvSpPr>
        <p:spPr>
          <a:xfrm>
            <a:off x="381000" y="525780"/>
            <a:ext cx="8839200" cy="4247317"/>
          </a:xfrm>
          <a:prstGeom prst="rect">
            <a:avLst/>
          </a:prstGeom>
          <a:noFill/>
        </p:spPr>
        <p:txBody>
          <a:bodyPr wrap="square">
            <a:spAutoFit/>
          </a:bodyPr>
          <a:lstStyle/>
          <a:p>
            <a:pPr algn="l"/>
            <a:r>
              <a:rPr lang="en-IN" b="0" i="0" dirty="0">
                <a:solidFill>
                  <a:srgbClr val="FF0000"/>
                </a:solidFill>
                <a:effectLst/>
                <a:latin typeface="Segoe UI" panose="020B0502040204020203" pitchFamily="34" charset="0"/>
              </a:rPr>
              <a:t>Using </a:t>
            </a:r>
            <a:r>
              <a:rPr lang="en-IN" b="0" i="0" dirty="0" err="1">
                <a:solidFill>
                  <a:srgbClr val="FF0000"/>
                </a:solidFill>
                <a:effectLst/>
                <a:latin typeface="Segoe UI" panose="020B0502040204020203" pitchFamily="34" charset="0"/>
              </a:rPr>
              <a:t>document.write</a:t>
            </a:r>
            <a:r>
              <a:rPr lang="en-IN" b="0" i="0" dirty="0">
                <a:solidFill>
                  <a:srgbClr val="FF0000"/>
                </a:solidFill>
                <a:effectLst/>
                <a:latin typeface="Segoe UI" panose="020B0502040204020203" pitchFamily="34" charset="0"/>
              </a:rPr>
              <a:t>()</a:t>
            </a:r>
          </a:p>
          <a:p>
            <a:pPr algn="l"/>
            <a:endParaRPr lang="en-IN" dirty="0">
              <a:solidFill>
                <a:srgbClr val="FF0000"/>
              </a:solidFill>
              <a:latin typeface="Segoe UI" panose="020B0502040204020203" pitchFamily="34" charset="0"/>
            </a:endParaRPr>
          </a:p>
          <a:p>
            <a:pPr algn="l"/>
            <a:r>
              <a:rPr lang="en-IN" b="0" i="0" dirty="0">
                <a:solidFill>
                  <a:schemeClr val="bg1"/>
                </a:solidFill>
                <a:effectLst/>
                <a:latin typeface="Consolas" panose="020B0609020204030204" pitchFamily="49" charset="0"/>
              </a:rPr>
              <a:t>&lt;!DOCTYPE html&gt;</a:t>
            </a:r>
          </a:p>
          <a:p>
            <a:pPr algn="l"/>
            <a:r>
              <a:rPr lang="en-IN" b="0" i="0" dirty="0">
                <a:solidFill>
                  <a:schemeClr val="bg1"/>
                </a:solidFill>
                <a:effectLst/>
                <a:latin typeface="Consolas" panose="020B0609020204030204" pitchFamily="49" charset="0"/>
              </a:rPr>
              <a:t>&lt;html&gt;</a:t>
            </a:r>
          </a:p>
          <a:p>
            <a:pPr algn="l"/>
            <a:r>
              <a:rPr lang="en-IN" b="0" i="0" dirty="0">
                <a:solidFill>
                  <a:schemeClr val="bg1"/>
                </a:solidFill>
                <a:effectLst/>
                <a:latin typeface="Consolas" panose="020B0609020204030204" pitchFamily="49" charset="0"/>
              </a:rPr>
              <a:t>&lt;body&gt;</a:t>
            </a:r>
          </a:p>
          <a:p>
            <a:pPr algn="l"/>
            <a:r>
              <a:rPr lang="en-IN" b="0" i="0" dirty="0">
                <a:solidFill>
                  <a:schemeClr val="bg1"/>
                </a:solidFill>
                <a:effectLst/>
                <a:latin typeface="Consolas" panose="020B0609020204030204" pitchFamily="49" charset="0"/>
              </a:rPr>
              <a:t>&lt;h2&gt;My First Web Page&lt;/h2&gt;</a:t>
            </a:r>
          </a:p>
          <a:p>
            <a:pPr algn="l"/>
            <a:r>
              <a:rPr lang="en-IN" b="0" i="0" dirty="0">
                <a:solidFill>
                  <a:schemeClr val="bg1"/>
                </a:solidFill>
                <a:effectLst/>
                <a:latin typeface="Consolas" panose="020B0609020204030204" pitchFamily="49" charset="0"/>
              </a:rPr>
              <a:t>&lt;p&gt;My first paragraph.&lt;/p&gt;</a:t>
            </a:r>
          </a:p>
          <a:p>
            <a:pPr algn="l"/>
            <a:r>
              <a:rPr lang="en-IN" b="0" i="0" dirty="0">
                <a:solidFill>
                  <a:schemeClr val="bg1"/>
                </a:solidFill>
                <a:effectLst/>
                <a:latin typeface="Consolas" panose="020B0609020204030204" pitchFamily="49" charset="0"/>
              </a:rPr>
              <a:t>&lt;p&gt;Never call </a:t>
            </a:r>
            <a:r>
              <a:rPr lang="en-IN" b="0" i="0" dirty="0" err="1">
                <a:solidFill>
                  <a:schemeClr val="bg1"/>
                </a:solidFill>
                <a:effectLst/>
                <a:latin typeface="Consolas" panose="020B0609020204030204" pitchFamily="49" charset="0"/>
              </a:rPr>
              <a:t>document.write</a:t>
            </a:r>
            <a:r>
              <a:rPr lang="en-IN" b="0" i="0" dirty="0">
                <a:solidFill>
                  <a:schemeClr val="bg1"/>
                </a:solidFill>
                <a:effectLst/>
                <a:latin typeface="Consolas" panose="020B0609020204030204" pitchFamily="49" charset="0"/>
              </a:rPr>
              <a:t> after the document has finished loading.</a:t>
            </a:r>
          </a:p>
          <a:p>
            <a:pPr algn="l"/>
            <a:r>
              <a:rPr lang="en-IN" b="0" i="0" dirty="0">
                <a:solidFill>
                  <a:schemeClr val="bg1"/>
                </a:solidFill>
                <a:effectLst/>
                <a:latin typeface="Consolas" panose="020B0609020204030204" pitchFamily="49" charset="0"/>
              </a:rPr>
              <a:t>It will overwrite the whole document.&lt;/p&gt;</a:t>
            </a:r>
          </a:p>
          <a:p>
            <a:pPr algn="l"/>
            <a:r>
              <a:rPr lang="en-IN" b="0" i="0" dirty="0">
                <a:solidFill>
                  <a:schemeClr val="bg1"/>
                </a:solidFill>
                <a:effectLst/>
                <a:latin typeface="Consolas" panose="020B0609020204030204" pitchFamily="49" charset="0"/>
              </a:rPr>
              <a:t>&lt;script&gt;</a:t>
            </a:r>
          </a:p>
          <a:p>
            <a:pPr algn="l"/>
            <a:r>
              <a:rPr lang="en-IN" b="0" i="0" dirty="0" err="1">
                <a:solidFill>
                  <a:schemeClr val="bg1"/>
                </a:solidFill>
                <a:effectLst/>
                <a:latin typeface="Consolas" panose="020B0609020204030204" pitchFamily="49" charset="0"/>
              </a:rPr>
              <a:t>document.write</a:t>
            </a:r>
            <a:r>
              <a:rPr lang="en-IN" b="0" i="0" dirty="0">
                <a:solidFill>
                  <a:schemeClr val="bg1"/>
                </a:solidFill>
                <a:effectLst/>
                <a:latin typeface="Consolas" panose="020B0609020204030204" pitchFamily="49" charset="0"/>
              </a:rPr>
              <a:t>(5 + 6);</a:t>
            </a:r>
          </a:p>
          <a:p>
            <a:pPr algn="l"/>
            <a:r>
              <a:rPr lang="en-IN" b="0" i="0" dirty="0">
                <a:solidFill>
                  <a:schemeClr val="bg1"/>
                </a:solidFill>
                <a:effectLst/>
                <a:latin typeface="Consolas" panose="020B0609020204030204" pitchFamily="49" charset="0"/>
              </a:rPr>
              <a:t>&lt;/script&gt;</a:t>
            </a:r>
          </a:p>
          <a:p>
            <a:pPr algn="l"/>
            <a:endParaRPr lang="en-IN" b="0" i="0" dirty="0">
              <a:solidFill>
                <a:schemeClr val="bg1"/>
              </a:solidFill>
              <a:effectLst/>
              <a:latin typeface="Consolas" panose="020B0609020204030204" pitchFamily="49" charset="0"/>
            </a:endParaRPr>
          </a:p>
          <a:p>
            <a:pPr algn="l"/>
            <a:r>
              <a:rPr lang="en-IN" b="0" i="0" dirty="0">
                <a:solidFill>
                  <a:schemeClr val="bg1"/>
                </a:solidFill>
                <a:effectLst/>
                <a:latin typeface="Consolas" panose="020B0609020204030204" pitchFamily="49" charset="0"/>
              </a:rPr>
              <a:t>&lt;/body&gt;</a:t>
            </a:r>
          </a:p>
          <a:p>
            <a:pPr algn="l"/>
            <a:r>
              <a:rPr lang="en-IN" b="0" i="0" dirty="0">
                <a:solidFill>
                  <a:schemeClr val="bg1"/>
                </a:solidFill>
                <a:effectLst/>
                <a:latin typeface="Consolas" panose="020B0609020204030204" pitchFamily="49" charset="0"/>
              </a:rPr>
              <a:t>&lt;/html&gt;</a:t>
            </a:r>
            <a:endParaRPr lang="en-IN" b="0" i="0" dirty="0">
              <a:solidFill>
                <a:schemeClr val="bg1"/>
              </a:solidFill>
              <a:effectLst/>
              <a:latin typeface="Segoe UI" panose="020B0502040204020203" pitchFamily="34" charset="0"/>
            </a:endParaRPr>
          </a:p>
        </p:txBody>
      </p:sp>
      <p:pic>
        <p:nvPicPr>
          <p:cNvPr id="11" name="Picture 10">
            <a:extLst>
              <a:ext uri="{FF2B5EF4-FFF2-40B4-BE49-F238E27FC236}">
                <a16:creationId xmlns:a16="http://schemas.microsoft.com/office/drawing/2014/main" id="{F4EF1CBB-BF49-F631-E779-FDC678BDE9DF}"/>
              </a:ext>
            </a:extLst>
          </p:cNvPr>
          <p:cNvPicPr>
            <a:picLocks noChangeAspect="1"/>
          </p:cNvPicPr>
          <p:nvPr/>
        </p:nvPicPr>
        <p:blipFill>
          <a:blip r:embed="rId3"/>
          <a:stretch>
            <a:fillRect/>
          </a:stretch>
        </p:blipFill>
        <p:spPr>
          <a:xfrm>
            <a:off x="4572000" y="729139"/>
            <a:ext cx="3352800" cy="1743075"/>
          </a:xfrm>
          <a:prstGeom prst="rect">
            <a:avLst/>
          </a:prstGeom>
        </p:spPr>
      </p:pic>
    </p:spTree>
    <p:extLst>
      <p:ext uri="{BB962C8B-B14F-4D97-AF65-F5344CB8AC3E}">
        <p14:creationId xmlns:p14="http://schemas.microsoft.com/office/powerpoint/2010/main" val="14984974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rgbClr val="FF0000"/>
                  </a:solidFill>
                  <a:latin typeface="Bookman Old Style" panose="02050604050505020204" pitchFamily="18" charset="0"/>
                </a:rPr>
                <a:t>Javascript</a:t>
              </a:r>
              <a:r>
                <a:rPr lang="en-US" sz="1600" b="1" dirty="0">
                  <a:solidFill>
                    <a:srgbClr val="FF0000"/>
                  </a:solidFill>
                  <a:latin typeface="Bookman Old Style" panose="02050604050505020204" pitchFamily="18" charset="0"/>
                </a:rPr>
                <a:t> Output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C041FF04-2FD6-BB49-A67B-AA8A78DBDA9E}"/>
              </a:ext>
            </a:extLst>
          </p:cNvPr>
          <p:cNvSpPr txBox="1"/>
          <p:nvPr/>
        </p:nvSpPr>
        <p:spPr>
          <a:xfrm>
            <a:off x="457200" y="525780"/>
            <a:ext cx="6428678" cy="4247317"/>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Using </a:t>
            </a:r>
            <a:r>
              <a:rPr lang="en-US" b="0" i="0" dirty="0" err="1">
                <a:solidFill>
                  <a:srgbClr val="FF0000"/>
                </a:solidFill>
                <a:effectLst/>
                <a:latin typeface="Segoe UI" panose="020B0502040204020203" pitchFamily="34" charset="0"/>
              </a:rPr>
              <a:t>window.alert</a:t>
            </a:r>
            <a:r>
              <a:rPr lang="en-US" b="0" i="0" dirty="0">
                <a:solidFill>
                  <a:srgbClr val="FF0000"/>
                </a:solidFill>
                <a:effectLst/>
                <a:latin typeface="Segoe UI" panose="020B0502040204020203" pitchFamily="34" charset="0"/>
              </a:rPr>
              <a:t>()</a:t>
            </a:r>
          </a:p>
          <a:p>
            <a:pPr algn="l"/>
            <a:r>
              <a:rPr lang="en-US" b="0" i="0" dirty="0">
                <a:solidFill>
                  <a:srgbClr val="000000"/>
                </a:solidFill>
                <a:effectLst/>
                <a:latin typeface="Verdana" panose="020B0604030504040204" pitchFamily="34" charset="0"/>
              </a:rPr>
              <a:t>You can use an alert box to display data:</a:t>
            </a: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!DOCTYPE</a:t>
            </a:r>
            <a:r>
              <a:rPr lang="en-IN" b="0" i="0" dirty="0">
                <a:solidFill>
                  <a:srgbClr val="FF0000"/>
                </a:solidFill>
                <a:effectLst/>
                <a:latin typeface="Consolas" panose="020B0609020204030204" pitchFamily="49" charset="0"/>
              </a:rPr>
              <a:t> 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My First Web Page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My first paragraph.</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window.alert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endParaRPr lang="en-US" b="0" i="0" dirty="0">
              <a:solidFill>
                <a:srgbClr val="000000"/>
              </a:solidFill>
              <a:effectLst/>
              <a:latin typeface="Verdana" panose="020B0604030504040204" pitchFamily="34" charset="0"/>
            </a:endParaRPr>
          </a:p>
        </p:txBody>
      </p:sp>
      <p:pic>
        <p:nvPicPr>
          <p:cNvPr id="9" name="Picture 8">
            <a:extLst>
              <a:ext uri="{FF2B5EF4-FFF2-40B4-BE49-F238E27FC236}">
                <a16:creationId xmlns:a16="http://schemas.microsoft.com/office/drawing/2014/main" id="{9A1FA626-7F3A-FC7B-F6E0-2EA01A8118B6}"/>
              </a:ext>
            </a:extLst>
          </p:cNvPr>
          <p:cNvPicPr>
            <a:picLocks noChangeAspect="1"/>
          </p:cNvPicPr>
          <p:nvPr/>
        </p:nvPicPr>
        <p:blipFill>
          <a:blip r:embed="rId3"/>
          <a:stretch>
            <a:fillRect/>
          </a:stretch>
        </p:blipFill>
        <p:spPr>
          <a:xfrm>
            <a:off x="4390325" y="1166871"/>
            <a:ext cx="3610676" cy="1685925"/>
          </a:xfrm>
          <a:prstGeom prst="rect">
            <a:avLst/>
          </a:prstGeom>
        </p:spPr>
      </p:pic>
    </p:spTree>
    <p:extLst>
      <p:ext uri="{BB962C8B-B14F-4D97-AF65-F5344CB8AC3E}">
        <p14:creationId xmlns:p14="http://schemas.microsoft.com/office/powerpoint/2010/main" val="4413763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21923"/>
            <a:ext cx="6003387" cy="415498"/>
          </a:xfrm>
          <a:prstGeom prst="rect">
            <a:avLst/>
          </a:prstGeom>
          <a:noFill/>
        </p:spPr>
        <p:txBody>
          <a:bodyPr wrap="square">
            <a:spAutoFit/>
          </a:bodyPr>
          <a:lstStyle/>
          <a:p>
            <a:pPr marL="279386" algn="ctr">
              <a:spcBef>
                <a:spcPts val="5"/>
              </a:spcBef>
            </a:pPr>
            <a:r>
              <a:rPr lang="en-US" sz="2100" b="1" dirty="0">
                <a:solidFill>
                  <a:schemeClr val="bg1"/>
                </a:solidFill>
                <a:latin typeface="Arial" panose="020B0604020202020204" pitchFamily="34" charset="0"/>
                <a:ea typeface="Arial" panose="020B0604020202020204" pitchFamily="34" charset="0"/>
              </a:rPr>
              <a:t>Introduction</a:t>
            </a:r>
            <a:endParaRPr lang="en-IN" sz="2100" b="1" dirty="0">
              <a:solidFill>
                <a:schemeClr val="bg1"/>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15EE43D9-CB1F-D794-CB44-AAAE91322A16}"/>
              </a:ext>
            </a:extLst>
          </p:cNvPr>
          <p:cNvSpPr txBox="1"/>
          <p:nvPr/>
        </p:nvSpPr>
        <p:spPr>
          <a:xfrm>
            <a:off x="381000" y="729139"/>
            <a:ext cx="8305800" cy="3693319"/>
          </a:xfrm>
          <a:prstGeom prst="rect">
            <a:avLst/>
          </a:prstGeom>
          <a:noFill/>
        </p:spPr>
        <p:txBody>
          <a:bodyPr wrap="square">
            <a:spAutoFit/>
          </a:bodyPr>
          <a:lstStyle/>
          <a:p>
            <a:pPr algn="just"/>
            <a:r>
              <a:rPr lang="en-IN" b="0" i="0" dirty="0">
                <a:solidFill>
                  <a:srgbClr val="FF0000"/>
                </a:solidFill>
                <a:effectLst/>
                <a:latin typeface="inter-regular"/>
              </a:rPr>
              <a:t>Applications</a:t>
            </a:r>
          </a:p>
          <a:p>
            <a:pPr algn="just"/>
            <a:r>
              <a:rPr lang="en-IN" b="0" i="0" dirty="0">
                <a:solidFill>
                  <a:srgbClr val="333333"/>
                </a:solidFill>
                <a:effectLst/>
                <a:latin typeface="inter-regular"/>
              </a:rPr>
              <a:t>JavaScript is used to create interactive websites. It is mainly used for:</a:t>
            </a:r>
          </a:p>
          <a:p>
            <a:pPr algn="just">
              <a:buFont typeface="Arial" panose="020B0604020202020204" pitchFamily="34" charset="0"/>
              <a:buChar char="•"/>
            </a:pPr>
            <a:r>
              <a:rPr lang="en-IN" b="0" i="0" dirty="0">
                <a:solidFill>
                  <a:srgbClr val="000000"/>
                </a:solidFill>
                <a:effectLst/>
                <a:latin typeface="inter-regular"/>
              </a:rPr>
              <a:t>Client-side validation,</a:t>
            </a:r>
          </a:p>
          <a:p>
            <a:pPr algn="just">
              <a:buFont typeface="Arial" panose="020B0604020202020204" pitchFamily="34" charset="0"/>
              <a:buChar char="•"/>
            </a:pPr>
            <a:r>
              <a:rPr lang="en-IN" b="0" i="0" dirty="0">
                <a:solidFill>
                  <a:srgbClr val="000000"/>
                </a:solidFill>
                <a:effectLst/>
                <a:latin typeface="inter-regular"/>
              </a:rPr>
              <a:t>Dynamic drop-down menus,</a:t>
            </a:r>
          </a:p>
          <a:p>
            <a:pPr algn="just">
              <a:buFont typeface="Arial" panose="020B0604020202020204" pitchFamily="34" charset="0"/>
              <a:buChar char="•"/>
            </a:pPr>
            <a:r>
              <a:rPr lang="en-IN" b="0" i="0" dirty="0">
                <a:solidFill>
                  <a:srgbClr val="000000"/>
                </a:solidFill>
                <a:effectLst/>
                <a:latin typeface="inter-regular"/>
              </a:rPr>
              <a:t>Displaying date and time,</a:t>
            </a:r>
          </a:p>
          <a:p>
            <a:pPr algn="just">
              <a:buFont typeface="Arial" panose="020B0604020202020204" pitchFamily="34" charset="0"/>
              <a:buChar char="•"/>
            </a:pPr>
            <a:r>
              <a:rPr lang="en-IN" b="0" i="0" dirty="0">
                <a:solidFill>
                  <a:srgbClr val="000000"/>
                </a:solidFill>
                <a:effectLst/>
                <a:latin typeface="inter-regular"/>
              </a:rPr>
              <a:t>Displaying pop-up windows and dialog boxes (like an alert dialog box, confirm dialog box and prompt dialog box),</a:t>
            </a:r>
          </a:p>
          <a:p>
            <a:pPr algn="just">
              <a:buFont typeface="Arial" panose="020B0604020202020204" pitchFamily="34" charset="0"/>
              <a:buChar char="•"/>
            </a:pPr>
            <a:r>
              <a:rPr lang="en-IN" b="0" i="0" dirty="0">
                <a:solidFill>
                  <a:srgbClr val="000000"/>
                </a:solidFill>
                <a:effectLst/>
                <a:latin typeface="inter-regular"/>
              </a:rPr>
              <a:t>Displaying clocks etc.</a:t>
            </a:r>
          </a:p>
          <a:p>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We can </a:t>
            </a:r>
            <a:r>
              <a:rPr lang="en-US" dirty="0" err="1">
                <a:solidFill>
                  <a:schemeClr val="bg1"/>
                </a:solidFill>
              </a:rPr>
              <a:t>chage</a:t>
            </a:r>
            <a:r>
              <a:rPr lang="en-US" dirty="0">
                <a:solidFill>
                  <a:schemeClr val="bg1"/>
                </a:solidFill>
              </a:rPr>
              <a:t> the HTML content</a:t>
            </a:r>
          </a:p>
          <a:p>
            <a:pPr marL="285750" indent="-285750">
              <a:buFont typeface="Wingdings" panose="05000000000000000000" pitchFamily="2" charset="2"/>
              <a:buChar char="Ø"/>
            </a:pPr>
            <a:r>
              <a:rPr lang="en-US" dirty="0">
                <a:solidFill>
                  <a:schemeClr val="bg1"/>
                </a:solidFill>
              </a:rPr>
              <a:t>Change the attributes of HTML tags</a:t>
            </a:r>
          </a:p>
          <a:p>
            <a:pPr marL="285750" indent="-285750">
              <a:buFont typeface="Wingdings" panose="05000000000000000000" pitchFamily="2" charset="2"/>
              <a:buChar char="Ø"/>
            </a:pPr>
            <a:r>
              <a:rPr lang="en-US" dirty="0">
                <a:solidFill>
                  <a:schemeClr val="bg1"/>
                </a:solidFill>
              </a:rPr>
              <a:t>Change the </a:t>
            </a:r>
            <a:r>
              <a:rPr lang="en-US" dirty="0" err="1">
                <a:solidFill>
                  <a:schemeClr val="bg1"/>
                </a:solidFill>
              </a:rPr>
              <a:t>css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Hide and display the content</a:t>
            </a:r>
          </a:p>
        </p:txBody>
      </p:sp>
    </p:spTree>
    <p:extLst>
      <p:ext uri="{BB962C8B-B14F-4D97-AF65-F5344CB8AC3E}">
        <p14:creationId xmlns:p14="http://schemas.microsoft.com/office/powerpoint/2010/main" val="336033153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rgbClr val="FF0000"/>
                  </a:solidFill>
                  <a:latin typeface="Bookman Old Style" panose="02050604050505020204" pitchFamily="18" charset="0"/>
                </a:rPr>
                <a:t>Javascript</a:t>
              </a:r>
              <a:r>
                <a:rPr lang="en-US" sz="1600" b="1" dirty="0">
                  <a:solidFill>
                    <a:srgbClr val="FF0000"/>
                  </a:solidFill>
                  <a:latin typeface="Bookman Old Style" panose="02050604050505020204" pitchFamily="18" charset="0"/>
                </a:rPr>
                <a:t> Output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C9D70C39-8162-8D24-C84E-5E3F2B81A950}"/>
              </a:ext>
            </a:extLst>
          </p:cNvPr>
          <p:cNvSpPr txBox="1"/>
          <p:nvPr/>
        </p:nvSpPr>
        <p:spPr>
          <a:xfrm>
            <a:off x="457200" y="677749"/>
            <a:ext cx="6352478" cy="3970318"/>
          </a:xfrm>
          <a:prstGeom prst="rect">
            <a:avLst/>
          </a:prstGeom>
          <a:noFill/>
        </p:spPr>
        <p:txBody>
          <a:bodyPr wrap="square">
            <a:spAutoFit/>
          </a:bodyPr>
          <a:lstStyle/>
          <a:p>
            <a:r>
              <a:rPr lang="en-US" b="0" i="0" dirty="0">
                <a:solidFill>
                  <a:srgbClr val="FF0000"/>
                </a:solidFill>
                <a:effectLst/>
                <a:latin typeface="Consolas" panose="020B0609020204030204" pitchFamily="49" charset="0"/>
              </a:rPr>
              <a:t>window keyword is optional:</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Web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alert(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pic>
        <p:nvPicPr>
          <p:cNvPr id="2" name="Picture 1">
            <a:extLst>
              <a:ext uri="{FF2B5EF4-FFF2-40B4-BE49-F238E27FC236}">
                <a16:creationId xmlns:a16="http://schemas.microsoft.com/office/drawing/2014/main" id="{5C129064-E6A4-8CC2-7650-9BF6F8F426E6}"/>
              </a:ext>
            </a:extLst>
          </p:cNvPr>
          <p:cNvPicPr>
            <a:picLocks noChangeAspect="1"/>
          </p:cNvPicPr>
          <p:nvPr/>
        </p:nvPicPr>
        <p:blipFill>
          <a:blip r:embed="rId3"/>
          <a:stretch>
            <a:fillRect/>
          </a:stretch>
        </p:blipFill>
        <p:spPr>
          <a:xfrm>
            <a:off x="4292321" y="1200150"/>
            <a:ext cx="3610676" cy="1685925"/>
          </a:xfrm>
          <a:prstGeom prst="rect">
            <a:avLst/>
          </a:prstGeom>
        </p:spPr>
      </p:pic>
    </p:spTree>
    <p:extLst>
      <p:ext uri="{BB962C8B-B14F-4D97-AF65-F5344CB8AC3E}">
        <p14:creationId xmlns:p14="http://schemas.microsoft.com/office/powerpoint/2010/main" val="14073715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Output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C9D70C39-8162-8D24-C84E-5E3F2B81A950}"/>
              </a:ext>
            </a:extLst>
          </p:cNvPr>
          <p:cNvSpPr txBox="1"/>
          <p:nvPr/>
        </p:nvSpPr>
        <p:spPr>
          <a:xfrm>
            <a:off x="533400" y="706347"/>
            <a:ext cx="6352478" cy="923330"/>
          </a:xfrm>
          <a:prstGeom prst="rect">
            <a:avLst/>
          </a:prstGeom>
          <a:noFill/>
        </p:spPr>
        <p:txBody>
          <a:bodyPr wrap="square">
            <a:spAutoFit/>
          </a:bodyPr>
          <a:lstStyle/>
          <a:p>
            <a:r>
              <a:rPr lang="en-US" dirty="0">
                <a:solidFill>
                  <a:srgbClr val="FF0000"/>
                </a:solidFill>
              </a:rPr>
              <a:t>Using console.log()</a:t>
            </a:r>
          </a:p>
          <a:p>
            <a:r>
              <a:rPr lang="en-US" dirty="0">
                <a:solidFill>
                  <a:schemeClr val="bg1"/>
                </a:solidFill>
              </a:rPr>
              <a:t>For debugging purposes, you can call the console.log() method in the browser to display data.</a:t>
            </a:r>
            <a:endParaRPr lang="en-IN" dirty="0">
              <a:solidFill>
                <a:schemeClr val="bg1"/>
              </a:solidFill>
            </a:endParaRPr>
          </a:p>
        </p:txBody>
      </p:sp>
      <p:sp>
        <p:nvSpPr>
          <p:cNvPr id="4" name="TextBox 3">
            <a:extLst>
              <a:ext uri="{FF2B5EF4-FFF2-40B4-BE49-F238E27FC236}">
                <a16:creationId xmlns:a16="http://schemas.microsoft.com/office/drawing/2014/main" id="{16041C06-EB27-7AC7-7D65-0EA3C7CC7301}"/>
              </a:ext>
            </a:extLst>
          </p:cNvPr>
          <p:cNvSpPr txBox="1"/>
          <p:nvPr/>
        </p:nvSpPr>
        <p:spPr>
          <a:xfrm>
            <a:off x="533400" y="1629677"/>
            <a:ext cx="6377568" cy="4524315"/>
          </a:xfrm>
          <a:prstGeom prst="rect">
            <a:avLst/>
          </a:prstGeom>
          <a:noFill/>
        </p:spPr>
        <p:txBody>
          <a:bodyPr wrap="square">
            <a:spAutoFit/>
          </a:bodyPr>
          <a:lstStyle/>
          <a:p>
            <a:r>
              <a:rPr lang="en-IN" dirty="0">
                <a:solidFill>
                  <a:schemeClr val="bg1"/>
                </a:solidFill>
              </a:rPr>
              <a:t>&lt;!DOCTYPE html&gt;</a:t>
            </a:r>
          </a:p>
          <a:p>
            <a:r>
              <a:rPr lang="en-IN" dirty="0">
                <a:solidFill>
                  <a:schemeClr val="bg1"/>
                </a:solidFill>
              </a:rPr>
              <a:t>&lt;html&gt;</a:t>
            </a:r>
          </a:p>
          <a:p>
            <a:r>
              <a:rPr lang="en-IN" dirty="0">
                <a:solidFill>
                  <a:schemeClr val="bg1"/>
                </a:solidFill>
              </a:rPr>
              <a:t>&lt;body&gt;</a:t>
            </a:r>
          </a:p>
          <a:p>
            <a:endParaRPr lang="en-IN" dirty="0">
              <a:solidFill>
                <a:schemeClr val="bg1"/>
              </a:solidFill>
            </a:endParaRPr>
          </a:p>
          <a:p>
            <a:r>
              <a:rPr lang="en-IN" dirty="0">
                <a:solidFill>
                  <a:schemeClr val="bg1"/>
                </a:solidFill>
              </a:rPr>
              <a:t>&lt;h2&gt;Activate Debugging&lt;/h2&gt;</a:t>
            </a:r>
          </a:p>
          <a:p>
            <a:endParaRPr lang="en-IN" dirty="0">
              <a:solidFill>
                <a:schemeClr val="bg1"/>
              </a:solidFill>
            </a:endParaRPr>
          </a:p>
          <a:p>
            <a:r>
              <a:rPr lang="en-IN" dirty="0">
                <a:solidFill>
                  <a:schemeClr val="bg1"/>
                </a:solidFill>
              </a:rPr>
              <a:t>&lt;p&gt;F12 on your keyboard will activate debugging.&lt;/p&gt;</a:t>
            </a:r>
          </a:p>
          <a:p>
            <a:r>
              <a:rPr lang="en-IN" dirty="0">
                <a:solidFill>
                  <a:schemeClr val="bg1"/>
                </a:solidFill>
              </a:rPr>
              <a:t>&lt;p&gt;Then select "Console" in the debugger menu.&lt;/p&gt;</a:t>
            </a:r>
          </a:p>
          <a:p>
            <a:r>
              <a:rPr lang="en-IN" dirty="0">
                <a:solidFill>
                  <a:schemeClr val="bg1"/>
                </a:solidFill>
              </a:rPr>
              <a:t>&lt;p&gt;Then click Run again.&lt;/p&gt;</a:t>
            </a:r>
          </a:p>
          <a:p>
            <a:endParaRPr lang="en-IN" dirty="0">
              <a:solidFill>
                <a:schemeClr val="bg1"/>
              </a:solidFill>
            </a:endParaRPr>
          </a:p>
          <a:p>
            <a:r>
              <a:rPr lang="en-IN" dirty="0">
                <a:solidFill>
                  <a:schemeClr val="bg1"/>
                </a:solidFill>
              </a:rPr>
              <a:t>&lt;script&gt;</a:t>
            </a:r>
          </a:p>
          <a:p>
            <a:r>
              <a:rPr lang="en-IN" dirty="0">
                <a:solidFill>
                  <a:schemeClr val="bg1"/>
                </a:solidFill>
              </a:rPr>
              <a:t>console.log(5 + 6);</a:t>
            </a:r>
          </a:p>
          <a:p>
            <a:r>
              <a:rPr lang="en-IN" dirty="0">
                <a:solidFill>
                  <a:schemeClr val="bg1"/>
                </a:solidFill>
              </a:rPr>
              <a:t>&lt;/script&gt;</a:t>
            </a:r>
          </a:p>
          <a:p>
            <a:endParaRPr lang="en-IN" dirty="0">
              <a:solidFill>
                <a:schemeClr val="bg1"/>
              </a:solidFill>
            </a:endParaRPr>
          </a:p>
          <a:p>
            <a:r>
              <a:rPr lang="en-IN" dirty="0">
                <a:solidFill>
                  <a:schemeClr val="bg1"/>
                </a:solidFill>
              </a:rPr>
              <a:t>&lt;/body&gt;</a:t>
            </a:r>
          </a:p>
          <a:p>
            <a:r>
              <a:rPr lang="en-IN" dirty="0">
                <a:solidFill>
                  <a:schemeClr val="bg1"/>
                </a:solidFill>
              </a:rPr>
              <a:t>&lt;/html&gt; </a:t>
            </a:r>
          </a:p>
        </p:txBody>
      </p:sp>
    </p:spTree>
    <p:extLst>
      <p:ext uri="{BB962C8B-B14F-4D97-AF65-F5344CB8AC3E}">
        <p14:creationId xmlns:p14="http://schemas.microsoft.com/office/powerpoint/2010/main" val="132259293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Output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C9D70C39-8162-8D24-C84E-5E3F2B81A950}"/>
              </a:ext>
            </a:extLst>
          </p:cNvPr>
          <p:cNvSpPr txBox="1"/>
          <p:nvPr/>
        </p:nvSpPr>
        <p:spPr>
          <a:xfrm>
            <a:off x="533400" y="706347"/>
            <a:ext cx="7877946" cy="4524315"/>
          </a:xfrm>
          <a:prstGeom prst="rect">
            <a:avLst/>
          </a:prstGeom>
          <a:noFill/>
        </p:spPr>
        <p:txBody>
          <a:bodyPr wrap="square">
            <a:spAutoFit/>
          </a:bodyPr>
          <a:lstStyle/>
          <a:p>
            <a:r>
              <a:rPr lang="en-US" dirty="0">
                <a:solidFill>
                  <a:srgbClr val="FF0000"/>
                </a:solidFill>
              </a:rPr>
              <a:t>JavaScript Print</a:t>
            </a:r>
          </a:p>
          <a:p>
            <a:r>
              <a:rPr lang="en-US" dirty="0">
                <a:solidFill>
                  <a:schemeClr val="bg1"/>
                </a:solidFill>
              </a:rPr>
              <a:t>JavaScript does not have any print object or print methods.</a:t>
            </a:r>
          </a:p>
          <a:p>
            <a:endParaRPr lang="en-US" dirty="0">
              <a:solidFill>
                <a:schemeClr val="bg1"/>
              </a:solidFill>
            </a:endParaRPr>
          </a:p>
          <a:p>
            <a:r>
              <a:rPr lang="en-US" dirty="0">
                <a:solidFill>
                  <a:schemeClr val="bg1"/>
                </a:solidFill>
              </a:rPr>
              <a:t>You cannot access output devices from JavaScript.</a:t>
            </a:r>
          </a:p>
          <a:p>
            <a:endParaRPr lang="en-US" dirty="0">
              <a:solidFill>
                <a:schemeClr val="bg1"/>
              </a:solidFill>
            </a:endParaRPr>
          </a:p>
          <a:p>
            <a:r>
              <a:rPr lang="en-US" dirty="0">
                <a:solidFill>
                  <a:schemeClr val="bg1"/>
                </a:solidFill>
              </a:rPr>
              <a:t>The only exception is that you can call the </a:t>
            </a:r>
            <a:r>
              <a:rPr lang="en-US" dirty="0" err="1">
                <a:solidFill>
                  <a:srgbClr val="FF0000"/>
                </a:solidFill>
              </a:rPr>
              <a:t>window.print</a:t>
            </a:r>
            <a:r>
              <a:rPr lang="en-US" dirty="0">
                <a:solidFill>
                  <a:srgbClr val="FF0000"/>
                </a:solidFill>
              </a:rPr>
              <a:t>() </a:t>
            </a:r>
            <a:r>
              <a:rPr lang="en-US" dirty="0">
                <a:solidFill>
                  <a:schemeClr val="bg1"/>
                </a:solidFill>
              </a:rPr>
              <a:t>method in the browser to print the content of the current window.</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onclick</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window.print</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Print this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US" dirty="0">
              <a:solidFill>
                <a:schemeClr val="bg1"/>
              </a:solidFill>
            </a:endParaRPr>
          </a:p>
          <a:p>
            <a:endParaRPr lang="en-IN" dirty="0">
              <a:solidFill>
                <a:schemeClr val="bg1"/>
              </a:solidFill>
            </a:endParaRPr>
          </a:p>
        </p:txBody>
      </p:sp>
      <p:pic>
        <p:nvPicPr>
          <p:cNvPr id="6" name="Picture 5">
            <a:extLst>
              <a:ext uri="{FF2B5EF4-FFF2-40B4-BE49-F238E27FC236}">
                <a16:creationId xmlns:a16="http://schemas.microsoft.com/office/drawing/2014/main" id="{EEE23C73-1159-E233-9FD0-1547BD2C7097}"/>
              </a:ext>
            </a:extLst>
          </p:cNvPr>
          <p:cNvPicPr>
            <a:picLocks noChangeAspect="1"/>
          </p:cNvPicPr>
          <p:nvPr/>
        </p:nvPicPr>
        <p:blipFill>
          <a:blip r:embed="rId3"/>
          <a:stretch>
            <a:fillRect/>
          </a:stretch>
        </p:blipFill>
        <p:spPr>
          <a:xfrm>
            <a:off x="7522569" y="975009"/>
            <a:ext cx="3242862" cy="2337413"/>
          </a:xfrm>
          <a:prstGeom prst="rect">
            <a:avLst/>
          </a:prstGeom>
        </p:spPr>
      </p:pic>
    </p:spTree>
    <p:extLst>
      <p:ext uri="{BB962C8B-B14F-4D97-AF65-F5344CB8AC3E}">
        <p14:creationId xmlns:p14="http://schemas.microsoft.com/office/powerpoint/2010/main" val="3101476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322595" y="971551"/>
            <a:ext cx="7678405" cy="646331"/>
          </a:xfrm>
          <a:prstGeom prst="rect">
            <a:avLst/>
          </a:prstGeom>
          <a:noFill/>
        </p:spPr>
        <p:txBody>
          <a:bodyPr wrap="square">
            <a:spAutoFit/>
          </a:bodyPr>
          <a:lstStyle/>
          <a:p>
            <a:br>
              <a:rPr lang="en-US" dirty="0"/>
            </a:br>
            <a:endParaRPr lang="en-IN" dirty="0">
              <a:solidFill>
                <a:schemeClr val="bg1"/>
              </a:solidFill>
            </a:endParaRPr>
          </a:p>
        </p:txBody>
      </p:sp>
      <p:sp>
        <p:nvSpPr>
          <p:cNvPr id="5" name="TextBox 4">
            <a:extLst>
              <a:ext uri="{FF2B5EF4-FFF2-40B4-BE49-F238E27FC236}">
                <a16:creationId xmlns:a16="http://schemas.microsoft.com/office/drawing/2014/main" id="{D60BBC34-91CD-4A2A-1F80-A0D4506EC2E4}"/>
              </a:ext>
            </a:extLst>
          </p:cNvPr>
          <p:cNvSpPr txBox="1"/>
          <p:nvPr/>
        </p:nvSpPr>
        <p:spPr>
          <a:xfrm>
            <a:off x="76199" y="971551"/>
            <a:ext cx="8745205" cy="3139321"/>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JavaScript Identifiers</a:t>
            </a:r>
          </a:p>
          <a:p>
            <a:pPr algn="l"/>
            <a:r>
              <a:rPr lang="en-US" b="0" i="0" dirty="0">
                <a:solidFill>
                  <a:srgbClr val="000000"/>
                </a:solidFill>
                <a:effectLst/>
                <a:latin typeface="Verdana" panose="020B0604030504040204" pitchFamily="34" charset="0"/>
              </a:rPr>
              <a:t>All JavaScript </a:t>
            </a:r>
            <a:r>
              <a:rPr lang="en-US" b="1" i="0" dirty="0">
                <a:solidFill>
                  <a:srgbClr val="000000"/>
                </a:solidFill>
                <a:effectLst/>
                <a:latin typeface="Verdana" panose="020B0604030504040204" pitchFamily="34" charset="0"/>
              </a:rPr>
              <a:t>variables</a:t>
            </a:r>
            <a:r>
              <a:rPr lang="en-US" b="0" i="0" dirty="0">
                <a:solidFill>
                  <a:srgbClr val="000000"/>
                </a:solidFill>
                <a:effectLst/>
                <a:latin typeface="Verdana" panose="020B0604030504040204" pitchFamily="34" charset="0"/>
              </a:rPr>
              <a:t> must be </a:t>
            </a:r>
            <a:r>
              <a:rPr lang="en-US" b="1" i="0" dirty="0">
                <a:solidFill>
                  <a:srgbClr val="000000"/>
                </a:solidFill>
                <a:effectLst/>
                <a:latin typeface="Verdana" panose="020B0604030504040204" pitchFamily="34" charset="0"/>
              </a:rPr>
              <a:t>identified</a:t>
            </a:r>
            <a:r>
              <a:rPr lang="en-US" b="0" i="0" dirty="0">
                <a:solidFill>
                  <a:srgbClr val="000000"/>
                </a:solidFill>
                <a:effectLst/>
                <a:latin typeface="Verdana" panose="020B0604030504040204" pitchFamily="34" charset="0"/>
              </a:rPr>
              <a:t> with </a:t>
            </a:r>
            <a:r>
              <a:rPr lang="en-US" b="1" i="0" dirty="0">
                <a:solidFill>
                  <a:srgbClr val="000000"/>
                </a:solidFill>
                <a:effectLst/>
                <a:latin typeface="Verdana" panose="020B0604030504040204" pitchFamily="34" charset="0"/>
              </a:rPr>
              <a:t>unique names</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These unique names are called </a:t>
            </a:r>
            <a:r>
              <a:rPr lang="en-US" b="1" i="0" dirty="0">
                <a:solidFill>
                  <a:srgbClr val="000000"/>
                </a:solidFill>
                <a:effectLst/>
                <a:latin typeface="Verdana" panose="020B0604030504040204" pitchFamily="34" charset="0"/>
              </a:rPr>
              <a:t>identifiers</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Identifiers can be short names (like x and y) or more descriptive names (age, sum, </a:t>
            </a:r>
            <a:r>
              <a:rPr lang="en-US" b="0" i="0" dirty="0" err="1">
                <a:solidFill>
                  <a:srgbClr val="000000"/>
                </a:solidFill>
                <a:effectLst/>
                <a:latin typeface="Verdana" panose="020B0604030504040204" pitchFamily="34" charset="0"/>
              </a:rPr>
              <a:t>totalVolume</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The general rules for constructing names for variables (unique identifiers) are:</a:t>
            </a:r>
          </a:p>
          <a:p>
            <a:pPr algn="l">
              <a:buFont typeface="Arial" panose="020B0604020202020204" pitchFamily="34" charset="0"/>
              <a:buChar char="•"/>
            </a:pPr>
            <a:r>
              <a:rPr lang="en-US" b="0" i="0" dirty="0">
                <a:solidFill>
                  <a:srgbClr val="FF0000"/>
                </a:solidFill>
                <a:effectLst/>
                <a:latin typeface="Verdana" panose="020B0604030504040204" pitchFamily="34" charset="0"/>
              </a:rPr>
              <a:t>Names can contain letters, digits, underscores, and dollar signs.</a:t>
            </a:r>
          </a:p>
          <a:p>
            <a:pPr>
              <a:buFont typeface="Arial" panose="020B0604020202020204" pitchFamily="34" charset="0"/>
              <a:buChar char="•"/>
            </a:pPr>
            <a:r>
              <a:rPr lang="en-US" b="0" i="0" dirty="0">
                <a:solidFill>
                  <a:srgbClr val="FF0000"/>
                </a:solidFill>
                <a:effectLst/>
                <a:latin typeface="Verdana" panose="020B0604030504040204" pitchFamily="34" charset="0"/>
              </a:rPr>
              <a:t>Names begin with a letter or $ and _</a:t>
            </a:r>
          </a:p>
          <a:p>
            <a:pPr algn="l">
              <a:buFont typeface="Arial" panose="020B0604020202020204" pitchFamily="34" charset="0"/>
              <a:buChar char="•"/>
            </a:pPr>
            <a:r>
              <a:rPr lang="en-US" b="0" i="0" dirty="0">
                <a:solidFill>
                  <a:srgbClr val="FF0000"/>
                </a:solidFill>
                <a:effectLst/>
                <a:latin typeface="Verdana" panose="020B0604030504040204" pitchFamily="34" charset="0"/>
              </a:rPr>
              <a:t>Names are case sensitive (y and Y are different variables).</a:t>
            </a:r>
          </a:p>
          <a:p>
            <a:pPr algn="l">
              <a:buFont typeface="Arial" panose="020B0604020202020204" pitchFamily="34" charset="0"/>
              <a:buChar char="•"/>
            </a:pPr>
            <a:r>
              <a:rPr lang="en-US" b="0" i="0" dirty="0">
                <a:solidFill>
                  <a:srgbClr val="FF0000"/>
                </a:solidFill>
                <a:effectLst/>
                <a:latin typeface="Verdana" panose="020B0604030504040204" pitchFamily="34" charset="0"/>
              </a:rPr>
              <a:t>Reserved words (like JavaScript keywords) cannot be used as name</a:t>
            </a:r>
          </a:p>
        </p:txBody>
      </p:sp>
    </p:spTree>
    <p:extLst>
      <p:ext uri="{BB962C8B-B14F-4D97-AF65-F5344CB8AC3E}">
        <p14:creationId xmlns:p14="http://schemas.microsoft.com/office/powerpoint/2010/main" val="39202921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322595" y="971551"/>
            <a:ext cx="7678405" cy="3416320"/>
          </a:xfrm>
          <a:prstGeom prst="rect">
            <a:avLst/>
          </a:prstGeom>
          <a:noFill/>
        </p:spPr>
        <p:txBody>
          <a:bodyPr wrap="square">
            <a:spAutoFit/>
          </a:bodyPr>
          <a:lstStyle/>
          <a:p>
            <a:r>
              <a:rPr lang="en-IN" dirty="0">
                <a:solidFill>
                  <a:schemeClr val="bg1"/>
                </a:solidFill>
              </a:rPr>
              <a:t>4 Ways to Declare a JavaScript Variable:</a:t>
            </a:r>
          </a:p>
          <a:p>
            <a:pPr marL="285750" indent="-285750">
              <a:buFont typeface="Wingdings" panose="05000000000000000000" pitchFamily="2" charset="2"/>
              <a:buChar char="§"/>
            </a:pPr>
            <a:r>
              <a:rPr lang="en-IN" dirty="0">
                <a:solidFill>
                  <a:schemeClr val="bg1"/>
                </a:solidFill>
              </a:rPr>
              <a:t>Using var</a:t>
            </a:r>
          </a:p>
          <a:p>
            <a:pPr marL="285750" indent="-285750">
              <a:buFont typeface="Wingdings" panose="05000000000000000000" pitchFamily="2" charset="2"/>
              <a:buChar char="§"/>
            </a:pPr>
            <a:r>
              <a:rPr lang="en-IN" dirty="0">
                <a:solidFill>
                  <a:schemeClr val="bg1"/>
                </a:solidFill>
              </a:rPr>
              <a:t>Using let</a:t>
            </a:r>
          </a:p>
          <a:p>
            <a:pPr marL="285750" indent="-285750">
              <a:buFont typeface="Wingdings" panose="05000000000000000000" pitchFamily="2" charset="2"/>
              <a:buChar char="§"/>
            </a:pPr>
            <a:r>
              <a:rPr lang="en-IN" dirty="0">
                <a:solidFill>
                  <a:schemeClr val="bg1"/>
                </a:solidFill>
              </a:rPr>
              <a:t>Using </a:t>
            </a:r>
            <a:r>
              <a:rPr lang="en-IN" dirty="0" err="1">
                <a:solidFill>
                  <a:schemeClr val="bg1"/>
                </a:solidFill>
              </a:rPr>
              <a:t>const</a:t>
            </a:r>
            <a:endParaRPr lang="en-IN" dirty="0">
              <a:solidFill>
                <a:schemeClr val="bg1"/>
              </a:solidFill>
            </a:endParaRPr>
          </a:p>
          <a:p>
            <a:pPr marL="285750" indent="-285750">
              <a:buFont typeface="Wingdings" panose="05000000000000000000" pitchFamily="2" charset="2"/>
              <a:buChar char="§"/>
            </a:pPr>
            <a:r>
              <a:rPr lang="en-IN" dirty="0">
                <a:solidFill>
                  <a:schemeClr val="bg1"/>
                </a:solidFill>
              </a:rPr>
              <a:t>Using nothing</a:t>
            </a:r>
          </a:p>
          <a:p>
            <a:endParaRPr lang="en-IN" dirty="0">
              <a:solidFill>
                <a:schemeClr val="bg1"/>
              </a:solidFill>
            </a:endParaRPr>
          </a:p>
          <a:p>
            <a:r>
              <a:rPr lang="en-US" b="0" i="0" dirty="0">
                <a:solidFill>
                  <a:srgbClr val="000000"/>
                </a:solidFill>
                <a:effectLst/>
                <a:latin typeface="Verdana" panose="020B0604030504040204" pitchFamily="34" charset="0"/>
              </a:rPr>
              <a:t>Variables are containers for storing data (storing data values)</a:t>
            </a:r>
          </a:p>
          <a:p>
            <a:r>
              <a:rPr lang="en-US" dirty="0">
                <a:solidFill>
                  <a:srgbClr val="FF0000"/>
                </a:solidFill>
                <a:latin typeface="Verdana" panose="020B0604030504040204" pitchFamily="34" charset="0"/>
              </a:rPr>
              <a:t>Using var </a:t>
            </a:r>
            <a:endParaRPr lang="en-US" b="0" i="0" dirty="0">
              <a:solidFill>
                <a:srgbClr val="FF0000"/>
              </a:solidFill>
              <a:effectLst/>
              <a:latin typeface="Verdana" panose="020B0604030504040204" pitchFamily="34" charset="0"/>
            </a:endParaRPr>
          </a:p>
          <a:p>
            <a:r>
              <a:rPr lang="da-DK" b="0" i="0" dirty="0">
                <a:solidFill>
                  <a:srgbClr val="0000CD"/>
                </a:solidFill>
                <a:effectLst/>
                <a:latin typeface="Consolas" panose="020B0609020204030204" pitchFamily="49" charset="0"/>
              </a:rPr>
              <a:t>var</a:t>
            </a:r>
            <a:r>
              <a:rPr lang="da-DK" b="0" i="0" dirty="0">
                <a:solidFill>
                  <a:srgbClr val="000000"/>
                </a:solidFill>
                <a:effectLst/>
                <a:latin typeface="Consolas" panose="020B0609020204030204" pitchFamily="49" charset="0"/>
              </a:rPr>
              <a:t> x = </a:t>
            </a:r>
            <a:r>
              <a:rPr lang="da-DK" b="0" i="0" dirty="0">
                <a:solidFill>
                  <a:srgbClr val="FF0000"/>
                </a:solidFill>
                <a:effectLst/>
                <a:latin typeface="Consolas" panose="020B0609020204030204" pitchFamily="49" charset="0"/>
              </a:rPr>
              <a:t>5</a:t>
            </a:r>
            <a:r>
              <a:rPr lang="da-DK" b="0" i="0" dirty="0">
                <a:solidFill>
                  <a:srgbClr val="000000"/>
                </a:solidFill>
                <a:effectLst/>
                <a:latin typeface="Consolas" panose="020B0609020204030204" pitchFamily="49" charset="0"/>
              </a:rPr>
              <a:t>;</a:t>
            </a:r>
            <a:br>
              <a:rPr lang="da-DK" dirty="0"/>
            </a:br>
            <a:r>
              <a:rPr lang="da-DK" b="0" i="0" dirty="0">
                <a:solidFill>
                  <a:srgbClr val="0000CD"/>
                </a:solidFill>
                <a:effectLst/>
                <a:latin typeface="Consolas" panose="020B0609020204030204" pitchFamily="49" charset="0"/>
              </a:rPr>
              <a:t>var</a:t>
            </a:r>
            <a:r>
              <a:rPr lang="da-DK" b="0" i="0" dirty="0">
                <a:solidFill>
                  <a:srgbClr val="000000"/>
                </a:solidFill>
                <a:effectLst/>
                <a:latin typeface="Consolas" panose="020B0609020204030204" pitchFamily="49" charset="0"/>
              </a:rPr>
              <a:t> y = </a:t>
            </a:r>
            <a:r>
              <a:rPr lang="da-DK" b="0" i="0" dirty="0">
                <a:solidFill>
                  <a:srgbClr val="FF0000"/>
                </a:solidFill>
                <a:effectLst/>
                <a:latin typeface="Consolas" panose="020B0609020204030204" pitchFamily="49" charset="0"/>
              </a:rPr>
              <a:t>6</a:t>
            </a:r>
            <a:r>
              <a:rPr lang="da-DK" b="0" i="0" dirty="0">
                <a:solidFill>
                  <a:srgbClr val="000000"/>
                </a:solidFill>
                <a:effectLst/>
                <a:latin typeface="Consolas" panose="020B0609020204030204" pitchFamily="49" charset="0"/>
              </a:rPr>
              <a:t>;</a:t>
            </a:r>
            <a:br>
              <a:rPr lang="da-DK" dirty="0"/>
            </a:br>
            <a:r>
              <a:rPr lang="da-DK" b="0" i="0" dirty="0">
                <a:solidFill>
                  <a:srgbClr val="0000CD"/>
                </a:solidFill>
                <a:effectLst/>
                <a:latin typeface="Consolas" panose="020B0609020204030204" pitchFamily="49" charset="0"/>
              </a:rPr>
              <a:t>var</a:t>
            </a:r>
            <a:r>
              <a:rPr lang="da-DK" b="0" i="0" dirty="0">
                <a:solidFill>
                  <a:srgbClr val="000000"/>
                </a:solidFill>
                <a:effectLst/>
                <a:latin typeface="Consolas" panose="020B0609020204030204" pitchFamily="49" charset="0"/>
              </a:rPr>
              <a:t> z = x + y;</a:t>
            </a:r>
            <a:endParaRPr lang="en-IN" b="0" i="0" dirty="0">
              <a:solidFill>
                <a:schemeClr val="bg1"/>
              </a:solidFill>
              <a:effectLst/>
              <a:latin typeface="Verdana" panose="020B0604030504040204" pitchFamily="34" charset="0"/>
            </a:endParaRPr>
          </a:p>
          <a:p>
            <a:endParaRPr lang="en-IN" dirty="0">
              <a:solidFill>
                <a:schemeClr val="bg1"/>
              </a:solidFill>
            </a:endParaRPr>
          </a:p>
        </p:txBody>
      </p:sp>
    </p:spTree>
    <p:extLst>
      <p:ext uri="{BB962C8B-B14F-4D97-AF65-F5344CB8AC3E}">
        <p14:creationId xmlns:p14="http://schemas.microsoft.com/office/powerpoint/2010/main" val="42329687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322595" y="971551"/>
            <a:ext cx="7678405" cy="3416320"/>
          </a:xfrm>
          <a:prstGeom prst="rect">
            <a:avLst/>
          </a:prstGeom>
          <a:noFill/>
        </p:spPr>
        <p:txBody>
          <a:bodyPr wrap="square">
            <a:spAutoFit/>
          </a:bodyPr>
          <a:lstStyle/>
          <a:p>
            <a:r>
              <a:rPr lang="da-DK" b="0" i="0" dirty="0">
                <a:solidFill>
                  <a:srgbClr val="FF0000"/>
                </a:solidFill>
                <a:effectLst/>
                <a:latin typeface="Consolas" panose="020B0609020204030204" pitchFamily="49" charset="0"/>
              </a:rPr>
              <a:t>Using let</a:t>
            </a:r>
          </a:p>
          <a:p>
            <a:r>
              <a:rPr lang="da-DK" b="0" i="0" dirty="0">
                <a:solidFill>
                  <a:srgbClr val="0000CD"/>
                </a:solidFill>
                <a:effectLst/>
                <a:latin typeface="Consolas" panose="020B0609020204030204" pitchFamily="49" charset="0"/>
              </a:rPr>
              <a:t>let</a:t>
            </a:r>
            <a:r>
              <a:rPr lang="da-DK" b="0" i="0" dirty="0">
                <a:solidFill>
                  <a:srgbClr val="000000"/>
                </a:solidFill>
                <a:effectLst/>
                <a:latin typeface="Consolas" panose="020B0609020204030204" pitchFamily="49" charset="0"/>
              </a:rPr>
              <a:t> x = </a:t>
            </a:r>
            <a:r>
              <a:rPr lang="da-DK" b="0" i="0" dirty="0">
                <a:solidFill>
                  <a:srgbClr val="FF0000"/>
                </a:solidFill>
                <a:effectLst/>
                <a:latin typeface="Consolas" panose="020B0609020204030204" pitchFamily="49" charset="0"/>
              </a:rPr>
              <a:t>5</a:t>
            </a:r>
            <a:r>
              <a:rPr lang="da-DK" b="0" i="0" dirty="0">
                <a:solidFill>
                  <a:srgbClr val="000000"/>
                </a:solidFill>
                <a:effectLst/>
                <a:latin typeface="Consolas" panose="020B0609020204030204" pitchFamily="49" charset="0"/>
              </a:rPr>
              <a:t>;</a:t>
            </a:r>
            <a:br>
              <a:rPr lang="da-DK" dirty="0"/>
            </a:br>
            <a:r>
              <a:rPr lang="da-DK" b="0" i="0" dirty="0">
                <a:solidFill>
                  <a:srgbClr val="0000CD"/>
                </a:solidFill>
                <a:effectLst/>
                <a:latin typeface="Consolas" panose="020B0609020204030204" pitchFamily="49" charset="0"/>
              </a:rPr>
              <a:t>let</a:t>
            </a:r>
            <a:r>
              <a:rPr lang="da-DK" b="0" i="0" dirty="0">
                <a:solidFill>
                  <a:srgbClr val="000000"/>
                </a:solidFill>
                <a:effectLst/>
                <a:latin typeface="Consolas" panose="020B0609020204030204" pitchFamily="49" charset="0"/>
              </a:rPr>
              <a:t> y = </a:t>
            </a:r>
            <a:r>
              <a:rPr lang="da-DK" b="0" i="0" dirty="0">
                <a:solidFill>
                  <a:srgbClr val="FF0000"/>
                </a:solidFill>
                <a:effectLst/>
                <a:latin typeface="Consolas" panose="020B0609020204030204" pitchFamily="49" charset="0"/>
              </a:rPr>
              <a:t>6</a:t>
            </a:r>
            <a:r>
              <a:rPr lang="da-DK" b="0" i="0" dirty="0">
                <a:solidFill>
                  <a:srgbClr val="000000"/>
                </a:solidFill>
                <a:effectLst/>
                <a:latin typeface="Consolas" panose="020B0609020204030204" pitchFamily="49" charset="0"/>
              </a:rPr>
              <a:t>;</a:t>
            </a:r>
            <a:br>
              <a:rPr lang="da-DK" dirty="0"/>
            </a:br>
            <a:r>
              <a:rPr lang="da-DK" b="0" i="0" dirty="0">
                <a:solidFill>
                  <a:srgbClr val="0000CD"/>
                </a:solidFill>
                <a:effectLst/>
                <a:latin typeface="Consolas" panose="020B0609020204030204" pitchFamily="49" charset="0"/>
              </a:rPr>
              <a:t>let</a:t>
            </a:r>
            <a:r>
              <a:rPr lang="da-DK" b="0" i="0" dirty="0">
                <a:solidFill>
                  <a:srgbClr val="000000"/>
                </a:solidFill>
                <a:effectLst/>
                <a:latin typeface="Consolas" panose="020B0609020204030204" pitchFamily="49" charset="0"/>
              </a:rPr>
              <a:t> z = x + y;</a:t>
            </a:r>
          </a:p>
          <a:p>
            <a:r>
              <a:rPr lang="da-DK" b="0" i="0" dirty="0">
                <a:solidFill>
                  <a:srgbClr val="FF0000"/>
                </a:solidFill>
                <a:effectLst/>
                <a:latin typeface="Consolas" panose="020B0609020204030204" pitchFamily="49" charset="0"/>
              </a:rPr>
              <a:t>Undeclared variables</a:t>
            </a:r>
          </a:p>
          <a:p>
            <a:r>
              <a:rPr lang="es-ES" b="0" i="0" dirty="0">
                <a:solidFill>
                  <a:srgbClr val="000000"/>
                </a:solidFill>
                <a:effectLst/>
                <a:latin typeface="Consolas" panose="020B0609020204030204" pitchFamily="49" charset="0"/>
              </a:rPr>
              <a:t>x = </a:t>
            </a:r>
            <a:r>
              <a:rPr lang="es-ES" b="0" i="0" dirty="0">
                <a:solidFill>
                  <a:srgbClr val="FF0000"/>
                </a:solidFill>
                <a:effectLst/>
                <a:latin typeface="Consolas" panose="020B0609020204030204" pitchFamily="49" charset="0"/>
              </a:rPr>
              <a:t>5</a:t>
            </a:r>
            <a:r>
              <a:rPr lang="es-ES" b="0" i="0" dirty="0">
                <a:solidFill>
                  <a:srgbClr val="000000"/>
                </a:solidFill>
                <a:effectLst/>
                <a:latin typeface="Consolas" panose="020B0609020204030204" pitchFamily="49" charset="0"/>
              </a:rPr>
              <a:t>;</a:t>
            </a:r>
            <a:br>
              <a:rPr lang="es-ES" dirty="0"/>
            </a:br>
            <a:r>
              <a:rPr lang="es-ES" b="0" i="0" dirty="0">
                <a:solidFill>
                  <a:srgbClr val="000000"/>
                </a:solidFill>
                <a:effectLst/>
                <a:latin typeface="Consolas" panose="020B0609020204030204" pitchFamily="49" charset="0"/>
              </a:rPr>
              <a:t>y = </a:t>
            </a:r>
            <a:r>
              <a:rPr lang="es-ES" b="0" i="0" dirty="0">
                <a:solidFill>
                  <a:srgbClr val="FF0000"/>
                </a:solidFill>
                <a:effectLst/>
                <a:latin typeface="Consolas" panose="020B0609020204030204" pitchFamily="49" charset="0"/>
              </a:rPr>
              <a:t>6</a:t>
            </a:r>
            <a:r>
              <a:rPr lang="es-ES" b="0" i="0" dirty="0">
                <a:solidFill>
                  <a:srgbClr val="000000"/>
                </a:solidFill>
                <a:effectLst/>
                <a:latin typeface="Consolas" panose="020B0609020204030204" pitchFamily="49" charset="0"/>
              </a:rPr>
              <a:t>;</a:t>
            </a:r>
            <a:br>
              <a:rPr lang="es-ES" dirty="0"/>
            </a:br>
            <a:r>
              <a:rPr lang="es-ES" b="0" i="0" dirty="0">
                <a:solidFill>
                  <a:srgbClr val="000000"/>
                </a:solidFill>
                <a:effectLst/>
                <a:latin typeface="Consolas" panose="020B0609020204030204" pitchFamily="49" charset="0"/>
              </a:rPr>
              <a:t>z = x + y;</a:t>
            </a:r>
            <a:endParaRPr lang="en-IN" dirty="0">
              <a:solidFill>
                <a:schemeClr val="bg1"/>
              </a:solidFill>
            </a:endParaRPr>
          </a:p>
          <a:p>
            <a:r>
              <a:rPr lang="en-IN" dirty="0">
                <a:solidFill>
                  <a:srgbClr val="FF0000"/>
                </a:solidFill>
              </a:rPr>
              <a:t>Using </a:t>
            </a:r>
            <a:r>
              <a:rPr lang="en-IN" dirty="0" err="1">
                <a:solidFill>
                  <a:srgbClr val="FF0000"/>
                </a:solidFill>
              </a:rPr>
              <a:t>const</a:t>
            </a:r>
            <a:r>
              <a:rPr lang="en-IN" dirty="0">
                <a:solidFill>
                  <a:srgbClr val="FF0000"/>
                </a:solidFill>
              </a:rPr>
              <a:t> variables(the values cannot be changed)</a:t>
            </a:r>
          </a:p>
          <a:p>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price1 =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price2 =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dirty="0"/>
            </a:br>
            <a:endParaRPr lang="en-IN" dirty="0">
              <a:solidFill>
                <a:schemeClr val="bg1"/>
              </a:solidFill>
            </a:endParaRPr>
          </a:p>
        </p:txBody>
      </p:sp>
    </p:spTree>
    <p:extLst>
      <p:ext uri="{BB962C8B-B14F-4D97-AF65-F5344CB8AC3E}">
        <p14:creationId xmlns:p14="http://schemas.microsoft.com/office/powerpoint/2010/main" val="105413463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CCE8193-53E0-5CC4-66D5-D8756DB3D10A}"/>
              </a:ext>
            </a:extLst>
          </p:cNvPr>
          <p:cNvSpPr txBox="1"/>
          <p:nvPr/>
        </p:nvSpPr>
        <p:spPr>
          <a:xfrm>
            <a:off x="533400" y="855089"/>
            <a:ext cx="8382000" cy="2308324"/>
          </a:xfrm>
          <a:prstGeom prst="rect">
            <a:avLst/>
          </a:prstGeom>
          <a:noFill/>
        </p:spPr>
        <p:txBody>
          <a:bodyPr wrap="square">
            <a:spAutoFit/>
          </a:bodyPr>
          <a:lstStyle/>
          <a:p>
            <a:r>
              <a:rPr lang="en-IN" dirty="0">
                <a:solidFill>
                  <a:srgbClr val="FF0000"/>
                </a:solidFill>
              </a:rPr>
              <a:t>Variables defined with let can not be redeclared.</a:t>
            </a:r>
          </a:p>
          <a:p>
            <a:endParaRPr lang="en-IN" dirty="0">
              <a:solidFill>
                <a:schemeClr val="bg1"/>
              </a:solidFill>
            </a:endParaRP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A52A2A"/>
                </a:solidFill>
                <a:effectLst/>
                <a:latin typeface="Consolas" panose="020B0609020204030204" pitchFamily="49" charset="0"/>
              </a:rPr>
              <a:t>"John Doe"</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;(we cannot redeclare like this)</a:t>
            </a:r>
          </a:p>
          <a:p>
            <a:endParaRPr lang="en-US" b="0" i="0" dirty="0">
              <a:solidFill>
                <a:srgbClr val="FF0000"/>
              </a:solidFill>
              <a:effectLst/>
              <a:latin typeface="Consolas" panose="020B0609020204030204" pitchFamily="49" charset="0"/>
            </a:endParaRPr>
          </a:p>
          <a:p>
            <a:r>
              <a:rPr lang="en-IN" dirty="0">
                <a:solidFill>
                  <a:srgbClr val="FF0000"/>
                </a:solidFill>
              </a:rPr>
              <a:t>Variables defined with var can  be redeclared.</a:t>
            </a:r>
          </a:p>
          <a:p>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x = </a:t>
            </a:r>
            <a:r>
              <a:rPr lang="en-IN" b="0" i="0" dirty="0">
                <a:solidFill>
                  <a:srgbClr val="A52A2A"/>
                </a:solidFill>
                <a:effectLst/>
                <a:latin typeface="Consolas" panose="020B0609020204030204" pitchFamily="49" charset="0"/>
              </a:rPr>
              <a:t>"John Doe"</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x = </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endParaRPr lang="en-IN" dirty="0">
              <a:solidFill>
                <a:schemeClr val="bg1"/>
              </a:solidFill>
            </a:endParaRPr>
          </a:p>
        </p:txBody>
      </p:sp>
    </p:spTree>
    <p:extLst>
      <p:ext uri="{BB962C8B-B14F-4D97-AF65-F5344CB8AC3E}">
        <p14:creationId xmlns:p14="http://schemas.microsoft.com/office/powerpoint/2010/main" val="423234419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CCE8193-53E0-5CC4-66D5-D8756DB3D10A}"/>
              </a:ext>
            </a:extLst>
          </p:cNvPr>
          <p:cNvSpPr txBox="1"/>
          <p:nvPr/>
        </p:nvSpPr>
        <p:spPr>
          <a:xfrm>
            <a:off x="381000" y="706349"/>
            <a:ext cx="8382000" cy="7017306"/>
          </a:xfrm>
          <a:prstGeom prst="rect">
            <a:avLst/>
          </a:prstGeom>
          <a:noFill/>
        </p:spPr>
        <p:txBody>
          <a:bodyPr wrap="square">
            <a:spAutoFit/>
          </a:bodyPr>
          <a:lstStyle/>
          <a:p>
            <a:r>
              <a:rPr lang="en-US" dirty="0">
                <a:solidFill>
                  <a:srgbClr val="FF0000"/>
                </a:solidFill>
              </a:rPr>
              <a:t>Example</a:t>
            </a:r>
          </a:p>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Redeclaring a Variable Using let</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"demo"</a:t>
            </a:r>
            <a:r>
              <a:rPr lang="en-IN" b="0" dirty="0">
                <a:solidFill>
                  <a:srgbClr val="800000"/>
                </a:solidFill>
                <a:effectLst/>
                <a:latin typeface="Consolas" panose="020B0609020204030204" pitchFamily="49" charset="0"/>
              </a:rPr>
              <a:t>&gt;&lt;/p&gt;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x = </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y=</a:t>
            </a:r>
            <a:r>
              <a:rPr lang="en-IN" b="0" dirty="0">
                <a:solidFill>
                  <a:srgbClr val="098658"/>
                </a:solidFill>
                <a:effectLst/>
                <a:latin typeface="Consolas" panose="020B0609020204030204" pitchFamily="49" charset="0"/>
              </a:rPr>
              <a:t>20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y=</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x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8000"/>
                </a:solidFill>
                <a:effectLst/>
                <a:latin typeface="Consolas" panose="020B0609020204030204" pitchFamily="49" charset="0"/>
              </a:rPr>
              <a:t>// Here x is 10</a:t>
            </a:r>
            <a:endParaRPr lang="en-IN" b="0" dirty="0">
              <a:solidFill>
                <a:srgbClr val="000000"/>
              </a:solidFill>
              <a:effectLst/>
              <a:latin typeface="Consolas" panose="020B0609020204030204" pitchFamily="49" charset="0"/>
            </a:endParaRPr>
          </a:p>
          <a:p>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"demo"</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innerHTML</a:t>
            </a:r>
            <a:r>
              <a:rPr lang="en-IN" b="0" dirty="0">
                <a:solidFill>
                  <a:srgbClr val="000000"/>
                </a:solidFill>
                <a:effectLst/>
                <a:latin typeface="Consolas" panose="020B0609020204030204" pitchFamily="49" charset="0"/>
              </a:rPr>
              <a:t> = x;</a:t>
            </a:r>
          </a:p>
          <a:p>
            <a:r>
              <a:rPr lang="en-IN" b="0" dirty="0" err="1">
                <a:solidFill>
                  <a:srgbClr val="000000"/>
                </a:solidFill>
                <a:effectLst/>
                <a:latin typeface="Consolas" panose="020B0609020204030204" pitchFamily="49" charset="0"/>
              </a:rPr>
              <a:t>document.write</a:t>
            </a:r>
            <a:r>
              <a:rPr lang="en-IN" b="0" dirty="0">
                <a:solidFill>
                  <a:srgbClr val="000000"/>
                </a:solidFill>
                <a:effectLst/>
                <a:latin typeface="Consolas" panose="020B0609020204030204" pitchFamily="49" charset="0"/>
              </a:rPr>
              <a:t>(y+</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+x);</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dirty="0">
              <a:solidFill>
                <a:schemeClr val="bg1"/>
              </a:solidFill>
            </a:endParaRPr>
          </a:p>
          <a:p>
            <a:endParaRPr lang="en-IN" dirty="0">
              <a:solidFill>
                <a:schemeClr val="bg1"/>
              </a:solidFill>
            </a:endParaRPr>
          </a:p>
        </p:txBody>
      </p:sp>
      <p:pic>
        <p:nvPicPr>
          <p:cNvPr id="9" name="Picture 8">
            <a:extLst>
              <a:ext uri="{FF2B5EF4-FFF2-40B4-BE49-F238E27FC236}">
                <a16:creationId xmlns:a16="http://schemas.microsoft.com/office/drawing/2014/main" id="{84E26616-AE9F-3B40-47E0-0326AF457B04}"/>
              </a:ext>
            </a:extLst>
          </p:cNvPr>
          <p:cNvPicPr>
            <a:picLocks noChangeAspect="1"/>
          </p:cNvPicPr>
          <p:nvPr/>
        </p:nvPicPr>
        <p:blipFill>
          <a:blip r:embed="rId3"/>
          <a:stretch>
            <a:fillRect/>
          </a:stretch>
        </p:blipFill>
        <p:spPr>
          <a:xfrm>
            <a:off x="5380463" y="2343150"/>
            <a:ext cx="3733800" cy="1266825"/>
          </a:xfrm>
          <a:prstGeom prst="rect">
            <a:avLst/>
          </a:prstGeom>
        </p:spPr>
      </p:pic>
    </p:spTree>
    <p:extLst>
      <p:ext uri="{BB962C8B-B14F-4D97-AF65-F5344CB8AC3E}">
        <p14:creationId xmlns:p14="http://schemas.microsoft.com/office/powerpoint/2010/main" val="21849540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8CCE8193-53E0-5CC4-66D5-D8756DB3D10A}"/>
              </a:ext>
            </a:extLst>
          </p:cNvPr>
          <p:cNvSpPr txBox="1"/>
          <p:nvPr/>
        </p:nvSpPr>
        <p:spPr>
          <a:xfrm>
            <a:off x="381000" y="706349"/>
            <a:ext cx="8382000" cy="4524315"/>
          </a:xfrm>
          <a:prstGeom prst="rect">
            <a:avLst/>
          </a:prstGeom>
          <a:noFill/>
        </p:spPr>
        <p:txBody>
          <a:bodyPr wrap="square">
            <a:spAutoFit/>
          </a:bodyPr>
          <a:lstStyle/>
          <a:p>
            <a:r>
              <a:rPr lang="en-US" dirty="0">
                <a:solidFill>
                  <a:schemeClr val="bg1"/>
                </a:solidFill>
              </a:rPr>
              <a:t>Variables declared with the var keyword can NOT have </a:t>
            </a:r>
            <a:r>
              <a:rPr lang="en-US" dirty="0">
                <a:solidFill>
                  <a:srgbClr val="FF0000"/>
                </a:solidFill>
              </a:rPr>
              <a:t>block scope.</a:t>
            </a:r>
          </a:p>
          <a:p>
            <a:endParaRPr lang="en-US" dirty="0">
              <a:solidFill>
                <a:schemeClr val="bg1"/>
              </a:solidFill>
            </a:endParaRPr>
          </a:p>
          <a:p>
            <a:r>
              <a:rPr lang="en-US" dirty="0">
                <a:solidFill>
                  <a:schemeClr val="bg1"/>
                </a:solidFill>
              </a:rPr>
              <a:t>Variables declared inside a { } block can be accessed from outside the block.</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chemeClr val="bg1"/>
                </a:solidFill>
                <a:effectLst/>
                <a:latin typeface="Consolas" panose="020B0609020204030204" pitchFamily="49" charset="0"/>
              </a:rPr>
              <a:t>// x CAN be used here</a:t>
            </a:r>
          </a:p>
          <a:p>
            <a:r>
              <a:rPr lang="en-US" dirty="0">
                <a:solidFill>
                  <a:srgbClr val="FF0000"/>
                </a:solidFill>
                <a:latin typeface="Verdana" panose="020B0604030504040204" pitchFamily="34" charset="0"/>
              </a:rPr>
              <a:t>Let and const</a:t>
            </a:r>
            <a:r>
              <a:rPr lang="en-US" b="0" i="0" dirty="0">
                <a:solidFill>
                  <a:srgbClr val="FF0000"/>
                </a:solidFill>
                <a:effectLst/>
                <a:latin typeface="Verdana" panose="020B0604030504040204" pitchFamily="34" charset="0"/>
              </a:rPr>
              <a:t> two keywords provide </a:t>
            </a:r>
            <a:r>
              <a:rPr lang="en-US" b="1" i="0" dirty="0">
                <a:solidFill>
                  <a:srgbClr val="FF0000"/>
                </a:solidFill>
                <a:effectLst/>
                <a:latin typeface="Verdana" panose="020B0604030504040204" pitchFamily="34" charset="0"/>
              </a:rPr>
              <a:t>Block Scope</a:t>
            </a:r>
            <a:r>
              <a:rPr lang="en-US" b="0" i="0" dirty="0">
                <a:solidFill>
                  <a:srgbClr val="FF0000"/>
                </a:solidFill>
                <a:effectLst/>
                <a:latin typeface="Verdana" panose="020B0604030504040204" pitchFamily="34" charset="0"/>
              </a:rPr>
              <a:t> </a:t>
            </a:r>
            <a:r>
              <a:rPr lang="en-US" b="0" i="0" dirty="0">
                <a:solidFill>
                  <a:srgbClr val="000000"/>
                </a:solidFill>
                <a:effectLst/>
                <a:latin typeface="Verdana" panose="020B0604030504040204" pitchFamily="34" charset="0"/>
              </a:rPr>
              <a:t>in JavaScript</a:t>
            </a:r>
          </a:p>
          <a:p>
            <a:r>
              <a:rPr lang="en-US" b="0" i="0" dirty="0">
                <a:solidFill>
                  <a:srgbClr val="000000"/>
                </a:solidFill>
                <a:effectLst/>
                <a:latin typeface="Verdana" panose="020B0604030504040204" pitchFamily="34" charset="0"/>
              </a:rPr>
              <a:t>Variables declared inside a { } block cannot be accessed from outside the block:</a:t>
            </a:r>
          </a:p>
          <a:p>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x can NOT be used here</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50844288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3970318"/>
          </a:xfrm>
          <a:prstGeom prst="rect">
            <a:avLst/>
          </a:prstGeom>
          <a:noFill/>
        </p:spPr>
        <p:txBody>
          <a:bodyPr wrap="square">
            <a:spAutoFit/>
          </a:bodyPr>
          <a:lstStyle/>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Redeclaring a Variable Using let</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"demo"</a:t>
            </a:r>
            <a:r>
              <a:rPr lang="en-IN" b="0" dirty="0">
                <a:solidFill>
                  <a:srgbClr val="800000"/>
                </a:solidFill>
                <a:effectLst/>
                <a:latin typeface="Consolas" panose="020B0609020204030204" pitchFamily="49" charset="0"/>
              </a:rPr>
              <a:t>&gt;&lt;/p&gt;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x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document.</a:t>
            </a:r>
            <a:r>
              <a:rPr lang="en-IN" dirty="0" err="1">
                <a:solidFill>
                  <a:srgbClr val="000000"/>
                </a:solidFill>
                <a:latin typeface="Consolas" panose="020B0609020204030204" pitchFamily="49" charset="0"/>
              </a:rPr>
              <a:t>write</a:t>
            </a:r>
            <a:r>
              <a:rPr lang="en-IN" dirty="0">
                <a:solidFill>
                  <a:srgbClr val="000000"/>
                </a:solidFill>
                <a:latin typeface="Consolas" panose="020B0609020204030204" pitchFamily="49" charset="0"/>
              </a:rPr>
              <a:t>(x);</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p>
          <a:p>
            <a:r>
              <a:rPr lang="en-IN" dirty="0">
                <a:solidFill>
                  <a:srgbClr val="800000"/>
                </a:solidFill>
                <a:latin typeface="Consolas" panose="020B0609020204030204" pitchFamily="49" charset="0"/>
              </a:rPr>
              <a:t>&lt;/body&gt;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pic>
        <p:nvPicPr>
          <p:cNvPr id="11" name="Picture 10">
            <a:extLst>
              <a:ext uri="{FF2B5EF4-FFF2-40B4-BE49-F238E27FC236}">
                <a16:creationId xmlns:a16="http://schemas.microsoft.com/office/drawing/2014/main" id="{814B26B5-9ECA-83B3-29FE-E94EE08E4B2D}"/>
              </a:ext>
            </a:extLst>
          </p:cNvPr>
          <p:cNvPicPr>
            <a:picLocks noChangeAspect="1"/>
          </p:cNvPicPr>
          <p:nvPr/>
        </p:nvPicPr>
        <p:blipFill>
          <a:blip r:embed="rId3"/>
          <a:stretch>
            <a:fillRect/>
          </a:stretch>
        </p:blipFill>
        <p:spPr>
          <a:xfrm>
            <a:off x="4800600" y="2230046"/>
            <a:ext cx="4343400" cy="683408"/>
          </a:xfrm>
          <a:prstGeom prst="rect">
            <a:avLst/>
          </a:prstGeom>
        </p:spPr>
      </p:pic>
    </p:spTree>
    <p:extLst>
      <p:ext uri="{BB962C8B-B14F-4D97-AF65-F5344CB8AC3E}">
        <p14:creationId xmlns:p14="http://schemas.microsoft.com/office/powerpoint/2010/main" val="32841410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195146"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Document Object Model(DOM)</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D2D205A4-3A8E-6DAF-F161-AF81BA11805B}"/>
              </a:ext>
            </a:extLst>
          </p:cNvPr>
          <p:cNvSpPr txBox="1"/>
          <p:nvPr/>
        </p:nvSpPr>
        <p:spPr>
          <a:xfrm>
            <a:off x="289141" y="971550"/>
            <a:ext cx="8245259" cy="2862322"/>
          </a:xfrm>
          <a:prstGeom prst="rect">
            <a:avLst/>
          </a:prstGeom>
          <a:noFill/>
        </p:spPr>
        <p:txBody>
          <a:bodyPr wrap="square">
            <a:spAutoFit/>
          </a:bodyPr>
          <a:lstStyle/>
          <a:p>
            <a:pPr algn="just" fontAlgn="base"/>
            <a:r>
              <a:rPr lang="en-US" b="1" i="0" dirty="0">
                <a:solidFill>
                  <a:srgbClr val="273239"/>
                </a:solidFill>
                <a:effectLst/>
                <a:latin typeface="Nunito" pitchFamily="2" charset="0"/>
              </a:rPr>
              <a:t>Why DOM is required?</a:t>
            </a:r>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HTML is used to </a:t>
            </a:r>
            <a:r>
              <a:rPr lang="en-US" b="1" i="0" dirty="0">
                <a:solidFill>
                  <a:srgbClr val="273239"/>
                </a:solidFill>
                <a:effectLst/>
                <a:latin typeface="Nunito" pitchFamily="2" charset="0"/>
              </a:rPr>
              <a:t>structure </a:t>
            </a:r>
            <a:r>
              <a:rPr lang="en-US" b="0" i="0" dirty="0">
                <a:solidFill>
                  <a:srgbClr val="273239"/>
                </a:solidFill>
                <a:effectLst/>
                <a:latin typeface="Nunito" pitchFamily="2" charset="0"/>
              </a:rPr>
              <a:t>the web pages and </a:t>
            </a:r>
            <a:r>
              <a:rPr lang="en-US" b="0" i="0" dirty="0" err="1">
                <a:solidFill>
                  <a:srgbClr val="273239"/>
                </a:solidFill>
                <a:effectLst/>
                <a:latin typeface="Nunito" pitchFamily="2" charset="0"/>
              </a:rPr>
              <a:t>Javascript</a:t>
            </a:r>
            <a:r>
              <a:rPr lang="en-US" b="0" i="0" dirty="0">
                <a:solidFill>
                  <a:srgbClr val="273239"/>
                </a:solidFill>
                <a:effectLst/>
                <a:latin typeface="Nunito" pitchFamily="2" charset="0"/>
              </a:rPr>
              <a:t> is used to add </a:t>
            </a:r>
            <a:r>
              <a:rPr lang="en-US" b="1" i="0" dirty="0">
                <a:solidFill>
                  <a:srgbClr val="273239"/>
                </a:solidFill>
                <a:effectLst/>
                <a:latin typeface="Nunito" pitchFamily="2" charset="0"/>
              </a:rPr>
              <a:t>behavior </a:t>
            </a:r>
            <a:r>
              <a:rPr lang="en-US" b="0" i="0" dirty="0">
                <a:solidFill>
                  <a:srgbClr val="273239"/>
                </a:solidFill>
                <a:effectLst/>
                <a:latin typeface="Nunito" pitchFamily="2" charset="0"/>
              </a:rPr>
              <a:t>to our web pages. When an HTML file is loaded into the browser, the </a:t>
            </a:r>
            <a:r>
              <a:rPr lang="en-US" b="0" i="0" dirty="0" err="1">
                <a:solidFill>
                  <a:srgbClr val="273239"/>
                </a:solidFill>
                <a:effectLst/>
                <a:latin typeface="Nunito" pitchFamily="2" charset="0"/>
              </a:rPr>
              <a:t>javascript</a:t>
            </a:r>
            <a:r>
              <a:rPr lang="en-US" b="0" i="0" dirty="0">
                <a:solidFill>
                  <a:srgbClr val="273239"/>
                </a:solidFill>
                <a:effectLst/>
                <a:latin typeface="Nunito" pitchFamily="2" charset="0"/>
              </a:rPr>
              <a:t> can not understand the HTML document directly. So, a corresponding document is created(DOM). </a:t>
            </a:r>
            <a:r>
              <a:rPr lang="en-US" b="1" i="0" dirty="0">
                <a:solidFill>
                  <a:srgbClr val="273239"/>
                </a:solidFill>
                <a:effectLst/>
                <a:latin typeface="Nunito" pitchFamily="2" charset="0"/>
              </a:rPr>
              <a:t>DOM is basically the representation of the same HTML document but in a different format with the use of objects</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Javascript</a:t>
            </a:r>
            <a:r>
              <a:rPr lang="en-US" b="0" i="0" dirty="0">
                <a:solidFill>
                  <a:srgbClr val="273239"/>
                </a:solidFill>
                <a:effectLst/>
                <a:latin typeface="Nunito" pitchFamily="2" charset="0"/>
              </a:rPr>
              <a:t> interprets DOM easily </a:t>
            </a:r>
            <a:r>
              <a:rPr lang="en-US" b="0" i="0" dirty="0" err="1">
                <a:solidFill>
                  <a:srgbClr val="273239"/>
                </a:solidFill>
                <a:effectLst/>
                <a:latin typeface="Nunito" pitchFamily="2" charset="0"/>
              </a:rPr>
              <a:t>i.e</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javascript</a:t>
            </a:r>
            <a:r>
              <a:rPr lang="en-US" b="0" i="0" dirty="0">
                <a:solidFill>
                  <a:srgbClr val="273239"/>
                </a:solidFill>
                <a:effectLst/>
                <a:latin typeface="Nunito" pitchFamily="2" charset="0"/>
              </a:rPr>
              <a:t> can not understand the tags(&lt;h1&gt;H&lt;/h1&gt;) in HTML document but can understand object h1 in DOM. Now, </a:t>
            </a:r>
            <a:r>
              <a:rPr lang="en-US" b="0" i="0" dirty="0" err="1">
                <a:solidFill>
                  <a:srgbClr val="273239"/>
                </a:solidFill>
                <a:effectLst/>
                <a:latin typeface="Nunito" pitchFamily="2" charset="0"/>
              </a:rPr>
              <a:t>Javascript</a:t>
            </a:r>
            <a:r>
              <a:rPr lang="en-US" b="0" i="0" dirty="0">
                <a:solidFill>
                  <a:srgbClr val="273239"/>
                </a:solidFill>
                <a:effectLst/>
                <a:latin typeface="Nunito" pitchFamily="2" charset="0"/>
              </a:rPr>
              <a:t> can access each of the objects (h1, p, </a:t>
            </a:r>
            <a:r>
              <a:rPr lang="en-US" b="0" i="0" dirty="0" err="1">
                <a:solidFill>
                  <a:srgbClr val="273239"/>
                </a:solidFill>
                <a:effectLst/>
                <a:latin typeface="Nunito" pitchFamily="2" charset="0"/>
              </a:rPr>
              <a:t>etc</a:t>
            </a:r>
            <a:r>
              <a:rPr lang="en-US" b="0" i="0" dirty="0">
                <a:solidFill>
                  <a:srgbClr val="273239"/>
                </a:solidFill>
                <a:effectLst/>
                <a:latin typeface="Nunito" pitchFamily="2" charset="0"/>
              </a:rPr>
              <a:t>) by using different functions.</a:t>
            </a:r>
          </a:p>
        </p:txBody>
      </p:sp>
    </p:spTree>
    <p:extLst>
      <p:ext uri="{BB962C8B-B14F-4D97-AF65-F5344CB8AC3E}">
        <p14:creationId xmlns:p14="http://schemas.microsoft.com/office/powerpoint/2010/main" val="148337379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F775BB31-ECA5-C38A-CB87-B9957DF5F3C5}"/>
              </a:ext>
            </a:extLst>
          </p:cNvPr>
          <p:cNvSpPr txBox="1"/>
          <p:nvPr/>
        </p:nvSpPr>
        <p:spPr>
          <a:xfrm>
            <a:off x="152400" y="844402"/>
            <a:ext cx="8534400" cy="5078313"/>
          </a:xfrm>
          <a:prstGeom prst="rect">
            <a:avLst/>
          </a:prstGeom>
          <a:noFill/>
        </p:spPr>
        <p:txBody>
          <a:bodyPr wrap="square">
            <a:spAutoFit/>
          </a:bodyPr>
          <a:lstStyle/>
          <a:p>
            <a:pPr algn="just"/>
            <a:r>
              <a:rPr lang="en-US" b="0" i="0" dirty="0">
                <a:solidFill>
                  <a:srgbClr val="333333"/>
                </a:solidFill>
                <a:effectLst/>
                <a:latin typeface="inter-regular"/>
              </a:rPr>
              <a:t>JavaScript provides different </a:t>
            </a:r>
            <a:r>
              <a:rPr lang="en-US" b="1" i="0" dirty="0">
                <a:solidFill>
                  <a:srgbClr val="333333"/>
                </a:solidFill>
                <a:effectLst/>
                <a:latin typeface="inter-bold"/>
              </a:rPr>
              <a:t>data types</a:t>
            </a:r>
            <a:r>
              <a:rPr lang="en-US" b="0" i="0" dirty="0">
                <a:solidFill>
                  <a:srgbClr val="333333"/>
                </a:solidFill>
                <a:effectLst/>
                <a:latin typeface="inter-regular"/>
              </a:rPr>
              <a:t> to hold different types of values. </a:t>
            </a:r>
          </a:p>
          <a:p>
            <a:pPr algn="just"/>
            <a:r>
              <a:rPr lang="en-US" b="0" i="0" dirty="0">
                <a:solidFill>
                  <a:srgbClr val="333333"/>
                </a:solidFill>
                <a:effectLst/>
                <a:latin typeface="inter-regular"/>
              </a:rPr>
              <a:t>There are 8 data types in JavaScript. They are as follows:</a:t>
            </a:r>
          </a:p>
          <a:p>
            <a:pPr marL="342900" indent="-342900" algn="l">
              <a:buAutoNum type="arabicPeriod"/>
            </a:pPr>
            <a:r>
              <a:rPr lang="en-US" b="0" i="0" dirty="0">
                <a:solidFill>
                  <a:srgbClr val="000000"/>
                </a:solidFill>
                <a:effectLst/>
                <a:latin typeface="Verdana" panose="020B0604030504040204" pitchFamily="34" charset="0"/>
              </a:rPr>
              <a:t>String</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2. Number</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3. </a:t>
            </a:r>
            <a:r>
              <a:rPr lang="en-US" b="0" i="0" dirty="0" err="1">
                <a:solidFill>
                  <a:srgbClr val="000000"/>
                </a:solidFill>
                <a:effectLst/>
                <a:latin typeface="Verdana" panose="020B0604030504040204" pitchFamily="34" charset="0"/>
              </a:rPr>
              <a:t>Bigint</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4. Boolean</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5. Undefined</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6. Null</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7. Symbol</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8. Object</a:t>
            </a:r>
          </a:p>
          <a:p>
            <a:pPr algn="l"/>
            <a:r>
              <a:rPr lang="en-US" b="0" i="0" dirty="0">
                <a:solidFill>
                  <a:srgbClr val="000000"/>
                </a:solidFill>
                <a:effectLst/>
                <a:latin typeface="Segoe UI" panose="020B0502040204020203" pitchFamily="34" charset="0"/>
              </a:rPr>
              <a:t>The Object Datatype</a:t>
            </a:r>
          </a:p>
          <a:p>
            <a:pPr algn="l"/>
            <a:r>
              <a:rPr lang="en-US" b="0" i="0" dirty="0">
                <a:solidFill>
                  <a:srgbClr val="000000"/>
                </a:solidFill>
                <a:effectLst/>
                <a:latin typeface="Verdana" panose="020B0604030504040204" pitchFamily="34" charset="0"/>
              </a:rPr>
              <a:t>The object data type can contain:</a:t>
            </a:r>
          </a:p>
          <a:p>
            <a:pPr algn="l"/>
            <a:r>
              <a:rPr lang="en-US" b="0" i="0" dirty="0">
                <a:solidFill>
                  <a:srgbClr val="000000"/>
                </a:solidFill>
                <a:effectLst/>
                <a:latin typeface="Verdana" panose="020B0604030504040204" pitchFamily="34" charset="0"/>
              </a:rPr>
              <a:t>1. An object</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2. An array</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3. A date</a:t>
            </a:r>
          </a:p>
          <a:p>
            <a:pPr algn="l"/>
            <a:endParaRPr lang="en-US" b="0" i="0" dirty="0">
              <a:solidFill>
                <a:srgbClr val="000000"/>
              </a:solidFill>
              <a:effectLst/>
              <a:latin typeface="Verdana" panose="020B0604030504040204" pitchFamily="34" charset="0"/>
            </a:endParaRPr>
          </a:p>
          <a:p>
            <a:pPr algn="just"/>
            <a:endParaRPr lang="en-US" b="0" i="0" dirty="0">
              <a:solidFill>
                <a:srgbClr val="333333"/>
              </a:solidFill>
              <a:effectLst/>
              <a:latin typeface="inter-regular"/>
            </a:endParaRPr>
          </a:p>
          <a:p>
            <a:pPr algn="just">
              <a:buFont typeface="+mj-lt"/>
              <a:buAutoNum type="arabicPeriod"/>
            </a:pPr>
            <a:endParaRPr lang="en-US" b="0" i="0" dirty="0">
              <a:solidFill>
                <a:srgbClr val="000000"/>
              </a:solidFill>
              <a:effectLst/>
              <a:latin typeface="inter-regular"/>
            </a:endParaRPr>
          </a:p>
        </p:txBody>
      </p:sp>
    </p:spTree>
    <p:extLst>
      <p:ext uri="{BB962C8B-B14F-4D97-AF65-F5344CB8AC3E}">
        <p14:creationId xmlns:p14="http://schemas.microsoft.com/office/powerpoint/2010/main" val="69924195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err="1">
                  <a:solidFill>
                    <a:schemeClr val="bg1"/>
                  </a:solidFill>
                  <a:latin typeface="Bookman Old Style" panose="02050604050505020204" pitchFamily="18" charset="0"/>
                </a:rPr>
                <a:t>Javascript</a:t>
              </a:r>
              <a:r>
                <a:rPr lang="en-US" sz="1600" b="1" dirty="0">
                  <a:solidFill>
                    <a:schemeClr val="bg1"/>
                  </a:solidFill>
                  <a:latin typeface="Bookman Old Style" panose="02050604050505020204" pitchFamily="18" charset="0"/>
                </a:rPr>
                <a:t> variable naming conventions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6" name="TextBox 5">
            <a:extLst>
              <a:ext uri="{FF2B5EF4-FFF2-40B4-BE49-F238E27FC236}">
                <a16:creationId xmlns:a16="http://schemas.microsoft.com/office/drawing/2014/main" id="{B0413FF3-3B34-1DF5-C962-5415D4F6458A}"/>
              </a:ext>
            </a:extLst>
          </p:cNvPr>
          <p:cNvSpPr txBox="1"/>
          <p:nvPr/>
        </p:nvSpPr>
        <p:spPr>
          <a:xfrm>
            <a:off x="609600" y="844402"/>
            <a:ext cx="6301368" cy="1754326"/>
          </a:xfrm>
          <a:prstGeom prst="rect">
            <a:avLst/>
          </a:prstGeom>
          <a:noFill/>
        </p:spPr>
        <p:txBody>
          <a:bodyPr wrap="square">
            <a:spAutoFit/>
          </a:bodyPr>
          <a:lstStyle/>
          <a:p>
            <a:r>
              <a:rPr lang="en-IN" dirty="0">
                <a:solidFill>
                  <a:schemeClr val="bg1"/>
                </a:solidFill>
              </a:rPr>
              <a:t>Use </a:t>
            </a:r>
            <a:r>
              <a:rPr lang="en-IN" dirty="0" err="1">
                <a:solidFill>
                  <a:schemeClr val="bg1"/>
                </a:solidFill>
              </a:rPr>
              <a:t>const</a:t>
            </a:r>
            <a:r>
              <a:rPr lang="en-IN" dirty="0">
                <a:solidFill>
                  <a:schemeClr val="bg1"/>
                </a:solidFill>
              </a:rPr>
              <a:t> when you declare:</a:t>
            </a:r>
          </a:p>
          <a:p>
            <a:endParaRPr lang="en-IN" dirty="0">
              <a:solidFill>
                <a:schemeClr val="bg1"/>
              </a:solidFill>
            </a:endParaRPr>
          </a:p>
          <a:p>
            <a:r>
              <a:rPr lang="en-IN" dirty="0">
                <a:solidFill>
                  <a:schemeClr val="bg1"/>
                </a:solidFill>
              </a:rPr>
              <a:t>A new Array</a:t>
            </a:r>
          </a:p>
          <a:p>
            <a:r>
              <a:rPr lang="en-IN" dirty="0">
                <a:solidFill>
                  <a:schemeClr val="bg1"/>
                </a:solidFill>
              </a:rPr>
              <a:t>A new Object</a:t>
            </a:r>
          </a:p>
          <a:p>
            <a:r>
              <a:rPr lang="en-IN" dirty="0">
                <a:solidFill>
                  <a:schemeClr val="bg1"/>
                </a:solidFill>
              </a:rPr>
              <a:t>A new Function</a:t>
            </a:r>
          </a:p>
          <a:p>
            <a:r>
              <a:rPr lang="en-IN" dirty="0">
                <a:solidFill>
                  <a:schemeClr val="bg1"/>
                </a:solidFill>
              </a:rPr>
              <a:t>A new </a:t>
            </a:r>
            <a:r>
              <a:rPr lang="en-IN" dirty="0" err="1">
                <a:solidFill>
                  <a:schemeClr val="bg1"/>
                </a:solidFill>
              </a:rPr>
              <a:t>RegExp</a:t>
            </a:r>
            <a:endParaRPr lang="en-IN" dirty="0">
              <a:solidFill>
                <a:schemeClr val="bg1"/>
              </a:solidFill>
            </a:endParaRPr>
          </a:p>
        </p:txBody>
      </p:sp>
    </p:spTree>
    <p:extLst>
      <p:ext uri="{BB962C8B-B14F-4D97-AF65-F5344CB8AC3E}">
        <p14:creationId xmlns:p14="http://schemas.microsoft.com/office/powerpoint/2010/main" val="46930819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F775BB31-ECA5-C38A-CB87-B9957DF5F3C5}"/>
              </a:ext>
            </a:extLst>
          </p:cNvPr>
          <p:cNvSpPr txBox="1"/>
          <p:nvPr/>
        </p:nvSpPr>
        <p:spPr>
          <a:xfrm>
            <a:off x="152400" y="844402"/>
            <a:ext cx="8534400" cy="646331"/>
          </a:xfrm>
          <a:prstGeom prst="rect">
            <a:avLst/>
          </a:prstGeom>
          <a:noFill/>
        </p:spPr>
        <p:txBody>
          <a:bodyPr wrap="square">
            <a:spAutoFit/>
          </a:bodyPr>
          <a:lstStyle/>
          <a:p>
            <a:pPr algn="just"/>
            <a:r>
              <a:rPr lang="en-US" b="0" i="0" dirty="0">
                <a:solidFill>
                  <a:srgbClr val="333333"/>
                </a:solidFill>
                <a:effectLst/>
                <a:latin typeface="inter-regular"/>
              </a:rPr>
              <a:t>:</a:t>
            </a:r>
          </a:p>
          <a:p>
            <a:pPr algn="just"/>
            <a:endParaRPr lang="en-US" b="0" i="0" dirty="0">
              <a:solidFill>
                <a:srgbClr val="000000"/>
              </a:solidFill>
              <a:effectLst/>
              <a:latin typeface="inter-regular"/>
            </a:endParaRPr>
          </a:p>
        </p:txBody>
      </p:sp>
      <p:pic>
        <p:nvPicPr>
          <p:cNvPr id="6" name="Picture 5">
            <a:extLst>
              <a:ext uri="{FF2B5EF4-FFF2-40B4-BE49-F238E27FC236}">
                <a16:creationId xmlns:a16="http://schemas.microsoft.com/office/drawing/2014/main" id="{37227EA3-EB36-C62B-76D2-D6BDAA58236D}"/>
              </a:ext>
            </a:extLst>
          </p:cNvPr>
          <p:cNvPicPr>
            <a:picLocks noChangeAspect="1"/>
          </p:cNvPicPr>
          <p:nvPr/>
        </p:nvPicPr>
        <p:blipFill>
          <a:blip r:embed="rId3"/>
          <a:stretch>
            <a:fillRect/>
          </a:stretch>
        </p:blipFill>
        <p:spPr>
          <a:xfrm>
            <a:off x="457200" y="938281"/>
            <a:ext cx="7239790" cy="3843269"/>
          </a:xfrm>
          <a:prstGeom prst="rect">
            <a:avLst/>
          </a:prstGeom>
        </p:spPr>
      </p:pic>
    </p:spTree>
    <p:extLst>
      <p:ext uri="{BB962C8B-B14F-4D97-AF65-F5344CB8AC3E}">
        <p14:creationId xmlns:p14="http://schemas.microsoft.com/office/powerpoint/2010/main" val="391092167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9" name="TextBox 8">
            <a:extLst>
              <a:ext uri="{FF2B5EF4-FFF2-40B4-BE49-F238E27FC236}">
                <a16:creationId xmlns:a16="http://schemas.microsoft.com/office/drawing/2014/main" id="{E1120EF0-6DA5-8FD4-D5A4-B1934A0AF0BF}"/>
              </a:ext>
            </a:extLst>
          </p:cNvPr>
          <p:cNvSpPr txBox="1"/>
          <p:nvPr/>
        </p:nvSpPr>
        <p:spPr>
          <a:xfrm>
            <a:off x="322595" y="706347"/>
            <a:ext cx="7830805" cy="5632311"/>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Note</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When adding a number and a string, JavaScript will treat the number as a string.</a:t>
            </a:r>
          </a:p>
          <a:p>
            <a:pPr marL="285750" indent="-285750">
              <a:buFont typeface="Wingdings" panose="05000000000000000000" pitchFamily="2" charset="2"/>
              <a:buChar char="Ø"/>
            </a:pPr>
            <a:r>
              <a:rPr lang="en-US" b="0" i="0" dirty="0">
                <a:solidFill>
                  <a:srgbClr val="000000"/>
                </a:solidFill>
                <a:effectLst/>
                <a:latin typeface="Verdana" panose="020B0604030504040204" pitchFamily="34" charset="0"/>
              </a:rPr>
              <a:t>JavaScript evaluates expressions from left to right. Different sequences can produce different results:</a:t>
            </a:r>
          </a:p>
          <a:p>
            <a:pPr algn="l"/>
            <a:r>
              <a:rPr lang="en-US" b="0" i="0" dirty="0">
                <a:solidFill>
                  <a:srgbClr val="FF0000"/>
                </a:solidFill>
                <a:effectLst/>
                <a:latin typeface="Segoe UI" panose="020B0502040204020203" pitchFamily="34" charset="0"/>
              </a:rPr>
              <a:t>JavaScript Strings</a:t>
            </a:r>
          </a:p>
          <a:p>
            <a:pPr algn="l"/>
            <a:r>
              <a:rPr lang="en-US" b="0" i="0" dirty="0">
                <a:solidFill>
                  <a:srgbClr val="000000"/>
                </a:solidFill>
                <a:effectLst/>
                <a:latin typeface="Verdana" panose="020B0604030504040204" pitchFamily="34" charset="0"/>
              </a:rPr>
              <a:t>A string (or a text string) is a series of characters like "John Doe".</a:t>
            </a:r>
          </a:p>
          <a:p>
            <a:pPr algn="l"/>
            <a:r>
              <a:rPr lang="en-US" b="0" i="0" dirty="0">
                <a:solidFill>
                  <a:srgbClr val="000000"/>
                </a:solidFill>
                <a:effectLst/>
                <a:latin typeface="Verdana" panose="020B0604030504040204" pitchFamily="34" charset="0"/>
              </a:rPr>
              <a:t>Strings are written with quotes. You can use single or double quotes:</a:t>
            </a:r>
          </a:p>
          <a:p>
            <a:pPr marL="285750" indent="-285750">
              <a:buFont typeface="Wingdings" panose="05000000000000000000" pitchFamily="2" charset="2"/>
              <a:buChar char="Ø"/>
            </a:pPr>
            <a:r>
              <a:rPr lang="en-US" dirty="0">
                <a:solidFill>
                  <a:srgbClr val="FF0000"/>
                </a:solidFill>
                <a:latin typeface="Verdana" panose="020B0604030504040204" pitchFamily="34" charset="0"/>
              </a:rPr>
              <a:t>Example</a:t>
            </a:r>
          </a:p>
          <a:p>
            <a:r>
              <a:rPr lang="en-US" b="0" i="0" dirty="0">
                <a:solidFill>
                  <a:schemeClr val="bg1"/>
                </a:solidFill>
                <a:effectLst/>
                <a:latin typeface="Verdana" panose="020B0604030504040204" pitchFamily="34" charset="0"/>
              </a:rPr>
              <a:t>&lt;body&gt;</a:t>
            </a:r>
          </a:p>
          <a:p>
            <a:r>
              <a:rPr lang="en-US" b="0" i="0" dirty="0">
                <a:solidFill>
                  <a:schemeClr val="bg1"/>
                </a:solidFill>
                <a:effectLst/>
                <a:latin typeface="Verdana" panose="020B0604030504040204" pitchFamily="34" charset="0"/>
              </a:rPr>
              <a:t>&lt;p id="demo"&gt;&lt;/p&gt;</a:t>
            </a:r>
          </a:p>
          <a:p>
            <a:r>
              <a:rPr lang="en-US" b="0" i="0" dirty="0">
                <a:solidFill>
                  <a:schemeClr val="bg1"/>
                </a:solidFill>
                <a:effectLst/>
                <a:latin typeface="Verdana" panose="020B0604030504040204" pitchFamily="34" charset="0"/>
              </a:rPr>
              <a:t>&lt;script&gt;</a:t>
            </a:r>
          </a:p>
          <a:p>
            <a:r>
              <a:rPr lang="en-US" b="0" i="0" dirty="0">
                <a:solidFill>
                  <a:schemeClr val="bg1"/>
                </a:solidFill>
                <a:effectLst/>
                <a:latin typeface="Verdana" panose="020B0604030504040204" pitchFamily="34" charset="0"/>
              </a:rPr>
              <a:t>let x = "Volvo" + 16;</a:t>
            </a:r>
          </a:p>
          <a:p>
            <a:r>
              <a:rPr lang="en-US" b="0" i="0" dirty="0">
                <a:solidFill>
                  <a:schemeClr val="bg1"/>
                </a:solidFill>
                <a:effectLst/>
                <a:latin typeface="Verdana" panose="020B0604030504040204" pitchFamily="34" charset="0"/>
              </a:rPr>
              <a:t>let y = 16 + 4 + "Volvo";</a:t>
            </a:r>
          </a:p>
          <a:p>
            <a:r>
              <a:rPr lang="en-US" b="0" i="0" dirty="0" err="1">
                <a:solidFill>
                  <a:schemeClr val="bg1"/>
                </a:solidFill>
                <a:effectLst/>
                <a:latin typeface="Verdana" panose="020B0604030504040204" pitchFamily="34" charset="0"/>
              </a:rPr>
              <a:t>document.getElementById</a:t>
            </a:r>
            <a:r>
              <a:rPr lang="en-US" b="0" i="0" dirty="0">
                <a:solidFill>
                  <a:schemeClr val="bg1"/>
                </a:solidFill>
                <a:effectLst/>
                <a:latin typeface="Verdana" panose="020B0604030504040204" pitchFamily="34" charset="0"/>
              </a:rPr>
              <a:t>("demo").</a:t>
            </a:r>
            <a:r>
              <a:rPr lang="en-US" b="0" i="0" dirty="0" err="1">
                <a:solidFill>
                  <a:schemeClr val="bg1"/>
                </a:solidFill>
                <a:effectLst/>
                <a:latin typeface="Verdana" panose="020B0604030504040204" pitchFamily="34" charset="0"/>
              </a:rPr>
              <a:t>innerHTML</a:t>
            </a:r>
            <a:r>
              <a:rPr lang="en-US" b="0" i="0" dirty="0">
                <a:solidFill>
                  <a:schemeClr val="bg1"/>
                </a:solidFill>
                <a:effectLst/>
                <a:latin typeface="Verdana" panose="020B0604030504040204" pitchFamily="34" charset="0"/>
              </a:rPr>
              <a:t> = x;</a:t>
            </a:r>
          </a:p>
          <a:p>
            <a:r>
              <a:rPr lang="en-US" b="0" i="0" dirty="0" err="1">
                <a:solidFill>
                  <a:schemeClr val="bg1"/>
                </a:solidFill>
                <a:effectLst/>
                <a:latin typeface="Verdana" panose="020B0604030504040204" pitchFamily="34" charset="0"/>
              </a:rPr>
              <a:t>document.write</a:t>
            </a:r>
            <a:r>
              <a:rPr lang="en-US" b="0" i="0" dirty="0">
                <a:solidFill>
                  <a:schemeClr val="bg1"/>
                </a:solidFill>
                <a:effectLst/>
                <a:latin typeface="Verdana" panose="020B0604030504040204" pitchFamily="34" charset="0"/>
              </a:rPr>
              <a:t>(y);</a:t>
            </a:r>
          </a:p>
          <a:p>
            <a:r>
              <a:rPr lang="en-US" b="0" i="0" dirty="0">
                <a:solidFill>
                  <a:schemeClr val="bg1"/>
                </a:solidFill>
                <a:effectLst/>
                <a:latin typeface="Verdana" panose="020B0604030504040204" pitchFamily="34" charset="0"/>
              </a:rPr>
              <a:t>&lt;/script&gt;</a:t>
            </a:r>
          </a:p>
          <a:p>
            <a:r>
              <a:rPr lang="en-US" b="0" i="0" dirty="0">
                <a:solidFill>
                  <a:schemeClr val="bg1"/>
                </a:solidFill>
                <a:effectLst/>
                <a:latin typeface="Verdana" panose="020B0604030504040204" pitchFamily="34" charset="0"/>
              </a:rPr>
              <a:t>&lt;/body&gt;</a:t>
            </a:r>
          </a:p>
          <a:p>
            <a:pPr algn="l"/>
            <a:endParaRPr lang="en-US" b="0" i="0" dirty="0">
              <a:solidFill>
                <a:srgbClr val="000000"/>
              </a:solidFill>
              <a:effectLst/>
              <a:latin typeface="Verdana" panose="020B0604030504040204" pitchFamily="34" charset="0"/>
            </a:endParaRPr>
          </a:p>
        </p:txBody>
      </p:sp>
      <p:pic>
        <p:nvPicPr>
          <p:cNvPr id="16" name="Picture 15">
            <a:extLst>
              <a:ext uri="{FF2B5EF4-FFF2-40B4-BE49-F238E27FC236}">
                <a16:creationId xmlns:a16="http://schemas.microsoft.com/office/drawing/2014/main" id="{C2F115C9-9DAE-1240-2992-11913C7E16E7}"/>
              </a:ext>
            </a:extLst>
          </p:cNvPr>
          <p:cNvPicPr>
            <a:picLocks noChangeAspect="1"/>
          </p:cNvPicPr>
          <p:nvPr/>
        </p:nvPicPr>
        <p:blipFill>
          <a:blip r:embed="rId3"/>
          <a:stretch>
            <a:fillRect/>
          </a:stretch>
        </p:blipFill>
        <p:spPr>
          <a:xfrm>
            <a:off x="6675863" y="3430973"/>
            <a:ext cx="1447800" cy="685800"/>
          </a:xfrm>
          <a:prstGeom prst="rect">
            <a:avLst/>
          </a:prstGeom>
        </p:spPr>
      </p:pic>
    </p:spTree>
    <p:extLst>
      <p:ext uri="{BB962C8B-B14F-4D97-AF65-F5344CB8AC3E}">
        <p14:creationId xmlns:p14="http://schemas.microsoft.com/office/powerpoint/2010/main" val="321427521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4247317"/>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JavaScript Types are Dynamic</a:t>
            </a:r>
          </a:p>
          <a:p>
            <a:pPr algn="l"/>
            <a:r>
              <a:rPr lang="en-US" b="0" i="0" dirty="0">
                <a:solidFill>
                  <a:srgbClr val="000000"/>
                </a:solidFill>
                <a:effectLst/>
                <a:latin typeface="Verdana" panose="020B0604030504040204" pitchFamily="34" charset="0"/>
              </a:rPr>
              <a:t>JavaScript has dynamic types. This means that the same variable can be used to hold different data types:</a:t>
            </a:r>
          </a:p>
          <a:p>
            <a:pPr algn="l"/>
            <a:r>
              <a:rPr lang="en-US" b="0" i="0" dirty="0">
                <a:solidFill>
                  <a:srgbClr val="FF0000"/>
                </a:solidFill>
                <a:effectLst/>
                <a:latin typeface="Verdana" panose="020B0604030504040204" pitchFamily="34" charset="0"/>
              </a:rPr>
              <a:t>example</a:t>
            </a:r>
          </a:p>
          <a:p>
            <a:pPr algn="l"/>
            <a:r>
              <a:rPr lang="en-US" b="0" i="0" dirty="0">
                <a:solidFill>
                  <a:srgbClr val="000000"/>
                </a:solidFill>
                <a:effectLst/>
                <a:latin typeface="Verdana" panose="020B0604030504040204" pitchFamily="34" charset="0"/>
              </a:rPr>
              <a:t>&lt;p id="demo"&gt;&lt;/p&gt;</a:t>
            </a:r>
          </a:p>
          <a:p>
            <a:pPr algn="l"/>
            <a:r>
              <a:rPr lang="en-US" b="0" i="0" dirty="0">
                <a:solidFill>
                  <a:srgbClr val="000000"/>
                </a:solidFill>
                <a:effectLst/>
                <a:latin typeface="Verdana" panose="020B0604030504040204" pitchFamily="34" charset="0"/>
              </a:rPr>
              <a:t>&lt;script&gt;</a:t>
            </a:r>
          </a:p>
          <a:p>
            <a:pPr algn="l"/>
            <a:r>
              <a:rPr lang="en-US" b="0" i="0" dirty="0">
                <a:solidFill>
                  <a:srgbClr val="000000"/>
                </a:solidFill>
                <a:effectLst/>
                <a:latin typeface="Verdana" panose="020B0604030504040204" pitchFamily="34" charset="0"/>
              </a:rPr>
              <a:t>let x;         </a:t>
            </a:r>
            <a:r>
              <a:rPr lang="en-US" b="0" i="0" dirty="0">
                <a:solidFill>
                  <a:srgbClr val="FF0000"/>
                </a:solidFill>
                <a:effectLst/>
                <a:latin typeface="Verdana" panose="020B0604030504040204" pitchFamily="34" charset="0"/>
              </a:rPr>
              <a:t>// Now x is undefined</a:t>
            </a:r>
          </a:p>
          <a:p>
            <a:pPr algn="l"/>
            <a:r>
              <a:rPr lang="en-US" b="0" i="0" dirty="0">
                <a:solidFill>
                  <a:srgbClr val="000000"/>
                </a:solidFill>
                <a:effectLst/>
                <a:latin typeface="Verdana" panose="020B0604030504040204" pitchFamily="34" charset="0"/>
              </a:rPr>
              <a:t>x = 5;         </a:t>
            </a:r>
            <a:r>
              <a:rPr lang="en-US" b="0" i="0" dirty="0">
                <a:solidFill>
                  <a:srgbClr val="FF0000"/>
                </a:solidFill>
                <a:effectLst/>
                <a:latin typeface="Verdana" panose="020B0604030504040204" pitchFamily="34" charset="0"/>
              </a:rPr>
              <a:t>// Now x is a Number</a:t>
            </a:r>
          </a:p>
          <a:p>
            <a:pPr algn="l"/>
            <a:r>
              <a:rPr lang="en-US" b="0" i="0" dirty="0">
                <a:solidFill>
                  <a:srgbClr val="FF0000"/>
                </a:solidFill>
                <a:effectLst/>
                <a:latin typeface="Verdana" panose="020B0604030504040204" pitchFamily="34" charset="0"/>
              </a:rPr>
              <a:t>x = "John";    </a:t>
            </a:r>
            <a:r>
              <a:rPr lang="en-US" b="0" i="0" dirty="0">
                <a:solidFill>
                  <a:srgbClr val="000000"/>
                </a:solidFill>
                <a:effectLst/>
                <a:latin typeface="Verdana" panose="020B0604030504040204" pitchFamily="34" charset="0"/>
              </a:rPr>
              <a:t>// Now x is a String</a:t>
            </a:r>
          </a:p>
          <a:p>
            <a:pPr algn="l"/>
            <a:r>
              <a:rPr lang="en-US" b="0" i="0" dirty="0" err="1">
                <a:solidFill>
                  <a:srgbClr val="000000"/>
                </a:solidFill>
                <a:effectLst/>
                <a:latin typeface="Verdana" panose="020B0604030504040204" pitchFamily="34" charset="0"/>
              </a:rPr>
              <a:t>document.getElementById</a:t>
            </a:r>
            <a:r>
              <a:rPr lang="en-US" b="0" i="0" dirty="0">
                <a:solidFill>
                  <a:srgbClr val="000000"/>
                </a:solidFill>
                <a:effectLst/>
                <a:latin typeface="Verdana" panose="020B0604030504040204" pitchFamily="34" charset="0"/>
              </a:rPr>
              <a:t>("demo").</a:t>
            </a:r>
            <a:r>
              <a:rPr lang="en-US" b="0" i="0" dirty="0" err="1">
                <a:solidFill>
                  <a:srgbClr val="000000"/>
                </a:solidFill>
                <a:effectLst/>
                <a:latin typeface="Verdana" panose="020B0604030504040204" pitchFamily="34" charset="0"/>
              </a:rPr>
              <a:t>innerHTML</a:t>
            </a:r>
            <a:r>
              <a:rPr lang="en-US" b="0" i="0" dirty="0">
                <a:solidFill>
                  <a:srgbClr val="000000"/>
                </a:solidFill>
                <a:effectLst/>
                <a:latin typeface="Verdana" panose="020B0604030504040204" pitchFamily="34" charset="0"/>
              </a:rPr>
              <a:t> = x;</a:t>
            </a:r>
          </a:p>
          <a:p>
            <a:pPr algn="l"/>
            <a:r>
              <a:rPr lang="en-US" b="0" i="0" dirty="0">
                <a:solidFill>
                  <a:srgbClr val="000000"/>
                </a:solidFill>
                <a:effectLst/>
                <a:latin typeface="Verdana" panose="020B0604030504040204" pitchFamily="34" charset="0"/>
              </a:rPr>
              <a:t>&lt;/script&gt;</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pic>
        <p:nvPicPr>
          <p:cNvPr id="11" name="Picture 10">
            <a:extLst>
              <a:ext uri="{FF2B5EF4-FFF2-40B4-BE49-F238E27FC236}">
                <a16:creationId xmlns:a16="http://schemas.microsoft.com/office/drawing/2014/main" id="{317C4A37-37BD-9218-73DE-41835F1C4814}"/>
              </a:ext>
            </a:extLst>
          </p:cNvPr>
          <p:cNvPicPr>
            <a:picLocks noChangeAspect="1"/>
          </p:cNvPicPr>
          <p:nvPr/>
        </p:nvPicPr>
        <p:blipFill>
          <a:blip r:embed="rId3"/>
          <a:stretch>
            <a:fillRect/>
          </a:stretch>
        </p:blipFill>
        <p:spPr>
          <a:xfrm>
            <a:off x="6979423" y="1906964"/>
            <a:ext cx="866775" cy="514350"/>
          </a:xfrm>
          <a:prstGeom prst="rect">
            <a:avLst/>
          </a:prstGeom>
        </p:spPr>
      </p:pic>
    </p:spTree>
    <p:extLst>
      <p:ext uri="{BB962C8B-B14F-4D97-AF65-F5344CB8AC3E}">
        <p14:creationId xmlns:p14="http://schemas.microsoft.com/office/powerpoint/2010/main" val="34577625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1200329"/>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E4AE7FE2-0BF4-1023-2FE7-02FE6F4AB531}"/>
              </a:ext>
            </a:extLst>
          </p:cNvPr>
          <p:cNvSpPr txBox="1"/>
          <p:nvPr/>
        </p:nvSpPr>
        <p:spPr>
          <a:xfrm>
            <a:off x="322595" y="706347"/>
            <a:ext cx="8088751" cy="5078313"/>
          </a:xfrm>
          <a:prstGeom prst="rect">
            <a:avLst/>
          </a:prstGeom>
          <a:noFill/>
        </p:spPr>
        <p:txBody>
          <a:bodyPr wrap="square">
            <a:spAutoFit/>
          </a:bodyPr>
          <a:lstStyle/>
          <a:p>
            <a:r>
              <a:rPr lang="en-IN" dirty="0" err="1">
                <a:solidFill>
                  <a:srgbClr val="FF0000"/>
                </a:solidFill>
              </a:rPr>
              <a:t>javaScript</a:t>
            </a:r>
            <a:r>
              <a:rPr lang="en-IN" dirty="0">
                <a:solidFill>
                  <a:srgbClr val="FF0000"/>
                </a:solidFill>
              </a:rPr>
              <a:t> </a:t>
            </a:r>
            <a:r>
              <a:rPr lang="en-IN" dirty="0" err="1">
                <a:solidFill>
                  <a:srgbClr val="FF0000"/>
                </a:solidFill>
              </a:rPr>
              <a:t>BigInt</a:t>
            </a:r>
            <a:endParaRPr lang="en-IN" dirty="0">
              <a:solidFill>
                <a:srgbClr val="FF0000"/>
              </a:solidFill>
            </a:endParaRPr>
          </a:p>
          <a:p>
            <a:r>
              <a:rPr lang="en-IN" dirty="0">
                <a:solidFill>
                  <a:schemeClr val="bg1"/>
                </a:solidFill>
              </a:rPr>
              <a:t>All JavaScript numbers are stored in a </a:t>
            </a:r>
            <a:r>
              <a:rPr lang="en-IN" dirty="0" err="1">
                <a:solidFill>
                  <a:schemeClr val="bg1"/>
                </a:solidFill>
              </a:rPr>
              <a:t>a</a:t>
            </a:r>
            <a:r>
              <a:rPr lang="en-IN" dirty="0">
                <a:solidFill>
                  <a:schemeClr val="bg1"/>
                </a:solidFill>
              </a:rPr>
              <a:t> 64-bit floating-point format.</a:t>
            </a:r>
          </a:p>
          <a:p>
            <a:endParaRPr lang="en-IN" dirty="0">
              <a:solidFill>
                <a:schemeClr val="bg1"/>
              </a:solidFill>
            </a:endParaRPr>
          </a:p>
          <a:p>
            <a:r>
              <a:rPr lang="en-IN" dirty="0">
                <a:solidFill>
                  <a:schemeClr val="bg1"/>
                </a:solidFill>
              </a:rPr>
              <a:t>JavaScript </a:t>
            </a:r>
            <a:r>
              <a:rPr lang="en-IN" dirty="0" err="1">
                <a:solidFill>
                  <a:schemeClr val="bg1"/>
                </a:solidFill>
              </a:rPr>
              <a:t>BigInt</a:t>
            </a:r>
            <a:r>
              <a:rPr lang="en-IN" dirty="0">
                <a:solidFill>
                  <a:schemeClr val="bg1"/>
                </a:solidFill>
              </a:rPr>
              <a:t> is a new datatype (ES2020) that can be used to store integer values that are too big to be represented by a normal JavaScript Number.</a:t>
            </a:r>
          </a:p>
          <a:p>
            <a:r>
              <a:rPr lang="en-IN" dirty="0">
                <a:solidFill>
                  <a:srgbClr val="FF0000"/>
                </a:solidFill>
              </a:rPr>
              <a:t>example</a:t>
            </a:r>
          </a:p>
          <a:p>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x = </a:t>
            </a:r>
            <a:r>
              <a:rPr lang="en-IN" b="0" i="0" dirty="0" err="1">
                <a:solidFill>
                  <a:srgbClr val="000000"/>
                </a:solidFill>
                <a:effectLst/>
                <a:latin typeface="Consolas" panose="020B0609020204030204" pitchFamily="49" charset="0"/>
              </a:rPr>
              <a:t>BigInt</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"123456789012345678901234567890"</a:t>
            </a:r>
            <a:r>
              <a:rPr lang="en-IN" b="0" i="0" dirty="0">
                <a:solidFill>
                  <a:srgbClr val="000000"/>
                </a:solidFill>
                <a:effectLst/>
                <a:latin typeface="Consolas" panose="020B0609020204030204" pitchFamily="49" charset="0"/>
              </a:rPr>
              <a:t>);</a:t>
            </a:r>
          </a:p>
          <a:p>
            <a:r>
              <a:rPr lang="en-US" dirty="0">
                <a:solidFill>
                  <a:srgbClr val="FF0000"/>
                </a:solidFill>
              </a:rPr>
              <a:t>JavaScript Booleans</a:t>
            </a:r>
          </a:p>
          <a:p>
            <a:r>
              <a:rPr lang="en-US" dirty="0">
                <a:solidFill>
                  <a:schemeClr val="bg1"/>
                </a:solidFill>
              </a:rPr>
              <a:t>Booleans can only have two values: true or false.</a:t>
            </a:r>
          </a:p>
          <a:p>
            <a:r>
              <a:rPr lang="en-US" dirty="0">
                <a:solidFill>
                  <a:schemeClr val="bg1"/>
                </a:solidFill>
              </a:rPr>
              <a:t>&lt;p id="demo"&gt;&lt;/p&gt;</a:t>
            </a:r>
          </a:p>
          <a:p>
            <a:r>
              <a:rPr lang="en-US" dirty="0">
                <a:solidFill>
                  <a:schemeClr val="bg1"/>
                </a:solidFill>
              </a:rPr>
              <a:t>&lt;script&gt;</a:t>
            </a:r>
          </a:p>
          <a:p>
            <a:r>
              <a:rPr lang="en-US" dirty="0">
                <a:solidFill>
                  <a:schemeClr val="bg1"/>
                </a:solidFill>
              </a:rPr>
              <a:t>let x = 5;</a:t>
            </a:r>
          </a:p>
          <a:p>
            <a:r>
              <a:rPr lang="en-US" dirty="0">
                <a:solidFill>
                  <a:schemeClr val="bg1"/>
                </a:solidFill>
              </a:rPr>
              <a:t>let y = 5;</a:t>
            </a:r>
          </a:p>
          <a:p>
            <a:r>
              <a:rPr lang="en-US" dirty="0">
                <a:solidFill>
                  <a:schemeClr val="bg1"/>
                </a:solidFill>
              </a:rPr>
              <a:t>let z = 6;</a:t>
            </a:r>
          </a:p>
          <a:p>
            <a:r>
              <a:rPr lang="en-US" dirty="0" err="1">
                <a:solidFill>
                  <a:schemeClr val="bg1"/>
                </a:solidFill>
              </a:rPr>
              <a:t>document.getElementById</a:t>
            </a:r>
            <a:r>
              <a:rPr lang="en-US" dirty="0">
                <a:solidFill>
                  <a:schemeClr val="bg1"/>
                </a:solidFill>
              </a:rPr>
              <a:t>("demo").</a:t>
            </a:r>
            <a:r>
              <a:rPr lang="en-US" dirty="0" err="1">
                <a:solidFill>
                  <a:schemeClr val="bg1"/>
                </a:solidFill>
              </a:rPr>
              <a:t>innerHTML</a:t>
            </a:r>
            <a:r>
              <a:rPr lang="en-US" dirty="0">
                <a:solidFill>
                  <a:schemeClr val="bg1"/>
                </a:solidFill>
              </a:rPr>
              <a:t> =(x == y) + "&lt;</a:t>
            </a:r>
            <a:r>
              <a:rPr lang="en-US" dirty="0" err="1">
                <a:solidFill>
                  <a:schemeClr val="bg1"/>
                </a:solidFill>
              </a:rPr>
              <a:t>br</a:t>
            </a:r>
            <a:r>
              <a:rPr lang="en-US" dirty="0">
                <a:solidFill>
                  <a:schemeClr val="bg1"/>
                </a:solidFill>
              </a:rPr>
              <a:t>&gt;" + (x == z);</a:t>
            </a:r>
          </a:p>
          <a:p>
            <a:r>
              <a:rPr lang="en-US" dirty="0">
                <a:solidFill>
                  <a:schemeClr val="bg1"/>
                </a:solidFill>
              </a:rPr>
              <a:t>&lt;/script&gt;</a:t>
            </a:r>
          </a:p>
          <a:p>
            <a:endParaRPr lang="en-IN" dirty="0">
              <a:solidFill>
                <a:schemeClr val="bg1"/>
              </a:solidFill>
            </a:endParaRPr>
          </a:p>
        </p:txBody>
      </p:sp>
      <p:pic>
        <p:nvPicPr>
          <p:cNvPr id="13" name="Picture 12">
            <a:extLst>
              <a:ext uri="{FF2B5EF4-FFF2-40B4-BE49-F238E27FC236}">
                <a16:creationId xmlns:a16="http://schemas.microsoft.com/office/drawing/2014/main" id="{9720A5A6-FBD3-17D9-AB92-064C374114DA}"/>
              </a:ext>
            </a:extLst>
          </p:cNvPr>
          <p:cNvPicPr>
            <a:picLocks noChangeAspect="1"/>
          </p:cNvPicPr>
          <p:nvPr/>
        </p:nvPicPr>
        <p:blipFill>
          <a:blip r:embed="rId3"/>
          <a:stretch>
            <a:fillRect/>
          </a:stretch>
        </p:blipFill>
        <p:spPr>
          <a:xfrm>
            <a:off x="7044355" y="3428920"/>
            <a:ext cx="1800225" cy="971550"/>
          </a:xfrm>
          <a:prstGeom prst="rect">
            <a:avLst/>
          </a:prstGeom>
        </p:spPr>
      </p:pic>
    </p:spTree>
    <p:extLst>
      <p:ext uri="{BB962C8B-B14F-4D97-AF65-F5344CB8AC3E}">
        <p14:creationId xmlns:p14="http://schemas.microsoft.com/office/powerpoint/2010/main" val="310879739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3139321"/>
          </a:xfrm>
          <a:prstGeom prst="rect">
            <a:avLst/>
          </a:prstGeom>
          <a:noFill/>
        </p:spPr>
        <p:txBody>
          <a:bodyPr wrap="square">
            <a:spAutoFit/>
          </a:bodyPr>
          <a:lstStyle/>
          <a:p>
            <a:pPr algn="l"/>
            <a:r>
              <a:rPr lang="en-US" b="0" i="0" dirty="0">
                <a:solidFill>
                  <a:srgbClr val="FF0000"/>
                </a:solidFill>
                <a:effectLst/>
                <a:latin typeface="Verdana" panose="020B0604030504040204" pitchFamily="34" charset="0"/>
              </a:rPr>
              <a:t>Constant Objects and Arrays</a:t>
            </a:r>
          </a:p>
          <a:p>
            <a:pPr algn="l"/>
            <a:r>
              <a:rPr lang="en-US" b="0" i="0" dirty="0">
                <a:solidFill>
                  <a:srgbClr val="000000"/>
                </a:solidFill>
                <a:effectLst/>
                <a:latin typeface="Verdana" panose="020B0604030504040204" pitchFamily="34" charset="0"/>
              </a:rPr>
              <a:t>The keyword const is a little misleading.</a:t>
            </a:r>
          </a:p>
          <a:p>
            <a:pPr algn="l"/>
            <a:r>
              <a:rPr lang="en-US" b="0" i="0" dirty="0">
                <a:solidFill>
                  <a:srgbClr val="000000"/>
                </a:solidFill>
                <a:effectLst/>
                <a:latin typeface="Verdana" panose="020B0604030504040204" pitchFamily="34" charset="0"/>
              </a:rPr>
              <a:t>It does not define a constant value. It defines a constant reference to a value.</a:t>
            </a:r>
          </a:p>
          <a:p>
            <a:pPr algn="l"/>
            <a:r>
              <a:rPr lang="en-US" b="0" i="0" dirty="0">
                <a:solidFill>
                  <a:srgbClr val="FF0000"/>
                </a:solidFill>
                <a:effectLst/>
                <a:latin typeface="Verdana" panose="020B0604030504040204" pitchFamily="34" charset="0"/>
              </a:rPr>
              <a:t>Because of this you can NOT:</a:t>
            </a:r>
          </a:p>
          <a:p>
            <a:pPr algn="l"/>
            <a:r>
              <a:rPr lang="en-US" b="0" i="0" dirty="0">
                <a:solidFill>
                  <a:srgbClr val="000000"/>
                </a:solidFill>
                <a:effectLst/>
                <a:latin typeface="Verdana" panose="020B0604030504040204" pitchFamily="34" charset="0"/>
              </a:rPr>
              <a:t>Reassign a constant value</a:t>
            </a:r>
          </a:p>
          <a:p>
            <a:pPr algn="l"/>
            <a:r>
              <a:rPr lang="en-US" b="0" i="0" dirty="0">
                <a:solidFill>
                  <a:srgbClr val="000000"/>
                </a:solidFill>
                <a:effectLst/>
                <a:latin typeface="Verdana" panose="020B0604030504040204" pitchFamily="34" charset="0"/>
              </a:rPr>
              <a:t>Reassign a constant array</a:t>
            </a:r>
          </a:p>
          <a:p>
            <a:pPr algn="l"/>
            <a:r>
              <a:rPr lang="en-US" b="0" i="0" dirty="0">
                <a:solidFill>
                  <a:srgbClr val="000000"/>
                </a:solidFill>
                <a:effectLst/>
                <a:latin typeface="Verdana" panose="020B0604030504040204" pitchFamily="34" charset="0"/>
              </a:rPr>
              <a:t>Reassign a constant object</a:t>
            </a:r>
          </a:p>
          <a:p>
            <a:pPr algn="l"/>
            <a:r>
              <a:rPr lang="en-US" b="0" i="0" dirty="0">
                <a:solidFill>
                  <a:srgbClr val="FF0000"/>
                </a:solidFill>
                <a:effectLst/>
                <a:latin typeface="Verdana" panose="020B0604030504040204" pitchFamily="34" charset="0"/>
              </a:rPr>
              <a:t>But you CAN:</a:t>
            </a:r>
          </a:p>
          <a:p>
            <a:pPr algn="l"/>
            <a:r>
              <a:rPr lang="en-US" b="0" i="0" dirty="0">
                <a:solidFill>
                  <a:srgbClr val="000000"/>
                </a:solidFill>
                <a:effectLst/>
                <a:latin typeface="Verdana" panose="020B0604030504040204" pitchFamily="34" charset="0"/>
              </a:rPr>
              <a:t>Change the elements of constant array</a:t>
            </a:r>
          </a:p>
          <a:p>
            <a:pPr algn="l"/>
            <a:r>
              <a:rPr lang="en-US" b="0" i="0" dirty="0">
                <a:solidFill>
                  <a:srgbClr val="000000"/>
                </a:solidFill>
                <a:effectLst/>
                <a:latin typeface="Verdana" panose="020B0604030504040204" pitchFamily="34" charset="0"/>
              </a:rPr>
              <a:t>Change the properties of constant object</a:t>
            </a:r>
          </a:p>
        </p:txBody>
      </p:sp>
    </p:spTree>
    <p:extLst>
      <p:ext uri="{BB962C8B-B14F-4D97-AF65-F5344CB8AC3E}">
        <p14:creationId xmlns:p14="http://schemas.microsoft.com/office/powerpoint/2010/main" val="386419778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1200329"/>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4801314"/>
          </a:xfrm>
          <a:prstGeom prst="rect">
            <a:avLst/>
          </a:prstGeom>
          <a:noFill/>
        </p:spPr>
        <p:txBody>
          <a:bodyPr wrap="square">
            <a:spAutoFit/>
          </a:bodyPr>
          <a:lstStyle/>
          <a:p>
            <a:r>
              <a:rPr lang="en-IN" dirty="0">
                <a:solidFill>
                  <a:srgbClr val="FF0000"/>
                </a:solidFill>
              </a:rPr>
              <a:t>JavaScript Arrays</a:t>
            </a:r>
          </a:p>
          <a:p>
            <a:r>
              <a:rPr lang="en-IN" dirty="0">
                <a:solidFill>
                  <a:schemeClr val="bg1"/>
                </a:solidFill>
              </a:rPr>
              <a:t>JavaScript arrays are written with square brackets.</a:t>
            </a:r>
          </a:p>
          <a:p>
            <a:endParaRPr lang="en-IN" dirty="0">
              <a:solidFill>
                <a:schemeClr val="bg1"/>
              </a:solidFill>
            </a:endParaRPr>
          </a:p>
          <a:p>
            <a:r>
              <a:rPr lang="en-IN" dirty="0">
                <a:solidFill>
                  <a:schemeClr val="bg1"/>
                </a:solidFill>
              </a:rPr>
              <a:t>Array items are separated by commas.</a:t>
            </a:r>
          </a:p>
          <a:p>
            <a:endParaRPr lang="en-IN" dirty="0">
              <a:solidFill>
                <a:schemeClr val="bg1"/>
              </a:solidFill>
            </a:endParaRPr>
          </a:p>
          <a:p>
            <a:pPr algn="l"/>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cars = [</a:t>
            </a:r>
            <a:r>
              <a:rPr lang="en-US" b="0" i="0" dirty="0">
                <a:solidFill>
                  <a:srgbClr val="A52A2A"/>
                </a:solidFill>
                <a:effectLst/>
                <a:latin typeface="Consolas" panose="020B0609020204030204" pitchFamily="49" charset="0"/>
              </a:rPr>
              <a:t>"Saab"</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a:t>
            </a:r>
          </a:p>
          <a:p>
            <a:r>
              <a:rPr lang="en-US" dirty="0">
                <a:solidFill>
                  <a:srgbClr val="FF0000"/>
                </a:solidFill>
              </a:rPr>
              <a:t>Example</a:t>
            </a:r>
          </a:p>
          <a:p>
            <a:r>
              <a:rPr lang="en-US" dirty="0">
                <a:solidFill>
                  <a:schemeClr val="bg1"/>
                </a:solidFill>
              </a:rPr>
              <a:t>&lt;p id="demo"&gt;&lt;/p&gt;</a:t>
            </a:r>
          </a:p>
          <a:p>
            <a:endParaRPr lang="en-US" dirty="0">
              <a:solidFill>
                <a:schemeClr val="bg1"/>
              </a:solidFill>
            </a:endParaRPr>
          </a:p>
          <a:p>
            <a:r>
              <a:rPr lang="en-US" dirty="0">
                <a:solidFill>
                  <a:schemeClr val="bg1"/>
                </a:solidFill>
              </a:rPr>
              <a:t>&lt;script&gt;</a:t>
            </a:r>
          </a:p>
          <a:p>
            <a:r>
              <a:rPr lang="en-US" dirty="0">
                <a:solidFill>
                  <a:schemeClr val="bg1"/>
                </a:solidFill>
              </a:rPr>
              <a:t>const cars = ["</a:t>
            </a:r>
            <a:r>
              <a:rPr lang="en-US" dirty="0" err="1">
                <a:solidFill>
                  <a:schemeClr val="bg1"/>
                </a:solidFill>
              </a:rPr>
              <a:t>Saab","Volvo","BMW</a:t>
            </a:r>
            <a:r>
              <a:rPr lang="en-US" dirty="0">
                <a:solidFill>
                  <a:schemeClr val="bg1"/>
                </a:solidFill>
              </a:rPr>
              <a:t>"];</a:t>
            </a:r>
          </a:p>
          <a:p>
            <a:endParaRPr lang="en-US" dirty="0">
              <a:solidFill>
                <a:schemeClr val="bg1"/>
              </a:solidFill>
            </a:endParaRPr>
          </a:p>
          <a:p>
            <a:r>
              <a:rPr lang="en-US" dirty="0" err="1">
                <a:solidFill>
                  <a:schemeClr val="bg1"/>
                </a:solidFill>
              </a:rPr>
              <a:t>document.getElementById</a:t>
            </a:r>
            <a:r>
              <a:rPr lang="en-US" dirty="0">
                <a:solidFill>
                  <a:schemeClr val="bg1"/>
                </a:solidFill>
              </a:rPr>
              <a:t>("demo").</a:t>
            </a:r>
            <a:r>
              <a:rPr lang="en-US" dirty="0" err="1">
                <a:solidFill>
                  <a:schemeClr val="bg1"/>
                </a:solidFill>
              </a:rPr>
              <a:t>innerHTML</a:t>
            </a:r>
            <a:r>
              <a:rPr lang="en-US" dirty="0">
                <a:solidFill>
                  <a:schemeClr val="bg1"/>
                </a:solidFill>
              </a:rPr>
              <a:t> = cars[0];</a:t>
            </a:r>
          </a:p>
          <a:p>
            <a:r>
              <a:rPr lang="en-US" dirty="0">
                <a:solidFill>
                  <a:schemeClr val="bg1"/>
                </a:solidFill>
              </a:rPr>
              <a:t>&lt;/script&gt;</a:t>
            </a:r>
          </a:p>
          <a:p>
            <a:endParaRPr lang="en-US" dirty="0">
              <a:solidFill>
                <a:srgbClr val="FF0000"/>
              </a:solidFill>
            </a:endParaRPr>
          </a:p>
          <a:p>
            <a:br>
              <a:rPr lang="en-US" dirty="0"/>
            </a:br>
            <a:endParaRPr lang="en-IN" dirty="0">
              <a:solidFill>
                <a:schemeClr val="bg1"/>
              </a:solidFill>
            </a:endParaRPr>
          </a:p>
        </p:txBody>
      </p:sp>
      <p:pic>
        <p:nvPicPr>
          <p:cNvPr id="12" name="Picture 11">
            <a:extLst>
              <a:ext uri="{FF2B5EF4-FFF2-40B4-BE49-F238E27FC236}">
                <a16:creationId xmlns:a16="http://schemas.microsoft.com/office/drawing/2014/main" id="{F162CA40-465A-E4D1-250E-FB9E87D4E94C}"/>
              </a:ext>
            </a:extLst>
          </p:cNvPr>
          <p:cNvPicPr>
            <a:picLocks noChangeAspect="1"/>
          </p:cNvPicPr>
          <p:nvPr/>
        </p:nvPicPr>
        <p:blipFill>
          <a:blip r:embed="rId3"/>
          <a:stretch>
            <a:fillRect/>
          </a:stretch>
        </p:blipFill>
        <p:spPr>
          <a:xfrm>
            <a:off x="6608653" y="2511812"/>
            <a:ext cx="695325" cy="428625"/>
          </a:xfrm>
          <a:prstGeom prst="rect">
            <a:avLst/>
          </a:prstGeom>
        </p:spPr>
      </p:pic>
    </p:spTree>
    <p:extLst>
      <p:ext uri="{BB962C8B-B14F-4D97-AF65-F5344CB8AC3E}">
        <p14:creationId xmlns:p14="http://schemas.microsoft.com/office/powerpoint/2010/main" val="24583425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1200329"/>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sp>
        <p:nvSpPr>
          <p:cNvPr id="6" name="TextBox 5">
            <a:extLst>
              <a:ext uri="{FF2B5EF4-FFF2-40B4-BE49-F238E27FC236}">
                <a16:creationId xmlns:a16="http://schemas.microsoft.com/office/drawing/2014/main" id="{91AE02CD-2B60-1ADB-9247-B094FA6A7D90}"/>
              </a:ext>
            </a:extLst>
          </p:cNvPr>
          <p:cNvSpPr txBox="1"/>
          <p:nvPr/>
        </p:nvSpPr>
        <p:spPr>
          <a:xfrm>
            <a:off x="322595" y="844402"/>
            <a:ext cx="8211805" cy="1754326"/>
          </a:xfrm>
          <a:prstGeom prst="rect">
            <a:avLst/>
          </a:prstGeom>
          <a:noFill/>
        </p:spPr>
        <p:txBody>
          <a:bodyPr wrap="square">
            <a:spAutoFit/>
          </a:bodyPr>
          <a:lstStyle/>
          <a:p>
            <a:r>
              <a:rPr lang="en-IN" dirty="0">
                <a:solidFill>
                  <a:srgbClr val="FF0000"/>
                </a:solidFill>
              </a:rPr>
              <a:t>JavaScript Objects</a:t>
            </a:r>
          </a:p>
          <a:p>
            <a:r>
              <a:rPr lang="en-IN" dirty="0">
                <a:solidFill>
                  <a:schemeClr val="bg1"/>
                </a:solidFill>
              </a:rPr>
              <a:t>JavaScript objects are written with curly braces {}.</a:t>
            </a:r>
          </a:p>
          <a:p>
            <a:r>
              <a:rPr lang="en-IN" dirty="0">
                <a:solidFill>
                  <a:schemeClr val="bg1"/>
                </a:solidFill>
              </a:rPr>
              <a:t>Object properties are written as </a:t>
            </a:r>
            <a:r>
              <a:rPr lang="en-IN" dirty="0" err="1">
                <a:solidFill>
                  <a:schemeClr val="bg1"/>
                </a:solidFill>
              </a:rPr>
              <a:t>name:value</a:t>
            </a:r>
            <a:r>
              <a:rPr lang="en-IN" dirty="0">
                <a:solidFill>
                  <a:schemeClr val="bg1"/>
                </a:solidFill>
              </a:rPr>
              <a:t> pairs, separated by commas</a:t>
            </a:r>
          </a:p>
          <a:p>
            <a:r>
              <a:rPr lang="en-IN" dirty="0">
                <a:solidFill>
                  <a:schemeClr val="bg1"/>
                </a:solidFill>
              </a:rPr>
              <a:t>.</a:t>
            </a:r>
          </a:p>
          <a:p>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solidFill>
                <a:schemeClr val="bg1"/>
              </a:solidFill>
            </a:endParaRPr>
          </a:p>
        </p:txBody>
      </p:sp>
    </p:spTree>
    <p:extLst>
      <p:ext uri="{BB962C8B-B14F-4D97-AF65-F5344CB8AC3E}">
        <p14:creationId xmlns:p14="http://schemas.microsoft.com/office/powerpoint/2010/main" val="166636038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1200329"/>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sp>
        <p:nvSpPr>
          <p:cNvPr id="6" name="TextBox 5">
            <a:extLst>
              <a:ext uri="{FF2B5EF4-FFF2-40B4-BE49-F238E27FC236}">
                <a16:creationId xmlns:a16="http://schemas.microsoft.com/office/drawing/2014/main" id="{91AE02CD-2B60-1ADB-9247-B094FA6A7D90}"/>
              </a:ext>
            </a:extLst>
          </p:cNvPr>
          <p:cNvSpPr txBox="1"/>
          <p:nvPr/>
        </p:nvSpPr>
        <p:spPr>
          <a:xfrm>
            <a:off x="322595" y="844402"/>
            <a:ext cx="8211805" cy="3970318"/>
          </a:xfrm>
          <a:prstGeom prst="rect">
            <a:avLst/>
          </a:prstGeom>
          <a:noFill/>
        </p:spPr>
        <p:txBody>
          <a:bodyPr wrap="square">
            <a:spAutoFit/>
          </a:bodyPr>
          <a:lstStyle/>
          <a:p>
            <a:r>
              <a:rPr lang="en-IN" dirty="0">
                <a:solidFill>
                  <a:schemeClr val="bg1"/>
                </a:solidFill>
              </a:rPr>
              <a:t>&lt;p id="demo"&gt;&lt;/p&gt;</a:t>
            </a:r>
          </a:p>
          <a:p>
            <a:endParaRPr lang="en-IN" dirty="0">
              <a:solidFill>
                <a:schemeClr val="bg1"/>
              </a:solidFill>
            </a:endParaRPr>
          </a:p>
          <a:p>
            <a:r>
              <a:rPr lang="en-IN" dirty="0">
                <a:solidFill>
                  <a:schemeClr val="bg1"/>
                </a:solidFill>
              </a:rPr>
              <a:t>&lt;script&gt;</a:t>
            </a:r>
          </a:p>
          <a:p>
            <a:r>
              <a:rPr lang="en-IN" dirty="0" err="1">
                <a:solidFill>
                  <a:schemeClr val="bg1"/>
                </a:solidFill>
              </a:rPr>
              <a:t>const</a:t>
            </a:r>
            <a:r>
              <a:rPr lang="en-IN" dirty="0">
                <a:solidFill>
                  <a:schemeClr val="bg1"/>
                </a:solidFill>
              </a:rPr>
              <a:t> person = {</a:t>
            </a:r>
          </a:p>
          <a:p>
            <a:r>
              <a:rPr lang="en-IN" dirty="0">
                <a:solidFill>
                  <a:schemeClr val="bg1"/>
                </a:solidFill>
              </a:rPr>
              <a:t>  </a:t>
            </a:r>
            <a:r>
              <a:rPr lang="en-IN" dirty="0" err="1">
                <a:solidFill>
                  <a:schemeClr val="bg1"/>
                </a:solidFill>
              </a:rPr>
              <a:t>firstName</a:t>
            </a:r>
            <a:r>
              <a:rPr lang="en-IN" dirty="0">
                <a:solidFill>
                  <a:schemeClr val="bg1"/>
                </a:solidFill>
              </a:rPr>
              <a:t> : "John",</a:t>
            </a:r>
          </a:p>
          <a:p>
            <a:r>
              <a:rPr lang="en-IN" dirty="0">
                <a:solidFill>
                  <a:schemeClr val="bg1"/>
                </a:solidFill>
              </a:rPr>
              <a:t>  </a:t>
            </a:r>
            <a:r>
              <a:rPr lang="en-IN" dirty="0" err="1">
                <a:solidFill>
                  <a:schemeClr val="bg1"/>
                </a:solidFill>
              </a:rPr>
              <a:t>lastName</a:t>
            </a:r>
            <a:r>
              <a:rPr lang="en-IN" dirty="0">
                <a:solidFill>
                  <a:schemeClr val="bg1"/>
                </a:solidFill>
              </a:rPr>
              <a:t>  : "Doe",</a:t>
            </a:r>
          </a:p>
          <a:p>
            <a:r>
              <a:rPr lang="en-IN" dirty="0">
                <a:solidFill>
                  <a:schemeClr val="bg1"/>
                </a:solidFill>
              </a:rPr>
              <a:t>  age     : 50,</a:t>
            </a:r>
          </a:p>
          <a:p>
            <a:r>
              <a:rPr lang="en-IN" dirty="0">
                <a:solidFill>
                  <a:schemeClr val="bg1"/>
                </a:solidFill>
              </a:rPr>
              <a:t>  </a:t>
            </a:r>
            <a:r>
              <a:rPr lang="en-IN" dirty="0" err="1">
                <a:solidFill>
                  <a:schemeClr val="bg1"/>
                </a:solidFill>
              </a:rPr>
              <a:t>eyeColor</a:t>
            </a:r>
            <a:r>
              <a:rPr lang="en-IN" dirty="0">
                <a:solidFill>
                  <a:schemeClr val="bg1"/>
                </a:solidFill>
              </a:rPr>
              <a:t>  : "blue"</a:t>
            </a:r>
          </a:p>
          <a:p>
            <a:r>
              <a:rPr lang="en-IN" dirty="0">
                <a:solidFill>
                  <a:schemeClr val="bg1"/>
                </a:solidFill>
              </a:rPr>
              <a:t>};</a:t>
            </a:r>
          </a:p>
          <a:p>
            <a:endParaRPr lang="en-IN" dirty="0">
              <a:solidFill>
                <a:schemeClr val="bg1"/>
              </a:solidFill>
            </a:endParaRP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a:t>
            </a:r>
          </a:p>
          <a:p>
            <a:r>
              <a:rPr lang="en-IN" dirty="0" err="1">
                <a:solidFill>
                  <a:schemeClr val="bg1"/>
                </a:solidFill>
              </a:rPr>
              <a:t>person.firstName</a:t>
            </a:r>
            <a:r>
              <a:rPr lang="en-IN" dirty="0">
                <a:solidFill>
                  <a:schemeClr val="bg1"/>
                </a:solidFill>
              </a:rPr>
              <a:t> + " is " + </a:t>
            </a:r>
            <a:r>
              <a:rPr lang="en-IN" dirty="0" err="1">
                <a:solidFill>
                  <a:schemeClr val="bg1"/>
                </a:solidFill>
              </a:rPr>
              <a:t>person.age</a:t>
            </a:r>
            <a:r>
              <a:rPr lang="en-IN" dirty="0">
                <a:solidFill>
                  <a:schemeClr val="bg1"/>
                </a:solidFill>
              </a:rPr>
              <a:t> + " years old.";</a:t>
            </a:r>
          </a:p>
          <a:p>
            <a:r>
              <a:rPr lang="en-IN" dirty="0">
                <a:solidFill>
                  <a:schemeClr val="bg1"/>
                </a:solidFill>
              </a:rPr>
              <a:t>&lt;/script&gt;</a:t>
            </a:r>
          </a:p>
          <a:p>
            <a:endParaRPr lang="en-IN" dirty="0">
              <a:solidFill>
                <a:schemeClr val="bg1"/>
              </a:solidFill>
            </a:endParaRPr>
          </a:p>
        </p:txBody>
      </p:sp>
      <p:pic>
        <p:nvPicPr>
          <p:cNvPr id="13" name="Picture 12">
            <a:extLst>
              <a:ext uri="{FF2B5EF4-FFF2-40B4-BE49-F238E27FC236}">
                <a16:creationId xmlns:a16="http://schemas.microsoft.com/office/drawing/2014/main" id="{2FCA060C-A1BF-254A-F7F5-30C1C0AE5F06}"/>
              </a:ext>
            </a:extLst>
          </p:cNvPr>
          <p:cNvPicPr>
            <a:picLocks noChangeAspect="1"/>
          </p:cNvPicPr>
          <p:nvPr/>
        </p:nvPicPr>
        <p:blipFill>
          <a:blip r:embed="rId3"/>
          <a:stretch>
            <a:fillRect/>
          </a:stretch>
        </p:blipFill>
        <p:spPr>
          <a:xfrm>
            <a:off x="5029200" y="2133600"/>
            <a:ext cx="1609725" cy="438150"/>
          </a:xfrm>
          <a:prstGeom prst="rect">
            <a:avLst/>
          </a:prstGeom>
        </p:spPr>
      </p:pic>
    </p:spTree>
    <p:extLst>
      <p:ext uri="{BB962C8B-B14F-4D97-AF65-F5344CB8AC3E}">
        <p14:creationId xmlns:p14="http://schemas.microsoft.com/office/powerpoint/2010/main" val="14078634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195146"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Document Object Model(DOM)</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5" name="Picture 4">
            <a:extLst>
              <a:ext uri="{FF2B5EF4-FFF2-40B4-BE49-F238E27FC236}">
                <a16:creationId xmlns:a16="http://schemas.microsoft.com/office/drawing/2014/main" id="{9F4EF573-D5CF-EB90-251D-A5FFAB339CF0}"/>
              </a:ext>
            </a:extLst>
          </p:cNvPr>
          <p:cNvPicPr>
            <a:picLocks noChangeAspect="1"/>
          </p:cNvPicPr>
          <p:nvPr/>
        </p:nvPicPr>
        <p:blipFill>
          <a:blip r:embed="rId3"/>
          <a:stretch>
            <a:fillRect/>
          </a:stretch>
        </p:blipFill>
        <p:spPr>
          <a:xfrm>
            <a:off x="326173" y="875293"/>
            <a:ext cx="8491653" cy="4267197"/>
          </a:xfrm>
          <a:prstGeom prst="rect">
            <a:avLst/>
          </a:prstGeom>
        </p:spPr>
      </p:pic>
    </p:spTree>
    <p:extLst>
      <p:ext uri="{BB962C8B-B14F-4D97-AF65-F5344CB8AC3E}">
        <p14:creationId xmlns:p14="http://schemas.microsoft.com/office/powerpoint/2010/main" val="10101324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1200329"/>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sp>
        <p:nvSpPr>
          <p:cNvPr id="11" name="TextBox 10">
            <a:extLst>
              <a:ext uri="{FF2B5EF4-FFF2-40B4-BE49-F238E27FC236}">
                <a16:creationId xmlns:a16="http://schemas.microsoft.com/office/drawing/2014/main" id="{BA3A34CE-347D-039F-3FC0-749E6FE5B57E}"/>
              </a:ext>
            </a:extLst>
          </p:cNvPr>
          <p:cNvSpPr txBox="1"/>
          <p:nvPr/>
        </p:nvSpPr>
        <p:spPr>
          <a:xfrm>
            <a:off x="322595" y="971559"/>
            <a:ext cx="7983205" cy="1477328"/>
          </a:xfrm>
          <a:prstGeom prst="rect">
            <a:avLst/>
          </a:prstGeom>
          <a:noFill/>
        </p:spPr>
        <p:txBody>
          <a:bodyPr wrap="square">
            <a:spAutoFit/>
          </a:bodyPr>
          <a:lstStyle/>
          <a:p>
            <a:r>
              <a:rPr lang="en-IN" dirty="0">
                <a:solidFill>
                  <a:srgbClr val="FF0000"/>
                </a:solidFill>
              </a:rPr>
              <a:t>The </a:t>
            </a:r>
            <a:r>
              <a:rPr lang="en-IN" dirty="0" err="1">
                <a:solidFill>
                  <a:srgbClr val="FF0000"/>
                </a:solidFill>
              </a:rPr>
              <a:t>typeof</a:t>
            </a:r>
            <a:r>
              <a:rPr lang="en-IN" dirty="0">
                <a:solidFill>
                  <a:srgbClr val="FF0000"/>
                </a:solidFill>
              </a:rPr>
              <a:t> Operator</a:t>
            </a:r>
          </a:p>
          <a:p>
            <a:r>
              <a:rPr lang="en-IN" dirty="0">
                <a:solidFill>
                  <a:schemeClr val="bg1"/>
                </a:solidFill>
              </a:rPr>
              <a:t>You can use the JavaScript </a:t>
            </a:r>
            <a:r>
              <a:rPr lang="en-IN" dirty="0" err="1">
                <a:solidFill>
                  <a:schemeClr val="bg1"/>
                </a:solidFill>
              </a:rPr>
              <a:t>typeof</a:t>
            </a:r>
            <a:r>
              <a:rPr lang="en-IN" dirty="0">
                <a:solidFill>
                  <a:schemeClr val="bg1"/>
                </a:solidFill>
              </a:rPr>
              <a:t> operator to find the type of a JavaScript variable.</a:t>
            </a:r>
          </a:p>
          <a:p>
            <a:endParaRPr lang="en-IN" dirty="0">
              <a:solidFill>
                <a:schemeClr val="bg1"/>
              </a:solidFill>
            </a:endParaRPr>
          </a:p>
          <a:p>
            <a:r>
              <a:rPr lang="en-IN" dirty="0">
                <a:solidFill>
                  <a:schemeClr val="bg1"/>
                </a:solidFill>
              </a:rPr>
              <a:t>The </a:t>
            </a:r>
            <a:r>
              <a:rPr lang="en-IN" dirty="0" err="1">
                <a:solidFill>
                  <a:schemeClr val="bg1"/>
                </a:solidFill>
              </a:rPr>
              <a:t>typeof</a:t>
            </a:r>
            <a:r>
              <a:rPr lang="en-IN" dirty="0">
                <a:solidFill>
                  <a:schemeClr val="bg1"/>
                </a:solidFill>
              </a:rPr>
              <a:t> operator returns the type of a variable or an expression:</a:t>
            </a:r>
          </a:p>
        </p:txBody>
      </p:sp>
      <p:sp>
        <p:nvSpPr>
          <p:cNvPr id="14" name="TextBox 13">
            <a:extLst>
              <a:ext uri="{FF2B5EF4-FFF2-40B4-BE49-F238E27FC236}">
                <a16:creationId xmlns:a16="http://schemas.microsoft.com/office/drawing/2014/main" id="{D6BEAA99-9204-CABC-00C5-CAA368EE190A}"/>
              </a:ext>
            </a:extLst>
          </p:cNvPr>
          <p:cNvSpPr txBox="1"/>
          <p:nvPr/>
        </p:nvSpPr>
        <p:spPr>
          <a:xfrm>
            <a:off x="838200" y="2571750"/>
            <a:ext cx="5486400" cy="2308324"/>
          </a:xfrm>
          <a:prstGeom prst="rect">
            <a:avLst/>
          </a:prstGeom>
          <a:noFill/>
        </p:spPr>
        <p:txBody>
          <a:bodyPr wrap="square">
            <a:spAutoFit/>
          </a:bodyPr>
          <a:lstStyle/>
          <a:p>
            <a:r>
              <a:rPr lang="en-IN" dirty="0">
                <a:solidFill>
                  <a:schemeClr val="bg1"/>
                </a:solidFill>
              </a:rPr>
              <a:t>&lt;p id="demo"&gt;&lt;/p&gt;</a:t>
            </a:r>
          </a:p>
          <a:p>
            <a:endParaRPr lang="en-IN" dirty="0">
              <a:solidFill>
                <a:schemeClr val="bg1"/>
              </a:solidFill>
            </a:endParaRPr>
          </a:p>
          <a:p>
            <a:r>
              <a:rPr lang="en-IN" dirty="0">
                <a:solidFill>
                  <a:schemeClr val="bg1"/>
                </a:solidFill>
              </a:rPr>
              <a:t>&lt;script&gt;</a:t>
            </a: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 </a:t>
            </a:r>
          </a:p>
          <a:p>
            <a:r>
              <a:rPr lang="en-IN" dirty="0" err="1">
                <a:solidFill>
                  <a:schemeClr val="bg1"/>
                </a:solidFill>
              </a:rPr>
              <a:t>typeof</a:t>
            </a:r>
            <a:r>
              <a:rPr lang="en-IN" dirty="0">
                <a:solidFill>
                  <a:schemeClr val="bg1"/>
                </a:solidFill>
              </a:rPr>
              <a:t> "" + "&lt;</a:t>
            </a:r>
            <a:r>
              <a:rPr lang="en-IN" dirty="0" err="1">
                <a:solidFill>
                  <a:schemeClr val="bg1"/>
                </a:solidFill>
              </a:rPr>
              <a:t>br</a:t>
            </a:r>
            <a:r>
              <a:rPr lang="en-IN" dirty="0">
                <a:solidFill>
                  <a:schemeClr val="bg1"/>
                </a:solidFill>
              </a:rPr>
              <a:t>&gt;" +</a:t>
            </a:r>
          </a:p>
          <a:p>
            <a:r>
              <a:rPr lang="en-IN" dirty="0" err="1">
                <a:solidFill>
                  <a:schemeClr val="bg1"/>
                </a:solidFill>
              </a:rPr>
              <a:t>typeof</a:t>
            </a:r>
            <a:r>
              <a:rPr lang="en-IN" dirty="0">
                <a:solidFill>
                  <a:schemeClr val="bg1"/>
                </a:solidFill>
              </a:rPr>
              <a:t> "John" + "&lt;</a:t>
            </a:r>
            <a:r>
              <a:rPr lang="en-IN" dirty="0" err="1">
                <a:solidFill>
                  <a:schemeClr val="bg1"/>
                </a:solidFill>
              </a:rPr>
              <a:t>br</a:t>
            </a:r>
            <a:r>
              <a:rPr lang="en-IN" dirty="0">
                <a:solidFill>
                  <a:schemeClr val="bg1"/>
                </a:solidFill>
              </a:rPr>
              <a:t>&gt;" + </a:t>
            </a:r>
          </a:p>
          <a:p>
            <a:r>
              <a:rPr lang="en-IN" dirty="0" err="1">
                <a:solidFill>
                  <a:schemeClr val="bg1"/>
                </a:solidFill>
              </a:rPr>
              <a:t>typeof</a:t>
            </a:r>
            <a:r>
              <a:rPr lang="en-IN" dirty="0">
                <a:solidFill>
                  <a:schemeClr val="bg1"/>
                </a:solidFill>
              </a:rPr>
              <a:t> "John Doe";</a:t>
            </a:r>
          </a:p>
          <a:p>
            <a:r>
              <a:rPr lang="en-IN" dirty="0">
                <a:solidFill>
                  <a:schemeClr val="bg1"/>
                </a:solidFill>
              </a:rPr>
              <a:t>&lt;/script&gt;</a:t>
            </a:r>
          </a:p>
        </p:txBody>
      </p:sp>
      <p:pic>
        <p:nvPicPr>
          <p:cNvPr id="16" name="Picture 15">
            <a:extLst>
              <a:ext uri="{FF2B5EF4-FFF2-40B4-BE49-F238E27FC236}">
                <a16:creationId xmlns:a16="http://schemas.microsoft.com/office/drawing/2014/main" id="{2B0FA715-19FF-CFB0-D567-DD4F9651BFD8}"/>
              </a:ext>
            </a:extLst>
          </p:cNvPr>
          <p:cNvPicPr>
            <a:picLocks noChangeAspect="1"/>
          </p:cNvPicPr>
          <p:nvPr/>
        </p:nvPicPr>
        <p:blipFill>
          <a:blip r:embed="rId3"/>
          <a:stretch>
            <a:fillRect/>
          </a:stretch>
        </p:blipFill>
        <p:spPr>
          <a:xfrm>
            <a:off x="7550611" y="2714099"/>
            <a:ext cx="847725" cy="704850"/>
          </a:xfrm>
          <a:prstGeom prst="rect">
            <a:avLst/>
          </a:prstGeom>
        </p:spPr>
      </p:pic>
    </p:spTree>
    <p:extLst>
      <p:ext uri="{BB962C8B-B14F-4D97-AF65-F5344CB8AC3E}">
        <p14:creationId xmlns:p14="http://schemas.microsoft.com/office/powerpoint/2010/main" val="113998313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Datatypes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457200" y="844402"/>
            <a:ext cx="7620000" cy="1200329"/>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sp>
        <p:nvSpPr>
          <p:cNvPr id="11" name="TextBox 10">
            <a:extLst>
              <a:ext uri="{FF2B5EF4-FFF2-40B4-BE49-F238E27FC236}">
                <a16:creationId xmlns:a16="http://schemas.microsoft.com/office/drawing/2014/main" id="{BA3A34CE-347D-039F-3FC0-749E6FE5B57E}"/>
              </a:ext>
            </a:extLst>
          </p:cNvPr>
          <p:cNvSpPr txBox="1"/>
          <p:nvPr/>
        </p:nvSpPr>
        <p:spPr>
          <a:xfrm>
            <a:off x="322595" y="971559"/>
            <a:ext cx="7983205" cy="3970318"/>
          </a:xfrm>
          <a:prstGeom prst="rect">
            <a:avLst/>
          </a:prstGeom>
          <a:noFill/>
        </p:spPr>
        <p:txBody>
          <a:bodyPr wrap="square">
            <a:spAutoFit/>
          </a:bodyPr>
          <a:lstStyle/>
          <a:p>
            <a:r>
              <a:rPr lang="en-US" dirty="0">
                <a:solidFill>
                  <a:srgbClr val="FF0000"/>
                </a:solidFill>
              </a:rPr>
              <a:t>Undefined</a:t>
            </a:r>
          </a:p>
          <a:p>
            <a:pPr marL="285750" indent="-285750">
              <a:buFont typeface="Wingdings" panose="05000000000000000000" pitchFamily="2" charset="2"/>
              <a:buChar char="Ø"/>
            </a:pPr>
            <a:r>
              <a:rPr lang="en-US" dirty="0">
                <a:solidFill>
                  <a:schemeClr val="bg1"/>
                </a:solidFill>
              </a:rPr>
              <a:t>In JavaScript, a variable without a value, has the value undefined. The type is also undefined.</a:t>
            </a:r>
          </a:p>
          <a:p>
            <a:pPr marL="285750" indent="-285750">
              <a:buFont typeface="Wingdings" panose="05000000000000000000" pitchFamily="2" charset="2"/>
              <a:buChar char="Ø"/>
            </a:pPr>
            <a:r>
              <a:rPr lang="en-US" dirty="0">
                <a:solidFill>
                  <a:schemeClr val="bg1"/>
                </a:solidFill>
              </a:rPr>
              <a:t>Any variable can be emptied, by setting the value to undefined. The type will also be undefined.</a:t>
            </a:r>
          </a:p>
          <a:p>
            <a:r>
              <a:rPr lang="en-IN" dirty="0">
                <a:solidFill>
                  <a:srgbClr val="FF0000"/>
                </a:solidFill>
              </a:rPr>
              <a:t>example</a:t>
            </a:r>
          </a:p>
          <a:p>
            <a:r>
              <a:rPr lang="en-IN" dirty="0">
                <a:solidFill>
                  <a:schemeClr val="bg1"/>
                </a:solidFill>
              </a:rPr>
              <a:t>&lt;p id="demo"&gt;&lt;/p&gt;</a:t>
            </a:r>
          </a:p>
          <a:p>
            <a:r>
              <a:rPr lang="en-IN" dirty="0">
                <a:solidFill>
                  <a:schemeClr val="bg1"/>
                </a:solidFill>
              </a:rPr>
              <a:t>&lt;script&gt;</a:t>
            </a:r>
          </a:p>
          <a:p>
            <a:r>
              <a:rPr lang="en-IN" dirty="0">
                <a:solidFill>
                  <a:schemeClr val="bg1"/>
                </a:solidFill>
              </a:rPr>
              <a:t>let car = "Volvo";</a:t>
            </a:r>
          </a:p>
          <a:p>
            <a:r>
              <a:rPr lang="en-IN" dirty="0">
                <a:solidFill>
                  <a:schemeClr val="bg1"/>
                </a:solidFill>
              </a:rPr>
              <a:t>car = undefined;</a:t>
            </a:r>
          </a:p>
          <a:p>
            <a:r>
              <a:rPr lang="en-IN" dirty="0">
                <a:solidFill>
                  <a:schemeClr val="bg1"/>
                </a:solidFill>
              </a:rPr>
              <a:t>let bike;</a:t>
            </a:r>
          </a:p>
          <a:p>
            <a:r>
              <a:rPr lang="en-IN" dirty="0" err="1">
                <a:solidFill>
                  <a:schemeClr val="bg1"/>
                </a:solidFill>
              </a:rPr>
              <a:t>document.write</a:t>
            </a:r>
            <a:r>
              <a:rPr lang="en-IN" dirty="0">
                <a:solidFill>
                  <a:schemeClr val="bg1"/>
                </a:solidFill>
              </a:rPr>
              <a:t>(bike+" &lt;</a:t>
            </a:r>
            <a:r>
              <a:rPr lang="en-IN" dirty="0" err="1">
                <a:solidFill>
                  <a:schemeClr val="bg1"/>
                </a:solidFill>
              </a:rPr>
              <a:t>br</a:t>
            </a:r>
            <a:r>
              <a:rPr lang="en-IN" dirty="0">
                <a:solidFill>
                  <a:schemeClr val="bg1"/>
                </a:solidFill>
              </a:rPr>
              <a:t>&gt;" +</a:t>
            </a:r>
            <a:r>
              <a:rPr lang="en-IN" dirty="0" err="1">
                <a:solidFill>
                  <a:schemeClr val="bg1"/>
                </a:solidFill>
              </a:rPr>
              <a:t>typeof</a:t>
            </a:r>
            <a:r>
              <a:rPr lang="en-IN" dirty="0">
                <a:solidFill>
                  <a:schemeClr val="bg1"/>
                </a:solidFill>
              </a:rPr>
              <a:t>(bike));</a:t>
            </a: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 car + "&lt;</a:t>
            </a:r>
            <a:r>
              <a:rPr lang="en-IN" dirty="0" err="1">
                <a:solidFill>
                  <a:schemeClr val="bg1"/>
                </a:solidFill>
              </a:rPr>
              <a:t>br</a:t>
            </a:r>
            <a:r>
              <a:rPr lang="en-IN" dirty="0">
                <a:solidFill>
                  <a:schemeClr val="bg1"/>
                </a:solidFill>
              </a:rPr>
              <a:t>&gt;" + </a:t>
            </a:r>
            <a:r>
              <a:rPr lang="en-IN" dirty="0" err="1">
                <a:solidFill>
                  <a:schemeClr val="bg1"/>
                </a:solidFill>
              </a:rPr>
              <a:t>typeof</a:t>
            </a:r>
            <a:r>
              <a:rPr lang="en-IN" dirty="0">
                <a:solidFill>
                  <a:schemeClr val="bg1"/>
                </a:solidFill>
              </a:rPr>
              <a:t> (car);</a:t>
            </a:r>
          </a:p>
          <a:p>
            <a:r>
              <a:rPr lang="en-IN" dirty="0">
                <a:solidFill>
                  <a:schemeClr val="bg1"/>
                </a:solidFill>
              </a:rPr>
              <a:t>&lt;/script&gt;</a:t>
            </a:r>
          </a:p>
        </p:txBody>
      </p:sp>
      <p:pic>
        <p:nvPicPr>
          <p:cNvPr id="15" name="Picture 14">
            <a:extLst>
              <a:ext uri="{FF2B5EF4-FFF2-40B4-BE49-F238E27FC236}">
                <a16:creationId xmlns:a16="http://schemas.microsoft.com/office/drawing/2014/main" id="{E249F74A-9BAB-5302-77BF-85D0A66AC967}"/>
              </a:ext>
            </a:extLst>
          </p:cNvPr>
          <p:cNvPicPr>
            <a:picLocks noChangeAspect="1"/>
          </p:cNvPicPr>
          <p:nvPr/>
        </p:nvPicPr>
        <p:blipFill>
          <a:blip r:embed="rId3"/>
          <a:stretch>
            <a:fillRect/>
          </a:stretch>
        </p:blipFill>
        <p:spPr>
          <a:xfrm>
            <a:off x="7106440" y="2874644"/>
            <a:ext cx="1181100" cy="1162050"/>
          </a:xfrm>
          <a:prstGeom prst="rect">
            <a:avLst/>
          </a:prstGeom>
        </p:spPr>
      </p:pic>
    </p:spTree>
    <p:extLst>
      <p:ext uri="{BB962C8B-B14F-4D97-AF65-F5344CB8AC3E}">
        <p14:creationId xmlns:p14="http://schemas.microsoft.com/office/powerpoint/2010/main" val="140443694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expressions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1201405" y="1029512"/>
            <a:ext cx="7620000" cy="1200329"/>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sp>
        <p:nvSpPr>
          <p:cNvPr id="6" name="TextBox 5">
            <a:extLst>
              <a:ext uri="{FF2B5EF4-FFF2-40B4-BE49-F238E27FC236}">
                <a16:creationId xmlns:a16="http://schemas.microsoft.com/office/drawing/2014/main" id="{9E309FE6-8F4B-3946-5CBA-30BBA36A0DF5}"/>
              </a:ext>
            </a:extLst>
          </p:cNvPr>
          <p:cNvSpPr txBox="1"/>
          <p:nvPr/>
        </p:nvSpPr>
        <p:spPr>
          <a:xfrm>
            <a:off x="322595" y="844403"/>
            <a:ext cx="6588373" cy="3139321"/>
          </a:xfrm>
          <a:prstGeom prst="rect">
            <a:avLst/>
          </a:prstGeom>
          <a:noFill/>
        </p:spPr>
        <p:txBody>
          <a:bodyPr wrap="square">
            <a:spAutoFit/>
          </a:bodyPr>
          <a:lstStyle/>
          <a:p>
            <a:r>
              <a:rPr lang="en-IN" dirty="0">
                <a:solidFill>
                  <a:srgbClr val="FF0000"/>
                </a:solidFill>
              </a:rPr>
              <a:t>JavaScript Expressions</a:t>
            </a:r>
          </a:p>
          <a:p>
            <a:r>
              <a:rPr lang="en-IN" dirty="0">
                <a:solidFill>
                  <a:schemeClr val="bg1"/>
                </a:solidFill>
              </a:rPr>
              <a:t>An expression is a combination of values, variables, and operators, which computes to a value.</a:t>
            </a:r>
          </a:p>
          <a:p>
            <a:r>
              <a:rPr lang="en-IN" dirty="0">
                <a:solidFill>
                  <a:srgbClr val="FF0000"/>
                </a:solidFill>
              </a:rPr>
              <a:t>Example</a:t>
            </a:r>
          </a:p>
          <a:p>
            <a:r>
              <a:rPr lang="en-IN" dirty="0">
                <a:solidFill>
                  <a:schemeClr val="bg1"/>
                </a:solidFill>
              </a:rPr>
              <a:t>&lt;body&gt;</a:t>
            </a:r>
          </a:p>
          <a:p>
            <a:r>
              <a:rPr lang="en-IN" dirty="0">
                <a:solidFill>
                  <a:schemeClr val="bg1"/>
                </a:solidFill>
              </a:rPr>
              <a:t>&lt;p id="demo"&gt;&lt;/p&gt;</a:t>
            </a:r>
          </a:p>
          <a:p>
            <a:r>
              <a:rPr lang="en-IN" dirty="0">
                <a:solidFill>
                  <a:schemeClr val="bg1"/>
                </a:solidFill>
              </a:rPr>
              <a:t>&lt;script&gt;</a:t>
            </a: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 5 * 10;</a:t>
            </a:r>
          </a:p>
          <a:p>
            <a:r>
              <a:rPr lang="en-IN" dirty="0">
                <a:solidFill>
                  <a:schemeClr val="bg1"/>
                </a:solidFill>
              </a:rPr>
              <a:t>&lt;/script&gt;</a:t>
            </a:r>
          </a:p>
          <a:p>
            <a:r>
              <a:rPr lang="en-IN" dirty="0">
                <a:solidFill>
                  <a:schemeClr val="bg1"/>
                </a:solidFill>
              </a:rPr>
              <a:t>&lt;/body&gt;</a:t>
            </a:r>
          </a:p>
          <a:p>
            <a:endParaRPr lang="en-IN" dirty="0">
              <a:solidFill>
                <a:schemeClr val="bg1"/>
              </a:solidFill>
            </a:endParaRPr>
          </a:p>
        </p:txBody>
      </p:sp>
      <p:pic>
        <p:nvPicPr>
          <p:cNvPr id="13" name="Picture 12">
            <a:extLst>
              <a:ext uri="{FF2B5EF4-FFF2-40B4-BE49-F238E27FC236}">
                <a16:creationId xmlns:a16="http://schemas.microsoft.com/office/drawing/2014/main" id="{9D9CD8EF-20A8-E3B6-22CD-539E0B8AA29E}"/>
              </a:ext>
            </a:extLst>
          </p:cNvPr>
          <p:cNvPicPr>
            <a:picLocks noChangeAspect="1"/>
          </p:cNvPicPr>
          <p:nvPr/>
        </p:nvPicPr>
        <p:blipFill>
          <a:blip r:embed="rId3"/>
          <a:stretch>
            <a:fillRect/>
          </a:stretch>
        </p:blipFill>
        <p:spPr>
          <a:xfrm>
            <a:off x="6761053" y="2532660"/>
            <a:ext cx="1773347" cy="381000"/>
          </a:xfrm>
          <a:prstGeom prst="rect">
            <a:avLst/>
          </a:prstGeom>
        </p:spPr>
      </p:pic>
    </p:spTree>
    <p:extLst>
      <p:ext uri="{BB962C8B-B14F-4D97-AF65-F5344CB8AC3E}">
        <p14:creationId xmlns:p14="http://schemas.microsoft.com/office/powerpoint/2010/main" val="420325343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1201405" y="1029512"/>
            <a:ext cx="7620000" cy="2308324"/>
          </a:xfrm>
          <a:prstGeom prst="rect">
            <a:avLst/>
          </a:prstGeom>
          <a:noFill/>
        </p:spPr>
        <p:txBody>
          <a:bodyPr wrap="square">
            <a:spAutoFit/>
          </a:bodyPr>
          <a:lstStyle/>
          <a:p>
            <a:pPr algn="just"/>
            <a:r>
              <a:rPr lang="en-US" b="0" i="0" dirty="0">
                <a:solidFill>
                  <a:srgbClr val="333333"/>
                </a:solidFill>
                <a:effectLst/>
                <a:latin typeface="inter-regular"/>
              </a:rPr>
              <a:t>There are following types of operators in JavaScript.</a:t>
            </a:r>
          </a:p>
          <a:p>
            <a:pPr algn="just">
              <a:buFont typeface="+mj-lt"/>
              <a:buAutoNum type="arabicPeriod"/>
            </a:pPr>
            <a:r>
              <a:rPr lang="en-US" b="0" i="0" dirty="0">
                <a:solidFill>
                  <a:srgbClr val="000000"/>
                </a:solidFill>
                <a:effectLst/>
                <a:latin typeface="inter-regular"/>
              </a:rPr>
              <a:t>Arithmetic Operators</a:t>
            </a:r>
          </a:p>
          <a:p>
            <a:pPr algn="just">
              <a:buFont typeface="+mj-lt"/>
              <a:buAutoNum type="arabicPeriod"/>
            </a:pPr>
            <a:r>
              <a:rPr lang="en-US" b="0" i="0" dirty="0">
                <a:solidFill>
                  <a:srgbClr val="000000"/>
                </a:solidFill>
                <a:effectLst/>
                <a:latin typeface="inter-regular"/>
              </a:rPr>
              <a:t>Comparison (Relational) Operators</a:t>
            </a:r>
          </a:p>
          <a:p>
            <a:pPr algn="just">
              <a:buFont typeface="+mj-lt"/>
              <a:buAutoNum type="arabicPeriod"/>
            </a:pPr>
            <a:r>
              <a:rPr lang="en-US" b="0" i="0" dirty="0">
                <a:solidFill>
                  <a:srgbClr val="000000"/>
                </a:solidFill>
                <a:effectLst/>
                <a:latin typeface="inter-regular"/>
              </a:rPr>
              <a:t>Bitwise Operators</a:t>
            </a:r>
          </a:p>
          <a:p>
            <a:pPr algn="just">
              <a:buFont typeface="+mj-lt"/>
              <a:buAutoNum type="arabicPeriod"/>
            </a:pPr>
            <a:r>
              <a:rPr lang="en-US" b="0" i="0" dirty="0">
                <a:solidFill>
                  <a:srgbClr val="000000"/>
                </a:solidFill>
                <a:effectLst/>
                <a:latin typeface="inter-regular"/>
              </a:rPr>
              <a:t>Logical Operators</a:t>
            </a:r>
          </a:p>
          <a:p>
            <a:pPr algn="just">
              <a:buFont typeface="+mj-lt"/>
              <a:buAutoNum type="arabicPeriod"/>
            </a:pPr>
            <a:r>
              <a:rPr lang="en-US" b="0" i="0" dirty="0">
                <a:solidFill>
                  <a:srgbClr val="000000"/>
                </a:solidFill>
                <a:effectLst/>
                <a:latin typeface="inter-regular"/>
              </a:rPr>
              <a:t>Assignment Operators</a:t>
            </a:r>
          </a:p>
          <a:p>
            <a:pPr algn="just">
              <a:buFont typeface="+mj-lt"/>
              <a:buAutoNum type="arabicPeriod"/>
            </a:pPr>
            <a:r>
              <a:rPr lang="en-US" b="0" i="0" dirty="0">
                <a:solidFill>
                  <a:srgbClr val="000000"/>
                </a:solidFill>
                <a:effectLst/>
                <a:latin typeface="inter-regular"/>
              </a:rPr>
              <a:t>Special Operators       </a:t>
            </a:r>
          </a:p>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spTree>
    <p:extLst>
      <p:ext uri="{BB962C8B-B14F-4D97-AF65-F5344CB8AC3E}">
        <p14:creationId xmlns:p14="http://schemas.microsoft.com/office/powerpoint/2010/main" val="267216074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ctr"/>
              <a:r>
                <a:rPr lang="en-US" sz="1600" b="1" dirty="0">
                  <a:solidFill>
                    <a:schemeClr val="bg1"/>
                  </a:solidFill>
                  <a:latin typeface="Bookman Old Style" panose="02050604050505020204" pitchFamily="18" charset="0"/>
                </a:rPr>
                <a:t> Arithmetic and </a:t>
              </a:r>
              <a:r>
                <a:rPr lang="en-US" sz="1600" b="1" dirty="0" err="1">
                  <a:solidFill>
                    <a:schemeClr val="bg1"/>
                  </a:solidFill>
                  <a:latin typeface="Bookman Old Style" panose="02050604050505020204" pitchFamily="18" charset="0"/>
                </a:rPr>
                <a:t>comparision</a:t>
              </a:r>
              <a:r>
                <a:rPr lang="en-US" sz="1600" b="1" dirty="0">
                  <a:solidFill>
                    <a:schemeClr val="bg1"/>
                  </a:solidFill>
                  <a:latin typeface="Bookman Old Style" panose="02050604050505020204" pitchFamily="18" charset="0"/>
                </a:rPr>
                <a:t> 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1201405" y="1029512"/>
            <a:ext cx="7620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pic>
        <p:nvPicPr>
          <p:cNvPr id="6" name="Picture 5">
            <a:extLst>
              <a:ext uri="{FF2B5EF4-FFF2-40B4-BE49-F238E27FC236}">
                <a16:creationId xmlns:a16="http://schemas.microsoft.com/office/drawing/2014/main" id="{3A3E87C4-E1FC-6A64-3EAA-768106B15D95}"/>
              </a:ext>
            </a:extLst>
          </p:cNvPr>
          <p:cNvPicPr>
            <a:picLocks noChangeAspect="1"/>
          </p:cNvPicPr>
          <p:nvPr/>
        </p:nvPicPr>
        <p:blipFill>
          <a:blip r:embed="rId3"/>
          <a:stretch>
            <a:fillRect/>
          </a:stretch>
        </p:blipFill>
        <p:spPr>
          <a:xfrm>
            <a:off x="33455" y="844402"/>
            <a:ext cx="4538546" cy="3581400"/>
          </a:xfrm>
          <a:prstGeom prst="rect">
            <a:avLst/>
          </a:prstGeom>
        </p:spPr>
      </p:pic>
      <p:pic>
        <p:nvPicPr>
          <p:cNvPr id="12" name="Picture 11">
            <a:extLst>
              <a:ext uri="{FF2B5EF4-FFF2-40B4-BE49-F238E27FC236}">
                <a16:creationId xmlns:a16="http://schemas.microsoft.com/office/drawing/2014/main" id="{568216FA-5C93-96A6-B884-CFD1CEC51DB4}"/>
              </a:ext>
            </a:extLst>
          </p:cNvPr>
          <p:cNvPicPr>
            <a:picLocks noChangeAspect="1"/>
          </p:cNvPicPr>
          <p:nvPr/>
        </p:nvPicPr>
        <p:blipFill>
          <a:blip r:embed="rId4"/>
          <a:stretch>
            <a:fillRect/>
          </a:stretch>
        </p:blipFill>
        <p:spPr>
          <a:xfrm>
            <a:off x="4585033" y="858806"/>
            <a:ext cx="4406568" cy="3943350"/>
          </a:xfrm>
          <a:prstGeom prst="rect">
            <a:avLst/>
          </a:prstGeom>
        </p:spPr>
      </p:pic>
    </p:spTree>
    <p:extLst>
      <p:ext uri="{BB962C8B-B14F-4D97-AF65-F5344CB8AC3E}">
        <p14:creationId xmlns:p14="http://schemas.microsoft.com/office/powerpoint/2010/main" val="368667778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Bitwise and logical 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1201405" y="1029512"/>
            <a:ext cx="7620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pic>
        <p:nvPicPr>
          <p:cNvPr id="14" name="Picture 13">
            <a:extLst>
              <a:ext uri="{FF2B5EF4-FFF2-40B4-BE49-F238E27FC236}">
                <a16:creationId xmlns:a16="http://schemas.microsoft.com/office/drawing/2014/main" id="{B2EC480B-CDE1-DFC3-6ED3-C98886F0EF51}"/>
              </a:ext>
            </a:extLst>
          </p:cNvPr>
          <p:cNvPicPr>
            <a:picLocks noChangeAspect="1"/>
          </p:cNvPicPr>
          <p:nvPr/>
        </p:nvPicPr>
        <p:blipFill>
          <a:blip r:embed="rId3"/>
          <a:stretch>
            <a:fillRect/>
          </a:stretch>
        </p:blipFill>
        <p:spPr>
          <a:xfrm>
            <a:off x="5562600" y="1456796"/>
            <a:ext cx="3488959" cy="2657191"/>
          </a:xfrm>
          <a:prstGeom prst="rect">
            <a:avLst/>
          </a:prstGeom>
        </p:spPr>
      </p:pic>
      <p:pic>
        <p:nvPicPr>
          <p:cNvPr id="6" name="Picture 5">
            <a:extLst>
              <a:ext uri="{FF2B5EF4-FFF2-40B4-BE49-F238E27FC236}">
                <a16:creationId xmlns:a16="http://schemas.microsoft.com/office/drawing/2014/main" id="{C52CB2D6-1C40-E1EB-C1D8-AC1A7E4FA624}"/>
              </a:ext>
            </a:extLst>
          </p:cNvPr>
          <p:cNvPicPr>
            <a:picLocks noChangeAspect="1"/>
          </p:cNvPicPr>
          <p:nvPr/>
        </p:nvPicPr>
        <p:blipFill>
          <a:blip r:embed="rId4"/>
          <a:stretch>
            <a:fillRect/>
          </a:stretch>
        </p:blipFill>
        <p:spPr>
          <a:xfrm>
            <a:off x="304800" y="957262"/>
            <a:ext cx="4471778" cy="3228975"/>
          </a:xfrm>
          <a:prstGeom prst="rect">
            <a:avLst/>
          </a:prstGeom>
        </p:spPr>
      </p:pic>
    </p:spTree>
    <p:extLst>
      <p:ext uri="{BB962C8B-B14F-4D97-AF65-F5344CB8AC3E}">
        <p14:creationId xmlns:p14="http://schemas.microsoft.com/office/powerpoint/2010/main" val="338003192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Assignment  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1201405" y="1029512"/>
            <a:ext cx="7620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pic>
        <p:nvPicPr>
          <p:cNvPr id="6" name="Picture 5">
            <a:extLst>
              <a:ext uri="{FF2B5EF4-FFF2-40B4-BE49-F238E27FC236}">
                <a16:creationId xmlns:a16="http://schemas.microsoft.com/office/drawing/2014/main" id="{28954FF3-1AC8-AEFB-832B-7B995CDC5305}"/>
              </a:ext>
            </a:extLst>
          </p:cNvPr>
          <p:cNvPicPr>
            <a:picLocks noChangeAspect="1"/>
          </p:cNvPicPr>
          <p:nvPr/>
        </p:nvPicPr>
        <p:blipFill>
          <a:blip r:embed="rId3"/>
          <a:stretch>
            <a:fillRect/>
          </a:stretch>
        </p:blipFill>
        <p:spPr>
          <a:xfrm>
            <a:off x="1537530" y="965519"/>
            <a:ext cx="5243112" cy="4113988"/>
          </a:xfrm>
          <a:prstGeom prst="rect">
            <a:avLst/>
          </a:prstGeom>
        </p:spPr>
      </p:pic>
    </p:spTree>
    <p:extLst>
      <p:ext uri="{BB962C8B-B14F-4D97-AF65-F5344CB8AC3E}">
        <p14:creationId xmlns:p14="http://schemas.microsoft.com/office/powerpoint/2010/main" val="126005580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Special  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1201405" y="1029512"/>
            <a:ext cx="7620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322595" y="706347"/>
            <a:ext cx="6588373" cy="923330"/>
          </a:xfrm>
          <a:prstGeom prst="rect">
            <a:avLst/>
          </a:prstGeom>
          <a:noFill/>
        </p:spPr>
        <p:txBody>
          <a:bodyPr wrap="square">
            <a:spAutoFit/>
          </a:bodyPr>
          <a:lstStyle/>
          <a:p>
            <a:endParaRPr lang="en-US" dirty="0">
              <a:solidFill>
                <a:srgbClr val="FF0000"/>
              </a:solidFill>
            </a:endParaRPr>
          </a:p>
          <a:p>
            <a:br>
              <a:rPr lang="en-US" dirty="0"/>
            </a:br>
            <a:endParaRPr lang="en-IN" dirty="0">
              <a:solidFill>
                <a:schemeClr val="bg1"/>
              </a:solidFill>
            </a:endParaRPr>
          </a:p>
        </p:txBody>
      </p:sp>
      <p:pic>
        <p:nvPicPr>
          <p:cNvPr id="11" name="Picture 10">
            <a:extLst>
              <a:ext uri="{FF2B5EF4-FFF2-40B4-BE49-F238E27FC236}">
                <a16:creationId xmlns:a16="http://schemas.microsoft.com/office/drawing/2014/main" id="{A5548E15-3FA4-FFBF-741D-614452FEF679}"/>
              </a:ext>
            </a:extLst>
          </p:cNvPr>
          <p:cNvPicPr>
            <a:picLocks noChangeAspect="1"/>
          </p:cNvPicPr>
          <p:nvPr/>
        </p:nvPicPr>
        <p:blipFill>
          <a:blip r:embed="rId3"/>
          <a:stretch>
            <a:fillRect/>
          </a:stretch>
        </p:blipFill>
        <p:spPr>
          <a:xfrm>
            <a:off x="1201405" y="641043"/>
            <a:ext cx="6961520" cy="4265267"/>
          </a:xfrm>
          <a:prstGeom prst="rect">
            <a:avLst/>
          </a:prstGeom>
        </p:spPr>
      </p:pic>
    </p:spTree>
    <p:extLst>
      <p:ext uri="{BB962C8B-B14F-4D97-AF65-F5344CB8AC3E}">
        <p14:creationId xmlns:p14="http://schemas.microsoft.com/office/powerpoint/2010/main" val="328430072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Special  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971559"/>
            <a:ext cx="7239790"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chemeClr val="bg1"/>
              </a:solidFill>
            </a:endParaRPr>
          </a:p>
        </p:txBody>
      </p:sp>
      <p:sp>
        <p:nvSpPr>
          <p:cNvPr id="5" name="TextBox 4">
            <a:extLst>
              <a:ext uri="{FF2B5EF4-FFF2-40B4-BE49-F238E27FC236}">
                <a16:creationId xmlns:a16="http://schemas.microsoft.com/office/drawing/2014/main" id="{0599DE45-7C17-3DA0-173B-65D50C323297}"/>
              </a:ext>
            </a:extLst>
          </p:cNvPr>
          <p:cNvSpPr txBox="1"/>
          <p:nvPr/>
        </p:nvSpPr>
        <p:spPr>
          <a:xfrm>
            <a:off x="1201405" y="1029512"/>
            <a:ext cx="7620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979B181-2AB0-219F-EA56-68D7FB9EF62A}"/>
              </a:ext>
            </a:extLst>
          </p:cNvPr>
          <p:cNvSpPr txBox="1"/>
          <p:nvPr/>
        </p:nvSpPr>
        <p:spPr>
          <a:xfrm>
            <a:off x="152400" y="666750"/>
            <a:ext cx="8258946" cy="4247317"/>
          </a:xfrm>
          <a:prstGeom prst="rect">
            <a:avLst/>
          </a:prstGeom>
          <a:noFill/>
        </p:spPr>
        <p:txBody>
          <a:bodyPr wrap="square">
            <a:spAutoFit/>
          </a:bodyPr>
          <a:lstStyle/>
          <a:p>
            <a:r>
              <a:rPr lang="en-US" dirty="0">
                <a:solidFill>
                  <a:srgbClr val="FF0000"/>
                </a:solidFill>
              </a:rPr>
              <a:t>E</a:t>
            </a:r>
            <a:r>
              <a:rPr lang="en-IN" dirty="0" err="1">
                <a:solidFill>
                  <a:srgbClr val="FF0000"/>
                </a:solidFill>
              </a:rPr>
              <a:t>xample</a:t>
            </a:r>
            <a:r>
              <a:rPr lang="en-IN" dirty="0">
                <a:solidFill>
                  <a:srgbClr val="FF0000"/>
                </a:solidFill>
              </a:rPr>
              <a:t> for delete</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x=</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y=</a:t>
            </a:r>
            <a:r>
              <a:rPr lang="en-IN" b="0" dirty="0">
                <a:solidFill>
                  <a:srgbClr val="098658"/>
                </a:solidFill>
                <a:effectLst/>
                <a:latin typeface="Consolas" panose="020B0609020204030204" pitchFamily="49" charset="0"/>
              </a:rPr>
              <a:t>20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z=</a:t>
            </a:r>
            <a:r>
              <a:rPr lang="en-IN" b="0" dirty="0" err="1">
                <a:solidFill>
                  <a:srgbClr val="000000"/>
                </a:solidFill>
                <a:effectLst/>
                <a:latin typeface="Consolas" panose="020B0609020204030204" pitchFamily="49" charset="0"/>
              </a:rPr>
              <a:t>x+y</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a:t>
            </a:r>
            <a:r>
              <a:rPr lang="en-IN" b="0" dirty="0">
                <a:solidFill>
                  <a:srgbClr val="000000"/>
                </a:solidFill>
                <a:effectLst/>
                <a:latin typeface="Consolas" panose="020B0609020204030204" pitchFamily="49" charset="0"/>
              </a:rPr>
              <a:t>(z+</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delete</a:t>
            </a:r>
            <a:r>
              <a:rPr lang="en-IN" b="0" dirty="0">
                <a:solidFill>
                  <a:srgbClr val="000000"/>
                </a:solidFill>
                <a:effectLst/>
                <a:latin typeface="Consolas" panose="020B0609020204030204" pitchFamily="49" charset="0"/>
              </a:rPr>
              <a:t> z;</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array=[</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a:t>
            </a:r>
            <a:r>
              <a:rPr lang="en-IN" b="0" dirty="0">
                <a:solidFill>
                  <a:srgbClr val="000000"/>
                </a:solidFill>
                <a:effectLst/>
                <a:latin typeface="Consolas" panose="020B0609020204030204" pitchFamily="49" charset="0"/>
              </a:rPr>
              <a:t>(array+</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delete</a:t>
            </a:r>
            <a:r>
              <a:rPr lang="en-IN" b="0" dirty="0">
                <a:solidFill>
                  <a:srgbClr val="000000"/>
                </a:solidFill>
                <a:effectLst/>
                <a:latin typeface="Consolas" panose="020B0609020204030204" pitchFamily="49" charset="0"/>
              </a:rPr>
              <a:t>(array[</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document.write</a:t>
            </a:r>
            <a:r>
              <a:rPr lang="en-IN" b="0" dirty="0">
                <a:solidFill>
                  <a:srgbClr val="000000"/>
                </a:solidFill>
                <a:effectLst/>
                <a:latin typeface="Consolas" panose="020B0609020204030204" pitchFamily="49" charset="0"/>
              </a:rPr>
              <a:t>(array);</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endParaRPr lang="en-US" dirty="0">
              <a:solidFill>
                <a:schemeClr val="bg1"/>
              </a:solidFill>
            </a:endParaRPr>
          </a:p>
        </p:txBody>
      </p:sp>
      <p:pic>
        <p:nvPicPr>
          <p:cNvPr id="6" name="Picture 5">
            <a:extLst>
              <a:ext uri="{FF2B5EF4-FFF2-40B4-BE49-F238E27FC236}">
                <a16:creationId xmlns:a16="http://schemas.microsoft.com/office/drawing/2014/main" id="{859C8718-986C-AED2-F0F8-2C3AE85572FD}"/>
              </a:ext>
            </a:extLst>
          </p:cNvPr>
          <p:cNvPicPr>
            <a:picLocks noChangeAspect="1"/>
          </p:cNvPicPr>
          <p:nvPr/>
        </p:nvPicPr>
        <p:blipFill>
          <a:blip r:embed="rId3"/>
          <a:stretch>
            <a:fillRect/>
          </a:stretch>
        </p:blipFill>
        <p:spPr>
          <a:xfrm>
            <a:off x="7020696" y="1656802"/>
            <a:ext cx="1390650" cy="1562100"/>
          </a:xfrm>
          <a:prstGeom prst="rect">
            <a:avLst/>
          </a:prstGeom>
        </p:spPr>
      </p:pic>
    </p:spTree>
    <p:extLst>
      <p:ext uri="{BB962C8B-B14F-4D97-AF65-F5344CB8AC3E}">
        <p14:creationId xmlns:p14="http://schemas.microsoft.com/office/powerpoint/2010/main" val="109133260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895350"/>
            <a:ext cx="7239790"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i</a:t>
            </a:r>
            <a:r>
              <a:rPr lang="en-IN" dirty="0">
                <a:solidFill>
                  <a:srgbClr val="FF0000"/>
                </a:solidFill>
              </a:rPr>
              <a:t>nstance of example</a:t>
            </a:r>
          </a:p>
          <a:p>
            <a:endParaRPr lang="en-IN" dirty="0">
              <a:solidFill>
                <a:schemeClr val="bg1"/>
              </a:solidFill>
            </a:endParaRPr>
          </a:p>
          <a:p>
            <a:r>
              <a:rPr lang="en-IN" dirty="0">
                <a:solidFill>
                  <a:schemeClr val="bg1"/>
                </a:solidFill>
              </a:rPr>
              <a:t>&lt;h3&gt;</a:t>
            </a:r>
          </a:p>
          <a:p>
            <a:r>
              <a:rPr lang="en-IN" dirty="0">
                <a:solidFill>
                  <a:schemeClr val="bg1"/>
                </a:solidFill>
              </a:rPr>
              <a:t>    </a:t>
            </a:r>
            <a:r>
              <a:rPr lang="en-IN" dirty="0" err="1">
                <a:solidFill>
                  <a:schemeClr val="bg1"/>
                </a:solidFill>
              </a:rPr>
              <a:t>Instanceof</a:t>
            </a:r>
            <a:r>
              <a:rPr lang="en-IN" dirty="0">
                <a:solidFill>
                  <a:schemeClr val="bg1"/>
                </a:solidFill>
              </a:rPr>
              <a:t> Operator.</a:t>
            </a:r>
          </a:p>
          <a:p>
            <a:r>
              <a:rPr lang="en-IN" dirty="0">
                <a:solidFill>
                  <a:schemeClr val="bg1"/>
                </a:solidFill>
              </a:rPr>
              <a:t>&lt;/h3&gt;</a:t>
            </a:r>
          </a:p>
          <a:p>
            <a:r>
              <a:rPr lang="en-IN" dirty="0">
                <a:solidFill>
                  <a:schemeClr val="bg1"/>
                </a:solidFill>
              </a:rPr>
              <a:t> &lt;p id="GFG"&gt;&lt;/p&gt;</a:t>
            </a:r>
          </a:p>
          <a:p>
            <a:r>
              <a:rPr lang="en-IN" dirty="0">
                <a:solidFill>
                  <a:schemeClr val="bg1"/>
                </a:solidFill>
              </a:rPr>
              <a:t> &lt;script&gt;</a:t>
            </a:r>
          </a:p>
          <a:p>
            <a:r>
              <a:rPr lang="en-IN" dirty="0">
                <a:solidFill>
                  <a:schemeClr val="bg1"/>
                </a:solidFill>
              </a:rPr>
              <a:t>    var a = ["Geeks", "for", "Geeks"];</a:t>
            </a:r>
          </a:p>
          <a:p>
            <a:r>
              <a:rPr lang="en-IN" dirty="0">
                <a:solidFill>
                  <a:schemeClr val="bg1"/>
                </a:solidFill>
              </a:rPr>
              <a:t>         </a:t>
            </a:r>
            <a:r>
              <a:rPr lang="en-IN" dirty="0" err="1">
                <a:solidFill>
                  <a:schemeClr val="bg1"/>
                </a:solidFill>
              </a:rPr>
              <a:t>document.getElementById</a:t>
            </a:r>
            <a:r>
              <a:rPr lang="en-IN" dirty="0">
                <a:solidFill>
                  <a:schemeClr val="bg1"/>
                </a:solidFill>
              </a:rPr>
              <a:t>("GFG").</a:t>
            </a:r>
            <a:r>
              <a:rPr lang="en-IN" dirty="0" err="1">
                <a:solidFill>
                  <a:schemeClr val="bg1"/>
                </a:solidFill>
              </a:rPr>
              <a:t>innerHTML</a:t>
            </a:r>
            <a:r>
              <a:rPr lang="en-IN" dirty="0">
                <a:solidFill>
                  <a:schemeClr val="bg1"/>
                </a:solidFill>
              </a:rPr>
              <a:t> =</a:t>
            </a:r>
          </a:p>
          <a:p>
            <a:r>
              <a:rPr lang="en-IN" dirty="0">
                <a:solidFill>
                  <a:schemeClr val="bg1"/>
                </a:solidFill>
              </a:rPr>
              <a:t>        (a </a:t>
            </a:r>
            <a:r>
              <a:rPr lang="en-IN" dirty="0" err="1">
                <a:solidFill>
                  <a:schemeClr val="bg1"/>
                </a:solidFill>
              </a:rPr>
              <a:t>instanceof</a:t>
            </a:r>
            <a:r>
              <a:rPr lang="en-IN" dirty="0">
                <a:solidFill>
                  <a:schemeClr val="bg1"/>
                </a:solidFill>
              </a:rPr>
              <a:t> Array) + "&lt;</a:t>
            </a:r>
            <a:r>
              <a:rPr lang="en-IN" dirty="0" err="1">
                <a:solidFill>
                  <a:schemeClr val="bg1"/>
                </a:solidFill>
              </a:rPr>
              <a:t>br</a:t>
            </a:r>
            <a:r>
              <a:rPr lang="en-IN" dirty="0">
                <a:solidFill>
                  <a:schemeClr val="bg1"/>
                </a:solidFill>
              </a:rPr>
              <a:t>&gt;" +</a:t>
            </a:r>
          </a:p>
          <a:p>
            <a:r>
              <a:rPr lang="en-IN" dirty="0">
                <a:solidFill>
                  <a:schemeClr val="bg1"/>
                </a:solidFill>
              </a:rPr>
              <a:t>        (a </a:t>
            </a:r>
            <a:r>
              <a:rPr lang="en-IN" dirty="0" err="1">
                <a:solidFill>
                  <a:schemeClr val="bg1"/>
                </a:solidFill>
              </a:rPr>
              <a:t>instanceof</a:t>
            </a:r>
            <a:r>
              <a:rPr lang="en-IN" dirty="0">
                <a:solidFill>
                  <a:schemeClr val="bg1"/>
                </a:solidFill>
              </a:rPr>
              <a:t> Number);</a:t>
            </a:r>
          </a:p>
          <a:p>
            <a:r>
              <a:rPr lang="en-IN" dirty="0">
                <a:solidFill>
                  <a:schemeClr val="bg1"/>
                </a:solidFill>
              </a:rPr>
              <a:t>&lt;/script&gt;</a:t>
            </a:r>
          </a:p>
        </p:txBody>
      </p:sp>
      <p:pic>
        <p:nvPicPr>
          <p:cNvPr id="11" name="Picture 10">
            <a:extLst>
              <a:ext uri="{FF2B5EF4-FFF2-40B4-BE49-F238E27FC236}">
                <a16:creationId xmlns:a16="http://schemas.microsoft.com/office/drawing/2014/main" id="{45A6B957-C640-FFC0-B27C-501F9E78659E}"/>
              </a:ext>
            </a:extLst>
          </p:cNvPr>
          <p:cNvPicPr>
            <a:picLocks noChangeAspect="1"/>
          </p:cNvPicPr>
          <p:nvPr/>
        </p:nvPicPr>
        <p:blipFill>
          <a:blip r:embed="rId3"/>
          <a:stretch>
            <a:fillRect/>
          </a:stretch>
        </p:blipFill>
        <p:spPr>
          <a:xfrm>
            <a:off x="4724400" y="1002413"/>
            <a:ext cx="3716795" cy="1519765"/>
          </a:xfrm>
          <a:prstGeom prst="rect">
            <a:avLst/>
          </a:prstGeom>
        </p:spPr>
      </p:pic>
      <p:pic>
        <p:nvPicPr>
          <p:cNvPr id="13" name="Picture 12">
            <a:extLst>
              <a:ext uri="{FF2B5EF4-FFF2-40B4-BE49-F238E27FC236}">
                <a16:creationId xmlns:a16="http://schemas.microsoft.com/office/drawing/2014/main" id="{DFEE08F6-3CC2-B12F-45E4-ABDF60CCC315}"/>
              </a:ext>
            </a:extLst>
          </p:cNvPr>
          <p:cNvPicPr>
            <a:picLocks noChangeAspect="1"/>
          </p:cNvPicPr>
          <p:nvPr/>
        </p:nvPicPr>
        <p:blipFill>
          <a:blip r:embed="rId4"/>
          <a:stretch>
            <a:fillRect/>
          </a:stretch>
        </p:blipFill>
        <p:spPr>
          <a:xfrm>
            <a:off x="6205938" y="3107366"/>
            <a:ext cx="1943100" cy="695325"/>
          </a:xfrm>
          <a:prstGeom prst="rect">
            <a:avLst/>
          </a:prstGeom>
        </p:spPr>
      </p:pic>
    </p:spTree>
    <p:extLst>
      <p:ext uri="{BB962C8B-B14F-4D97-AF65-F5344CB8AC3E}">
        <p14:creationId xmlns:p14="http://schemas.microsoft.com/office/powerpoint/2010/main" val="19477278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195146"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Document Object Model(DOM)</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D2D205A4-3A8E-6DAF-F161-AF81BA11805B}"/>
              </a:ext>
            </a:extLst>
          </p:cNvPr>
          <p:cNvSpPr txBox="1"/>
          <p:nvPr/>
        </p:nvSpPr>
        <p:spPr>
          <a:xfrm>
            <a:off x="289141" y="971550"/>
            <a:ext cx="8245259" cy="120032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When a web page is loaded, the browser creates a </a:t>
            </a:r>
            <a:r>
              <a:rPr lang="en-US" b="1" i="0" dirty="0">
                <a:solidFill>
                  <a:srgbClr val="000000"/>
                </a:solidFill>
                <a:effectLst/>
                <a:latin typeface="Verdana" panose="020B0604030504040204" pitchFamily="34" charset="0"/>
              </a:rPr>
              <a:t>D</a:t>
            </a:r>
            <a:r>
              <a:rPr lang="en-US" b="0" i="0" dirty="0">
                <a:solidFill>
                  <a:srgbClr val="000000"/>
                </a:solidFill>
                <a:effectLst/>
                <a:latin typeface="Verdana" panose="020B0604030504040204" pitchFamily="34" charset="0"/>
              </a:rPr>
              <a:t>ocument </a:t>
            </a:r>
            <a:r>
              <a:rPr lang="en-US" b="1" i="0" dirty="0">
                <a:solidFill>
                  <a:srgbClr val="000000"/>
                </a:solidFill>
                <a:effectLst/>
                <a:latin typeface="Verdana" panose="020B0604030504040204" pitchFamily="34" charset="0"/>
              </a:rPr>
              <a:t>O</a:t>
            </a:r>
            <a:r>
              <a:rPr lang="en-US" b="0" i="0" dirty="0">
                <a:solidFill>
                  <a:srgbClr val="000000"/>
                </a:solidFill>
                <a:effectLst/>
                <a:latin typeface="Verdana" panose="020B0604030504040204" pitchFamily="34" charset="0"/>
              </a:rPr>
              <a:t>bject </a:t>
            </a:r>
            <a:r>
              <a:rPr lang="en-US" b="1" i="0" dirty="0">
                <a:solidFill>
                  <a:srgbClr val="000000"/>
                </a:solidFill>
                <a:effectLst/>
                <a:latin typeface="Verdana" panose="020B0604030504040204" pitchFamily="34" charset="0"/>
              </a:rPr>
              <a:t>M</a:t>
            </a:r>
            <a:r>
              <a:rPr lang="en-US" b="0" i="0" dirty="0">
                <a:solidFill>
                  <a:srgbClr val="000000"/>
                </a:solidFill>
                <a:effectLst/>
                <a:latin typeface="Verdana" panose="020B0604030504040204" pitchFamily="34" charset="0"/>
              </a:rPr>
              <a:t>odel of the page.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HTML DOM</a:t>
            </a:r>
            <a:r>
              <a:rPr lang="en-US" b="0" i="0" dirty="0">
                <a:solidFill>
                  <a:srgbClr val="000000"/>
                </a:solidFill>
                <a:effectLst/>
                <a:latin typeface="Verdana" panose="020B0604030504040204" pitchFamily="34" charset="0"/>
              </a:rPr>
              <a:t> model is constructed as a tree of </a:t>
            </a:r>
            <a:r>
              <a:rPr lang="en-US" b="1" i="0" dirty="0">
                <a:solidFill>
                  <a:srgbClr val="000000"/>
                </a:solidFill>
                <a:effectLst/>
                <a:latin typeface="Verdana" panose="020B0604030504040204" pitchFamily="34" charset="0"/>
              </a:rPr>
              <a:t>Objects</a:t>
            </a:r>
            <a:r>
              <a:rPr lang="en-US" b="0" i="0" dirty="0">
                <a:solidFill>
                  <a:srgbClr val="000000"/>
                </a:solidFill>
                <a:effectLst/>
                <a:latin typeface="Verdana" panose="020B0604030504040204" pitchFamily="34" charset="0"/>
              </a:rPr>
              <a:t>:</a:t>
            </a:r>
          </a:p>
          <a:p>
            <a:pPr algn="just" fontAlgn="base"/>
            <a:r>
              <a:rPr lang="en-US" b="0" i="0" dirty="0">
                <a:solidFill>
                  <a:srgbClr val="273239"/>
                </a:solidFill>
                <a:effectLst/>
                <a:latin typeface="Nunito" pitchFamily="2" charset="0"/>
              </a:rPr>
              <a:t>.</a:t>
            </a:r>
          </a:p>
        </p:txBody>
      </p:sp>
      <p:pic>
        <p:nvPicPr>
          <p:cNvPr id="2" name="Picture 2" descr="C:\Users\Aswani\Desktop\pic_htmltree.gif">
            <a:extLst>
              <a:ext uri="{FF2B5EF4-FFF2-40B4-BE49-F238E27FC236}">
                <a16:creationId xmlns:a16="http://schemas.microsoft.com/office/drawing/2014/main" id="{D2E91671-A30C-32DA-1EEE-F95C179B506A}"/>
              </a:ext>
            </a:extLst>
          </p:cNvPr>
          <p:cNvPicPr>
            <a:picLocks noChangeAspect="1" noChangeArrowheads="1"/>
          </p:cNvPicPr>
          <p:nvPr/>
        </p:nvPicPr>
        <p:blipFill>
          <a:blip r:embed="rId3"/>
          <a:srcRect/>
          <a:stretch>
            <a:fillRect/>
          </a:stretch>
        </p:blipFill>
        <p:spPr bwMode="auto">
          <a:xfrm>
            <a:off x="1524000" y="2171879"/>
            <a:ext cx="6096000" cy="2533650"/>
          </a:xfrm>
          <a:prstGeom prst="rect">
            <a:avLst/>
          </a:prstGeom>
          <a:noFill/>
        </p:spPr>
      </p:pic>
    </p:spTree>
    <p:extLst>
      <p:ext uri="{BB962C8B-B14F-4D97-AF65-F5344CB8AC3E}">
        <p14:creationId xmlns:p14="http://schemas.microsoft.com/office/powerpoint/2010/main" val="156591746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operators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A5D6A140-4D83-EF2B-9A88-CEF8906398D5}"/>
              </a:ext>
            </a:extLst>
          </p:cNvPr>
          <p:cNvSpPr txBox="1"/>
          <p:nvPr/>
        </p:nvSpPr>
        <p:spPr>
          <a:xfrm>
            <a:off x="457200" y="844402"/>
            <a:ext cx="6782590" cy="4801314"/>
          </a:xfrm>
          <a:prstGeom prst="rect">
            <a:avLst/>
          </a:prstGeom>
          <a:noFill/>
        </p:spPr>
        <p:txBody>
          <a:bodyPr wrap="square">
            <a:spAutoFit/>
          </a:bodyPr>
          <a:lstStyle/>
          <a:p>
            <a:r>
              <a:rPr lang="en-IN" b="0" dirty="0">
                <a:solidFill>
                  <a:srgbClr val="FF0000"/>
                </a:solidFill>
                <a:effectLst/>
                <a:latin typeface="Consolas" panose="020B0609020204030204" pitchFamily="49" charset="0"/>
              </a:rPr>
              <a:t>In </a:t>
            </a:r>
            <a:r>
              <a:rPr lang="en-IN" dirty="0">
                <a:solidFill>
                  <a:srgbClr val="FF0000"/>
                </a:solidFill>
              </a:rPr>
              <a:t>example</a:t>
            </a:r>
          </a:p>
          <a:p>
            <a:r>
              <a:rPr lang="en-US" dirty="0">
                <a:solidFill>
                  <a:schemeClr val="bg1"/>
                </a:solidFill>
              </a:rPr>
              <a:t>function </a:t>
            </a:r>
            <a:r>
              <a:rPr lang="en-US" dirty="0" err="1">
                <a:solidFill>
                  <a:schemeClr val="bg1"/>
                </a:solidFill>
              </a:rPr>
              <a:t>gfg</a:t>
            </a:r>
            <a:r>
              <a:rPr lang="en-US" dirty="0">
                <a:solidFill>
                  <a:schemeClr val="bg1"/>
                </a:solidFill>
              </a:rPr>
              <a:t>() {</a:t>
            </a:r>
          </a:p>
          <a:p>
            <a:r>
              <a:rPr lang="en-US" dirty="0">
                <a:solidFill>
                  <a:schemeClr val="bg1"/>
                </a:solidFill>
              </a:rPr>
              <a:t>    // Illustration of in operator</a:t>
            </a:r>
          </a:p>
          <a:p>
            <a:r>
              <a:rPr lang="en-US" dirty="0">
                <a:solidFill>
                  <a:schemeClr val="bg1"/>
                </a:solidFill>
              </a:rPr>
              <a:t>    const array = ['geeks', 'for',</a:t>
            </a:r>
          </a:p>
          <a:p>
            <a:r>
              <a:rPr lang="en-US" dirty="0">
                <a:solidFill>
                  <a:schemeClr val="bg1"/>
                </a:solidFill>
              </a:rPr>
              <a:t>                'geeks']</a:t>
            </a:r>
          </a:p>
          <a:p>
            <a:r>
              <a:rPr lang="en-US" dirty="0">
                <a:solidFill>
                  <a:schemeClr val="bg1"/>
                </a:solidFill>
              </a:rPr>
              <a:t>      </a:t>
            </a:r>
          </a:p>
          <a:p>
            <a:r>
              <a:rPr lang="en-US" dirty="0">
                <a:solidFill>
                  <a:schemeClr val="bg1"/>
                </a:solidFill>
              </a:rPr>
              <a:t>    // </a:t>
            </a:r>
            <a:r>
              <a:rPr lang="en-US" dirty="0">
                <a:solidFill>
                  <a:srgbClr val="FF0000"/>
                </a:solidFill>
              </a:rPr>
              <a:t>Output of the indexed number</a:t>
            </a:r>
          </a:p>
          <a:p>
            <a:r>
              <a:rPr lang="en-US" dirty="0">
                <a:solidFill>
                  <a:schemeClr val="bg1"/>
                </a:solidFill>
              </a:rPr>
              <a:t>    console.log(0 in array);</a:t>
            </a:r>
          </a:p>
          <a:p>
            <a:r>
              <a:rPr lang="en-US" dirty="0">
                <a:solidFill>
                  <a:schemeClr val="bg1"/>
                </a:solidFill>
              </a:rPr>
              <a:t>      </a:t>
            </a:r>
          </a:p>
          <a:p>
            <a:r>
              <a:rPr lang="en-US" dirty="0">
                <a:solidFill>
                  <a:schemeClr val="bg1"/>
                </a:solidFill>
              </a:rPr>
              <a:t>    // </a:t>
            </a:r>
            <a:r>
              <a:rPr lang="en-US" dirty="0">
                <a:solidFill>
                  <a:srgbClr val="FF0000"/>
                </a:solidFill>
              </a:rPr>
              <a:t>Output of the Value</a:t>
            </a:r>
          </a:p>
          <a:p>
            <a:r>
              <a:rPr lang="en-US" dirty="0">
                <a:solidFill>
                  <a:schemeClr val="bg1"/>
                </a:solidFill>
              </a:rPr>
              <a:t>    console.log('for' in array);</a:t>
            </a:r>
          </a:p>
          <a:p>
            <a:r>
              <a:rPr lang="en-US" dirty="0">
                <a:solidFill>
                  <a:schemeClr val="bg1"/>
                </a:solidFill>
              </a:rPr>
              <a:t>      </a:t>
            </a:r>
          </a:p>
          <a:p>
            <a:r>
              <a:rPr lang="en-US" dirty="0">
                <a:solidFill>
                  <a:schemeClr val="bg1"/>
                </a:solidFill>
              </a:rPr>
              <a:t>    // </a:t>
            </a:r>
            <a:r>
              <a:rPr lang="en-US" dirty="0">
                <a:solidFill>
                  <a:srgbClr val="FF0000"/>
                </a:solidFill>
              </a:rPr>
              <a:t>output of the Array property</a:t>
            </a:r>
          </a:p>
          <a:p>
            <a:r>
              <a:rPr lang="en-US" dirty="0">
                <a:solidFill>
                  <a:schemeClr val="bg1"/>
                </a:solidFill>
              </a:rPr>
              <a:t>    console.log('length' in array);</a:t>
            </a:r>
          </a:p>
          <a:p>
            <a:r>
              <a:rPr lang="en-US" dirty="0">
                <a:solidFill>
                  <a:schemeClr val="bg1"/>
                </a:solidFill>
              </a:rPr>
              <a:t>    }</a:t>
            </a:r>
          </a:p>
          <a:p>
            <a:r>
              <a:rPr lang="en-US" dirty="0">
                <a:solidFill>
                  <a:schemeClr val="bg1"/>
                </a:solidFill>
              </a:rPr>
              <a:t>    </a:t>
            </a:r>
            <a:r>
              <a:rPr lang="en-US" dirty="0" err="1">
                <a:solidFill>
                  <a:schemeClr val="bg1"/>
                </a:solidFill>
              </a:rPr>
              <a:t>gfg</a:t>
            </a:r>
            <a:r>
              <a:rPr lang="en-US" dirty="0">
                <a:solidFill>
                  <a:schemeClr val="bg1"/>
                </a:solidFill>
              </a:rPr>
              <a:t>();</a:t>
            </a:r>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A61764BD-0F13-D140-9CDA-C0D24AF82B96}"/>
              </a:ext>
            </a:extLst>
          </p:cNvPr>
          <p:cNvPicPr>
            <a:picLocks noChangeAspect="1"/>
          </p:cNvPicPr>
          <p:nvPr/>
        </p:nvPicPr>
        <p:blipFill>
          <a:blip r:embed="rId3"/>
          <a:stretch>
            <a:fillRect/>
          </a:stretch>
        </p:blipFill>
        <p:spPr>
          <a:xfrm>
            <a:off x="6477000" y="1838325"/>
            <a:ext cx="1047750" cy="733425"/>
          </a:xfrm>
          <a:prstGeom prst="rect">
            <a:avLst/>
          </a:prstGeom>
        </p:spPr>
      </p:pic>
    </p:spTree>
    <p:extLst>
      <p:ext uri="{BB962C8B-B14F-4D97-AF65-F5344CB8AC3E}">
        <p14:creationId xmlns:p14="http://schemas.microsoft.com/office/powerpoint/2010/main" val="189784148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loops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990CA860-699E-07D2-EBBF-86B7D4CE31D7}"/>
              </a:ext>
            </a:extLst>
          </p:cNvPr>
          <p:cNvSpPr txBox="1"/>
          <p:nvPr/>
        </p:nvSpPr>
        <p:spPr>
          <a:xfrm>
            <a:off x="533400" y="706347"/>
            <a:ext cx="7467600" cy="3693319"/>
          </a:xfrm>
          <a:prstGeom prst="rect">
            <a:avLst/>
          </a:prstGeom>
          <a:noFill/>
        </p:spPr>
        <p:txBody>
          <a:bodyPr wrap="square">
            <a:spAutoFit/>
          </a:bodyPr>
          <a:lstStyle/>
          <a:p>
            <a:r>
              <a:rPr lang="en-US" dirty="0">
                <a:solidFill>
                  <a:schemeClr val="bg1"/>
                </a:solidFill>
              </a:rPr>
              <a:t>There are mainly 3 types of loops in JavaScript.</a:t>
            </a:r>
          </a:p>
          <a:p>
            <a:pPr>
              <a:buFont typeface="Wingdings" pitchFamily="2" charset="2"/>
              <a:buChar char="Ø"/>
            </a:pPr>
            <a:r>
              <a:rPr lang="en-US" dirty="0">
                <a:solidFill>
                  <a:schemeClr val="bg1"/>
                </a:solidFill>
              </a:rPr>
              <a:t>for loop</a:t>
            </a:r>
          </a:p>
          <a:p>
            <a:pPr>
              <a:buFont typeface="Wingdings" pitchFamily="2" charset="2"/>
              <a:buChar char="Ø"/>
            </a:pPr>
            <a:r>
              <a:rPr lang="en-US" dirty="0">
                <a:solidFill>
                  <a:schemeClr val="bg1"/>
                </a:solidFill>
              </a:rPr>
              <a:t>while loop</a:t>
            </a:r>
          </a:p>
          <a:p>
            <a:pPr>
              <a:buFont typeface="Wingdings" pitchFamily="2" charset="2"/>
              <a:buChar char="Ø"/>
            </a:pPr>
            <a:r>
              <a:rPr lang="en-US" dirty="0">
                <a:solidFill>
                  <a:schemeClr val="bg1"/>
                </a:solidFill>
              </a:rPr>
              <a:t>do…while loop</a:t>
            </a:r>
          </a:p>
          <a:p>
            <a:endParaRPr lang="en-US" dirty="0">
              <a:solidFill>
                <a:schemeClr val="bg1"/>
              </a:solidFill>
            </a:endParaRPr>
          </a:p>
          <a:p>
            <a:r>
              <a:rPr lang="en-US" b="1" dirty="0">
                <a:solidFill>
                  <a:schemeClr val="bg1"/>
                </a:solidFill>
              </a:rPr>
              <a:t>1. for loop:</a:t>
            </a:r>
            <a:r>
              <a:rPr lang="en-IN" dirty="0">
                <a:solidFill>
                  <a:schemeClr val="bg1"/>
                </a:solidFill>
              </a:rPr>
              <a:t>For loop is a simplest loop first we initialized the value then check condition and then increment and decrements occurred.</a:t>
            </a:r>
            <a:endParaRPr lang="en-US" b="1" dirty="0">
              <a:solidFill>
                <a:schemeClr val="bg1"/>
              </a:solidFill>
            </a:endParaRPr>
          </a:p>
          <a:p>
            <a:r>
              <a:rPr lang="en-US" b="1" dirty="0">
                <a:solidFill>
                  <a:schemeClr val="bg1"/>
                </a:solidFill>
              </a:rPr>
              <a:t>Syntax:</a:t>
            </a:r>
          </a:p>
          <a:p>
            <a:endParaRPr lang="en-US" b="1" dirty="0">
              <a:solidFill>
                <a:schemeClr val="bg1"/>
              </a:solidFill>
            </a:endParaRPr>
          </a:p>
          <a:p>
            <a:r>
              <a:rPr lang="en-US" dirty="0">
                <a:solidFill>
                  <a:schemeClr val="bg1"/>
                </a:solidFill>
              </a:rPr>
              <a:t>for(statement1; statement2; statment3) </a:t>
            </a:r>
          </a:p>
          <a:p>
            <a:r>
              <a:rPr lang="en-US" dirty="0">
                <a:solidFill>
                  <a:schemeClr val="bg1"/>
                </a:solidFill>
              </a:rPr>
              <a:t>  { </a:t>
            </a:r>
          </a:p>
          <a:p>
            <a:r>
              <a:rPr lang="en-US" dirty="0">
                <a:solidFill>
                  <a:schemeClr val="bg1"/>
                </a:solidFill>
              </a:rPr>
              <a:t>       lines of code to be executed</a:t>
            </a:r>
          </a:p>
          <a:p>
            <a:r>
              <a:rPr lang="en-US" dirty="0">
                <a:solidFill>
                  <a:schemeClr val="bg1"/>
                </a:solidFill>
              </a:rPr>
              <a:t> }</a:t>
            </a:r>
            <a:endParaRPr lang="en-IN" dirty="0"/>
          </a:p>
        </p:txBody>
      </p:sp>
    </p:spTree>
    <p:extLst>
      <p:ext uri="{BB962C8B-B14F-4D97-AF65-F5344CB8AC3E}">
        <p14:creationId xmlns:p14="http://schemas.microsoft.com/office/powerpoint/2010/main" val="238474501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loops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4" name="Picture 3">
            <a:extLst>
              <a:ext uri="{FF2B5EF4-FFF2-40B4-BE49-F238E27FC236}">
                <a16:creationId xmlns:a16="http://schemas.microsoft.com/office/drawing/2014/main" id="{C673ACAA-4CE1-6A3D-BFB8-356BA472B7D3}"/>
              </a:ext>
            </a:extLst>
          </p:cNvPr>
          <p:cNvPicPr>
            <a:picLocks noChangeAspect="1"/>
          </p:cNvPicPr>
          <p:nvPr/>
        </p:nvPicPr>
        <p:blipFill>
          <a:blip r:embed="rId3"/>
          <a:stretch>
            <a:fillRect/>
          </a:stretch>
        </p:blipFill>
        <p:spPr>
          <a:xfrm>
            <a:off x="990600" y="1476375"/>
            <a:ext cx="6934200" cy="2190750"/>
          </a:xfrm>
          <a:prstGeom prst="rect">
            <a:avLst/>
          </a:prstGeom>
        </p:spPr>
      </p:pic>
    </p:spTree>
    <p:extLst>
      <p:ext uri="{BB962C8B-B14F-4D97-AF65-F5344CB8AC3E}">
        <p14:creationId xmlns:p14="http://schemas.microsoft.com/office/powerpoint/2010/main" val="89664558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for loop example</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8EC04156-6D46-E696-B6E6-AA38AFC78ED5}"/>
              </a:ext>
            </a:extLst>
          </p:cNvPr>
          <p:cNvSpPr txBox="1"/>
          <p:nvPr/>
        </p:nvSpPr>
        <p:spPr>
          <a:xfrm>
            <a:off x="322595" y="706347"/>
            <a:ext cx="7526005" cy="4247317"/>
          </a:xfrm>
          <a:prstGeom prst="rect">
            <a:avLst/>
          </a:prstGeom>
          <a:noFill/>
        </p:spPr>
        <p:txBody>
          <a:bodyPr wrap="square">
            <a:spAutoFit/>
          </a:bodyPr>
          <a:lstStyle/>
          <a:p>
            <a:r>
              <a:rPr lang="en-IN" dirty="0">
                <a:solidFill>
                  <a:schemeClr val="bg1"/>
                </a:solidFill>
              </a:rPr>
              <a:t>&lt;body&gt;</a:t>
            </a:r>
          </a:p>
          <a:p>
            <a:endParaRPr lang="en-IN" dirty="0">
              <a:solidFill>
                <a:schemeClr val="bg1"/>
              </a:solidFill>
            </a:endParaRPr>
          </a:p>
          <a:p>
            <a:r>
              <a:rPr lang="en-IN" dirty="0">
                <a:solidFill>
                  <a:schemeClr val="bg1"/>
                </a:solidFill>
              </a:rPr>
              <a:t>&lt;h2&gt;JavaScript For Loop&lt;/h2&gt;</a:t>
            </a:r>
          </a:p>
          <a:p>
            <a:endParaRPr lang="en-IN" dirty="0">
              <a:solidFill>
                <a:schemeClr val="bg1"/>
              </a:solidFill>
            </a:endParaRPr>
          </a:p>
          <a:p>
            <a:r>
              <a:rPr lang="en-IN" dirty="0">
                <a:solidFill>
                  <a:schemeClr val="bg1"/>
                </a:solidFill>
              </a:rPr>
              <a:t>&lt;p id="demo"&gt;&lt;/p&gt;</a:t>
            </a:r>
          </a:p>
          <a:p>
            <a:endParaRPr lang="en-IN" dirty="0">
              <a:solidFill>
                <a:schemeClr val="bg1"/>
              </a:solidFill>
            </a:endParaRPr>
          </a:p>
          <a:p>
            <a:r>
              <a:rPr lang="en-IN" dirty="0">
                <a:solidFill>
                  <a:schemeClr val="bg1"/>
                </a:solidFill>
              </a:rPr>
              <a:t>&lt;script&gt;</a:t>
            </a:r>
          </a:p>
          <a:p>
            <a:r>
              <a:rPr lang="en-IN" dirty="0">
                <a:solidFill>
                  <a:schemeClr val="bg1"/>
                </a:solidFill>
              </a:rPr>
              <a:t>let text = "";</a:t>
            </a:r>
          </a:p>
          <a:p>
            <a:endParaRPr lang="en-IN" dirty="0">
              <a:solidFill>
                <a:schemeClr val="bg1"/>
              </a:solidFill>
            </a:endParaRPr>
          </a:p>
          <a:p>
            <a:r>
              <a:rPr lang="en-IN" dirty="0">
                <a:solidFill>
                  <a:schemeClr val="bg1"/>
                </a:solidFill>
              </a:rPr>
              <a:t>for (let </a:t>
            </a:r>
            <a:r>
              <a:rPr lang="en-IN" dirty="0" err="1">
                <a:solidFill>
                  <a:schemeClr val="bg1"/>
                </a:solidFill>
              </a:rPr>
              <a:t>i</a:t>
            </a:r>
            <a:r>
              <a:rPr lang="en-IN" dirty="0">
                <a:solidFill>
                  <a:schemeClr val="bg1"/>
                </a:solidFill>
              </a:rPr>
              <a:t> = 0; </a:t>
            </a:r>
            <a:r>
              <a:rPr lang="en-IN" dirty="0" err="1">
                <a:solidFill>
                  <a:schemeClr val="bg1"/>
                </a:solidFill>
              </a:rPr>
              <a:t>i</a:t>
            </a:r>
            <a:r>
              <a:rPr lang="en-IN" dirty="0">
                <a:solidFill>
                  <a:schemeClr val="bg1"/>
                </a:solidFill>
              </a:rPr>
              <a:t> &lt; 5; </a:t>
            </a:r>
            <a:r>
              <a:rPr lang="en-IN" dirty="0" err="1">
                <a:solidFill>
                  <a:schemeClr val="bg1"/>
                </a:solidFill>
              </a:rPr>
              <a:t>i</a:t>
            </a:r>
            <a:r>
              <a:rPr lang="en-IN" dirty="0">
                <a:solidFill>
                  <a:schemeClr val="bg1"/>
                </a:solidFill>
              </a:rPr>
              <a:t>++) {</a:t>
            </a:r>
          </a:p>
          <a:p>
            <a:r>
              <a:rPr lang="en-IN" dirty="0">
                <a:solidFill>
                  <a:schemeClr val="bg1"/>
                </a:solidFill>
              </a:rPr>
              <a:t>  text += "The number is " + </a:t>
            </a:r>
            <a:r>
              <a:rPr lang="en-IN" dirty="0" err="1">
                <a:solidFill>
                  <a:schemeClr val="bg1"/>
                </a:solidFill>
              </a:rPr>
              <a:t>i</a:t>
            </a:r>
            <a:r>
              <a:rPr lang="en-IN" dirty="0">
                <a:solidFill>
                  <a:schemeClr val="bg1"/>
                </a:solidFill>
              </a:rPr>
              <a:t> + "&lt;</a:t>
            </a:r>
            <a:r>
              <a:rPr lang="en-IN" dirty="0" err="1">
                <a:solidFill>
                  <a:schemeClr val="bg1"/>
                </a:solidFill>
              </a:rPr>
              <a:t>br</a:t>
            </a:r>
            <a:r>
              <a:rPr lang="en-IN" dirty="0">
                <a:solidFill>
                  <a:schemeClr val="bg1"/>
                </a:solidFill>
              </a:rPr>
              <a:t>&gt;";</a:t>
            </a:r>
          </a:p>
          <a:p>
            <a:r>
              <a:rPr lang="en-IN" dirty="0">
                <a:solidFill>
                  <a:schemeClr val="bg1"/>
                </a:solidFill>
              </a:rPr>
              <a:t>}</a:t>
            </a: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 text;</a:t>
            </a:r>
          </a:p>
          <a:p>
            <a:r>
              <a:rPr lang="en-IN" dirty="0">
                <a:solidFill>
                  <a:schemeClr val="bg1"/>
                </a:solidFill>
              </a:rPr>
              <a:t>&lt;/script&gt;</a:t>
            </a:r>
          </a:p>
          <a:p>
            <a:r>
              <a:rPr lang="en-IN" dirty="0">
                <a:solidFill>
                  <a:schemeClr val="bg1"/>
                </a:solidFill>
              </a:rPr>
              <a:t>&lt;/body&gt;</a:t>
            </a:r>
          </a:p>
        </p:txBody>
      </p:sp>
      <p:pic>
        <p:nvPicPr>
          <p:cNvPr id="9" name="Picture 8">
            <a:extLst>
              <a:ext uri="{FF2B5EF4-FFF2-40B4-BE49-F238E27FC236}">
                <a16:creationId xmlns:a16="http://schemas.microsoft.com/office/drawing/2014/main" id="{0CC5A2DC-6A45-41EE-55AD-95CA8D1D9B30}"/>
              </a:ext>
            </a:extLst>
          </p:cNvPr>
          <p:cNvPicPr>
            <a:picLocks noChangeAspect="1"/>
          </p:cNvPicPr>
          <p:nvPr/>
        </p:nvPicPr>
        <p:blipFill>
          <a:blip r:embed="rId3"/>
          <a:stretch>
            <a:fillRect/>
          </a:stretch>
        </p:blipFill>
        <p:spPr>
          <a:xfrm>
            <a:off x="5514975" y="1819275"/>
            <a:ext cx="2333625" cy="1504950"/>
          </a:xfrm>
          <a:prstGeom prst="rect">
            <a:avLst/>
          </a:prstGeom>
        </p:spPr>
      </p:pic>
    </p:spTree>
    <p:extLst>
      <p:ext uri="{BB962C8B-B14F-4D97-AF65-F5344CB8AC3E}">
        <p14:creationId xmlns:p14="http://schemas.microsoft.com/office/powerpoint/2010/main" val="275559135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while loop example</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438D0C3F-70AE-8A3C-D989-47634C09F2C2}"/>
              </a:ext>
            </a:extLst>
          </p:cNvPr>
          <p:cNvSpPr txBox="1"/>
          <p:nvPr/>
        </p:nvSpPr>
        <p:spPr>
          <a:xfrm>
            <a:off x="228600" y="844402"/>
            <a:ext cx="6682368" cy="4524315"/>
          </a:xfrm>
          <a:prstGeom prst="rect">
            <a:avLst/>
          </a:prstGeom>
          <a:noFill/>
        </p:spPr>
        <p:txBody>
          <a:bodyPr wrap="square">
            <a:spAutoFit/>
          </a:bodyPr>
          <a:lstStyle/>
          <a:p>
            <a:r>
              <a:rPr lang="en-IN" dirty="0">
                <a:solidFill>
                  <a:schemeClr val="bg1"/>
                </a:solidFill>
              </a:rPr>
              <a:t>&lt;!DOCTYPE html&gt;</a:t>
            </a:r>
          </a:p>
          <a:p>
            <a:r>
              <a:rPr lang="en-IN" dirty="0">
                <a:solidFill>
                  <a:schemeClr val="bg1"/>
                </a:solidFill>
              </a:rPr>
              <a:t>&lt;html&gt;</a:t>
            </a:r>
          </a:p>
          <a:p>
            <a:r>
              <a:rPr lang="en-IN" dirty="0">
                <a:solidFill>
                  <a:schemeClr val="bg1"/>
                </a:solidFill>
              </a:rPr>
              <a:t>&lt;body&gt;</a:t>
            </a:r>
          </a:p>
          <a:p>
            <a:r>
              <a:rPr lang="en-IN" dirty="0">
                <a:solidFill>
                  <a:schemeClr val="bg1"/>
                </a:solidFill>
              </a:rPr>
              <a:t>&lt;h2&gt;JavaScript While Loop&lt;/h2&gt;</a:t>
            </a:r>
          </a:p>
          <a:p>
            <a:r>
              <a:rPr lang="en-IN" dirty="0">
                <a:solidFill>
                  <a:schemeClr val="bg1"/>
                </a:solidFill>
              </a:rPr>
              <a:t>&lt;p id="demo"&gt;&lt;/p&gt;</a:t>
            </a:r>
          </a:p>
          <a:p>
            <a:r>
              <a:rPr lang="en-IN" dirty="0">
                <a:solidFill>
                  <a:schemeClr val="bg1"/>
                </a:solidFill>
              </a:rPr>
              <a:t>&lt;script&gt;</a:t>
            </a:r>
          </a:p>
          <a:p>
            <a:r>
              <a:rPr lang="en-IN" dirty="0">
                <a:solidFill>
                  <a:schemeClr val="bg1"/>
                </a:solidFill>
              </a:rPr>
              <a:t>let text = "";</a:t>
            </a:r>
          </a:p>
          <a:p>
            <a:r>
              <a:rPr lang="en-IN" dirty="0">
                <a:solidFill>
                  <a:schemeClr val="bg1"/>
                </a:solidFill>
              </a:rPr>
              <a:t>let </a:t>
            </a:r>
            <a:r>
              <a:rPr lang="en-IN" dirty="0" err="1">
                <a:solidFill>
                  <a:schemeClr val="bg1"/>
                </a:solidFill>
              </a:rPr>
              <a:t>i</a:t>
            </a:r>
            <a:r>
              <a:rPr lang="en-IN" dirty="0">
                <a:solidFill>
                  <a:schemeClr val="bg1"/>
                </a:solidFill>
              </a:rPr>
              <a:t> = 0;</a:t>
            </a:r>
          </a:p>
          <a:p>
            <a:r>
              <a:rPr lang="en-IN" dirty="0">
                <a:solidFill>
                  <a:schemeClr val="bg1"/>
                </a:solidFill>
              </a:rPr>
              <a:t>while (</a:t>
            </a:r>
            <a:r>
              <a:rPr lang="en-IN" dirty="0" err="1">
                <a:solidFill>
                  <a:schemeClr val="bg1"/>
                </a:solidFill>
              </a:rPr>
              <a:t>i</a:t>
            </a:r>
            <a:r>
              <a:rPr lang="en-IN" dirty="0">
                <a:solidFill>
                  <a:schemeClr val="bg1"/>
                </a:solidFill>
              </a:rPr>
              <a:t> &lt; 10) {</a:t>
            </a:r>
          </a:p>
          <a:p>
            <a:r>
              <a:rPr lang="en-IN" dirty="0">
                <a:solidFill>
                  <a:schemeClr val="bg1"/>
                </a:solidFill>
              </a:rPr>
              <a:t>  text += "&lt;</a:t>
            </a:r>
            <a:r>
              <a:rPr lang="en-IN" dirty="0" err="1">
                <a:solidFill>
                  <a:schemeClr val="bg1"/>
                </a:solidFill>
              </a:rPr>
              <a:t>br</a:t>
            </a:r>
            <a:r>
              <a:rPr lang="en-IN" dirty="0">
                <a:solidFill>
                  <a:schemeClr val="bg1"/>
                </a:solidFill>
              </a:rPr>
              <a:t>&gt;The number is " + </a:t>
            </a:r>
            <a:r>
              <a:rPr lang="en-IN" dirty="0" err="1">
                <a:solidFill>
                  <a:schemeClr val="bg1"/>
                </a:solidFill>
              </a:rPr>
              <a:t>i</a:t>
            </a:r>
            <a:r>
              <a:rPr lang="en-IN" dirty="0">
                <a:solidFill>
                  <a:schemeClr val="bg1"/>
                </a:solidFill>
              </a:rPr>
              <a:t>;</a:t>
            </a:r>
          </a:p>
          <a:p>
            <a:r>
              <a:rPr lang="en-IN" dirty="0">
                <a:solidFill>
                  <a:schemeClr val="bg1"/>
                </a:solidFill>
              </a:rPr>
              <a:t>  </a:t>
            </a:r>
            <a:r>
              <a:rPr lang="en-IN" dirty="0" err="1">
                <a:solidFill>
                  <a:schemeClr val="bg1"/>
                </a:solidFill>
              </a:rPr>
              <a:t>i</a:t>
            </a:r>
            <a:r>
              <a:rPr lang="en-IN" dirty="0">
                <a:solidFill>
                  <a:schemeClr val="bg1"/>
                </a:solidFill>
              </a:rPr>
              <a:t>++;</a:t>
            </a:r>
          </a:p>
          <a:p>
            <a:r>
              <a:rPr lang="en-IN" dirty="0">
                <a:solidFill>
                  <a:schemeClr val="bg1"/>
                </a:solidFill>
              </a:rPr>
              <a:t>}</a:t>
            </a: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 text;</a:t>
            </a:r>
          </a:p>
          <a:p>
            <a:r>
              <a:rPr lang="en-IN" dirty="0">
                <a:solidFill>
                  <a:schemeClr val="bg1"/>
                </a:solidFill>
              </a:rPr>
              <a:t>&lt;/script&gt;</a:t>
            </a:r>
          </a:p>
          <a:p>
            <a:r>
              <a:rPr lang="en-IN" dirty="0">
                <a:solidFill>
                  <a:schemeClr val="bg1"/>
                </a:solidFill>
              </a:rPr>
              <a:t>&lt;/body&gt;</a:t>
            </a:r>
          </a:p>
          <a:p>
            <a:r>
              <a:rPr lang="en-IN" dirty="0">
                <a:solidFill>
                  <a:schemeClr val="bg1"/>
                </a:solidFill>
              </a:rPr>
              <a:t>&lt;/html&gt;</a:t>
            </a:r>
          </a:p>
        </p:txBody>
      </p:sp>
      <p:pic>
        <p:nvPicPr>
          <p:cNvPr id="11" name="Picture 10">
            <a:extLst>
              <a:ext uri="{FF2B5EF4-FFF2-40B4-BE49-F238E27FC236}">
                <a16:creationId xmlns:a16="http://schemas.microsoft.com/office/drawing/2014/main" id="{BBE4A799-DA63-0A18-5832-20F51F39FC2C}"/>
              </a:ext>
            </a:extLst>
          </p:cNvPr>
          <p:cNvPicPr>
            <a:picLocks noChangeAspect="1"/>
          </p:cNvPicPr>
          <p:nvPr/>
        </p:nvPicPr>
        <p:blipFill>
          <a:blip r:embed="rId3"/>
          <a:stretch>
            <a:fillRect/>
          </a:stretch>
        </p:blipFill>
        <p:spPr>
          <a:xfrm>
            <a:off x="5715000" y="1428750"/>
            <a:ext cx="2505075" cy="2505075"/>
          </a:xfrm>
          <a:prstGeom prst="rect">
            <a:avLst/>
          </a:prstGeom>
        </p:spPr>
      </p:pic>
    </p:spTree>
    <p:extLst>
      <p:ext uri="{BB962C8B-B14F-4D97-AF65-F5344CB8AC3E}">
        <p14:creationId xmlns:p14="http://schemas.microsoft.com/office/powerpoint/2010/main" val="319265835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a:solidFill>
                    <a:schemeClr val="bg1"/>
                  </a:solidFill>
                  <a:latin typeface="Bookman Old Style" panose="02050604050505020204" pitchFamily="18" charset="0"/>
                </a:rPr>
                <a:t>For in loop </a:t>
              </a:r>
              <a:r>
                <a:rPr lang="en-US" sz="1600" b="1" dirty="0">
                  <a:solidFill>
                    <a:schemeClr val="bg1"/>
                  </a:solidFill>
                  <a:latin typeface="Bookman Old Style" panose="02050604050505020204" pitchFamily="18" charset="0"/>
                </a:rPr>
                <a:t>example</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3" name="TextBox 12">
            <a:extLst>
              <a:ext uri="{FF2B5EF4-FFF2-40B4-BE49-F238E27FC236}">
                <a16:creationId xmlns:a16="http://schemas.microsoft.com/office/drawing/2014/main" id="{A20B5540-268B-2078-B181-9A02F8A99B60}"/>
              </a:ext>
            </a:extLst>
          </p:cNvPr>
          <p:cNvSpPr txBox="1"/>
          <p:nvPr/>
        </p:nvSpPr>
        <p:spPr>
          <a:xfrm>
            <a:off x="533400" y="844402"/>
            <a:ext cx="6377568" cy="3416320"/>
          </a:xfrm>
          <a:prstGeom prst="rect">
            <a:avLst/>
          </a:prstGeom>
          <a:noFill/>
        </p:spPr>
        <p:txBody>
          <a:bodyPr wrap="square">
            <a:spAutoFit/>
          </a:bodyPr>
          <a:lstStyle/>
          <a:p>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JavaScript </a:t>
            </a:r>
            <a:r>
              <a:rPr lang="en-IN" dirty="0">
                <a:solidFill>
                  <a:srgbClr val="000000"/>
                </a:solidFill>
                <a:latin typeface="Consolas" panose="020B0609020204030204" pitchFamily="49" charset="0"/>
              </a:rPr>
              <a:t>for in</a:t>
            </a:r>
            <a:r>
              <a:rPr lang="en-IN" b="0" dirty="0">
                <a:solidFill>
                  <a:srgbClr val="000000"/>
                </a:solidFill>
                <a:effectLst/>
                <a:latin typeface="Consolas" panose="020B0609020204030204" pitchFamily="49" charset="0"/>
              </a:rPr>
              <a:t> Loop</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"demo"</a:t>
            </a:r>
            <a:r>
              <a:rPr lang="en-IN" b="0" dirty="0">
                <a:solidFill>
                  <a:srgbClr val="800000"/>
                </a:solidFill>
                <a:effectLst/>
                <a:latin typeface="Consolas" panose="020B0609020204030204" pitchFamily="49" charset="0"/>
              </a:rPr>
              <a:t>&gt;&lt;/p&gt;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capitals = {</a:t>
            </a:r>
          </a:p>
          <a:p>
            <a:r>
              <a:rPr lang="en-IN" b="0" dirty="0">
                <a:solidFill>
                  <a:srgbClr val="000000"/>
                </a:solidFill>
                <a:effectLst/>
                <a:latin typeface="Consolas" panose="020B0609020204030204" pitchFamily="49" charset="0"/>
              </a:rPr>
              <a:t>  a: </a:t>
            </a:r>
            <a:r>
              <a:rPr lang="en-IN" b="0" dirty="0">
                <a:solidFill>
                  <a:srgbClr val="A31515"/>
                </a:solidFill>
                <a:effectLst/>
                <a:latin typeface="Consolas" panose="020B0609020204030204" pitchFamily="49" charset="0"/>
              </a:rPr>
              <a:t>"Athens"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b: </a:t>
            </a:r>
            <a:r>
              <a:rPr lang="en-IN" b="0" dirty="0">
                <a:solidFill>
                  <a:srgbClr val="A31515"/>
                </a:solidFill>
                <a:effectLst/>
                <a:latin typeface="Consolas" panose="020B0609020204030204" pitchFamily="49" charset="0"/>
              </a:rPr>
              <a:t>"Belgrade"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c: </a:t>
            </a:r>
            <a:r>
              <a:rPr lang="en-IN" b="0" dirty="0">
                <a:solidFill>
                  <a:srgbClr val="A31515"/>
                </a:solidFill>
                <a:effectLst/>
                <a:latin typeface="Consolas" panose="020B0609020204030204" pitchFamily="49" charset="0"/>
              </a:rPr>
              <a:t>"Cairo"</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key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capitals) {</a:t>
            </a:r>
          </a:p>
          <a:p>
            <a:r>
              <a:rPr lang="en-IN" b="0" dirty="0">
                <a:solidFill>
                  <a:srgbClr val="000000"/>
                </a:solidFill>
                <a:effectLst/>
                <a:latin typeface="Consolas" panose="020B0609020204030204" pitchFamily="49" charset="0"/>
              </a:rPr>
              <a:t>  console.log(key + </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 + capitals[key]);</a:t>
            </a:r>
          </a:p>
          <a:p>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80FF951C-CF7D-CAB9-ED7F-4D20660F7AEA}"/>
              </a:ext>
            </a:extLst>
          </p:cNvPr>
          <p:cNvPicPr>
            <a:picLocks noChangeAspect="1"/>
          </p:cNvPicPr>
          <p:nvPr/>
        </p:nvPicPr>
        <p:blipFill>
          <a:blip r:embed="rId3"/>
          <a:stretch>
            <a:fillRect/>
          </a:stretch>
        </p:blipFill>
        <p:spPr>
          <a:xfrm>
            <a:off x="4372555" y="1962150"/>
            <a:ext cx="3704645" cy="876300"/>
          </a:xfrm>
          <a:prstGeom prst="rect">
            <a:avLst/>
          </a:prstGeom>
        </p:spPr>
      </p:pic>
    </p:spTree>
    <p:extLst>
      <p:ext uri="{BB962C8B-B14F-4D97-AF65-F5344CB8AC3E}">
        <p14:creationId xmlns:p14="http://schemas.microsoft.com/office/powerpoint/2010/main" val="252932035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    do while loop example</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58AB0CB6-B743-7EC9-0D22-18B88CE72B99}"/>
              </a:ext>
            </a:extLst>
          </p:cNvPr>
          <p:cNvSpPr txBox="1"/>
          <p:nvPr/>
        </p:nvSpPr>
        <p:spPr>
          <a:xfrm>
            <a:off x="457200" y="706347"/>
            <a:ext cx="6453768" cy="5078313"/>
          </a:xfrm>
          <a:prstGeom prst="rect">
            <a:avLst/>
          </a:prstGeom>
          <a:noFill/>
        </p:spPr>
        <p:txBody>
          <a:bodyPr wrap="square">
            <a:spAutoFit/>
          </a:bodyPr>
          <a:lstStyle/>
          <a:p>
            <a:r>
              <a:rPr lang="en-IN" dirty="0">
                <a:solidFill>
                  <a:schemeClr val="bg1"/>
                </a:solidFill>
              </a:rPr>
              <a:t>&lt;!DOCTYPE html&gt;</a:t>
            </a:r>
          </a:p>
          <a:p>
            <a:r>
              <a:rPr lang="en-IN" dirty="0">
                <a:solidFill>
                  <a:schemeClr val="bg1"/>
                </a:solidFill>
              </a:rPr>
              <a:t>&lt;html&gt;</a:t>
            </a:r>
          </a:p>
          <a:p>
            <a:r>
              <a:rPr lang="en-IN" dirty="0">
                <a:solidFill>
                  <a:schemeClr val="bg1"/>
                </a:solidFill>
              </a:rPr>
              <a:t>&lt;body&gt;</a:t>
            </a:r>
          </a:p>
          <a:p>
            <a:r>
              <a:rPr lang="en-IN" dirty="0">
                <a:solidFill>
                  <a:schemeClr val="bg1"/>
                </a:solidFill>
              </a:rPr>
              <a:t>&lt;h2&gt;JavaScript Do While Loop&lt;/h2&gt;</a:t>
            </a:r>
          </a:p>
          <a:p>
            <a:r>
              <a:rPr lang="en-IN" dirty="0">
                <a:solidFill>
                  <a:schemeClr val="bg1"/>
                </a:solidFill>
              </a:rPr>
              <a:t>&lt;p id="demo"&gt;&lt;/p&gt;</a:t>
            </a:r>
          </a:p>
          <a:p>
            <a:r>
              <a:rPr lang="en-IN" dirty="0">
                <a:solidFill>
                  <a:schemeClr val="bg1"/>
                </a:solidFill>
              </a:rPr>
              <a:t>&lt;script&gt;</a:t>
            </a:r>
          </a:p>
          <a:p>
            <a:r>
              <a:rPr lang="en-IN" dirty="0">
                <a:solidFill>
                  <a:schemeClr val="bg1"/>
                </a:solidFill>
              </a:rPr>
              <a:t>let text = ""</a:t>
            </a:r>
          </a:p>
          <a:p>
            <a:r>
              <a:rPr lang="en-IN" dirty="0">
                <a:solidFill>
                  <a:schemeClr val="bg1"/>
                </a:solidFill>
              </a:rPr>
              <a:t>let </a:t>
            </a:r>
            <a:r>
              <a:rPr lang="en-IN" dirty="0" err="1">
                <a:solidFill>
                  <a:schemeClr val="bg1"/>
                </a:solidFill>
              </a:rPr>
              <a:t>i</a:t>
            </a:r>
            <a:r>
              <a:rPr lang="en-IN" dirty="0">
                <a:solidFill>
                  <a:schemeClr val="bg1"/>
                </a:solidFill>
              </a:rPr>
              <a:t> = 0;</a:t>
            </a:r>
          </a:p>
          <a:p>
            <a:r>
              <a:rPr lang="en-IN" dirty="0">
                <a:solidFill>
                  <a:schemeClr val="bg1"/>
                </a:solidFill>
              </a:rPr>
              <a:t>do {</a:t>
            </a:r>
          </a:p>
          <a:p>
            <a:r>
              <a:rPr lang="en-IN" dirty="0">
                <a:solidFill>
                  <a:schemeClr val="bg1"/>
                </a:solidFill>
              </a:rPr>
              <a:t>  text += "&lt;</a:t>
            </a:r>
            <a:r>
              <a:rPr lang="en-IN" dirty="0" err="1">
                <a:solidFill>
                  <a:schemeClr val="bg1"/>
                </a:solidFill>
              </a:rPr>
              <a:t>br</a:t>
            </a:r>
            <a:r>
              <a:rPr lang="en-IN" dirty="0">
                <a:solidFill>
                  <a:schemeClr val="bg1"/>
                </a:solidFill>
              </a:rPr>
              <a:t>&gt;The number is " + </a:t>
            </a:r>
            <a:r>
              <a:rPr lang="en-IN" dirty="0" err="1">
                <a:solidFill>
                  <a:schemeClr val="bg1"/>
                </a:solidFill>
              </a:rPr>
              <a:t>i</a:t>
            </a:r>
            <a:r>
              <a:rPr lang="en-IN" dirty="0">
                <a:solidFill>
                  <a:schemeClr val="bg1"/>
                </a:solidFill>
              </a:rPr>
              <a:t>;</a:t>
            </a:r>
          </a:p>
          <a:p>
            <a:r>
              <a:rPr lang="en-IN" dirty="0">
                <a:solidFill>
                  <a:schemeClr val="bg1"/>
                </a:solidFill>
              </a:rPr>
              <a:t>  </a:t>
            </a:r>
            <a:r>
              <a:rPr lang="en-IN" dirty="0" err="1">
                <a:solidFill>
                  <a:schemeClr val="bg1"/>
                </a:solidFill>
              </a:rPr>
              <a:t>i</a:t>
            </a:r>
            <a:r>
              <a:rPr lang="en-IN" dirty="0">
                <a:solidFill>
                  <a:schemeClr val="bg1"/>
                </a:solidFill>
              </a:rPr>
              <a:t>++;</a:t>
            </a:r>
          </a:p>
          <a:p>
            <a:r>
              <a:rPr lang="en-IN" dirty="0">
                <a:solidFill>
                  <a:schemeClr val="bg1"/>
                </a:solidFill>
              </a:rPr>
              <a:t>}</a:t>
            </a:r>
          </a:p>
          <a:p>
            <a:r>
              <a:rPr lang="en-IN" dirty="0">
                <a:solidFill>
                  <a:schemeClr val="bg1"/>
                </a:solidFill>
              </a:rPr>
              <a:t>while (</a:t>
            </a:r>
            <a:r>
              <a:rPr lang="en-IN" dirty="0" err="1">
                <a:solidFill>
                  <a:schemeClr val="bg1"/>
                </a:solidFill>
              </a:rPr>
              <a:t>i</a:t>
            </a:r>
            <a:r>
              <a:rPr lang="en-IN" dirty="0">
                <a:solidFill>
                  <a:schemeClr val="bg1"/>
                </a:solidFill>
              </a:rPr>
              <a:t> &lt; 10);  </a:t>
            </a:r>
          </a:p>
          <a:p>
            <a:r>
              <a:rPr lang="en-IN" dirty="0" err="1">
                <a:solidFill>
                  <a:schemeClr val="bg1"/>
                </a:solidFill>
              </a:rPr>
              <a:t>document.getElementById</a:t>
            </a:r>
            <a:r>
              <a:rPr lang="en-IN" dirty="0">
                <a:solidFill>
                  <a:schemeClr val="bg1"/>
                </a:solidFill>
              </a:rPr>
              <a:t>("demo").</a:t>
            </a:r>
            <a:r>
              <a:rPr lang="en-IN" dirty="0" err="1">
                <a:solidFill>
                  <a:schemeClr val="bg1"/>
                </a:solidFill>
              </a:rPr>
              <a:t>innerHTML</a:t>
            </a:r>
            <a:r>
              <a:rPr lang="en-IN" dirty="0">
                <a:solidFill>
                  <a:schemeClr val="bg1"/>
                </a:solidFill>
              </a:rPr>
              <a:t> = text;</a:t>
            </a:r>
          </a:p>
          <a:p>
            <a:r>
              <a:rPr lang="en-IN" dirty="0">
                <a:solidFill>
                  <a:schemeClr val="bg1"/>
                </a:solidFill>
              </a:rPr>
              <a:t>&lt;/script&gt;</a:t>
            </a:r>
          </a:p>
          <a:p>
            <a:endParaRPr lang="en-IN" dirty="0">
              <a:solidFill>
                <a:schemeClr val="bg1"/>
              </a:solidFill>
            </a:endParaRPr>
          </a:p>
          <a:p>
            <a:r>
              <a:rPr lang="en-IN" dirty="0">
                <a:solidFill>
                  <a:schemeClr val="bg1"/>
                </a:solidFill>
              </a:rPr>
              <a:t>&lt;/body&gt;</a:t>
            </a:r>
          </a:p>
          <a:p>
            <a:r>
              <a:rPr lang="en-IN" dirty="0">
                <a:solidFill>
                  <a:schemeClr val="bg1"/>
                </a:solidFill>
              </a:rPr>
              <a:t>&lt;/html&gt;</a:t>
            </a:r>
          </a:p>
        </p:txBody>
      </p:sp>
      <p:pic>
        <p:nvPicPr>
          <p:cNvPr id="9" name="Picture 8">
            <a:extLst>
              <a:ext uri="{FF2B5EF4-FFF2-40B4-BE49-F238E27FC236}">
                <a16:creationId xmlns:a16="http://schemas.microsoft.com/office/drawing/2014/main" id="{38CCB12B-921E-13EB-A899-DAA39FADCE55}"/>
              </a:ext>
            </a:extLst>
          </p:cNvPr>
          <p:cNvPicPr>
            <a:picLocks noChangeAspect="1"/>
          </p:cNvPicPr>
          <p:nvPr/>
        </p:nvPicPr>
        <p:blipFill>
          <a:blip r:embed="rId3"/>
          <a:stretch>
            <a:fillRect/>
          </a:stretch>
        </p:blipFill>
        <p:spPr>
          <a:xfrm>
            <a:off x="5762625" y="1581150"/>
            <a:ext cx="2924175" cy="2476500"/>
          </a:xfrm>
          <a:prstGeom prst="rect">
            <a:avLst/>
          </a:prstGeom>
        </p:spPr>
      </p:pic>
    </p:spTree>
    <p:extLst>
      <p:ext uri="{BB962C8B-B14F-4D97-AF65-F5344CB8AC3E}">
        <p14:creationId xmlns:p14="http://schemas.microsoft.com/office/powerpoint/2010/main" val="306416108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conditions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4" name="Picture 3">
            <a:extLst>
              <a:ext uri="{FF2B5EF4-FFF2-40B4-BE49-F238E27FC236}">
                <a16:creationId xmlns:a16="http://schemas.microsoft.com/office/drawing/2014/main" id="{8F0339A9-E3EB-EF1B-54F4-6944842F2DEF}"/>
              </a:ext>
            </a:extLst>
          </p:cNvPr>
          <p:cNvPicPr>
            <a:picLocks noChangeAspect="1"/>
          </p:cNvPicPr>
          <p:nvPr/>
        </p:nvPicPr>
        <p:blipFill>
          <a:blip r:embed="rId3"/>
          <a:stretch>
            <a:fillRect/>
          </a:stretch>
        </p:blipFill>
        <p:spPr>
          <a:xfrm>
            <a:off x="0" y="1352550"/>
            <a:ext cx="4262437" cy="2819400"/>
          </a:xfrm>
          <a:prstGeom prst="rect">
            <a:avLst/>
          </a:prstGeom>
        </p:spPr>
      </p:pic>
      <p:pic>
        <p:nvPicPr>
          <p:cNvPr id="11" name="Picture 10">
            <a:extLst>
              <a:ext uri="{FF2B5EF4-FFF2-40B4-BE49-F238E27FC236}">
                <a16:creationId xmlns:a16="http://schemas.microsoft.com/office/drawing/2014/main" id="{B0889D48-4A48-D00F-7BAB-AAC3908167D3}"/>
              </a:ext>
            </a:extLst>
          </p:cNvPr>
          <p:cNvPicPr>
            <a:picLocks noChangeAspect="1"/>
          </p:cNvPicPr>
          <p:nvPr/>
        </p:nvPicPr>
        <p:blipFill>
          <a:blip r:embed="rId4"/>
          <a:stretch>
            <a:fillRect/>
          </a:stretch>
        </p:blipFill>
        <p:spPr>
          <a:xfrm>
            <a:off x="5257800" y="1123950"/>
            <a:ext cx="4095750" cy="3543300"/>
          </a:xfrm>
          <a:prstGeom prst="rect">
            <a:avLst/>
          </a:prstGeom>
        </p:spPr>
      </p:pic>
    </p:spTree>
    <p:extLst>
      <p:ext uri="{BB962C8B-B14F-4D97-AF65-F5344CB8AC3E}">
        <p14:creationId xmlns:p14="http://schemas.microsoft.com/office/powerpoint/2010/main" val="386424987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conditions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00C80857-4A33-2A92-1D5A-D3CF13E4B8EE}"/>
              </a:ext>
            </a:extLst>
          </p:cNvPr>
          <p:cNvSpPr txBox="1"/>
          <p:nvPr/>
        </p:nvSpPr>
        <p:spPr>
          <a:xfrm>
            <a:off x="322595" y="844402"/>
            <a:ext cx="4940781" cy="4801314"/>
          </a:xfrm>
          <a:prstGeom prst="rect">
            <a:avLst/>
          </a:prstGeom>
          <a:noFill/>
        </p:spPr>
        <p:txBody>
          <a:bodyPr wrap="square">
            <a:spAutoFit/>
          </a:bodyPr>
          <a:lstStyle/>
          <a:p>
            <a:r>
              <a:rPr lang="en-IN" dirty="0">
                <a:solidFill>
                  <a:schemeClr val="bg1"/>
                </a:solidFill>
              </a:rPr>
              <a:t>Example for if else-if</a:t>
            </a:r>
          </a:p>
          <a:p>
            <a:r>
              <a:rPr lang="en-IN" dirty="0">
                <a:solidFill>
                  <a:schemeClr val="bg1"/>
                </a:solidFill>
              </a:rPr>
              <a:t>&lt;script&gt;  </a:t>
            </a:r>
          </a:p>
          <a:p>
            <a:r>
              <a:rPr lang="en-IN" dirty="0">
                <a:solidFill>
                  <a:schemeClr val="bg1"/>
                </a:solidFill>
              </a:rPr>
              <a:t>var a=20;  </a:t>
            </a:r>
          </a:p>
          <a:p>
            <a:r>
              <a:rPr lang="en-IN" dirty="0">
                <a:solidFill>
                  <a:schemeClr val="bg1"/>
                </a:solidFill>
              </a:rPr>
              <a:t>if(a==10){  </a:t>
            </a:r>
          </a:p>
          <a:p>
            <a:r>
              <a:rPr lang="en-IN" dirty="0" err="1">
                <a:solidFill>
                  <a:schemeClr val="bg1"/>
                </a:solidFill>
              </a:rPr>
              <a:t>document.write</a:t>
            </a:r>
            <a:r>
              <a:rPr lang="en-IN" dirty="0">
                <a:solidFill>
                  <a:schemeClr val="bg1"/>
                </a:solidFill>
              </a:rPr>
              <a:t>("a is equal to 10");  </a:t>
            </a:r>
          </a:p>
          <a:p>
            <a:r>
              <a:rPr lang="en-IN" dirty="0">
                <a:solidFill>
                  <a:schemeClr val="bg1"/>
                </a:solidFill>
              </a:rPr>
              <a:t>}  </a:t>
            </a:r>
          </a:p>
          <a:p>
            <a:r>
              <a:rPr lang="en-IN" dirty="0">
                <a:solidFill>
                  <a:schemeClr val="bg1"/>
                </a:solidFill>
              </a:rPr>
              <a:t>else if(a==15){  </a:t>
            </a:r>
          </a:p>
          <a:p>
            <a:r>
              <a:rPr lang="en-IN" dirty="0" err="1">
                <a:solidFill>
                  <a:schemeClr val="bg1"/>
                </a:solidFill>
              </a:rPr>
              <a:t>document.write</a:t>
            </a:r>
            <a:r>
              <a:rPr lang="en-IN" dirty="0">
                <a:solidFill>
                  <a:schemeClr val="bg1"/>
                </a:solidFill>
              </a:rPr>
              <a:t>("a is equal to 15");  </a:t>
            </a:r>
          </a:p>
          <a:p>
            <a:r>
              <a:rPr lang="en-IN" dirty="0">
                <a:solidFill>
                  <a:schemeClr val="bg1"/>
                </a:solidFill>
              </a:rPr>
              <a:t>}  </a:t>
            </a:r>
          </a:p>
          <a:p>
            <a:r>
              <a:rPr lang="en-IN" dirty="0">
                <a:solidFill>
                  <a:schemeClr val="bg1"/>
                </a:solidFill>
              </a:rPr>
              <a:t>else if(a==20){  </a:t>
            </a:r>
          </a:p>
          <a:p>
            <a:r>
              <a:rPr lang="en-IN" dirty="0" err="1">
                <a:solidFill>
                  <a:schemeClr val="bg1"/>
                </a:solidFill>
              </a:rPr>
              <a:t>document.write</a:t>
            </a:r>
            <a:r>
              <a:rPr lang="en-IN" dirty="0">
                <a:solidFill>
                  <a:schemeClr val="bg1"/>
                </a:solidFill>
              </a:rPr>
              <a:t>("a is equal to 20");  </a:t>
            </a:r>
          </a:p>
          <a:p>
            <a:r>
              <a:rPr lang="en-IN" dirty="0">
                <a:solidFill>
                  <a:schemeClr val="bg1"/>
                </a:solidFill>
              </a:rPr>
              <a:t>}  </a:t>
            </a:r>
          </a:p>
          <a:p>
            <a:r>
              <a:rPr lang="en-IN" dirty="0">
                <a:solidFill>
                  <a:schemeClr val="bg1"/>
                </a:solidFill>
              </a:rPr>
              <a:t>else{  </a:t>
            </a:r>
          </a:p>
          <a:p>
            <a:r>
              <a:rPr lang="en-IN" dirty="0" err="1">
                <a:solidFill>
                  <a:schemeClr val="bg1"/>
                </a:solidFill>
              </a:rPr>
              <a:t>document.write</a:t>
            </a:r>
            <a:r>
              <a:rPr lang="en-IN" dirty="0">
                <a:solidFill>
                  <a:schemeClr val="bg1"/>
                </a:solidFill>
              </a:rPr>
              <a:t>("a is not equal to 10, 15 or 20");  </a:t>
            </a:r>
          </a:p>
          <a:p>
            <a:r>
              <a:rPr lang="en-IN" dirty="0">
                <a:solidFill>
                  <a:schemeClr val="bg1"/>
                </a:solidFill>
              </a:rPr>
              <a:t>}  </a:t>
            </a:r>
          </a:p>
          <a:p>
            <a:r>
              <a:rPr lang="en-IN" dirty="0">
                <a:solidFill>
                  <a:schemeClr val="bg1"/>
                </a:solidFill>
              </a:rPr>
              <a:t>&lt;/script&gt; </a:t>
            </a:r>
          </a:p>
        </p:txBody>
      </p:sp>
      <p:pic>
        <p:nvPicPr>
          <p:cNvPr id="9" name="Picture 8">
            <a:extLst>
              <a:ext uri="{FF2B5EF4-FFF2-40B4-BE49-F238E27FC236}">
                <a16:creationId xmlns:a16="http://schemas.microsoft.com/office/drawing/2014/main" id="{C735899B-76A7-0287-2838-A5620607492A}"/>
              </a:ext>
            </a:extLst>
          </p:cNvPr>
          <p:cNvPicPr>
            <a:picLocks noChangeAspect="1"/>
          </p:cNvPicPr>
          <p:nvPr/>
        </p:nvPicPr>
        <p:blipFill>
          <a:blip r:embed="rId3"/>
          <a:stretch>
            <a:fillRect/>
          </a:stretch>
        </p:blipFill>
        <p:spPr>
          <a:xfrm>
            <a:off x="6096000" y="2152650"/>
            <a:ext cx="1276350" cy="419100"/>
          </a:xfrm>
          <a:prstGeom prst="rect">
            <a:avLst/>
          </a:prstGeom>
        </p:spPr>
      </p:pic>
    </p:spTree>
    <p:extLst>
      <p:ext uri="{BB962C8B-B14F-4D97-AF65-F5344CB8AC3E}">
        <p14:creationId xmlns:p14="http://schemas.microsoft.com/office/powerpoint/2010/main" val="95474354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conditions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5" name="TextBox 4">
            <a:extLst>
              <a:ext uri="{FF2B5EF4-FFF2-40B4-BE49-F238E27FC236}">
                <a16:creationId xmlns:a16="http://schemas.microsoft.com/office/drawing/2014/main" id="{00C80857-4A33-2A92-1D5A-D3CF13E4B8EE}"/>
              </a:ext>
            </a:extLst>
          </p:cNvPr>
          <p:cNvSpPr txBox="1"/>
          <p:nvPr/>
        </p:nvSpPr>
        <p:spPr>
          <a:xfrm>
            <a:off x="322595" y="844402"/>
            <a:ext cx="4940781" cy="5355312"/>
          </a:xfrm>
          <a:prstGeom prst="rect">
            <a:avLst/>
          </a:prstGeom>
          <a:noFill/>
        </p:spPr>
        <p:txBody>
          <a:bodyPr wrap="square">
            <a:spAutoFit/>
          </a:bodyPr>
          <a:lstStyle/>
          <a:p>
            <a:r>
              <a:rPr lang="en-IN" dirty="0">
                <a:solidFill>
                  <a:srgbClr val="FF0000"/>
                </a:solidFill>
              </a:rPr>
              <a:t>Example for switch case</a:t>
            </a:r>
          </a:p>
          <a:p>
            <a:r>
              <a:rPr lang="en-IN" dirty="0">
                <a:solidFill>
                  <a:schemeClr val="bg1"/>
                </a:solidFill>
              </a:rPr>
              <a:t>&lt;script&gt;  </a:t>
            </a:r>
          </a:p>
          <a:p>
            <a:r>
              <a:rPr lang="en-IN" dirty="0">
                <a:solidFill>
                  <a:schemeClr val="bg1"/>
                </a:solidFill>
              </a:rPr>
              <a:t>var grade='B';  </a:t>
            </a:r>
          </a:p>
          <a:p>
            <a:r>
              <a:rPr lang="en-IN" dirty="0">
                <a:solidFill>
                  <a:schemeClr val="bg1"/>
                </a:solidFill>
              </a:rPr>
              <a:t>var result;  </a:t>
            </a:r>
          </a:p>
          <a:p>
            <a:r>
              <a:rPr lang="en-IN" dirty="0">
                <a:solidFill>
                  <a:schemeClr val="bg1"/>
                </a:solidFill>
              </a:rPr>
              <a:t>switch(grade){  </a:t>
            </a:r>
          </a:p>
          <a:p>
            <a:r>
              <a:rPr lang="en-IN" dirty="0">
                <a:solidFill>
                  <a:schemeClr val="bg1"/>
                </a:solidFill>
              </a:rPr>
              <a:t>case 'A':  </a:t>
            </a:r>
          </a:p>
          <a:p>
            <a:r>
              <a:rPr lang="en-IN" dirty="0">
                <a:solidFill>
                  <a:schemeClr val="bg1"/>
                </a:solidFill>
              </a:rPr>
              <a:t>result="A Grade";  </a:t>
            </a:r>
          </a:p>
          <a:p>
            <a:r>
              <a:rPr lang="en-IN" dirty="0">
                <a:solidFill>
                  <a:schemeClr val="bg1"/>
                </a:solidFill>
              </a:rPr>
              <a:t>break;  </a:t>
            </a:r>
          </a:p>
          <a:p>
            <a:r>
              <a:rPr lang="en-IN" dirty="0">
                <a:solidFill>
                  <a:schemeClr val="bg1"/>
                </a:solidFill>
              </a:rPr>
              <a:t>case 'B':  </a:t>
            </a:r>
          </a:p>
          <a:p>
            <a:r>
              <a:rPr lang="en-IN" dirty="0">
                <a:solidFill>
                  <a:schemeClr val="bg1"/>
                </a:solidFill>
              </a:rPr>
              <a:t>result="B Grade";  </a:t>
            </a:r>
          </a:p>
          <a:p>
            <a:r>
              <a:rPr lang="en-IN" dirty="0">
                <a:solidFill>
                  <a:schemeClr val="bg1"/>
                </a:solidFill>
              </a:rPr>
              <a:t>break;  </a:t>
            </a:r>
          </a:p>
          <a:p>
            <a:r>
              <a:rPr lang="en-IN" dirty="0">
                <a:solidFill>
                  <a:schemeClr val="bg1"/>
                </a:solidFill>
              </a:rPr>
              <a:t>case 'C':  </a:t>
            </a:r>
          </a:p>
          <a:p>
            <a:r>
              <a:rPr lang="en-IN" dirty="0">
                <a:solidFill>
                  <a:schemeClr val="bg1"/>
                </a:solidFill>
              </a:rPr>
              <a:t>result="C Grade";  </a:t>
            </a:r>
          </a:p>
          <a:p>
            <a:r>
              <a:rPr lang="en-IN" dirty="0">
                <a:solidFill>
                  <a:schemeClr val="bg1"/>
                </a:solidFill>
              </a:rPr>
              <a:t>break;  </a:t>
            </a:r>
          </a:p>
          <a:p>
            <a:r>
              <a:rPr lang="en-IN" dirty="0">
                <a:solidFill>
                  <a:schemeClr val="bg1"/>
                </a:solidFill>
              </a:rPr>
              <a:t>default:  </a:t>
            </a:r>
          </a:p>
          <a:p>
            <a:r>
              <a:rPr lang="en-IN" dirty="0">
                <a:solidFill>
                  <a:schemeClr val="bg1"/>
                </a:solidFill>
              </a:rPr>
              <a:t>result="No Grade";  </a:t>
            </a:r>
          </a:p>
          <a:p>
            <a:r>
              <a:rPr lang="en-IN" dirty="0">
                <a:solidFill>
                  <a:schemeClr val="bg1"/>
                </a:solidFill>
              </a:rPr>
              <a:t>}  </a:t>
            </a:r>
          </a:p>
          <a:p>
            <a:r>
              <a:rPr lang="en-IN" dirty="0" err="1">
                <a:solidFill>
                  <a:schemeClr val="bg1"/>
                </a:solidFill>
              </a:rPr>
              <a:t>document.write</a:t>
            </a:r>
            <a:r>
              <a:rPr lang="en-IN" dirty="0">
                <a:solidFill>
                  <a:schemeClr val="bg1"/>
                </a:solidFill>
              </a:rPr>
              <a:t>(result);  </a:t>
            </a:r>
          </a:p>
          <a:p>
            <a:r>
              <a:rPr lang="en-IN" dirty="0">
                <a:solidFill>
                  <a:schemeClr val="bg1"/>
                </a:solidFill>
              </a:rPr>
              <a:t>&lt;/script&gt; </a:t>
            </a:r>
          </a:p>
        </p:txBody>
      </p:sp>
      <p:pic>
        <p:nvPicPr>
          <p:cNvPr id="4" name="Picture 3">
            <a:extLst>
              <a:ext uri="{FF2B5EF4-FFF2-40B4-BE49-F238E27FC236}">
                <a16:creationId xmlns:a16="http://schemas.microsoft.com/office/drawing/2014/main" id="{3248B9DB-B67C-8D0E-58E0-9BB0AFBEED66}"/>
              </a:ext>
            </a:extLst>
          </p:cNvPr>
          <p:cNvPicPr>
            <a:picLocks noChangeAspect="1"/>
          </p:cNvPicPr>
          <p:nvPr/>
        </p:nvPicPr>
        <p:blipFill>
          <a:blip r:embed="rId3"/>
          <a:stretch>
            <a:fillRect/>
          </a:stretch>
        </p:blipFill>
        <p:spPr>
          <a:xfrm>
            <a:off x="6553200" y="1733550"/>
            <a:ext cx="952500" cy="514350"/>
          </a:xfrm>
          <a:prstGeom prst="rect">
            <a:avLst/>
          </a:prstGeom>
        </p:spPr>
      </p:pic>
    </p:spTree>
    <p:extLst>
      <p:ext uri="{BB962C8B-B14F-4D97-AF65-F5344CB8AC3E}">
        <p14:creationId xmlns:p14="http://schemas.microsoft.com/office/powerpoint/2010/main" val="295350696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195146"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Document Object Model(DOM)</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D2D205A4-3A8E-6DAF-F161-AF81BA11805B}"/>
              </a:ext>
            </a:extLst>
          </p:cNvPr>
          <p:cNvSpPr txBox="1"/>
          <p:nvPr/>
        </p:nvSpPr>
        <p:spPr>
          <a:xfrm>
            <a:off x="289141" y="971550"/>
            <a:ext cx="8245259" cy="2862322"/>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With the object model, JavaScript gets all the power it needs to create dynamic HTML:</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change all the HTML elements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change all the HTML attributes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change all the CSS styles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remove existing HTML elements and attributes</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add new HTML elements and attributes</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react to all existing HTML events in the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JavaScript can create new HTML events in the page</a:t>
            </a:r>
          </a:p>
          <a:p>
            <a:pPr algn="just" fontAlgn="base"/>
            <a:r>
              <a:rPr lang="en-US" b="0" i="0" dirty="0">
                <a:solidFill>
                  <a:srgbClr val="273239"/>
                </a:solidFill>
                <a:effectLst/>
                <a:latin typeface="Nunito" pitchFamily="2" charset="0"/>
              </a:rPr>
              <a:t>.</a:t>
            </a:r>
          </a:p>
        </p:txBody>
      </p:sp>
    </p:spTree>
    <p:extLst>
      <p:ext uri="{BB962C8B-B14F-4D97-AF65-F5344CB8AC3E}">
        <p14:creationId xmlns:p14="http://schemas.microsoft.com/office/powerpoint/2010/main" val="229440725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083F1C69-433A-83B0-28A1-70FF503A173D}"/>
              </a:ext>
            </a:extLst>
          </p:cNvPr>
          <p:cNvSpPr txBox="1"/>
          <p:nvPr/>
        </p:nvSpPr>
        <p:spPr>
          <a:xfrm>
            <a:off x="-616226" y="94287"/>
            <a:ext cx="4572000" cy="577081"/>
          </a:xfrm>
          <a:prstGeom prst="rect">
            <a:avLst/>
          </a:prstGeom>
          <a:noFill/>
        </p:spPr>
        <p:txBody>
          <a:bodyPr wrap="square">
            <a:spAutoFit/>
          </a:bodyPr>
          <a:lstStyle/>
          <a:p>
            <a:pPr algn="ctr"/>
            <a:r>
              <a:rPr lang="en-IN" b="1" dirty="0">
                <a:solidFill>
                  <a:srgbClr val="7030A0"/>
                </a:solidFill>
                <a:latin typeface="Segoe UI" panose="020B0502040204020203" pitchFamily="34" charset="0"/>
              </a:rPr>
              <a:t>JavaScript Arrays</a:t>
            </a:r>
          </a:p>
          <a:p>
            <a:endParaRPr lang="en-IN" sz="1350" dirty="0"/>
          </a:p>
        </p:txBody>
      </p:sp>
      <p:sp>
        <p:nvSpPr>
          <p:cNvPr id="5" name="TextBox 4">
            <a:extLst>
              <a:ext uri="{FF2B5EF4-FFF2-40B4-BE49-F238E27FC236}">
                <a16:creationId xmlns:a16="http://schemas.microsoft.com/office/drawing/2014/main" id="{772126FB-C50E-7557-689A-967C97DD7219}"/>
              </a:ext>
            </a:extLst>
          </p:cNvPr>
          <p:cNvSpPr txBox="1"/>
          <p:nvPr/>
        </p:nvSpPr>
        <p:spPr>
          <a:xfrm>
            <a:off x="823527" y="750465"/>
            <a:ext cx="7845867" cy="5801588"/>
          </a:xfrm>
          <a:prstGeom prst="rect">
            <a:avLst/>
          </a:prstGeom>
          <a:noFill/>
        </p:spPr>
        <p:txBody>
          <a:bodyPr wrap="square">
            <a:spAutoFit/>
          </a:bodyPr>
          <a:lstStyle/>
          <a:p>
            <a:r>
              <a:rPr lang="en-US" dirty="0">
                <a:solidFill>
                  <a:schemeClr val="bg1"/>
                </a:solidFill>
              </a:rPr>
              <a:t>An array is an object that can store a </a:t>
            </a:r>
            <a:r>
              <a:rPr lang="en-US" b="1" dirty="0">
                <a:solidFill>
                  <a:schemeClr val="bg1"/>
                </a:solidFill>
              </a:rPr>
              <a:t>collection of items</a:t>
            </a:r>
            <a:r>
              <a:rPr lang="en-US" dirty="0">
                <a:solidFill>
                  <a:schemeClr val="bg1"/>
                </a:solidFill>
              </a:rPr>
              <a:t>.</a:t>
            </a:r>
          </a:p>
          <a:p>
            <a:endParaRPr lang="en-US" sz="1100" b="1" dirty="0">
              <a:solidFill>
                <a:srgbClr val="C00000"/>
              </a:solidFill>
            </a:endParaRPr>
          </a:p>
          <a:p>
            <a:r>
              <a:rPr lang="en-US" b="1" dirty="0">
                <a:solidFill>
                  <a:srgbClr val="C00000"/>
                </a:solidFill>
              </a:rPr>
              <a:t>Create Array</a:t>
            </a:r>
          </a:p>
          <a:p>
            <a:r>
              <a:rPr lang="en-US" b="1" dirty="0">
                <a:solidFill>
                  <a:srgbClr val="00B050"/>
                </a:solidFill>
              </a:rPr>
              <a:t>Syntax:</a:t>
            </a:r>
          </a:p>
          <a:p>
            <a:r>
              <a:rPr lang="en-US" b="1" dirty="0">
                <a:solidFill>
                  <a:srgbClr val="00B0F0"/>
                </a:solidFill>
              </a:rPr>
              <a:t>Var </a:t>
            </a:r>
            <a:r>
              <a:rPr lang="en-US" b="1" dirty="0" err="1">
                <a:solidFill>
                  <a:srgbClr val="00B0F0"/>
                </a:solidFill>
              </a:rPr>
              <a:t>arrayname</a:t>
            </a:r>
            <a:r>
              <a:rPr lang="en-US" b="1" dirty="0">
                <a:solidFill>
                  <a:srgbClr val="00B0F0"/>
                </a:solidFill>
              </a:rPr>
              <a:t>=[“ list of elements”];</a:t>
            </a:r>
          </a:p>
          <a:p>
            <a:r>
              <a:rPr lang="en-US" b="1" dirty="0">
                <a:solidFill>
                  <a:srgbClr val="00B0F0"/>
                </a:solidFill>
              </a:rPr>
              <a:t>let/var/const  array = [ ];    </a:t>
            </a:r>
          </a:p>
          <a:p>
            <a:r>
              <a:rPr lang="en-US" b="1" dirty="0">
                <a:solidFill>
                  <a:schemeClr val="bg1"/>
                </a:solidFill>
              </a:rPr>
              <a:t>Example</a:t>
            </a:r>
          </a:p>
          <a:p>
            <a:r>
              <a:rPr lang="nn-NO" dirty="0">
                <a:solidFill>
                  <a:schemeClr val="bg1"/>
                </a:solidFill>
              </a:rPr>
              <a:t>Var branches = [”cse", ”ds", ”it"];</a:t>
            </a:r>
          </a:p>
          <a:p>
            <a:r>
              <a:rPr lang="en-US" b="1" dirty="0">
                <a:solidFill>
                  <a:srgbClr val="C00000"/>
                </a:solidFill>
              </a:rPr>
              <a:t>Create an array using Array constructor</a:t>
            </a:r>
            <a:r>
              <a:rPr lang="en-US" dirty="0">
                <a:solidFill>
                  <a:schemeClr val="bg1"/>
                </a:solidFill>
              </a:rPr>
              <a:t>:</a:t>
            </a:r>
          </a:p>
          <a:p>
            <a:r>
              <a:rPr lang="en-US" b="1" dirty="0">
                <a:solidFill>
                  <a:srgbClr val="00B050"/>
                </a:solidFill>
              </a:rPr>
              <a:t>Syntax:</a:t>
            </a:r>
          </a:p>
          <a:p>
            <a:r>
              <a:rPr lang="en-US" b="1" dirty="0">
                <a:solidFill>
                  <a:srgbClr val="00B0F0"/>
                </a:solidFill>
              </a:rPr>
              <a:t>Var </a:t>
            </a:r>
            <a:r>
              <a:rPr lang="en-US" b="1" dirty="0" err="1">
                <a:solidFill>
                  <a:srgbClr val="00B0F0"/>
                </a:solidFill>
              </a:rPr>
              <a:t>arrayname</a:t>
            </a:r>
            <a:r>
              <a:rPr lang="en-US" b="1" dirty="0">
                <a:solidFill>
                  <a:srgbClr val="00B0F0"/>
                </a:solidFill>
              </a:rPr>
              <a:t>=new Array(“ list of elements”);</a:t>
            </a:r>
          </a:p>
          <a:p>
            <a:r>
              <a:rPr lang="en-US" dirty="0">
                <a:solidFill>
                  <a:schemeClr val="bg1"/>
                </a:solidFill>
              </a:rPr>
              <a:t>Example</a:t>
            </a:r>
          </a:p>
          <a:p>
            <a:r>
              <a:rPr lang="en-US" dirty="0">
                <a:solidFill>
                  <a:schemeClr val="bg1"/>
                </a:solidFill>
              </a:rPr>
              <a:t>var branches = new Array(</a:t>
            </a:r>
            <a:r>
              <a:rPr lang="nn-NO" dirty="0">
                <a:solidFill>
                  <a:schemeClr val="bg1"/>
                </a:solidFill>
              </a:rPr>
              <a:t>”cse", ”ds", ”it"</a:t>
            </a:r>
            <a:r>
              <a:rPr lang="en-US" dirty="0">
                <a:solidFill>
                  <a:schemeClr val="bg1"/>
                </a:solidFill>
              </a:rPr>
              <a:t>);</a:t>
            </a:r>
          </a:p>
          <a:p>
            <a:pPr algn="l"/>
            <a:r>
              <a:rPr lang="en-US" sz="1800" dirty="0">
                <a:solidFill>
                  <a:srgbClr val="FF0000"/>
                </a:solidFill>
                <a:latin typeface="Segoe UI" panose="020B0502040204020203" pitchFamily="34" charset="0"/>
              </a:rPr>
              <a:t>Accessing Array Elements</a:t>
            </a:r>
          </a:p>
          <a:p>
            <a:pPr algn="l"/>
            <a:r>
              <a:rPr lang="en-US" sz="1800" dirty="0">
                <a:solidFill>
                  <a:srgbClr val="000000"/>
                </a:solidFill>
                <a:latin typeface="Verdana" panose="020B0604030504040204" pitchFamily="34" charset="0"/>
              </a:rPr>
              <a:t>You access an array element by referring to the </a:t>
            </a:r>
            <a:r>
              <a:rPr lang="en-US" sz="1800" b="1" dirty="0">
                <a:solidFill>
                  <a:srgbClr val="000000"/>
                </a:solidFill>
                <a:latin typeface="Verdana" panose="020B0604030504040204" pitchFamily="34" charset="0"/>
              </a:rPr>
              <a:t>index number</a:t>
            </a:r>
            <a:r>
              <a:rPr lang="en-US" sz="1800" dirty="0">
                <a:solidFill>
                  <a:srgbClr val="000000"/>
                </a:solidFill>
                <a:latin typeface="Verdana" panose="020B0604030504040204" pitchFamily="34" charset="0"/>
              </a:rPr>
              <a:t>:</a:t>
            </a:r>
          </a:p>
          <a:p>
            <a:pPr algn="l"/>
            <a:r>
              <a:rPr lang="en-US" sz="1800" dirty="0">
                <a:solidFill>
                  <a:srgbClr val="0000CD"/>
                </a:solidFill>
                <a:latin typeface="Consolas" panose="020B0609020204030204" pitchFamily="49" charset="0"/>
              </a:rPr>
              <a:t>const</a:t>
            </a:r>
            <a:r>
              <a:rPr lang="en-US" sz="1800" dirty="0">
                <a:solidFill>
                  <a:srgbClr val="000000"/>
                </a:solidFill>
                <a:latin typeface="Consolas" panose="020B0609020204030204" pitchFamily="49" charset="0"/>
              </a:rPr>
              <a:t> cars = [</a:t>
            </a:r>
            <a:r>
              <a:rPr lang="en-US" sz="1800" dirty="0">
                <a:solidFill>
                  <a:srgbClr val="A52A2A"/>
                </a:solidFill>
                <a:latin typeface="Consolas" panose="020B0609020204030204" pitchFamily="49" charset="0"/>
              </a:rPr>
              <a:t>"Saab"</a:t>
            </a:r>
            <a:r>
              <a:rPr lang="en-US" sz="1800" dirty="0">
                <a:solidFill>
                  <a:srgbClr val="000000"/>
                </a:solidFill>
                <a:latin typeface="Consolas" panose="020B0609020204030204" pitchFamily="49" charset="0"/>
              </a:rPr>
              <a:t>, </a:t>
            </a:r>
            <a:r>
              <a:rPr lang="en-US" sz="1800" dirty="0">
                <a:solidFill>
                  <a:srgbClr val="A52A2A"/>
                </a:solidFill>
                <a:latin typeface="Consolas" panose="020B0609020204030204" pitchFamily="49" charset="0"/>
              </a:rPr>
              <a:t>"Volvo"</a:t>
            </a:r>
            <a:r>
              <a:rPr lang="en-US" sz="1800" dirty="0">
                <a:solidFill>
                  <a:srgbClr val="000000"/>
                </a:solidFill>
                <a:latin typeface="Consolas" panose="020B0609020204030204" pitchFamily="49" charset="0"/>
              </a:rPr>
              <a:t>, </a:t>
            </a:r>
            <a:r>
              <a:rPr lang="en-US" sz="1800" dirty="0">
                <a:solidFill>
                  <a:srgbClr val="A52A2A"/>
                </a:solidFill>
                <a:latin typeface="Consolas" panose="020B0609020204030204" pitchFamily="49" charset="0"/>
              </a:rPr>
              <a:t>"BMW"</a:t>
            </a:r>
            <a:r>
              <a:rPr lang="en-US" sz="1800" dirty="0">
                <a:solidFill>
                  <a:srgbClr val="000000"/>
                </a:solidFill>
                <a:latin typeface="Consolas" panose="020B0609020204030204" pitchFamily="49" charset="0"/>
              </a:rPr>
              <a:t>];</a:t>
            </a:r>
            <a:br>
              <a:rPr lang="en-US" sz="1800" dirty="0"/>
            </a:br>
            <a:r>
              <a:rPr lang="en-US" sz="1800" dirty="0">
                <a:solidFill>
                  <a:srgbClr val="0000CD"/>
                </a:solidFill>
                <a:latin typeface="Consolas" panose="020B0609020204030204" pitchFamily="49" charset="0"/>
              </a:rPr>
              <a:t>let</a:t>
            </a:r>
            <a:r>
              <a:rPr lang="en-US" sz="1800" dirty="0">
                <a:solidFill>
                  <a:srgbClr val="000000"/>
                </a:solidFill>
                <a:latin typeface="Consolas" panose="020B0609020204030204" pitchFamily="49" charset="0"/>
              </a:rPr>
              <a:t> car = cars[</a:t>
            </a:r>
            <a:r>
              <a:rPr lang="en-US" sz="1800" dirty="0">
                <a:solidFill>
                  <a:srgbClr val="FF0000"/>
                </a:solidFill>
                <a:latin typeface="Consolas" panose="020B0609020204030204" pitchFamily="49" charset="0"/>
              </a:rPr>
              <a:t>0</a:t>
            </a:r>
            <a:r>
              <a:rPr lang="en-US" sz="1800" dirty="0">
                <a:solidFill>
                  <a:srgbClr val="000000"/>
                </a:solidFill>
                <a:latin typeface="Consolas" panose="020B0609020204030204" pitchFamily="49" charset="0"/>
              </a:rPr>
              <a:t>];</a:t>
            </a:r>
            <a:endParaRPr lang="en-US" sz="1800" dirty="0">
              <a:solidFill>
                <a:srgbClr val="000000"/>
              </a:solidFill>
              <a:latin typeface="Verdana" panose="020B0604030504040204" pitchFamily="34" charset="0"/>
            </a:endParaRPr>
          </a:p>
          <a:p>
            <a:pPr algn="l"/>
            <a:r>
              <a:rPr lang="en-US" sz="1800" b="1" dirty="0">
                <a:solidFill>
                  <a:srgbClr val="000000"/>
                </a:solidFill>
                <a:latin typeface="Verdana" panose="020B0604030504040204" pitchFamily="34" charset="0"/>
              </a:rPr>
              <a:t>Note:</a:t>
            </a:r>
            <a:r>
              <a:rPr lang="en-US" sz="1800" dirty="0">
                <a:solidFill>
                  <a:srgbClr val="000000"/>
                </a:solidFill>
                <a:latin typeface="Verdana" panose="020B0604030504040204" pitchFamily="34" charset="0"/>
              </a:rPr>
              <a:t> Array indexes start with 0.</a:t>
            </a:r>
          </a:p>
          <a:p>
            <a:pPr algn="l"/>
            <a:r>
              <a:rPr lang="en-US" sz="1800" dirty="0">
                <a:solidFill>
                  <a:srgbClr val="000000"/>
                </a:solidFill>
                <a:latin typeface="Verdana" panose="020B0604030504040204" pitchFamily="34" charset="0"/>
              </a:rPr>
              <a:t>[0] is the first element. [1] is the second element.</a:t>
            </a:r>
          </a:p>
          <a:p>
            <a:endParaRPr lang="en-US"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47115867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083F1C69-433A-83B0-28A1-70FF503A173D}"/>
              </a:ext>
            </a:extLst>
          </p:cNvPr>
          <p:cNvSpPr txBox="1"/>
          <p:nvPr/>
        </p:nvSpPr>
        <p:spPr>
          <a:xfrm>
            <a:off x="-616226" y="94287"/>
            <a:ext cx="4572000" cy="577081"/>
          </a:xfrm>
          <a:prstGeom prst="rect">
            <a:avLst/>
          </a:prstGeom>
          <a:noFill/>
        </p:spPr>
        <p:txBody>
          <a:bodyPr wrap="square">
            <a:spAutoFit/>
          </a:bodyPr>
          <a:lstStyle/>
          <a:p>
            <a:pPr algn="ctr"/>
            <a:r>
              <a:rPr lang="en-IN" b="1" dirty="0">
                <a:solidFill>
                  <a:srgbClr val="7030A0"/>
                </a:solidFill>
                <a:latin typeface="Segoe UI" panose="020B0502040204020203" pitchFamily="34" charset="0"/>
              </a:rPr>
              <a:t>JavaScript Arrays</a:t>
            </a:r>
          </a:p>
          <a:p>
            <a:endParaRPr lang="en-IN" sz="1350" dirty="0"/>
          </a:p>
        </p:txBody>
      </p:sp>
      <p:sp>
        <p:nvSpPr>
          <p:cNvPr id="5" name="TextBox 4">
            <a:extLst>
              <a:ext uri="{FF2B5EF4-FFF2-40B4-BE49-F238E27FC236}">
                <a16:creationId xmlns:a16="http://schemas.microsoft.com/office/drawing/2014/main" id="{F167AD70-EFA3-C5DE-3F1E-278FFF538E97}"/>
              </a:ext>
            </a:extLst>
          </p:cNvPr>
          <p:cNvSpPr txBox="1"/>
          <p:nvPr/>
        </p:nvSpPr>
        <p:spPr>
          <a:xfrm>
            <a:off x="108280" y="525781"/>
            <a:ext cx="8428382" cy="4824398"/>
          </a:xfrm>
          <a:prstGeom prst="rect">
            <a:avLst/>
          </a:prstGeom>
          <a:noFill/>
        </p:spPr>
        <p:txBody>
          <a:bodyPr wrap="square">
            <a:spAutoFit/>
          </a:bodyPr>
          <a:lstStyle/>
          <a:p>
            <a:r>
              <a:rPr lang="en-US" sz="1400" b="0" dirty="0">
                <a:solidFill>
                  <a:schemeClr val="bg1"/>
                </a:solidFill>
              </a:rPr>
              <a:t>A</a:t>
            </a:r>
            <a:r>
              <a:rPr lang="en-US" sz="1400" b="0" dirty="0">
                <a:solidFill>
                  <a:srgbClr val="FF0000"/>
                </a:solidFill>
              </a:rPr>
              <a:t>rrays are Objects</a:t>
            </a:r>
          </a:p>
          <a:p>
            <a:r>
              <a:rPr lang="en-US" sz="1400" b="0" dirty="0">
                <a:solidFill>
                  <a:schemeClr val="bg1"/>
                </a:solidFill>
              </a:rPr>
              <a:t>Arrays are a special type of objects. The </a:t>
            </a:r>
            <a:r>
              <a:rPr lang="en-US" sz="1400" b="0" dirty="0" err="1">
                <a:solidFill>
                  <a:schemeClr val="bg1"/>
                </a:solidFill>
              </a:rPr>
              <a:t>typeof</a:t>
            </a:r>
            <a:r>
              <a:rPr lang="en-US" sz="1400" b="0" dirty="0">
                <a:solidFill>
                  <a:schemeClr val="bg1"/>
                </a:solidFill>
              </a:rPr>
              <a:t> operator in JavaScript returns "object" for arrays.</a:t>
            </a:r>
          </a:p>
          <a:p>
            <a:r>
              <a:rPr lang="en-US" sz="1400" b="0" dirty="0">
                <a:solidFill>
                  <a:schemeClr val="bg1"/>
                </a:solidFill>
              </a:rPr>
              <a:t>But, JavaScript arrays are best described as arrays.</a:t>
            </a:r>
          </a:p>
          <a:p>
            <a:r>
              <a:rPr lang="en-US" sz="1400" b="0" dirty="0">
                <a:solidFill>
                  <a:schemeClr val="bg1"/>
                </a:solidFill>
              </a:rPr>
              <a:t>&lt;!DOCTYPE html&gt;</a:t>
            </a:r>
          </a:p>
          <a:p>
            <a:r>
              <a:rPr lang="en-US" sz="1400" b="0" dirty="0">
                <a:solidFill>
                  <a:schemeClr val="bg1"/>
                </a:solidFill>
              </a:rPr>
              <a:t>&lt;html&gt;</a:t>
            </a:r>
          </a:p>
          <a:p>
            <a:r>
              <a:rPr lang="en-US" sz="1400" b="0" dirty="0">
                <a:solidFill>
                  <a:schemeClr val="bg1"/>
                </a:solidFill>
              </a:rPr>
              <a:t>&lt;body&gt;</a:t>
            </a:r>
          </a:p>
          <a:p>
            <a:r>
              <a:rPr lang="en-US" sz="1400" b="0" dirty="0">
                <a:solidFill>
                  <a:schemeClr val="bg1"/>
                </a:solidFill>
              </a:rPr>
              <a:t>&lt;h2&gt;JavaScript Arrays&lt;/h2&gt;</a:t>
            </a:r>
          </a:p>
          <a:p>
            <a:r>
              <a:rPr lang="en-US" sz="1400" b="0" dirty="0">
                <a:solidFill>
                  <a:schemeClr val="bg1"/>
                </a:solidFill>
              </a:rPr>
              <a:t>&lt;p&gt;Arrays use numbers to access its elements.&lt;/p&gt;</a:t>
            </a:r>
          </a:p>
          <a:p>
            <a:r>
              <a:rPr lang="en-US" sz="1400" b="0" dirty="0">
                <a:solidFill>
                  <a:schemeClr val="bg1"/>
                </a:solidFill>
              </a:rPr>
              <a:t>&lt;p id="demo"&gt;&lt;/p&gt;</a:t>
            </a:r>
          </a:p>
          <a:p>
            <a:r>
              <a:rPr lang="en-US" sz="1400" b="0" dirty="0">
                <a:solidFill>
                  <a:schemeClr val="bg1"/>
                </a:solidFill>
              </a:rPr>
              <a:t>&lt;p id ="demo1"&gt;&lt;/p&gt;</a:t>
            </a:r>
          </a:p>
          <a:p>
            <a:r>
              <a:rPr lang="en-US" sz="1400" b="0" dirty="0">
                <a:solidFill>
                  <a:schemeClr val="bg1"/>
                </a:solidFill>
              </a:rPr>
              <a:t>&lt;script&gt;</a:t>
            </a:r>
          </a:p>
          <a:p>
            <a:r>
              <a:rPr lang="en-US" sz="1400" b="0" dirty="0">
                <a:solidFill>
                  <a:schemeClr val="bg1"/>
                </a:solidFill>
              </a:rPr>
              <a:t>Const  person = ["John", "Doe", 46];</a:t>
            </a:r>
          </a:p>
          <a:p>
            <a:r>
              <a:rPr lang="en-US" sz="1400" b="0" dirty="0" err="1">
                <a:solidFill>
                  <a:schemeClr val="bg1"/>
                </a:solidFill>
              </a:rPr>
              <a:t>document.getElementById</a:t>
            </a:r>
            <a:r>
              <a:rPr lang="en-US" sz="1400" b="0" dirty="0">
                <a:solidFill>
                  <a:schemeClr val="bg1"/>
                </a:solidFill>
              </a:rPr>
              <a:t>("demo").</a:t>
            </a:r>
            <a:r>
              <a:rPr lang="en-US" sz="1400" b="0" dirty="0" err="1">
                <a:solidFill>
                  <a:schemeClr val="bg1"/>
                </a:solidFill>
              </a:rPr>
              <a:t>innerHTML</a:t>
            </a:r>
            <a:r>
              <a:rPr lang="en-US" sz="1400" b="0" dirty="0">
                <a:solidFill>
                  <a:schemeClr val="bg1"/>
                </a:solidFill>
              </a:rPr>
              <a:t> = person[0];</a:t>
            </a:r>
          </a:p>
          <a:p>
            <a:r>
              <a:rPr lang="en-US" sz="1400" b="0" dirty="0" err="1">
                <a:solidFill>
                  <a:schemeClr val="bg1"/>
                </a:solidFill>
              </a:rPr>
              <a:t>document.getElementById</a:t>
            </a:r>
            <a:r>
              <a:rPr lang="en-US" sz="1400" b="0" dirty="0">
                <a:solidFill>
                  <a:schemeClr val="bg1"/>
                </a:solidFill>
              </a:rPr>
              <a:t>("demo1").</a:t>
            </a:r>
            <a:r>
              <a:rPr lang="en-US" sz="1400" b="0" dirty="0" err="1">
                <a:solidFill>
                  <a:schemeClr val="bg1"/>
                </a:solidFill>
              </a:rPr>
              <a:t>innerHTML</a:t>
            </a:r>
            <a:r>
              <a:rPr lang="en-US" sz="1400" b="0" dirty="0">
                <a:solidFill>
                  <a:schemeClr val="bg1"/>
                </a:solidFill>
              </a:rPr>
              <a:t> = </a:t>
            </a:r>
            <a:r>
              <a:rPr lang="en-US" sz="1400" b="0" dirty="0" err="1">
                <a:solidFill>
                  <a:schemeClr val="bg1"/>
                </a:solidFill>
              </a:rPr>
              <a:t>typeof</a:t>
            </a:r>
            <a:r>
              <a:rPr lang="en-US" sz="1400" b="0" dirty="0">
                <a:solidFill>
                  <a:schemeClr val="bg1"/>
                </a:solidFill>
              </a:rPr>
              <a:t>(person);</a:t>
            </a:r>
          </a:p>
          <a:p>
            <a:r>
              <a:rPr lang="en-US" sz="1400" b="0" dirty="0">
                <a:solidFill>
                  <a:schemeClr val="bg1"/>
                </a:solidFill>
              </a:rPr>
              <a:t>&lt;/script&gt;</a:t>
            </a:r>
          </a:p>
          <a:p>
            <a:r>
              <a:rPr lang="en-US" sz="1400" b="0" dirty="0">
                <a:solidFill>
                  <a:schemeClr val="bg1"/>
                </a:solidFill>
              </a:rPr>
              <a:t>&lt;/body&gt;</a:t>
            </a:r>
          </a:p>
          <a:p>
            <a:r>
              <a:rPr lang="en-US" sz="1400" b="0" dirty="0">
                <a:solidFill>
                  <a:schemeClr val="bg1"/>
                </a:solidFill>
              </a:rPr>
              <a:t>&lt;/html&gt;</a:t>
            </a:r>
          </a:p>
          <a:p>
            <a:r>
              <a:rPr lang="en-IN" sz="1400" b="0" dirty="0">
                <a:solidFill>
                  <a:srgbClr val="FF0000"/>
                </a:solidFill>
              </a:rPr>
              <a:t>Output:</a:t>
            </a:r>
            <a:r>
              <a:rPr lang="en-US" sz="1400" dirty="0">
                <a:solidFill>
                  <a:srgbClr val="FF0000"/>
                </a:solidFill>
              </a:rPr>
              <a:t>JavaScript Arrays</a:t>
            </a:r>
          </a:p>
          <a:p>
            <a:r>
              <a:rPr lang="en-US" sz="1400" b="0" dirty="0">
                <a:solidFill>
                  <a:schemeClr val="bg1"/>
                </a:solidFill>
              </a:rPr>
              <a:t>Arrays use numbers to access its elements.</a:t>
            </a:r>
          </a:p>
          <a:p>
            <a:r>
              <a:rPr lang="en-US" sz="1400" b="0" dirty="0">
                <a:solidFill>
                  <a:schemeClr val="bg1"/>
                </a:solidFill>
              </a:rPr>
              <a:t>John</a:t>
            </a:r>
          </a:p>
          <a:p>
            <a:r>
              <a:rPr lang="en-US" sz="1400" b="0" dirty="0">
                <a:solidFill>
                  <a:schemeClr val="bg1"/>
                </a:solidFill>
              </a:rPr>
              <a:t>object</a:t>
            </a:r>
          </a:p>
          <a:p>
            <a:pPr algn="l"/>
            <a:endParaRPr lang="en-US" sz="135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426329503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78645952-176D-196F-6A28-5889928E26A5}"/>
              </a:ext>
            </a:extLst>
          </p:cNvPr>
          <p:cNvSpPr txBox="1"/>
          <p:nvPr/>
        </p:nvSpPr>
        <p:spPr>
          <a:xfrm>
            <a:off x="342362" y="121923"/>
            <a:ext cx="4572000" cy="369332"/>
          </a:xfrm>
          <a:prstGeom prst="rect">
            <a:avLst/>
          </a:prstGeom>
          <a:noFill/>
        </p:spPr>
        <p:txBody>
          <a:bodyPr wrap="square">
            <a:spAutoFit/>
          </a:bodyPr>
          <a:lstStyle/>
          <a:p>
            <a:pPr algn="ctr"/>
            <a:r>
              <a:rPr lang="en-IN" b="1" dirty="0">
                <a:solidFill>
                  <a:srgbClr val="7030A0"/>
                </a:solidFill>
                <a:latin typeface="Segoe UI" panose="020B0502040204020203" pitchFamily="34" charset="0"/>
              </a:rPr>
              <a:t>JavaScript Arrays</a:t>
            </a:r>
          </a:p>
        </p:txBody>
      </p:sp>
      <p:sp>
        <p:nvSpPr>
          <p:cNvPr id="6" name="TextBox 5">
            <a:extLst>
              <a:ext uri="{FF2B5EF4-FFF2-40B4-BE49-F238E27FC236}">
                <a16:creationId xmlns:a16="http://schemas.microsoft.com/office/drawing/2014/main" id="{7C568CE5-3857-8C56-EB02-0A1D0512DF4B}"/>
              </a:ext>
            </a:extLst>
          </p:cNvPr>
          <p:cNvSpPr txBox="1"/>
          <p:nvPr/>
        </p:nvSpPr>
        <p:spPr>
          <a:xfrm>
            <a:off x="214316" y="729139"/>
            <a:ext cx="4258293" cy="1962076"/>
          </a:xfrm>
          <a:prstGeom prst="rect">
            <a:avLst/>
          </a:prstGeom>
          <a:noFill/>
        </p:spPr>
        <p:txBody>
          <a:bodyPr wrap="square">
            <a:spAutoFit/>
          </a:bodyPr>
          <a:lstStyle/>
          <a:p>
            <a:r>
              <a:rPr lang="en-US" sz="1350" dirty="0">
                <a:solidFill>
                  <a:srgbClr val="000000"/>
                </a:solidFill>
                <a:latin typeface="Verdana" panose="020B0604030504040204" pitchFamily="34" charset="0"/>
              </a:rPr>
              <a:t>You can also create an array, and then provide the elements:</a:t>
            </a:r>
          </a:p>
          <a:p>
            <a:r>
              <a:rPr lang="en-US" sz="1350" dirty="0">
                <a:solidFill>
                  <a:srgbClr val="0000CD"/>
                </a:solidFill>
                <a:latin typeface="Consolas" panose="020B0609020204030204" pitchFamily="49" charset="0"/>
              </a:rPr>
              <a:t>const</a:t>
            </a:r>
            <a:r>
              <a:rPr lang="en-US" sz="1350" dirty="0">
                <a:solidFill>
                  <a:srgbClr val="000000"/>
                </a:solidFill>
                <a:latin typeface="Consolas" panose="020B0609020204030204" pitchFamily="49" charset="0"/>
              </a:rPr>
              <a:t> cars = [];</a:t>
            </a:r>
            <a:br>
              <a:rPr lang="en-US" sz="1350" dirty="0"/>
            </a:br>
            <a:r>
              <a:rPr lang="en-US" sz="1350" dirty="0">
                <a:solidFill>
                  <a:srgbClr val="000000"/>
                </a:solidFill>
                <a:latin typeface="Consolas" panose="020B0609020204030204" pitchFamily="49" charset="0"/>
              </a:rPr>
              <a:t>cars[</a:t>
            </a:r>
            <a:r>
              <a:rPr lang="en-US" sz="1350" dirty="0">
                <a:solidFill>
                  <a:srgbClr val="FF0000"/>
                </a:solidFill>
                <a:latin typeface="Consolas" panose="020B0609020204030204" pitchFamily="49" charset="0"/>
              </a:rPr>
              <a:t>0</a:t>
            </a:r>
            <a:r>
              <a:rPr lang="en-US" sz="1350" dirty="0">
                <a:solidFill>
                  <a:srgbClr val="000000"/>
                </a:solidFill>
                <a:latin typeface="Consolas" panose="020B0609020204030204" pitchFamily="49" charset="0"/>
              </a:rPr>
              <a:t>]= </a:t>
            </a:r>
            <a:r>
              <a:rPr lang="en-US" sz="1350" dirty="0">
                <a:solidFill>
                  <a:srgbClr val="A52A2A"/>
                </a:solidFill>
                <a:latin typeface="Consolas" panose="020B0609020204030204" pitchFamily="49" charset="0"/>
              </a:rPr>
              <a:t>"Saab"</a:t>
            </a:r>
            <a:r>
              <a:rPr lang="en-US" sz="1350" dirty="0">
                <a:solidFill>
                  <a:srgbClr val="000000"/>
                </a:solidFill>
                <a:latin typeface="Consolas" panose="020B0609020204030204" pitchFamily="49" charset="0"/>
              </a:rPr>
              <a:t>;</a:t>
            </a:r>
            <a:br>
              <a:rPr lang="en-US" sz="1350" dirty="0"/>
            </a:br>
            <a:r>
              <a:rPr lang="en-US" sz="1350" dirty="0">
                <a:solidFill>
                  <a:srgbClr val="000000"/>
                </a:solidFill>
                <a:latin typeface="Consolas" panose="020B0609020204030204" pitchFamily="49" charset="0"/>
              </a:rPr>
              <a:t>cars[</a:t>
            </a:r>
            <a:r>
              <a:rPr lang="en-US" sz="1350" dirty="0">
                <a:solidFill>
                  <a:srgbClr val="FF0000"/>
                </a:solidFill>
                <a:latin typeface="Consolas" panose="020B0609020204030204" pitchFamily="49" charset="0"/>
              </a:rPr>
              <a:t>1</a:t>
            </a:r>
            <a:r>
              <a:rPr lang="en-US" sz="1350" dirty="0">
                <a:solidFill>
                  <a:srgbClr val="000000"/>
                </a:solidFill>
                <a:latin typeface="Consolas" panose="020B0609020204030204" pitchFamily="49" charset="0"/>
              </a:rPr>
              <a:t>]= </a:t>
            </a:r>
            <a:r>
              <a:rPr lang="en-US" sz="1350" dirty="0">
                <a:solidFill>
                  <a:srgbClr val="A52A2A"/>
                </a:solidFill>
                <a:latin typeface="Consolas" panose="020B0609020204030204" pitchFamily="49" charset="0"/>
              </a:rPr>
              <a:t>"Volvo"</a:t>
            </a:r>
            <a:r>
              <a:rPr lang="en-US" sz="1350" dirty="0">
                <a:solidFill>
                  <a:srgbClr val="000000"/>
                </a:solidFill>
                <a:latin typeface="Consolas" panose="020B0609020204030204" pitchFamily="49" charset="0"/>
              </a:rPr>
              <a:t>;</a:t>
            </a:r>
            <a:br>
              <a:rPr lang="en-US" sz="1350" dirty="0"/>
            </a:br>
            <a:r>
              <a:rPr lang="en-US" sz="1350" dirty="0">
                <a:solidFill>
                  <a:srgbClr val="000000"/>
                </a:solidFill>
                <a:latin typeface="Consolas" panose="020B0609020204030204" pitchFamily="49" charset="0"/>
              </a:rPr>
              <a:t>cars[</a:t>
            </a:r>
            <a:r>
              <a:rPr lang="en-US" sz="1350" dirty="0">
                <a:solidFill>
                  <a:srgbClr val="FF0000"/>
                </a:solidFill>
                <a:latin typeface="Consolas" panose="020B0609020204030204" pitchFamily="49" charset="0"/>
              </a:rPr>
              <a:t>2</a:t>
            </a:r>
            <a:r>
              <a:rPr lang="en-US" sz="1350" dirty="0">
                <a:solidFill>
                  <a:srgbClr val="000000"/>
                </a:solidFill>
                <a:latin typeface="Consolas" panose="020B0609020204030204" pitchFamily="49" charset="0"/>
              </a:rPr>
              <a:t>]= </a:t>
            </a:r>
            <a:r>
              <a:rPr lang="en-US" sz="1350" dirty="0">
                <a:solidFill>
                  <a:srgbClr val="A52A2A"/>
                </a:solidFill>
                <a:latin typeface="Consolas" panose="020B0609020204030204" pitchFamily="49" charset="0"/>
              </a:rPr>
              <a:t>"BMW"</a:t>
            </a:r>
            <a:r>
              <a:rPr lang="en-US" sz="1350" dirty="0">
                <a:solidFill>
                  <a:srgbClr val="000000"/>
                </a:solidFill>
                <a:latin typeface="Consolas" panose="020B0609020204030204" pitchFamily="49" charset="0"/>
              </a:rPr>
              <a:t>;</a:t>
            </a:r>
          </a:p>
          <a:p>
            <a:endParaRPr lang="en-US" sz="1350" dirty="0">
              <a:solidFill>
                <a:srgbClr val="000000"/>
              </a:solidFill>
              <a:latin typeface="Consolas" panose="020B0609020204030204" pitchFamily="49" charset="0"/>
            </a:endParaRPr>
          </a:p>
          <a:p>
            <a:endParaRPr lang="en-US" sz="1350" dirty="0">
              <a:solidFill>
                <a:srgbClr val="000000"/>
              </a:solidFill>
              <a:latin typeface="Verdana" panose="020B0604030504040204" pitchFamily="34" charset="0"/>
            </a:endParaRPr>
          </a:p>
          <a:p>
            <a:endParaRPr lang="en-IN" sz="1350" dirty="0"/>
          </a:p>
        </p:txBody>
      </p:sp>
      <p:sp>
        <p:nvSpPr>
          <p:cNvPr id="11" name="TextBox 10">
            <a:extLst>
              <a:ext uri="{FF2B5EF4-FFF2-40B4-BE49-F238E27FC236}">
                <a16:creationId xmlns:a16="http://schemas.microsoft.com/office/drawing/2014/main" id="{7310C07B-3F61-C916-F3BB-425AA6A15C1D}"/>
              </a:ext>
            </a:extLst>
          </p:cNvPr>
          <p:cNvSpPr txBox="1"/>
          <p:nvPr/>
        </p:nvSpPr>
        <p:spPr>
          <a:xfrm>
            <a:off x="4322714" y="595030"/>
            <a:ext cx="4572000" cy="3000821"/>
          </a:xfrm>
          <a:prstGeom prst="rect">
            <a:avLst/>
          </a:prstGeom>
          <a:noFill/>
        </p:spPr>
        <p:txBody>
          <a:bodyPr wrap="square">
            <a:spAutoFit/>
          </a:bodyPr>
          <a:lstStyle/>
          <a:p>
            <a:r>
              <a:rPr lang="en-IN" sz="1350" dirty="0">
                <a:solidFill>
                  <a:schemeClr val="bg1"/>
                </a:solidFill>
              </a:rPr>
              <a:t>&lt;!DOCTYPE html&gt;</a:t>
            </a:r>
          </a:p>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r>
              <a:rPr lang="en-IN" sz="1350" dirty="0">
                <a:solidFill>
                  <a:schemeClr val="bg1"/>
                </a:solidFill>
              </a:rPr>
              <a:t>&lt;p id="demo"&gt;&lt;/p&gt;</a:t>
            </a: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cars = [];</a:t>
            </a:r>
          </a:p>
          <a:p>
            <a:r>
              <a:rPr lang="en-IN" sz="1350" dirty="0">
                <a:solidFill>
                  <a:schemeClr val="bg1"/>
                </a:solidFill>
              </a:rPr>
              <a:t>cars[0]= "Saab";</a:t>
            </a:r>
          </a:p>
          <a:p>
            <a:r>
              <a:rPr lang="en-IN" sz="1350" dirty="0">
                <a:solidFill>
                  <a:schemeClr val="bg1"/>
                </a:solidFill>
              </a:rPr>
              <a:t>cars[1]= "Volvo";</a:t>
            </a:r>
          </a:p>
          <a:p>
            <a:r>
              <a:rPr lang="en-IN" sz="1350" dirty="0">
                <a:solidFill>
                  <a:schemeClr val="bg1"/>
                </a:solidFill>
              </a:rPr>
              <a:t>cars[2]= "BMW";</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cars;</a:t>
            </a:r>
          </a:p>
          <a:p>
            <a:r>
              <a:rPr lang="en-IN" sz="1350" dirty="0">
                <a:solidFill>
                  <a:schemeClr val="bg1"/>
                </a:solidFill>
              </a:rPr>
              <a:t>&lt;/script&gt;</a:t>
            </a:r>
          </a:p>
          <a:p>
            <a:r>
              <a:rPr lang="en-IN" sz="1350" dirty="0">
                <a:solidFill>
                  <a:schemeClr val="bg1"/>
                </a:solidFill>
              </a:rPr>
              <a:t>&lt;/body&gt;</a:t>
            </a:r>
          </a:p>
          <a:p>
            <a:r>
              <a:rPr lang="en-IN" sz="1350" dirty="0">
                <a:solidFill>
                  <a:schemeClr val="bg1"/>
                </a:solidFill>
              </a:rPr>
              <a:t>&lt;/html&gt;</a:t>
            </a:r>
          </a:p>
        </p:txBody>
      </p:sp>
      <p:sp>
        <p:nvSpPr>
          <p:cNvPr id="13" name="TextBox 12">
            <a:extLst>
              <a:ext uri="{FF2B5EF4-FFF2-40B4-BE49-F238E27FC236}">
                <a16:creationId xmlns:a16="http://schemas.microsoft.com/office/drawing/2014/main" id="{92EC9F3C-D579-5DF9-5C2C-E925E4EDC9EE}"/>
              </a:ext>
            </a:extLst>
          </p:cNvPr>
          <p:cNvSpPr txBox="1"/>
          <p:nvPr/>
        </p:nvSpPr>
        <p:spPr>
          <a:xfrm>
            <a:off x="6871477" y="745134"/>
            <a:ext cx="1709531" cy="507831"/>
          </a:xfrm>
          <a:prstGeom prst="rect">
            <a:avLst/>
          </a:prstGeom>
          <a:noFill/>
        </p:spPr>
        <p:txBody>
          <a:bodyPr wrap="square">
            <a:spAutoFit/>
          </a:bodyPr>
          <a:lstStyle/>
          <a:p>
            <a:pPr algn="l"/>
            <a:r>
              <a:rPr lang="en-IN" sz="1350" b="1" dirty="0">
                <a:solidFill>
                  <a:srgbClr val="000000"/>
                </a:solidFill>
                <a:latin typeface="Times New Roman" panose="02020603050405020304" pitchFamily="18" charset="0"/>
              </a:rPr>
              <a:t>JavaScript Arrays</a:t>
            </a:r>
          </a:p>
          <a:p>
            <a:pPr algn="l"/>
            <a:r>
              <a:rPr lang="en-IN" sz="1350" dirty="0">
                <a:solidFill>
                  <a:srgbClr val="000000"/>
                </a:solidFill>
                <a:latin typeface="Times New Roman" panose="02020603050405020304" pitchFamily="18" charset="0"/>
              </a:rPr>
              <a:t>Saab, Volvo, BMW</a:t>
            </a:r>
          </a:p>
        </p:txBody>
      </p:sp>
    </p:spTree>
    <p:extLst>
      <p:ext uri="{BB962C8B-B14F-4D97-AF65-F5344CB8AC3E}">
        <p14:creationId xmlns:p14="http://schemas.microsoft.com/office/powerpoint/2010/main" val="252626669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D20A9AA8-473C-A25B-6FB8-A81F08FBB3B9}"/>
              </a:ext>
            </a:extLst>
          </p:cNvPr>
          <p:cNvSpPr txBox="1"/>
          <p:nvPr/>
        </p:nvSpPr>
        <p:spPr>
          <a:xfrm>
            <a:off x="4850296" y="729139"/>
            <a:ext cx="4185425" cy="3208571"/>
          </a:xfrm>
          <a:prstGeom prst="rect">
            <a:avLst/>
          </a:prstGeom>
          <a:noFill/>
        </p:spPr>
        <p:txBody>
          <a:bodyPr wrap="square">
            <a:spAutoFit/>
          </a:bodyPr>
          <a:lstStyle/>
          <a:p>
            <a:r>
              <a:rPr lang="en-IN" sz="1350" dirty="0">
                <a:solidFill>
                  <a:schemeClr val="bg1"/>
                </a:solidFill>
              </a:rPr>
              <a:t>&lt;!DOCTYPE html&gt;</a:t>
            </a:r>
          </a:p>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endParaRPr lang="en-IN" sz="1350" dirty="0">
              <a:solidFill>
                <a:schemeClr val="bg1"/>
              </a:solidFill>
            </a:endParaRPr>
          </a:p>
          <a:p>
            <a:r>
              <a:rPr lang="en-IN" sz="1350" dirty="0">
                <a:solidFill>
                  <a:schemeClr val="bg1"/>
                </a:solidFill>
              </a:rPr>
              <a:t>&lt;p id="demo"&gt;&lt;/p&gt;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cars = new Array("Saab", "Volvo", "BMW");</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cars;</a:t>
            </a:r>
          </a:p>
          <a:p>
            <a:r>
              <a:rPr lang="en-IN" sz="1350" dirty="0">
                <a:solidFill>
                  <a:schemeClr val="bg1"/>
                </a:solidFill>
              </a:rPr>
              <a:t>&lt;/script&gt;</a:t>
            </a:r>
          </a:p>
          <a:p>
            <a:endParaRPr lang="en-IN" sz="1350" dirty="0">
              <a:solidFill>
                <a:schemeClr val="bg1"/>
              </a:solidFill>
            </a:endParaRPr>
          </a:p>
          <a:p>
            <a:r>
              <a:rPr lang="en-IN" sz="1350" dirty="0">
                <a:solidFill>
                  <a:schemeClr val="bg1"/>
                </a:solidFill>
              </a:rPr>
              <a:t>&lt;/body&gt;</a:t>
            </a:r>
          </a:p>
          <a:p>
            <a:r>
              <a:rPr lang="en-IN" sz="1350" dirty="0">
                <a:solidFill>
                  <a:schemeClr val="bg1"/>
                </a:solidFill>
              </a:rPr>
              <a:t>&lt;/html&gt;</a:t>
            </a:r>
          </a:p>
        </p:txBody>
      </p:sp>
      <p:sp>
        <p:nvSpPr>
          <p:cNvPr id="6" name="TextBox 5">
            <a:extLst>
              <a:ext uri="{FF2B5EF4-FFF2-40B4-BE49-F238E27FC236}">
                <a16:creationId xmlns:a16="http://schemas.microsoft.com/office/drawing/2014/main" id="{4ED7294D-E5B9-5A2A-C0BD-2374AC91A27C}"/>
              </a:ext>
            </a:extLst>
          </p:cNvPr>
          <p:cNvSpPr txBox="1"/>
          <p:nvPr/>
        </p:nvSpPr>
        <p:spPr>
          <a:xfrm>
            <a:off x="214316" y="652639"/>
            <a:ext cx="4572000" cy="569387"/>
          </a:xfrm>
          <a:prstGeom prst="rect">
            <a:avLst/>
          </a:prstGeom>
          <a:noFill/>
        </p:spPr>
        <p:txBody>
          <a:bodyPr wrap="square">
            <a:spAutoFit/>
          </a:bodyPr>
          <a:lstStyle/>
          <a:p>
            <a:r>
              <a:rPr lang="en-US" sz="1600" b="1" dirty="0">
                <a:solidFill>
                  <a:srgbClr val="C00000"/>
                </a:solidFill>
              </a:rPr>
              <a:t>Create an array using Array constructor</a:t>
            </a:r>
            <a:r>
              <a:rPr lang="en-US" sz="1600" dirty="0">
                <a:solidFill>
                  <a:schemeClr val="bg1"/>
                </a:solidFill>
              </a:rPr>
              <a:t>:</a:t>
            </a:r>
          </a:p>
          <a:p>
            <a:pPr algn="l"/>
            <a:endParaRPr lang="en-US" sz="1500" dirty="0">
              <a:solidFill>
                <a:srgbClr val="7030A0"/>
              </a:solidFill>
              <a:latin typeface="Segoe UI" panose="020B0502040204020203" pitchFamily="34" charset="0"/>
            </a:endParaRPr>
          </a:p>
        </p:txBody>
      </p:sp>
      <p:sp>
        <p:nvSpPr>
          <p:cNvPr id="11" name="TextBox 10">
            <a:extLst>
              <a:ext uri="{FF2B5EF4-FFF2-40B4-BE49-F238E27FC236}">
                <a16:creationId xmlns:a16="http://schemas.microsoft.com/office/drawing/2014/main" id="{2D96A8C2-BD7D-EF66-F526-E8E181AF174E}"/>
              </a:ext>
            </a:extLst>
          </p:cNvPr>
          <p:cNvSpPr txBox="1"/>
          <p:nvPr/>
        </p:nvSpPr>
        <p:spPr>
          <a:xfrm>
            <a:off x="487018" y="121923"/>
            <a:ext cx="4591878" cy="369332"/>
          </a:xfrm>
          <a:prstGeom prst="rect">
            <a:avLst/>
          </a:prstGeom>
          <a:noFill/>
        </p:spPr>
        <p:txBody>
          <a:bodyPr wrap="square">
            <a:spAutoFit/>
          </a:bodyPr>
          <a:lstStyle/>
          <a:p>
            <a:pPr algn="ctr"/>
            <a:r>
              <a:rPr lang="en-IN" b="1" dirty="0">
                <a:solidFill>
                  <a:srgbClr val="7030A0"/>
                </a:solidFill>
                <a:latin typeface="Segoe UI" panose="020B0502040204020203" pitchFamily="34" charset="0"/>
              </a:rPr>
              <a:t>JavaScript Arrays</a:t>
            </a:r>
          </a:p>
        </p:txBody>
      </p:sp>
    </p:spTree>
    <p:extLst>
      <p:ext uri="{BB962C8B-B14F-4D97-AF65-F5344CB8AC3E}">
        <p14:creationId xmlns:p14="http://schemas.microsoft.com/office/powerpoint/2010/main" val="344389731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7030A0"/>
                </a:solidFill>
                <a:latin typeface="Segoe UI" panose="020B0502040204020203" pitchFamily="34" charset="0"/>
              </a:rPr>
              <a:t>JavaScript Arrays</a:t>
            </a:r>
          </a:p>
        </p:txBody>
      </p:sp>
      <p:sp>
        <p:nvSpPr>
          <p:cNvPr id="9" name="TextBox 8">
            <a:extLst>
              <a:ext uri="{FF2B5EF4-FFF2-40B4-BE49-F238E27FC236}">
                <a16:creationId xmlns:a16="http://schemas.microsoft.com/office/drawing/2014/main" id="{308F1839-FA7F-7F5E-AC75-60688C501445}"/>
              </a:ext>
            </a:extLst>
          </p:cNvPr>
          <p:cNvSpPr txBox="1"/>
          <p:nvPr/>
        </p:nvSpPr>
        <p:spPr>
          <a:xfrm>
            <a:off x="342362" y="607821"/>
            <a:ext cx="7519491" cy="4293483"/>
          </a:xfrm>
          <a:prstGeom prst="rect">
            <a:avLst/>
          </a:prstGeom>
          <a:noFill/>
        </p:spPr>
        <p:txBody>
          <a:bodyPr wrap="square">
            <a:spAutoFit/>
          </a:bodyPr>
          <a:lstStyle/>
          <a:p>
            <a:r>
              <a:rPr lang="en-US" dirty="0">
                <a:solidFill>
                  <a:schemeClr val="bg1"/>
                </a:solidFill>
              </a:rPr>
              <a:t>Changing an Array Element</a:t>
            </a:r>
          </a:p>
          <a:p>
            <a:r>
              <a:rPr lang="en-US" sz="1500" dirty="0">
                <a:solidFill>
                  <a:schemeClr val="bg1"/>
                </a:solidFill>
              </a:rPr>
              <a:t>This statement changes the value of the first element in cars:     </a:t>
            </a:r>
            <a:r>
              <a:rPr lang="en-IN" sz="1500" dirty="0">
                <a:solidFill>
                  <a:schemeClr val="bg1"/>
                </a:solidFill>
                <a:latin typeface="Consolas" panose="020B0609020204030204" pitchFamily="49" charset="0"/>
              </a:rPr>
              <a:t>cars[0] = "Opel";</a:t>
            </a:r>
          </a:p>
          <a:p>
            <a:r>
              <a:rPr lang="en-IN" sz="1500" dirty="0">
                <a:solidFill>
                  <a:schemeClr val="bg1"/>
                </a:solidFill>
                <a:latin typeface="Segoe UI" panose="020B0502040204020203" pitchFamily="34" charset="0"/>
              </a:rPr>
              <a:t>Example</a:t>
            </a:r>
          </a:p>
          <a:p>
            <a:r>
              <a:rPr lang="en-US" sz="1500" dirty="0">
                <a:solidFill>
                  <a:schemeClr val="bg1"/>
                </a:solidFill>
                <a:latin typeface="Consolas" panose="020B0609020204030204" pitchFamily="49" charset="0"/>
              </a:rPr>
              <a:t>const cars = ["Saab", "Volvo", "BMW"];</a:t>
            </a:r>
            <a:br>
              <a:rPr lang="en-US" sz="1500" dirty="0">
                <a:solidFill>
                  <a:schemeClr val="bg1"/>
                </a:solidFill>
              </a:rPr>
            </a:br>
            <a:r>
              <a:rPr lang="en-US" sz="1500" dirty="0">
                <a:solidFill>
                  <a:schemeClr val="bg1"/>
                </a:solidFill>
                <a:latin typeface="Consolas" panose="020B0609020204030204" pitchFamily="49" charset="0"/>
              </a:rPr>
              <a:t>cars[0] = "Opel";</a:t>
            </a:r>
            <a:endParaRPr lang="en-IN" sz="1500" dirty="0">
              <a:solidFill>
                <a:schemeClr val="bg1"/>
              </a:solidFill>
              <a:latin typeface="Consolas" panose="020B0609020204030204" pitchFamily="49" charset="0"/>
            </a:endParaRPr>
          </a:p>
          <a:p>
            <a:r>
              <a:rPr lang="en-IN" sz="1500" dirty="0">
                <a:solidFill>
                  <a:schemeClr val="bg1"/>
                </a:solidFill>
              </a:rPr>
              <a:t>&lt;!DOCTYPE html&gt;</a:t>
            </a:r>
          </a:p>
          <a:p>
            <a:r>
              <a:rPr lang="en-IN" sz="1500" dirty="0">
                <a:solidFill>
                  <a:schemeClr val="bg1"/>
                </a:solidFill>
              </a:rPr>
              <a:t>&lt;html&gt;</a:t>
            </a:r>
          </a:p>
          <a:p>
            <a:r>
              <a:rPr lang="en-IN" sz="1500" dirty="0">
                <a:solidFill>
                  <a:schemeClr val="bg1"/>
                </a:solidFill>
              </a:rPr>
              <a:t>&lt;body&gt;</a:t>
            </a:r>
          </a:p>
          <a:p>
            <a:r>
              <a:rPr lang="en-IN" sz="1500" dirty="0">
                <a:solidFill>
                  <a:schemeClr val="bg1"/>
                </a:solidFill>
              </a:rPr>
              <a:t>&lt;h1&gt;JavaScript Arrays&lt;/h1&gt;</a:t>
            </a:r>
          </a:p>
          <a:p>
            <a:r>
              <a:rPr lang="en-IN" sz="1500" dirty="0">
                <a:solidFill>
                  <a:schemeClr val="bg1"/>
                </a:solidFill>
              </a:rPr>
              <a:t>&lt;h2&gt;Bracket Indexing&lt;/h2&gt;</a:t>
            </a:r>
          </a:p>
          <a:p>
            <a:r>
              <a:rPr lang="en-IN" sz="1500" dirty="0">
                <a:solidFill>
                  <a:schemeClr val="bg1"/>
                </a:solidFill>
              </a:rPr>
              <a:t>&lt;p&gt;JavaScript array elements are accessed using numeric indexes (starting from 0).&lt;/p&gt;</a:t>
            </a:r>
          </a:p>
          <a:p>
            <a:r>
              <a:rPr lang="en-IN" sz="1500" dirty="0">
                <a:solidFill>
                  <a:schemeClr val="bg1"/>
                </a:solidFill>
              </a:rPr>
              <a:t>&lt;p id="demo"&gt;&lt;/p&gt;</a:t>
            </a:r>
          </a:p>
          <a:p>
            <a:r>
              <a:rPr lang="en-IN" sz="1500" dirty="0">
                <a:solidFill>
                  <a:schemeClr val="bg1"/>
                </a:solidFill>
              </a:rPr>
              <a:t>&lt;script&gt;</a:t>
            </a:r>
          </a:p>
          <a:p>
            <a:r>
              <a:rPr lang="en-IN" sz="1500" dirty="0">
                <a:solidFill>
                  <a:schemeClr val="bg1"/>
                </a:solidFill>
              </a:rPr>
              <a:t>  </a:t>
            </a:r>
            <a:r>
              <a:rPr lang="en-IN" sz="1500" dirty="0" err="1">
                <a:solidFill>
                  <a:schemeClr val="bg1"/>
                </a:solidFill>
              </a:rPr>
              <a:t>const</a:t>
            </a:r>
            <a:r>
              <a:rPr lang="en-IN" sz="1500" dirty="0">
                <a:solidFill>
                  <a:schemeClr val="bg1"/>
                </a:solidFill>
              </a:rPr>
              <a:t> cars = ["Saab", "Volvo", "BMW"];</a:t>
            </a:r>
          </a:p>
          <a:p>
            <a:r>
              <a:rPr lang="en-IN" sz="1500" dirty="0">
                <a:solidFill>
                  <a:schemeClr val="bg1"/>
                </a:solidFill>
              </a:rPr>
              <a:t>  cars[0] = "Opel";</a:t>
            </a:r>
          </a:p>
          <a:p>
            <a:r>
              <a:rPr lang="en-IN" sz="1500" dirty="0">
                <a:solidFill>
                  <a:schemeClr val="bg1"/>
                </a:solidFill>
              </a:rPr>
              <a:t>  </a:t>
            </a:r>
            <a:r>
              <a:rPr lang="en-IN" sz="1500" dirty="0" err="1">
                <a:solidFill>
                  <a:schemeClr val="bg1"/>
                </a:solidFill>
              </a:rPr>
              <a:t>document.getElementById</a:t>
            </a:r>
            <a:r>
              <a:rPr lang="en-IN" sz="1500" dirty="0">
                <a:solidFill>
                  <a:schemeClr val="bg1"/>
                </a:solidFill>
              </a:rPr>
              <a:t>("demo").</a:t>
            </a:r>
            <a:r>
              <a:rPr lang="en-IN" sz="1500" dirty="0" err="1">
                <a:solidFill>
                  <a:schemeClr val="bg1"/>
                </a:solidFill>
              </a:rPr>
              <a:t>innerHTML</a:t>
            </a:r>
            <a:r>
              <a:rPr lang="en-IN" sz="1500" dirty="0">
                <a:solidFill>
                  <a:schemeClr val="bg1"/>
                </a:solidFill>
              </a:rPr>
              <a:t> = cars;</a:t>
            </a:r>
          </a:p>
          <a:p>
            <a:r>
              <a:rPr lang="en-IN" sz="1500" dirty="0">
                <a:solidFill>
                  <a:schemeClr val="bg1"/>
                </a:solidFill>
              </a:rPr>
              <a:t>&lt;/script&gt;&lt;/body&gt;&lt;/html&gt;</a:t>
            </a:r>
          </a:p>
        </p:txBody>
      </p:sp>
      <p:sp>
        <p:nvSpPr>
          <p:cNvPr id="12" name="TextBox 11">
            <a:extLst>
              <a:ext uri="{FF2B5EF4-FFF2-40B4-BE49-F238E27FC236}">
                <a16:creationId xmlns:a16="http://schemas.microsoft.com/office/drawing/2014/main" id="{0AC2CDF6-3D29-2E06-502C-8ED75480F4BE}"/>
              </a:ext>
            </a:extLst>
          </p:cNvPr>
          <p:cNvSpPr txBox="1"/>
          <p:nvPr/>
        </p:nvSpPr>
        <p:spPr>
          <a:xfrm>
            <a:off x="4641574" y="1127193"/>
            <a:ext cx="4572000" cy="1338828"/>
          </a:xfrm>
          <a:prstGeom prst="rect">
            <a:avLst/>
          </a:prstGeom>
          <a:noFill/>
        </p:spPr>
        <p:txBody>
          <a:bodyPr wrap="square">
            <a:spAutoFit/>
          </a:bodyPr>
          <a:lstStyle/>
          <a:p>
            <a:r>
              <a:rPr lang="en-US" sz="1350" dirty="0">
                <a:solidFill>
                  <a:schemeClr val="bg1"/>
                </a:solidFill>
              </a:rPr>
              <a:t>JavaScript Arrays</a:t>
            </a:r>
          </a:p>
          <a:p>
            <a:r>
              <a:rPr lang="en-US" sz="1350" dirty="0">
                <a:solidFill>
                  <a:schemeClr val="bg1"/>
                </a:solidFill>
              </a:rPr>
              <a:t>Bracket Indexing</a:t>
            </a:r>
          </a:p>
          <a:p>
            <a:r>
              <a:rPr lang="en-US" sz="1350" dirty="0">
                <a:solidFill>
                  <a:schemeClr val="bg1"/>
                </a:solidFill>
              </a:rPr>
              <a:t>JavaScript array elements are accessed using numeric indexes (starting from 0).</a:t>
            </a:r>
          </a:p>
          <a:p>
            <a:endParaRPr lang="en-US" sz="1350" dirty="0">
              <a:solidFill>
                <a:schemeClr val="bg1"/>
              </a:solidFill>
            </a:endParaRPr>
          </a:p>
          <a:p>
            <a:r>
              <a:rPr lang="en-US" sz="1350" dirty="0" err="1">
                <a:solidFill>
                  <a:schemeClr val="bg1"/>
                </a:solidFill>
              </a:rPr>
              <a:t>Opel,Volvo,BMW</a:t>
            </a:r>
            <a:endParaRPr lang="en-IN" sz="1350" dirty="0">
              <a:solidFill>
                <a:schemeClr val="bg1"/>
              </a:solidFill>
            </a:endParaRPr>
          </a:p>
        </p:txBody>
      </p:sp>
    </p:spTree>
    <p:extLst>
      <p:ext uri="{BB962C8B-B14F-4D97-AF65-F5344CB8AC3E}">
        <p14:creationId xmlns:p14="http://schemas.microsoft.com/office/powerpoint/2010/main" val="235673413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7030A0"/>
                </a:solidFill>
                <a:latin typeface="Segoe UI" panose="020B0502040204020203" pitchFamily="34" charset="0"/>
              </a:rPr>
              <a:t>JavaScript Arrays</a:t>
            </a:r>
          </a:p>
        </p:txBody>
      </p:sp>
      <p:sp>
        <p:nvSpPr>
          <p:cNvPr id="5" name="TextBox 4">
            <a:extLst>
              <a:ext uri="{FF2B5EF4-FFF2-40B4-BE49-F238E27FC236}">
                <a16:creationId xmlns:a16="http://schemas.microsoft.com/office/drawing/2014/main" id="{A2A88AAC-A6E0-9294-751D-347ACCA0F49B}"/>
              </a:ext>
            </a:extLst>
          </p:cNvPr>
          <p:cNvSpPr txBox="1"/>
          <p:nvPr/>
        </p:nvSpPr>
        <p:spPr>
          <a:xfrm>
            <a:off x="214316" y="532858"/>
            <a:ext cx="7657476" cy="4247317"/>
          </a:xfrm>
          <a:prstGeom prst="rect">
            <a:avLst/>
          </a:prstGeom>
          <a:noFill/>
        </p:spPr>
        <p:txBody>
          <a:bodyPr wrap="square">
            <a:spAutoFit/>
          </a:bodyPr>
          <a:lstStyle/>
          <a:p>
            <a:r>
              <a:rPr lang="en-US" sz="1350" dirty="0">
                <a:solidFill>
                  <a:srgbClr val="FF0000"/>
                </a:solidFill>
              </a:rPr>
              <a:t>Accessing the Last Array Element</a:t>
            </a:r>
          </a:p>
          <a:p>
            <a:r>
              <a:rPr lang="en-US" sz="1350" dirty="0">
                <a:solidFill>
                  <a:schemeClr val="bg1"/>
                </a:solidFill>
              </a:rPr>
              <a:t>Example</a:t>
            </a:r>
          </a:p>
          <a:p>
            <a:r>
              <a:rPr lang="en-US" sz="1350" dirty="0">
                <a:solidFill>
                  <a:schemeClr val="bg1"/>
                </a:solidFill>
              </a:rPr>
              <a:t>const fruits = ["Banana", "Orange", "Apple", "Mango"];</a:t>
            </a:r>
          </a:p>
          <a:p>
            <a:r>
              <a:rPr lang="en-US" sz="1350" dirty="0">
                <a:solidFill>
                  <a:schemeClr val="bg1"/>
                </a:solidFill>
              </a:rPr>
              <a:t>let fruit = fruits[</a:t>
            </a:r>
            <a:r>
              <a:rPr lang="en-US" sz="1350" dirty="0" err="1">
                <a:solidFill>
                  <a:schemeClr val="bg1"/>
                </a:solidFill>
              </a:rPr>
              <a:t>fruits.length</a:t>
            </a:r>
            <a:r>
              <a:rPr lang="en-US" sz="1350" dirty="0">
                <a:solidFill>
                  <a:schemeClr val="bg1"/>
                </a:solidFill>
              </a:rPr>
              <a:t> - 1];</a:t>
            </a:r>
          </a:p>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r>
              <a:rPr lang="en-IN" sz="1350" dirty="0">
                <a:solidFill>
                  <a:schemeClr val="bg1"/>
                </a:solidFill>
              </a:rPr>
              <a:t>&lt;h2&gt;Bracket Indexing&lt;/h2&gt;</a:t>
            </a:r>
          </a:p>
          <a:p>
            <a:endParaRPr lang="en-IN" sz="1350" dirty="0">
              <a:solidFill>
                <a:schemeClr val="bg1"/>
              </a:solidFill>
            </a:endParaRPr>
          </a:p>
          <a:p>
            <a:r>
              <a:rPr lang="en-IN" sz="1350" dirty="0">
                <a:solidFill>
                  <a:schemeClr val="bg1"/>
                </a:solidFill>
              </a:rPr>
              <a:t>&lt;p&gt;JavaScript array elements are accesses using numeric indexes (starting from 0).&lt;/p&gt;</a:t>
            </a:r>
          </a:p>
          <a:p>
            <a:endParaRPr lang="en-IN" sz="1350" dirty="0">
              <a:solidFill>
                <a:schemeClr val="bg1"/>
              </a:solidFill>
            </a:endParaRPr>
          </a:p>
          <a:p>
            <a:r>
              <a:rPr lang="en-IN" sz="1350" dirty="0">
                <a:solidFill>
                  <a:schemeClr val="bg1"/>
                </a:solidFill>
              </a:rPr>
              <a:t>&lt;p id="demo"&gt;&lt;/p&gt;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fruits[fruits.length-1];</a:t>
            </a:r>
          </a:p>
          <a:p>
            <a:r>
              <a:rPr lang="en-IN" sz="1350" dirty="0">
                <a:solidFill>
                  <a:schemeClr val="bg1"/>
                </a:solidFill>
              </a:rPr>
              <a:t>&lt;/script&gt;</a:t>
            </a:r>
          </a:p>
          <a:p>
            <a:endParaRPr lang="en-IN" sz="1350" dirty="0">
              <a:solidFill>
                <a:schemeClr val="bg1"/>
              </a:solidFill>
            </a:endParaRPr>
          </a:p>
          <a:p>
            <a:r>
              <a:rPr lang="en-IN" sz="1350" dirty="0">
                <a:solidFill>
                  <a:schemeClr val="bg1"/>
                </a:solidFill>
              </a:rPr>
              <a:t>&lt;/body&gt;</a:t>
            </a:r>
          </a:p>
          <a:p>
            <a:r>
              <a:rPr lang="en-IN" sz="1350" dirty="0">
                <a:solidFill>
                  <a:schemeClr val="bg1"/>
                </a:solidFill>
              </a:rPr>
              <a:t>&lt;/html&gt;</a:t>
            </a:r>
          </a:p>
        </p:txBody>
      </p:sp>
      <p:sp>
        <p:nvSpPr>
          <p:cNvPr id="9" name="TextBox 8">
            <a:extLst>
              <a:ext uri="{FF2B5EF4-FFF2-40B4-BE49-F238E27FC236}">
                <a16:creationId xmlns:a16="http://schemas.microsoft.com/office/drawing/2014/main" id="{F65903AC-CB0C-38CD-62BB-8F1C8F19E69D}"/>
              </a:ext>
            </a:extLst>
          </p:cNvPr>
          <p:cNvSpPr txBox="1"/>
          <p:nvPr/>
        </p:nvSpPr>
        <p:spPr>
          <a:xfrm>
            <a:off x="4786316" y="773957"/>
            <a:ext cx="4572000" cy="1338828"/>
          </a:xfrm>
          <a:prstGeom prst="rect">
            <a:avLst/>
          </a:prstGeom>
          <a:noFill/>
        </p:spPr>
        <p:txBody>
          <a:bodyPr wrap="square">
            <a:spAutoFit/>
          </a:bodyPr>
          <a:lstStyle/>
          <a:p>
            <a:r>
              <a:rPr lang="en-US" sz="1350" dirty="0">
                <a:solidFill>
                  <a:schemeClr val="bg1"/>
                </a:solidFill>
              </a:rPr>
              <a:t>JavaScript Arrays</a:t>
            </a:r>
          </a:p>
          <a:p>
            <a:r>
              <a:rPr lang="en-US" sz="1350" dirty="0">
                <a:solidFill>
                  <a:schemeClr val="bg1"/>
                </a:solidFill>
              </a:rPr>
              <a:t>Bracket Indexing</a:t>
            </a:r>
          </a:p>
          <a:p>
            <a:r>
              <a:rPr lang="en-US" sz="1350" dirty="0">
                <a:solidFill>
                  <a:schemeClr val="bg1"/>
                </a:solidFill>
              </a:rPr>
              <a:t>JavaScript array elements are accesses using numeric indexes (starting from 0).</a:t>
            </a:r>
          </a:p>
          <a:p>
            <a:endParaRPr lang="en-US" sz="1350" dirty="0">
              <a:solidFill>
                <a:schemeClr val="bg1"/>
              </a:solidFill>
            </a:endParaRPr>
          </a:p>
          <a:p>
            <a:r>
              <a:rPr lang="en-US" sz="1350" dirty="0">
                <a:solidFill>
                  <a:schemeClr val="bg1"/>
                </a:solidFill>
              </a:rPr>
              <a:t>Mango</a:t>
            </a:r>
            <a:endParaRPr lang="en-IN" sz="1350" dirty="0">
              <a:solidFill>
                <a:schemeClr val="bg1"/>
              </a:solidFill>
            </a:endParaRPr>
          </a:p>
        </p:txBody>
      </p:sp>
    </p:spTree>
    <p:extLst>
      <p:ext uri="{BB962C8B-B14F-4D97-AF65-F5344CB8AC3E}">
        <p14:creationId xmlns:p14="http://schemas.microsoft.com/office/powerpoint/2010/main" val="31178046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621820" y="121923"/>
            <a:ext cx="4572000" cy="369332"/>
          </a:xfrm>
          <a:prstGeom prst="rect">
            <a:avLst/>
          </a:prstGeom>
          <a:noFill/>
        </p:spPr>
        <p:txBody>
          <a:bodyPr wrap="square">
            <a:spAutoFit/>
          </a:bodyPr>
          <a:lstStyle/>
          <a:p>
            <a:pPr algn="l"/>
            <a:r>
              <a:rPr lang="en-IN" b="1" dirty="0">
                <a:solidFill>
                  <a:srgbClr val="FF0000"/>
                </a:solidFill>
                <a:latin typeface="Segoe UI" panose="020B0502040204020203" pitchFamily="34" charset="0"/>
              </a:rPr>
              <a:t>JavaScript Array Methods</a:t>
            </a:r>
          </a:p>
        </p:txBody>
      </p:sp>
      <p:graphicFrame>
        <p:nvGraphicFramePr>
          <p:cNvPr id="2" name="Table 1">
            <a:extLst>
              <a:ext uri="{FF2B5EF4-FFF2-40B4-BE49-F238E27FC236}">
                <a16:creationId xmlns:a16="http://schemas.microsoft.com/office/drawing/2014/main" id="{F3FC1AC8-EDB7-22EB-140E-5F1DAD0F7E06}"/>
              </a:ext>
            </a:extLst>
          </p:cNvPr>
          <p:cNvGraphicFramePr>
            <a:graphicFrameLocks noGrp="1"/>
          </p:cNvGraphicFramePr>
          <p:nvPr>
            <p:extLst>
              <p:ext uri="{D42A27DB-BD31-4B8C-83A1-F6EECF244321}">
                <p14:modId xmlns:p14="http://schemas.microsoft.com/office/powerpoint/2010/main" val="160891920"/>
              </p:ext>
            </p:extLst>
          </p:nvPr>
        </p:nvGraphicFramePr>
        <p:xfrm>
          <a:off x="494464" y="729139"/>
          <a:ext cx="6485296" cy="2109311"/>
        </p:xfrm>
        <a:graphic>
          <a:graphicData uri="http://schemas.openxmlformats.org/drawingml/2006/table">
            <a:tbl>
              <a:tblPr/>
              <a:tblGrid>
                <a:gridCol w="3242648">
                  <a:extLst>
                    <a:ext uri="{9D8B030D-6E8A-4147-A177-3AD203B41FA5}">
                      <a16:colId xmlns:a16="http://schemas.microsoft.com/office/drawing/2014/main" val="963681485"/>
                    </a:ext>
                  </a:extLst>
                </a:gridCol>
                <a:gridCol w="3242648">
                  <a:extLst>
                    <a:ext uri="{9D8B030D-6E8A-4147-A177-3AD203B41FA5}">
                      <a16:colId xmlns:a16="http://schemas.microsoft.com/office/drawing/2014/main" val="2571863994"/>
                    </a:ext>
                  </a:extLst>
                </a:gridCol>
              </a:tblGrid>
              <a:tr h="1766411">
                <a:tc>
                  <a:txBody>
                    <a:bodyPr/>
                    <a:lstStyle/>
                    <a:p>
                      <a:pPr algn="l" fontAlgn="t"/>
                      <a:r>
                        <a:rPr lang="en-US" sz="1500">
                          <a:solidFill>
                            <a:schemeClr val="bg1"/>
                          </a:solidFill>
                          <a:effectLst/>
                        </a:rPr>
                        <a:t>Array length</a:t>
                      </a:r>
                      <a:br>
                        <a:rPr lang="en-US" sz="1500">
                          <a:solidFill>
                            <a:schemeClr val="bg1"/>
                          </a:solidFill>
                          <a:effectLst/>
                        </a:rPr>
                      </a:br>
                      <a:r>
                        <a:rPr lang="en-US" sz="1500">
                          <a:solidFill>
                            <a:schemeClr val="bg1"/>
                          </a:solidFill>
                          <a:effectLst/>
                        </a:rPr>
                        <a:t>Array toString()</a:t>
                      </a:r>
                      <a:br>
                        <a:rPr lang="en-US" sz="1500">
                          <a:solidFill>
                            <a:schemeClr val="bg1"/>
                          </a:solidFill>
                          <a:effectLst/>
                        </a:rPr>
                      </a:br>
                      <a:r>
                        <a:rPr lang="en-US" sz="1500">
                          <a:solidFill>
                            <a:schemeClr val="bg1"/>
                          </a:solidFill>
                          <a:effectLst/>
                        </a:rPr>
                        <a:t>Array pop()</a:t>
                      </a:r>
                      <a:br>
                        <a:rPr lang="en-US" sz="1500">
                          <a:solidFill>
                            <a:schemeClr val="bg1"/>
                          </a:solidFill>
                          <a:effectLst/>
                        </a:rPr>
                      </a:br>
                      <a:r>
                        <a:rPr lang="en-US" sz="1500">
                          <a:solidFill>
                            <a:schemeClr val="bg1"/>
                          </a:solidFill>
                          <a:effectLst/>
                        </a:rPr>
                        <a:t>Array push()</a:t>
                      </a:r>
                      <a:br>
                        <a:rPr lang="en-US" sz="1500">
                          <a:solidFill>
                            <a:schemeClr val="bg1"/>
                          </a:solidFill>
                          <a:effectLst/>
                        </a:rPr>
                      </a:br>
                      <a:r>
                        <a:rPr lang="en-US" sz="1500">
                          <a:solidFill>
                            <a:schemeClr val="bg1"/>
                          </a:solidFill>
                          <a:effectLst/>
                        </a:rPr>
                        <a:t>Array shift()</a:t>
                      </a:r>
                      <a:br>
                        <a:rPr lang="en-US" sz="1500">
                          <a:solidFill>
                            <a:schemeClr val="bg1"/>
                          </a:solidFill>
                          <a:effectLst/>
                        </a:rPr>
                      </a:br>
                      <a:r>
                        <a:rPr lang="en-US" sz="1500">
                          <a:solidFill>
                            <a:schemeClr val="bg1"/>
                          </a:solidFill>
                          <a:effectLst/>
                        </a:rPr>
                        <a:t>Array unshift()</a:t>
                      </a:r>
                      <a:br>
                        <a:rPr lang="en-US" sz="1500">
                          <a:solidFill>
                            <a:schemeClr val="bg1"/>
                          </a:solidFill>
                          <a:effectLst/>
                        </a:rPr>
                      </a:br>
                      <a:endParaRPr lang="en-US" sz="1500">
                        <a:solidFill>
                          <a:schemeClr val="bg1"/>
                        </a:solidFill>
                        <a:effectLst/>
                      </a:endParaRPr>
                    </a:p>
                  </a:txBody>
                  <a:tcPr marL="114300" marR="57150" marT="57150" marB="57150">
                    <a:lnL>
                      <a:noFill/>
                    </a:lnL>
                    <a:lnR>
                      <a:noFill/>
                    </a:lnR>
                    <a:lnT>
                      <a:noFill/>
                    </a:lnT>
                    <a:lnB>
                      <a:noFill/>
                    </a:lnB>
                    <a:solidFill>
                      <a:srgbClr val="D9EEE1"/>
                    </a:solidFill>
                  </a:tcPr>
                </a:tc>
                <a:tc>
                  <a:txBody>
                    <a:bodyPr/>
                    <a:lstStyle/>
                    <a:p>
                      <a:pPr algn="l" fontAlgn="t"/>
                      <a:r>
                        <a:rPr lang="en-US" sz="1500">
                          <a:solidFill>
                            <a:schemeClr val="bg1"/>
                          </a:solidFill>
                          <a:effectLst/>
                        </a:rPr>
                        <a:t>Array join()</a:t>
                      </a:r>
                      <a:br>
                        <a:rPr lang="en-US" sz="1500">
                          <a:solidFill>
                            <a:schemeClr val="bg1"/>
                          </a:solidFill>
                          <a:effectLst/>
                        </a:rPr>
                      </a:br>
                      <a:r>
                        <a:rPr lang="en-US" sz="1500">
                          <a:solidFill>
                            <a:schemeClr val="bg1"/>
                          </a:solidFill>
                          <a:effectLst/>
                        </a:rPr>
                        <a:t>Array delete()</a:t>
                      </a:r>
                      <a:br>
                        <a:rPr lang="en-US" sz="1500">
                          <a:solidFill>
                            <a:schemeClr val="bg1"/>
                          </a:solidFill>
                          <a:effectLst/>
                        </a:rPr>
                      </a:br>
                      <a:r>
                        <a:rPr lang="en-US" sz="1500">
                          <a:solidFill>
                            <a:schemeClr val="bg1"/>
                          </a:solidFill>
                          <a:effectLst/>
                        </a:rPr>
                        <a:t>Array concat()</a:t>
                      </a:r>
                      <a:br>
                        <a:rPr lang="en-US" sz="1500">
                          <a:solidFill>
                            <a:schemeClr val="bg1"/>
                          </a:solidFill>
                          <a:effectLst/>
                        </a:rPr>
                      </a:br>
                      <a:r>
                        <a:rPr lang="en-US" sz="1500">
                          <a:solidFill>
                            <a:schemeClr val="bg1"/>
                          </a:solidFill>
                          <a:effectLst/>
                        </a:rPr>
                        <a:t>Array flat()</a:t>
                      </a:r>
                      <a:br>
                        <a:rPr lang="en-US" sz="1500">
                          <a:solidFill>
                            <a:schemeClr val="bg1"/>
                          </a:solidFill>
                          <a:effectLst/>
                        </a:rPr>
                      </a:br>
                      <a:r>
                        <a:rPr lang="en-US" sz="1500">
                          <a:solidFill>
                            <a:schemeClr val="bg1"/>
                          </a:solidFill>
                          <a:effectLst/>
                        </a:rPr>
                        <a:t>Array splice()</a:t>
                      </a:r>
                      <a:br>
                        <a:rPr lang="en-US" sz="1500">
                          <a:solidFill>
                            <a:schemeClr val="bg1"/>
                          </a:solidFill>
                          <a:effectLst/>
                        </a:rPr>
                      </a:br>
                      <a:r>
                        <a:rPr lang="en-US" sz="1500">
                          <a:solidFill>
                            <a:schemeClr val="bg1"/>
                          </a:solidFill>
                          <a:effectLst/>
                        </a:rPr>
                        <a:t>Array slice()</a:t>
                      </a:r>
                      <a:br>
                        <a:rPr lang="en-US" sz="1500">
                          <a:solidFill>
                            <a:schemeClr val="bg1"/>
                          </a:solidFill>
                          <a:effectLst/>
                        </a:rPr>
                      </a:br>
                      <a:endParaRPr lang="en-US" sz="1500">
                        <a:solidFill>
                          <a:schemeClr val="bg1"/>
                        </a:solidFill>
                        <a:effectLst/>
                      </a:endParaRPr>
                    </a:p>
                  </a:txBody>
                  <a:tcPr marL="57150" marR="57150" marT="57150" marB="57150">
                    <a:lnL>
                      <a:noFill/>
                    </a:lnL>
                    <a:lnR>
                      <a:noFill/>
                    </a:lnR>
                    <a:lnT>
                      <a:noFill/>
                    </a:lnT>
                    <a:lnB>
                      <a:noFill/>
                    </a:lnB>
                    <a:solidFill>
                      <a:srgbClr val="D9EEE1"/>
                    </a:solidFill>
                  </a:tcPr>
                </a:tc>
                <a:extLst>
                  <a:ext uri="{0D108BD9-81ED-4DB2-BD59-A6C34878D82A}">
                    <a16:rowId xmlns:a16="http://schemas.microsoft.com/office/drawing/2014/main" val="1284646341"/>
                  </a:ext>
                </a:extLst>
              </a:tr>
              <a:tr h="342900">
                <a:tc gridSpan="2">
                  <a:txBody>
                    <a:bodyPr/>
                    <a:lstStyle/>
                    <a:p>
                      <a:pPr algn="l" fontAlgn="t"/>
                      <a:r>
                        <a:rPr lang="en-US" sz="1500" dirty="0">
                          <a:solidFill>
                            <a:schemeClr val="bg1"/>
                          </a:solidFill>
                          <a:effectLst/>
                        </a:rPr>
                        <a:t>The methods are listed in the order they appear in this tutorial page</a:t>
                      </a:r>
                    </a:p>
                  </a:txBody>
                  <a:tcPr marL="114300" marR="57150" marT="57150" marB="57150">
                    <a:lnL>
                      <a:noFill/>
                    </a:lnL>
                    <a:lnR>
                      <a:noFill/>
                    </a:lnR>
                    <a:lnT>
                      <a:noFill/>
                    </a:lnT>
                    <a:lnB>
                      <a:noFill/>
                    </a:lnB>
                    <a:solidFill>
                      <a:srgbClr val="D9EEE1"/>
                    </a:solidFill>
                  </a:tcPr>
                </a:tc>
                <a:tc hMerge="1">
                  <a:txBody>
                    <a:bodyPr/>
                    <a:lstStyle/>
                    <a:p>
                      <a:endParaRPr lang="en-IN"/>
                    </a:p>
                  </a:txBody>
                  <a:tcPr/>
                </a:tc>
                <a:extLst>
                  <a:ext uri="{0D108BD9-81ED-4DB2-BD59-A6C34878D82A}">
                    <a16:rowId xmlns:a16="http://schemas.microsoft.com/office/drawing/2014/main" val="2072641465"/>
                  </a:ext>
                </a:extLst>
              </a:tr>
            </a:tbl>
          </a:graphicData>
        </a:graphic>
      </p:graphicFrame>
      <p:sp>
        <p:nvSpPr>
          <p:cNvPr id="9" name="TextBox 8">
            <a:extLst>
              <a:ext uri="{FF2B5EF4-FFF2-40B4-BE49-F238E27FC236}">
                <a16:creationId xmlns:a16="http://schemas.microsoft.com/office/drawing/2014/main" id="{62393C0C-6C6B-B7D2-8CA6-D33B47FDEF65}"/>
              </a:ext>
            </a:extLst>
          </p:cNvPr>
          <p:cNvSpPr txBox="1"/>
          <p:nvPr/>
        </p:nvSpPr>
        <p:spPr>
          <a:xfrm>
            <a:off x="494465" y="2989897"/>
            <a:ext cx="4564553" cy="1338828"/>
          </a:xfrm>
          <a:prstGeom prst="rect">
            <a:avLst/>
          </a:prstGeom>
          <a:noFill/>
        </p:spPr>
        <p:txBody>
          <a:bodyPr wrap="square">
            <a:spAutoFit/>
          </a:bodyPr>
          <a:lstStyle/>
          <a:p>
            <a:r>
              <a:rPr lang="en-US" sz="1350" dirty="0">
                <a:solidFill>
                  <a:schemeClr val="bg1"/>
                </a:solidFill>
              </a:rPr>
              <a:t>JavaScript Array length</a:t>
            </a:r>
          </a:p>
          <a:p>
            <a:r>
              <a:rPr lang="en-US" sz="1350" dirty="0">
                <a:solidFill>
                  <a:schemeClr val="bg1"/>
                </a:solidFill>
              </a:rPr>
              <a:t>The length property returns the length (size) of an array:</a:t>
            </a:r>
          </a:p>
          <a:p>
            <a:endParaRPr lang="en-US" sz="1350" dirty="0">
              <a:solidFill>
                <a:schemeClr val="bg1"/>
              </a:solidFill>
            </a:endParaRPr>
          </a:p>
          <a:p>
            <a:r>
              <a:rPr lang="en-US" sz="1350" dirty="0">
                <a:solidFill>
                  <a:schemeClr val="bg1"/>
                </a:solidFill>
              </a:rPr>
              <a:t>Example</a:t>
            </a:r>
          </a:p>
          <a:p>
            <a:r>
              <a:rPr lang="en-US" sz="1350" dirty="0">
                <a:solidFill>
                  <a:schemeClr val="bg1"/>
                </a:solidFill>
              </a:rPr>
              <a:t>const fruits = ["Banana", "Orange", "Apple", "Mango"];</a:t>
            </a:r>
          </a:p>
          <a:p>
            <a:r>
              <a:rPr lang="en-US" sz="1350" dirty="0">
                <a:solidFill>
                  <a:schemeClr val="bg1"/>
                </a:solidFill>
              </a:rPr>
              <a:t>let size = </a:t>
            </a:r>
            <a:r>
              <a:rPr lang="en-US" sz="1350" dirty="0" err="1">
                <a:solidFill>
                  <a:schemeClr val="bg1"/>
                </a:solidFill>
              </a:rPr>
              <a:t>fruits.length</a:t>
            </a:r>
            <a:r>
              <a:rPr lang="en-US" sz="1350" dirty="0">
                <a:solidFill>
                  <a:schemeClr val="bg1"/>
                </a:solidFill>
              </a:rPr>
              <a:t>;</a:t>
            </a:r>
            <a:endParaRPr lang="en-IN" sz="1350" dirty="0">
              <a:solidFill>
                <a:schemeClr val="bg1"/>
              </a:solidFill>
            </a:endParaRPr>
          </a:p>
        </p:txBody>
      </p:sp>
    </p:spTree>
    <p:extLst>
      <p:ext uri="{BB962C8B-B14F-4D97-AF65-F5344CB8AC3E}">
        <p14:creationId xmlns:p14="http://schemas.microsoft.com/office/powerpoint/2010/main" val="411921323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681455" y="114638"/>
            <a:ext cx="4572000" cy="369332"/>
          </a:xfrm>
          <a:prstGeom prst="rect">
            <a:avLst/>
          </a:prstGeom>
          <a:noFill/>
        </p:spPr>
        <p:txBody>
          <a:bodyPr wrap="square">
            <a:spAutoFit/>
          </a:bodyPr>
          <a:lstStyle/>
          <a:p>
            <a:pPr algn="l"/>
            <a:r>
              <a:rPr lang="en-IN" b="1" dirty="0">
                <a:solidFill>
                  <a:schemeClr val="bg1"/>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17C124E9-7C0A-C07D-90DC-9EEB0D204C84}"/>
              </a:ext>
            </a:extLst>
          </p:cNvPr>
          <p:cNvSpPr txBox="1"/>
          <p:nvPr/>
        </p:nvSpPr>
        <p:spPr>
          <a:xfrm>
            <a:off x="342362" y="525780"/>
            <a:ext cx="4572000" cy="4039567"/>
          </a:xfrm>
          <a:prstGeom prst="rect">
            <a:avLst/>
          </a:prstGeom>
          <a:noFill/>
        </p:spPr>
        <p:txBody>
          <a:bodyPr wrap="square">
            <a:spAutoFit/>
          </a:bodyPr>
          <a:lstStyle/>
          <a:p>
            <a:r>
              <a:rPr lang="en-IN" sz="1350" dirty="0">
                <a:solidFill>
                  <a:schemeClr val="bg1"/>
                </a:solidFill>
              </a:rPr>
              <a:t>&lt;!DOCTYPE html&gt;</a:t>
            </a:r>
          </a:p>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r>
              <a:rPr lang="en-IN" sz="1350" dirty="0">
                <a:solidFill>
                  <a:schemeClr val="bg1"/>
                </a:solidFill>
              </a:rPr>
              <a:t>&lt;h2&gt;The length Property&lt;/h2&gt;</a:t>
            </a:r>
          </a:p>
          <a:p>
            <a:endParaRPr lang="en-IN" sz="1350" dirty="0">
              <a:solidFill>
                <a:schemeClr val="bg1"/>
              </a:solidFill>
            </a:endParaRPr>
          </a:p>
          <a:p>
            <a:r>
              <a:rPr lang="en-IN" sz="1350" dirty="0">
                <a:solidFill>
                  <a:schemeClr val="bg1"/>
                </a:solidFill>
              </a:rPr>
              <a:t>&lt;p&gt;The length property returns the length of an array:&lt;/p&gt;</a:t>
            </a:r>
          </a:p>
          <a:p>
            <a:endParaRPr lang="en-IN" sz="1350" dirty="0">
              <a:solidFill>
                <a:schemeClr val="bg1"/>
              </a:solidFill>
            </a:endParaRPr>
          </a:p>
          <a:p>
            <a:r>
              <a:rPr lang="en-IN" sz="1350" dirty="0">
                <a:solidFill>
                  <a:schemeClr val="bg1"/>
                </a:solidFill>
              </a:rPr>
              <a:t>&lt;p id="demo"&gt;&lt;/p&gt;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r>
              <a:rPr lang="en-IN" sz="1350" dirty="0">
                <a:solidFill>
                  <a:schemeClr val="bg1"/>
                </a:solidFill>
              </a:rPr>
              <a:t>let size = </a:t>
            </a:r>
            <a:r>
              <a:rPr lang="en-IN" sz="1350" dirty="0" err="1">
                <a:solidFill>
                  <a:schemeClr val="bg1"/>
                </a:solidFill>
              </a:rPr>
              <a:t>fruits.length</a:t>
            </a:r>
            <a:r>
              <a:rPr lang="en-IN" sz="1350" dirty="0">
                <a:solidFill>
                  <a:schemeClr val="bg1"/>
                </a:solidFill>
              </a:rPr>
              <a:t>;</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size;</a:t>
            </a:r>
          </a:p>
          <a:p>
            <a:r>
              <a:rPr lang="en-IN" sz="1350" dirty="0">
                <a:solidFill>
                  <a:schemeClr val="bg1"/>
                </a:solidFill>
              </a:rPr>
              <a:t>&lt;/script&gt;</a:t>
            </a:r>
          </a:p>
          <a:p>
            <a:endParaRPr lang="en-IN" sz="1350" dirty="0">
              <a:solidFill>
                <a:schemeClr val="bg1"/>
              </a:solidFill>
            </a:endParaRPr>
          </a:p>
          <a:p>
            <a:r>
              <a:rPr lang="en-IN" sz="1350" dirty="0">
                <a:solidFill>
                  <a:schemeClr val="bg1"/>
                </a:solidFill>
              </a:rPr>
              <a:t>&lt;/body&gt;</a:t>
            </a:r>
          </a:p>
          <a:p>
            <a:r>
              <a:rPr lang="en-IN" sz="1350" dirty="0">
                <a:solidFill>
                  <a:schemeClr val="bg1"/>
                </a:solidFill>
              </a:rPr>
              <a:t>&lt;/html&gt;</a:t>
            </a:r>
          </a:p>
        </p:txBody>
      </p:sp>
      <p:sp>
        <p:nvSpPr>
          <p:cNvPr id="9" name="TextBox 8">
            <a:extLst>
              <a:ext uri="{FF2B5EF4-FFF2-40B4-BE49-F238E27FC236}">
                <a16:creationId xmlns:a16="http://schemas.microsoft.com/office/drawing/2014/main" id="{5B7A1F86-8AB5-1E57-3792-FFF5BC78FB9E}"/>
              </a:ext>
            </a:extLst>
          </p:cNvPr>
          <p:cNvSpPr txBox="1"/>
          <p:nvPr/>
        </p:nvSpPr>
        <p:spPr>
          <a:xfrm>
            <a:off x="4914362" y="768154"/>
            <a:ext cx="3766931" cy="1338828"/>
          </a:xfrm>
          <a:prstGeom prst="rect">
            <a:avLst/>
          </a:prstGeom>
          <a:noFill/>
        </p:spPr>
        <p:txBody>
          <a:bodyPr wrap="square">
            <a:spAutoFit/>
          </a:bodyPr>
          <a:lstStyle/>
          <a:p>
            <a:r>
              <a:rPr lang="en-US" sz="1350" dirty="0">
                <a:solidFill>
                  <a:schemeClr val="bg1"/>
                </a:solidFill>
              </a:rPr>
              <a:t>JavaScript Arrays</a:t>
            </a:r>
          </a:p>
          <a:p>
            <a:r>
              <a:rPr lang="en-US" sz="1350" dirty="0">
                <a:solidFill>
                  <a:schemeClr val="bg1"/>
                </a:solidFill>
              </a:rPr>
              <a:t>The length Property</a:t>
            </a:r>
          </a:p>
          <a:p>
            <a:r>
              <a:rPr lang="en-US" sz="1350" dirty="0">
                <a:solidFill>
                  <a:schemeClr val="bg1"/>
                </a:solidFill>
              </a:rPr>
              <a:t>The length property returns the length of an array:</a:t>
            </a:r>
          </a:p>
          <a:p>
            <a:endParaRPr lang="en-US" sz="1350" dirty="0">
              <a:solidFill>
                <a:schemeClr val="bg1"/>
              </a:solidFill>
            </a:endParaRPr>
          </a:p>
          <a:p>
            <a:r>
              <a:rPr lang="en-US" sz="1350" dirty="0">
                <a:solidFill>
                  <a:schemeClr val="bg1"/>
                </a:solidFill>
              </a:rPr>
              <a:t>4</a:t>
            </a:r>
            <a:endParaRPr lang="en-IN" sz="1350" dirty="0">
              <a:solidFill>
                <a:schemeClr val="bg1"/>
              </a:solidFill>
            </a:endParaRPr>
          </a:p>
        </p:txBody>
      </p:sp>
    </p:spTree>
    <p:extLst>
      <p:ext uri="{BB962C8B-B14F-4D97-AF65-F5344CB8AC3E}">
        <p14:creationId xmlns:p14="http://schemas.microsoft.com/office/powerpoint/2010/main" val="55159139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711272" y="87298"/>
            <a:ext cx="4572000" cy="369332"/>
          </a:xfrm>
          <a:prstGeom prst="rect">
            <a:avLst/>
          </a:prstGeom>
          <a:noFill/>
        </p:spPr>
        <p:txBody>
          <a:bodyPr wrap="square">
            <a:spAutoFit/>
          </a:bodyPr>
          <a:lstStyle/>
          <a:p>
            <a:pPr algn="l"/>
            <a:r>
              <a:rPr lang="en-IN" b="1" dirty="0">
                <a:solidFill>
                  <a:srgbClr val="FF0000"/>
                </a:solidFill>
                <a:latin typeface="Segoe UI" panose="020B0502040204020203" pitchFamily="34" charset="0"/>
              </a:rPr>
              <a:t>JavaScript Array Methods</a:t>
            </a:r>
          </a:p>
        </p:txBody>
      </p:sp>
      <p:sp>
        <p:nvSpPr>
          <p:cNvPr id="6" name="TextBox 5">
            <a:extLst>
              <a:ext uri="{FF2B5EF4-FFF2-40B4-BE49-F238E27FC236}">
                <a16:creationId xmlns:a16="http://schemas.microsoft.com/office/drawing/2014/main" id="{343DD2E3-4D69-5E52-80DA-9967D4F85372}"/>
              </a:ext>
            </a:extLst>
          </p:cNvPr>
          <p:cNvSpPr txBox="1"/>
          <p:nvPr/>
        </p:nvSpPr>
        <p:spPr>
          <a:xfrm>
            <a:off x="327992" y="599245"/>
            <a:ext cx="8209721" cy="1823576"/>
          </a:xfrm>
          <a:prstGeom prst="rect">
            <a:avLst/>
          </a:prstGeom>
          <a:noFill/>
        </p:spPr>
        <p:txBody>
          <a:bodyPr wrap="square">
            <a:spAutoFit/>
          </a:bodyPr>
          <a:lstStyle/>
          <a:p>
            <a:r>
              <a:rPr lang="en-IN" sz="1500" b="1" dirty="0">
                <a:solidFill>
                  <a:schemeClr val="bg1"/>
                </a:solidFill>
              </a:rPr>
              <a:t>JavaScript Array </a:t>
            </a:r>
            <a:r>
              <a:rPr lang="en-IN" sz="1500" b="1" dirty="0" err="1">
                <a:solidFill>
                  <a:schemeClr val="bg1"/>
                </a:solidFill>
              </a:rPr>
              <a:t>toString</a:t>
            </a:r>
            <a:r>
              <a:rPr lang="en-IN" sz="1500" b="1" dirty="0">
                <a:solidFill>
                  <a:schemeClr val="bg1"/>
                </a:solidFill>
              </a:rPr>
              <a:t>()</a:t>
            </a:r>
          </a:p>
          <a:p>
            <a:endParaRPr lang="en-IN" sz="1500" b="1" dirty="0">
              <a:solidFill>
                <a:schemeClr val="bg1"/>
              </a:solidFill>
            </a:endParaRPr>
          </a:p>
          <a:p>
            <a:r>
              <a:rPr lang="en-US" sz="1400" b="0" i="0" dirty="0">
                <a:solidFill>
                  <a:srgbClr val="202124"/>
                </a:solidFill>
                <a:effectLst/>
                <a:latin typeface="Google Sans"/>
              </a:rPr>
              <a:t>JavaScript calls the </a:t>
            </a:r>
            <a:r>
              <a:rPr lang="en-US" sz="1400" b="0" i="0" dirty="0" err="1">
                <a:solidFill>
                  <a:srgbClr val="202124"/>
                </a:solidFill>
                <a:effectLst/>
                <a:latin typeface="Google Sans"/>
              </a:rPr>
              <a:t>toString</a:t>
            </a:r>
            <a:r>
              <a:rPr lang="en-US" sz="1400" b="0" i="0" dirty="0">
                <a:solidFill>
                  <a:srgbClr val="202124"/>
                </a:solidFill>
                <a:effectLst/>
                <a:latin typeface="Google Sans"/>
              </a:rPr>
              <a:t> method </a:t>
            </a:r>
            <a:r>
              <a:rPr lang="en-US" sz="1400" b="0" i="0" dirty="0">
                <a:solidFill>
                  <a:srgbClr val="040C28"/>
                </a:solidFill>
                <a:effectLst/>
                <a:latin typeface="Google Sans"/>
              </a:rPr>
              <a:t>automatically when an array is to be represented as a text value or when an array is referred to in a string concatenation</a:t>
            </a:r>
            <a:r>
              <a:rPr lang="en-US" sz="1400" b="0" i="0" dirty="0">
                <a:solidFill>
                  <a:srgbClr val="202124"/>
                </a:solidFill>
                <a:effectLst/>
                <a:latin typeface="Google Sans"/>
              </a:rPr>
              <a:t>. Array. prototype. </a:t>
            </a:r>
            <a:r>
              <a:rPr lang="en-US" sz="1400" b="0" i="0" dirty="0" err="1">
                <a:solidFill>
                  <a:srgbClr val="202124"/>
                </a:solidFill>
                <a:effectLst/>
                <a:latin typeface="Google Sans"/>
              </a:rPr>
              <a:t>toString</a:t>
            </a:r>
            <a:r>
              <a:rPr lang="en-US" sz="1400" b="0" i="0" dirty="0">
                <a:solidFill>
                  <a:srgbClr val="202124"/>
                </a:solidFill>
                <a:effectLst/>
                <a:latin typeface="Google Sans"/>
              </a:rPr>
              <a:t> recursively converts each element, including other arrays, to strings.</a:t>
            </a:r>
            <a:endParaRPr lang="en-IN" sz="1350" dirty="0">
              <a:solidFill>
                <a:schemeClr val="bg1"/>
              </a:solidFill>
            </a:endParaRPr>
          </a:p>
          <a:p>
            <a:r>
              <a:rPr lang="en-IN" sz="1350" dirty="0">
                <a:solidFill>
                  <a:schemeClr val="bg1"/>
                </a:solidFill>
              </a:rPr>
              <a:t>Example</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a:t>
            </a:r>
            <a:r>
              <a:rPr lang="en-IN" sz="1350" dirty="0" err="1">
                <a:solidFill>
                  <a:schemeClr val="bg1"/>
                </a:solidFill>
              </a:rPr>
              <a:t>fruits.toString</a:t>
            </a:r>
            <a:r>
              <a:rPr lang="en-IN" sz="1350" dirty="0">
                <a:solidFill>
                  <a:schemeClr val="bg1"/>
                </a:solidFill>
              </a:rPr>
              <a:t>();</a:t>
            </a:r>
          </a:p>
        </p:txBody>
      </p:sp>
      <p:sp>
        <p:nvSpPr>
          <p:cNvPr id="11" name="TextBox 10">
            <a:extLst>
              <a:ext uri="{FF2B5EF4-FFF2-40B4-BE49-F238E27FC236}">
                <a16:creationId xmlns:a16="http://schemas.microsoft.com/office/drawing/2014/main" id="{A5CD7A1C-7D72-A7ED-8BF4-D7C0B392DF0E}"/>
              </a:ext>
            </a:extLst>
          </p:cNvPr>
          <p:cNvSpPr txBox="1"/>
          <p:nvPr/>
        </p:nvSpPr>
        <p:spPr>
          <a:xfrm>
            <a:off x="6003235" y="1492413"/>
            <a:ext cx="2375453" cy="923330"/>
          </a:xfrm>
          <a:prstGeom prst="rect">
            <a:avLst/>
          </a:prstGeom>
          <a:noFill/>
        </p:spPr>
        <p:txBody>
          <a:bodyPr wrap="square">
            <a:spAutoFit/>
          </a:bodyPr>
          <a:lstStyle/>
          <a:p>
            <a:r>
              <a:rPr lang="it-IT" sz="1350" dirty="0"/>
              <a:t>Result:</a:t>
            </a:r>
          </a:p>
          <a:p>
            <a:endParaRPr lang="it-IT" sz="1350" dirty="0"/>
          </a:p>
          <a:p>
            <a:r>
              <a:rPr lang="it-IT" sz="1350" dirty="0"/>
              <a:t>Banana,Orange,Apple,Mango</a:t>
            </a:r>
            <a:endParaRPr lang="en-IN" sz="1350" dirty="0"/>
          </a:p>
        </p:txBody>
      </p:sp>
      <p:sp>
        <p:nvSpPr>
          <p:cNvPr id="5" name="TextBox 4">
            <a:extLst>
              <a:ext uri="{FF2B5EF4-FFF2-40B4-BE49-F238E27FC236}">
                <a16:creationId xmlns:a16="http://schemas.microsoft.com/office/drawing/2014/main" id="{1B0CA5AC-1D52-8B76-DFEF-8210F81CD25C}"/>
              </a:ext>
            </a:extLst>
          </p:cNvPr>
          <p:cNvSpPr txBox="1"/>
          <p:nvPr/>
        </p:nvSpPr>
        <p:spPr>
          <a:xfrm>
            <a:off x="327992" y="2369229"/>
            <a:ext cx="4572000" cy="2585323"/>
          </a:xfrm>
          <a:prstGeom prst="rect">
            <a:avLst/>
          </a:prstGeom>
          <a:noFill/>
        </p:spPr>
        <p:txBody>
          <a:bodyPr wrap="square">
            <a:spAutoFit/>
          </a:bodyPr>
          <a:lstStyle/>
          <a:p>
            <a:r>
              <a:rPr lang="en-IN" sz="1350" dirty="0">
                <a:solidFill>
                  <a:schemeClr val="bg1"/>
                </a:solidFill>
              </a:rPr>
              <a:t>&lt;html&gt;&lt;body&gt;</a:t>
            </a:r>
          </a:p>
          <a:p>
            <a:r>
              <a:rPr lang="en-IN" sz="1350" dirty="0">
                <a:solidFill>
                  <a:schemeClr val="bg1"/>
                </a:solidFill>
              </a:rPr>
              <a:t>&lt;h1&gt;JavaScript Arrays&lt;/h1&gt; </a:t>
            </a:r>
          </a:p>
          <a:p>
            <a:r>
              <a:rPr lang="en-IN" sz="1350" dirty="0">
                <a:solidFill>
                  <a:schemeClr val="bg1"/>
                </a:solidFill>
              </a:rPr>
              <a:t>&lt;h2&gt;The </a:t>
            </a:r>
            <a:r>
              <a:rPr lang="en-IN" sz="1350" dirty="0" err="1">
                <a:solidFill>
                  <a:schemeClr val="bg1"/>
                </a:solidFill>
              </a:rPr>
              <a:t>toString</a:t>
            </a:r>
            <a:r>
              <a:rPr lang="en-IN" sz="1350" dirty="0">
                <a:solidFill>
                  <a:schemeClr val="bg1"/>
                </a:solidFill>
              </a:rPr>
              <a:t>() Method&lt;/h2&gt;</a:t>
            </a:r>
          </a:p>
          <a:p>
            <a:r>
              <a:rPr lang="en-IN" sz="1350" dirty="0">
                <a:solidFill>
                  <a:schemeClr val="bg1"/>
                </a:solidFill>
              </a:rPr>
              <a:t>&lt;p&gt;The </a:t>
            </a:r>
            <a:r>
              <a:rPr lang="en-IN" sz="1350" dirty="0" err="1">
                <a:solidFill>
                  <a:schemeClr val="bg1"/>
                </a:solidFill>
              </a:rPr>
              <a:t>toString</a:t>
            </a:r>
            <a:r>
              <a:rPr lang="en-IN" sz="1350" dirty="0">
                <a:solidFill>
                  <a:schemeClr val="bg1"/>
                </a:solidFill>
              </a:rPr>
              <a:t>() method returns an array as a comma separated string:&lt;/p&gt;</a:t>
            </a:r>
          </a:p>
          <a:p>
            <a:endParaRPr lang="en-IN" sz="1350" dirty="0">
              <a:solidFill>
                <a:schemeClr val="bg1"/>
              </a:solidFill>
            </a:endParaRPr>
          </a:p>
          <a:p>
            <a:r>
              <a:rPr lang="en-IN" sz="1350" dirty="0">
                <a:solidFill>
                  <a:schemeClr val="bg1"/>
                </a:solidFill>
              </a:rPr>
              <a:t>&lt;p id="demo"&gt;&lt;/p&gt;</a:t>
            </a: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a:t>
            </a:r>
            <a:r>
              <a:rPr lang="en-IN" sz="1350" dirty="0" err="1">
                <a:solidFill>
                  <a:schemeClr val="bg1"/>
                </a:solidFill>
              </a:rPr>
              <a:t>fruits.toString</a:t>
            </a:r>
            <a:r>
              <a:rPr lang="en-IN" sz="1350" dirty="0">
                <a:solidFill>
                  <a:schemeClr val="bg1"/>
                </a:solidFill>
              </a:rPr>
              <a:t>();</a:t>
            </a:r>
          </a:p>
          <a:p>
            <a:r>
              <a:rPr lang="en-IN" sz="1350" dirty="0">
                <a:solidFill>
                  <a:schemeClr val="bg1"/>
                </a:solidFill>
              </a:rPr>
              <a:t>&lt;/script&gt;&lt;/body&gt;&lt;/html&gt;</a:t>
            </a:r>
          </a:p>
        </p:txBody>
      </p:sp>
      <p:pic>
        <p:nvPicPr>
          <p:cNvPr id="12" name="Picture 11">
            <a:extLst>
              <a:ext uri="{FF2B5EF4-FFF2-40B4-BE49-F238E27FC236}">
                <a16:creationId xmlns:a16="http://schemas.microsoft.com/office/drawing/2014/main" id="{05412790-6344-67B6-0090-6EE9DF79A5A6}"/>
              </a:ext>
            </a:extLst>
          </p:cNvPr>
          <p:cNvPicPr>
            <a:picLocks noChangeAspect="1"/>
          </p:cNvPicPr>
          <p:nvPr/>
        </p:nvPicPr>
        <p:blipFill>
          <a:blip r:embed="rId3"/>
          <a:stretch>
            <a:fillRect/>
          </a:stretch>
        </p:blipFill>
        <p:spPr>
          <a:xfrm>
            <a:off x="4985096" y="2974596"/>
            <a:ext cx="3228975" cy="1178719"/>
          </a:xfrm>
          <a:prstGeom prst="rect">
            <a:avLst/>
          </a:prstGeom>
        </p:spPr>
      </p:pic>
    </p:spTree>
    <p:extLst>
      <p:ext uri="{BB962C8B-B14F-4D97-AF65-F5344CB8AC3E}">
        <p14:creationId xmlns:p14="http://schemas.microsoft.com/office/powerpoint/2010/main" val="243268032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6" name="TextBox 5">
            <a:extLst>
              <a:ext uri="{FF2B5EF4-FFF2-40B4-BE49-F238E27FC236}">
                <a16:creationId xmlns:a16="http://schemas.microsoft.com/office/drawing/2014/main" id="{18564F04-8A27-F243-F228-12C363CAA230}"/>
              </a:ext>
            </a:extLst>
          </p:cNvPr>
          <p:cNvSpPr txBox="1"/>
          <p:nvPr/>
        </p:nvSpPr>
        <p:spPr>
          <a:xfrm>
            <a:off x="293829" y="642178"/>
            <a:ext cx="5967824" cy="1892826"/>
          </a:xfrm>
          <a:prstGeom prst="rect">
            <a:avLst/>
          </a:prstGeom>
          <a:noFill/>
        </p:spPr>
        <p:txBody>
          <a:bodyPr wrap="square">
            <a:spAutoFit/>
          </a:bodyPr>
          <a:lstStyle/>
          <a:p>
            <a:r>
              <a:rPr lang="en-IN" b="1" dirty="0">
                <a:solidFill>
                  <a:schemeClr val="bg1"/>
                </a:solidFill>
              </a:rPr>
              <a:t>The join() method also joins all array elements into a string.</a:t>
            </a:r>
          </a:p>
          <a:p>
            <a:endParaRPr lang="en-IN" sz="1350" dirty="0">
              <a:solidFill>
                <a:schemeClr val="bg1"/>
              </a:solidFill>
            </a:endParaRPr>
          </a:p>
          <a:p>
            <a:r>
              <a:rPr lang="en-IN" sz="1350" dirty="0">
                <a:solidFill>
                  <a:schemeClr val="bg1"/>
                </a:solidFill>
              </a:rPr>
              <a:t>It behaves just like </a:t>
            </a:r>
            <a:r>
              <a:rPr lang="en-IN" sz="1350" dirty="0" err="1">
                <a:solidFill>
                  <a:schemeClr val="bg1"/>
                </a:solidFill>
              </a:rPr>
              <a:t>toString</a:t>
            </a:r>
            <a:r>
              <a:rPr lang="en-IN" sz="1350" dirty="0">
                <a:solidFill>
                  <a:schemeClr val="bg1"/>
                </a:solidFill>
              </a:rPr>
              <a:t>(), but in addition you can specify the separator:</a:t>
            </a:r>
          </a:p>
          <a:p>
            <a:endParaRPr lang="en-IN" sz="1350" dirty="0">
              <a:solidFill>
                <a:schemeClr val="bg1"/>
              </a:solidFill>
            </a:endParaRPr>
          </a:p>
          <a:p>
            <a:r>
              <a:rPr lang="en-IN" sz="1350" dirty="0">
                <a:solidFill>
                  <a:schemeClr val="bg1"/>
                </a:solidFill>
              </a:rPr>
              <a:t>Example</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a:t>
            </a:r>
            <a:r>
              <a:rPr lang="en-IN" sz="1350" dirty="0" err="1">
                <a:solidFill>
                  <a:schemeClr val="bg1"/>
                </a:solidFill>
              </a:rPr>
              <a:t>fruits.join</a:t>
            </a:r>
            <a:r>
              <a:rPr lang="en-IN" sz="1350" dirty="0">
                <a:solidFill>
                  <a:schemeClr val="bg1"/>
                </a:solidFill>
              </a:rPr>
              <a:t>(" * ");</a:t>
            </a:r>
          </a:p>
        </p:txBody>
      </p:sp>
      <p:sp>
        <p:nvSpPr>
          <p:cNvPr id="11" name="TextBox 10">
            <a:extLst>
              <a:ext uri="{FF2B5EF4-FFF2-40B4-BE49-F238E27FC236}">
                <a16:creationId xmlns:a16="http://schemas.microsoft.com/office/drawing/2014/main" id="{92060BD0-4844-0E77-8CDA-C70921BBAED6}"/>
              </a:ext>
            </a:extLst>
          </p:cNvPr>
          <p:cNvSpPr txBox="1"/>
          <p:nvPr/>
        </p:nvSpPr>
        <p:spPr>
          <a:xfrm>
            <a:off x="6023113" y="1092301"/>
            <a:ext cx="2842592" cy="715581"/>
          </a:xfrm>
          <a:prstGeom prst="rect">
            <a:avLst/>
          </a:prstGeom>
          <a:noFill/>
        </p:spPr>
        <p:txBody>
          <a:bodyPr wrap="square">
            <a:spAutoFit/>
          </a:bodyPr>
          <a:lstStyle/>
          <a:p>
            <a:r>
              <a:rPr lang="it-IT" sz="1350" dirty="0"/>
              <a:t>Result:</a:t>
            </a:r>
          </a:p>
          <a:p>
            <a:endParaRPr lang="it-IT" sz="1350" dirty="0"/>
          </a:p>
          <a:p>
            <a:r>
              <a:rPr lang="it-IT" sz="1350" dirty="0"/>
              <a:t>Banana * Orange * Apple * Mango</a:t>
            </a:r>
            <a:endParaRPr lang="en-IN" sz="1350" dirty="0"/>
          </a:p>
        </p:txBody>
      </p:sp>
      <p:sp>
        <p:nvSpPr>
          <p:cNvPr id="13" name="TextBox 12">
            <a:extLst>
              <a:ext uri="{FF2B5EF4-FFF2-40B4-BE49-F238E27FC236}">
                <a16:creationId xmlns:a16="http://schemas.microsoft.com/office/drawing/2014/main" id="{2775218B-AD5B-C329-F81B-4F2C0BBE2E79}"/>
              </a:ext>
            </a:extLst>
          </p:cNvPr>
          <p:cNvSpPr txBox="1"/>
          <p:nvPr/>
        </p:nvSpPr>
        <p:spPr>
          <a:xfrm>
            <a:off x="293828" y="2351318"/>
            <a:ext cx="7826441" cy="2862322"/>
          </a:xfrm>
          <a:prstGeom prst="rect">
            <a:avLst/>
          </a:prstGeom>
          <a:noFill/>
        </p:spPr>
        <p:txBody>
          <a:bodyPr wrap="square">
            <a:spAutoFit/>
          </a:bodyPr>
          <a:lstStyle/>
          <a:p>
            <a:r>
              <a:rPr lang="en-US" b="1" dirty="0">
                <a:solidFill>
                  <a:schemeClr val="bg1"/>
                </a:solidFill>
              </a:rPr>
              <a:t>Popping and Pushing</a:t>
            </a:r>
          </a:p>
          <a:p>
            <a:r>
              <a:rPr lang="en-US" sz="1350" dirty="0">
                <a:solidFill>
                  <a:schemeClr val="bg1"/>
                </a:solidFill>
              </a:rPr>
              <a:t>When you work with arrays, it is easy to remove elements and add new elements.</a:t>
            </a:r>
          </a:p>
          <a:p>
            <a:endParaRPr lang="en-US" sz="1350" dirty="0">
              <a:solidFill>
                <a:schemeClr val="bg1"/>
              </a:solidFill>
            </a:endParaRPr>
          </a:p>
          <a:p>
            <a:r>
              <a:rPr lang="en-US" sz="1350" dirty="0">
                <a:solidFill>
                  <a:schemeClr val="bg1"/>
                </a:solidFill>
              </a:rPr>
              <a:t>This is what popping and pushing is:</a:t>
            </a:r>
          </a:p>
          <a:p>
            <a:endParaRPr lang="en-US" sz="1350" dirty="0">
              <a:solidFill>
                <a:schemeClr val="bg1"/>
              </a:solidFill>
            </a:endParaRPr>
          </a:p>
          <a:p>
            <a:r>
              <a:rPr lang="en-US" sz="1350" dirty="0">
                <a:solidFill>
                  <a:schemeClr val="bg1"/>
                </a:solidFill>
              </a:rPr>
              <a:t>Popping items out of an array, or pushing items into an array.</a:t>
            </a:r>
          </a:p>
          <a:p>
            <a:r>
              <a:rPr lang="en-US" sz="1350" dirty="0">
                <a:solidFill>
                  <a:schemeClr val="bg1"/>
                </a:solidFill>
              </a:rPr>
              <a:t>JavaScript Array pop()</a:t>
            </a:r>
          </a:p>
          <a:p>
            <a:r>
              <a:rPr lang="en-US" sz="1350" dirty="0">
                <a:solidFill>
                  <a:schemeClr val="bg1"/>
                </a:solidFill>
              </a:rPr>
              <a:t>The pop() method removes the last element from an array:</a:t>
            </a:r>
          </a:p>
          <a:p>
            <a:endParaRPr lang="en-US" sz="1350" dirty="0">
              <a:solidFill>
                <a:schemeClr val="bg1"/>
              </a:solidFill>
            </a:endParaRPr>
          </a:p>
          <a:p>
            <a:r>
              <a:rPr lang="en-US" sz="1350" dirty="0">
                <a:solidFill>
                  <a:schemeClr val="bg1"/>
                </a:solidFill>
              </a:rPr>
              <a:t>Example</a:t>
            </a:r>
          </a:p>
          <a:p>
            <a:r>
              <a:rPr lang="en-US" sz="1350" dirty="0">
                <a:solidFill>
                  <a:schemeClr val="bg1"/>
                </a:solidFill>
              </a:rPr>
              <a:t>const fruits = ["Banana", "Orange", "Apple", "Mango"];</a:t>
            </a:r>
          </a:p>
          <a:p>
            <a:r>
              <a:rPr lang="en-US" sz="1350" dirty="0" err="1">
                <a:solidFill>
                  <a:schemeClr val="bg1"/>
                </a:solidFill>
              </a:rPr>
              <a:t>fruits.pop</a:t>
            </a:r>
            <a:r>
              <a:rPr lang="en-US" sz="1350" dirty="0">
                <a:solidFill>
                  <a:schemeClr val="bg1"/>
                </a:solidFill>
              </a:rPr>
              <a:t>();</a:t>
            </a:r>
          </a:p>
          <a:p>
            <a:endParaRPr lang="en-US" sz="1350" dirty="0">
              <a:solidFill>
                <a:schemeClr val="bg1"/>
              </a:solidFill>
            </a:endParaRPr>
          </a:p>
        </p:txBody>
      </p:sp>
    </p:spTree>
    <p:extLst>
      <p:ext uri="{BB962C8B-B14F-4D97-AF65-F5344CB8AC3E}">
        <p14:creationId xmlns:p14="http://schemas.microsoft.com/office/powerpoint/2010/main" val="112042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195146" y="209550"/>
            <a:ext cx="8915400" cy="634852"/>
            <a:chOff x="2666841" y="125716"/>
            <a:chExt cx="941085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66841" y="208447"/>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Document Object Model(DOM)</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5" name="Picture 4">
            <a:extLst>
              <a:ext uri="{FF2B5EF4-FFF2-40B4-BE49-F238E27FC236}">
                <a16:creationId xmlns:a16="http://schemas.microsoft.com/office/drawing/2014/main" id="{59E22B0D-DA98-6DC5-62FD-A87BB49B597E}"/>
              </a:ext>
            </a:extLst>
          </p:cNvPr>
          <p:cNvPicPr>
            <a:picLocks noChangeAspect="1"/>
          </p:cNvPicPr>
          <p:nvPr/>
        </p:nvPicPr>
        <p:blipFill>
          <a:blip r:embed="rId3"/>
          <a:stretch>
            <a:fillRect/>
          </a:stretch>
        </p:blipFill>
        <p:spPr>
          <a:xfrm>
            <a:off x="342900" y="1390650"/>
            <a:ext cx="8458200" cy="2362200"/>
          </a:xfrm>
          <a:prstGeom prst="rect">
            <a:avLst/>
          </a:prstGeom>
        </p:spPr>
      </p:pic>
    </p:spTree>
    <p:extLst>
      <p:ext uri="{BB962C8B-B14F-4D97-AF65-F5344CB8AC3E}">
        <p14:creationId xmlns:p14="http://schemas.microsoft.com/office/powerpoint/2010/main" val="149281137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BF89E4B1-D12D-BC09-60F3-492F4E40FF31}"/>
              </a:ext>
            </a:extLst>
          </p:cNvPr>
          <p:cNvSpPr txBox="1"/>
          <p:nvPr/>
        </p:nvSpPr>
        <p:spPr>
          <a:xfrm>
            <a:off x="214316" y="641671"/>
            <a:ext cx="5222389" cy="3624069"/>
          </a:xfrm>
          <a:prstGeom prst="rect">
            <a:avLst/>
          </a:prstGeom>
          <a:noFill/>
        </p:spPr>
        <p:txBody>
          <a:bodyPr wrap="square">
            <a:spAutoFit/>
          </a:bodyPr>
          <a:lstStyle/>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r>
              <a:rPr lang="en-IN" sz="1350" dirty="0">
                <a:solidFill>
                  <a:schemeClr val="bg1"/>
                </a:solidFill>
              </a:rPr>
              <a:t>&lt;h2&gt;The pop() Method&lt;/h2&gt;</a:t>
            </a:r>
          </a:p>
          <a:p>
            <a:endParaRPr lang="en-IN" sz="1350" dirty="0">
              <a:solidFill>
                <a:schemeClr val="bg1"/>
              </a:solidFill>
            </a:endParaRPr>
          </a:p>
          <a:p>
            <a:r>
              <a:rPr lang="en-IN" sz="1350" dirty="0">
                <a:solidFill>
                  <a:schemeClr val="bg1"/>
                </a:solidFill>
              </a:rPr>
              <a:t>&lt;p&gt;The pop() method removes the last element from an array.&lt;/p&gt;</a:t>
            </a:r>
          </a:p>
          <a:p>
            <a:endParaRPr lang="en-IN" sz="1350" dirty="0">
              <a:solidFill>
                <a:schemeClr val="bg1"/>
              </a:solidFill>
            </a:endParaRPr>
          </a:p>
          <a:p>
            <a:r>
              <a:rPr lang="en-IN" sz="1350" dirty="0">
                <a:solidFill>
                  <a:schemeClr val="bg1"/>
                </a:solidFill>
              </a:rPr>
              <a:t>&lt;p id="demo1"&gt;&lt;/p&gt;</a:t>
            </a:r>
          </a:p>
          <a:p>
            <a:r>
              <a:rPr lang="en-IN" sz="1350" dirty="0">
                <a:solidFill>
                  <a:schemeClr val="bg1"/>
                </a:solidFill>
              </a:rPr>
              <a:t>&lt;p id="demo2"&gt;&lt;/p&gt;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("demo1").</a:t>
            </a:r>
            <a:r>
              <a:rPr lang="en-IN" sz="1350" dirty="0" err="1">
                <a:solidFill>
                  <a:schemeClr val="bg1"/>
                </a:solidFill>
              </a:rPr>
              <a:t>innerHTML</a:t>
            </a:r>
            <a:r>
              <a:rPr lang="en-IN" sz="1350" dirty="0">
                <a:solidFill>
                  <a:schemeClr val="bg1"/>
                </a:solidFill>
              </a:rPr>
              <a:t> = fruits;</a:t>
            </a:r>
          </a:p>
          <a:p>
            <a:r>
              <a:rPr lang="en-IN" sz="1350" dirty="0" err="1">
                <a:solidFill>
                  <a:schemeClr val="bg1"/>
                </a:solidFill>
              </a:rPr>
              <a:t>fruits.pop</a:t>
            </a:r>
            <a:r>
              <a:rPr lang="en-IN" sz="1350" dirty="0">
                <a:solidFill>
                  <a:schemeClr val="bg1"/>
                </a:solidFill>
              </a:rPr>
              <a:t>();</a:t>
            </a:r>
          </a:p>
          <a:p>
            <a:r>
              <a:rPr lang="en-IN" sz="1350" dirty="0" err="1">
                <a:solidFill>
                  <a:schemeClr val="bg1"/>
                </a:solidFill>
              </a:rPr>
              <a:t>document.getElementById</a:t>
            </a:r>
            <a:r>
              <a:rPr lang="en-IN" sz="1350" dirty="0">
                <a:solidFill>
                  <a:schemeClr val="bg1"/>
                </a:solidFill>
              </a:rPr>
              <a:t>("demo2").</a:t>
            </a:r>
            <a:r>
              <a:rPr lang="en-IN" sz="1350" dirty="0" err="1">
                <a:solidFill>
                  <a:schemeClr val="bg1"/>
                </a:solidFill>
              </a:rPr>
              <a:t>innerHTML</a:t>
            </a:r>
            <a:r>
              <a:rPr lang="en-IN" sz="1350" dirty="0">
                <a:solidFill>
                  <a:schemeClr val="bg1"/>
                </a:solidFill>
              </a:rPr>
              <a:t> = fruits;</a:t>
            </a:r>
          </a:p>
          <a:p>
            <a:r>
              <a:rPr lang="en-IN" sz="1350" dirty="0">
                <a:solidFill>
                  <a:schemeClr val="bg1"/>
                </a:solidFill>
              </a:rPr>
              <a:t>&lt;/script&gt;&lt;/body&gt;&lt;/html&gt;</a:t>
            </a:r>
          </a:p>
        </p:txBody>
      </p:sp>
      <p:pic>
        <p:nvPicPr>
          <p:cNvPr id="9" name="Picture 8">
            <a:extLst>
              <a:ext uri="{FF2B5EF4-FFF2-40B4-BE49-F238E27FC236}">
                <a16:creationId xmlns:a16="http://schemas.microsoft.com/office/drawing/2014/main" id="{C28B48BF-43A2-0D3E-4F55-4666BD301B7A}"/>
              </a:ext>
            </a:extLst>
          </p:cNvPr>
          <p:cNvPicPr>
            <a:picLocks noChangeAspect="1"/>
          </p:cNvPicPr>
          <p:nvPr/>
        </p:nvPicPr>
        <p:blipFill>
          <a:blip r:embed="rId3"/>
          <a:stretch>
            <a:fillRect/>
          </a:stretch>
        </p:blipFill>
        <p:spPr>
          <a:xfrm>
            <a:off x="5502716" y="855997"/>
            <a:ext cx="2800350" cy="1385888"/>
          </a:xfrm>
          <a:prstGeom prst="rect">
            <a:avLst/>
          </a:prstGeom>
        </p:spPr>
      </p:pic>
      <p:sp>
        <p:nvSpPr>
          <p:cNvPr id="12" name="TextBox 11">
            <a:extLst>
              <a:ext uri="{FF2B5EF4-FFF2-40B4-BE49-F238E27FC236}">
                <a16:creationId xmlns:a16="http://schemas.microsoft.com/office/drawing/2014/main" id="{4D9090CA-054E-7795-F3BE-7F8A0A3AD158}"/>
              </a:ext>
            </a:extLst>
          </p:cNvPr>
          <p:cNvSpPr txBox="1"/>
          <p:nvPr/>
        </p:nvSpPr>
        <p:spPr>
          <a:xfrm>
            <a:off x="214316" y="3913207"/>
            <a:ext cx="4820478" cy="1408078"/>
          </a:xfrm>
          <a:prstGeom prst="rect">
            <a:avLst/>
          </a:prstGeom>
          <a:noFill/>
        </p:spPr>
        <p:txBody>
          <a:bodyPr wrap="square">
            <a:spAutoFit/>
          </a:bodyPr>
          <a:lstStyle/>
          <a:p>
            <a:r>
              <a:rPr lang="en-US" b="1" dirty="0">
                <a:solidFill>
                  <a:schemeClr val="bg1"/>
                </a:solidFill>
              </a:rPr>
              <a:t>JavaScript Array push()</a:t>
            </a:r>
          </a:p>
          <a:p>
            <a:r>
              <a:rPr lang="en-US" sz="1350" dirty="0">
                <a:solidFill>
                  <a:schemeClr val="bg1"/>
                </a:solidFill>
              </a:rPr>
              <a:t>The push() method adds a new element to an array (at the end):</a:t>
            </a:r>
          </a:p>
          <a:p>
            <a:r>
              <a:rPr lang="en-US" sz="1350" dirty="0">
                <a:solidFill>
                  <a:schemeClr val="bg1"/>
                </a:solidFill>
              </a:rPr>
              <a:t>Example</a:t>
            </a:r>
          </a:p>
          <a:p>
            <a:r>
              <a:rPr lang="en-US" sz="1350" dirty="0">
                <a:solidFill>
                  <a:schemeClr val="bg1"/>
                </a:solidFill>
              </a:rPr>
              <a:t>const fruits = ["Banana", "Orange", "Apple", "Mango"];</a:t>
            </a:r>
          </a:p>
          <a:p>
            <a:r>
              <a:rPr lang="en-US" sz="1350" dirty="0" err="1">
                <a:solidFill>
                  <a:schemeClr val="bg1"/>
                </a:solidFill>
              </a:rPr>
              <a:t>fruits.push</a:t>
            </a:r>
            <a:r>
              <a:rPr lang="en-US" sz="1350" dirty="0">
                <a:solidFill>
                  <a:schemeClr val="bg1"/>
                </a:solidFill>
              </a:rPr>
              <a:t>("Kiwi");</a:t>
            </a:r>
            <a:endParaRPr lang="en-IN" sz="1350" dirty="0">
              <a:solidFill>
                <a:schemeClr val="bg1"/>
              </a:solidFill>
            </a:endParaRPr>
          </a:p>
        </p:txBody>
      </p:sp>
    </p:spTree>
    <p:extLst>
      <p:ext uri="{BB962C8B-B14F-4D97-AF65-F5344CB8AC3E}">
        <p14:creationId xmlns:p14="http://schemas.microsoft.com/office/powerpoint/2010/main" val="84410697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AC79439C-AD00-D15D-F41B-3758E13A18E4}"/>
              </a:ext>
            </a:extLst>
          </p:cNvPr>
          <p:cNvSpPr txBox="1"/>
          <p:nvPr/>
        </p:nvSpPr>
        <p:spPr>
          <a:xfrm>
            <a:off x="362780" y="652639"/>
            <a:ext cx="5754757" cy="3624069"/>
          </a:xfrm>
          <a:prstGeom prst="rect">
            <a:avLst/>
          </a:prstGeom>
          <a:noFill/>
        </p:spPr>
        <p:txBody>
          <a:bodyPr wrap="square">
            <a:spAutoFit/>
          </a:bodyPr>
          <a:lstStyle/>
          <a:p>
            <a:r>
              <a:rPr lang="en-IN" sz="1350" dirty="0">
                <a:solidFill>
                  <a:schemeClr val="bg1"/>
                </a:solidFill>
              </a:rPr>
              <a:t>&lt;!DOCTYPE html&gt;</a:t>
            </a:r>
          </a:p>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 </a:t>
            </a:r>
          </a:p>
          <a:p>
            <a:r>
              <a:rPr lang="en-IN" sz="1350" dirty="0">
                <a:solidFill>
                  <a:schemeClr val="bg1"/>
                </a:solidFill>
              </a:rPr>
              <a:t>&lt;h2&gt;The push() Method&lt;/h2&gt;</a:t>
            </a:r>
          </a:p>
          <a:p>
            <a:endParaRPr lang="en-IN" sz="1350" dirty="0">
              <a:solidFill>
                <a:schemeClr val="bg1"/>
              </a:solidFill>
            </a:endParaRPr>
          </a:p>
          <a:p>
            <a:r>
              <a:rPr lang="en-IN" sz="1350" dirty="0">
                <a:solidFill>
                  <a:schemeClr val="bg1"/>
                </a:solidFill>
              </a:rPr>
              <a:t>&lt;p&gt;The push() method returns the new array length:&lt;/p&gt;</a:t>
            </a:r>
          </a:p>
          <a:p>
            <a:endParaRPr lang="en-IN" sz="1350" dirty="0">
              <a:solidFill>
                <a:schemeClr val="bg1"/>
              </a:solidFill>
            </a:endParaRPr>
          </a:p>
          <a:p>
            <a:r>
              <a:rPr lang="en-IN" sz="1350" dirty="0">
                <a:solidFill>
                  <a:schemeClr val="bg1"/>
                </a:solidFill>
              </a:rPr>
              <a:t>&lt;p id="demo1"&gt;&lt;/p&gt;</a:t>
            </a:r>
          </a:p>
          <a:p>
            <a:r>
              <a:rPr lang="en-IN" sz="1350" dirty="0">
                <a:solidFill>
                  <a:schemeClr val="bg1"/>
                </a:solidFill>
              </a:rPr>
              <a:t>&lt;p id="demo2"&gt;&lt;/p&gt;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endParaRPr lang="en-IN" sz="1350" dirty="0">
              <a:solidFill>
                <a:schemeClr val="bg1"/>
              </a:solidFill>
            </a:endParaRPr>
          </a:p>
          <a:p>
            <a:r>
              <a:rPr lang="en-IN" sz="1350" dirty="0" err="1">
                <a:solidFill>
                  <a:schemeClr val="bg1"/>
                </a:solidFill>
              </a:rPr>
              <a:t>document.getElementById</a:t>
            </a:r>
            <a:r>
              <a:rPr lang="en-IN" sz="1350" dirty="0">
                <a:solidFill>
                  <a:schemeClr val="bg1"/>
                </a:solidFill>
              </a:rPr>
              <a:t>("demo1").</a:t>
            </a:r>
            <a:r>
              <a:rPr lang="en-IN" sz="1350" dirty="0" err="1">
                <a:solidFill>
                  <a:schemeClr val="bg1"/>
                </a:solidFill>
              </a:rPr>
              <a:t>innerHTML</a:t>
            </a:r>
            <a:r>
              <a:rPr lang="en-IN" sz="1350" dirty="0">
                <a:solidFill>
                  <a:schemeClr val="bg1"/>
                </a:solidFill>
              </a:rPr>
              <a:t> = </a:t>
            </a:r>
            <a:r>
              <a:rPr lang="en-IN" sz="1350" dirty="0" err="1">
                <a:solidFill>
                  <a:schemeClr val="bg1"/>
                </a:solidFill>
              </a:rPr>
              <a:t>fruits.push</a:t>
            </a:r>
            <a:r>
              <a:rPr lang="en-IN" sz="1350" dirty="0">
                <a:solidFill>
                  <a:schemeClr val="bg1"/>
                </a:solidFill>
              </a:rPr>
              <a:t>("Kiwi");</a:t>
            </a:r>
          </a:p>
          <a:p>
            <a:r>
              <a:rPr lang="en-IN" sz="1350" dirty="0" err="1">
                <a:solidFill>
                  <a:schemeClr val="bg1"/>
                </a:solidFill>
              </a:rPr>
              <a:t>document.getElementById</a:t>
            </a:r>
            <a:r>
              <a:rPr lang="en-IN" sz="1350" dirty="0">
                <a:solidFill>
                  <a:schemeClr val="bg1"/>
                </a:solidFill>
              </a:rPr>
              <a:t>("demo2").</a:t>
            </a:r>
            <a:r>
              <a:rPr lang="en-IN" sz="1350" dirty="0" err="1">
                <a:solidFill>
                  <a:schemeClr val="bg1"/>
                </a:solidFill>
              </a:rPr>
              <a:t>innerHTML</a:t>
            </a:r>
            <a:r>
              <a:rPr lang="en-IN" sz="1350" dirty="0">
                <a:solidFill>
                  <a:schemeClr val="bg1"/>
                </a:solidFill>
              </a:rPr>
              <a:t> = fruits;</a:t>
            </a:r>
          </a:p>
          <a:p>
            <a:r>
              <a:rPr lang="en-IN" sz="1350" dirty="0">
                <a:solidFill>
                  <a:schemeClr val="bg1"/>
                </a:solidFill>
              </a:rPr>
              <a:t>&lt;/script&gt;&lt;/body&gt;&lt;/html&gt;</a:t>
            </a:r>
          </a:p>
        </p:txBody>
      </p:sp>
      <p:pic>
        <p:nvPicPr>
          <p:cNvPr id="9" name="Picture 8">
            <a:extLst>
              <a:ext uri="{FF2B5EF4-FFF2-40B4-BE49-F238E27FC236}">
                <a16:creationId xmlns:a16="http://schemas.microsoft.com/office/drawing/2014/main" id="{03CF5C26-EA6A-1362-B676-65185B832F8B}"/>
              </a:ext>
            </a:extLst>
          </p:cNvPr>
          <p:cNvPicPr>
            <a:picLocks noChangeAspect="1"/>
          </p:cNvPicPr>
          <p:nvPr/>
        </p:nvPicPr>
        <p:blipFill>
          <a:blip r:embed="rId3"/>
          <a:stretch>
            <a:fillRect/>
          </a:stretch>
        </p:blipFill>
        <p:spPr>
          <a:xfrm>
            <a:off x="5774324" y="1024381"/>
            <a:ext cx="2713694" cy="1689001"/>
          </a:xfrm>
          <a:prstGeom prst="rect">
            <a:avLst/>
          </a:prstGeom>
        </p:spPr>
      </p:pic>
    </p:spTree>
    <p:extLst>
      <p:ext uri="{BB962C8B-B14F-4D97-AF65-F5344CB8AC3E}">
        <p14:creationId xmlns:p14="http://schemas.microsoft.com/office/powerpoint/2010/main" val="201328051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3625C658-3BFB-8359-221A-B403A825EBBA}"/>
              </a:ext>
            </a:extLst>
          </p:cNvPr>
          <p:cNvSpPr txBox="1"/>
          <p:nvPr/>
        </p:nvSpPr>
        <p:spPr>
          <a:xfrm>
            <a:off x="214316" y="576112"/>
            <a:ext cx="7866197" cy="4732065"/>
          </a:xfrm>
          <a:prstGeom prst="rect">
            <a:avLst/>
          </a:prstGeom>
          <a:noFill/>
        </p:spPr>
        <p:txBody>
          <a:bodyPr wrap="square">
            <a:spAutoFit/>
          </a:bodyPr>
          <a:lstStyle/>
          <a:p>
            <a:r>
              <a:rPr lang="en-US" b="1" dirty="0">
                <a:solidFill>
                  <a:schemeClr val="bg1"/>
                </a:solidFill>
              </a:rPr>
              <a:t>Shifting Elements</a:t>
            </a:r>
          </a:p>
          <a:p>
            <a:r>
              <a:rPr lang="en-US" sz="1350" dirty="0">
                <a:solidFill>
                  <a:schemeClr val="bg1"/>
                </a:solidFill>
              </a:rPr>
              <a:t>Shifting is equivalent to popping, but working on the first element instead of the last.</a:t>
            </a:r>
          </a:p>
          <a:p>
            <a:endParaRPr lang="en-US" sz="1350" dirty="0">
              <a:solidFill>
                <a:schemeClr val="bg1"/>
              </a:solidFill>
            </a:endParaRPr>
          </a:p>
          <a:p>
            <a:r>
              <a:rPr lang="en-US" sz="1350" dirty="0">
                <a:solidFill>
                  <a:schemeClr val="bg1"/>
                </a:solidFill>
              </a:rPr>
              <a:t>JavaScript Array shift()</a:t>
            </a:r>
          </a:p>
          <a:p>
            <a:r>
              <a:rPr lang="en-US" sz="1350" dirty="0">
                <a:solidFill>
                  <a:schemeClr val="bg1"/>
                </a:solidFill>
              </a:rPr>
              <a:t>The shift() method removes the first array element and "shifts" all other elements to a lower index.</a:t>
            </a:r>
          </a:p>
          <a:p>
            <a:r>
              <a:rPr lang="en-US" sz="1350" dirty="0">
                <a:solidFill>
                  <a:schemeClr val="bg1"/>
                </a:solidFill>
              </a:rPr>
              <a:t>Example</a:t>
            </a:r>
          </a:p>
          <a:p>
            <a:r>
              <a:rPr lang="en-US" sz="1350" dirty="0">
                <a:solidFill>
                  <a:schemeClr val="bg1"/>
                </a:solidFill>
              </a:rPr>
              <a:t>const fruits = ["Banana", "Orange", "Apple", "Mango"];</a:t>
            </a:r>
          </a:p>
          <a:p>
            <a:r>
              <a:rPr lang="en-US" sz="1350" dirty="0" err="1">
                <a:solidFill>
                  <a:schemeClr val="bg1"/>
                </a:solidFill>
              </a:rPr>
              <a:t>fruits.shift</a:t>
            </a:r>
            <a:r>
              <a:rPr lang="en-US" sz="1350" dirty="0">
                <a:solidFill>
                  <a:schemeClr val="bg1"/>
                </a:solidFill>
              </a:rPr>
              <a:t>();</a:t>
            </a:r>
          </a:p>
          <a:p>
            <a:endParaRPr lang="en-US" sz="1350" dirty="0">
              <a:solidFill>
                <a:schemeClr val="bg1"/>
              </a:solidFill>
            </a:endParaRPr>
          </a:p>
          <a:p>
            <a:r>
              <a:rPr lang="en-IN" sz="1350" dirty="0">
                <a:solidFill>
                  <a:schemeClr val="bg1"/>
                </a:solidFill>
              </a:rPr>
              <a:t>&lt;html&gt;&lt;body&gt;</a:t>
            </a:r>
          </a:p>
          <a:p>
            <a:r>
              <a:rPr lang="en-IN" sz="1350" dirty="0">
                <a:solidFill>
                  <a:schemeClr val="bg1"/>
                </a:solidFill>
              </a:rPr>
              <a:t>&lt;h1&gt;JavaScript Arrays&lt;/h1&gt;</a:t>
            </a:r>
          </a:p>
          <a:p>
            <a:r>
              <a:rPr lang="en-IN" sz="1350" dirty="0">
                <a:solidFill>
                  <a:schemeClr val="bg1"/>
                </a:solidFill>
              </a:rPr>
              <a:t>&lt;h2&gt;The shift() Method&lt;/h2&gt;</a:t>
            </a:r>
          </a:p>
          <a:p>
            <a:r>
              <a:rPr lang="en-IN" sz="1350" dirty="0">
                <a:solidFill>
                  <a:schemeClr val="bg1"/>
                </a:solidFill>
              </a:rPr>
              <a:t>&lt;p&gt;The shift() method removes the first element of an array (and "shifts" the other elements to the left):&lt;/p&gt;</a:t>
            </a:r>
          </a:p>
          <a:p>
            <a:r>
              <a:rPr lang="en-IN" sz="1350" dirty="0">
                <a:solidFill>
                  <a:schemeClr val="bg1"/>
                </a:solidFill>
              </a:rPr>
              <a:t>&lt;p id="demo1"&gt;&lt;/p&gt;</a:t>
            </a:r>
          </a:p>
          <a:p>
            <a:r>
              <a:rPr lang="en-IN" sz="1350" dirty="0">
                <a:solidFill>
                  <a:schemeClr val="bg1"/>
                </a:solidFill>
              </a:rPr>
              <a:t>&lt;p id="demo2"&gt;&lt;/p&gt;</a:t>
            </a: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("demo1").</a:t>
            </a:r>
            <a:r>
              <a:rPr lang="en-IN" sz="1350" dirty="0" err="1">
                <a:solidFill>
                  <a:schemeClr val="bg1"/>
                </a:solidFill>
              </a:rPr>
              <a:t>innerHTML</a:t>
            </a:r>
            <a:r>
              <a:rPr lang="en-IN" sz="1350" dirty="0">
                <a:solidFill>
                  <a:schemeClr val="bg1"/>
                </a:solidFill>
              </a:rPr>
              <a:t> = fruits;</a:t>
            </a:r>
          </a:p>
          <a:p>
            <a:r>
              <a:rPr lang="en-IN" sz="1350" dirty="0" err="1">
                <a:solidFill>
                  <a:schemeClr val="bg1"/>
                </a:solidFill>
              </a:rPr>
              <a:t>fruits.shift</a:t>
            </a:r>
            <a:r>
              <a:rPr lang="en-IN" sz="1350" dirty="0">
                <a:solidFill>
                  <a:schemeClr val="bg1"/>
                </a:solidFill>
              </a:rPr>
              <a:t>();</a:t>
            </a:r>
          </a:p>
          <a:p>
            <a:r>
              <a:rPr lang="en-IN" sz="1350" dirty="0" err="1">
                <a:solidFill>
                  <a:schemeClr val="bg1"/>
                </a:solidFill>
              </a:rPr>
              <a:t>document.getElementById</a:t>
            </a:r>
            <a:r>
              <a:rPr lang="en-IN" sz="1350" dirty="0">
                <a:solidFill>
                  <a:schemeClr val="bg1"/>
                </a:solidFill>
              </a:rPr>
              <a:t>("demo2").</a:t>
            </a:r>
            <a:r>
              <a:rPr lang="en-IN" sz="1350" dirty="0" err="1">
                <a:solidFill>
                  <a:schemeClr val="bg1"/>
                </a:solidFill>
              </a:rPr>
              <a:t>innerHTML</a:t>
            </a:r>
            <a:r>
              <a:rPr lang="en-IN" sz="1350" dirty="0">
                <a:solidFill>
                  <a:schemeClr val="bg1"/>
                </a:solidFill>
              </a:rPr>
              <a:t> = fruits;</a:t>
            </a:r>
          </a:p>
          <a:p>
            <a:r>
              <a:rPr lang="en-IN" sz="1350" dirty="0">
                <a:solidFill>
                  <a:schemeClr val="bg1"/>
                </a:solidFill>
              </a:rPr>
              <a:t>&lt;/script&gt;&lt;/body&gt;&lt;/html&gt;</a:t>
            </a:r>
          </a:p>
        </p:txBody>
      </p:sp>
      <p:pic>
        <p:nvPicPr>
          <p:cNvPr id="9" name="Picture 8">
            <a:extLst>
              <a:ext uri="{FF2B5EF4-FFF2-40B4-BE49-F238E27FC236}">
                <a16:creationId xmlns:a16="http://schemas.microsoft.com/office/drawing/2014/main" id="{511C5663-754F-45C2-B5AE-D1755AFA8697}"/>
              </a:ext>
            </a:extLst>
          </p:cNvPr>
          <p:cNvPicPr>
            <a:picLocks noChangeAspect="1"/>
          </p:cNvPicPr>
          <p:nvPr/>
        </p:nvPicPr>
        <p:blipFill>
          <a:blip r:embed="rId3"/>
          <a:stretch>
            <a:fillRect/>
          </a:stretch>
        </p:blipFill>
        <p:spPr>
          <a:xfrm>
            <a:off x="4500562" y="3453227"/>
            <a:ext cx="4643438" cy="1457325"/>
          </a:xfrm>
          <a:prstGeom prst="rect">
            <a:avLst/>
          </a:prstGeom>
        </p:spPr>
      </p:pic>
    </p:spTree>
    <p:extLst>
      <p:ext uri="{BB962C8B-B14F-4D97-AF65-F5344CB8AC3E}">
        <p14:creationId xmlns:p14="http://schemas.microsoft.com/office/powerpoint/2010/main" val="427006571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CC385C9E-24E7-1022-AF6E-145FB9EB86DD}"/>
              </a:ext>
            </a:extLst>
          </p:cNvPr>
          <p:cNvSpPr txBox="1"/>
          <p:nvPr/>
        </p:nvSpPr>
        <p:spPr>
          <a:xfrm>
            <a:off x="214316" y="607820"/>
            <a:ext cx="7886076" cy="4108817"/>
          </a:xfrm>
          <a:prstGeom prst="rect">
            <a:avLst/>
          </a:prstGeom>
          <a:noFill/>
        </p:spPr>
        <p:txBody>
          <a:bodyPr wrap="square">
            <a:spAutoFit/>
          </a:bodyPr>
          <a:lstStyle/>
          <a:p>
            <a:r>
              <a:rPr lang="en-US" b="1" dirty="0">
                <a:solidFill>
                  <a:schemeClr val="bg1"/>
                </a:solidFill>
              </a:rPr>
              <a:t>JavaScript Array unshift()</a:t>
            </a:r>
          </a:p>
          <a:p>
            <a:r>
              <a:rPr lang="en-US" sz="1350" dirty="0">
                <a:solidFill>
                  <a:schemeClr val="bg1"/>
                </a:solidFill>
              </a:rPr>
              <a:t>The unshift() method adds a new element to an array (at the beginning), and "unshifts" older elements:</a:t>
            </a:r>
          </a:p>
          <a:p>
            <a:endParaRPr lang="en-US" sz="1350" dirty="0">
              <a:solidFill>
                <a:schemeClr val="bg1"/>
              </a:solidFill>
            </a:endParaRPr>
          </a:p>
          <a:p>
            <a:r>
              <a:rPr lang="en-US" sz="1350" dirty="0">
                <a:solidFill>
                  <a:schemeClr val="bg1"/>
                </a:solidFill>
              </a:rPr>
              <a:t>Example</a:t>
            </a:r>
          </a:p>
          <a:p>
            <a:r>
              <a:rPr lang="en-US" sz="1350" dirty="0">
                <a:solidFill>
                  <a:schemeClr val="bg1"/>
                </a:solidFill>
              </a:rPr>
              <a:t>const fruits = ["Banana", "Orange", "Apple", "Mango"];</a:t>
            </a:r>
          </a:p>
          <a:p>
            <a:r>
              <a:rPr lang="en-US" sz="1350" dirty="0" err="1">
                <a:solidFill>
                  <a:schemeClr val="bg1"/>
                </a:solidFill>
              </a:rPr>
              <a:t>fruits.unshift</a:t>
            </a:r>
            <a:r>
              <a:rPr lang="en-US" sz="1350" dirty="0">
                <a:solidFill>
                  <a:schemeClr val="bg1"/>
                </a:solidFill>
              </a:rPr>
              <a:t>("Lemon");</a:t>
            </a:r>
          </a:p>
          <a:p>
            <a:r>
              <a:rPr lang="en-US" sz="1350" dirty="0">
                <a:solidFill>
                  <a:schemeClr val="bg1"/>
                </a:solidFill>
              </a:rPr>
              <a:t>The unshift() method returns the new array length:</a:t>
            </a:r>
          </a:p>
          <a:p>
            <a:r>
              <a:rPr lang="en-IN" sz="1350" dirty="0">
                <a:solidFill>
                  <a:schemeClr val="bg1"/>
                </a:solidFill>
              </a:rPr>
              <a:t>&lt;html&gt;&lt;body&gt;</a:t>
            </a:r>
          </a:p>
          <a:p>
            <a:r>
              <a:rPr lang="en-IN" sz="1350" dirty="0">
                <a:solidFill>
                  <a:schemeClr val="bg1"/>
                </a:solidFill>
              </a:rPr>
              <a:t>&lt;h1&gt;JavaScript Arrays&lt;/h1&gt; </a:t>
            </a:r>
          </a:p>
          <a:p>
            <a:r>
              <a:rPr lang="en-IN" sz="1350" dirty="0">
                <a:solidFill>
                  <a:schemeClr val="bg1"/>
                </a:solidFill>
              </a:rPr>
              <a:t>&lt;h2&gt;The unshift() Method&lt;/h2&gt;</a:t>
            </a:r>
          </a:p>
          <a:p>
            <a:r>
              <a:rPr lang="en-IN" sz="1350" dirty="0">
                <a:solidFill>
                  <a:schemeClr val="bg1"/>
                </a:solidFill>
              </a:rPr>
              <a:t>&lt;p&gt;The unshift() method returns the length of the new array:&lt;/p&gt;</a:t>
            </a:r>
          </a:p>
          <a:p>
            <a:r>
              <a:rPr lang="en-IN" sz="1350" dirty="0">
                <a:solidFill>
                  <a:schemeClr val="bg1"/>
                </a:solidFill>
              </a:rPr>
              <a:t>&lt;p id="demo1"&gt;&lt;/p&gt;</a:t>
            </a:r>
          </a:p>
          <a:p>
            <a:r>
              <a:rPr lang="en-IN" sz="1350" dirty="0">
                <a:solidFill>
                  <a:schemeClr val="bg1"/>
                </a:solidFill>
              </a:rPr>
              <a:t>&lt;p id="demo2"&gt;&lt;/p&gt;</a:t>
            </a: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("demo1").</a:t>
            </a:r>
            <a:r>
              <a:rPr lang="en-IN" sz="1350" dirty="0" err="1">
                <a:solidFill>
                  <a:schemeClr val="bg1"/>
                </a:solidFill>
              </a:rPr>
              <a:t>innerHTML</a:t>
            </a:r>
            <a:r>
              <a:rPr lang="en-IN" sz="1350" dirty="0">
                <a:solidFill>
                  <a:schemeClr val="bg1"/>
                </a:solidFill>
              </a:rPr>
              <a:t> = </a:t>
            </a:r>
            <a:r>
              <a:rPr lang="en-IN" sz="1350" dirty="0" err="1">
                <a:solidFill>
                  <a:schemeClr val="bg1"/>
                </a:solidFill>
              </a:rPr>
              <a:t>fruits.unshift</a:t>
            </a:r>
            <a:r>
              <a:rPr lang="en-IN" sz="1350" dirty="0">
                <a:solidFill>
                  <a:schemeClr val="bg1"/>
                </a:solidFill>
              </a:rPr>
              <a:t>("Lemon");</a:t>
            </a:r>
          </a:p>
          <a:p>
            <a:r>
              <a:rPr lang="en-IN" sz="1350" dirty="0" err="1">
                <a:solidFill>
                  <a:schemeClr val="bg1"/>
                </a:solidFill>
              </a:rPr>
              <a:t>document.getElementById</a:t>
            </a:r>
            <a:r>
              <a:rPr lang="en-IN" sz="1350" dirty="0">
                <a:solidFill>
                  <a:schemeClr val="bg1"/>
                </a:solidFill>
              </a:rPr>
              <a:t>("demo2").</a:t>
            </a:r>
            <a:r>
              <a:rPr lang="en-IN" sz="1350" dirty="0" err="1">
                <a:solidFill>
                  <a:schemeClr val="bg1"/>
                </a:solidFill>
              </a:rPr>
              <a:t>innerHTML</a:t>
            </a:r>
            <a:r>
              <a:rPr lang="en-IN" sz="1350" dirty="0">
                <a:solidFill>
                  <a:schemeClr val="bg1"/>
                </a:solidFill>
              </a:rPr>
              <a:t> = fruits;</a:t>
            </a:r>
          </a:p>
          <a:p>
            <a:r>
              <a:rPr lang="en-IN" sz="1350" dirty="0">
                <a:solidFill>
                  <a:schemeClr val="bg1"/>
                </a:solidFill>
              </a:rPr>
              <a:t>&lt;/script&gt;&lt;/body&gt;&lt;/html&gt;</a:t>
            </a:r>
          </a:p>
        </p:txBody>
      </p:sp>
      <p:pic>
        <p:nvPicPr>
          <p:cNvPr id="11" name="Picture 10">
            <a:extLst>
              <a:ext uri="{FF2B5EF4-FFF2-40B4-BE49-F238E27FC236}">
                <a16:creationId xmlns:a16="http://schemas.microsoft.com/office/drawing/2014/main" id="{E43191A4-6D2B-974A-36C4-316B0206D349}"/>
              </a:ext>
            </a:extLst>
          </p:cNvPr>
          <p:cNvPicPr>
            <a:picLocks noChangeAspect="1"/>
          </p:cNvPicPr>
          <p:nvPr/>
        </p:nvPicPr>
        <p:blipFill>
          <a:blip r:embed="rId3"/>
          <a:stretch>
            <a:fillRect/>
          </a:stretch>
        </p:blipFill>
        <p:spPr>
          <a:xfrm>
            <a:off x="5712205" y="1426420"/>
            <a:ext cx="2728913" cy="1435894"/>
          </a:xfrm>
          <a:prstGeom prst="rect">
            <a:avLst/>
          </a:prstGeom>
        </p:spPr>
      </p:pic>
    </p:spTree>
    <p:extLst>
      <p:ext uri="{BB962C8B-B14F-4D97-AF65-F5344CB8AC3E}">
        <p14:creationId xmlns:p14="http://schemas.microsoft.com/office/powerpoint/2010/main" val="8057282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chemeClr val="bg1"/>
                </a:solidFill>
                <a:latin typeface="Segoe UI" panose="020B0502040204020203" pitchFamily="34" charset="0"/>
              </a:rPr>
              <a:t>JavaScript Array </a:t>
            </a:r>
          </a:p>
        </p:txBody>
      </p:sp>
      <p:sp>
        <p:nvSpPr>
          <p:cNvPr id="5" name="TextBox 4">
            <a:extLst>
              <a:ext uri="{FF2B5EF4-FFF2-40B4-BE49-F238E27FC236}">
                <a16:creationId xmlns:a16="http://schemas.microsoft.com/office/drawing/2014/main" id="{C8E3E7F7-1A4A-57CD-4F21-05134F6EC195}"/>
              </a:ext>
            </a:extLst>
          </p:cNvPr>
          <p:cNvSpPr txBox="1"/>
          <p:nvPr/>
        </p:nvSpPr>
        <p:spPr>
          <a:xfrm>
            <a:off x="214316" y="652639"/>
            <a:ext cx="8088751" cy="1408078"/>
          </a:xfrm>
          <a:prstGeom prst="rect">
            <a:avLst/>
          </a:prstGeom>
          <a:noFill/>
        </p:spPr>
        <p:txBody>
          <a:bodyPr wrap="square">
            <a:spAutoFit/>
          </a:bodyPr>
          <a:lstStyle/>
          <a:p>
            <a:r>
              <a:rPr lang="en-US" b="1" dirty="0">
                <a:solidFill>
                  <a:schemeClr val="bg1"/>
                </a:solidFill>
              </a:rPr>
              <a:t>JavaScript Array length: </a:t>
            </a:r>
            <a:r>
              <a:rPr lang="en-US" sz="1350" dirty="0">
                <a:solidFill>
                  <a:schemeClr val="bg1"/>
                </a:solidFill>
              </a:rPr>
              <a:t>The length property provides an easy way to append a new element to an array:</a:t>
            </a:r>
          </a:p>
          <a:p>
            <a:endParaRPr lang="en-US" sz="1350" dirty="0">
              <a:solidFill>
                <a:schemeClr val="bg1"/>
              </a:solidFill>
            </a:endParaRPr>
          </a:p>
          <a:p>
            <a:r>
              <a:rPr lang="en-US" sz="1350" dirty="0">
                <a:solidFill>
                  <a:schemeClr val="bg1"/>
                </a:solidFill>
              </a:rPr>
              <a:t>Example</a:t>
            </a:r>
          </a:p>
          <a:p>
            <a:r>
              <a:rPr lang="en-US" sz="1350" dirty="0">
                <a:solidFill>
                  <a:schemeClr val="bg1"/>
                </a:solidFill>
              </a:rPr>
              <a:t>const fruits = ["Banana", "Orange", "Apple", "Mango"];</a:t>
            </a:r>
          </a:p>
          <a:p>
            <a:r>
              <a:rPr lang="en-US" sz="1350" dirty="0">
                <a:solidFill>
                  <a:schemeClr val="bg1"/>
                </a:solidFill>
              </a:rPr>
              <a:t>fruits[</a:t>
            </a:r>
            <a:r>
              <a:rPr lang="en-US" sz="1350" dirty="0" err="1">
                <a:solidFill>
                  <a:schemeClr val="bg1"/>
                </a:solidFill>
              </a:rPr>
              <a:t>fruits.length</a:t>
            </a:r>
            <a:r>
              <a:rPr lang="en-US" sz="1350" dirty="0">
                <a:solidFill>
                  <a:schemeClr val="bg1"/>
                </a:solidFill>
              </a:rPr>
              <a:t>] = "Kiwi";</a:t>
            </a:r>
            <a:endParaRPr lang="en-IN" sz="1350" dirty="0">
              <a:solidFill>
                <a:schemeClr val="bg1"/>
              </a:solidFill>
            </a:endParaRPr>
          </a:p>
        </p:txBody>
      </p:sp>
      <p:sp>
        <p:nvSpPr>
          <p:cNvPr id="9" name="TextBox 8">
            <a:extLst>
              <a:ext uri="{FF2B5EF4-FFF2-40B4-BE49-F238E27FC236}">
                <a16:creationId xmlns:a16="http://schemas.microsoft.com/office/drawing/2014/main" id="{D60A26EC-4361-3303-8BA3-6336598E1FBE}"/>
              </a:ext>
            </a:extLst>
          </p:cNvPr>
          <p:cNvSpPr txBox="1"/>
          <p:nvPr/>
        </p:nvSpPr>
        <p:spPr>
          <a:xfrm>
            <a:off x="4258691" y="957274"/>
            <a:ext cx="4572000" cy="4455066"/>
          </a:xfrm>
          <a:prstGeom prst="rect">
            <a:avLst/>
          </a:prstGeom>
          <a:noFill/>
        </p:spPr>
        <p:txBody>
          <a:bodyPr wrap="square">
            <a:spAutoFit/>
          </a:bodyPr>
          <a:lstStyle/>
          <a:p>
            <a:r>
              <a:rPr lang="en-IN" sz="1350" dirty="0">
                <a:solidFill>
                  <a:schemeClr val="bg1"/>
                </a:solidFill>
              </a:rPr>
              <a:t>&lt;!DOCTYPE html&gt;</a:t>
            </a:r>
          </a:p>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r>
              <a:rPr lang="en-IN" sz="1350" dirty="0">
                <a:solidFill>
                  <a:schemeClr val="bg1"/>
                </a:solidFill>
              </a:rPr>
              <a:t>&lt;h2&gt;The length Property&lt;/h2&gt;</a:t>
            </a:r>
          </a:p>
          <a:p>
            <a:endParaRPr lang="en-IN" sz="1350" dirty="0">
              <a:solidFill>
                <a:schemeClr val="bg1"/>
              </a:solidFill>
            </a:endParaRPr>
          </a:p>
          <a:p>
            <a:r>
              <a:rPr lang="en-IN" sz="1350" dirty="0">
                <a:solidFill>
                  <a:schemeClr val="bg1"/>
                </a:solidFill>
              </a:rPr>
              <a:t>&lt;p&gt;The length property provides an easy way to append new elements to an array without using the push() method:&lt;/p&gt;</a:t>
            </a:r>
          </a:p>
          <a:p>
            <a:endParaRPr lang="en-IN" sz="1350" dirty="0">
              <a:solidFill>
                <a:schemeClr val="bg1"/>
              </a:solidFill>
            </a:endParaRPr>
          </a:p>
          <a:p>
            <a:r>
              <a:rPr lang="en-IN" sz="1350" dirty="0">
                <a:solidFill>
                  <a:schemeClr val="bg1"/>
                </a:solidFill>
              </a:rPr>
              <a:t>&lt;p id="demo1"&gt;&lt;/p&gt;</a:t>
            </a:r>
          </a:p>
          <a:p>
            <a:r>
              <a:rPr lang="en-IN" sz="1350" dirty="0">
                <a:solidFill>
                  <a:schemeClr val="bg1"/>
                </a:solidFill>
              </a:rPr>
              <a:t>&lt;p id="demo2"&gt;&lt;/p&gt;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r>
              <a:rPr lang="en-IN" sz="1350" dirty="0" err="1">
                <a:solidFill>
                  <a:schemeClr val="bg1"/>
                </a:solidFill>
              </a:rPr>
              <a:t>document.getElementById</a:t>
            </a:r>
            <a:r>
              <a:rPr lang="en-IN" sz="1350" dirty="0">
                <a:solidFill>
                  <a:schemeClr val="bg1"/>
                </a:solidFill>
              </a:rPr>
              <a:t>("demo1").</a:t>
            </a:r>
            <a:r>
              <a:rPr lang="en-IN" sz="1350" dirty="0" err="1">
                <a:solidFill>
                  <a:schemeClr val="bg1"/>
                </a:solidFill>
              </a:rPr>
              <a:t>innerHTML</a:t>
            </a:r>
            <a:r>
              <a:rPr lang="en-IN" sz="1350" dirty="0">
                <a:solidFill>
                  <a:schemeClr val="bg1"/>
                </a:solidFill>
              </a:rPr>
              <a:t> = fruits;</a:t>
            </a:r>
          </a:p>
          <a:p>
            <a:r>
              <a:rPr lang="en-IN" sz="1350" dirty="0">
                <a:solidFill>
                  <a:schemeClr val="bg1"/>
                </a:solidFill>
              </a:rPr>
              <a:t>fruits[</a:t>
            </a:r>
            <a:r>
              <a:rPr lang="en-IN" sz="1350" dirty="0" err="1">
                <a:solidFill>
                  <a:schemeClr val="bg1"/>
                </a:solidFill>
              </a:rPr>
              <a:t>fruits.length</a:t>
            </a:r>
            <a:r>
              <a:rPr lang="en-IN" sz="1350" dirty="0">
                <a:solidFill>
                  <a:schemeClr val="bg1"/>
                </a:solidFill>
              </a:rPr>
              <a:t>] = "Kiwi";</a:t>
            </a:r>
          </a:p>
          <a:p>
            <a:r>
              <a:rPr lang="en-IN" sz="1350" dirty="0" err="1">
                <a:solidFill>
                  <a:schemeClr val="bg1"/>
                </a:solidFill>
              </a:rPr>
              <a:t>document.getElementById</a:t>
            </a:r>
            <a:r>
              <a:rPr lang="en-IN" sz="1350" dirty="0">
                <a:solidFill>
                  <a:schemeClr val="bg1"/>
                </a:solidFill>
              </a:rPr>
              <a:t>("demo2").</a:t>
            </a:r>
            <a:r>
              <a:rPr lang="en-IN" sz="1350" dirty="0" err="1">
                <a:solidFill>
                  <a:schemeClr val="bg1"/>
                </a:solidFill>
              </a:rPr>
              <a:t>innerHTML</a:t>
            </a:r>
            <a:r>
              <a:rPr lang="en-IN" sz="1350" dirty="0">
                <a:solidFill>
                  <a:schemeClr val="bg1"/>
                </a:solidFill>
              </a:rPr>
              <a:t> = fruits;</a:t>
            </a:r>
          </a:p>
          <a:p>
            <a:r>
              <a:rPr lang="en-IN" sz="1350" dirty="0">
                <a:solidFill>
                  <a:schemeClr val="bg1"/>
                </a:solidFill>
              </a:rPr>
              <a:t>&lt;/script&gt;</a:t>
            </a:r>
          </a:p>
          <a:p>
            <a:r>
              <a:rPr lang="en-IN" sz="1350" dirty="0">
                <a:solidFill>
                  <a:schemeClr val="bg1"/>
                </a:solidFill>
              </a:rPr>
              <a:t>&lt;/body&gt;</a:t>
            </a:r>
          </a:p>
          <a:p>
            <a:r>
              <a:rPr lang="en-IN" sz="1350" dirty="0">
                <a:solidFill>
                  <a:schemeClr val="bg1"/>
                </a:solidFill>
              </a:rPr>
              <a:t>&lt;/html&gt;</a:t>
            </a:r>
          </a:p>
        </p:txBody>
      </p:sp>
      <p:pic>
        <p:nvPicPr>
          <p:cNvPr id="12" name="Picture 11">
            <a:extLst>
              <a:ext uri="{FF2B5EF4-FFF2-40B4-BE49-F238E27FC236}">
                <a16:creationId xmlns:a16="http://schemas.microsoft.com/office/drawing/2014/main" id="{E4D87D78-DCF2-3445-3DF5-A25A4FB7E943}"/>
              </a:ext>
            </a:extLst>
          </p:cNvPr>
          <p:cNvPicPr>
            <a:picLocks noChangeAspect="1"/>
          </p:cNvPicPr>
          <p:nvPr/>
        </p:nvPicPr>
        <p:blipFill>
          <a:blip r:embed="rId3"/>
          <a:stretch>
            <a:fillRect/>
          </a:stretch>
        </p:blipFill>
        <p:spPr>
          <a:xfrm>
            <a:off x="82309" y="3313618"/>
            <a:ext cx="4176382" cy="1535906"/>
          </a:xfrm>
          <a:prstGeom prst="rect">
            <a:avLst/>
          </a:prstGeom>
        </p:spPr>
      </p:pic>
    </p:spTree>
    <p:extLst>
      <p:ext uri="{BB962C8B-B14F-4D97-AF65-F5344CB8AC3E}">
        <p14:creationId xmlns:p14="http://schemas.microsoft.com/office/powerpoint/2010/main" val="199839089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a:t>
            </a:r>
          </a:p>
        </p:txBody>
      </p:sp>
      <p:sp>
        <p:nvSpPr>
          <p:cNvPr id="5" name="TextBox 4">
            <a:extLst>
              <a:ext uri="{FF2B5EF4-FFF2-40B4-BE49-F238E27FC236}">
                <a16:creationId xmlns:a16="http://schemas.microsoft.com/office/drawing/2014/main" id="{B7AD8048-1C41-AD22-992C-0EE014DABB0A}"/>
              </a:ext>
            </a:extLst>
          </p:cNvPr>
          <p:cNvSpPr txBox="1"/>
          <p:nvPr/>
        </p:nvSpPr>
        <p:spPr>
          <a:xfrm>
            <a:off x="249727" y="648605"/>
            <a:ext cx="4998134" cy="2654573"/>
          </a:xfrm>
          <a:prstGeom prst="rect">
            <a:avLst/>
          </a:prstGeom>
          <a:noFill/>
        </p:spPr>
        <p:txBody>
          <a:bodyPr wrap="square">
            <a:spAutoFit/>
          </a:bodyPr>
          <a:lstStyle/>
          <a:p>
            <a:r>
              <a:rPr lang="en-IN" b="1" dirty="0">
                <a:solidFill>
                  <a:schemeClr val="bg1"/>
                </a:solidFill>
              </a:rPr>
              <a:t>JavaScript Array delete</a:t>
            </a:r>
          </a:p>
          <a:p>
            <a:endParaRPr lang="en-IN" sz="1350" dirty="0">
              <a:solidFill>
                <a:schemeClr val="bg1"/>
              </a:solidFill>
            </a:endParaRPr>
          </a:p>
          <a:p>
            <a:r>
              <a:rPr lang="en-IN" sz="1350" dirty="0">
                <a:solidFill>
                  <a:schemeClr val="bg1"/>
                </a:solidFill>
              </a:rPr>
              <a:t>Array elements can be deleted using the JavaScript operator delete.</a:t>
            </a:r>
          </a:p>
          <a:p>
            <a:endParaRPr lang="en-IN" sz="1350" dirty="0">
              <a:solidFill>
                <a:schemeClr val="bg1"/>
              </a:solidFill>
            </a:endParaRPr>
          </a:p>
          <a:p>
            <a:r>
              <a:rPr lang="en-IN" sz="1350" dirty="0">
                <a:solidFill>
                  <a:schemeClr val="bg1"/>
                </a:solidFill>
              </a:rPr>
              <a:t>Using delete leaves undefined holes in the array.</a:t>
            </a:r>
          </a:p>
          <a:p>
            <a:endParaRPr lang="en-IN" sz="1350" dirty="0">
              <a:solidFill>
                <a:schemeClr val="bg1"/>
              </a:solidFill>
            </a:endParaRPr>
          </a:p>
          <a:p>
            <a:r>
              <a:rPr lang="en-IN" sz="1350" dirty="0">
                <a:solidFill>
                  <a:schemeClr val="bg1"/>
                </a:solidFill>
              </a:rPr>
              <a:t>Use pop() or shift() instead.</a:t>
            </a:r>
          </a:p>
          <a:p>
            <a:endParaRPr lang="en-IN" sz="1350" dirty="0">
              <a:solidFill>
                <a:schemeClr val="bg1"/>
              </a:solidFill>
            </a:endParaRPr>
          </a:p>
          <a:p>
            <a:r>
              <a:rPr lang="en-IN" sz="1350" dirty="0">
                <a:solidFill>
                  <a:schemeClr val="bg1"/>
                </a:solidFill>
              </a:rPr>
              <a:t>Example</a:t>
            </a:r>
          </a:p>
          <a:p>
            <a:r>
              <a:rPr lang="en-IN" sz="1350" dirty="0" err="1">
                <a:solidFill>
                  <a:schemeClr val="bg1"/>
                </a:solidFill>
              </a:rPr>
              <a:t>const</a:t>
            </a:r>
            <a:r>
              <a:rPr lang="en-IN" sz="1350" dirty="0">
                <a:solidFill>
                  <a:schemeClr val="bg1"/>
                </a:solidFill>
              </a:rPr>
              <a:t> fruits = ["Banana", "Orange", "Apple", "Mango"];</a:t>
            </a:r>
          </a:p>
          <a:p>
            <a:r>
              <a:rPr lang="en-IN" sz="1350" dirty="0">
                <a:solidFill>
                  <a:schemeClr val="bg1"/>
                </a:solidFill>
              </a:rPr>
              <a:t>delete fruits[0];</a:t>
            </a:r>
          </a:p>
        </p:txBody>
      </p:sp>
      <p:sp>
        <p:nvSpPr>
          <p:cNvPr id="9" name="TextBox 8">
            <a:extLst>
              <a:ext uri="{FF2B5EF4-FFF2-40B4-BE49-F238E27FC236}">
                <a16:creationId xmlns:a16="http://schemas.microsoft.com/office/drawing/2014/main" id="{1B207549-B77A-E8B5-210F-6648D831D4B8}"/>
              </a:ext>
            </a:extLst>
          </p:cNvPr>
          <p:cNvSpPr txBox="1"/>
          <p:nvPr/>
        </p:nvSpPr>
        <p:spPr>
          <a:xfrm>
            <a:off x="4949687" y="570599"/>
            <a:ext cx="4572000" cy="4455066"/>
          </a:xfrm>
          <a:prstGeom prst="rect">
            <a:avLst/>
          </a:prstGeom>
          <a:noFill/>
        </p:spPr>
        <p:txBody>
          <a:bodyPr wrap="square">
            <a:spAutoFit/>
          </a:bodyPr>
          <a:lstStyle/>
          <a:p>
            <a:r>
              <a:rPr lang="en-IN" sz="1350" dirty="0">
                <a:solidFill>
                  <a:schemeClr val="bg1"/>
                </a:solidFill>
              </a:rPr>
              <a:t>&lt;html&gt;&lt;body&gt;</a:t>
            </a:r>
          </a:p>
          <a:p>
            <a:r>
              <a:rPr lang="en-IN" sz="1350" dirty="0">
                <a:solidFill>
                  <a:schemeClr val="bg1"/>
                </a:solidFill>
              </a:rPr>
              <a:t>&lt;h1&gt;JavaScript Arrays&lt;/h1&gt;</a:t>
            </a:r>
          </a:p>
          <a:p>
            <a:r>
              <a:rPr lang="en-IN" sz="1350" dirty="0">
                <a:solidFill>
                  <a:schemeClr val="bg1"/>
                </a:solidFill>
              </a:rPr>
              <a:t>&lt;h2&gt;The delete Method&lt;/h2&gt;</a:t>
            </a:r>
          </a:p>
          <a:p>
            <a:endParaRPr lang="en-IN" sz="1350" dirty="0">
              <a:solidFill>
                <a:schemeClr val="bg1"/>
              </a:solidFill>
            </a:endParaRPr>
          </a:p>
          <a:p>
            <a:r>
              <a:rPr lang="en-IN" sz="1350" dirty="0">
                <a:solidFill>
                  <a:schemeClr val="bg1"/>
                </a:solidFill>
              </a:rPr>
              <a:t>&lt;p&gt;Deleting elements leaves undefined holes in an array:&lt;/p&gt;</a:t>
            </a:r>
          </a:p>
          <a:p>
            <a:endParaRPr lang="en-IN" sz="1350" dirty="0">
              <a:solidFill>
                <a:schemeClr val="bg1"/>
              </a:solidFill>
            </a:endParaRPr>
          </a:p>
          <a:p>
            <a:r>
              <a:rPr lang="en-IN" sz="1350" dirty="0">
                <a:solidFill>
                  <a:schemeClr val="bg1"/>
                </a:solidFill>
              </a:rPr>
              <a:t>&lt;p id="demo1"&gt;&lt;/p&gt;</a:t>
            </a:r>
          </a:p>
          <a:p>
            <a:r>
              <a:rPr lang="en-IN" sz="1350" dirty="0">
                <a:solidFill>
                  <a:schemeClr val="bg1"/>
                </a:solidFill>
              </a:rPr>
              <a:t>&lt;p id="demo2"&gt;&lt;/p&gt;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fruits = ["Banana", "Orange", "Apple", "Mango"];</a:t>
            </a:r>
          </a:p>
          <a:p>
            <a:endParaRPr lang="en-IN" sz="1350" dirty="0">
              <a:solidFill>
                <a:schemeClr val="bg1"/>
              </a:solidFill>
            </a:endParaRPr>
          </a:p>
          <a:p>
            <a:r>
              <a:rPr lang="en-IN" sz="1350" dirty="0" err="1">
                <a:solidFill>
                  <a:schemeClr val="bg1"/>
                </a:solidFill>
              </a:rPr>
              <a:t>document.getElementById</a:t>
            </a:r>
            <a:r>
              <a:rPr lang="en-IN" sz="1350" dirty="0">
                <a:solidFill>
                  <a:schemeClr val="bg1"/>
                </a:solidFill>
              </a:rPr>
              <a:t>("demo1").</a:t>
            </a:r>
            <a:r>
              <a:rPr lang="en-IN" sz="1350" dirty="0" err="1">
                <a:solidFill>
                  <a:schemeClr val="bg1"/>
                </a:solidFill>
              </a:rPr>
              <a:t>innerHTML</a:t>
            </a:r>
            <a:r>
              <a:rPr lang="en-IN" sz="1350" dirty="0">
                <a:solidFill>
                  <a:schemeClr val="bg1"/>
                </a:solidFill>
              </a:rPr>
              <a:t> =</a:t>
            </a:r>
          </a:p>
          <a:p>
            <a:r>
              <a:rPr lang="en-IN" sz="1350" dirty="0">
                <a:solidFill>
                  <a:schemeClr val="bg1"/>
                </a:solidFill>
              </a:rPr>
              <a:t>"The first fruit is: " + fruits[0];</a:t>
            </a:r>
          </a:p>
          <a:p>
            <a:endParaRPr lang="en-IN" sz="1350" dirty="0">
              <a:solidFill>
                <a:schemeClr val="bg1"/>
              </a:solidFill>
            </a:endParaRPr>
          </a:p>
          <a:p>
            <a:r>
              <a:rPr lang="en-IN" sz="1350" dirty="0">
                <a:solidFill>
                  <a:schemeClr val="bg1"/>
                </a:solidFill>
              </a:rPr>
              <a:t>delete fruits[0];</a:t>
            </a:r>
          </a:p>
          <a:p>
            <a:endParaRPr lang="en-IN" sz="1350" dirty="0">
              <a:solidFill>
                <a:schemeClr val="bg1"/>
              </a:solidFill>
            </a:endParaRPr>
          </a:p>
          <a:p>
            <a:r>
              <a:rPr lang="en-IN" sz="1350" dirty="0" err="1">
                <a:solidFill>
                  <a:schemeClr val="bg1"/>
                </a:solidFill>
              </a:rPr>
              <a:t>document.getElementById</a:t>
            </a:r>
            <a:r>
              <a:rPr lang="en-IN" sz="1350" dirty="0">
                <a:solidFill>
                  <a:schemeClr val="bg1"/>
                </a:solidFill>
              </a:rPr>
              <a:t>("demo2").</a:t>
            </a:r>
            <a:r>
              <a:rPr lang="en-IN" sz="1350" dirty="0" err="1">
                <a:solidFill>
                  <a:schemeClr val="bg1"/>
                </a:solidFill>
              </a:rPr>
              <a:t>innerHTML</a:t>
            </a:r>
            <a:r>
              <a:rPr lang="en-IN" sz="1350" dirty="0">
                <a:solidFill>
                  <a:schemeClr val="bg1"/>
                </a:solidFill>
              </a:rPr>
              <a:t> =</a:t>
            </a:r>
          </a:p>
          <a:p>
            <a:r>
              <a:rPr lang="en-IN" sz="1350" dirty="0">
                <a:solidFill>
                  <a:schemeClr val="bg1"/>
                </a:solidFill>
              </a:rPr>
              <a:t>"The first fruit is: " + fruits[0];</a:t>
            </a:r>
          </a:p>
          <a:p>
            <a:r>
              <a:rPr lang="en-IN" sz="1350" dirty="0">
                <a:solidFill>
                  <a:schemeClr val="bg1"/>
                </a:solidFill>
              </a:rPr>
              <a:t>&lt;/script&gt;&lt;/body&gt;&lt;/html&gt;</a:t>
            </a:r>
          </a:p>
        </p:txBody>
      </p:sp>
      <p:pic>
        <p:nvPicPr>
          <p:cNvPr id="12" name="Picture 11">
            <a:extLst>
              <a:ext uri="{FF2B5EF4-FFF2-40B4-BE49-F238E27FC236}">
                <a16:creationId xmlns:a16="http://schemas.microsoft.com/office/drawing/2014/main" id="{DDFAB411-0925-C70B-0AAB-FF5294A0A126}"/>
              </a:ext>
            </a:extLst>
          </p:cNvPr>
          <p:cNvPicPr>
            <a:picLocks noChangeAspect="1"/>
          </p:cNvPicPr>
          <p:nvPr/>
        </p:nvPicPr>
        <p:blipFill>
          <a:blip r:embed="rId3"/>
          <a:stretch>
            <a:fillRect/>
          </a:stretch>
        </p:blipFill>
        <p:spPr>
          <a:xfrm>
            <a:off x="546652" y="3159280"/>
            <a:ext cx="4025348" cy="1635552"/>
          </a:xfrm>
          <a:prstGeom prst="rect">
            <a:avLst/>
          </a:prstGeom>
        </p:spPr>
      </p:pic>
    </p:spTree>
    <p:extLst>
      <p:ext uri="{BB962C8B-B14F-4D97-AF65-F5344CB8AC3E}">
        <p14:creationId xmlns:p14="http://schemas.microsoft.com/office/powerpoint/2010/main" val="2023043256"/>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050C9E44-74E5-CB41-EDF6-2613BADE4BBE}"/>
              </a:ext>
            </a:extLst>
          </p:cNvPr>
          <p:cNvSpPr txBox="1"/>
          <p:nvPr/>
        </p:nvSpPr>
        <p:spPr>
          <a:xfrm>
            <a:off x="214316" y="607821"/>
            <a:ext cx="6450496" cy="4316566"/>
          </a:xfrm>
          <a:prstGeom prst="rect">
            <a:avLst/>
          </a:prstGeom>
          <a:noFill/>
        </p:spPr>
        <p:txBody>
          <a:bodyPr wrap="square">
            <a:spAutoFit/>
          </a:bodyPr>
          <a:lstStyle/>
          <a:p>
            <a:r>
              <a:rPr lang="en-IN" b="1" dirty="0">
                <a:solidFill>
                  <a:schemeClr val="bg1"/>
                </a:solidFill>
              </a:rPr>
              <a:t>Merging (Concatenating) Arrays</a:t>
            </a:r>
          </a:p>
          <a:p>
            <a:r>
              <a:rPr lang="en-IN" sz="1350" dirty="0">
                <a:solidFill>
                  <a:schemeClr val="bg1"/>
                </a:solidFill>
              </a:rPr>
              <a:t>The </a:t>
            </a:r>
            <a:r>
              <a:rPr lang="en-IN" sz="1350" dirty="0" err="1">
                <a:solidFill>
                  <a:schemeClr val="bg1"/>
                </a:solidFill>
              </a:rPr>
              <a:t>concat</a:t>
            </a:r>
            <a:r>
              <a:rPr lang="en-IN" sz="1350" dirty="0">
                <a:solidFill>
                  <a:schemeClr val="bg1"/>
                </a:solidFill>
              </a:rPr>
              <a:t>() method creates a new array by merging (concatenating) existing arrays:</a:t>
            </a:r>
          </a:p>
          <a:p>
            <a:endParaRPr lang="en-IN" sz="1350" dirty="0">
              <a:solidFill>
                <a:schemeClr val="bg1"/>
              </a:solidFill>
            </a:endParaRPr>
          </a:p>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r>
              <a:rPr lang="en-IN" sz="1350" dirty="0">
                <a:solidFill>
                  <a:schemeClr val="bg1"/>
                </a:solidFill>
              </a:rPr>
              <a:t>&lt;h2&gt;The </a:t>
            </a:r>
            <a:r>
              <a:rPr lang="en-IN" sz="1350" dirty="0" err="1">
                <a:solidFill>
                  <a:schemeClr val="bg1"/>
                </a:solidFill>
              </a:rPr>
              <a:t>concat</a:t>
            </a:r>
            <a:r>
              <a:rPr lang="en-IN" sz="1350" dirty="0">
                <a:solidFill>
                  <a:schemeClr val="bg1"/>
                </a:solidFill>
              </a:rPr>
              <a:t>() Method&lt;/h2&gt;</a:t>
            </a:r>
          </a:p>
          <a:p>
            <a:endParaRPr lang="en-IN" sz="1350" dirty="0">
              <a:solidFill>
                <a:schemeClr val="bg1"/>
              </a:solidFill>
            </a:endParaRPr>
          </a:p>
          <a:p>
            <a:r>
              <a:rPr lang="en-IN" sz="1350" dirty="0">
                <a:solidFill>
                  <a:schemeClr val="bg1"/>
                </a:solidFill>
              </a:rPr>
              <a:t>&lt;p&gt;The </a:t>
            </a:r>
            <a:r>
              <a:rPr lang="en-IN" sz="1350" dirty="0" err="1">
                <a:solidFill>
                  <a:schemeClr val="bg1"/>
                </a:solidFill>
              </a:rPr>
              <a:t>concat</a:t>
            </a:r>
            <a:r>
              <a:rPr lang="en-IN" sz="1350" dirty="0">
                <a:solidFill>
                  <a:schemeClr val="bg1"/>
                </a:solidFill>
              </a:rPr>
              <a:t>() method merges (concatenates) arrays:&lt;/p&gt;</a:t>
            </a:r>
          </a:p>
          <a:p>
            <a:endParaRPr lang="en-IN" sz="1350" dirty="0">
              <a:solidFill>
                <a:schemeClr val="bg1"/>
              </a:solidFill>
            </a:endParaRPr>
          </a:p>
          <a:p>
            <a:r>
              <a:rPr lang="en-IN" sz="1350" dirty="0">
                <a:solidFill>
                  <a:schemeClr val="bg1"/>
                </a:solidFill>
              </a:rPr>
              <a:t>&lt;p id="demo"&gt;&lt;/p&gt;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a:t>
            </a:r>
            <a:r>
              <a:rPr lang="en-IN" sz="1350" dirty="0" err="1">
                <a:solidFill>
                  <a:schemeClr val="bg1"/>
                </a:solidFill>
              </a:rPr>
              <a:t>myGirls</a:t>
            </a:r>
            <a:r>
              <a:rPr lang="en-IN" sz="1350" dirty="0">
                <a:solidFill>
                  <a:schemeClr val="bg1"/>
                </a:solidFill>
              </a:rPr>
              <a:t> = ["</a:t>
            </a:r>
            <a:r>
              <a:rPr lang="en-IN" sz="1350" dirty="0" err="1">
                <a:solidFill>
                  <a:schemeClr val="bg1"/>
                </a:solidFill>
              </a:rPr>
              <a:t>Cecilie</a:t>
            </a:r>
            <a:r>
              <a:rPr lang="en-IN" sz="1350" dirty="0">
                <a:solidFill>
                  <a:schemeClr val="bg1"/>
                </a:solidFill>
              </a:rPr>
              <a:t>", "Lone"];</a:t>
            </a:r>
          </a:p>
          <a:p>
            <a:r>
              <a:rPr lang="en-IN" sz="1350" dirty="0" err="1">
                <a:solidFill>
                  <a:schemeClr val="bg1"/>
                </a:solidFill>
              </a:rPr>
              <a:t>const</a:t>
            </a:r>
            <a:r>
              <a:rPr lang="en-IN" sz="1350" dirty="0">
                <a:solidFill>
                  <a:schemeClr val="bg1"/>
                </a:solidFill>
              </a:rPr>
              <a:t> </a:t>
            </a:r>
            <a:r>
              <a:rPr lang="en-IN" sz="1350" dirty="0" err="1">
                <a:solidFill>
                  <a:schemeClr val="bg1"/>
                </a:solidFill>
              </a:rPr>
              <a:t>myBoys</a:t>
            </a:r>
            <a:r>
              <a:rPr lang="en-IN" sz="1350" dirty="0">
                <a:solidFill>
                  <a:schemeClr val="bg1"/>
                </a:solidFill>
              </a:rPr>
              <a:t> = ["Emil", "Tobias", "Linus"];</a:t>
            </a:r>
          </a:p>
          <a:p>
            <a:r>
              <a:rPr lang="en-IN" sz="1350" dirty="0" err="1">
                <a:solidFill>
                  <a:schemeClr val="bg1"/>
                </a:solidFill>
              </a:rPr>
              <a:t>const</a:t>
            </a:r>
            <a:r>
              <a:rPr lang="en-IN" sz="1350" dirty="0">
                <a:solidFill>
                  <a:schemeClr val="bg1"/>
                </a:solidFill>
              </a:rPr>
              <a:t> </a:t>
            </a:r>
            <a:r>
              <a:rPr lang="en-IN" sz="1350" dirty="0" err="1">
                <a:solidFill>
                  <a:schemeClr val="bg1"/>
                </a:solidFill>
              </a:rPr>
              <a:t>myChildren</a:t>
            </a:r>
            <a:r>
              <a:rPr lang="en-IN" sz="1350" dirty="0">
                <a:solidFill>
                  <a:schemeClr val="bg1"/>
                </a:solidFill>
              </a:rPr>
              <a:t> = </a:t>
            </a:r>
            <a:r>
              <a:rPr lang="en-IN" sz="1350" dirty="0" err="1">
                <a:solidFill>
                  <a:schemeClr val="bg1"/>
                </a:solidFill>
              </a:rPr>
              <a:t>myGirls.concat</a:t>
            </a:r>
            <a:r>
              <a:rPr lang="en-IN" sz="1350" dirty="0">
                <a:solidFill>
                  <a:schemeClr val="bg1"/>
                </a:solidFill>
              </a:rPr>
              <a:t>(</a:t>
            </a:r>
            <a:r>
              <a:rPr lang="en-IN" sz="1350" dirty="0" err="1">
                <a:solidFill>
                  <a:schemeClr val="bg1"/>
                </a:solidFill>
              </a:rPr>
              <a:t>myBoys</a:t>
            </a:r>
            <a:r>
              <a:rPr lang="en-IN" sz="1350" dirty="0">
                <a:solidFill>
                  <a:schemeClr val="bg1"/>
                </a:solidFill>
              </a:rPr>
              <a:t>);</a:t>
            </a:r>
          </a:p>
          <a:p>
            <a:endParaRPr lang="en-IN" sz="1350" dirty="0">
              <a:solidFill>
                <a:schemeClr val="bg1"/>
              </a:solidFill>
            </a:endParaRP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a:t>
            </a:r>
            <a:r>
              <a:rPr lang="en-IN" sz="1350" dirty="0" err="1">
                <a:solidFill>
                  <a:schemeClr val="bg1"/>
                </a:solidFill>
              </a:rPr>
              <a:t>myChildren</a:t>
            </a:r>
            <a:r>
              <a:rPr lang="en-IN" sz="1350" dirty="0">
                <a:solidFill>
                  <a:schemeClr val="bg1"/>
                </a:solidFill>
              </a:rPr>
              <a:t>;</a:t>
            </a:r>
          </a:p>
          <a:p>
            <a:r>
              <a:rPr lang="en-IN" sz="1350" dirty="0">
                <a:solidFill>
                  <a:schemeClr val="bg1"/>
                </a:solidFill>
              </a:rPr>
              <a:t>&lt;/script&gt;&lt;/body&gt;&lt;/html&gt;</a:t>
            </a:r>
          </a:p>
        </p:txBody>
      </p:sp>
      <p:pic>
        <p:nvPicPr>
          <p:cNvPr id="9" name="Picture 8">
            <a:extLst>
              <a:ext uri="{FF2B5EF4-FFF2-40B4-BE49-F238E27FC236}">
                <a16:creationId xmlns:a16="http://schemas.microsoft.com/office/drawing/2014/main" id="{9E926E42-1D82-1D20-7D26-CEC22AA2607B}"/>
              </a:ext>
            </a:extLst>
          </p:cNvPr>
          <p:cNvPicPr>
            <a:picLocks noChangeAspect="1"/>
          </p:cNvPicPr>
          <p:nvPr/>
        </p:nvPicPr>
        <p:blipFill>
          <a:blip r:embed="rId3"/>
          <a:stretch>
            <a:fillRect/>
          </a:stretch>
        </p:blipFill>
        <p:spPr>
          <a:xfrm>
            <a:off x="5776029" y="1849455"/>
            <a:ext cx="3367971" cy="1444591"/>
          </a:xfrm>
          <a:prstGeom prst="rect">
            <a:avLst/>
          </a:prstGeom>
        </p:spPr>
      </p:pic>
    </p:spTree>
    <p:extLst>
      <p:ext uri="{BB962C8B-B14F-4D97-AF65-F5344CB8AC3E}">
        <p14:creationId xmlns:p14="http://schemas.microsoft.com/office/powerpoint/2010/main" val="211640588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chemeClr val="bg1"/>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7BA6C200-B396-7934-E2EF-E03A2434B398}"/>
              </a:ext>
            </a:extLst>
          </p:cNvPr>
          <p:cNvSpPr txBox="1"/>
          <p:nvPr/>
        </p:nvSpPr>
        <p:spPr>
          <a:xfrm>
            <a:off x="214316" y="652639"/>
            <a:ext cx="6480313" cy="1338828"/>
          </a:xfrm>
          <a:prstGeom prst="rect">
            <a:avLst/>
          </a:prstGeom>
          <a:noFill/>
        </p:spPr>
        <p:txBody>
          <a:bodyPr wrap="square">
            <a:spAutoFit/>
          </a:bodyPr>
          <a:lstStyle/>
          <a:p>
            <a:r>
              <a:rPr lang="en-US" sz="1350" dirty="0">
                <a:solidFill>
                  <a:schemeClr val="bg1"/>
                </a:solidFill>
              </a:rPr>
              <a:t>The </a:t>
            </a:r>
            <a:r>
              <a:rPr lang="en-US" sz="1350" dirty="0" err="1">
                <a:solidFill>
                  <a:schemeClr val="bg1"/>
                </a:solidFill>
              </a:rPr>
              <a:t>concat</a:t>
            </a:r>
            <a:r>
              <a:rPr lang="en-US" sz="1350" dirty="0">
                <a:solidFill>
                  <a:schemeClr val="bg1"/>
                </a:solidFill>
              </a:rPr>
              <a:t>() method does not change the existing arrays. It always returns a new array.</a:t>
            </a:r>
          </a:p>
          <a:p>
            <a:endParaRPr lang="en-US" sz="1350" dirty="0">
              <a:solidFill>
                <a:schemeClr val="bg1"/>
              </a:solidFill>
            </a:endParaRPr>
          </a:p>
          <a:p>
            <a:r>
              <a:rPr lang="en-US" sz="1350" dirty="0">
                <a:solidFill>
                  <a:schemeClr val="bg1"/>
                </a:solidFill>
              </a:rPr>
              <a:t>The </a:t>
            </a:r>
            <a:r>
              <a:rPr lang="en-US" sz="1350" dirty="0" err="1">
                <a:solidFill>
                  <a:schemeClr val="bg1"/>
                </a:solidFill>
              </a:rPr>
              <a:t>concat</a:t>
            </a:r>
            <a:r>
              <a:rPr lang="en-US" sz="1350" dirty="0">
                <a:solidFill>
                  <a:schemeClr val="bg1"/>
                </a:solidFill>
              </a:rPr>
              <a:t>() method can take any number of array arguments:</a:t>
            </a:r>
          </a:p>
          <a:p>
            <a:endParaRPr lang="en-US" sz="1350" dirty="0">
              <a:solidFill>
                <a:schemeClr val="bg1"/>
              </a:solidFill>
            </a:endParaRPr>
          </a:p>
          <a:p>
            <a:r>
              <a:rPr lang="en-US" sz="1350" dirty="0">
                <a:solidFill>
                  <a:schemeClr val="bg1"/>
                </a:solidFill>
              </a:rPr>
              <a:t>Example (Merging Three Arrays)</a:t>
            </a:r>
            <a:endParaRPr lang="en-IN" sz="1350" dirty="0">
              <a:solidFill>
                <a:schemeClr val="bg1"/>
              </a:solidFill>
            </a:endParaRPr>
          </a:p>
        </p:txBody>
      </p:sp>
      <p:sp>
        <p:nvSpPr>
          <p:cNvPr id="9" name="TextBox 8">
            <a:extLst>
              <a:ext uri="{FF2B5EF4-FFF2-40B4-BE49-F238E27FC236}">
                <a16:creationId xmlns:a16="http://schemas.microsoft.com/office/drawing/2014/main" id="{60EB8BEE-CBF5-3332-B53E-5C377A2348FD}"/>
              </a:ext>
            </a:extLst>
          </p:cNvPr>
          <p:cNvSpPr txBox="1"/>
          <p:nvPr/>
        </p:nvSpPr>
        <p:spPr>
          <a:xfrm>
            <a:off x="4651513" y="982855"/>
            <a:ext cx="4492487" cy="4247317"/>
          </a:xfrm>
          <a:prstGeom prst="rect">
            <a:avLst/>
          </a:prstGeom>
          <a:noFill/>
        </p:spPr>
        <p:txBody>
          <a:bodyPr wrap="square">
            <a:spAutoFit/>
          </a:bodyPr>
          <a:lstStyle/>
          <a:p>
            <a:r>
              <a:rPr lang="en-IN" sz="1350" dirty="0">
                <a:solidFill>
                  <a:schemeClr val="bg1"/>
                </a:solidFill>
              </a:rPr>
              <a:t>&lt;!DOCTYPE html&gt;</a:t>
            </a:r>
          </a:p>
          <a:p>
            <a:r>
              <a:rPr lang="en-IN" sz="1350" dirty="0">
                <a:solidFill>
                  <a:schemeClr val="bg1"/>
                </a:solidFill>
              </a:rPr>
              <a:t>&lt;html&gt;&lt;body&gt;</a:t>
            </a:r>
          </a:p>
          <a:p>
            <a:r>
              <a:rPr lang="en-IN" sz="1350" dirty="0">
                <a:solidFill>
                  <a:schemeClr val="bg1"/>
                </a:solidFill>
              </a:rPr>
              <a:t>&lt;h1&gt;JavaScript Arrays&lt;/h1&gt;</a:t>
            </a:r>
          </a:p>
          <a:p>
            <a:r>
              <a:rPr lang="en-IN" sz="1350" dirty="0">
                <a:solidFill>
                  <a:schemeClr val="bg1"/>
                </a:solidFill>
              </a:rPr>
              <a:t>&lt;h2&gt;The </a:t>
            </a:r>
            <a:r>
              <a:rPr lang="en-IN" sz="1350" dirty="0" err="1">
                <a:solidFill>
                  <a:schemeClr val="bg1"/>
                </a:solidFill>
              </a:rPr>
              <a:t>concat</a:t>
            </a:r>
            <a:r>
              <a:rPr lang="en-IN" sz="1350" dirty="0">
                <a:solidFill>
                  <a:schemeClr val="bg1"/>
                </a:solidFill>
              </a:rPr>
              <a:t>() Method&lt;/h2&gt;</a:t>
            </a:r>
          </a:p>
          <a:p>
            <a:endParaRPr lang="en-IN" sz="1350" dirty="0">
              <a:solidFill>
                <a:schemeClr val="bg1"/>
              </a:solidFill>
            </a:endParaRPr>
          </a:p>
          <a:p>
            <a:r>
              <a:rPr lang="en-IN" sz="1350" dirty="0">
                <a:solidFill>
                  <a:schemeClr val="bg1"/>
                </a:solidFill>
              </a:rPr>
              <a:t>&lt;p&gt;The </a:t>
            </a:r>
            <a:r>
              <a:rPr lang="en-IN" sz="1350" dirty="0" err="1">
                <a:solidFill>
                  <a:schemeClr val="bg1"/>
                </a:solidFill>
              </a:rPr>
              <a:t>concat</a:t>
            </a:r>
            <a:r>
              <a:rPr lang="en-IN" sz="1350" dirty="0">
                <a:solidFill>
                  <a:schemeClr val="bg1"/>
                </a:solidFill>
              </a:rPr>
              <a:t>() method merges (concatenates) arrays:&lt;/p&gt;</a:t>
            </a:r>
          </a:p>
          <a:p>
            <a:endParaRPr lang="en-IN" sz="1350" dirty="0">
              <a:solidFill>
                <a:schemeClr val="bg1"/>
              </a:solidFill>
            </a:endParaRPr>
          </a:p>
          <a:p>
            <a:r>
              <a:rPr lang="en-IN" sz="1350" dirty="0">
                <a:solidFill>
                  <a:schemeClr val="bg1"/>
                </a:solidFill>
              </a:rPr>
              <a:t>&lt;p id="demo"&gt;&lt;/p&gt;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array1 = ["</a:t>
            </a:r>
            <a:r>
              <a:rPr lang="en-IN" sz="1350" dirty="0" err="1">
                <a:solidFill>
                  <a:schemeClr val="bg1"/>
                </a:solidFill>
              </a:rPr>
              <a:t>Cecilie</a:t>
            </a:r>
            <a:r>
              <a:rPr lang="en-IN" sz="1350" dirty="0">
                <a:solidFill>
                  <a:schemeClr val="bg1"/>
                </a:solidFill>
              </a:rPr>
              <a:t>", "Lone"];</a:t>
            </a:r>
          </a:p>
          <a:p>
            <a:r>
              <a:rPr lang="en-IN" sz="1350" dirty="0" err="1">
                <a:solidFill>
                  <a:schemeClr val="bg1"/>
                </a:solidFill>
              </a:rPr>
              <a:t>const</a:t>
            </a:r>
            <a:r>
              <a:rPr lang="en-IN" sz="1350" dirty="0">
                <a:solidFill>
                  <a:schemeClr val="bg1"/>
                </a:solidFill>
              </a:rPr>
              <a:t> array2 = ["Emil", "Tobias", "Linus"];</a:t>
            </a:r>
          </a:p>
          <a:p>
            <a:r>
              <a:rPr lang="en-IN" sz="1350" dirty="0" err="1">
                <a:solidFill>
                  <a:schemeClr val="bg1"/>
                </a:solidFill>
              </a:rPr>
              <a:t>const</a:t>
            </a:r>
            <a:r>
              <a:rPr lang="en-IN" sz="1350" dirty="0">
                <a:solidFill>
                  <a:schemeClr val="bg1"/>
                </a:solidFill>
              </a:rPr>
              <a:t> array3 = ["Robin", "Morgan"];</a:t>
            </a:r>
          </a:p>
          <a:p>
            <a:endParaRPr lang="en-IN" sz="1350" dirty="0">
              <a:solidFill>
                <a:schemeClr val="bg1"/>
              </a:solidFill>
            </a:endParaRPr>
          </a:p>
          <a:p>
            <a:r>
              <a:rPr lang="en-IN" sz="1350" dirty="0" err="1">
                <a:solidFill>
                  <a:schemeClr val="bg1"/>
                </a:solidFill>
              </a:rPr>
              <a:t>const</a:t>
            </a:r>
            <a:r>
              <a:rPr lang="en-IN" sz="1350" dirty="0">
                <a:solidFill>
                  <a:schemeClr val="bg1"/>
                </a:solidFill>
              </a:rPr>
              <a:t> </a:t>
            </a:r>
            <a:r>
              <a:rPr lang="en-IN" sz="1350" dirty="0" err="1">
                <a:solidFill>
                  <a:schemeClr val="bg1"/>
                </a:solidFill>
              </a:rPr>
              <a:t>myChildren</a:t>
            </a:r>
            <a:r>
              <a:rPr lang="en-IN" sz="1350" dirty="0">
                <a:solidFill>
                  <a:schemeClr val="bg1"/>
                </a:solidFill>
              </a:rPr>
              <a:t> = array1.concat(array2, array3); </a:t>
            </a:r>
          </a:p>
          <a:p>
            <a:endParaRPr lang="en-IN" sz="1350" dirty="0">
              <a:solidFill>
                <a:schemeClr val="bg1"/>
              </a:solidFill>
            </a:endParaRP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a:t>
            </a:r>
            <a:r>
              <a:rPr lang="en-IN" sz="1350" dirty="0" err="1">
                <a:solidFill>
                  <a:schemeClr val="bg1"/>
                </a:solidFill>
              </a:rPr>
              <a:t>myChildren</a:t>
            </a:r>
            <a:r>
              <a:rPr lang="en-IN" sz="1350" dirty="0">
                <a:solidFill>
                  <a:schemeClr val="bg1"/>
                </a:solidFill>
              </a:rPr>
              <a:t>;</a:t>
            </a:r>
          </a:p>
          <a:p>
            <a:r>
              <a:rPr lang="en-IN" sz="1350" dirty="0">
                <a:solidFill>
                  <a:schemeClr val="bg1"/>
                </a:solidFill>
              </a:rPr>
              <a:t>&lt;/script&gt;&lt;/body&gt;&lt;/html&gt;</a:t>
            </a:r>
          </a:p>
        </p:txBody>
      </p:sp>
      <p:pic>
        <p:nvPicPr>
          <p:cNvPr id="12" name="Picture 11">
            <a:extLst>
              <a:ext uri="{FF2B5EF4-FFF2-40B4-BE49-F238E27FC236}">
                <a16:creationId xmlns:a16="http://schemas.microsoft.com/office/drawing/2014/main" id="{73A56794-4EEF-E83E-67E4-683D511EEFFC}"/>
              </a:ext>
            </a:extLst>
          </p:cNvPr>
          <p:cNvPicPr>
            <a:picLocks noChangeAspect="1"/>
          </p:cNvPicPr>
          <p:nvPr/>
        </p:nvPicPr>
        <p:blipFill>
          <a:blip r:embed="rId3"/>
          <a:stretch>
            <a:fillRect/>
          </a:stretch>
        </p:blipFill>
        <p:spPr>
          <a:xfrm>
            <a:off x="735496" y="2319295"/>
            <a:ext cx="3448877" cy="1288610"/>
          </a:xfrm>
          <a:prstGeom prst="rect">
            <a:avLst/>
          </a:prstGeom>
        </p:spPr>
      </p:pic>
    </p:spTree>
    <p:extLst>
      <p:ext uri="{BB962C8B-B14F-4D97-AF65-F5344CB8AC3E}">
        <p14:creationId xmlns:p14="http://schemas.microsoft.com/office/powerpoint/2010/main" val="903868937"/>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85864856-2A67-31AD-0DBD-04DD8192A88B}"/>
              </a:ext>
            </a:extLst>
          </p:cNvPr>
          <p:cNvSpPr txBox="1"/>
          <p:nvPr/>
        </p:nvSpPr>
        <p:spPr>
          <a:xfrm>
            <a:off x="214315" y="570599"/>
            <a:ext cx="7299668" cy="2031325"/>
          </a:xfrm>
          <a:prstGeom prst="rect">
            <a:avLst/>
          </a:prstGeom>
          <a:noFill/>
        </p:spPr>
        <p:txBody>
          <a:bodyPr wrap="square">
            <a:spAutoFit/>
          </a:bodyPr>
          <a:lstStyle/>
          <a:p>
            <a:r>
              <a:rPr lang="en-US" b="1" dirty="0">
                <a:solidFill>
                  <a:schemeClr val="bg1"/>
                </a:solidFill>
              </a:rPr>
              <a:t>Flattening an Array</a:t>
            </a:r>
          </a:p>
          <a:p>
            <a:r>
              <a:rPr lang="en-US" sz="1350" dirty="0">
                <a:solidFill>
                  <a:schemeClr val="bg1"/>
                </a:solidFill>
              </a:rPr>
              <a:t>Flattening an array is the process of reducing the dimensionality of an array.</a:t>
            </a:r>
          </a:p>
          <a:p>
            <a:endParaRPr lang="en-US" sz="1350" dirty="0">
              <a:solidFill>
                <a:schemeClr val="bg1"/>
              </a:solidFill>
            </a:endParaRPr>
          </a:p>
          <a:p>
            <a:r>
              <a:rPr lang="en-US" sz="1350" dirty="0">
                <a:solidFill>
                  <a:schemeClr val="bg1"/>
                </a:solidFill>
              </a:rPr>
              <a:t>The flat() method creates a new array with sub-array elements concatenated to a specified depth.</a:t>
            </a:r>
          </a:p>
          <a:p>
            <a:endParaRPr lang="en-US" sz="1350" dirty="0">
              <a:solidFill>
                <a:schemeClr val="bg1"/>
              </a:solidFill>
            </a:endParaRPr>
          </a:p>
          <a:p>
            <a:r>
              <a:rPr lang="en-US" sz="1350" dirty="0">
                <a:solidFill>
                  <a:schemeClr val="bg1"/>
                </a:solidFill>
              </a:rPr>
              <a:t>Example</a:t>
            </a:r>
          </a:p>
          <a:p>
            <a:r>
              <a:rPr lang="en-US" sz="1350" dirty="0">
                <a:solidFill>
                  <a:schemeClr val="bg1"/>
                </a:solidFill>
              </a:rPr>
              <a:t>const </a:t>
            </a:r>
            <a:r>
              <a:rPr lang="en-US" sz="1350" dirty="0" err="1">
                <a:solidFill>
                  <a:schemeClr val="bg1"/>
                </a:solidFill>
              </a:rPr>
              <a:t>myArr</a:t>
            </a:r>
            <a:r>
              <a:rPr lang="en-US" sz="1350" dirty="0">
                <a:solidFill>
                  <a:schemeClr val="bg1"/>
                </a:solidFill>
              </a:rPr>
              <a:t> = [[1,2],[3,4],[5,6]];</a:t>
            </a:r>
          </a:p>
          <a:p>
            <a:r>
              <a:rPr lang="en-US" sz="1350" dirty="0">
                <a:solidFill>
                  <a:schemeClr val="bg1"/>
                </a:solidFill>
              </a:rPr>
              <a:t>const </a:t>
            </a:r>
            <a:r>
              <a:rPr lang="en-US" sz="1350" dirty="0" err="1">
                <a:solidFill>
                  <a:schemeClr val="bg1"/>
                </a:solidFill>
              </a:rPr>
              <a:t>newArr</a:t>
            </a:r>
            <a:r>
              <a:rPr lang="en-US" sz="1350" dirty="0">
                <a:solidFill>
                  <a:schemeClr val="bg1"/>
                </a:solidFill>
              </a:rPr>
              <a:t> = </a:t>
            </a:r>
            <a:r>
              <a:rPr lang="en-US" sz="1350" dirty="0" err="1">
                <a:solidFill>
                  <a:schemeClr val="bg1"/>
                </a:solidFill>
              </a:rPr>
              <a:t>myArr.flat</a:t>
            </a:r>
            <a:r>
              <a:rPr lang="en-US" sz="1350" dirty="0">
                <a:solidFill>
                  <a:schemeClr val="bg1"/>
                </a:solidFill>
              </a:rPr>
              <a:t>();</a:t>
            </a:r>
            <a:endParaRPr lang="en-IN" sz="1350" dirty="0">
              <a:solidFill>
                <a:schemeClr val="bg1"/>
              </a:solidFill>
            </a:endParaRPr>
          </a:p>
        </p:txBody>
      </p:sp>
      <p:sp>
        <p:nvSpPr>
          <p:cNvPr id="9" name="TextBox 8">
            <a:extLst>
              <a:ext uri="{FF2B5EF4-FFF2-40B4-BE49-F238E27FC236}">
                <a16:creationId xmlns:a16="http://schemas.microsoft.com/office/drawing/2014/main" id="{FF16001C-B0D9-68B1-A700-01644A3485FA}"/>
              </a:ext>
            </a:extLst>
          </p:cNvPr>
          <p:cNvSpPr txBox="1"/>
          <p:nvPr/>
        </p:nvSpPr>
        <p:spPr>
          <a:xfrm>
            <a:off x="4463720" y="1802912"/>
            <a:ext cx="4572000" cy="2793072"/>
          </a:xfrm>
          <a:prstGeom prst="rect">
            <a:avLst/>
          </a:prstGeom>
          <a:noFill/>
        </p:spPr>
        <p:txBody>
          <a:bodyPr wrap="square">
            <a:spAutoFit/>
          </a:bodyPr>
          <a:lstStyle/>
          <a:p>
            <a:r>
              <a:rPr lang="en-IN" sz="1350" dirty="0">
                <a:solidFill>
                  <a:schemeClr val="bg1"/>
                </a:solidFill>
              </a:rPr>
              <a:t>&lt;html&gt;</a:t>
            </a:r>
          </a:p>
          <a:p>
            <a:r>
              <a:rPr lang="en-IN" sz="1350" dirty="0">
                <a:solidFill>
                  <a:schemeClr val="bg1"/>
                </a:solidFill>
              </a:rPr>
              <a:t>&lt;body&gt;</a:t>
            </a:r>
          </a:p>
          <a:p>
            <a:r>
              <a:rPr lang="en-IN" sz="1350" dirty="0">
                <a:solidFill>
                  <a:schemeClr val="bg1"/>
                </a:solidFill>
              </a:rPr>
              <a:t>&lt;h1&gt;JavaScript Arrays&lt;/h1&gt;</a:t>
            </a:r>
          </a:p>
          <a:p>
            <a:r>
              <a:rPr lang="en-IN" sz="1350" dirty="0">
                <a:solidFill>
                  <a:schemeClr val="bg1"/>
                </a:solidFill>
              </a:rPr>
              <a:t>&lt;h2&gt;The flat() Method&lt;/h2&gt;</a:t>
            </a:r>
          </a:p>
          <a:p>
            <a:endParaRPr lang="en-IN" sz="1350" dirty="0">
              <a:solidFill>
                <a:schemeClr val="bg1"/>
              </a:solidFill>
            </a:endParaRPr>
          </a:p>
          <a:p>
            <a:r>
              <a:rPr lang="en-IN" sz="1350" dirty="0">
                <a:solidFill>
                  <a:schemeClr val="bg1"/>
                </a:solidFill>
              </a:rPr>
              <a:t>&lt;p id="demo"&gt;&lt;/p&gt;</a:t>
            </a:r>
          </a:p>
          <a:p>
            <a:endParaRPr lang="en-IN" sz="1350" dirty="0">
              <a:solidFill>
                <a:schemeClr val="bg1"/>
              </a:solidFill>
            </a:endParaRPr>
          </a:p>
          <a:p>
            <a:r>
              <a:rPr lang="en-IN" sz="1350" dirty="0">
                <a:solidFill>
                  <a:schemeClr val="bg1"/>
                </a:solidFill>
              </a:rPr>
              <a:t>&lt;script&gt;</a:t>
            </a:r>
          </a:p>
          <a:p>
            <a:r>
              <a:rPr lang="en-IN" sz="1350" dirty="0" err="1">
                <a:solidFill>
                  <a:schemeClr val="bg1"/>
                </a:solidFill>
              </a:rPr>
              <a:t>const</a:t>
            </a:r>
            <a:r>
              <a:rPr lang="en-IN" sz="1350" dirty="0">
                <a:solidFill>
                  <a:schemeClr val="bg1"/>
                </a:solidFill>
              </a:rPr>
              <a:t> </a:t>
            </a:r>
            <a:r>
              <a:rPr lang="en-IN" sz="1350" dirty="0" err="1">
                <a:solidFill>
                  <a:schemeClr val="bg1"/>
                </a:solidFill>
              </a:rPr>
              <a:t>myArr</a:t>
            </a:r>
            <a:r>
              <a:rPr lang="en-IN" sz="1350" dirty="0">
                <a:solidFill>
                  <a:schemeClr val="bg1"/>
                </a:solidFill>
              </a:rPr>
              <a:t> = [[1,2],[3,4],[5,6]];</a:t>
            </a:r>
          </a:p>
          <a:p>
            <a:endParaRPr lang="en-IN" sz="1350" dirty="0">
              <a:solidFill>
                <a:schemeClr val="bg1"/>
              </a:solidFill>
            </a:endParaRPr>
          </a:p>
          <a:p>
            <a:r>
              <a:rPr lang="en-IN" sz="1350" dirty="0" err="1">
                <a:solidFill>
                  <a:schemeClr val="bg1"/>
                </a:solidFill>
              </a:rPr>
              <a:t>const</a:t>
            </a:r>
            <a:r>
              <a:rPr lang="en-IN" sz="1350" dirty="0">
                <a:solidFill>
                  <a:schemeClr val="bg1"/>
                </a:solidFill>
              </a:rPr>
              <a:t> </a:t>
            </a:r>
            <a:r>
              <a:rPr lang="en-IN" sz="1350" dirty="0" err="1">
                <a:solidFill>
                  <a:schemeClr val="bg1"/>
                </a:solidFill>
              </a:rPr>
              <a:t>newArr</a:t>
            </a:r>
            <a:r>
              <a:rPr lang="en-IN" sz="1350" dirty="0">
                <a:solidFill>
                  <a:schemeClr val="bg1"/>
                </a:solidFill>
              </a:rPr>
              <a:t> = </a:t>
            </a:r>
            <a:r>
              <a:rPr lang="en-IN" sz="1350" dirty="0" err="1">
                <a:solidFill>
                  <a:schemeClr val="bg1"/>
                </a:solidFill>
              </a:rPr>
              <a:t>myArr.flat</a:t>
            </a:r>
            <a:r>
              <a:rPr lang="en-IN" sz="1350" dirty="0">
                <a:solidFill>
                  <a:schemeClr val="bg1"/>
                </a:solidFill>
              </a:rPr>
              <a:t>();</a:t>
            </a:r>
          </a:p>
          <a:p>
            <a:r>
              <a:rPr lang="en-IN" sz="1350" dirty="0" err="1">
                <a:solidFill>
                  <a:schemeClr val="bg1"/>
                </a:solidFill>
              </a:rPr>
              <a:t>document.getElementById</a:t>
            </a:r>
            <a:r>
              <a:rPr lang="en-IN" sz="1350" dirty="0">
                <a:solidFill>
                  <a:schemeClr val="bg1"/>
                </a:solidFill>
              </a:rPr>
              <a:t>("demo").</a:t>
            </a:r>
            <a:r>
              <a:rPr lang="en-IN" sz="1350" dirty="0" err="1">
                <a:solidFill>
                  <a:schemeClr val="bg1"/>
                </a:solidFill>
              </a:rPr>
              <a:t>innerHTML</a:t>
            </a:r>
            <a:r>
              <a:rPr lang="en-IN" sz="1350" dirty="0">
                <a:solidFill>
                  <a:schemeClr val="bg1"/>
                </a:solidFill>
              </a:rPr>
              <a:t> = </a:t>
            </a:r>
            <a:r>
              <a:rPr lang="en-IN" sz="1350" dirty="0" err="1">
                <a:solidFill>
                  <a:schemeClr val="bg1"/>
                </a:solidFill>
              </a:rPr>
              <a:t>newArr</a:t>
            </a:r>
            <a:r>
              <a:rPr lang="en-IN" sz="1350" dirty="0">
                <a:solidFill>
                  <a:schemeClr val="bg1"/>
                </a:solidFill>
              </a:rPr>
              <a:t>;</a:t>
            </a:r>
          </a:p>
          <a:p>
            <a:r>
              <a:rPr lang="en-IN" sz="1350" dirty="0">
                <a:solidFill>
                  <a:schemeClr val="bg1"/>
                </a:solidFill>
              </a:rPr>
              <a:t>&lt;/script&gt;&lt;/body&gt;&lt;/html&gt;</a:t>
            </a:r>
          </a:p>
        </p:txBody>
      </p:sp>
      <p:pic>
        <p:nvPicPr>
          <p:cNvPr id="12" name="Picture 11">
            <a:extLst>
              <a:ext uri="{FF2B5EF4-FFF2-40B4-BE49-F238E27FC236}">
                <a16:creationId xmlns:a16="http://schemas.microsoft.com/office/drawing/2014/main" id="{382111D9-CDBE-BFD5-1B7C-0BD70D425289}"/>
              </a:ext>
            </a:extLst>
          </p:cNvPr>
          <p:cNvPicPr>
            <a:picLocks noChangeAspect="1"/>
          </p:cNvPicPr>
          <p:nvPr/>
        </p:nvPicPr>
        <p:blipFill>
          <a:blip r:embed="rId3"/>
          <a:stretch>
            <a:fillRect/>
          </a:stretch>
        </p:blipFill>
        <p:spPr>
          <a:xfrm>
            <a:off x="822308" y="2712847"/>
            <a:ext cx="2884988" cy="1193231"/>
          </a:xfrm>
          <a:prstGeom prst="rect">
            <a:avLst/>
          </a:prstGeom>
        </p:spPr>
      </p:pic>
    </p:spTree>
    <p:extLst>
      <p:ext uri="{BB962C8B-B14F-4D97-AF65-F5344CB8AC3E}">
        <p14:creationId xmlns:p14="http://schemas.microsoft.com/office/powerpoint/2010/main" val="22676241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FAEF2C24-9D7D-89E9-652A-D3DD2F7E2062}"/>
              </a:ext>
            </a:extLst>
          </p:cNvPr>
          <p:cNvSpPr txBox="1"/>
          <p:nvPr/>
        </p:nvSpPr>
        <p:spPr>
          <a:xfrm>
            <a:off x="496956" y="604847"/>
            <a:ext cx="7384775" cy="4662815"/>
          </a:xfrm>
          <a:prstGeom prst="rect">
            <a:avLst/>
          </a:prstGeom>
          <a:noFill/>
        </p:spPr>
        <p:txBody>
          <a:bodyPr wrap="square">
            <a:spAutoFit/>
          </a:bodyPr>
          <a:lstStyle/>
          <a:p>
            <a:r>
              <a:rPr lang="en-IN" sz="1350" dirty="0">
                <a:solidFill>
                  <a:srgbClr val="800000"/>
                </a:solidFill>
                <a:latin typeface="Consolas" panose="020B0609020204030204" pitchFamily="49" charset="0"/>
              </a:rPr>
              <a:t>&lt;!DOCTYPE</a:t>
            </a:r>
            <a:r>
              <a:rPr lang="en-IN" sz="1350" dirty="0">
                <a:solidFill>
                  <a:srgbClr val="000000"/>
                </a:solidFill>
                <a:latin typeface="Consolas" panose="020B0609020204030204" pitchFamily="49" charset="0"/>
              </a:rPr>
              <a:t> </a:t>
            </a:r>
            <a:r>
              <a:rPr lang="en-IN" sz="1350" dirty="0">
                <a:solidFill>
                  <a:srgbClr val="E50000"/>
                </a:solidFill>
                <a:latin typeface="Consolas" panose="020B0609020204030204" pitchFamily="49" charset="0"/>
              </a:rPr>
              <a:t>html</a:t>
            </a:r>
            <a:r>
              <a:rPr lang="en-IN" sz="1350" dirty="0">
                <a:solidFill>
                  <a:srgbClr val="800000"/>
                </a:solidFill>
                <a:latin typeface="Consolas" panose="020B0609020204030204" pitchFamily="49" charset="0"/>
              </a:rPr>
              <a:t>&gt;</a:t>
            </a:r>
            <a:endParaRPr lang="en-IN" sz="1350" dirty="0">
              <a:solidFill>
                <a:srgbClr val="000000"/>
              </a:solidFill>
              <a:latin typeface="Consolas" panose="020B0609020204030204" pitchFamily="49" charset="0"/>
            </a:endParaRPr>
          </a:p>
          <a:p>
            <a:r>
              <a:rPr lang="en-IN" sz="1350" dirty="0">
                <a:solidFill>
                  <a:srgbClr val="800000"/>
                </a:solidFill>
                <a:latin typeface="Consolas" panose="020B0609020204030204" pitchFamily="49" charset="0"/>
              </a:rPr>
              <a:t>&lt;html</a:t>
            </a:r>
            <a:r>
              <a:rPr lang="en-IN" sz="1350" dirty="0">
                <a:solidFill>
                  <a:srgbClr val="000000"/>
                </a:solidFill>
                <a:latin typeface="Consolas" panose="020B0609020204030204" pitchFamily="49" charset="0"/>
              </a:rPr>
              <a:t> </a:t>
            </a:r>
            <a:r>
              <a:rPr lang="en-IN" sz="1350" dirty="0">
                <a:solidFill>
                  <a:srgbClr val="E50000"/>
                </a:solidFill>
                <a:latin typeface="Consolas" panose="020B0609020204030204" pitchFamily="49" charset="0"/>
              </a:rPr>
              <a:t>lang</a:t>
            </a:r>
            <a:r>
              <a:rPr lang="en-IN" sz="1350" dirty="0">
                <a:solidFill>
                  <a:srgbClr val="000000"/>
                </a:solidFill>
                <a:latin typeface="Consolas" panose="020B0609020204030204" pitchFamily="49" charset="0"/>
              </a:rPr>
              <a:t>=</a:t>
            </a:r>
            <a:r>
              <a:rPr lang="en-IN" sz="1350" dirty="0">
                <a:solidFill>
                  <a:srgbClr val="0000FF"/>
                </a:solidFill>
                <a:latin typeface="Consolas" panose="020B0609020204030204" pitchFamily="49" charset="0"/>
              </a:rPr>
              <a:t>"</a:t>
            </a:r>
            <a:r>
              <a:rPr lang="en-IN" sz="1350" dirty="0" err="1">
                <a:solidFill>
                  <a:srgbClr val="0000FF"/>
                </a:solidFill>
                <a:latin typeface="Consolas" panose="020B0609020204030204" pitchFamily="49" charset="0"/>
              </a:rPr>
              <a:t>en</a:t>
            </a:r>
            <a:r>
              <a:rPr lang="en-IN" sz="1350" dirty="0">
                <a:solidFill>
                  <a:srgbClr val="0000FF"/>
                </a:solidFill>
                <a:latin typeface="Consolas" panose="020B0609020204030204" pitchFamily="49" charset="0"/>
              </a:rPr>
              <a:t>"</a:t>
            </a:r>
            <a:r>
              <a:rPr lang="en-IN" sz="1350" dirty="0">
                <a:solidFill>
                  <a:srgbClr val="800000"/>
                </a:solidFill>
                <a:latin typeface="Consolas" panose="020B0609020204030204" pitchFamily="49" charset="0"/>
              </a:rPr>
              <a:t>&gt;</a:t>
            </a:r>
            <a:endParaRPr lang="en-IN" sz="1350" dirty="0">
              <a:solidFill>
                <a:srgbClr val="000000"/>
              </a:solidFill>
              <a:latin typeface="Consolas" panose="020B0609020204030204" pitchFamily="49" charset="0"/>
            </a:endParaRPr>
          </a:p>
          <a:p>
            <a:r>
              <a:rPr lang="en-IN" sz="1350" dirty="0">
                <a:solidFill>
                  <a:srgbClr val="800000"/>
                </a:solidFill>
                <a:latin typeface="Consolas" panose="020B0609020204030204" pitchFamily="49" charset="0"/>
              </a:rPr>
              <a:t>&lt;head&gt;</a:t>
            </a:r>
            <a:endParaRPr lang="en-IN" sz="1350" dirty="0">
              <a:solidFill>
                <a:srgbClr val="000000"/>
              </a:solidFill>
              <a:latin typeface="Consolas" panose="020B0609020204030204" pitchFamily="49" charset="0"/>
            </a:endParaRPr>
          </a:p>
          <a:p>
            <a:r>
              <a:rPr lang="en-IN" sz="1350" dirty="0">
                <a:solidFill>
                  <a:srgbClr val="000000"/>
                </a:solidFill>
                <a:latin typeface="Consolas" panose="020B0609020204030204" pitchFamily="49" charset="0"/>
              </a:rPr>
              <a:t>    </a:t>
            </a:r>
            <a:r>
              <a:rPr lang="en-IN" sz="1350" dirty="0">
                <a:solidFill>
                  <a:srgbClr val="800000"/>
                </a:solidFill>
                <a:latin typeface="Consolas" panose="020B0609020204030204" pitchFamily="49" charset="0"/>
              </a:rPr>
              <a:t>&lt;meta</a:t>
            </a:r>
            <a:r>
              <a:rPr lang="en-IN" sz="1350" dirty="0">
                <a:solidFill>
                  <a:srgbClr val="000000"/>
                </a:solidFill>
                <a:latin typeface="Consolas" panose="020B0609020204030204" pitchFamily="49" charset="0"/>
              </a:rPr>
              <a:t> </a:t>
            </a:r>
            <a:r>
              <a:rPr lang="en-IN" sz="1350" dirty="0">
                <a:solidFill>
                  <a:srgbClr val="E50000"/>
                </a:solidFill>
                <a:latin typeface="Consolas" panose="020B0609020204030204" pitchFamily="49" charset="0"/>
              </a:rPr>
              <a:t>charset</a:t>
            </a:r>
            <a:r>
              <a:rPr lang="en-IN" sz="1350" dirty="0">
                <a:solidFill>
                  <a:srgbClr val="000000"/>
                </a:solidFill>
                <a:latin typeface="Consolas" panose="020B0609020204030204" pitchFamily="49" charset="0"/>
              </a:rPr>
              <a:t>=</a:t>
            </a:r>
            <a:r>
              <a:rPr lang="en-IN" sz="1350" dirty="0">
                <a:solidFill>
                  <a:srgbClr val="0000FF"/>
                </a:solidFill>
                <a:latin typeface="Consolas" panose="020B0609020204030204" pitchFamily="49" charset="0"/>
              </a:rPr>
              <a:t>"UTF-8"</a:t>
            </a:r>
            <a:r>
              <a:rPr lang="en-IN" sz="1350" dirty="0">
                <a:solidFill>
                  <a:srgbClr val="800000"/>
                </a:solidFill>
                <a:latin typeface="Consolas" panose="020B0609020204030204" pitchFamily="49" charset="0"/>
              </a:rPr>
              <a:t>&gt;</a:t>
            </a:r>
            <a:endParaRPr lang="en-IN" sz="1350" dirty="0">
              <a:solidFill>
                <a:srgbClr val="000000"/>
              </a:solidFill>
              <a:latin typeface="Consolas" panose="020B0609020204030204" pitchFamily="49" charset="0"/>
            </a:endParaRPr>
          </a:p>
          <a:p>
            <a:r>
              <a:rPr lang="en-IN" sz="1350" dirty="0">
                <a:solidFill>
                  <a:srgbClr val="000000"/>
                </a:solidFill>
                <a:latin typeface="Consolas" panose="020B0609020204030204" pitchFamily="49" charset="0"/>
              </a:rPr>
              <a:t>    </a:t>
            </a:r>
            <a:r>
              <a:rPr lang="en-IN" sz="1350" dirty="0">
                <a:solidFill>
                  <a:srgbClr val="800000"/>
                </a:solidFill>
                <a:latin typeface="Consolas" panose="020B0609020204030204" pitchFamily="49" charset="0"/>
              </a:rPr>
              <a:t>&lt;meta</a:t>
            </a:r>
            <a:r>
              <a:rPr lang="en-IN" sz="1350" dirty="0">
                <a:solidFill>
                  <a:srgbClr val="000000"/>
                </a:solidFill>
                <a:latin typeface="Consolas" panose="020B0609020204030204" pitchFamily="49" charset="0"/>
              </a:rPr>
              <a:t> </a:t>
            </a:r>
            <a:r>
              <a:rPr lang="en-IN" sz="1350" dirty="0">
                <a:solidFill>
                  <a:srgbClr val="E50000"/>
                </a:solidFill>
                <a:latin typeface="Consolas" panose="020B0609020204030204" pitchFamily="49" charset="0"/>
              </a:rPr>
              <a:t>http-</a:t>
            </a:r>
            <a:r>
              <a:rPr lang="en-IN" sz="1350" dirty="0" err="1">
                <a:solidFill>
                  <a:srgbClr val="E50000"/>
                </a:solidFill>
                <a:latin typeface="Consolas" panose="020B0609020204030204" pitchFamily="49" charset="0"/>
              </a:rPr>
              <a:t>equiv</a:t>
            </a:r>
            <a:r>
              <a:rPr lang="en-IN" sz="1350" dirty="0">
                <a:solidFill>
                  <a:srgbClr val="000000"/>
                </a:solidFill>
                <a:latin typeface="Consolas" panose="020B0609020204030204" pitchFamily="49" charset="0"/>
              </a:rPr>
              <a:t>=</a:t>
            </a:r>
            <a:r>
              <a:rPr lang="en-IN" sz="1350" dirty="0">
                <a:solidFill>
                  <a:srgbClr val="0000FF"/>
                </a:solidFill>
                <a:latin typeface="Consolas" panose="020B0609020204030204" pitchFamily="49" charset="0"/>
              </a:rPr>
              <a:t>"X-UA-Compatible"</a:t>
            </a:r>
            <a:r>
              <a:rPr lang="en-IN" sz="1350" dirty="0">
                <a:solidFill>
                  <a:srgbClr val="000000"/>
                </a:solidFill>
                <a:latin typeface="Consolas" panose="020B0609020204030204" pitchFamily="49" charset="0"/>
              </a:rPr>
              <a:t> </a:t>
            </a:r>
            <a:r>
              <a:rPr lang="en-IN" sz="1350" dirty="0">
                <a:solidFill>
                  <a:srgbClr val="E50000"/>
                </a:solidFill>
                <a:latin typeface="Consolas" panose="020B0609020204030204" pitchFamily="49" charset="0"/>
              </a:rPr>
              <a:t>content</a:t>
            </a:r>
            <a:r>
              <a:rPr lang="en-IN" sz="1350" dirty="0">
                <a:solidFill>
                  <a:srgbClr val="000000"/>
                </a:solidFill>
                <a:latin typeface="Consolas" panose="020B0609020204030204" pitchFamily="49" charset="0"/>
              </a:rPr>
              <a:t>=</a:t>
            </a:r>
            <a:r>
              <a:rPr lang="en-IN" sz="1350" dirty="0">
                <a:solidFill>
                  <a:srgbClr val="0000FF"/>
                </a:solidFill>
                <a:latin typeface="Consolas" panose="020B0609020204030204" pitchFamily="49" charset="0"/>
              </a:rPr>
              <a:t>"IE=edge"</a:t>
            </a:r>
            <a:r>
              <a:rPr lang="en-IN" sz="1350" dirty="0">
                <a:solidFill>
                  <a:srgbClr val="800000"/>
                </a:solidFill>
                <a:latin typeface="Consolas" panose="020B0609020204030204" pitchFamily="49" charset="0"/>
              </a:rPr>
              <a:t>&gt;</a:t>
            </a:r>
            <a:endParaRPr lang="en-IN" sz="1350" dirty="0">
              <a:solidFill>
                <a:srgbClr val="000000"/>
              </a:solidFill>
              <a:latin typeface="Consolas" panose="020B0609020204030204" pitchFamily="49" charset="0"/>
            </a:endParaRPr>
          </a:p>
          <a:p>
            <a:r>
              <a:rPr lang="en-IN" sz="1350" dirty="0">
                <a:solidFill>
                  <a:srgbClr val="000000"/>
                </a:solidFill>
                <a:latin typeface="Consolas" panose="020B0609020204030204" pitchFamily="49" charset="0"/>
              </a:rPr>
              <a:t>    </a:t>
            </a:r>
            <a:r>
              <a:rPr lang="en-IN" sz="1350" dirty="0">
                <a:solidFill>
                  <a:srgbClr val="800000"/>
                </a:solidFill>
                <a:latin typeface="Consolas" panose="020B0609020204030204" pitchFamily="49" charset="0"/>
              </a:rPr>
              <a:t>&lt;meta</a:t>
            </a:r>
            <a:r>
              <a:rPr lang="en-IN" sz="1350" dirty="0">
                <a:solidFill>
                  <a:srgbClr val="000000"/>
                </a:solidFill>
                <a:latin typeface="Consolas" panose="020B0609020204030204" pitchFamily="49" charset="0"/>
              </a:rPr>
              <a:t> </a:t>
            </a:r>
            <a:r>
              <a:rPr lang="en-IN" sz="1350" dirty="0">
                <a:solidFill>
                  <a:srgbClr val="E50000"/>
                </a:solidFill>
                <a:latin typeface="Consolas" panose="020B0609020204030204" pitchFamily="49" charset="0"/>
              </a:rPr>
              <a:t>name</a:t>
            </a:r>
            <a:r>
              <a:rPr lang="en-IN" sz="1350" dirty="0">
                <a:solidFill>
                  <a:srgbClr val="000000"/>
                </a:solidFill>
                <a:latin typeface="Consolas" panose="020B0609020204030204" pitchFamily="49" charset="0"/>
              </a:rPr>
              <a:t>=</a:t>
            </a:r>
            <a:r>
              <a:rPr lang="en-IN" sz="1350" dirty="0">
                <a:solidFill>
                  <a:srgbClr val="0000FF"/>
                </a:solidFill>
                <a:latin typeface="Consolas" panose="020B0609020204030204" pitchFamily="49" charset="0"/>
              </a:rPr>
              <a:t>"viewport"</a:t>
            </a:r>
            <a:r>
              <a:rPr lang="en-IN" sz="1350" dirty="0">
                <a:solidFill>
                  <a:srgbClr val="000000"/>
                </a:solidFill>
                <a:latin typeface="Consolas" panose="020B0609020204030204" pitchFamily="49" charset="0"/>
              </a:rPr>
              <a:t> </a:t>
            </a:r>
            <a:r>
              <a:rPr lang="en-IN" sz="1350" dirty="0">
                <a:solidFill>
                  <a:srgbClr val="E50000"/>
                </a:solidFill>
                <a:latin typeface="Consolas" panose="020B0609020204030204" pitchFamily="49" charset="0"/>
              </a:rPr>
              <a:t>content</a:t>
            </a:r>
            <a:r>
              <a:rPr lang="en-IN" sz="1350" dirty="0">
                <a:solidFill>
                  <a:srgbClr val="000000"/>
                </a:solidFill>
                <a:latin typeface="Consolas" panose="020B0609020204030204" pitchFamily="49" charset="0"/>
              </a:rPr>
              <a:t>=</a:t>
            </a:r>
            <a:r>
              <a:rPr lang="en-IN" sz="1350" dirty="0">
                <a:solidFill>
                  <a:srgbClr val="0000FF"/>
                </a:solidFill>
                <a:latin typeface="Consolas" panose="020B0609020204030204" pitchFamily="49" charset="0"/>
              </a:rPr>
              <a:t>"width=device-width, initial-scale=1.0"</a:t>
            </a:r>
            <a:r>
              <a:rPr lang="en-IN" sz="1350" dirty="0">
                <a:solidFill>
                  <a:srgbClr val="800000"/>
                </a:solidFill>
                <a:latin typeface="Consolas" panose="020B0609020204030204" pitchFamily="49" charset="0"/>
              </a:rPr>
              <a:t>&gt;</a:t>
            </a:r>
            <a:endParaRPr lang="en-IN" sz="1350" dirty="0">
              <a:solidFill>
                <a:srgbClr val="000000"/>
              </a:solidFill>
              <a:latin typeface="Consolas" panose="020B0609020204030204" pitchFamily="49" charset="0"/>
            </a:endParaRPr>
          </a:p>
          <a:p>
            <a:r>
              <a:rPr lang="en-IN" sz="1350" dirty="0">
                <a:solidFill>
                  <a:srgbClr val="000000"/>
                </a:solidFill>
                <a:latin typeface="Consolas" panose="020B0609020204030204" pitchFamily="49" charset="0"/>
              </a:rPr>
              <a:t>    </a:t>
            </a:r>
            <a:r>
              <a:rPr lang="en-IN" sz="1350" dirty="0">
                <a:solidFill>
                  <a:srgbClr val="800000"/>
                </a:solidFill>
                <a:latin typeface="Consolas" panose="020B0609020204030204" pitchFamily="49" charset="0"/>
              </a:rPr>
              <a:t>&lt;title&gt;</a:t>
            </a:r>
            <a:r>
              <a:rPr lang="en-IN" sz="1350" dirty="0">
                <a:solidFill>
                  <a:srgbClr val="000000"/>
                </a:solidFill>
                <a:latin typeface="Consolas" panose="020B0609020204030204" pitchFamily="49" charset="0"/>
              </a:rPr>
              <a:t>Document</a:t>
            </a:r>
            <a:r>
              <a:rPr lang="en-IN" sz="1350" dirty="0">
                <a:solidFill>
                  <a:srgbClr val="800000"/>
                </a:solidFill>
                <a:latin typeface="Consolas" panose="020B0609020204030204" pitchFamily="49" charset="0"/>
              </a:rPr>
              <a:t>&lt;/title&gt;</a:t>
            </a:r>
            <a:endParaRPr lang="en-IN" sz="1350" dirty="0">
              <a:solidFill>
                <a:srgbClr val="000000"/>
              </a:solidFill>
              <a:latin typeface="Consolas" panose="020B0609020204030204" pitchFamily="49" charset="0"/>
            </a:endParaRPr>
          </a:p>
          <a:p>
            <a:r>
              <a:rPr lang="en-IN" sz="1350" dirty="0">
                <a:solidFill>
                  <a:srgbClr val="800000"/>
                </a:solidFill>
                <a:latin typeface="Consolas" panose="020B0609020204030204" pitchFamily="49" charset="0"/>
              </a:rPr>
              <a:t>&lt;/head&gt;</a:t>
            </a:r>
            <a:endParaRPr lang="en-IN" sz="1350" dirty="0">
              <a:solidFill>
                <a:srgbClr val="000000"/>
              </a:solidFill>
              <a:latin typeface="Consolas" panose="020B0609020204030204" pitchFamily="49" charset="0"/>
            </a:endParaRPr>
          </a:p>
          <a:p>
            <a:r>
              <a:rPr lang="en-IN" sz="1350" dirty="0">
                <a:solidFill>
                  <a:srgbClr val="800000"/>
                </a:solidFill>
                <a:latin typeface="Consolas" panose="020B0609020204030204" pitchFamily="49" charset="0"/>
              </a:rPr>
              <a:t>&lt;body&gt;</a:t>
            </a:r>
            <a:endParaRPr lang="en-IN" sz="1350" dirty="0">
              <a:solidFill>
                <a:srgbClr val="000000"/>
              </a:solidFill>
              <a:latin typeface="Consolas" panose="020B0609020204030204" pitchFamily="49" charset="0"/>
            </a:endParaRPr>
          </a:p>
          <a:p>
            <a:r>
              <a:rPr lang="en-IN" sz="1350" dirty="0">
                <a:solidFill>
                  <a:srgbClr val="000000"/>
                </a:solidFill>
                <a:latin typeface="Consolas" panose="020B0609020204030204" pitchFamily="49" charset="0"/>
              </a:rPr>
              <a:t>  </a:t>
            </a:r>
            <a:r>
              <a:rPr lang="en-IN" sz="1350" dirty="0">
                <a:solidFill>
                  <a:srgbClr val="800000"/>
                </a:solidFill>
                <a:latin typeface="Consolas" panose="020B0609020204030204" pitchFamily="49" charset="0"/>
              </a:rPr>
              <a:t>&lt;h1&gt;</a:t>
            </a:r>
            <a:r>
              <a:rPr lang="en-IN" sz="1350" dirty="0">
                <a:solidFill>
                  <a:srgbClr val="000000"/>
                </a:solidFill>
                <a:latin typeface="Consolas" panose="020B0609020204030204" pitchFamily="49" charset="0"/>
              </a:rPr>
              <a:t>Array Methods</a:t>
            </a:r>
            <a:r>
              <a:rPr lang="en-IN" sz="1350" dirty="0">
                <a:solidFill>
                  <a:srgbClr val="800000"/>
                </a:solidFill>
                <a:latin typeface="Consolas" panose="020B0609020204030204" pitchFamily="49" charset="0"/>
              </a:rPr>
              <a:t>&lt;/h1&gt;</a:t>
            </a:r>
            <a:r>
              <a:rPr lang="en-IN" sz="1350" dirty="0">
                <a:solidFill>
                  <a:srgbClr val="000000"/>
                </a:solidFill>
                <a:latin typeface="Consolas" panose="020B0609020204030204" pitchFamily="49" charset="0"/>
              </a:rPr>
              <a:t>  </a:t>
            </a:r>
          </a:p>
          <a:p>
            <a:r>
              <a:rPr lang="en-IN" sz="1350" dirty="0">
                <a:solidFill>
                  <a:srgbClr val="800000"/>
                </a:solidFill>
                <a:latin typeface="Consolas" panose="020B0609020204030204" pitchFamily="49" charset="0"/>
              </a:rPr>
              <a:t>&lt;script&gt;</a:t>
            </a:r>
            <a:endParaRPr lang="en-IN" sz="1350" dirty="0">
              <a:solidFill>
                <a:srgbClr val="000000"/>
              </a:solidFill>
              <a:latin typeface="Consolas" panose="020B0609020204030204" pitchFamily="49" charset="0"/>
            </a:endParaRPr>
          </a:p>
          <a:p>
            <a:r>
              <a:rPr lang="en-IN" sz="1350" dirty="0">
                <a:solidFill>
                  <a:srgbClr val="000000"/>
                </a:solidFill>
                <a:latin typeface="Consolas" panose="020B0609020204030204" pitchFamily="49" charset="0"/>
              </a:rPr>
              <a:t>    </a:t>
            </a:r>
            <a:r>
              <a:rPr lang="en-IN" sz="1350" dirty="0">
                <a:solidFill>
                  <a:srgbClr val="0000FF"/>
                </a:solidFill>
                <a:latin typeface="Consolas" panose="020B0609020204030204" pitchFamily="49" charset="0"/>
              </a:rPr>
              <a:t>var</a:t>
            </a:r>
            <a:r>
              <a:rPr lang="en-IN" sz="1350" dirty="0">
                <a:solidFill>
                  <a:srgbClr val="000000"/>
                </a:solidFill>
                <a:latin typeface="Consolas" panose="020B0609020204030204" pitchFamily="49" charset="0"/>
              </a:rPr>
              <a:t> a=[</a:t>
            </a:r>
            <a:r>
              <a:rPr lang="en-IN" sz="1350" dirty="0">
                <a:solidFill>
                  <a:srgbClr val="098658"/>
                </a:solidFill>
                <a:latin typeface="Consolas" panose="020B0609020204030204" pitchFamily="49" charset="0"/>
              </a:rPr>
              <a:t>10</a:t>
            </a:r>
            <a:r>
              <a:rPr lang="en-IN" sz="1350" dirty="0">
                <a:solidFill>
                  <a:srgbClr val="000000"/>
                </a:solidFill>
                <a:latin typeface="Consolas" panose="020B0609020204030204" pitchFamily="49" charset="0"/>
              </a:rPr>
              <a:t>,</a:t>
            </a:r>
            <a:r>
              <a:rPr lang="en-IN" sz="1350" dirty="0">
                <a:solidFill>
                  <a:srgbClr val="098658"/>
                </a:solidFill>
                <a:latin typeface="Consolas" panose="020B0609020204030204" pitchFamily="49" charset="0"/>
              </a:rPr>
              <a:t>20</a:t>
            </a:r>
            <a:r>
              <a:rPr lang="en-IN" sz="1350" dirty="0">
                <a:solidFill>
                  <a:srgbClr val="000000"/>
                </a:solidFill>
                <a:latin typeface="Consolas" panose="020B0609020204030204" pitchFamily="49" charset="0"/>
              </a:rPr>
              <a:t>,</a:t>
            </a:r>
            <a:r>
              <a:rPr lang="en-IN" sz="1350" dirty="0">
                <a:solidFill>
                  <a:srgbClr val="098658"/>
                </a:solidFill>
                <a:latin typeface="Consolas" panose="020B0609020204030204" pitchFamily="49" charset="0"/>
              </a:rPr>
              <a:t>30</a:t>
            </a:r>
            <a:r>
              <a:rPr lang="en-IN" sz="1350" dirty="0">
                <a:solidFill>
                  <a:srgbClr val="000000"/>
                </a:solidFill>
                <a:latin typeface="Consolas" panose="020B0609020204030204" pitchFamily="49" charset="0"/>
              </a:rPr>
              <a:t>,</a:t>
            </a:r>
            <a:r>
              <a:rPr lang="en-IN" sz="1350" dirty="0">
                <a:solidFill>
                  <a:srgbClr val="098658"/>
                </a:solidFill>
                <a:latin typeface="Consolas" panose="020B0609020204030204" pitchFamily="49" charset="0"/>
              </a:rPr>
              <a:t>40</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a:solidFill>
                  <a:srgbClr val="0000FF"/>
                </a:solidFill>
                <a:latin typeface="Consolas" panose="020B0609020204030204" pitchFamily="49" charset="0"/>
              </a:rPr>
              <a:t>var</a:t>
            </a:r>
            <a:r>
              <a:rPr lang="en-IN" sz="1350" dirty="0">
                <a:solidFill>
                  <a:srgbClr val="000000"/>
                </a:solidFill>
                <a:latin typeface="Consolas" panose="020B0609020204030204" pitchFamily="49" charset="0"/>
              </a:rPr>
              <a:t> b=[</a:t>
            </a:r>
            <a:r>
              <a:rPr lang="en-IN" sz="1350" dirty="0">
                <a:solidFill>
                  <a:srgbClr val="098658"/>
                </a:solidFill>
                <a:latin typeface="Consolas" panose="020B0609020204030204" pitchFamily="49" charset="0"/>
              </a:rPr>
              <a:t>50</a:t>
            </a:r>
            <a:r>
              <a:rPr lang="en-IN" sz="1350" dirty="0">
                <a:solidFill>
                  <a:srgbClr val="000000"/>
                </a:solidFill>
                <a:latin typeface="Consolas" panose="020B0609020204030204" pitchFamily="49" charset="0"/>
              </a:rPr>
              <a:t>,</a:t>
            </a:r>
            <a:r>
              <a:rPr lang="en-IN" sz="1350" dirty="0">
                <a:solidFill>
                  <a:srgbClr val="098658"/>
                </a:solidFill>
                <a:latin typeface="Consolas" panose="020B0609020204030204" pitchFamily="49" charset="0"/>
              </a:rPr>
              <a:t>60</a:t>
            </a:r>
            <a:r>
              <a:rPr lang="en-IN" sz="1350" dirty="0">
                <a:solidFill>
                  <a:srgbClr val="000000"/>
                </a:solidFill>
                <a:latin typeface="Consolas" panose="020B0609020204030204" pitchFamily="49" charset="0"/>
              </a:rPr>
              <a:t>,</a:t>
            </a:r>
            <a:r>
              <a:rPr lang="en-IN" sz="1350" dirty="0">
                <a:solidFill>
                  <a:srgbClr val="098658"/>
                </a:solidFill>
                <a:latin typeface="Consolas" panose="020B0609020204030204" pitchFamily="49" charset="0"/>
              </a:rPr>
              <a:t>70</a:t>
            </a:r>
            <a:r>
              <a:rPr lang="en-IN" sz="1350" dirty="0">
                <a:solidFill>
                  <a:srgbClr val="000000"/>
                </a:solidFill>
                <a:latin typeface="Consolas" panose="020B0609020204030204" pitchFamily="49" charset="0"/>
              </a:rPr>
              <a:t>,</a:t>
            </a:r>
            <a:r>
              <a:rPr lang="en-IN" sz="1350" dirty="0">
                <a:solidFill>
                  <a:srgbClr val="098658"/>
                </a:solidFill>
                <a:latin typeface="Consolas" panose="020B0609020204030204" pitchFamily="49" charset="0"/>
              </a:rPr>
              <a:t>80</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err="1">
                <a:solidFill>
                  <a:srgbClr val="000000"/>
                </a:solidFill>
                <a:latin typeface="Consolas" panose="020B0609020204030204" pitchFamily="49" charset="0"/>
              </a:rPr>
              <a:t>document.writeln</a:t>
            </a:r>
            <a:r>
              <a:rPr lang="en-IN" sz="1350" dirty="0">
                <a:solidFill>
                  <a:srgbClr val="000000"/>
                </a:solidFill>
                <a:latin typeface="Consolas" panose="020B0609020204030204" pitchFamily="49" charset="0"/>
              </a:rPr>
              <a:t>(</a:t>
            </a:r>
            <a:r>
              <a:rPr lang="en-IN" sz="1350" dirty="0" err="1">
                <a:solidFill>
                  <a:srgbClr val="000000"/>
                </a:solidFill>
                <a:latin typeface="Consolas" panose="020B0609020204030204" pitchFamily="49" charset="0"/>
              </a:rPr>
              <a:t>a.join</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"&lt;</a:t>
            </a:r>
            <a:r>
              <a:rPr lang="en-IN" sz="1350" dirty="0" err="1">
                <a:solidFill>
                  <a:srgbClr val="A31515"/>
                </a:solidFill>
                <a:latin typeface="Consolas" panose="020B0609020204030204" pitchFamily="49" charset="0"/>
              </a:rPr>
              <a:t>br</a:t>
            </a:r>
            <a:r>
              <a:rPr lang="en-IN" sz="1350" dirty="0">
                <a:solidFill>
                  <a:srgbClr val="A31515"/>
                </a:solidFill>
                <a:latin typeface="Consolas" panose="020B0609020204030204" pitchFamily="49" charset="0"/>
              </a:rPr>
              <a:t>&gt;"</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a:solidFill>
                  <a:srgbClr val="0000FF"/>
                </a:solidFill>
                <a:latin typeface="Consolas" panose="020B0609020204030204" pitchFamily="49" charset="0"/>
              </a:rPr>
              <a:t>var</a:t>
            </a:r>
            <a:r>
              <a:rPr lang="en-IN" sz="1350" dirty="0">
                <a:solidFill>
                  <a:srgbClr val="000000"/>
                </a:solidFill>
                <a:latin typeface="Consolas" panose="020B0609020204030204" pitchFamily="49" charset="0"/>
              </a:rPr>
              <a:t> c=[</a:t>
            </a:r>
            <a:r>
              <a:rPr lang="en-IN" sz="1350" dirty="0">
                <a:solidFill>
                  <a:srgbClr val="A31515"/>
                </a:solidFill>
                <a:latin typeface="Consolas" panose="020B0609020204030204" pitchFamily="49" charset="0"/>
              </a:rPr>
              <a:t>"</a:t>
            </a:r>
            <a:r>
              <a:rPr lang="en-IN" sz="1350" dirty="0" err="1">
                <a:solidFill>
                  <a:srgbClr val="A31515"/>
                </a:solidFill>
                <a:latin typeface="Consolas" panose="020B0609020204030204" pitchFamily="49" charset="0"/>
              </a:rPr>
              <a:t>xyz</a:t>
            </a:r>
            <a:r>
              <a:rPr lang="en-IN" sz="1350" dirty="0">
                <a:solidFill>
                  <a:srgbClr val="A31515"/>
                </a:solidFill>
                <a:latin typeface="Consolas" panose="020B0609020204030204" pitchFamily="49" charset="0"/>
              </a:rPr>
              <a:t>"</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a:t>
            </a:r>
            <a:r>
              <a:rPr lang="en-IN" sz="1350" dirty="0" err="1">
                <a:solidFill>
                  <a:srgbClr val="A31515"/>
                </a:solidFill>
                <a:latin typeface="Consolas" panose="020B0609020204030204" pitchFamily="49" charset="0"/>
              </a:rPr>
              <a:t>ghi</a:t>
            </a:r>
            <a:r>
              <a:rPr lang="en-IN" sz="1350" dirty="0">
                <a:solidFill>
                  <a:srgbClr val="A31515"/>
                </a:solidFill>
                <a:latin typeface="Consolas" panose="020B0609020204030204" pitchFamily="49" charset="0"/>
              </a:rPr>
              <a:t>"</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"def"</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a:t>
            </a:r>
            <a:r>
              <a:rPr lang="en-IN" sz="1350" dirty="0" err="1">
                <a:solidFill>
                  <a:srgbClr val="A31515"/>
                </a:solidFill>
                <a:latin typeface="Consolas" panose="020B0609020204030204" pitchFamily="49" charset="0"/>
              </a:rPr>
              <a:t>abc</a:t>
            </a:r>
            <a:r>
              <a:rPr lang="en-IN" sz="1350" dirty="0">
                <a:solidFill>
                  <a:srgbClr val="A31515"/>
                </a:solidFill>
                <a:latin typeface="Consolas" panose="020B0609020204030204" pitchFamily="49" charset="0"/>
              </a:rPr>
              <a:t>"</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err="1">
                <a:solidFill>
                  <a:srgbClr val="000000"/>
                </a:solidFill>
                <a:latin typeface="Consolas" panose="020B0609020204030204" pitchFamily="49" charset="0"/>
              </a:rPr>
              <a:t>document.writeln</a:t>
            </a:r>
            <a:r>
              <a:rPr lang="en-IN" sz="1350" dirty="0">
                <a:solidFill>
                  <a:srgbClr val="000000"/>
                </a:solidFill>
                <a:latin typeface="Consolas" panose="020B0609020204030204" pitchFamily="49" charset="0"/>
              </a:rPr>
              <a:t>(</a:t>
            </a:r>
            <a:r>
              <a:rPr lang="en-IN" sz="1350" dirty="0" err="1">
                <a:solidFill>
                  <a:srgbClr val="000000"/>
                </a:solidFill>
                <a:latin typeface="Consolas" panose="020B0609020204030204" pitchFamily="49" charset="0"/>
              </a:rPr>
              <a:t>c.sort</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"&lt;</a:t>
            </a:r>
            <a:r>
              <a:rPr lang="en-IN" sz="1350" dirty="0" err="1">
                <a:solidFill>
                  <a:srgbClr val="A31515"/>
                </a:solidFill>
                <a:latin typeface="Consolas" panose="020B0609020204030204" pitchFamily="49" charset="0"/>
              </a:rPr>
              <a:t>br</a:t>
            </a:r>
            <a:r>
              <a:rPr lang="en-IN" sz="1350" dirty="0">
                <a:solidFill>
                  <a:srgbClr val="A31515"/>
                </a:solidFill>
                <a:latin typeface="Consolas" panose="020B0609020204030204" pitchFamily="49" charset="0"/>
              </a:rPr>
              <a:t>&gt;"</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err="1">
                <a:solidFill>
                  <a:srgbClr val="000000"/>
                </a:solidFill>
                <a:latin typeface="Consolas" panose="020B0609020204030204" pitchFamily="49" charset="0"/>
              </a:rPr>
              <a:t>document.writeln</a:t>
            </a:r>
            <a:r>
              <a:rPr lang="en-IN" sz="1350" dirty="0">
                <a:solidFill>
                  <a:srgbClr val="000000"/>
                </a:solidFill>
                <a:latin typeface="Consolas" panose="020B0609020204030204" pitchFamily="49" charset="0"/>
              </a:rPr>
              <a:t>(</a:t>
            </a:r>
            <a:r>
              <a:rPr lang="en-IN" sz="1350" dirty="0" err="1">
                <a:solidFill>
                  <a:srgbClr val="000000"/>
                </a:solidFill>
                <a:latin typeface="Consolas" panose="020B0609020204030204" pitchFamily="49" charset="0"/>
              </a:rPr>
              <a:t>a.reverse</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"&lt;</a:t>
            </a:r>
            <a:r>
              <a:rPr lang="en-IN" sz="1350" dirty="0" err="1">
                <a:solidFill>
                  <a:srgbClr val="A31515"/>
                </a:solidFill>
                <a:latin typeface="Consolas" panose="020B0609020204030204" pitchFamily="49" charset="0"/>
              </a:rPr>
              <a:t>br</a:t>
            </a:r>
            <a:r>
              <a:rPr lang="en-IN" sz="1350" dirty="0">
                <a:solidFill>
                  <a:srgbClr val="A31515"/>
                </a:solidFill>
                <a:latin typeface="Consolas" panose="020B0609020204030204" pitchFamily="49" charset="0"/>
              </a:rPr>
              <a:t>&gt;"</a:t>
            </a:r>
            <a:r>
              <a:rPr lang="en-IN" sz="1350" dirty="0">
                <a:solidFill>
                  <a:srgbClr val="000000"/>
                </a:solidFill>
                <a:latin typeface="Consolas" panose="020B0609020204030204" pitchFamily="49" charset="0"/>
              </a:rPr>
              <a:t>)</a:t>
            </a:r>
          </a:p>
          <a:p>
            <a:r>
              <a:rPr lang="en-IN" sz="1350" dirty="0" err="1">
                <a:solidFill>
                  <a:srgbClr val="000000"/>
                </a:solidFill>
                <a:latin typeface="Consolas" panose="020B0609020204030204" pitchFamily="49" charset="0"/>
              </a:rPr>
              <a:t>document.writeln</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"a="</a:t>
            </a:r>
            <a:r>
              <a:rPr lang="en-IN" sz="1350" dirty="0">
                <a:solidFill>
                  <a:srgbClr val="000000"/>
                </a:solidFill>
                <a:latin typeface="Consolas" panose="020B0609020204030204" pitchFamily="49" charset="0"/>
              </a:rPr>
              <a:t>+a+</a:t>
            </a:r>
            <a:r>
              <a:rPr lang="en-IN" sz="1350" dirty="0">
                <a:solidFill>
                  <a:srgbClr val="A31515"/>
                </a:solidFill>
                <a:latin typeface="Consolas" panose="020B0609020204030204" pitchFamily="49" charset="0"/>
              </a:rPr>
              <a:t>"&lt;</a:t>
            </a:r>
            <a:r>
              <a:rPr lang="en-IN" sz="1350" dirty="0" err="1">
                <a:solidFill>
                  <a:srgbClr val="A31515"/>
                </a:solidFill>
                <a:latin typeface="Consolas" panose="020B0609020204030204" pitchFamily="49" charset="0"/>
              </a:rPr>
              <a:t>br</a:t>
            </a:r>
            <a:r>
              <a:rPr lang="en-IN" sz="1350" dirty="0">
                <a:solidFill>
                  <a:srgbClr val="A31515"/>
                </a:solidFill>
                <a:latin typeface="Consolas" panose="020B0609020204030204" pitchFamily="49" charset="0"/>
              </a:rPr>
              <a:t>&gt;"</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err="1">
                <a:solidFill>
                  <a:srgbClr val="000000"/>
                </a:solidFill>
                <a:latin typeface="Consolas" panose="020B0609020204030204" pitchFamily="49" charset="0"/>
              </a:rPr>
              <a:t>document.writeln</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"b="</a:t>
            </a:r>
            <a:r>
              <a:rPr lang="en-IN" sz="1350" dirty="0">
                <a:solidFill>
                  <a:srgbClr val="000000"/>
                </a:solidFill>
                <a:latin typeface="Consolas" panose="020B0609020204030204" pitchFamily="49" charset="0"/>
              </a:rPr>
              <a:t>+b+</a:t>
            </a:r>
            <a:r>
              <a:rPr lang="en-IN" sz="1350" dirty="0">
                <a:solidFill>
                  <a:srgbClr val="A31515"/>
                </a:solidFill>
                <a:latin typeface="Consolas" panose="020B0609020204030204" pitchFamily="49" charset="0"/>
              </a:rPr>
              <a:t>"&lt;</a:t>
            </a:r>
            <a:r>
              <a:rPr lang="en-IN" sz="1350" dirty="0" err="1">
                <a:solidFill>
                  <a:srgbClr val="A31515"/>
                </a:solidFill>
                <a:latin typeface="Consolas" panose="020B0609020204030204" pitchFamily="49" charset="0"/>
              </a:rPr>
              <a:t>br</a:t>
            </a:r>
            <a:r>
              <a:rPr lang="en-IN" sz="1350" dirty="0">
                <a:solidFill>
                  <a:srgbClr val="A31515"/>
                </a:solidFill>
                <a:latin typeface="Consolas" panose="020B0609020204030204" pitchFamily="49" charset="0"/>
              </a:rPr>
              <a:t>&gt;"</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err="1">
                <a:solidFill>
                  <a:srgbClr val="000000"/>
                </a:solidFill>
                <a:latin typeface="Consolas" panose="020B0609020204030204" pitchFamily="49" charset="0"/>
              </a:rPr>
              <a:t>document.writeln</a:t>
            </a:r>
            <a:r>
              <a:rPr lang="en-IN" sz="1350" dirty="0">
                <a:solidFill>
                  <a:srgbClr val="000000"/>
                </a:solidFill>
                <a:latin typeface="Consolas" panose="020B0609020204030204" pitchFamily="49" charset="0"/>
              </a:rPr>
              <a:t>(</a:t>
            </a:r>
            <a:r>
              <a:rPr lang="en-IN" sz="1350" dirty="0" err="1">
                <a:solidFill>
                  <a:srgbClr val="000000"/>
                </a:solidFill>
                <a:latin typeface="Consolas" panose="020B0609020204030204" pitchFamily="49" charset="0"/>
              </a:rPr>
              <a:t>a.pop</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"&lt;</a:t>
            </a:r>
            <a:r>
              <a:rPr lang="en-IN" sz="1350" dirty="0" err="1">
                <a:solidFill>
                  <a:srgbClr val="A31515"/>
                </a:solidFill>
                <a:latin typeface="Consolas" panose="020B0609020204030204" pitchFamily="49" charset="0"/>
              </a:rPr>
              <a:t>br</a:t>
            </a:r>
            <a:r>
              <a:rPr lang="en-IN" sz="1350" dirty="0">
                <a:solidFill>
                  <a:srgbClr val="A31515"/>
                </a:solidFill>
                <a:latin typeface="Consolas" panose="020B0609020204030204" pitchFamily="49" charset="0"/>
              </a:rPr>
              <a:t>&gt;"</a:t>
            </a:r>
            <a:r>
              <a:rPr lang="en-IN" sz="1350" dirty="0">
                <a:solidFill>
                  <a:srgbClr val="000000"/>
                </a:solidFill>
                <a:latin typeface="Consolas" panose="020B0609020204030204" pitchFamily="49" charset="0"/>
              </a:rPr>
              <a:t>)</a:t>
            </a:r>
          </a:p>
          <a:p>
            <a:r>
              <a:rPr lang="en-IN" sz="1350" dirty="0">
                <a:solidFill>
                  <a:srgbClr val="000000"/>
                </a:solidFill>
                <a:latin typeface="Consolas" panose="020B0609020204030204" pitchFamily="49" charset="0"/>
              </a:rPr>
              <a:t>    </a:t>
            </a:r>
            <a:r>
              <a:rPr lang="en-IN" sz="1350" dirty="0" err="1">
                <a:solidFill>
                  <a:srgbClr val="000000"/>
                </a:solidFill>
                <a:latin typeface="Consolas" panose="020B0609020204030204" pitchFamily="49" charset="0"/>
              </a:rPr>
              <a:t>document.writeln</a:t>
            </a:r>
            <a:r>
              <a:rPr lang="en-IN" sz="1350" dirty="0">
                <a:solidFill>
                  <a:srgbClr val="000000"/>
                </a:solidFill>
                <a:latin typeface="Consolas" panose="020B0609020204030204" pitchFamily="49" charset="0"/>
              </a:rPr>
              <a:t>(</a:t>
            </a:r>
            <a:r>
              <a:rPr lang="en-IN" sz="1350" dirty="0">
                <a:solidFill>
                  <a:srgbClr val="A31515"/>
                </a:solidFill>
                <a:latin typeface="Consolas" panose="020B0609020204030204" pitchFamily="49" charset="0"/>
              </a:rPr>
              <a:t>"a="</a:t>
            </a:r>
            <a:r>
              <a:rPr lang="en-IN" sz="1350" dirty="0">
                <a:solidFill>
                  <a:srgbClr val="000000"/>
                </a:solidFill>
                <a:latin typeface="Consolas" panose="020B0609020204030204" pitchFamily="49" charset="0"/>
              </a:rPr>
              <a:t>+a+</a:t>
            </a:r>
            <a:r>
              <a:rPr lang="en-IN" sz="1350" dirty="0">
                <a:solidFill>
                  <a:srgbClr val="A31515"/>
                </a:solidFill>
                <a:latin typeface="Consolas" panose="020B0609020204030204" pitchFamily="49" charset="0"/>
              </a:rPr>
              <a:t>"&lt;</a:t>
            </a:r>
            <a:r>
              <a:rPr lang="en-IN" sz="1350" dirty="0" err="1">
                <a:solidFill>
                  <a:srgbClr val="A31515"/>
                </a:solidFill>
                <a:latin typeface="Consolas" panose="020B0609020204030204" pitchFamily="49" charset="0"/>
              </a:rPr>
              <a:t>br</a:t>
            </a:r>
            <a:r>
              <a:rPr lang="en-IN" sz="1350" dirty="0">
                <a:solidFill>
                  <a:srgbClr val="A31515"/>
                </a:solidFill>
                <a:latin typeface="Consolas" panose="020B0609020204030204" pitchFamily="49" charset="0"/>
              </a:rPr>
              <a:t>&gt;"</a:t>
            </a:r>
            <a:r>
              <a:rPr lang="en-IN" sz="1350" dirty="0">
                <a:solidFill>
                  <a:srgbClr val="000000"/>
                </a:solidFill>
                <a:latin typeface="Consolas" panose="020B0609020204030204" pitchFamily="49" charset="0"/>
              </a:rPr>
              <a:t>)</a:t>
            </a:r>
          </a:p>
          <a:p>
            <a:endParaRPr lang="en-IN" sz="135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B2B5C114-CF32-485B-41BB-055C36B07ECB}"/>
              </a:ext>
            </a:extLst>
          </p:cNvPr>
          <p:cNvSpPr txBox="1"/>
          <p:nvPr/>
        </p:nvSpPr>
        <p:spPr>
          <a:xfrm>
            <a:off x="7271527" y="2071475"/>
            <a:ext cx="1764194" cy="3000821"/>
          </a:xfrm>
          <a:prstGeom prst="rect">
            <a:avLst/>
          </a:prstGeom>
          <a:noFill/>
        </p:spPr>
        <p:txBody>
          <a:bodyPr wrap="square">
            <a:spAutoFit/>
          </a:bodyPr>
          <a:lstStyle/>
          <a:p>
            <a:r>
              <a:rPr lang="en-US" sz="1350" dirty="0">
                <a:solidFill>
                  <a:schemeClr val="bg1"/>
                </a:solidFill>
              </a:rPr>
              <a:t>Array Methods</a:t>
            </a:r>
          </a:p>
          <a:p>
            <a:r>
              <a:rPr lang="en-US" sz="1350" dirty="0">
                <a:solidFill>
                  <a:schemeClr val="bg1"/>
                </a:solidFill>
              </a:rPr>
              <a:t>10$20$30$40</a:t>
            </a:r>
          </a:p>
          <a:p>
            <a:r>
              <a:rPr lang="en-US" sz="1350" dirty="0" err="1">
                <a:solidFill>
                  <a:schemeClr val="bg1"/>
                </a:solidFill>
              </a:rPr>
              <a:t>abc,def,ghi,xyz</a:t>
            </a:r>
            <a:endParaRPr lang="en-US" sz="1350" dirty="0">
              <a:solidFill>
                <a:schemeClr val="bg1"/>
              </a:solidFill>
            </a:endParaRPr>
          </a:p>
          <a:p>
            <a:r>
              <a:rPr lang="en-US" sz="1350" dirty="0">
                <a:solidFill>
                  <a:schemeClr val="bg1"/>
                </a:solidFill>
              </a:rPr>
              <a:t>40,30,20,10</a:t>
            </a:r>
          </a:p>
          <a:p>
            <a:r>
              <a:rPr lang="en-US" sz="1350" dirty="0">
                <a:solidFill>
                  <a:schemeClr val="bg1"/>
                </a:solidFill>
              </a:rPr>
              <a:t>a=40,30,20,10</a:t>
            </a:r>
          </a:p>
          <a:p>
            <a:r>
              <a:rPr lang="en-US" sz="1350" dirty="0">
                <a:solidFill>
                  <a:schemeClr val="bg1"/>
                </a:solidFill>
              </a:rPr>
              <a:t>b=50,60,70,80</a:t>
            </a:r>
          </a:p>
          <a:p>
            <a:r>
              <a:rPr lang="en-US" sz="1350" dirty="0">
                <a:solidFill>
                  <a:schemeClr val="bg1"/>
                </a:solidFill>
              </a:rPr>
              <a:t>10</a:t>
            </a:r>
          </a:p>
          <a:p>
            <a:r>
              <a:rPr lang="en-US" sz="1350" dirty="0">
                <a:solidFill>
                  <a:schemeClr val="bg1"/>
                </a:solidFill>
              </a:rPr>
              <a:t>a=40,30,20</a:t>
            </a:r>
          </a:p>
          <a:p>
            <a:r>
              <a:rPr lang="en-US" sz="1350" dirty="0">
                <a:solidFill>
                  <a:schemeClr val="bg1"/>
                </a:solidFill>
              </a:rPr>
              <a:t>4</a:t>
            </a:r>
          </a:p>
          <a:p>
            <a:r>
              <a:rPr lang="en-US" sz="1350" dirty="0">
                <a:solidFill>
                  <a:schemeClr val="bg1"/>
                </a:solidFill>
              </a:rPr>
              <a:t>a=40,30,20,10</a:t>
            </a:r>
          </a:p>
          <a:p>
            <a:r>
              <a:rPr lang="en-US" sz="1350" dirty="0">
                <a:solidFill>
                  <a:schemeClr val="bg1"/>
                </a:solidFill>
              </a:rPr>
              <a:t>40</a:t>
            </a:r>
          </a:p>
          <a:p>
            <a:r>
              <a:rPr lang="en-US" sz="1350" dirty="0">
                <a:solidFill>
                  <a:schemeClr val="bg1"/>
                </a:solidFill>
              </a:rPr>
              <a:t>a=30,20,10</a:t>
            </a:r>
          </a:p>
          <a:p>
            <a:r>
              <a:rPr lang="en-US" sz="1350" dirty="0">
                <a:solidFill>
                  <a:schemeClr val="bg1"/>
                </a:solidFill>
              </a:rPr>
              <a:t>4</a:t>
            </a:r>
          </a:p>
          <a:p>
            <a:r>
              <a:rPr lang="en-US" sz="1350" dirty="0">
                <a:solidFill>
                  <a:schemeClr val="bg1"/>
                </a:solidFill>
              </a:rPr>
              <a:t>a=50,30,20,10</a:t>
            </a:r>
            <a:endParaRPr lang="en-IN" sz="1350" dirty="0">
              <a:solidFill>
                <a:schemeClr val="bg1"/>
              </a:solidFill>
            </a:endParaRPr>
          </a:p>
        </p:txBody>
      </p:sp>
    </p:spTree>
    <p:extLst>
      <p:ext uri="{BB962C8B-B14F-4D97-AF65-F5344CB8AC3E}">
        <p14:creationId xmlns:p14="http://schemas.microsoft.com/office/powerpoint/2010/main" val="42171341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21923"/>
            <a:ext cx="6003387" cy="461665"/>
          </a:xfrm>
          <a:prstGeom prst="rect">
            <a:avLst/>
          </a:prstGeom>
          <a:noFill/>
        </p:spPr>
        <p:txBody>
          <a:bodyPr wrap="square">
            <a:spAutoFit/>
          </a:bodyPr>
          <a:lstStyle/>
          <a:p>
            <a:pPr algn="just"/>
            <a:r>
              <a:rPr lang="en-US" sz="2400" b="1" dirty="0">
                <a:solidFill>
                  <a:schemeClr val="bg1"/>
                </a:solidFill>
                <a:latin typeface="Bookman Old Style" panose="02050604050505020204" pitchFamily="18" charset="0"/>
              </a:rPr>
              <a:t>Document Object Model(DOM)</a:t>
            </a:r>
          </a:p>
        </p:txBody>
      </p:sp>
      <p:sp>
        <p:nvSpPr>
          <p:cNvPr id="5" name="TextBox 4">
            <a:extLst>
              <a:ext uri="{FF2B5EF4-FFF2-40B4-BE49-F238E27FC236}">
                <a16:creationId xmlns:a16="http://schemas.microsoft.com/office/drawing/2014/main" id="{15EE43D9-CB1F-D794-CB44-AAAE91322A16}"/>
              </a:ext>
            </a:extLst>
          </p:cNvPr>
          <p:cNvSpPr txBox="1"/>
          <p:nvPr/>
        </p:nvSpPr>
        <p:spPr>
          <a:xfrm>
            <a:off x="381000" y="729139"/>
            <a:ext cx="8305800" cy="4524315"/>
          </a:xfrm>
          <a:prstGeom prst="rect">
            <a:avLst/>
          </a:prstGeom>
          <a:noFill/>
        </p:spPr>
        <p:txBody>
          <a:bodyPr wrap="square">
            <a:spAutoFit/>
          </a:bodyPr>
          <a:lstStyle/>
          <a:p>
            <a:r>
              <a:rPr lang="en-IN" b="0" i="0" dirty="0">
                <a:solidFill>
                  <a:srgbClr val="FF0000"/>
                </a:solidFill>
                <a:effectLst/>
                <a:latin typeface="Segoe UI" panose="020B0502040204020203" pitchFamily="34" charset="0"/>
              </a:rPr>
              <a:t>JavaScript Can Change HTML Content</a:t>
            </a:r>
          </a:p>
          <a:p>
            <a:r>
              <a:rPr lang="en-US" dirty="0">
                <a:solidFill>
                  <a:schemeClr val="bg1"/>
                </a:solidFill>
              </a:rPr>
              <a:t>One of many JavaScript HTML methods is </a:t>
            </a:r>
            <a:r>
              <a:rPr lang="en-US" dirty="0" err="1">
                <a:solidFill>
                  <a:srgbClr val="FF0000"/>
                </a:solidFill>
              </a:rPr>
              <a:t>getElementById</a:t>
            </a:r>
            <a:r>
              <a:rPr lang="en-US" dirty="0">
                <a:solidFill>
                  <a:srgbClr val="FF0000"/>
                </a:solidFill>
              </a:rPr>
              <a:t>().</a:t>
            </a:r>
          </a:p>
          <a:p>
            <a:r>
              <a:rPr lang="en-US" dirty="0">
                <a:solidFill>
                  <a:schemeClr val="bg1"/>
                </a:solidFill>
              </a:rPr>
              <a:t>The example below "finds" an HTML element (with id="demo"), and changes the element content </a:t>
            </a:r>
            <a:r>
              <a:rPr lang="en-US" dirty="0">
                <a:solidFill>
                  <a:srgbClr val="FF0000"/>
                </a:solidFill>
              </a:rPr>
              <a:t>(</a:t>
            </a:r>
            <a:r>
              <a:rPr lang="en-US" dirty="0" err="1">
                <a:solidFill>
                  <a:srgbClr val="FF0000"/>
                </a:solidFill>
              </a:rPr>
              <a:t>innerHTML</a:t>
            </a:r>
            <a:r>
              <a:rPr lang="en-US" dirty="0">
                <a:solidFill>
                  <a:schemeClr val="bg1"/>
                </a:solidFill>
              </a:rPr>
              <a:t>) to "Hello JavaScript":</a:t>
            </a:r>
          </a:p>
          <a:p>
            <a:r>
              <a:rPr lang="en-US" dirty="0">
                <a:solidFill>
                  <a:srgbClr val="FF0000"/>
                </a:solidFill>
              </a:rPr>
              <a:t>Example</a:t>
            </a:r>
          </a:p>
          <a:p>
            <a:r>
              <a:rPr lang="en-US" dirty="0">
                <a:solidFill>
                  <a:schemeClr val="bg1"/>
                </a:solidFill>
              </a:rPr>
              <a:t>&lt;!DOCTYPE html&gt;</a:t>
            </a:r>
          </a:p>
          <a:p>
            <a:r>
              <a:rPr lang="en-US" dirty="0">
                <a:solidFill>
                  <a:schemeClr val="bg1"/>
                </a:solidFill>
              </a:rPr>
              <a:t>&lt;html&gt;</a:t>
            </a:r>
          </a:p>
          <a:p>
            <a:r>
              <a:rPr lang="en-US" dirty="0">
                <a:solidFill>
                  <a:schemeClr val="bg1"/>
                </a:solidFill>
              </a:rPr>
              <a:t>&lt;body&gt;</a:t>
            </a:r>
          </a:p>
          <a:p>
            <a:r>
              <a:rPr lang="en-US" dirty="0">
                <a:solidFill>
                  <a:schemeClr val="bg1"/>
                </a:solidFill>
              </a:rPr>
              <a:t>&lt;h2&gt;What Can JavaScript Do?&lt;/h2&gt;</a:t>
            </a:r>
          </a:p>
          <a:p>
            <a:r>
              <a:rPr lang="en-US" dirty="0">
                <a:solidFill>
                  <a:schemeClr val="bg1"/>
                </a:solidFill>
              </a:rPr>
              <a:t>&lt;p id="demo"&gt;JavaScript can change HTML content.&lt;/p&gt;</a:t>
            </a:r>
          </a:p>
          <a:p>
            <a:r>
              <a:rPr lang="en-US" dirty="0">
                <a:solidFill>
                  <a:schemeClr val="bg1"/>
                </a:solidFill>
              </a:rPr>
              <a:t>&lt;button type="button" onclick='</a:t>
            </a:r>
            <a:r>
              <a:rPr lang="en-US" dirty="0" err="1">
                <a:solidFill>
                  <a:schemeClr val="bg1"/>
                </a:solidFill>
              </a:rPr>
              <a:t>document.getElementById</a:t>
            </a:r>
            <a:r>
              <a:rPr lang="en-US" dirty="0">
                <a:solidFill>
                  <a:schemeClr val="bg1"/>
                </a:solidFill>
              </a:rPr>
              <a:t>("demo").</a:t>
            </a:r>
            <a:r>
              <a:rPr lang="en-US" dirty="0" err="1">
                <a:solidFill>
                  <a:schemeClr val="bg1"/>
                </a:solidFill>
              </a:rPr>
              <a:t>innerHTML</a:t>
            </a:r>
            <a:r>
              <a:rPr lang="en-US" dirty="0">
                <a:solidFill>
                  <a:schemeClr val="bg1"/>
                </a:solidFill>
              </a:rPr>
              <a:t> = "Hello JavaScript!"'&gt;Click Me!&lt;/button&gt;</a:t>
            </a:r>
          </a:p>
          <a:p>
            <a:r>
              <a:rPr lang="en-US" dirty="0">
                <a:solidFill>
                  <a:schemeClr val="bg1"/>
                </a:solidFill>
              </a:rPr>
              <a:t>&lt;/body&gt;</a:t>
            </a:r>
          </a:p>
          <a:p>
            <a:r>
              <a:rPr lang="en-US" dirty="0">
                <a:solidFill>
                  <a:schemeClr val="bg1"/>
                </a:solidFill>
              </a:rPr>
              <a:t>&lt;/html&gt;</a:t>
            </a:r>
          </a:p>
          <a:p>
            <a:r>
              <a:rPr lang="en-US" dirty="0">
                <a:solidFill>
                  <a:srgbClr val="FF0000"/>
                </a:solidFill>
              </a:rPr>
              <a:t>Note </a:t>
            </a:r>
            <a:r>
              <a:rPr lang="en-US" b="0" i="0" dirty="0">
                <a:solidFill>
                  <a:srgbClr val="FF0000"/>
                </a:solidFill>
                <a:effectLst/>
                <a:latin typeface="Verdana" panose="020B0604030504040204" pitchFamily="34" charset="0"/>
              </a:rPr>
              <a:t>JavaScript accepts both double and single quotes:</a:t>
            </a:r>
            <a:endParaRPr lang="en-US" dirty="0">
              <a:solidFill>
                <a:srgbClr val="FF0000"/>
              </a:solidFill>
            </a:endParaRPr>
          </a:p>
          <a:p>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'demo'</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'Hello JavaScript'</a:t>
            </a:r>
            <a:r>
              <a:rPr lang="en-IN" b="0" i="0" dirty="0">
                <a:solidFill>
                  <a:srgbClr val="000000"/>
                </a:solidFill>
                <a:effectLst/>
                <a:latin typeface="Consolas" panose="020B0609020204030204" pitchFamily="49" charset="0"/>
              </a:rPr>
              <a:t>;</a:t>
            </a:r>
            <a:endParaRPr lang="en-US" dirty="0">
              <a:solidFill>
                <a:schemeClr val="bg1"/>
              </a:solidFill>
            </a:endParaRPr>
          </a:p>
        </p:txBody>
      </p:sp>
      <p:pic>
        <p:nvPicPr>
          <p:cNvPr id="6" name="Picture 5">
            <a:extLst>
              <a:ext uri="{FF2B5EF4-FFF2-40B4-BE49-F238E27FC236}">
                <a16:creationId xmlns:a16="http://schemas.microsoft.com/office/drawing/2014/main" id="{940CC2D3-AB51-687A-A04D-BE3E9D2E2B23}"/>
              </a:ext>
            </a:extLst>
          </p:cNvPr>
          <p:cNvPicPr>
            <a:picLocks noChangeAspect="1"/>
          </p:cNvPicPr>
          <p:nvPr/>
        </p:nvPicPr>
        <p:blipFill>
          <a:blip r:embed="rId3"/>
          <a:stretch>
            <a:fillRect/>
          </a:stretch>
        </p:blipFill>
        <p:spPr>
          <a:xfrm>
            <a:off x="6020115" y="2098076"/>
            <a:ext cx="3200400" cy="1190625"/>
          </a:xfrm>
          <a:prstGeom prst="rect">
            <a:avLst/>
          </a:prstGeom>
        </p:spPr>
      </p:pic>
    </p:spTree>
    <p:extLst>
      <p:ext uri="{BB962C8B-B14F-4D97-AF65-F5344CB8AC3E}">
        <p14:creationId xmlns:p14="http://schemas.microsoft.com/office/powerpoint/2010/main" val="3527086935"/>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6"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DC3A66A-7473-EEE4-B4D4-9BC25AAA0417}"/>
              </a:ext>
            </a:extLst>
          </p:cNvPr>
          <p:cNvSpPr txBox="1"/>
          <p:nvPr/>
        </p:nvSpPr>
        <p:spPr>
          <a:xfrm>
            <a:off x="214316" y="134714"/>
            <a:ext cx="4572000" cy="369332"/>
          </a:xfrm>
          <a:prstGeom prst="rect">
            <a:avLst/>
          </a:prstGeom>
          <a:noFill/>
        </p:spPr>
        <p:txBody>
          <a:bodyPr wrap="square">
            <a:spAutoFit/>
          </a:bodyPr>
          <a:lstStyle/>
          <a:p>
            <a:pPr algn="ctr"/>
            <a:r>
              <a:rPr lang="en-IN" b="1" dirty="0">
                <a:solidFill>
                  <a:srgbClr val="FF0000"/>
                </a:solidFill>
                <a:latin typeface="Segoe UI" panose="020B0502040204020203" pitchFamily="34" charset="0"/>
              </a:rPr>
              <a:t>JavaScript Array Methods</a:t>
            </a:r>
          </a:p>
        </p:txBody>
      </p:sp>
      <p:sp>
        <p:nvSpPr>
          <p:cNvPr id="5" name="TextBox 4">
            <a:extLst>
              <a:ext uri="{FF2B5EF4-FFF2-40B4-BE49-F238E27FC236}">
                <a16:creationId xmlns:a16="http://schemas.microsoft.com/office/drawing/2014/main" id="{8BD8D7B3-3A38-482A-254E-13EEDD90B229}"/>
              </a:ext>
            </a:extLst>
          </p:cNvPr>
          <p:cNvSpPr txBox="1"/>
          <p:nvPr/>
        </p:nvSpPr>
        <p:spPr>
          <a:xfrm>
            <a:off x="318052" y="525780"/>
            <a:ext cx="3985592" cy="4878259"/>
          </a:xfrm>
          <a:prstGeom prst="rect">
            <a:avLst/>
          </a:prstGeom>
          <a:noFill/>
        </p:spPr>
        <p:txBody>
          <a:bodyPr wrap="square">
            <a:spAutoFit/>
          </a:bodyPr>
          <a:lstStyle/>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a.push</a:t>
            </a:r>
            <a:r>
              <a:rPr lang="en-IN" sz="1350" dirty="0">
                <a:solidFill>
                  <a:schemeClr val="bg1"/>
                </a:solidFill>
              </a:rPr>
              <a:t>("10")+"&lt;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a.shift</a:t>
            </a:r>
            <a:r>
              <a:rPr lang="en-IN" sz="1350" dirty="0">
                <a:solidFill>
                  <a:schemeClr val="bg1"/>
                </a:solidFill>
              </a:rPr>
              <a:t>()+"&lt;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a.unshift</a:t>
            </a:r>
            <a:r>
              <a:rPr lang="en-IN" sz="1350" dirty="0">
                <a:solidFill>
                  <a:schemeClr val="bg1"/>
                </a:solidFill>
              </a:rPr>
              <a:t>("50")+"&lt;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a.concat</a:t>
            </a:r>
            <a:r>
              <a:rPr lang="en-IN" sz="1350" dirty="0">
                <a:solidFill>
                  <a:schemeClr val="bg1"/>
                </a:solidFill>
              </a:rPr>
              <a:t>(b)+"&lt;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a.concat</a:t>
            </a:r>
            <a:r>
              <a:rPr lang="en-IN" sz="1350" dirty="0">
                <a:solidFill>
                  <a:schemeClr val="bg1"/>
                </a:solidFill>
              </a:rPr>
              <a:t>("100")+"&lt;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a.splice</a:t>
            </a:r>
            <a:r>
              <a:rPr lang="en-IN" sz="1350" dirty="0">
                <a:solidFill>
                  <a:schemeClr val="bg1"/>
                </a:solidFill>
              </a:rPr>
              <a:t>(1,0,"40","60")+"&lt;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a.splice</a:t>
            </a:r>
            <a:r>
              <a:rPr lang="en-IN" sz="1350" dirty="0">
                <a:solidFill>
                  <a:schemeClr val="bg1"/>
                </a:solidFill>
              </a:rPr>
              <a:t>(3,2,"70")+"&lt;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a.splice</a:t>
            </a:r>
            <a:r>
              <a:rPr lang="en-IN" sz="1350" dirty="0">
                <a:solidFill>
                  <a:schemeClr val="bg1"/>
                </a:solidFill>
              </a:rPr>
              <a:t>(3,2)+"&lt;</a:t>
            </a:r>
            <a:r>
              <a:rPr lang="en-IN" sz="1350" dirty="0" err="1">
                <a:solidFill>
                  <a:schemeClr val="bg1"/>
                </a:solidFill>
              </a:rPr>
              <a:t>br</a:t>
            </a:r>
            <a:r>
              <a:rPr lang="en-IN" sz="1350" dirty="0">
                <a:solidFill>
                  <a:schemeClr val="bg1"/>
                </a:solidFill>
              </a:rPr>
              <a:t>&gt;")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("a="+a+"&lt;</a:t>
            </a:r>
            <a:r>
              <a:rPr lang="en-IN" sz="1350" dirty="0" err="1">
                <a:solidFill>
                  <a:schemeClr val="bg1"/>
                </a:solidFill>
              </a:rPr>
              <a:t>br</a:t>
            </a:r>
            <a:r>
              <a:rPr lang="en-IN" sz="1350" dirty="0">
                <a:solidFill>
                  <a:schemeClr val="bg1"/>
                </a:solidFill>
              </a:rPr>
              <a:t>&gt;")</a:t>
            </a:r>
          </a:p>
          <a:p>
            <a:r>
              <a:rPr lang="en-IN" sz="1350" dirty="0">
                <a:solidFill>
                  <a:schemeClr val="bg1"/>
                </a:solidFill>
              </a:rPr>
              <a:t>    var n=[100,200,300,400,500,600,700]</a:t>
            </a:r>
          </a:p>
          <a:p>
            <a:r>
              <a:rPr lang="pt-BR" sz="1400" b="0" dirty="0">
                <a:solidFill>
                  <a:srgbClr val="000000"/>
                </a:solidFill>
                <a:effectLst/>
                <a:latin typeface="Consolas" panose="020B0609020204030204" pitchFamily="49" charset="0"/>
              </a:rPr>
              <a:t> document.writeln(</a:t>
            </a:r>
            <a:r>
              <a:rPr lang="pt-BR" sz="1400" b="0" dirty="0">
                <a:solidFill>
                  <a:srgbClr val="A31515"/>
                </a:solidFill>
                <a:effectLst/>
                <a:latin typeface="Consolas" panose="020B0609020204030204" pitchFamily="49" charset="0"/>
              </a:rPr>
              <a:t>"n="</a:t>
            </a:r>
            <a:r>
              <a:rPr lang="pt-BR" sz="1400" b="0" dirty="0">
                <a:solidFill>
                  <a:srgbClr val="000000"/>
                </a:solidFill>
                <a:effectLst/>
                <a:latin typeface="Consolas" panose="020B0609020204030204" pitchFamily="49" charset="0"/>
              </a:rPr>
              <a:t>+n+</a:t>
            </a:r>
            <a:r>
              <a:rPr lang="pt-BR" sz="1400" b="0" dirty="0">
                <a:solidFill>
                  <a:srgbClr val="A31515"/>
                </a:solidFill>
                <a:effectLst/>
                <a:latin typeface="Consolas" panose="020B0609020204030204" pitchFamily="49" charset="0"/>
              </a:rPr>
              <a:t>"&lt;br&gt;"</a:t>
            </a:r>
            <a:r>
              <a:rPr lang="pt-BR" sz="1400" b="0" dirty="0">
                <a:solidFill>
                  <a:srgbClr val="000000"/>
                </a:solidFill>
                <a:effectLst/>
                <a:latin typeface="Consolas" panose="020B0609020204030204" pitchFamily="49" charset="0"/>
              </a:rPr>
              <a:t>)</a:t>
            </a:r>
          </a:p>
          <a:p>
            <a:r>
              <a:rPr lang="en-IN" sz="1350" dirty="0">
                <a:solidFill>
                  <a:schemeClr val="bg1"/>
                </a:solidFill>
              </a:rPr>
              <a:t>    </a:t>
            </a:r>
            <a:r>
              <a:rPr lang="en-IN" sz="1350" dirty="0" err="1">
                <a:solidFill>
                  <a:schemeClr val="bg1"/>
                </a:solidFill>
              </a:rPr>
              <a:t>document.writeln</a:t>
            </a:r>
            <a:r>
              <a:rPr lang="en-IN" sz="1350" dirty="0">
                <a:solidFill>
                  <a:schemeClr val="bg1"/>
                </a:solidFill>
              </a:rPr>
              <a:t>(</a:t>
            </a:r>
            <a:r>
              <a:rPr lang="en-IN" sz="1350" dirty="0" err="1">
                <a:solidFill>
                  <a:schemeClr val="bg1"/>
                </a:solidFill>
              </a:rPr>
              <a:t>n.slice</a:t>
            </a:r>
            <a:r>
              <a:rPr lang="en-IN" sz="1350" dirty="0">
                <a:solidFill>
                  <a:schemeClr val="bg1"/>
                </a:solidFill>
              </a:rPr>
              <a:t>(0,4)+"&lt;</a:t>
            </a:r>
            <a:r>
              <a:rPr lang="en-IN" sz="1350" dirty="0" err="1">
                <a:solidFill>
                  <a:schemeClr val="bg1"/>
                </a:solidFill>
              </a:rPr>
              <a:t>br</a:t>
            </a:r>
            <a:r>
              <a:rPr lang="en-IN" sz="1350" dirty="0">
                <a:solidFill>
                  <a:schemeClr val="bg1"/>
                </a:solidFill>
              </a:rPr>
              <a:t>&gt;")</a:t>
            </a:r>
          </a:p>
          <a:p>
            <a:r>
              <a:rPr lang="en-IN" sz="1350" dirty="0">
                <a:solidFill>
                  <a:schemeClr val="bg1"/>
                </a:solidFill>
              </a:rPr>
              <a:t>&lt;/script&gt;</a:t>
            </a:r>
          </a:p>
          <a:p>
            <a:r>
              <a:rPr lang="en-IN" sz="1350" dirty="0">
                <a:solidFill>
                  <a:schemeClr val="bg1"/>
                </a:solidFill>
              </a:rPr>
              <a:t>&lt;/body&gt;</a:t>
            </a:r>
          </a:p>
          <a:p>
            <a:r>
              <a:rPr lang="en-IN" sz="1350" dirty="0">
                <a:solidFill>
                  <a:schemeClr val="bg1"/>
                </a:solidFill>
              </a:rPr>
              <a:t>&lt;/html&gt;</a:t>
            </a:r>
          </a:p>
        </p:txBody>
      </p:sp>
      <p:sp>
        <p:nvSpPr>
          <p:cNvPr id="9" name="TextBox 8">
            <a:extLst>
              <a:ext uri="{FF2B5EF4-FFF2-40B4-BE49-F238E27FC236}">
                <a16:creationId xmlns:a16="http://schemas.microsoft.com/office/drawing/2014/main" id="{DE27C67D-8388-F6AE-5B8E-4B94F44E5B28}"/>
              </a:ext>
            </a:extLst>
          </p:cNvPr>
          <p:cNvSpPr txBox="1"/>
          <p:nvPr/>
        </p:nvSpPr>
        <p:spPr>
          <a:xfrm>
            <a:off x="6241774" y="985003"/>
            <a:ext cx="2286000" cy="3000821"/>
          </a:xfrm>
          <a:prstGeom prst="rect">
            <a:avLst/>
          </a:prstGeom>
          <a:noFill/>
        </p:spPr>
        <p:txBody>
          <a:bodyPr wrap="square">
            <a:spAutoFit/>
          </a:bodyPr>
          <a:lstStyle/>
          <a:p>
            <a:r>
              <a:rPr lang="pt-BR" sz="1350" dirty="0">
                <a:solidFill>
                  <a:schemeClr val="bg1"/>
                </a:solidFill>
              </a:rPr>
              <a:t>50,30,20,10,50,60,70,80</a:t>
            </a:r>
          </a:p>
          <a:p>
            <a:r>
              <a:rPr lang="pt-BR" sz="1350" dirty="0">
                <a:solidFill>
                  <a:schemeClr val="bg1"/>
                </a:solidFill>
              </a:rPr>
              <a:t>a=50,30,20,10</a:t>
            </a:r>
          </a:p>
          <a:p>
            <a:r>
              <a:rPr lang="pt-BR" sz="1350" dirty="0">
                <a:solidFill>
                  <a:schemeClr val="bg1"/>
                </a:solidFill>
              </a:rPr>
              <a:t>50,30,20,10,100</a:t>
            </a:r>
          </a:p>
          <a:p>
            <a:r>
              <a:rPr lang="pt-BR" sz="1350" dirty="0">
                <a:solidFill>
                  <a:schemeClr val="bg1"/>
                </a:solidFill>
              </a:rPr>
              <a:t>a=50,30,20,10</a:t>
            </a:r>
          </a:p>
          <a:p>
            <a:endParaRPr lang="pt-BR" sz="1350" dirty="0">
              <a:solidFill>
                <a:schemeClr val="bg1"/>
              </a:solidFill>
            </a:endParaRPr>
          </a:p>
          <a:p>
            <a:r>
              <a:rPr lang="pt-BR" sz="1350" dirty="0">
                <a:solidFill>
                  <a:schemeClr val="bg1"/>
                </a:solidFill>
              </a:rPr>
              <a:t>a=50,40,60,30,20,10</a:t>
            </a:r>
          </a:p>
          <a:p>
            <a:r>
              <a:rPr lang="pt-BR" sz="1350" dirty="0">
                <a:solidFill>
                  <a:schemeClr val="bg1"/>
                </a:solidFill>
              </a:rPr>
              <a:t>30,20</a:t>
            </a:r>
          </a:p>
          <a:p>
            <a:r>
              <a:rPr lang="pt-BR" sz="1350" dirty="0">
                <a:solidFill>
                  <a:schemeClr val="bg1"/>
                </a:solidFill>
              </a:rPr>
              <a:t>a=50,40,60,70,10</a:t>
            </a:r>
          </a:p>
          <a:p>
            <a:r>
              <a:rPr lang="pt-BR" sz="1350" dirty="0">
                <a:solidFill>
                  <a:schemeClr val="bg1"/>
                </a:solidFill>
              </a:rPr>
              <a:t>70,10</a:t>
            </a:r>
          </a:p>
          <a:p>
            <a:r>
              <a:rPr lang="pt-BR" sz="1350" dirty="0">
                <a:solidFill>
                  <a:schemeClr val="bg1"/>
                </a:solidFill>
              </a:rPr>
              <a:t>a=50,40,60</a:t>
            </a:r>
          </a:p>
          <a:p>
            <a:r>
              <a:rPr lang="pt-BR" sz="1350" dirty="0">
                <a:solidFill>
                  <a:schemeClr val="bg1"/>
                </a:solidFill>
              </a:rPr>
              <a:t>100,200,300,400</a:t>
            </a:r>
          </a:p>
          <a:p>
            <a:r>
              <a:rPr lang="pt-BR" sz="1350" dirty="0">
                <a:solidFill>
                  <a:schemeClr val="bg1"/>
                </a:solidFill>
              </a:rPr>
              <a:t>n=100,200,300,400,500,600,700</a:t>
            </a:r>
          </a:p>
          <a:p>
            <a:endParaRPr lang="en-IN" sz="1350" dirty="0">
              <a:solidFill>
                <a:schemeClr val="bg1"/>
              </a:solidFill>
            </a:endParaRPr>
          </a:p>
        </p:txBody>
      </p:sp>
      <p:pic>
        <p:nvPicPr>
          <p:cNvPr id="6" name="Picture 5">
            <a:extLst>
              <a:ext uri="{FF2B5EF4-FFF2-40B4-BE49-F238E27FC236}">
                <a16:creationId xmlns:a16="http://schemas.microsoft.com/office/drawing/2014/main" id="{F1322FD8-C260-E3C9-5ECB-B67BFAB94E20}"/>
              </a:ext>
            </a:extLst>
          </p:cNvPr>
          <p:cNvPicPr>
            <a:picLocks noChangeAspect="1"/>
          </p:cNvPicPr>
          <p:nvPr/>
        </p:nvPicPr>
        <p:blipFill>
          <a:blip r:embed="rId3"/>
          <a:stretch>
            <a:fillRect/>
          </a:stretch>
        </p:blipFill>
        <p:spPr>
          <a:xfrm>
            <a:off x="6239915" y="3781617"/>
            <a:ext cx="1238250" cy="200025"/>
          </a:xfrm>
          <a:prstGeom prst="rect">
            <a:avLst/>
          </a:prstGeom>
        </p:spPr>
      </p:pic>
    </p:spTree>
    <p:extLst>
      <p:ext uri="{BB962C8B-B14F-4D97-AF65-F5344CB8AC3E}">
        <p14:creationId xmlns:p14="http://schemas.microsoft.com/office/powerpoint/2010/main" val="3017708531"/>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Objects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ACD23A1B-B1BC-37D2-7E2D-5045E552B1EF}"/>
              </a:ext>
            </a:extLst>
          </p:cNvPr>
          <p:cNvSpPr txBox="1"/>
          <p:nvPr/>
        </p:nvSpPr>
        <p:spPr>
          <a:xfrm>
            <a:off x="322595" y="844402"/>
            <a:ext cx="8088751" cy="341632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333333"/>
                </a:solidFill>
                <a:effectLst/>
                <a:latin typeface="inter-regular"/>
              </a:rPr>
              <a:t>A </a:t>
            </a:r>
            <a:r>
              <a:rPr lang="en-US" b="0" i="0" dirty="0" err="1">
                <a:solidFill>
                  <a:srgbClr val="333333"/>
                </a:solidFill>
                <a:effectLst/>
                <a:latin typeface="inter-regular"/>
              </a:rPr>
              <a:t>javaScript</a:t>
            </a:r>
            <a:r>
              <a:rPr lang="en-US" b="0" i="0" dirty="0">
                <a:solidFill>
                  <a:srgbClr val="333333"/>
                </a:solidFill>
                <a:effectLst/>
                <a:latin typeface="inter-regular"/>
              </a:rPr>
              <a:t> object is an entity having state and behavior (properties and method). For example: car, pen, bike, chair, glass, keyboard, monitor etc.</a:t>
            </a:r>
          </a:p>
          <a:p>
            <a:pPr marL="285750" indent="-285750" algn="just">
              <a:buFont typeface="Wingdings" panose="05000000000000000000" pitchFamily="2" charset="2"/>
              <a:buChar char="Ø"/>
            </a:pPr>
            <a:r>
              <a:rPr lang="en-US" b="0" i="0" dirty="0">
                <a:solidFill>
                  <a:srgbClr val="333333"/>
                </a:solidFill>
                <a:effectLst/>
                <a:latin typeface="inter-regular"/>
              </a:rPr>
              <a:t>JavaScript is an object-based language. Everything is an object in JavaScript.</a:t>
            </a:r>
          </a:p>
          <a:p>
            <a:pPr marL="285750" indent="-285750" algn="just">
              <a:buFont typeface="Wingdings" panose="05000000000000000000" pitchFamily="2" charset="2"/>
              <a:buChar char="Ø"/>
            </a:pPr>
            <a:r>
              <a:rPr lang="en-US" b="0" i="0" dirty="0">
                <a:solidFill>
                  <a:srgbClr val="333333"/>
                </a:solidFill>
                <a:effectLst/>
                <a:latin typeface="inter-regular"/>
              </a:rPr>
              <a:t>JavaScript is template based not class based. Here, we don't create class to get the object. But, we direct create objects.</a:t>
            </a:r>
          </a:p>
          <a:p>
            <a:pPr algn="just"/>
            <a:r>
              <a:rPr lang="en-IN" b="0" i="0" dirty="0">
                <a:solidFill>
                  <a:srgbClr val="610B38"/>
                </a:solidFill>
                <a:effectLst/>
                <a:latin typeface="erdana"/>
              </a:rPr>
              <a:t>Creating Objects in JavaScript</a:t>
            </a:r>
          </a:p>
          <a:p>
            <a:pPr algn="just"/>
            <a:r>
              <a:rPr lang="en-US" b="0" i="0" dirty="0">
                <a:solidFill>
                  <a:srgbClr val="333333"/>
                </a:solidFill>
                <a:effectLst/>
                <a:latin typeface="inter-regular"/>
              </a:rPr>
              <a:t>There are 3 ways to create objects.</a:t>
            </a:r>
            <a:endParaRPr lang="en-IN" dirty="0">
              <a:solidFill>
                <a:srgbClr val="610B38"/>
              </a:solidFill>
              <a:latin typeface="erdana"/>
            </a:endParaRPr>
          </a:p>
          <a:p>
            <a:pPr algn="just">
              <a:buFont typeface="+mj-lt"/>
              <a:buAutoNum type="arabicPeriod"/>
            </a:pPr>
            <a:r>
              <a:rPr lang="en-US" b="0" i="0" dirty="0">
                <a:solidFill>
                  <a:srgbClr val="000000"/>
                </a:solidFill>
                <a:effectLst/>
                <a:latin typeface="inter-regular"/>
              </a:rPr>
              <a:t>By object literal</a:t>
            </a:r>
          </a:p>
          <a:p>
            <a:pPr algn="just">
              <a:buFont typeface="+mj-lt"/>
              <a:buAutoNum type="arabicPeriod"/>
            </a:pPr>
            <a:r>
              <a:rPr lang="en-US" b="0" i="0" dirty="0">
                <a:solidFill>
                  <a:srgbClr val="000000"/>
                </a:solidFill>
                <a:effectLst/>
                <a:latin typeface="inter-regular"/>
              </a:rPr>
              <a:t>By creating instance of Object directly (using new keyword)</a:t>
            </a:r>
          </a:p>
          <a:p>
            <a:pPr algn="just">
              <a:buFont typeface="+mj-lt"/>
              <a:buAutoNum type="arabicPeriod"/>
            </a:pPr>
            <a:r>
              <a:rPr lang="en-US" b="0" i="0" dirty="0">
                <a:solidFill>
                  <a:srgbClr val="000000"/>
                </a:solidFill>
                <a:effectLst/>
                <a:latin typeface="inter-regular"/>
              </a:rPr>
              <a:t>By using an object constructor (using new keyword)</a:t>
            </a:r>
          </a:p>
          <a:p>
            <a:pPr algn="just"/>
            <a:endParaRPr lang="en-IN" b="0" i="0" dirty="0">
              <a:solidFill>
                <a:srgbClr val="610B38"/>
              </a:solidFill>
              <a:effectLst/>
              <a:latin typeface="erdana"/>
            </a:endParaRPr>
          </a:p>
          <a:p>
            <a:pPr marL="285750" indent="-285750" algn="just">
              <a:buFont typeface="Wingdings" panose="05000000000000000000" pitchFamily="2" charset="2"/>
              <a:buChar char="Ø"/>
            </a:pPr>
            <a:endParaRPr lang="en-US" b="0" i="0" dirty="0">
              <a:solidFill>
                <a:srgbClr val="333333"/>
              </a:solidFill>
              <a:effectLst/>
              <a:latin typeface="inter-regular"/>
            </a:endParaRPr>
          </a:p>
        </p:txBody>
      </p:sp>
    </p:spTree>
    <p:extLst>
      <p:ext uri="{BB962C8B-B14F-4D97-AF65-F5344CB8AC3E}">
        <p14:creationId xmlns:p14="http://schemas.microsoft.com/office/powerpoint/2010/main" val="1338446861"/>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Objects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ACD23A1B-B1BC-37D2-7E2D-5045E552B1EF}"/>
              </a:ext>
            </a:extLst>
          </p:cNvPr>
          <p:cNvSpPr txBox="1"/>
          <p:nvPr/>
        </p:nvSpPr>
        <p:spPr>
          <a:xfrm>
            <a:off x="322595" y="844402"/>
            <a:ext cx="8088751" cy="4247317"/>
          </a:xfrm>
          <a:prstGeom prst="rect">
            <a:avLst/>
          </a:prstGeom>
          <a:noFill/>
        </p:spPr>
        <p:txBody>
          <a:bodyPr wrap="square">
            <a:spAutoFit/>
          </a:bodyPr>
          <a:lstStyle/>
          <a:p>
            <a:pPr algn="just"/>
            <a:r>
              <a:rPr lang="en-US" b="0" i="0" dirty="0">
                <a:solidFill>
                  <a:srgbClr val="610B38"/>
                </a:solidFill>
                <a:effectLst/>
                <a:latin typeface="erdana"/>
              </a:rPr>
              <a:t>1) JavaScript Object by object literal</a:t>
            </a:r>
          </a:p>
          <a:p>
            <a:pPr algn="just"/>
            <a:r>
              <a:rPr lang="en-US" b="0" i="0" dirty="0">
                <a:solidFill>
                  <a:srgbClr val="333333"/>
                </a:solidFill>
                <a:effectLst/>
                <a:latin typeface="inter-regular"/>
              </a:rPr>
              <a:t>The syntax of creating object using object literal is given below:</a:t>
            </a:r>
          </a:p>
          <a:p>
            <a:pPr algn="just"/>
            <a:endParaRPr lang="en-US" b="0" i="0" dirty="0">
              <a:solidFill>
                <a:srgbClr val="333333"/>
              </a:solidFill>
              <a:effectLst/>
              <a:latin typeface="inter-regular"/>
            </a:endParaRPr>
          </a:p>
          <a:p>
            <a:pPr algn="just"/>
            <a:r>
              <a:rPr lang="en-US" b="0" i="0" dirty="0">
                <a:solidFill>
                  <a:srgbClr val="FF0000"/>
                </a:solidFill>
                <a:effectLst/>
                <a:latin typeface="inter-regular"/>
              </a:rPr>
              <a:t>object</a:t>
            </a:r>
            <a:r>
              <a:rPr lang="en-US" b="0" i="0" dirty="0">
                <a:solidFill>
                  <a:srgbClr val="000000"/>
                </a:solidFill>
                <a:effectLst/>
                <a:latin typeface="inter-regular"/>
              </a:rPr>
              <a:t>={property1:value1,property2:value2.....</a:t>
            </a:r>
            <a:r>
              <a:rPr lang="en-US" b="0" i="0" dirty="0" err="1">
                <a:solidFill>
                  <a:srgbClr val="000000"/>
                </a:solidFill>
                <a:effectLst/>
                <a:latin typeface="inter-regular"/>
              </a:rPr>
              <a:t>propertyN:valueN</a:t>
            </a:r>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r>
              <a:rPr lang="en-US" b="0" i="0" dirty="0">
                <a:solidFill>
                  <a:srgbClr val="333333"/>
                </a:solidFill>
                <a:effectLst/>
                <a:latin typeface="inter-regular"/>
              </a:rPr>
              <a:t>As you can see, property and value is separated by : (colon).</a:t>
            </a:r>
          </a:p>
          <a:p>
            <a:pPr algn="just"/>
            <a:r>
              <a:rPr lang="en-US" dirty="0">
                <a:solidFill>
                  <a:srgbClr val="FF0000"/>
                </a:solidFill>
                <a:latin typeface="inter-regular"/>
              </a:rPr>
              <a:t>Example</a:t>
            </a:r>
          </a:p>
          <a:p>
            <a:r>
              <a:rPr lang="en-US" sz="1800" dirty="0">
                <a:solidFill>
                  <a:schemeClr val="bg1"/>
                </a:solidFill>
              </a:rPr>
              <a:t>&lt;script&gt;</a:t>
            </a:r>
            <a:r>
              <a:rPr lang="en-US" sz="1800" b="0" dirty="0">
                <a:solidFill>
                  <a:schemeClr val="bg1"/>
                </a:solidFill>
              </a:rPr>
              <a:t>  </a:t>
            </a:r>
          </a:p>
          <a:p>
            <a:r>
              <a:rPr lang="en-US" sz="1800" b="0" dirty="0">
                <a:solidFill>
                  <a:schemeClr val="bg1"/>
                </a:solidFill>
              </a:rPr>
              <a:t>emp={id:102,name:"Shyam Kumar",salary:40000}  </a:t>
            </a:r>
          </a:p>
          <a:p>
            <a:r>
              <a:rPr lang="en-US" sz="1800" b="0" dirty="0" err="1">
                <a:solidFill>
                  <a:schemeClr val="bg1"/>
                </a:solidFill>
              </a:rPr>
              <a:t>document.write</a:t>
            </a:r>
            <a:r>
              <a:rPr lang="en-US" sz="1800" b="0" dirty="0">
                <a:solidFill>
                  <a:schemeClr val="bg1"/>
                </a:solidFill>
              </a:rPr>
              <a:t>(emp.id+" "+emp.name+" "+</a:t>
            </a:r>
            <a:r>
              <a:rPr lang="en-US" sz="1800" b="0" dirty="0" err="1">
                <a:solidFill>
                  <a:schemeClr val="bg1"/>
                </a:solidFill>
              </a:rPr>
              <a:t>emp.salary</a:t>
            </a:r>
            <a:r>
              <a:rPr lang="en-US" sz="1800" b="0" dirty="0">
                <a:solidFill>
                  <a:schemeClr val="bg1"/>
                </a:solidFill>
              </a:rPr>
              <a:t>);  </a:t>
            </a:r>
          </a:p>
          <a:p>
            <a:r>
              <a:rPr lang="en-US" sz="1800" dirty="0">
                <a:solidFill>
                  <a:schemeClr val="bg1"/>
                </a:solidFill>
              </a:rPr>
              <a:t>&lt;/script&gt;</a:t>
            </a:r>
            <a:r>
              <a:rPr lang="en-US" sz="1800" b="0" dirty="0">
                <a:solidFill>
                  <a:schemeClr val="bg1"/>
                </a:solidFill>
              </a:rPr>
              <a:t>  </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 </a:t>
            </a:r>
          </a:p>
          <a:p>
            <a:pPr algn="just"/>
            <a:endParaRPr lang="en-IN" b="0" i="0" dirty="0">
              <a:solidFill>
                <a:srgbClr val="610B38"/>
              </a:solidFill>
              <a:effectLst/>
              <a:latin typeface="erdana"/>
            </a:endParaRPr>
          </a:p>
          <a:p>
            <a:pPr marL="285750" indent="-285750" algn="just">
              <a:buFont typeface="Wingdings" panose="05000000000000000000" pitchFamily="2" charset="2"/>
              <a:buChar char="Ø"/>
            </a:pPr>
            <a:endParaRPr lang="en-US" b="0" i="0" dirty="0">
              <a:solidFill>
                <a:srgbClr val="333333"/>
              </a:solidFill>
              <a:effectLst/>
              <a:latin typeface="inter-regular"/>
            </a:endParaRPr>
          </a:p>
        </p:txBody>
      </p:sp>
      <p:pic>
        <p:nvPicPr>
          <p:cNvPr id="4" name="Picture 3">
            <a:extLst>
              <a:ext uri="{FF2B5EF4-FFF2-40B4-BE49-F238E27FC236}">
                <a16:creationId xmlns:a16="http://schemas.microsoft.com/office/drawing/2014/main" id="{06AC12B6-67D8-B479-B4FC-636FBD8299EF}"/>
              </a:ext>
            </a:extLst>
          </p:cNvPr>
          <p:cNvPicPr>
            <a:picLocks noChangeAspect="1"/>
          </p:cNvPicPr>
          <p:nvPr/>
        </p:nvPicPr>
        <p:blipFill>
          <a:blip r:embed="rId3"/>
          <a:stretch>
            <a:fillRect/>
          </a:stretch>
        </p:blipFill>
        <p:spPr>
          <a:xfrm>
            <a:off x="6324600" y="3181350"/>
            <a:ext cx="1914525" cy="409575"/>
          </a:xfrm>
          <a:prstGeom prst="rect">
            <a:avLst/>
          </a:prstGeom>
        </p:spPr>
      </p:pic>
    </p:spTree>
    <p:extLst>
      <p:ext uri="{BB962C8B-B14F-4D97-AF65-F5344CB8AC3E}">
        <p14:creationId xmlns:p14="http://schemas.microsoft.com/office/powerpoint/2010/main" val="1810860845"/>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Objects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6" name="TextBox 5">
            <a:extLst>
              <a:ext uri="{FF2B5EF4-FFF2-40B4-BE49-F238E27FC236}">
                <a16:creationId xmlns:a16="http://schemas.microsoft.com/office/drawing/2014/main" id="{ACD23A1B-B1BC-37D2-7E2D-5045E552B1EF}"/>
              </a:ext>
            </a:extLst>
          </p:cNvPr>
          <p:cNvSpPr txBox="1"/>
          <p:nvPr/>
        </p:nvSpPr>
        <p:spPr>
          <a:xfrm>
            <a:off x="322595" y="844402"/>
            <a:ext cx="8088751" cy="3693319"/>
          </a:xfrm>
          <a:prstGeom prst="rect">
            <a:avLst/>
          </a:prstGeom>
          <a:noFill/>
        </p:spPr>
        <p:txBody>
          <a:bodyPr wrap="square">
            <a:spAutoFit/>
          </a:bodyPr>
          <a:lstStyle/>
          <a:p>
            <a:pPr algn="just"/>
            <a:r>
              <a:rPr lang="en-US" b="0" i="0" dirty="0">
                <a:solidFill>
                  <a:srgbClr val="FF0000"/>
                </a:solidFill>
                <a:effectLst/>
                <a:latin typeface="erdana"/>
              </a:rPr>
              <a:t>By creating instance of Object</a:t>
            </a:r>
          </a:p>
          <a:p>
            <a:pPr algn="just"/>
            <a:r>
              <a:rPr lang="en-US" b="0" i="0" dirty="0">
                <a:solidFill>
                  <a:srgbClr val="333333"/>
                </a:solidFill>
                <a:effectLst/>
                <a:latin typeface="inter-regular"/>
              </a:rPr>
              <a:t>The syntax of creating object directly is given below:</a:t>
            </a:r>
          </a:p>
          <a:p>
            <a:pPr algn="just"/>
            <a:r>
              <a:rPr lang="en-IN" b="0" i="0" dirty="0">
                <a:solidFill>
                  <a:srgbClr val="000000"/>
                </a:solidFill>
                <a:effectLst/>
                <a:latin typeface="inter-regular"/>
              </a:rPr>
              <a:t>var </a:t>
            </a:r>
            <a:r>
              <a:rPr lang="en-IN" b="0" i="0" dirty="0" err="1">
                <a:solidFill>
                  <a:srgbClr val="FF0000"/>
                </a:solidFill>
                <a:effectLst/>
                <a:latin typeface="inter-regular"/>
              </a:rPr>
              <a:t>objectname</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Object();  </a:t>
            </a:r>
          </a:p>
          <a:p>
            <a:pPr algn="just"/>
            <a:r>
              <a:rPr lang="en-US" b="0" i="0" dirty="0">
                <a:solidFill>
                  <a:srgbClr val="333333"/>
                </a:solidFill>
                <a:effectLst/>
                <a:latin typeface="inter-regular"/>
              </a:rPr>
              <a:t>Here, </a:t>
            </a:r>
            <a:r>
              <a:rPr lang="en-US" b="1" i="0" dirty="0">
                <a:solidFill>
                  <a:srgbClr val="333333"/>
                </a:solidFill>
                <a:effectLst/>
                <a:latin typeface="inter-bold"/>
              </a:rPr>
              <a:t>new keyword</a:t>
            </a:r>
            <a:r>
              <a:rPr lang="en-US" b="0" i="0" dirty="0">
                <a:solidFill>
                  <a:srgbClr val="333333"/>
                </a:solidFill>
                <a:effectLst/>
                <a:latin typeface="inter-regular"/>
              </a:rPr>
              <a:t> is used to create object.</a:t>
            </a:r>
          </a:p>
          <a:p>
            <a:pPr algn="just"/>
            <a:r>
              <a:rPr lang="en-US" dirty="0">
                <a:solidFill>
                  <a:srgbClr val="FF0000"/>
                </a:solidFill>
                <a:latin typeface="inter-regular"/>
              </a:rPr>
              <a:t>Example</a:t>
            </a:r>
          </a:p>
          <a:p>
            <a:r>
              <a:rPr lang="en-US" sz="1800" dirty="0">
                <a:solidFill>
                  <a:schemeClr val="bg1"/>
                </a:solidFill>
              </a:rPr>
              <a:t>&lt;script&gt;</a:t>
            </a:r>
            <a:r>
              <a:rPr lang="en-US" sz="1800" b="1" dirty="0">
                <a:solidFill>
                  <a:schemeClr val="bg1"/>
                </a:solidFill>
              </a:rPr>
              <a:t>  </a:t>
            </a:r>
          </a:p>
          <a:p>
            <a:r>
              <a:rPr lang="en-US" sz="1800" b="0" dirty="0">
                <a:solidFill>
                  <a:schemeClr val="bg1"/>
                </a:solidFill>
              </a:rPr>
              <a:t>var emp=new Object();  </a:t>
            </a:r>
          </a:p>
          <a:p>
            <a:r>
              <a:rPr lang="en-US" sz="1800" b="0" dirty="0">
                <a:solidFill>
                  <a:schemeClr val="bg1"/>
                </a:solidFill>
              </a:rPr>
              <a:t>emp.id=101;  </a:t>
            </a:r>
          </a:p>
          <a:p>
            <a:r>
              <a:rPr lang="en-US" sz="1800" b="0" dirty="0">
                <a:solidFill>
                  <a:schemeClr val="bg1"/>
                </a:solidFill>
              </a:rPr>
              <a:t>emp.name="Ravi Malik";  </a:t>
            </a:r>
          </a:p>
          <a:p>
            <a:r>
              <a:rPr lang="en-US" sz="1800" b="0" dirty="0" err="1">
                <a:solidFill>
                  <a:schemeClr val="bg1"/>
                </a:solidFill>
              </a:rPr>
              <a:t>emp.salary</a:t>
            </a:r>
            <a:r>
              <a:rPr lang="en-US" sz="1800" b="0" dirty="0">
                <a:solidFill>
                  <a:schemeClr val="bg1"/>
                </a:solidFill>
              </a:rPr>
              <a:t>=50000;  </a:t>
            </a:r>
          </a:p>
          <a:p>
            <a:r>
              <a:rPr lang="en-US" sz="1800" b="0" dirty="0" err="1">
                <a:solidFill>
                  <a:schemeClr val="bg1"/>
                </a:solidFill>
              </a:rPr>
              <a:t>document.write</a:t>
            </a:r>
            <a:r>
              <a:rPr lang="en-US" sz="1800" b="0" dirty="0">
                <a:solidFill>
                  <a:schemeClr val="bg1"/>
                </a:solidFill>
              </a:rPr>
              <a:t>(emp.id+" "+emp.name+" "+</a:t>
            </a:r>
            <a:r>
              <a:rPr lang="en-US" sz="1800" b="0" dirty="0" err="1">
                <a:solidFill>
                  <a:schemeClr val="bg1"/>
                </a:solidFill>
              </a:rPr>
              <a:t>emp.salary</a:t>
            </a:r>
            <a:r>
              <a:rPr lang="en-US" sz="1800" b="0" dirty="0">
                <a:solidFill>
                  <a:schemeClr val="bg1"/>
                </a:solidFill>
              </a:rPr>
              <a:t>);  </a:t>
            </a:r>
          </a:p>
          <a:p>
            <a:r>
              <a:rPr lang="en-US" sz="1800" dirty="0">
                <a:solidFill>
                  <a:schemeClr val="bg1"/>
                </a:solidFill>
              </a:rPr>
              <a:t>&lt;/script&gt;</a:t>
            </a:r>
            <a:r>
              <a:rPr lang="en-US" sz="1800" b="0" dirty="0">
                <a:solidFill>
                  <a:schemeClr val="bg1"/>
                </a:solidFill>
              </a:rPr>
              <a:t>  </a:t>
            </a:r>
          </a:p>
          <a:p>
            <a:pPr algn="just"/>
            <a:endParaRPr lang="en-US" b="0" i="0" dirty="0">
              <a:solidFill>
                <a:srgbClr val="333333"/>
              </a:solidFill>
              <a:effectLst/>
              <a:latin typeface="inter-regular"/>
            </a:endParaRPr>
          </a:p>
        </p:txBody>
      </p:sp>
      <p:pic>
        <p:nvPicPr>
          <p:cNvPr id="5" name="Picture 4">
            <a:extLst>
              <a:ext uri="{FF2B5EF4-FFF2-40B4-BE49-F238E27FC236}">
                <a16:creationId xmlns:a16="http://schemas.microsoft.com/office/drawing/2014/main" id="{4A54CD13-2C74-B674-4FB7-D8C7A7B589C0}"/>
              </a:ext>
            </a:extLst>
          </p:cNvPr>
          <p:cNvPicPr>
            <a:picLocks noChangeAspect="1"/>
          </p:cNvPicPr>
          <p:nvPr/>
        </p:nvPicPr>
        <p:blipFill>
          <a:blip r:embed="rId3"/>
          <a:stretch>
            <a:fillRect/>
          </a:stretch>
        </p:blipFill>
        <p:spPr>
          <a:xfrm>
            <a:off x="6019800" y="1733550"/>
            <a:ext cx="1343025" cy="685800"/>
          </a:xfrm>
          <a:prstGeom prst="rect">
            <a:avLst/>
          </a:prstGeom>
        </p:spPr>
      </p:pic>
    </p:spTree>
    <p:extLst>
      <p:ext uri="{BB962C8B-B14F-4D97-AF65-F5344CB8AC3E}">
        <p14:creationId xmlns:p14="http://schemas.microsoft.com/office/powerpoint/2010/main" val="202260121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22595" y="209550"/>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Objects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991331C7-6F92-62B2-DD08-C3AEF1BEF01A}"/>
              </a:ext>
            </a:extLst>
          </p:cNvPr>
          <p:cNvSpPr txBox="1"/>
          <p:nvPr/>
        </p:nvSpPr>
        <p:spPr>
          <a:xfrm>
            <a:off x="457200" y="706347"/>
            <a:ext cx="7954146" cy="3970318"/>
          </a:xfrm>
          <a:prstGeom prst="rect">
            <a:avLst/>
          </a:prstGeom>
          <a:noFill/>
        </p:spPr>
        <p:txBody>
          <a:bodyPr wrap="square">
            <a:spAutoFit/>
          </a:bodyPr>
          <a:lstStyle/>
          <a:p>
            <a:pPr algn="just"/>
            <a:r>
              <a:rPr lang="en-US" b="0" i="0" dirty="0">
                <a:solidFill>
                  <a:srgbClr val="FF0000"/>
                </a:solidFill>
                <a:effectLst/>
                <a:latin typeface="erdana"/>
              </a:rPr>
              <a:t> By using an Object constructor</a:t>
            </a:r>
          </a:p>
          <a:p>
            <a:pPr algn="just"/>
            <a:r>
              <a:rPr lang="en-US" b="0" i="0" dirty="0">
                <a:solidFill>
                  <a:srgbClr val="333333"/>
                </a:solidFill>
                <a:effectLst/>
                <a:latin typeface="inter-regular"/>
              </a:rPr>
              <a:t>Here, you need to create function with arguments. Each argument value can be assigned in the current object by using</a:t>
            </a:r>
            <a:r>
              <a:rPr lang="en-US" b="0" i="0" dirty="0">
                <a:solidFill>
                  <a:srgbClr val="FF0000"/>
                </a:solidFill>
                <a:effectLst/>
                <a:latin typeface="inter-regular"/>
              </a:rPr>
              <a:t> this </a:t>
            </a:r>
            <a:r>
              <a:rPr lang="en-US" b="0" i="0" dirty="0">
                <a:solidFill>
                  <a:srgbClr val="333333"/>
                </a:solidFill>
                <a:effectLst/>
                <a:latin typeface="inter-regular"/>
              </a:rPr>
              <a:t>keyword.</a:t>
            </a:r>
          </a:p>
          <a:p>
            <a:pPr algn="just"/>
            <a:r>
              <a:rPr lang="en-US" dirty="0">
                <a:solidFill>
                  <a:srgbClr val="FF0000"/>
                </a:solidFill>
                <a:latin typeface="inter-regular"/>
              </a:rPr>
              <a:t>example</a:t>
            </a:r>
            <a:endParaRPr lang="en-US" dirty="0">
              <a:solidFill>
                <a:srgbClr val="FF0000"/>
              </a:solidFill>
              <a:latin typeface="erdana"/>
            </a:endParaRPr>
          </a:p>
          <a:p>
            <a:r>
              <a:rPr lang="en-US" sz="1800" dirty="0">
                <a:solidFill>
                  <a:schemeClr val="bg1"/>
                </a:solidFill>
              </a:rPr>
              <a:t>&lt;script&gt;</a:t>
            </a:r>
            <a:r>
              <a:rPr lang="en-US" sz="1800" b="0" dirty="0">
                <a:solidFill>
                  <a:schemeClr val="bg1"/>
                </a:solidFill>
              </a:rPr>
              <a:t>  </a:t>
            </a:r>
          </a:p>
          <a:p>
            <a:r>
              <a:rPr lang="en-US" sz="1800" b="0" dirty="0">
                <a:solidFill>
                  <a:schemeClr val="bg1"/>
                </a:solidFill>
              </a:rPr>
              <a:t>function emp(</a:t>
            </a:r>
            <a:r>
              <a:rPr lang="en-US" sz="1800" b="0" dirty="0" err="1">
                <a:solidFill>
                  <a:schemeClr val="bg1"/>
                </a:solidFill>
              </a:rPr>
              <a:t>id,name,salary</a:t>
            </a:r>
            <a:r>
              <a:rPr lang="en-US" sz="1800" b="0" dirty="0">
                <a:solidFill>
                  <a:schemeClr val="bg1"/>
                </a:solidFill>
              </a:rPr>
              <a:t>){  </a:t>
            </a:r>
          </a:p>
          <a:p>
            <a:r>
              <a:rPr lang="en-US" sz="1800" b="0" dirty="0">
                <a:solidFill>
                  <a:schemeClr val="bg1"/>
                </a:solidFill>
              </a:rPr>
              <a:t>this.id=id;  </a:t>
            </a:r>
          </a:p>
          <a:p>
            <a:r>
              <a:rPr lang="en-US" sz="1800" b="0" dirty="0">
                <a:solidFill>
                  <a:schemeClr val="bg1"/>
                </a:solidFill>
              </a:rPr>
              <a:t>this.name=name;  </a:t>
            </a:r>
          </a:p>
          <a:p>
            <a:r>
              <a:rPr lang="en-US" sz="1800" b="0" dirty="0" err="1">
                <a:solidFill>
                  <a:schemeClr val="bg1"/>
                </a:solidFill>
              </a:rPr>
              <a:t>this.salary</a:t>
            </a:r>
            <a:r>
              <a:rPr lang="en-US" sz="1800" b="0" dirty="0">
                <a:solidFill>
                  <a:schemeClr val="bg1"/>
                </a:solidFill>
              </a:rPr>
              <a:t>=salary;  </a:t>
            </a:r>
          </a:p>
          <a:p>
            <a:r>
              <a:rPr lang="en-US" sz="1800" b="0" dirty="0">
                <a:solidFill>
                  <a:schemeClr val="bg1"/>
                </a:solidFill>
              </a:rPr>
              <a:t>}  </a:t>
            </a:r>
          </a:p>
          <a:p>
            <a:r>
              <a:rPr lang="en-US" sz="1800" b="0" dirty="0">
                <a:solidFill>
                  <a:schemeClr val="bg1"/>
                </a:solidFill>
              </a:rPr>
              <a:t>e=new emp(103,"Vimal Jaiswal",30000);  </a:t>
            </a:r>
          </a:p>
          <a:p>
            <a:r>
              <a:rPr lang="en-US" sz="1800" b="0" dirty="0">
                <a:solidFill>
                  <a:schemeClr val="bg1"/>
                </a:solidFill>
              </a:rPr>
              <a:t>  </a:t>
            </a:r>
          </a:p>
          <a:p>
            <a:r>
              <a:rPr lang="en-US" sz="1800" b="0" dirty="0" err="1">
                <a:solidFill>
                  <a:schemeClr val="bg1"/>
                </a:solidFill>
              </a:rPr>
              <a:t>document.write</a:t>
            </a:r>
            <a:r>
              <a:rPr lang="en-US" sz="1800" b="0" dirty="0">
                <a:solidFill>
                  <a:schemeClr val="bg1"/>
                </a:solidFill>
              </a:rPr>
              <a:t>(e.id+" "+e.name+" "+</a:t>
            </a:r>
            <a:r>
              <a:rPr lang="en-US" sz="1800" b="0" dirty="0" err="1">
                <a:solidFill>
                  <a:schemeClr val="bg1"/>
                </a:solidFill>
              </a:rPr>
              <a:t>e.salary</a:t>
            </a:r>
            <a:r>
              <a:rPr lang="en-US" sz="1800" b="0" dirty="0">
                <a:solidFill>
                  <a:schemeClr val="bg1"/>
                </a:solidFill>
              </a:rPr>
              <a:t>);  </a:t>
            </a:r>
          </a:p>
          <a:p>
            <a:pPr algn="just"/>
            <a:endParaRPr lang="en-US" b="0" i="0" dirty="0">
              <a:solidFill>
                <a:srgbClr val="FF0000"/>
              </a:solidFill>
              <a:effectLst/>
              <a:latin typeface="erdana"/>
            </a:endParaRPr>
          </a:p>
        </p:txBody>
      </p:sp>
      <p:pic>
        <p:nvPicPr>
          <p:cNvPr id="11" name="Picture 10">
            <a:extLst>
              <a:ext uri="{FF2B5EF4-FFF2-40B4-BE49-F238E27FC236}">
                <a16:creationId xmlns:a16="http://schemas.microsoft.com/office/drawing/2014/main" id="{9971605F-B2A8-E8DB-A2F0-F461F36D9E9A}"/>
              </a:ext>
            </a:extLst>
          </p:cNvPr>
          <p:cNvPicPr>
            <a:picLocks noChangeAspect="1"/>
          </p:cNvPicPr>
          <p:nvPr/>
        </p:nvPicPr>
        <p:blipFill>
          <a:blip r:embed="rId3"/>
          <a:stretch>
            <a:fillRect/>
          </a:stretch>
        </p:blipFill>
        <p:spPr>
          <a:xfrm>
            <a:off x="6205938" y="2219325"/>
            <a:ext cx="2019300" cy="352425"/>
          </a:xfrm>
          <a:prstGeom prst="rect">
            <a:avLst/>
          </a:prstGeom>
        </p:spPr>
      </p:pic>
    </p:spTree>
    <p:extLst>
      <p:ext uri="{BB962C8B-B14F-4D97-AF65-F5344CB8AC3E}">
        <p14:creationId xmlns:p14="http://schemas.microsoft.com/office/powerpoint/2010/main" val="2080496319"/>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3AF721D8-6CF6-EC4F-F21B-D5DCB532516C}"/>
              </a:ext>
            </a:extLst>
          </p:cNvPr>
          <p:cNvSpPr txBox="1"/>
          <p:nvPr/>
        </p:nvSpPr>
        <p:spPr>
          <a:xfrm>
            <a:off x="228600" y="971553"/>
            <a:ext cx="8001000" cy="3416320"/>
          </a:xfrm>
          <a:prstGeom prst="rect">
            <a:avLst/>
          </a:prstGeom>
          <a:noFill/>
        </p:spPr>
        <p:txBody>
          <a:bodyPr wrap="square">
            <a:spAutoFit/>
          </a:bodyPr>
          <a:lstStyle/>
          <a:p>
            <a:pPr algn="just"/>
            <a:r>
              <a:rPr lang="en-US" b="0" i="0" dirty="0">
                <a:solidFill>
                  <a:srgbClr val="610B38"/>
                </a:solidFill>
                <a:effectLst/>
                <a:latin typeface="erdana"/>
              </a:rPr>
              <a:t>JavaScript Date Object</a:t>
            </a:r>
          </a:p>
          <a:p>
            <a:pPr algn="just"/>
            <a:r>
              <a:rPr lang="en-US" b="0" i="0" dirty="0">
                <a:solidFill>
                  <a:srgbClr val="333333"/>
                </a:solidFill>
                <a:effectLst/>
                <a:latin typeface="inter-regular"/>
              </a:rPr>
              <a:t>The </a:t>
            </a:r>
            <a:r>
              <a:rPr lang="en-US" b="1" i="0" dirty="0">
                <a:solidFill>
                  <a:srgbClr val="333333"/>
                </a:solidFill>
                <a:effectLst/>
                <a:latin typeface="inter-bold"/>
              </a:rPr>
              <a:t>JavaScript date</a:t>
            </a:r>
            <a:r>
              <a:rPr lang="en-US" b="0" i="0" dirty="0">
                <a:solidFill>
                  <a:srgbClr val="333333"/>
                </a:solidFill>
                <a:effectLst/>
                <a:latin typeface="inter-regular"/>
              </a:rPr>
              <a:t> object can be used to get year, month and day. You can display a timer on the webpage by the help of JavaScript date object.</a:t>
            </a:r>
          </a:p>
          <a:p>
            <a:pPr algn="just"/>
            <a:r>
              <a:rPr lang="en-US" b="0" i="0" dirty="0">
                <a:solidFill>
                  <a:srgbClr val="333333"/>
                </a:solidFill>
                <a:effectLst/>
                <a:latin typeface="inter-regular"/>
              </a:rPr>
              <a:t>You can use different Date constructors to create date object. It provides methods to get and set day, month, year, hour, minute and seconds.</a:t>
            </a:r>
          </a:p>
          <a:p>
            <a:pPr algn="just"/>
            <a:r>
              <a:rPr lang="en-US" b="0" i="0" dirty="0">
                <a:solidFill>
                  <a:srgbClr val="610B38"/>
                </a:solidFill>
                <a:effectLst/>
                <a:latin typeface="erdana"/>
              </a:rPr>
              <a:t>Constructor</a:t>
            </a:r>
          </a:p>
          <a:p>
            <a:pPr algn="just"/>
            <a:r>
              <a:rPr lang="en-US" b="0" i="0" dirty="0">
                <a:solidFill>
                  <a:srgbClr val="333333"/>
                </a:solidFill>
                <a:effectLst/>
                <a:latin typeface="inter-regular"/>
              </a:rPr>
              <a:t>You can use 4 variant of Date constructor to create date object.</a:t>
            </a:r>
          </a:p>
          <a:p>
            <a:pPr algn="just">
              <a:buFont typeface="+mj-lt"/>
              <a:buAutoNum type="arabicPeriod"/>
            </a:pPr>
            <a:r>
              <a:rPr lang="en-US" b="0" i="0" dirty="0">
                <a:solidFill>
                  <a:srgbClr val="000000"/>
                </a:solidFill>
                <a:effectLst/>
                <a:latin typeface="inter-regular"/>
              </a:rPr>
              <a:t>Date()</a:t>
            </a:r>
          </a:p>
          <a:p>
            <a:pPr algn="just">
              <a:buFont typeface="+mj-lt"/>
              <a:buAutoNum type="arabicPeriod"/>
            </a:pPr>
            <a:r>
              <a:rPr lang="en-US" b="0" i="0" dirty="0">
                <a:solidFill>
                  <a:srgbClr val="000000"/>
                </a:solidFill>
                <a:effectLst/>
                <a:latin typeface="inter-regular"/>
              </a:rPr>
              <a:t>Date(milliseconds)</a:t>
            </a:r>
          </a:p>
          <a:p>
            <a:pPr algn="just">
              <a:buFont typeface="+mj-lt"/>
              <a:buAutoNum type="arabicPeriod"/>
            </a:pPr>
            <a:r>
              <a:rPr lang="en-US" b="0" i="0" dirty="0">
                <a:solidFill>
                  <a:srgbClr val="000000"/>
                </a:solidFill>
                <a:effectLst/>
                <a:latin typeface="inter-regular"/>
              </a:rPr>
              <a:t>Date(</a:t>
            </a:r>
            <a:r>
              <a:rPr lang="en-US" b="0" i="0" dirty="0" err="1">
                <a:solidFill>
                  <a:srgbClr val="000000"/>
                </a:solidFill>
                <a:effectLst/>
                <a:latin typeface="inter-regular"/>
              </a:rPr>
              <a:t>dateString</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Date(year, month, day, hours, minutes, seconds, milliseconds)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80242622"/>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3AF721D8-6CF6-EC4F-F21B-D5DCB532516C}"/>
              </a:ext>
            </a:extLst>
          </p:cNvPr>
          <p:cNvSpPr txBox="1"/>
          <p:nvPr/>
        </p:nvSpPr>
        <p:spPr>
          <a:xfrm>
            <a:off x="228600" y="971553"/>
            <a:ext cx="8001000" cy="3416320"/>
          </a:xfrm>
          <a:prstGeom prst="rect">
            <a:avLst/>
          </a:prstGeom>
          <a:noFill/>
        </p:spPr>
        <p:txBody>
          <a:bodyPr wrap="square">
            <a:spAutoFit/>
          </a:bodyPr>
          <a:lstStyle/>
          <a:p>
            <a:pPr algn="just"/>
            <a:r>
              <a:rPr lang="en-US" b="0" i="0" dirty="0">
                <a:solidFill>
                  <a:srgbClr val="610B38"/>
                </a:solidFill>
                <a:effectLst/>
                <a:latin typeface="erdana"/>
              </a:rPr>
              <a:t>JavaScript Date Object</a:t>
            </a:r>
          </a:p>
          <a:p>
            <a:pPr algn="just"/>
            <a:r>
              <a:rPr lang="en-US" b="0" i="0" dirty="0">
                <a:solidFill>
                  <a:srgbClr val="333333"/>
                </a:solidFill>
                <a:effectLst/>
                <a:latin typeface="inter-regular"/>
              </a:rPr>
              <a:t>The </a:t>
            </a:r>
            <a:r>
              <a:rPr lang="en-US" b="1" i="0" dirty="0">
                <a:solidFill>
                  <a:srgbClr val="333333"/>
                </a:solidFill>
                <a:effectLst/>
                <a:latin typeface="inter-bold"/>
              </a:rPr>
              <a:t>JavaScript date</a:t>
            </a:r>
            <a:r>
              <a:rPr lang="en-US" b="0" i="0" dirty="0">
                <a:solidFill>
                  <a:srgbClr val="333333"/>
                </a:solidFill>
                <a:effectLst/>
                <a:latin typeface="inter-regular"/>
              </a:rPr>
              <a:t> object can be used to get year, month and day. You can display a timer on the webpage by the help of JavaScript date object.</a:t>
            </a:r>
          </a:p>
          <a:p>
            <a:pPr algn="just"/>
            <a:r>
              <a:rPr lang="en-US" b="0" i="0" dirty="0">
                <a:solidFill>
                  <a:srgbClr val="333333"/>
                </a:solidFill>
                <a:effectLst/>
                <a:latin typeface="inter-regular"/>
              </a:rPr>
              <a:t>You can use different Date constructors to create date object. It provides methods to get and set day, month, year, hour, minute and seconds.</a:t>
            </a:r>
          </a:p>
          <a:p>
            <a:pPr algn="just"/>
            <a:r>
              <a:rPr lang="en-US" b="0" i="0" dirty="0">
                <a:solidFill>
                  <a:srgbClr val="610B38"/>
                </a:solidFill>
                <a:effectLst/>
                <a:latin typeface="erdana"/>
              </a:rPr>
              <a:t>Constructor</a:t>
            </a:r>
          </a:p>
          <a:p>
            <a:pPr algn="just"/>
            <a:r>
              <a:rPr lang="en-US" b="0" i="0" dirty="0">
                <a:solidFill>
                  <a:srgbClr val="333333"/>
                </a:solidFill>
                <a:effectLst/>
                <a:latin typeface="inter-regular"/>
              </a:rPr>
              <a:t>You can use 4 variant of Date constructor to create date object.</a:t>
            </a:r>
          </a:p>
          <a:p>
            <a:pPr algn="just">
              <a:buFont typeface="+mj-lt"/>
              <a:buAutoNum type="arabicPeriod"/>
            </a:pPr>
            <a:r>
              <a:rPr lang="en-US" b="0" i="0" dirty="0">
                <a:solidFill>
                  <a:srgbClr val="000000"/>
                </a:solidFill>
                <a:effectLst/>
                <a:latin typeface="inter-regular"/>
              </a:rPr>
              <a:t>Date()</a:t>
            </a:r>
          </a:p>
          <a:p>
            <a:pPr algn="just">
              <a:buFont typeface="+mj-lt"/>
              <a:buAutoNum type="arabicPeriod"/>
            </a:pPr>
            <a:r>
              <a:rPr lang="en-US" b="0" i="0" dirty="0">
                <a:solidFill>
                  <a:srgbClr val="000000"/>
                </a:solidFill>
                <a:effectLst/>
                <a:latin typeface="inter-regular"/>
              </a:rPr>
              <a:t>Date(milliseconds)</a:t>
            </a:r>
          </a:p>
          <a:p>
            <a:pPr algn="just">
              <a:buFont typeface="+mj-lt"/>
              <a:buAutoNum type="arabicPeriod"/>
            </a:pPr>
            <a:r>
              <a:rPr lang="en-US" b="0" i="0" dirty="0">
                <a:solidFill>
                  <a:srgbClr val="000000"/>
                </a:solidFill>
                <a:effectLst/>
                <a:latin typeface="inter-regular"/>
              </a:rPr>
              <a:t>Date(</a:t>
            </a:r>
            <a:r>
              <a:rPr lang="en-US" b="0" i="0" dirty="0" err="1">
                <a:solidFill>
                  <a:srgbClr val="000000"/>
                </a:solidFill>
                <a:effectLst/>
                <a:latin typeface="inter-regular"/>
              </a:rPr>
              <a:t>dateString</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Date(year, month, day, hours, minutes, seconds, milliseconds)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28408178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3AF721D8-6CF6-EC4F-F21B-D5DCB532516C}"/>
              </a:ext>
            </a:extLst>
          </p:cNvPr>
          <p:cNvSpPr txBox="1"/>
          <p:nvPr/>
        </p:nvSpPr>
        <p:spPr>
          <a:xfrm>
            <a:off x="228600" y="971553"/>
            <a:ext cx="8001000" cy="3416320"/>
          </a:xfrm>
          <a:prstGeom prst="rect">
            <a:avLst/>
          </a:prstGeom>
          <a:noFill/>
        </p:spPr>
        <p:txBody>
          <a:bodyPr wrap="square">
            <a:spAutoFit/>
          </a:bodyPr>
          <a:lstStyle/>
          <a:p>
            <a:pPr algn="just"/>
            <a:r>
              <a:rPr lang="en-US" b="0" i="0" dirty="0">
                <a:solidFill>
                  <a:srgbClr val="FF0000"/>
                </a:solidFill>
                <a:effectLst/>
                <a:latin typeface="inter-regular"/>
              </a:rPr>
              <a:t>Example</a:t>
            </a:r>
          </a:p>
          <a:p>
            <a:pPr algn="just"/>
            <a:r>
              <a:rPr lang="en-US" b="0" i="0" dirty="0">
                <a:solidFill>
                  <a:srgbClr val="333333"/>
                </a:solidFill>
                <a:effectLst/>
                <a:latin typeface="inter-regular"/>
              </a:rPr>
              <a:t>&lt;html&gt;</a:t>
            </a:r>
          </a:p>
          <a:p>
            <a:pPr algn="just"/>
            <a:r>
              <a:rPr lang="en-US" b="0" i="0" dirty="0">
                <a:solidFill>
                  <a:srgbClr val="333333"/>
                </a:solidFill>
                <a:effectLst/>
                <a:latin typeface="inter-regular"/>
              </a:rPr>
              <a:t>&lt;body&gt;</a:t>
            </a:r>
          </a:p>
          <a:p>
            <a:pPr algn="just"/>
            <a:r>
              <a:rPr lang="en-US" b="0" i="0" dirty="0">
                <a:solidFill>
                  <a:srgbClr val="333333"/>
                </a:solidFill>
                <a:effectLst/>
                <a:latin typeface="inter-regular"/>
              </a:rPr>
              <a:t>Current Date and Time: &lt;span id="txt"&gt;&lt;/span&gt;  </a:t>
            </a:r>
          </a:p>
          <a:p>
            <a:pPr algn="just"/>
            <a:r>
              <a:rPr lang="en-US" b="0" i="0" dirty="0">
                <a:solidFill>
                  <a:srgbClr val="333333"/>
                </a:solidFill>
                <a:effectLst/>
                <a:latin typeface="inter-regular"/>
              </a:rPr>
              <a:t>&lt;script&gt;  </a:t>
            </a:r>
          </a:p>
          <a:p>
            <a:pPr algn="just"/>
            <a:r>
              <a:rPr lang="en-US" b="0" i="0" dirty="0">
                <a:solidFill>
                  <a:srgbClr val="333333"/>
                </a:solidFill>
                <a:effectLst/>
                <a:latin typeface="inter-regular"/>
              </a:rPr>
              <a:t>var today=new Date();  </a:t>
            </a:r>
          </a:p>
          <a:p>
            <a:pPr algn="just"/>
            <a:r>
              <a:rPr lang="en-US" b="0" i="0" dirty="0" err="1">
                <a:solidFill>
                  <a:srgbClr val="333333"/>
                </a:solidFill>
                <a:effectLst/>
                <a:latin typeface="inter-regular"/>
              </a:rPr>
              <a:t>document.getElementById</a:t>
            </a:r>
            <a:r>
              <a:rPr lang="en-US" b="0" i="0" dirty="0">
                <a:solidFill>
                  <a:srgbClr val="333333"/>
                </a:solidFill>
                <a:effectLst/>
                <a:latin typeface="inter-regular"/>
              </a:rPr>
              <a:t>('txt').</a:t>
            </a:r>
            <a:r>
              <a:rPr lang="en-US" b="0" i="0" dirty="0" err="1">
                <a:solidFill>
                  <a:srgbClr val="333333"/>
                </a:solidFill>
                <a:effectLst/>
                <a:latin typeface="inter-regular"/>
              </a:rPr>
              <a:t>innerHTML</a:t>
            </a:r>
            <a:r>
              <a:rPr lang="en-US" b="0" i="0" dirty="0">
                <a:solidFill>
                  <a:srgbClr val="333333"/>
                </a:solidFill>
                <a:effectLst/>
                <a:latin typeface="inter-regular"/>
              </a:rPr>
              <a:t>=today;  </a:t>
            </a:r>
          </a:p>
          <a:p>
            <a:pPr algn="just"/>
            <a:r>
              <a:rPr lang="en-US" b="0" i="0" dirty="0">
                <a:solidFill>
                  <a:srgbClr val="333333"/>
                </a:solidFill>
                <a:effectLst/>
                <a:latin typeface="inter-regular"/>
              </a:rPr>
              <a:t>&lt;/script&gt;  </a:t>
            </a:r>
          </a:p>
          <a:p>
            <a:pPr algn="just"/>
            <a:r>
              <a:rPr lang="en-US" b="0" i="0" dirty="0">
                <a:solidFill>
                  <a:srgbClr val="333333"/>
                </a:solidFill>
                <a:effectLst/>
                <a:latin typeface="inter-regular"/>
              </a:rPr>
              <a:t>&lt;/body&gt;</a:t>
            </a:r>
          </a:p>
          <a:p>
            <a:pPr algn="just"/>
            <a:r>
              <a:rPr lang="en-US" b="0" i="0" dirty="0">
                <a:solidFill>
                  <a:srgbClr val="333333"/>
                </a:solidFill>
                <a:effectLst/>
                <a:latin typeface="inter-regular"/>
              </a:rPr>
              <a:t>&lt;/html&gt;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 </a:t>
            </a:r>
          </a:p>
        </p:txBody>
      </p:sp>
      <p:pic>
        <p:nvPicPr>
          <p:cNvPr id="5" name="Picture 4">
            <a:extLst>
              <a:ext uri="{FF2B5EF4-FFF2-40B4-BE49-F238E27FC236}">
                <a16:creationId xmlns:a16="http://schemas.microsoft.com/office/drawing/2014/main" id="{915588AD-D39D-8E0D-8E05-313C97BF8F6A}"/>
              </a:ext>
            </a:extLst>
          </p:cNvPr>
          <p:cNvPicPr>
            <a:picLocks noChangeAspect="1"/>
          </p:cNvPicPr>
          <p:nvPr/>
        </p:nvPicPr>
        <p:blipFill>
          <a:blip r:embed="rId3"/>
          <a:stretch>
            <a:fillRect/>
          </a:stretch>
        </p:blipFill>
        <p:spPr>
          <a:xfrm>
            <a:off x="4229100" y="1504950"/>
            <a:ext cx="5257800" cy="257175"/>
          </a:xfrm>
          <a:prstGeom prst="rect">
            <a:avLst/>
          </a:prstGeom>
        </p:spPr>
      </p:pic>
    </p:spTree>
    <p:extLst>
      <p:ext uri="{BB962C8B-B14F-4D97-AF65-F5344CB8AC3E}">
        <p14:creationId xmlns:p14="http://schemas.microsoft.com/office/powerpoint/2010/main" val="302699262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 methods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3AF721D8-6CF6-EC4F-F21B-D5DCB532516C}"/>
              </a:ext>
            </a:extLst>
          </p:cNvPr>
          <p:cNvSpPr txBox="1"/>
          <p:nvPr/>
        </p:nvSpPr>
        <p:spPr>
          <a:xfrm>
            <a:off x="228600" y="971553"/>
            <a:ext cx="8001000" cy="646331"/>
          </a:xfrm>
          <a:prstGeom prst="rect">
            <a:avLst/>
          </a:prstGeom>
          <a:noFill/>
        </p:spPr>
        <p:txBody>
          <a:bodyPr wrap="square">
            <a:spAutoFit/>
          </a:bodyPr>
          <a:lstStyle/>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 </a:t>
            </a:r>
          </a:p>
        </p:txBody>
      </p:sp>
      <p:pic>
        <p:nvPicPr>
          <p:cNvPr id="6" name="Picture 5">
            <a:extLst>
              <a:ext uri="{FF2B5EF4-FFF2-40B4-BE49-F238E27FC236}">
                <a16:creationId xmlns:a16="http://schemas.microsoft.com/office/drawing/2014/main" id="{F0ACEB80-3A00-1963-19B0-9689315781AB}"/>
              </a:ext>
            </a:extLst>
          </p:cNvPr>
          <p:cNvPicPr>
            <a:picLocks noChangeAspect="1"/>
          </p:cNvPicPr>
          <p:nvPr/>
        </p:nvPicPr>
        <p:blipFill>
          <a:blip r:embed="rId3"/>
          <a:stretch>
            <a:fillRect/>
          </a:stretch>
        </p:blipFill>
        <p:spPr>
          <a:xfrm>
            <a:off x="1469232" y="637022"/>
            <a:ext cx="6205535" cy="4151202"/>
          </a:xfrm>
          <a:prstGeom prst="rect">
            <a:avLst/>
          </a:prstGeom>
        </p:spPr>
      </p:pic>
    </p:spTree>
    <p:extLst>
      <p:ext uri="{BB962C8B-B14F-4D97-AF65-F5344CB8AC3E}">
        <p14:creationId xmlns:p14="http://schemas.microsoft.com/office/powerpoint/2010/main" val="1198221560"/>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02580" y="209550"/>
            <a:ext cx="8941420" cy="634852"/>
            <a:chOff x="2639375" y="125716"/>
            <a:chExt cx="9438325"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639375" y="244273"/>
              <a:ext cx="6210300" cy="451405"/>
            </a:xfrm>
            <a:prstGeom prst="rect">
              <a:avLst/>
            </a:prstGeom>
            <a:noFill/>
          </p:spPr>
          <p:txBody>
            <a:bodyPr wrap="square">
              <a:spAutoFit/>
            </a:bodyPr>
            <a:lstStyle/>
            <a:p>
              <a:pPr algn="just"/>
              <a:r>
                <a:rPr lang="en-US" sz="1600" b="1" dirty="0">
                  <a:solidFill>
                    <a:schemeClr val="bg1"/>
                  </a:solidFill>
                  <a:latin typeface="Bookman Old Style" panose="02050604050505020204" pitchFamily="18" charset="0"/>
                </a:rPr>
                <a:t>Date object methods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4" name="TextBox 3">
            <a:extLst>
              <a:ext uri="{FF2B5EF4-FFF2-40B4-BE49-F238E27FC236}">
                <a16:creationId xmlns:a16="http://schemas.microsoft.com/office/drawing/2014/main" id="{3AF721D8-6CF6-EC4F-F21B-D5DCB532516C}"/>
              </a:ext>
            </a:extLst>
          </p:cNvPr>
          <p:cNvSpPr txBox="1"/>
          <p:nvPr/>
        </p:nvSpPr>
        <p:spPr>
          <a:xfrm>
            <a:off x="228600" y="971553"/>
            <a:ext cx="8001000" cy="646331"/>
          </a:xfrm>
          <a:prstGeom prst="rect">
            <a:avLst/>
          </a:prstGeom>
          <a:noFill/>
        </p:spPr>
        <p:txBody>
          <a:bodyPr wrap="square">
            <a:spAutoFit/>
          </a:bodyPr>
          <a:lstStyle/>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 </a:t>
            </a:r>
          </a:p>
        </p:txBody>
      </p:sp>
      <p:pic>
        <p:nvPicPr>
          <p:cNvPr id="5" name="Picture 4">
            <a:extLst>
              <a:ext uri="{FF2B5EF4-FFF2-40B4-BE49-F238E27FC236}">
                <a16:creationId xmlns:a16="http://schemas.microsoft.com/office/drawing/2014/main" id="{A2EFC50B-71E6-FB74-4963-AF5762401853}"/>
              </a:ext>
            </a:extLst>
          </p:cNvPr>
          <p:cNvPicPr>
            <a:picLocks noChangeAspect="1"/>
          </p:cNvPicPr>
          <p:nvPr/>
        </p:nvPicPr>
        <p:blipFill>
          <a:blip r:embed="rId3"/>
          <a:stretch>
            <a:fillRect/>
          </a:stretch>
        </p:blipFill>
        <p:spPr>
          <a:xfrm>
            <a:off x="1295400" y="1504950"/>
            <a:ext cx="7284244" cy="1752600"/>
          </a:xfrm>
          <a:prstGeom prst="rect">
            <a:avLst/>
          </a:prstGeom>
        </p:spPr>
      </p:pic>
    </p:spTree>
    <p:extLst>
      <p:ext uri="{BB962C8B-B14F-4D97-AF65-F5344CB8AC3E}">
        <p14:creationId xmlns:p14="http://schemas.microsoft.com/office/powerpoint/2010/main" val="675939065"/>
      </p:ext>
    </p:extLst>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18408</TotalTime>
  <Words>16294</Words>
  <Application>Microsoft Office PowerPoint</Application>
  <PresentationFormat>On-screen Show (16:9)</PresentationFormat>
  <Paragraphs>2505</Paragraphs>
  <Slides>184</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184</vt:i4>
      </vt:variant>
    </vt:vector>
  </HeadingPairs>
  <TitlesOfParts>
    <vt:vector size="204" baseType="lpstr">
      <vt:lpstr>Arial</vt:lpstr>
      <vt:lpstr>Bookman Old Style</vt:lpstr>
      <vt:lpstr>Brush Script MT</vt:lpstr>
      <vt:lpstr>Calibri</vt:lpstr>
      <vt:lpstr>CMR10</vt:lpstr>
      <vt:lpstr>Consolas</vt:lpstr>
      <vt:lpstr>erdana</vt:lpstr>
      <vt:lpstr>Franklin Gothic Book</vt:lpstr>
      <vt:lpstr>Google Sans</vt:lpstr>
      <vt:lpstr>inter-bold</vt:lpstr>
      <vt:lpstr>inter-regular</vt:lpstr>
      <vt:lpstr>Nunito</vt:lpstr>
      <vt:lpstr>Roboto</vt:lpstr>
      <vt:lpstr>Segoe UI</vt:lpstr>
      <vt:lpstr>Source Sans Pro</vt:lpstr>
      <vt:lpstr>Times New Roman</vt:lpstr>
      <vt:lpstr>Verdana</vt:lpstr>
      <vt:lpstr>Wingdings</vt:lpstr>
      <vt:lpstr>Wingdings 2</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ALEKHYA</cp:lastModifiedBy>
  <cp:revision>1088</cp:revision>
  <dcterms:created xsi:type="dcterms:W3CDTF">2020-03-26T10:04:51Z</dcterms:created>
  <dcterms:modified xsi:type="dcterms:W3CDTF">2023-06-30T04:32:05Z</dcterms:modified>
</cp:coreProperties>
</file>