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0" r:id="rId4"/>
    <p:sldId id="267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91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64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2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587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517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19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5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47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14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16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8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236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8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E4174C-FF93-4F7F-896F-297178BCE9B2}" type="datetimeFigureOut">
              <a:rPr lang="en-IN" smtClean="0"/>
              <a:t>03-05-2023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D0F39C0-C0D6-4E65-B719-6223DA515B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40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ED7F-87E6-8A44-7BC5-8F8B420D3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22" y="890429"/>
            <a:ext cx="11153955" cy="19193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6600" dirty="0">
                <a:solidFill>
                  <a:schemeClr val="tx1"/>
                </a:solidFill>
              </a:rPr>
              <a:t>Mathematics Mini Project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Cryptographic Encryption 🔐 Model</a:t>
            </a:r>
            <a:endParaRPr lang="en-IN" sz="4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A7620-30A5-44F3-2D1F-189EC11C1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022" y="5213708"/>
            <a:ext cx="3259349" cy="541554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Autofit/>
          </a:bodyPr>
          <a:lstStyle/>
          <a:p>
            <a:pPr>
              <a:spcBef>
                <a:spcPts val="100"/>
              </a:spcBef>
            </a:pPr>
            <a:r>
              <a:rPr lang="en-US" sz="2600" b="1" dirty="0"/>
              <a:t>Yuvaraja.M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7E3F9-23BD-C4B1-C920-185E29B78D89}"/>
              </a:ext>
            </a:extLst>
          </p:cNvPr>
          <p:cNvSpPr txBox="1"/>
          <p:nvPr/>
        </p:nvSpPr>
        <p:spPr>
          <a:xfrm>
            <a:off x="672860" y="3040812"/>
            <a:ext cx="11000117" cy="14850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>
              <a:spcBef>
                <a:spcPts val="250"/>
              </a:spcBef>
            </a:pPr>
            <a:r>
              <a:rPr lang="en-US" sz="4400" b="1" dirty="0">
                <a:solidFill>
                  <a:schemeClr val="tx1"/>
                </a:solidFill>
                <a:latin typeface="+mj-lt"/>
              </a:rPr>
              <a:t>AES Encrypted Chat Program</a:t>
            </a:r>
            <a:endParaRPr lang="en-US" sz="4400" b="1" dirty="0">
              <a:latin typeface="+mj-lt"/>
            </a:endParaRPr>
          </a:p>
          <a:p>
            <a:pPr algn="r">
              <a:spcBef>
                <a:spcPts val="250"/>
              </a:spcBef>
            </a:pPr>
            <a:r>
              <a:rPr lang="en-US" sz="4400" b="1" dirty="0">
                <a:solidFill>
                  <a:schemeClr val="tx1"/>
                </a:solidFill>
                <a:latin typeface="+mj-lt"/>
              </a:rPr>
              <a:t>🐍 Python Program</a:t>
            </a:r>
            <a:endParaRPr lang="en-IN" sz="4400" b="1" dirty="0">
              <a:latin typeface="+mj-l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D6D431C-55FB-74CD-BD25-785A37C714A2}"/>
              </a:ext>
            </a:extLst>
          </p:cNvPr>
          <p:cNvSpPr txBox="1">
            <a:spLocks/>
          </p:cNvSpPr>
          <p:nvPr/>
        </p:nvSpPr>
        <p:spPr>
          <a:xfrm>
            <a:off x="519021" y="5693034"/>
            <a:ext cx="2665563" cy="54155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</a:pPr>
            <a:r>
              <a:rPr lang="en-US" sz="2600" b="1" dirty="0"/>
              <a:t>CSE-B 1</a:t>
            </a:r>
            <a:r>
              <a:rPr lang="en-US" sz="2600" b="1" baseline="30000" dirty="0"/>
              <a:t>st</a:t>
            </a:r>
            <a:r>
              <a:rPr lang="en-US" sz="2600" b="1" dirty="0"/>
              <a:t> Year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57C97BE-8938-4B58-1B59-F67201EA612B}"/>
              </a:ext>
            </a:extLst>
          </p:cNvPr>
          <p:cNvSpPr txBox="1">
            <a:spLocks/>
          </p:cNvSpPr>
          <p:nvPr/>
        </p:nvSpPr>
        <p:spPr>
          <a:xfrm>
            <a:off x="519022" y="6172359"/>
            <a:ext cx="2665563" cy="54155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50"/>
              </a:spcBef>
            </a:pPr>
            <a:r>
              <a:rPr lang="en-US" sz="2600" b="1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3629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BC90-3232-190F-EA1D-AC50862A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 to Cryptography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4F4A-18C3-4480-7054-36A70D6B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2274043"/>
            <a:ext cx="11360988" cy="4290656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	Cryptography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is the practice of securing communication in the presence of adversaries. It involves techniques for protecting the confidentiality, integrity, and authenticity of data transmitted over insecure channels.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D1D5DB"/>
                </a:solidFill>
                <a:effectLst/>
              </a:rPr>
              <a:t>	Cryptography</a:t>
            </a:r>
            <a:r>
              <a:rPr lang="en-US" sz="2000" i="0" dirty="0">
                <a:solidFill>
                  <a:srgbClr val="D1D5DB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typically involves the use of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cryptographic algorithms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and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protocols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to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encrypt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and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decrypt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data. </a:t>
            </a:r>
            <a:r>
              <a:rPr lang="en-US" sz="2000" i="0" dirty="0">
                <a:solidFill>
                  <a:srgbClr val="D1D5DB"/>
                </a:solidFill>
                <a:effectLst/>
              </a:rPr>
              <a:t>Cryptographic algorithms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are 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mathematical functions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that transform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plaintext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data into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ciphertext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that is unintelligible without the appropriate </a:t>
            </a:r>
            <a:r>
              <a:rPr lang="en-US" sz="2000" b="1" i="1" dirty="0">
                <a:solidFill>
                  <a:srgbClr val="D1D5DB"/>
                </a:solidFill>
                <a:effectLst/>
              </a:rPr>
              <a:t>decryption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key. Cryptographic protocols define the rules and procedures for secure communication between two or more parties.</a:t>
            </a:r>
          </a:p>
          <a:p>
            <a:pPr marL="0" indent="0">
              <a:buNone/>
            </a:pPr>
            <a:r>
              <a:rPr lang="en-US" sz="2000" i="0" dirty="0">
                <a:solidFill>
                  <a:srgbClr val="D1D5DB"/>
                </a:solidFill>
                <a:effectLst/>
              </a:rPr>
              <a:t>	Cryptography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can be divided into 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two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broad categories: 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symmetric cryptography 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and </a:t>
            </a:r>
            <a:r>
              <a:rPr lang="en-US" sz="2000" b="1" i="0" dirty="0">
                <a:solidFill>
                  <a:srgbClr val="D1D5DB"/>
                </a:solidFill>
                <a:effectLst/>
              </a:rPr>
              <a:t>asymmetric cryptography</a:t>
            </a:r>
            <a:r>
              <a:rPr lang="en-US" sz="2000" b="0" i="0" dirty="0">
                <a:solidFill>
                  <a:srgbClr val="D1D5DB"/>
                </a:solidFill>
                <a:effectLst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</a:rPr>
              <a:t>Symmetric cryptography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, the </a:t>
            </a:r>
            <a:r>
              <a:rPr lang="en-US" sz="1800" b="0" i="1" dirty="0">
                <a:solidFill>
                  <a:srgbClr val="D1D5DB"/>
                </a:solidFill>
                <a:effectLst/>
              </a:rPr>
              <a:t>same key 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is used for both encryption and decryption.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b="1" i="0" dirty="0">
                <a:solidFill>
                  <a:srgbClr val="D1D5DB"/>
                </a:solidFill>
                <a:effectLst/>
              </a:rPr>
              <a:t>Asymmetric cryptography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, a </a:t>
            </a:r>
            <a:r>
              <a:rPr lang="en-US" sz="1800" b="0" i="1" dirty="0">
                <a:solidFill>
                  <a:srgbClr val="D1D5DB"/>
                </a:solidFill>
                <a:effectLst/>
              </a:rPr>
              <a:t>pair of keys </a:t>
            </a:r>
            <a:r>
              <a:rPr lang="en-US" sz="1800" b="0" i="0" dirty="0">
                <a:solidFill>
                  <a:srgbClr val="D1D5DB"/>
                </a:solidFill>
                <a:effectLst/>
              </a:rPr>
              <a:t>is used - a public key for encrypting data and a private key for decrypting data.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7305528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BC90-3232-190F-EA1D-AC50862A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Introduction to AES Encryption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4F4A-18C3-4480-7054-36A70D6B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2274043"/>
            <a:ext cx="11360988" cy="4290656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	AES (</a:t>
            </a:r>
            <a:r>
              <a:rPr lang="en-US" sz="2000" dirty="0"/>
              <a:t>Advanced Encryption System</a:t>
            </a:r>
            <a:r>
              <a:rPr lang="en-US" sz="2000" b="1" dirty="0"/>
              <a:t>) </a:t>
            </a:r>
            <a:r>
              <a:rPr lang="en-US" sz="2000" dirty="0"/>
              <a:t>is one of the Cryptographic Encryption System which uses </a:t>
            </a:r>
            <a:r>
              <a:rPr lang="en-US" sz="2000" b="1" dirty="0"/>
              <a:t>Rijndael block cipher </a:t>
            </a:r>
            <a:r>
              <a:rPr lang="en-US" sz="2000" dirty="0"/>
              <a:t>works </a:t>
            </a:r>
            <a:r>
              <a:rPr lang="en-US" sz="2000" b="0" i="0" dirty="0">
                <a:effectLst/>
              </a:rPr>
              <a:t>by encrypting data with a </a:t>
            </a:r>
            <a:r>
              <a:rPr lang="en-US" sz="2000" b="1" i="0" dirty="0">
                <a:effectLst/>
              </a:rPr>
              <a:t>symmetric-key </a:t>
            </a:r>
            <a:r>
              <a:rPr lang="en-US" sz="2000" b="0" i="0" dirty="0">
                <a:effectLst/>
              </a:rPr>
              <a:t>block cipher. </a:t>
            </a:r>
            <a:r>
              <a:rPr lang="en-US" sz="2000" b="1" i="0" dirty="0">
                <a:effectLst/>
              </a:rPr>
              <a:t>AES </a:t>
            </a:r>
            <a:r>
              <a:rPr lang="en-US" sz="2000" b="0" i="0" dirty="0">
                <a:effectLst/>
              </a:rPr>
              <a:t>was</a:t>
            </a:r>
            <a:r>
              <a:rPr lang="en-US" sz="2000" dirty="0"/>
              <a:t> Designed and Developed by two Belgium cryptographers, </a:t>
            </a:r>
            <a:r>
              <a:rPr lang="en-US" sz="2000" b="1" dirty="0"/>
              <a:t>Joan Daemen </a:t>
            </a:r>
            <a:r>
              <a:rPr lang="en-US" sz="2000" dirty="0"/>
              <a:t>and </a:t>
            </a:r>
            <a:r>
              <a:rPr lang="en-US" sz="2000" b="1" dirty="0"/>
              <a:t>Vincent Rijmen.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sz="2000" b="1" i="0" dirty="0">
                <a:effectLst/>
              </a:rPr>
              <a:t>AES </a:t>
            </a:r>
            <a:r>
              <a:rPr lang="en-US" sz="2000" b="0" i="0" dirty="0">
                <a:effectLst/>
              </a:rPr>
              <a:t>encrypts data in </a:t>
            </a:r>
            <a:r>
              <a:rPr lang="en-US" sz="2000" b="1" i="0" dirty="0">
                <a:effectLst/>
              </a:rPr>
              <a:t>128-bit </a:t>
            </a:r>
            <a:r>
              <a:rPr lang="en-US" sz="2000" b="0" i="0" dirty="0">
                <a:effectLst/>
              </a:rPr>
              <a:t>blocks using a fixed-length key of 128, 192, or 256 bits.</a:t>
            </a:r>
            <a:r>
              <a:rPr lang="en-IN" sz="2000" b="1" i="0" dirty="0">
                <a:effectLst/>
              </a:rPr>
              <a:t> </a:t>
            </a:r>
            <a:r>
              <a:rPr lang="en-US" sz="2000" b="0" i="0" dirty="0">
                <a:effectLst/>
              </a:rPr>
              <a:t>The </a:t>
            </a:r>
            <a:r>
              <a:rPr lang="en-US" sz="2000" b="1" i="0" dirty="0">
                <a:effectLst/>
              </a:rPr>
              <a:t>AES encryption </a:t>
            </a:r>
            <a:r>
              <a:rPr lang="en-US" sz="2000" i="0" dirty="0">
                <a:effectLst/>
              </a:rPr>
              <a:t>process </a:t>
            </a:r>
            <a:r>
              <a:rPr lang="en-US" sz="2000" b="0" i="0" dirty="0">
                <a:effectLst/>
              </a:rPr>
              <a:t>involves several mathematical concepts including,</a:t>
            </a:r>
          </a:p>
          <a:p>
            <a:pPr lvl="1"/>
            <a:r>
              <a:rPr lang="en-US" sz="1800" dirty="0"/>
              <a:t>M</a:t>
            </a:r>
            <a:r>
              <a:rPr lang="en-US" sz="1800" i="0" dirty="0">
                <a:effectLst/>
              </a:rPr>
              <a:t>atrix </a:t>
            </a:r>
            <a:r>
              <a:rPr lang="en-US" sz="1800" dirty="0"/>
              <a:t>O</a:t>
            </a:r>
            <a:r>
              <a:rPr lang="en-US" sz="1800" i="0" dirty="0">
                <a:effectLst/>
              </a:rPr>
              <a:t>perations</a:t>
            </a:r>
          </a:p>
          <a:p>
            <a:pPr lvl="1"/>
            <a:r>
              <a:rPr lang="en-US" sz="1800" dirty="0"/>
              <a:t>S</a:t>
            </a:r>
            <a:r>
              <a:rPr lang="en-US" sz="1800" i="0" dirty="0">
                <a:effectLst/>
              </a:rPr>
              <a:t>ubstitution</a:t>
            </a:r>
          </a:p>
          <a:p>
            <a:pPr lvl="1"/>
            <a:r>
              <a:rPr lang="en-US" sz="1800" dirty="0"/>
              <a:t>P</a:t>
            </a:r>
            <a:r>
              <a:rPr lang="en-US" sz="1800" i="0" dirty="0">
                <a:effectLst/>
              </a:rPr>
              <a:t>ermutation</a:t>
            </a:r>
            <a:endParaRPr lang="en-US" sz="1800" dirty="0"/>
          </a:p>
          <a:p>
            <a:pPr marL="57150" indent="0">
              <a:buNone/>
            </a:pPr>
            <a:r>
              <a:rPr lang="en-US" sz="2200" b="0" i="0" dirty="0">
                <a:effectLst/>
              </a:rPr>
              <a:t>	Overall, the </a:t>
            </a:r>
            <a:r>
              <a:rPr lang="en-US" sz="2200" b="1" i="0" dirty="0">
                <a:effectLst/>
              </a:rPr>
              <a:t>AES encryption </a:t>
            </a:r>
            <a:r>
              <a:rPr lang="en-US" sz="2200" b="0" i="0" dirty="0">
                <a:effectLst/>
              </a:rPr>
              <a:t>process involves a combination of </a:t>
            </a:r>
            <a:r>
              <a:rPr lang="en-US" sz="2200" b="1" i="0" dirty="0">
                <a:effectLst/>
              </a:rPr>
              <a:t>mathematical concepts </a:t>
            </a:r>
            <a:r>
              <a:rPr lang="en-US" sz="2200" b="0" i="0" dirty="0">
                <a:effectLst/>
              </a:rPr>
              <a:t>that are designed to provide both </a:t>
            </a:r>
            <a:r>
              <a:rPr lang="en-US" sz="2200" b="1" i="0" dirty="0">
                <a:effectLst/>
              </a:rPr>
              <a:t>confusion </a:t>
            </a:r>
            <a:r>
              <a:rPr lang="en-US" sz="2200" b="0" i="0" dirty="0">
                <a:effectLst/>
              </a:rPr>
              <a:t>and </a:t>
            </a:r>
            <a:r>
              <a:rPr lang="en-US" sz="2200" b="1" i="0" dirty="0">
                <a:effectLst/>
              </a:rPr>
              <a:t>diffusion</a:t>
            </a:r>
            <a:r>
              <a:rPr lang="en-US" sz="2200" b="0" i="0" dirty="0">
                <a:effectLst/>
              </a:rPr>
              <a:t>. This makes it a highly secure and widely used </a:t>
            </a:r>
            <a:r>
              <a:rPr lang="en-US" sz="2200" b="1" i="0" dirty="0">
                <a:effectLst/>
              </a:rPr>
              <a:t>encryption algorithm </a:t>
            </a:r>
            <a:r>
              <a:rPr lang="en-US" sz="2200" b="0" i="0" dirty="0">
                <a:effectLst/>
              </a:rPr>
              <a:t>for protecting sensitive data.</a:t>
            </a:r>
            <a:endParaRPr lang="en-US" sz="20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39940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4313D80-D9A3-A1D1-24B8-FFE3B409D7FD}"/>
              </a:ext>
            </a:extLst>
          </p:cNvPr>
          <p:cNvSpPr txBox="1">
            <a:spLocks/>
          </p:cNvSpPr>
          <p:nvPr/>
        </p:nvSpPr>
        <p:spPr>
          <a:xfrm>
            <a:off x="809999" y="253047"/>
            <a:ext cx="10571998" cy="68439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Working of AES Encryption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A3CC32-D44C-A3F5-8C13-2F06FE860A75}"/>
              </a:ext>
            </a:extLst>
          </p:cNvPr>
          <p:cNvSpPr txBox="1">
            <a:spLocks/>
          </p:cNvSpPr>
          <p:nvPr/>
        </p:nvSpPr>
        <p:spPr>
          <a:xfrm>
            <a:off x="415506" y="1057726"/>
            <a:ext cx="11360988" cy="151294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	AES </a:t>
            </a:r>
            <a:r>
              <a:rPr lang="en-US" sz="2000" dirty="0"/>
              <a:t>is a Symmetric Encryption Algorithm which Encrypts and Decrypts data with the Same Key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b="1" dirty="0" err="1"/>
              <a:t>Eg</a:t>
            </a:r>
            <a:r>
              <a:rPr lang="en-IN" sz="2000" b="1" dirty="0"/>
              <a:t>: 	User1 </a:t>
            </a:r>
            <a:r>
              <a:rPr lang="en-IN" sz="2000" dirty="0"/>
              <a:t>Sends an encrypted data which was encrypted with the </a:t>
            </a:r>
            <a:r>
              <a:rPr lang="en-IN" sz="2000" b="1" dirty="0"/>
              <a:t>key </a:t>
            </a:r>
            <a:r>
              <a:rPr lang="en-IN" sz="2000" dirty="0"/>
              <a:t>and that data is 	send to </a:t>
            </a:r>
            <a:r>
              <a:rPr lang="en-IN" sz="2000" b="1" dirty="0"/>
              <a:t>User2 </a:t>
            </a:r>
            <a:r>
              <a:rPr lang="en-IN" sz="2000" dirty="0"/>
              <a:t>then the same </a:t>
            </a:r>
            <a:r>
              <a:rPr lang="en-IN" sz="2000" b="1" dirty="0"/>
              <a:t>key </a:t>
            </a:r>
            <a:r>
              <a:rPr lang="en-IN" sz="2000" dirty="0"/>
              <a:t>can only be used to </a:t>
            </a:r>
            <a:r>
              <a:rPr lang="en-IN" sz="2000" b="1" dirty="0"/>
              <a:t>decrypt</a:t>
            </a:r>
            <a:r>
              <a:rPr lang="en-IN" sz="2000" dirty="0"/>
              <a:t> that data.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836DE0-52B0-B543-F292-7C11FBF5DD97}"/>
              </a:ext>
            </a:extLst>
          </p:cNvPr>
          <p:cNvSpPr/>
          <p:nvPr/>
        </p:nvSpPr>
        <p:spPr>
          <a:xfrm>
            <a:off x="2303254" y="4134206"/>
            <a:ext cx="2218867" cy="9834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Encryption Algorithm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4C8C65E-D235-46A1-2911-8A9D35EA42E3}"/>
              </a:ext>
            </a:extLst>
          </p:cNvPr>
          <p:cNvSpPr/>
          <p:nvPr/>
        </p:nvSpPr>
        <p:spPr>
          <a:xfrm>
            <a:off x="1035171" y="3045125"/>
            <a:ext cx="1742535" cy="7677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Encrypted Data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06CDD4-6092-6982-33D1-B0D7EE5724C3}"/>
              </a:ext>
            </a:extLst>
          </p:cNvPr>
          <p:cNvSpPr/>
          <p:nvPr/>
        </p:nvSpPr>
        <p:spPr>
          <a:xfrm>
            <a:off x="1233579" y="5490715"/>
            <a:ext cx="1742535" cy="7677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Plain Data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6A21CC3-7560-BA0A-6D58-CD6ECC5B10C1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2976114" y="5117619"/>
            <a:ext cx="436574" cy="75697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65D5DED-3F3C-C8A7-7298-6839ECED2D8E}"/>
              </a:ext>
            </a:extLst>
          </p:cNvPr>
          <p:cNvCxnSpPr>
            <a:stCxn id="5" idx="1"/>
            <a:endCxn id="6" idx="2"/>
          </p:cNvCxnSpPr>
          <p:nvPr/>
        </p:nvCxnSpPr>
        <p:spPr>
          <a:xfrm rot="10800000">
            <a:off x="1906440" y="3812875"/>
            <a:ext cx="396815" cy="813038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180F747-7F06-B55B-3737-64EF3E3D2A00}"/>
              </a:ext>
            </a:extLst>
          </p:cNvPr>
          <p:cNvSpPr/>
          <p:nvPr/>
        </p:nvSpPr>
        <p:spPr>
          <a:xfrm>
            <a:off x="7669880" y="4134207"/>
            <a:ext cx="2218867" cy="98341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Decryption Algorithm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7DB012B-AC10-8D2D-950E-BAFD32ABA074}"/>
              </a:ext>
            </a:extLst>
          </p:cNvPr>
          <p:cNvCxnSpPr>
            <a:stCxn id="6" idx="3"/>
            <a:endCxn id="14" idx="0"/>
          </p:cNvCxnSpPr>
          <p:nvPr/>
        </p:nvCxnSpPr>
        <p:spPr>
          <a:xfrm>
            <a:off x="2777706" y="3429000"/>
            <a:ext cx="6001608" cy="70520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55D6C9-130B-210C-2E15-D407AE25DD38}"/>
              </a:ext>
            </a:extLst>
          </p:cNvPr>
          <p:cNvSpPr/>
          <p:nvPr/>
        </p:nvSpPr>
        <p:spPr>
          <a:xfrm>
            <a:off x="9267648" y="5490715"/>
            <a:ext cx="1742535" cy="7677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Decrypted Data</a:t>
            </a:r>
            <a:endParaRPr lang="en-IN" sz="2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4633027-3D47-5D89-FB44-4E1F19D1FE83}"/>
              </a:ext>
            </a:extLst>
          </p:cNvPr>
          <p:cNvCxnSpPr>
            <a:stCxn id="14" idx="2"/>
            <a:endCxn id="18" idx="1"/>
          </p:cNvCxnSpPr>
          <p:nvPr/>
        </p:nvCxnSpPr>
        <p:spPr>
          <a:xfrm rot="16200000" flipH="1">
            <a:off x="8644996" y="5251938"/>
            <a:ext cx="756970" cy="488334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E62CA21-8BAF-4293-9798-2DB9B02535FD}"/>
              </a:ext>
            </a:extLst>
          </p:cNvPr>
          <p:cNvSpPr/>
          <p:nvPr/>
        </p:nvSpPr>
        <p:spPr>
          <a:xfrm>
            <a:off x="5303115" y="5057236"/>
            <a:ext cx="1585765" cy="84538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KEY</a:t>
            </a:r>
            <a:endParaRPr lang="en-IN" sz="40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5EE1BC4-35B4-7AD5-E322-4370FE946F54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4522121" y="4625913"/>
            <a:ext cx="780994" cy="854017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5086DF-4301-7555-CD74-5CC1E8A357A6}"/>
              </a:ext>
            </a:extLst>
          </p:cNvPr>
          <p:cNvCxnSpPr>
            <a:cxnSpLocks/>
            <a:stCxn id="14" idx="1"/>
            <a:endCxn id="36" idx="3"/>
          </p:cNvCxnSpPr>
          <p:nvPr/>
        </p:nvCxnSpPr>
        <p:spPr>
          <a:xfrm rot="10800000" flipV="1">
            <a:off x="6888880" y="4625914"/>
            <a:ext cx="781000" cy="854016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indow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4" grpId="0" animBg="1"/>
      <p:bldP spid="18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4F4A-18C3-4480-7054-36A70D6B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21" y="2291295"/>
            <a:ext cx="11360988" cy="429065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0" u="sng" dirty="0">
                <a:effectLst/>
              </a:rPr>
              <a:t>About the Project :</a:t>
            </a:r>
          </a:p>
          <a:p>
            <a:pPr marL="0" indent="0">
              <a:buNone/>
            </a:pPr>
            <a:r>
              <a:rPr lang="en-US" sz="2000" i="0" dirty="0">
                <a:effectLst/>
              </a:rPr>
              <a:t>	This is an </a:t>
            </a:r>
            <a:r>
              <a:rPr lang="en-US" sz="2000" b="1" i="0" dirty="0">
                <a:effectLst/>
              </a:rPr>
              <a:t>AES Encrypted Private Chat Program </a:t>
            </a:r>
            <a:r>
              <a:rPr lang="en-US" sz="2000" i="0" dirty="0">
                <a:effectLst/>
              </a:rPr>
              <a:t>project coded in </a:t>
            </a:r>
            <a:r>
              <a:rPr lang="en-US" sz="2000" b="1" i="0" dirty="0">
                <a:effectLst/>
              </a:rPr>
              <a:t>🐍 Python </a:t>
            </a:r>
            <a:r>
              <a:rPr lang="en-US" sz="2000" i="0" dirty="0">
                <a:effectLst/>
              </a:rPr>
              <a:t>(</a:t>
            </a:r>
            <a:r>
              <a:rPr lang="en-US" sz="2000" i="1" dirty="0">
                <a:effectLst/>
              </a:rPr>
              <a:t>Programming Language</a:t>
            </a:r>
            <a:r>
              <a:rPr lang="en-US" sz="2000" i="0" dirty="0">
                <a:effectLst/>
              </a:rPr>
              <a:t>). It’s a Simple Chatting Program which </a:t>
            </a:r>
            <a:r>
              <a:rPr lang="en-US" sz="2000" b="1" i="0" dirty="0">
                <a:effectLst/>
              </a:rPr>
              <a:t>encrypts </a:t>
            </a:r>
            <a:r>
              <a:rPr lang="en-US" sz="2000" i="0" dirty="0">
                <a:effectLst/>
              </a:rPr>
              <a:t>the </a:t>
            </a:r>
            <a:r>
              <a:rPr lang="en-US" sz="2000" b="1" i="0" dirty="0">
                <a:effectLst/>
              </a:rPr>
              <a:t>data </a:t>
            </a:r>
            <a:r>
              <a:rPr lang="en-US" sz="2000" i="0" dirty="0">
                <a:effectLst/>
              </a:rPr>
              <a:t>that is being </a:t>
            </a:r>
            <a:r>
              <a:rPr lang="en-US" sz="2000" b="1" i="0" dirty="0">
                <a:effectLst/>
              </a:rPr>
              <a:t>sent</a:t>
            </a:r>
            <a:r>
              <a:rPr lang="en-US" sz="2000" i="0" dirty="0">
                <a:effectLst/>
              </a:rPr>
              <a:t> and </a:t>
            </a:r>
            <a:r>
              <a:rPr lang="en-US" sz="2000" b="1" i="0" dirty="0">
                <a:effectLst/>
              </a:rPr>
              <a:t>decrypts </a:t>
            </a:r>
            <a:r>
              <a:rPr lang="en-US" sz="2000" i="0" dirty="0">
                <a:effectLst/>
              </a:rPr>
              <a:t>the </a:t>
            </a:r>
            <a:r>
              <a:rPr lang="en-US" sz="2000" b="1" i="0" dirty="0">
                <a:effectLst/>
              </a:rPr>
              <a:t>data </a:t>
            </a:r>
            <a:r>
              <a:rPr lang="en-US" sz="2000" i="0" dirty="0">
                <a:effectLst/>
              </a:rPr>
              <a:t>after being </a:t>
            </a:r>
            <a:r>
              <a:rPr lang="en-US" sz="2000" b="1" i="0" dirty="0">
                <a:effectLst/>
              </a:rPr>
              <a:t>received</a:t>
            </a:r>
            <a:r>
              <a:rPr lang="en-US" sz="2000" i="0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US" sz="2000" b="1" u="sng" dirty="0"/>
              <a:t>How Data’s are Transmitted from one Program to Other?</a:t>
            </a:r>
            <a:r>
              <a:rPr lang="en-US" sz="2000" b="1" dirty="0"/>
              <a:t>	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dirty="0"/>
              <a:t>To Transmit data from one Chat program to other, </a:t>
            </a:r>
            <a:r>
              <a:rPr lang="en-US" sz="2000" b="1" dirty="0"/>
              <a:t>WebSocket </a:t>
            </a:r>
            <a:r>
              <a:rPr lang="en-US" sz="2000" dirty="0"/>
              <a:t>is a Protocol that is used in this program, which allows developers to connect between server and client seamlessly in real-time in a long lived connection.</a:t>
            </a:r>
          </a:p>
          <a:p>
            <a:pPr marL="0" indent="0">
              <a:buNone/>
            </a:pPr>
            <a:r>
              <a:rPr lang="en-US" sz="2000" b="1" dirty="0"/>
              <a:t>External Modules Used :</a:t>
            </a:r>
          </a:p>
          <a:p>
            <a:pPr lvl="1"/>
            <a:r>
              <a:rPr lang="en-US" sz="1800" dirty="0"/>
              <a:t>pycrypto ( Cryptography Module which Consists of various Encryption Algorithms )</a:t>
            </a:r>
          </a:p>
          <a:p>
            <a:pPr lvl="1"/>
            <a:r>
              <a:rPr lang="en-US" sz="1800" dirty="0"/>
              <a:t>websockets ( To Send and Receive data’s from one Computer to Other 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72A724-68B7-00F5-80C9-DA4EE62834E7}"/>
              </a:ext>
            </a:extLst>
          </p:cNvPr>
          <p:cNvSpPr txBox="1">
            <a:spLocks/>
          </p:cNvSpPr>
          <p:nvPr/>
        </p:nvSpPr>
        <p:spPr>
          <a:xfrm>
            <a:off x="810001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dirty="0"/>
              <a:t>Introduction to the Project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95476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4313D80-D9A3-A1D1-24B8-FFE3B409D7FD}"/>
              </a:ext>
            </a:extLst>
          </p:cNvPr>
          <p:cNvSpPr txBox="1">
            <a:spLocks/>
          </p:cNvSpPr>
          <p:nvPr/>
        </p:nvSpPr>
        <p:spPr>
          <a:xfrm>
            <a:off x="809999" y="253047"/>
            <a:ext cx="10571998" cy="68439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Working of Encrypted Chat Program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2663D6-332B-C89B-0D87-E44A3DEDA864}"/>
              </a:ext>
            </a:extLst>
          </p:cNvPr>
          <p:cNvSpPr/>
          <p:nvPr/>
        </p:nvSpPr>
        <p:spPr>
          <a:xfrm>
            <a:off x="4396594" y="1147316"/>
            <a:ext cx="3398808" cy="2159482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Server</a:t>
            </a:r>
            <a:endParaRPr lang="en-IN" b="1" u="sng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D4A6B82-1C77-FF94-AE53-760C94EDE374}"/>
              </a:ext>
            </a:extLst>
          </p:cNvPr>
          <p:cNvSpPr/>
          <p:nvPr/>
        </p:nvSpPr>
        <p:spPr>
          <a:xfrm>
            <a:off x="7521357" y="3490821"/>
            <a:ext cx="4314094" cy="254841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 – 2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E17982-B058-5B4F-B961-407905B05371}"/>
              </a:ext>
            </a:extLst>
          </p:cNvPr>
          <p:cNvSpPr/>
          <p:nvPr/>
        </p:nvSpPr>
        <p:spPr>
          <a:xfrm>
            <a:off x="7806914" y="5115464"/>
            <a:ext cx="1794294" cy="6469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Encryption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962DDEF-2D17-A8C1-00D8-AFA4590230B4}"/>
              </a:ext>
            </a:extLst>
          </p:cNvPr>
          <p:cNvSpPr/>
          <p:nvPr/>
        </p:nvSpPr>
        <p:spPr>
          <a:xfrm>
            <a:off x="9750731" y="5115464"/>
            <a:ext cx="1794294" cy="6469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Decryption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0E0917-967F-4228-40CC-6850BB14C489}"/>
              </a:ext>
            </a:extLst>
          </p:cNvPr>
          <p:cNvSpPr/>
          <p:nvPr/>
        </p:nvSpPr>
        <p:spPr>
          <a:xfrm>
            <a:off x="7806914" y="4211128"/>
            <a:ext cx="1794294" cy="6469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Sending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1969480-9B84-E95F-BD39-593BB50B0054}"/>
              </a:ext>
            </a:extLst>
          </p:cNvPr>
          <p:cNvSpPr/>
          <p:nvPr/>
        </p:nvSpPr>
        <p:spPr>
          <a:xfrm>
            <a:off x="9750725" y="4211129"/>
            <a:ext cx="1794294" cy="6469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Receiving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E3CF58C-B44B-177B-50E6-E12440A6E294}"/>
              </a:ext>
            </a:extLst>
          </p:cNvPr>
          <p:cNvSpPr/>
          <p:nvPr/>
        </p:nvSpPr>
        <p:spPr>
          <a:xfrm>
            <a:off x="356549" y="3490821"/>
            <a:ext cx="4314094" cy="2548411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Client –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2283DE7-F7D5-A9FE-0747-5CADCC9FDDEE}"/>
              </a:ext>
            </a:extLst>
          </p:cNvPr>
          <p:cNvSpPr/>
          <p:nvPr/>
        </p:nvSpPr>
        <p:spPr>
          <a:xfrm>
            <a:off x="642106" y="5115464"/>
            <a:ext cx="1794294" cy="6469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Decryption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F9B86DC-0B75-98B0-98EE-0119BFC41F36}"/>
              </a:ext>
            </a:extLst>
          </p:cNvPr>
          <p:cNvSpPr/>
          <p:nvPr/>
        </p:nvSpPr>
        <p:spPr>
          <a:xfrm>
            <a:off x="2585923" y="5115464"/>
            <a:ext cx="1794294" cy="64698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AES Encryption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F10A60A-1264-200A-0ABA-C0F5505934B9}"/>
              </a:ext>
            </a:extLst>
          </p:cNvPr>
          <p:cNvSpPr/>
          <p:nvPr/>
        </p:nvSpPr>
        <p:spPr>
          <a:xfrm>
            <a:off x="642106" y="4211128"/>
            <a:ext cx="1794294" cy="6469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Receiving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8F80D8A-1C84-954E-DEC8-A4D42209ADC4}"/>
              </a:ext>
            </a:extLst>
          </p:cNvPr>
          <p:cNvSpPr/>
          <p:nvPr/>
        </p:nvSpPr>
        <p:spPr>
          <a:xfrm>
            <a:off x="2585917" y="4211129"/>
            <a:ext cx="1794294" cy="646981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Sending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8C43DF-CB39-1E7C-50B8-A6303BEA1706}"/>
              </a:ext>
            </a:extLst>
          </p:cNvPr>
          <p:cNvSpPr/>
          <p:nvPr/>
        </p:nvSpPr>
        <p:spPr>
          <a:xfrm>
            <a:off x="5484241" y="2567414"/>
            <a:ext cx="1256579" cy="5492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Receiving</a:t>
            </a:r>
            <a:endParaRPr lang="en-IN" sz="1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F45425A-29BD-CE10-9CCF-FEC719D4C2E8}"/>
              </a:ext>
            </a:extLst>
          </p:cNvPr>
          <p:cNvSpPr/>
          <p:nvPr/>
        </p:nvSpPr>
        <p:spPr>
          <a:xfrm>
            <a:off x="5466989" y="1750505"/>
            <a:ext cx="1289645" cy="54923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Sending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B1E93F5-6DC3-A7D1-9B94-428FE91C153A}"/>
              </a:ext>
            </a:extLst>
          </p:cNvPr>
          <p:cNvCxnSpPr>
            <a:cxnSpLocks/>
            <a:stCxn id="45" idx="3"/>
            <a:endCxn id="38" idx="3"/>
          </p:cNvCxnSpPr>
          <p:nvPr/>
        </p:nvCxnSpPr>
        <p:spPr>
          <a:xfrm>
            <a:off x="6756634" y="2025122"/>
            <a:ext cx="4788385" cy="2509498"/>
          </a:xfrm>
          <a:prstGeom prst="bentConnector3">
            <a:avLst>
              <a:gd name="adj1" fmla="val 1047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6919C35-FC17-44E1-0BED-2E62B4D074B9}"/>
              </a:ext>
            </a:extLst>
          </p:cNvPr>
          <p:cNvCxnSpPr>
            <a:cxnSpLocks/>
            <a:stCxn id="45" idx="1"/>
            <a:endCxn id="42" idx="1"/>
          </p:cNvCxnSpPr>
          <p:nvPr/>
        </p:nvCxnSpPr>
        <p:spPr>
          <a:xfrm rot="10800000" flipV="1">
            <a:off x="642107" y="2025121"/>
            <a:ext cx="4824883" cy="2509497"/>
          </a:xfrm>
          <a:prstGeom prst="bentConnector3">
            <a:avLst>
              <a:gd name="adj1" fmla="val 10473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2A14ADB-216E-D79B-41EC-7E71E157B5E8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>
            <a:off x="1539253" y="4858109"/>
            <a:ext cx="0" cy="2573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9FDEBA2-2257-5FC8-830C-BD072858B6D6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10647872" y="4858110"/>
            <a:ext cx="6" cy="2573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65D51D2C-6735-B3B1-7987-17076FA1B240}"/>
              </a:ext>
            </a:extLst>
          </p:cNvPr>
          <p:cNvCxnSpPr>
            <a:cxnSpLocks/>
            <a:stCxn id="40" idx="2"/>
            <a:endCxn id="179" idx="1"/>
          </p:cNvCxnSpPr>
          <p:nvPr/>
        </p:nvCxnSpPr>
        <p:spPr>
          <a:xfrm rot="16200000" flipH="1">
            <a:off x="2835622" y="4466075"/>
            <a:ext cx="676973" cy="326971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EFF3ADB-73F6-8223-FD4B-D81AEBA5EBCE}"/>
              </a:ext>
            </a:extLst>
          </p:cNvPr>
          <p:cNvCxnSpPr>
            <a:cxnSpLocks/>
          </p:cNvCxnSpPr>
          <p:nvPr/>
        </p:nvCxnSpPr>
        <p:spPr>
          <a:xfrm flipH="1" flipV="1">
            <a:off x="5913404" y="2299738"/>
            <a:ext cx="719" cy="26767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E0B9F41-B5EB-F7CC-22B5-81C736AF32DB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380211" y="2842031"/>
            <a:ext cx="1104030" cy="16925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5F1C2C07-0FEB-9E6D-03B5-CF00A4D346B7}"/>
              </a:ext>
            </a:extLst>
          </p:cNvPr>
          <p:cNvCxnSpPr>
            <a:cxnSpLocks/>
            <a:stCxn id="37" idx="1"/>
            <a:endCxn id="44" idx="3"/>
          </p:cNvCxnSpPr>
          <p:nvPr/>
        </p:nvCxnSpPr>
        <p:spPr>
          <a:xfrm rot="10800000">
            <a:off x="6740820" y="2842031"/>
            <a:ext cx="1066094" cy="169258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897B557-FE00-2B27-21D4-47BBCFA9BBD7}"/>
              </a:ext>
            </a:extLst>
          </p:cNvPr>
          <p:cNvCxnSpPr>
            <a:cxnSpLocks/>
          </p:cNvCxnSpPr>
          <p:nvPr/>
        </p:nvCxnSpPr>
        <p:spPr>
          <a:xfrm flipH="1" flipV="1">
            <a:off x="6289741" y="2311386"/>
            <a:ext cx="719" cy="267676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DFF1169-65CC-34B6-9B18-F3912A43C871}"/>
              </a:ext>
            </a:extLst>
          </p:cNvPr>
          <p:cNvCxnSpPr>
            <a:cxnSpLocks/>
            <a:stCxn id="41" idx="0"/>
            <a:endCxn id="43" idx="2"/>
          </p:cNvCxnSpPr>
          <p:nvPr/>
        </p:nvCxnSpPr>
        <p:spPr>
          <a:xfrm flipH="1" flipV="1">
            <a:off x="3483064" y="4858110"/>
            <a:ext cx="6" cy="25735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FB3EFA-86EE-7068-483A-6218B9F2628F}"/>
              </a:ext>
            </a:extLst>
          </p:cNvPr>
          <p:cNvCxnSpPr>
            <a:cxnSpLocks/>
            <a:stCxn id="31" idx="0"/>
            <a:endCxn id="37" idx="2"/>
          </p:cNvCxnSpPr>
          <p:nvPr/>
        </p:nvCxnSpPr>
        <p:spPr>
          <a:xfrm flipV="1">
            <a:off x="8704061" y="4858109"/>
            <a:ext cx="0" cy="25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75149A44-2D14-7345-ACE8-F60A32E95FA4}"/>
              </a:ext>
            </a:extLst>
          </p:cNvPr>
          <p:cNvSpPr/>
          <p:nvPr/>
        </p:nvSpPr>
        <p:spPr>
          <a:xfrm>
            <a:off x="4787518" y="5051387"/>
            <a:ext cx="1153057" cy="60027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</a:t>
            </a:r>
            <a:endParaRPr lang="en-IN" sz="1600" b="1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D6EBC54-0C4C-BAEB-0FCB-984E2E0A29CA}"/>
              </a:ext>
            </a:extLst>
          </p:cNvPr>
          <p:cNvSpPr/>
          <p:nvPr/>
        </p:nvSpPr>
        <p:spPr>
          <a:xfrm>
            <a:off x="6228839" y="5062578"/>
            <a:ext cx="1153057" cy="60027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</a:t>
            </a:r>
            <a:endParaRPr lang="en-IN" sz="1600" b="1" dirty="0"/>
          </a:p>
        </p:txBody>
      </p:sp>
      <p:sp>
        <p:nvSpPr>
          <p:cNvPr id="179" name="Flowchart: Terminator 178">
            <a:extLst>
              <a:ext uri="{FF2B5EF4-FFF2-40B4-BE49-F238E27FC236}">
                <a16:creationId xmlns:a16="http://schemas.microsoft.com/office/drawing/2014/main" id="{AC1D712E-AB38-C2C2-6144-3CC4BF36D9E9}"/>
              </a:ext>
            </a:extLst>
          </p:cNvPr>
          <p:cNvSpPr/>
          <p:nvPr/>
        </p:nvSpPr>
        <p:spPr>
          <a:xfrm>
            <a:off x="4808964" y="6190817"/>
            <a:ext cx="1153056" cy="497202"/>
          </a:xfrm>
          <a:prstGeom prst="flowChartTerminator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Hi</a:t>
            </a:r>
            <a:endParaRPr lang="en-IN" sz="1600" b="1" dirty="0"/>
          </a:p>
        </p:txBody>
      </p:sp>
      <p:sp>
        <p:nvSpPr>
          <p:cNvPr id="180" name="Flowchart: Terminator 179">
            <a:extLst>
              <a:ext uri="{FF2B5EF4-FFF2-40B4-BE49-F238E27FC236}">
                <a16:creationId xmlns:a16="http://schemas.microsoft.com/office/drawing/2014/main" id="{C1F0A627-AA4A-3F8B-0B5D-EFAF26A9CB92}"/>
              </a:ext>
            </a:extLst>
          </p:cNvPr>
          <p:cNvSpPr/>
          <p:nvPr/>
        </p:nvSpPr>
        <p:spPr>
          <a:xfrm>
            <a:off x="6416917" y="6190817"/>
            <a:ext cx="1104440" cy="497202"/>
          </a:xfrm>
          <a:prstGeom prst="flowChartTerminator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Hello</a:t>
            </a:r>
            <a:endParaRPr lang="en-IN" sz="1600" b="1" dirty="0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5A780CD2-4640-42B1-1A8D-79A6678CE15F}"/>
              </a:ext>
            </a:extLst>
          </p:cNvPr>
          <p:cNvSpPr/>
          <p:nvPr/>
        </p:nvSpPr>
        <p:spPr>
          <a:xfrm>
            <a:off x="1558911" y="2119931"/>
            <a:ext cx="1519167" cy="78032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+waoUcvtMyo5XLdPPIDJiA==</a:t>
            </a:r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997A74B3-3377-545A-AB5A-C6E5D50B448C}"/>
              </a:ext>
            </a:extLst>
          </p:cNvPr>
          <p:cNvSpPr/>
          <p:nvPr/>
        </p:nvSpPr>
        <p:spPr>
          <a:xfrm>
            <a:off x="9113918" y="2119931"/>
            <a:ext cx="1519167" cy="780327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42c6EiUTWHIUGHvYik3MiA==</a:t>
            </a: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3D4755DF-82C6-0041-1409-F50106B2A558}"/>
              </a:ext>
            </a:extLst>
          </p:cNvPr>
          <p:cNvCxnSpPr>
            <a:cxnSpLocks/>
          </p:cNvCxnSpPr>
          <p:nvPr/>
        </p:nvCxnSpPr>
        <p:spPr>
          <a:xfrm>
            <a:off x="6756635" y="2025123"/>
            <a:ext cx="4788385" cy="2509498"/>
          </a:xfrm>
          <a:prstGeom prst="bentConnector3">
            <a:avLst>
              <a:gd name="adj1" fmla="val 1047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8BE00ECA-9E53-0AFF-318F-7AD01282B0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108" y="2025122"/>
            <a:ext cx="4824883" cy="2509497"/>
          </a:xfrm>
          <a:prstGeom prst="bentConnector3">
            <a:avLst>
              <a:gd name="adj1" fmla="val 10473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5A8F5953-9335-6175-2C56-4765EBBA43D7}"/>
              </a:ext>
            </a:extLst>
          </p:cNvPr>
          <p:cNvCxnSpPr>
            <a:cxnSpLocks/>
          </p:cNvCxnSpPr>
          <p:nvPr/>
        </p:nvCxnSpPr>
        <p:spPr>
          <a:xfrm flipV="1">
            <a:off x="4380212" y="2842032"/>
            <a:ext cx="1104030" cy="16925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3BD335-1849-11BF-A516-15B4A2954B63}"/>
              </a:ext>
            </a:extLst>
          </p:cNvPr>
          <p:cNvCxnSpPr>
            <a:cxnSpLocks/>
          </p:cNvCxnSpPr>
          <p:nvPr/>
        </p:nvCxnSpPr>
        <p:spPr>
          <a:xfrm rot="10800000">
            <a:off x="6740821" y="2842032"/>
            <a:ext cx="1066094" cy="169258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D15FD38-50B2-FFAC-D083-4B4B91480EB3}"/>
              </a:ext>
            </a:extLst>
          </p:cNvPr>
          <p:cNvCxnSpPr>
            <a:cxnSpLocks/>
          </p:cNvCxnSpPr>
          <p:nvPr/>
        </p:nvCxnSpPr>
        <p:spPr>
          <a:xfrm flipV="1">
            <a:off x="8704062" y="4858110"/>
            <a:ext cx="0" cy="25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8C58EE6F-3FAF-EBE2-47E4-55FCD993AB39}"/>
              </a:ext>
            </a:extLst>
          </p:cNvPr>
          <p:cNvCxnSpPr>
            <a:cxnSpLocks/>
          </p:cNvCxnSpPr>
          <p:nvPr/>
        </p:nvCxnSpPr>
        <p:spPr>
          <a:xfrm>
            <a:off x="6756635" y="2025124"/>
            <a:ext cx="4788385" cy="2509498"/>
          </a:xfrm>
          <a:prstGeom prst="bentConnector3">
            <a:avLst>
              <a:gd name="adj1" fmla="val 104774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38EF47E8-1956-6D43-EA5D-EE66366A5E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108" y="2025123"/>
            <a:ext cx="4824883" cy="2509497"/>
          </a:xfrm>
          <a:prstGeom prst="bentConnector3">
            <a:avLst>
              <a:gd name="adj1" fmla="val 104738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76CB8F43-2A9E-6204-E65D-3FEA762BA85F}"/>
              </a:ext>
            </a:extLst>
          </p:cNvPr>
          <p:cNvCxnSpPr>
            <a:cxnSpLocks/>
          </p:cNvCxnSpPr>
          <p:nvPr/>
        </p:nvCxnSpPr>
        <p:spPr>
          <a:xfrm flipV="1">
            <a:off x="4380212" y="2842033"/>
            <a:ext cx="1104030" cy="16925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FB6C5C64-ACBB-F661-3276-F1FEB39A75D3}"/>
              </a:ext>
            </a:extLst>
          </p:cNvPr>
          <p:cNvCxnSpPr>
            <a:cxnSpLocks/>
          </p:cNvCxnSpPr>
          <p:nvPr/>
        </p:nvCxnSpPr>
        <p:spPr>
          <a:xfrm rot="10800000">
            <a:off x="6740821" y="2842033"/>
            <a:ext cx="1066094" cy="1692588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D542CF60-93E1-6398-2C73-A988238BA464}"/>
              </a:ext>
            </a:extLst>
          </p:cNvPr>
          <p:cNvCxnSpPr>
            <a:cxnSpLocks/>
          </p:cNvCxnSpPr>
          <p:nvPr/>
        </p:nvCxnSpPr>
        <p:spPr>
          <a:xfrm flipV="1">
            <a:off x="8704062" y="4858111"/>
            <a:ext cx="0" cy="257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685B8DB-9F53-5FD3-A780-A99FE4DF1540}"/>
              </a:ext>
            </a:extLst>
          </p:cNvPr>
          <p:cNvCxnSpPr>
            <a:cxnSpLocks/>
          </p:cNvCxnSpPr>
          <p:nvPr/>
        </p:nvCxnSpPr>
        <p:spPr>
          <a:xfrm>
            <a:off x="10647872" y="4858111"/>
            <a:ext cx="6" cy="257354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986ABE78-038C-59FB-FCA3-DBF572BCAC22}"/>
              </a:ext>
            </a:extLst>
          </p:cNvPr>
          <p:cNvCxnSpPr>
            <a:cxnSpLocks/>
            <a:stCxn id="147" idx="0"/>
            <a:endCxn id="41" idx="3"/>
          </p:cNvCxnSpPr>
          <p:nvPr/>
        </p:nvCxnSpPr>
        <p:spPr>
          <a:xfrm rot="16200000" flipH="1" flipV="1">
            <a:off x="4678348" y="4753256"/>
            <a:ext cx="387568" cy="983830"/>
          </a:xfrm>
          <a:prstGeom prst="bentConnector4">
            <a:avLst>
              <a:gd name="adj1" fmla="val -58983"/>
              <a:gd name="adj2" fmla="val 79300"/>
            </a:avLst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13A4FFC1-5E7C-5049-D8A5-CE022985189A}"/>
              </a:ext>
            </a:extLst>
          </p:cNvPr>
          <p:cNvCxnSpPr>
            <a:cxnSpLocks/>
            <a:stCxn id="32" idx="2"/>
            <a:endCxn id="180" idx="3"/>
          </p:cNvCxnSpPr>
          <p:nvPr/>
        </p:nvCxnSpPr>
        <p:spPr>
          <a:xfrm rot="5400000">
            <a:off x="8746132" y="4537671"/>
            <a:ext cx="676973" cy="312652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0A8D08D4-9556-210C-EB6E-C7C5BE566ECF}"/>
              </a:ext>
            </a:extLst>
          </p:cNvPr>
          <p:cNvCxnSpPr>
            <a:cxnSpLocks/>
          </p:cNvCxnSpPr>
          <p:nvPr/>
        </p:nvCxnSpPr>
        <p:spPr>
          <a:xfrm>
            <a:off x="6756635" y="2025125"/>
            <a:ext cx="4788385" cy="2509498"/>
          </a:xfrm>
          <a:prstGeom prst="bentConnector3">
            <a:avLst>
              <a:gd name="adj1" fmla="val 104774"/>
            </a:avLst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A15D985-59EE-8CAD-0680-AF56713881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2108" y="2025124"/>
            <a:ext cx="4824883" cy="2509497"/>
          </a:xfrm>
          <a:prstGeom prst="bentConnector3">
            <a:avLst>
              <a:gd name="adj1" fmla="val 104738"/>
            </a:avLst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BC81D712-3E2A-76FA-DCA7-73A34394C8F0}"/>
              </a:ext>
            </a:extLst>
          </p:cNvPr>
          <p:cNvCxnSpPr>
            <a:cxnSpLocks/>
          </p:cNvCxnSpPr>
          <p:nvPr/>
        </p:nvCxnSpPr>
        <p:spPr>
          <a:xfrm flipV="1">
            <a:off x="4380212" y="2842034"/>
            <a:ext cx="1104030" cy="1692589"/>
          </a:xfrm>
          <a:prstGeom prst="bentConnector3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Connector: Elbow 233">
            <a:extLst>
              <a:ext uri="{FF2B5EF4-FFF2-40B4-BE49-F238E27FC236}">
                <a16:creationId xmlns:a16="http://schemas.microsoft.com/office/drawing/2014/main" id="{C4DB8F5F-C7F0-F5C9-F514-D417002EB876}"/>
              </a:ext>
            </a:extLst>
          </p:cNvPr>
          <p:cNvCxnSpPr>
            <a:cxnSpLocks/>
          </p:cNvCxnSpPr>
          <p:nvPr/>
        </p:nvCxnSpPr>
        <p:spPr>
          <a:xfrm rot="10800000">
            <a:off x="6740821" y="2842034"/>
            <a:ext cx="1066094" cy="1692588"/>
          </a:xfrm>
          <a:prstGeom prst="bentConnector3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9554F6C4-A10A-2208-F36A-FBBCE22E9935}"/>
              </a:ext>
            </a:extLst>
          </p:cNvPr>
          <p:cNvCxnSpPr>
            <a:cxnSpLocks/>
          </p:cNvCxnSpPr>
          <p:nvPr/>
        </p:nvCxnSpPr>
        <p:spPr>
          <a:xfrm flipV="1">
            <a:off x="8704062" y="4858112"/>
            <a:ext cx="0" cy="257355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9FF679F0-1BEB-5943-BBD7-392C1B9E189C}"/>
              </a:ext>
            </a:extLst>
          </p:cNvPr>
          <p:cNvCxnSpPr>
            <a:cxnSpLocks/>
            <a:stCxn id="152" idx="0"/>
            <a:endCxn id="31" idx="1"/>
          </p:cNvCxnSpPr>
          <p:nvPr/>
        </p:nvCxnSpPr>
        <p:spPr>
          <a:xfrm rot="16200000" flipH="1">
            <a:off x="7117952" y="4749993"/>
            <a:ext cx="376377" cy="1001546"/>
          </a:xfrm>
          <a:prstGeom prst="bentConnector4">
            <a:avLst>
              <a:gd name="adj1" fmla="val -60737"/>
              <a:gd name="adj2" fmla="val 78782"/>
            </a:avLst>
          </a:prstGeom>
          <a:ln w="38100">
            <a:headEnd type="oval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14:window dir="ver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31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147" grpId="0" animBg="1"/>
      <p:bldP spid="152" grpId="0" animBg="1"/>
      <p:bldP spid="179" grpId="0" animBg="1"/>
      <p:bldP spid="180" grpId="0" animBg="1"/>
      <p:bldP spid="184" grpId="0" animBg="1"/>
      <p:bldP spid="1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E261F11-5435-1F05-D960-7248FE4513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4969"/>
          <a:stretch>
            <a:fillRect/>
          </a:stretch>
        </p:blipFill>
        <p:spPr/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124790-E205-FA60-034A-AC4081FF82FD}"/>
              </a:ext>
            </a:extLst>
          </p:cNvPr>
          <p:cNvSpPr/>
          <p:nvPr/>
        </p:nvSpPr>
        <p:spPr>
          <a:xfrm>
            <a:off x="526210" y="5037827"/>
            <a:ext cx="5175849" cy="13629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Thank You 👋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2349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ythrough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2132</TotalTime>
  <Words>522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Century Gothic</vt:lpstr>
      <vt:lpstr>Söhne</vt:lpstr>
      <vt:lpstr>Wingdings 2</vt:lpstr>
      <vt:lpstr>Quotable</vt:lpstr>
      <vt:lpstr>Mathematics Mini Project Cryptographic Encryption 🔐 Model</vt:lpstr>
      <vt:lpstr>Introduction to Cryptography</vt:lpstr>
      <vt:lpstr>Introduction to AES Encryption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Mini Project Cryptographic Encryption 🔐 Model</dc:title>
  <dc:creator>yuvaraja28042005@outlook.com</dc:creator>
  <cp:lastModifiedBy>yuvaraja28042005@outlook.com</cp:lastModifiedBy>
  <cp:revision>12</cp:revision>
  <dcterms:created xsi:type="dcterms:W3CDTF">2023-05-01T04:49:08Z</dcterms:created>
  <dcterms:modified xsi:type="dcterms:W3CDTF">2023-05-03T09:03:04Z</dcterms:modified>
</cp:coreProperties>
</file>