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Tw Cen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Bell MT" pitchFamily="18" charset="0"/>
      <p:regular r:id="rId25"/>
      <p:bold r:id="rId26"/>
      <p:italic r:id="rId27"/>
    </p:embeddedFont>
    <p:embeddedFont>
      <p:font typeface="RMKPBC+PublicSans-BoldItalic"/>
      <p:regular r:id="rId28"/>
    </p:embeddedFont>
    <p:embeddedFont>
      <p:font typeface="Arial Black" pitchFamily="34" charset="0"/>
      <p:bold r:id="rId29"/>
    </p:embeddedFont>
    <p:embeddedFont>
      <p:font typeface="Wingdings 2"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Bell MT" pitchFamily="18" charset="0"/>
              </a:rPr>
              <a:t>A class is an abstract, user-defined description of a type of data. It identifies the attributes of the</a:t>
            </a:r>
          </a:p>
          <a:p>
            <a:pPr marL="0" indent="0">
              <a:buNone/>
            </a:pPr>
            <a:r>
              <a:rPr lang="en-US" sz="1500" dirty="0">
                <a:latin typeface="Bell MT" pitchFamily="18" charset="0"/>
              </a:rPr>
              <a:t>data and the operations that can be performed on instances (i.e. objects) of the data. A class of</a:t>
            </a:r>
          </a:p>
          <a:p>
            <a:pPr marL="0" indent="0">
              <a:buNone/>
            </a:pPr>
            <a:r>
              <a:rPr lang="en-US" sz="1500" dirty="0">
                <a:latin typeface="Bell MT" pitchFamily="18" charset="0"/>
              </a:rPr>
              <a:t>data has a name, a set of attributes that describes its characteristics, and a set of operations that</a:t>
            </a:r>
          </a:p>
          <a:p>
            <a:pPr marL="0" indent="0">
              <a:buNone/>
            </a:pPr>
            <a:r>
              <a:rPr lang="en-US" sz="1500" dirty="0">
                <a:latin typeface="Bell MT" pitchFamily="18" charset="0"/>
              </a:rPr>
              <a:t>can be performed on the objects of that class. The classes’ structure and their relationships to</a:t>
            </a:r>
          </a:p>
          <a:p>
            <a:pPr marL="0" indent="0">
              <a:buNone/>
            </a:pPr>
            <a:r>
              <a:rPr lang="en-US" sz="1500" dirty="0">
                <a:latin typeface="Bell M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Bell MT" pitchFamily="18" charset="0"/>
              </a:rPr>
              <a:t>relationships between the classes as shown in the diagram like normal association, aggregation,</a:t>
            </a:r>
          </a:p>
          <a:p>
            <a:pPr marL="0" indent="0">
              <a:buNone/>
            </a:pPr>
            <a:r>
              <a:rPr lang="en-US" sz="1500" dirty="0">
                <a:latin typeface="Bell MT" pitchFamily="18" charset="0"/>
              </a:rPr>
              <a:t>and generalization. The relationships are depicted using a role name and multiplicities. Here</a:t>
            </a:r>
          </a:p>
          <a:p>
            <a:pPr marL="0" indent="0">
              <a:buNone/>
            </a:pPr>
            <a:r>
              <a:rPr lang="en-US" sz="1500" dirty="0" smtClean="0">
                <a:latin typeface="Bell MT" pitchFamily="18" charset="0"/>
              </a:rPr>
              <a:t>‘user’, ‘project’ , ‘Contact form’ and ‘about me’ </a:t>
            </a:r>
            <a:r>
              <a:rPr lang="en-US" sz="1500" dirty="0">
                <a:latin typeface="Bell MT" pitchFamily="18" charset="0"/>
              </a:rPr>
              <a:t>are the most important classes which are related to </a:t>
            </a:r>
            <a:r>
              <a:rPr lang="en-US" sz="1500" dirty="0" smtClean="0">
                <a:latin typeface="Bell MT" pitchFamily="18" charset="0"/>
              </a:rPr>
              <a:t>other classes</a:t>
            </a:r>
            <a:r>
              <a:rPr lang="en-US" sz="1400" dirty="0">
                <a:latin typeface="Bell MT" pitchFamily="18" charset="0"/>
              </a:rPr>
              <a:t>.</a:t>
            </a:r>
            <a:endParaRPr lang="en-IN" sz="1400" dirty="0">
              <a:latin typeface="Bell MT" pitchFamily="18" charset="0"/>
            </a:endParaRPr>
          </a:p>
        </p:txBody>
      </p:sp>
    </p:spTree>
    <p:extLst>
      <p:ext uri="{BB962C8B-B14F-4D97-AF65-F5344CB8AC3E}">
        <p14:creationId xmlns:p14="http://schemas.microsoft.com/office/powerpoint/2010/main" xmlns=""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5576" y="1214427"/>
            <a:ext cx="7602637" cy="3418003"/>
          </a:xfrm>
          <a:prstGeom prst="rect">
            <a:avLst/>
          </a:prstGeom>
        </p:spPr>
      </p:pic>
    </p:spTree>
    <p:extLst>
      <p:ext uri="{BB962C8B-B14F-4D97-AF65-F5344CB8AC3E}">
        <p14:creationId xmlns:p14="http://schemas.microsoft.com/office/powerpoint/2010/main" xmlns=""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399597"/>
          </a:xfrm>
          <a:prstGeom prst="rect">
            <a:avLst/>
          </a:prstGeom>
        </p:spPr>
        <p:txBody>
          <a:bodyPr vert="horz" wrap="square" lIns="0" tIns="0" rIns="0" bIns="0" rtlCol="0">
            <a:spAutoFit/>
          </a:bodyPr>
          <a:lstStyle/>
          <a:p>
            <a:pPr>
              <a:lnSpc>
                <a:spcPts val="1645"/>
              </a:lnSpc>
            </a:pPr>
            <a:r>
              <a:rPr lang="en-US" sz="1200" b="1" smtClean="0">
                <a:solidFill>
                  <a:srgbClr val="BD8738"/>
                </a:solidFill>
                <a:latin typeface="Arial Black" panose="020B0A04020102020204" pitchFamily="34" charset="0"/>
                <a:cs typeface="RMKPBC+PublicSans-BoldItalic"/>
              </a:rPr>
              <a:t>https://github.com/Yuvarajk0703/NM-DSCET-GROUP-15.git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xmlns=""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xmlns="" val="88392167"/>
                    </a:ext>
                  </a:extLst>
                </a:gridCol>
                <a:gridCol w="1572005">
                  <a:extLst>
                    <a:ext uri="{9D8B030D-6E8A-4147-A177-3AD203B41FA5}">
                      <a16:colId xmlns:a16="http://schemas.microsoft.com/office/drawing/2014/main" xmlns="" val="1097259738"/>
                    </a:ext>
                  </a:extLst>
                </a:gridCol>
                <a:gridCol w="1572005">
                  <a:extLst>
                    <a:ext uri="{9D8B030D-6E8A-4147-A177-3AD203B41FA5}">
                      <a16:colId xmlns:a16="http://schemas.microsoft.com/office/drawing/2014/main" xmlns=""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a16="http://schemas.microsoft.com/office/drawing/2014/main" xmlns="" val="3142620878"/>
                  </a:ext>
                </a:extLst>
              </a:tr>
              <a:tr h="558908">
                <a:tc>
                  <a:txBody>
                    <a:bodyPr/>
                    <a:lstStyle/>
                    <a:p>
                      <a:pPr algn="ctr"/>
                      <a:endParaRPr lang="en-IN" sz="1400" dirty="0"/>
                    </a:p>
                  </a:txBody>
                  <a:tcPr anchor="ctr"/>
                </a:tc>
                <a:tc>
                  <a:txBody>
                    <a:bodyPr/>
                    <a:lstStyle/>
                    <a:p>
                      <a:pPr algn="ctr"/>
                      <a:r>
                        <a:rPr lang="en-IN" sz="1400" dirty="0" err="1" smtClean="0"/>
                        <a:t>Yuvaraj.k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2106771650"/>
                  </a:ext>
                </a:extLst>
              </a:tr>
              <a:tr h="558908">
                <a:tc>
                  <a:txBody>
                    <a:bodyPr/>
                    <a:lstStyle/>
                    <a:p>
                      <a:pPr algn="ctr"/>
                      <a:endParaRPr lang="en-IN" sz="1400"/>
                    </a:p>
                  </a:txBody>
                  <a:tcPr anchor="ctr"/>
                </a:tc>
                <a:tc>
                  <a:txBody>
                    <a:bodyPr/>
                    <a:lstStyle/>
                    <a:p>
                      <a:pPr algn="ctr"/>
                      <a:r>
                        <a:rPr lang="en-IN" sz="1400" dirty="0" err="1" smtClean="0"/>
                        <a:t>Vignesh.M</a:t>
                      </a:r>
                      <a:r>
                        <a:rPr lang="en-IN" sz="1400" dirty="0" smtClean="0"/>
                        <a:t> </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1537241669"/>
                  </a:ext>
                </a:extLst>
              </a:tr>
              <a:tr h="558908">
                <a:tc>
                  <a:txBody>
                    <a:bodyPr/>
                    <a:lstStyle/>
                    <a:p>
                      <a:pPr algn="ctr"/>
                      <a:endParaRPr lang="en-IN" sz="1400" dirty="0"/>
                    </a:p>
                  </a:txBody>
                  <a:tcPr anchor="ctr"/>
                </a:tc>
                <a:tc>
                  <a:txBody>
                    <a:bodyPr/>
                    <a:lstStyle/>
                    <a:p>
                      <a:pPr algn="ctr"/>
                      <a:r>
                        <a:rPr lang="en-IN" sz="1400" dirty="0" err="1" smtClean="0"/>
                        <a:t>Mughil</a:t>
                      </a:r>
                      <a:r>
                        <a:rPr lang="en-IN" sz="1400" baseline="0" dirty="0" smtClean="0"/>
                        <a:t> </a:t>
                      </a:r>
                      <a:r>
                        <a:rPr lang="en-IN" sz="1400" baseline="0" dirty="0" err="1" smtClean="0"/>
                        <a:t>mathi.k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1168585059"/>
                  </a:ext>
                </a:extLst>
              </a:tr>
              <a:tr h="558908">
                <a:tc>
                  <a:txBody>
                    <a:bodyPr/>
                    <a:lstStyle/>
                    <a:p>
                      <a:pPr algn="ctr"/>
                      <a:endParaRPr lang="en-IN" sz="1400" dirty="0"/>
                    </a:p>
                  </a:txBody>
                  <a:tcPr anchor="ctr"/>
                </a:tc>
                <a:tc>
                  <a:txBody>
                    <a:bodyPr/>
                    <a:lstStyle/>
                    <a:p>
                      <a:pPr algn="ctr"/>
                      <a:r>
                        <a:rPr lang="en-IN" sz="1400" dirty="0" err="1" smtClean="0"/>
                        <a:t>Sai</a:t>
                      </a:r>
                      <a:r>
                        <a:rPr lang="en-IN" sz="1400" baseline="0" dirty="0" smtClean="0"/>
                        <a:t> </a:t>
                      </a:r>
                      <a:r>
                        <a:rPr lang="en-IN" sz="1400" baseline="0" dirty="0" err="1" smtClean="0"/>
                        <a:t>prasath.S</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00150"/>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Bell MT" pitchFamily="18" charset="0"/>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Bell MT" pitchFamily="18" charset="0"/>
              </a:rPr>
              <a:t>.</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47500" lnSpcReduction="20000"/>
          </a:bodyPr>
          <a:lstStyle/>
          <a:p>
            <a:pPr>
              <a:buNone/>
            </a:pPr>
            <a:r>
              <a:rPr lang="en-US" dirty="0" smtClean="0">
                <a:latin typeface="Bell MT" pitchFamily="18" charset="0"/>
              </a:rPr>
              <a:t> Entire document should be justified.</a:t>
            </a:r>
          </a:p>
          <a:p>
            <a:pPr>
              <a:buNone/>
            </a:pPr>
            <a:r>
              <a:rPr lang="en-US" dirty="0" smtClean="0">
                <a:latin typeface="Bell MT" pitchFamily="18" charset="0"/>
              </a:rPr>
              <a:t>  Convention for Main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a:t>
            </a:r>
            <a:r>
              <a:rPr lang="en-US" dirty="0" err="1" smtClean="0">
                <a:latin typeface="Bell MT" pitchFamily="18" charset="0"/>
              </a:rPr>
              <a:t>style:Bold</a:t>
            </a:r>
            <a:endParaRPr lang="en-US" dirty="0" smtClean="0">
              <a:latin typeface="Bell MT" pitchFamily="18" charset="0"/>
            </a:endParaRPr>
          </a:p>
          <a:p>
            <a:pPr>
              <a:buNone/>
            </a:pPr>
            <a:r>
              <a:rPr lang="en-US" dirty="0" smtClean="0">
                <a:latin typeface="Bell MT" pitchFamily="18" charset="0"/>
              </a:rPr>
              <a:t>      ○ Font Size: 14 </a:t>
            </a:r>
          </a:p>
          <a:p>
            <a:pPr>
              <a:buNone/>
            </a:pPr>
            <a:r>
              <a:rPr lang="en-US" dirty="0" smtClean="0">
                <a:latin typeface="Bell MT" pitchFamily="18" charset="0"/>
              </a:rPr>
              <a:t> Convention for Sub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a:t>
            </a:r>
          </a:p>
          <a:p>
            <a:pPr>
              <a:buNone/>
            </a:pPr>
            <a:r>
              <a:rPr lang="en-US" dirty="0" smtClean="0">
                <a:latin typeface="Bell MT" pitchFamily="18" charset="0"/>
              </a:rPr>
              <a:t>       ○ Font </a:t>
            </a:r>
            <a:r>
              <a:rPr lang="en-US" dirty="0" err="1" smtClean="0">
                <a:latin typeface="Bell MT" pitchFamily="18" charset="0"/>
              </a:rPr>
              <a:t>style:Bold</a:t>
            </a:r>
            <a:r>
              <a:rPr lang="en-US" dirty="0" smtClean="0">
                <a:latin typeface="Bell MT" pitchFamily="18" charset="0"/>
              </a:rPr>
              <a:t> </a:t>
            </a:r>
          </a:p>
          <a:p>
            <a:pPr>
              <a:buNone/>
            </a:pPr>
            <a:r>
              <a:rPr lang="en-US" dirty="0" smtClean="0">
                <a:latin typeface="Bell MT" pitchFamily="18" charset="0"/>
              </a:rPr>
              <a:t>       ○ Font Size: 12 </a:t>
            </a:r>
          </a:p>
          <a:p>
            <a:pPr>
              <a:buNone/>
            </a:pPr>
            <a:r>
              <a:rPr lang="en-US" dirty="0" smtClean="0">
                <a:latin typeface="Bell MT" pitchFamily="18" charset="0"/>
              </a:rPr>
              <a:t> Convention for body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Size: 12</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0000" lnSpcReduction="20000"/>
          </a:bodyPr>
          <a:lstStyle/>
          <a:p>
            <a:pPr marL="0" indent="0">
              <a:buNone/>
            </a:pPr>
            <a:r>
              <a:rPr lang="en-US" dirty="0" smtClean="0"/>
              <a:t>      </a:t>
            </a:r>
            <a:r>
              <a:rPr lang="en-US" dirty="0" smtClean="0">
                <a:latin typeface="Bell MT" pitchFamily="18" charset="0"/>
              </a:rPr>
              <a:t>The </a:t>
            </a:r>
            <a:r>
              <a:rPr lang="en-US" dirty="0">
                <a:latin typeface="Bell MT" pitchFamily="18" charset="0"/>
              </a:rPr>
              <a:t>portfolio website should consists of our main parts such as</a:t>
            </a:r>
          </a:p>
          <a:p>
            <a:pPr marL="0" indent="0">
              <a:buNone/>
            </a:pPr>
            <a:r>
              <a:rPr lang="en-US" dirty="0">
                <a:latin typeface="Bell MT" pitchFamily="18" charset="0"/>
              </a:rPr>
              <a:t>personal information, including short cv and professional skills,</a:t>
            </a:r>
          </a:p>
          <a:p>
            <a:pPr marL="0" indent="0">
              <a:buNone/>
            </a:pPr>
            <a:r>
              <a:rPr lang="en-US" dirty="0">
                <a:latin typeface="Bell MT" pitchFamily="18" charset="0"/>
              </a:rPr>
              <a:t>portfolio showcase, and contact information including feedback</a:t>
            </a:r>
          </a:p>
          <a:p>
            <a:pPr marL="0" indent="0">
              <a:buNone/>
            </a:pPr>
            <a:r>
              <a:rPr lang="en-US" dirty="0" smtClean="0">
                <a:latin typeface="Bell MT" pitchFamily="18" charset="0"/>
              </a:rPr>
              <a:t>Form . The </a:t>
            </a:r>
            <a:r>
              <a:rPr lang="en-US" dirty="0">
                <a:latin typeface="Bell MT" pitchFamily="18" charset="0"/>
              </a:rPr>
              <a:t>Parallax effect possible can be implemented in order to</a:t>
            </a:r>
          </a:p>
          <a:p>
            <a:pPr marL="0" indent="0">
              <a:buNone/>
            </a:pPr>
            <a:r>
              <a:rPr lang="en-US" dirty="0">
                <a:latin typeface="Bell MT" pitchFamily="18" charset="0"/>
              </a:rPr>
              <a:t>bring the visual depth and dynamics to graphical objects.</a:t>
            </a:r>
          </a:p>
          <a:p>
            <a:pPr marL="0" indent="0">
              <a:buNone/>
            </a:pPr>
            <a:r>
              <a:rPr lang="en-US" dirty="0">
                <a:latin typeface="Bell MT" pitchFamily="18" charset="0"/>
              </a:rPr>
              <a:t>Parallax is a web design technique that allows components of a</a:t>
            </a:r>
          </a:p>
          <a:p>
            <a:pPr marL="0" indent="0">
              <a:buNone/>
            </a:pPr>
            <a:r>
              <a:rPr lang="en-US" dirty="0">
                <a:latin typeface="Bell MT" pitchFamily="18" charset="0"/>
              </a:rPr>
              <a:t>web page to move at varying speeds when a user scrolls. In</a:t>
            </a:r>
          </a:p>
          <a:p>
            <a:pPr marL="0" indent="0">
              <a:buNone/>
            </a:pPr>
            <a:r>
              <a:rPr lang="en-US" dirty="0">
                <a:latin typeface="Bell MT" pitchFamily="18" charset="0"/>
              </a:rPr>
              <a:t>particular, the effect is created when the background of a web</a:t>
            </a:r>
          </a:p>
          <a:p>
            <a:pPr marL="0" indent="0">
              <a:buNone/>
            </a:pPr>
            <a:r>
              <a:rPr lang="en-US" dirty="0">
                <a:latin typeface="Bell MT" pitchFamily="18" charset="0"/>
              </a:rPr>
              <a:t>page moves at a different speed from the rest of the elements</a:t>
            </a:r>
          </a:p>
          <a:p>
            <a:pPr marL="0" indent="0">
              <a:buNone/>
            </a:pPr>
            <a:r>
              <a:rPr lang="en-US" dirty="0">
                <a:latin typeface="Bell MT" pitchFamily="18" charset="0"/>
              </a:rPr>
              <a:t>when you scroll.</a:t>
            </a:r>
            <a:endParaRPr lang="en-IN" dirty="0">
              <a:latin typeface="Bell MT" pitchFamily="18" charset="0"/>
            </a:endParaRPr>
          </a:p>
        </p:txBody>
      </p:sp>
    </p:spTree>
    <p:extLst>
      <p:ext uri="{BB962C8B-B14F-4D97-AF65-F5344CB8AC3E}">
        <p14:creationId xmlns:p14="http://schemas.microsoft.com/office/powerpoint/2010/main" xmlns=""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543956" cy="714380"/>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Bell MT" pitchFamily="18" charset="0"/>
              </a:rPr>
              <a:t>JAVA -&gt; platform independence</a:t>
            </a:r>
          </a:p>
          <a:p>
            <a:r>
              <a:rPr lang="en-US" dirty="0" smtClean="0">
                <a:latin typeface="Bell MT" pitchFamily="18" charset="0"/>
              </a:rPr>
              <a:t>SQL-&gt; Structured query Language</a:t>
            </a:r>
          </a:p>
          <a:p>
            <a:r>
              <a:rPr lang="en-US" dirty="0" smtClean="0">
                <a:latin typeface="Bell MT" pitchFamily="18" charset="0"/>
              </a:rPr>
              <a:t>IDE-</a:t>
            </a:r>
            <a:r>
              <a:rPr lang="en-US" dirty="0">
                <a:latin typeface="Bell MT" pitchFamily="18" charset="0"/>
              </a:rPr>
              <a:t>&gt; Integrated Development Environment</a:t>
            </a:r>
          </a:p>
          <a:p>
            <a:r>
              <a:rPr lang="en-US" dirty="0">
                <a:latin typeface="Bell MT" pitchFamily="18" charset="0"/>
              </a:rPr>
              <a:t>SRS-&gt; Software Requirement </a:t>
            </a:r>
            <a:r>
              <a:rPr lang="en-US" dirty="0" smtClean="0">
                <a:latin typeface="Bell MT" pitchFamily="18" charset="0"/>
              </a:rPr>
              <a:t>Specification</a:t>
            </a:r>
          </a:p>
        </p:txBody>
      </p:sp>
    </p:spTree>
    <p:extLst>
      <p:ext uri="{BB962C8B-B14F-4D97-AF65-F5344CB8AC3E}">
        <p14:creationId xmlns:p14="http://schemas.microsoft.com/office/powerpoint/2010/main" xmlns=""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p:txBody>
          <a:bodyPr>
            <a:normAutofit lnSpcReduction="10000"/>
          </a:bodyPr>
          <a:lstStyle/>
          <a:p>
            <a:pPr>
              <a:buFont typeface="Wingdings" panose="05000000000000000000" pitchFamily="2" charset="2"/>
              <a:buChar char="Ø"/>
            </a:pPr>
            <a:r>
              <a:rPr lang="en-US" dirty="0">
                <a:latin typeface="Bell MT" pitchFamily="18" charset="0"/>
              </a:rPr>
              <a:t> </a:t>
            </a:r>
            <a:r>
              <a:rPr lang="en-US" b="1" dirty="0" smtClean="0">
                <a:latin typeface="Bell MT" pitchFamily="18" charset="0"/>
              </a:rPr>
              <a:t>Books</a:t>
            </a:r>
          </a:p>
          <a:p>
            <a:pPr marL="0" indent="0">
              <a:buNone/>
            </a:pPr>
            <a:r>
              <a:rPr lang="en-US" sz="2000" dirty="0" smtClean="0">
                <a:latin typeface="Bell MT" pitchFamily="18" charset="0"/>
              </a:rPr>
              <a:t>       ○   Airey</a:t>
            </a:r>
            <a:r>
              <a:rPr lang="en-US" sz="2000" dirty="0">
                <a:latin typeface="Bell MT" pitchFamily="18" charset="0"/>
              </a:rPr>
              <a:t>, D., 2010. Logo Design Love: A Guide to Creating Iconic </a:t>
            </a:r>
            <a:r>
              <a:rPr lang="en-US" sz="2000" dirty="0" smtClean="0">
                <a:latin typeface="Bell MT" pitchFamily="18" charset="0"/>
              </a:rPr>
              <a:t>Brand Identities</a:t>
            </a:r>
          </a:p>
          <a:p>
            <a:pPr marL="0" indent="0">
              <a:buNone/>
            </a:pPr>
            <a:r>
              <a:rPr lang="en-US" sz="2000" dirty="0">
                <a:latin typeface="Bell MT" pitchFamily="18" charset="0"/>
              </a:rPr>
              <a:t> </a:t>
            </a:r>
            <a:r>
              <a:rPr lang="en-US" sz="2000" dirty="0" smtClean="0">
                <a:latin typeface="Bell MT" pitchFamily="18" charset="0"/>
              </a:rPr>
              <a:t>      ○   </a:t>
            </a:r>
            <a:r>
              <a:rPr lang="en-US" sz="2000" dirty="0">
                <a:latin typeface="Bell MT" pitchFamily="18" charset="0"/>
              </a:rPr>
              <a:t>Berkeley, CA: New </a:t>
            </a:r>
            <a:r>
              <a:rPr lang="en-US" sz="2000" dirty="0" smtClean="0">
                <a:latin typeface="Bell MT" pitchFamily="18" charset="0"/>
              </a:rPr>
              <a:t>Riders</a:t>
            </a:r>
          </a:p>
          <a:p>
            <a:pPr>
              <a:buFont typeface="Wingdings" panose="05000000000000000000" pitchFamily="2" charset="2"/>
              <a:buChar char="Ø"/>
            </a:pPr>
            <a:r>
              <a:rPr lang="en-US" sz="2000" b="1" dirty="0" smtClean="0">
                <a:latin typeface="Bell MT" pitchFamily="18" charset="0"/>
              </a:rPr>
              <a:t>Websites</a:t>
            </a:r>
          </a:p>
          <a:p>
            <a:pPr marL="0" indent="0">
              <a:buNone/>
            </a:pPr>
            <a:r>
              <a:rPr lang="en-US" sz="2000" dirty="0" smtClean="0">
                <a:latin typeface="Bell MT" pitchFamily="18" charset="0"/>
              </a:rPr>
              <a:t>       ○   </a:t>
            </a:r>
            <a:r>
              <a:rPr lang="en-US" sz="2000" dirty="0" smtClean="0">
                <a:latin typeface="Bell MT" pitchFamily="18" charset="0"/>
                <a:hlinkClick r:id="rId2"/>
              </a:rPr>
              <a:t>http://www.smashingmagazine.com/2013/06/workflow-design-develop-modern-portfolio-website/</a:t>
            </a:r>
            <a:endParaRPr lang="en-US" sz="2000" dirty="0" smtClean="0">
              <a:latin typeface="Bell MT" pitchFamily="18" charset="0"/>
            </a:endParaRPr>
          </a:p>
          <a:p>
            <a:pPr marL="0" indent="0">
              <a:buNone/>
            </a:pPr>
            <a:r>
              <a:rPr lang="en-IN" sz="2000" dirty="0" smtClean="0">
                <a:latin typeface="Bell MT" pitchFamily="18" charset="0"/>
              </a:rPr>
              <a:t>       </a:t>
            </a:r>
            <a:r>
              <a:rPr lang="en-US" sz="2000" dirty="0" smtClean="0">
                <a:latin typeface="Bell MT" pitchFamily="18" charset="0"/>
              </a:rPr>
              <a:t>○ </a:t>
            </a:r>
            <a:r>
              <a:rPr lang="en-IN" sz="2000" dirty="0" smtClean="0">
                <a:latin typeface="Bell MT" pitchFamily="18" charset="0"/>
              </a:rPr>
              <a:t>  </a:t>
            </a:r>
            <a:r>
              <a:rPr lang="en-IN" sz="2000" dirty="0">
                <a:latin typeface="Bell MT" pitchFamily="18" charset="0"/>
                <a:hlinkClick r:id="rId3"/>
              </a:rPr>
              <a:t>http://</a:t>
            </a:r>
            <a:r>
              <a:rPr lang="en-IN" sz="2000" dirty="0" smtClean="0">
                <a:latin typeface="Bell MT" pitchFamily="18" charset="0"/>
                <a:hlinkClick r:id="rId3"/>
              </a:rPr>
              <a:t>business.tutsplus.com/articles/the-secret-to-getting-a-lot-of-web-design-work-</a:t>
            </a:r>
            <a:r>
              <a:rPr lang="en-IN" sz="2000" dirty="0">
                <a:latin typeface="Bell MT" pitchFamily="18" charset="0"/>
                <a:hlinkClick r:id="rId3"/>
              </a:rPr>
              <a:t>-fsw-390            </a:t>
            </a:r>
            <a:endParaRPr lang="en-IN" sz="2000" dirty="0">
              <a:latin typeface="Bell MT" pitchFamily="18" charset="0"/>
            </a:endParaRPr>
          </a:p>
        </p:txBody>
      </p:sp>
    </p:spTree>
    <p:extLst>
      <p:ext uri="{BB962C8B-B14F-4D97-AF65-F5344CB8AC3E}">
        <p14:creationId xmlns:p14="http://schemas.microsoft.com/office/powerpoint/2010/main" xmlns=""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latin typeface="Bell MT" pitchFamily="18" charset="0"/>
              </a:rPr>
              <a:t>Product perspective</a:t>
            </a:r>
            <a:endParaRPr lang="en-IN" sz="2000" b="1" dirty="0">
              <a:latin typeface="Bell MT" pitchFamily="18" charset="0"/>
            </a:endParaRPr>
          </a:p>
          <a:p>
            <a:pPr marL="0" indent="0">
              <a:buNone/>
            </a:pPr>
            <a:r>
              <a:rPr lang="en-US" sz="1800" dirty="0" smtClean="0">
                <a:latin typeface="Bell MT" pitchFamily="18" charset="0"/>
              </a:rPr>
              <a:t>   </a:t>
            </a:r>
            <a:r>
              <a:rPr lang="en-US" sz="1800" dirty="0" err="1" smtClean="0">
                <a:latin typeface="Bell MT" pitchFamily="18" charset="0"/>
              </a:rPr>
              <a:t>Usecase</a:t>
            </a:r>
            <a:r>
              <a:rPr lang="en-US" sz="1800" dirty="0" smtClean="0">
                <a:latin typeface="Bell M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xmlns=""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229600" cy="714380"/>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Bell MT" pitchFamily="18" charset="0"/>
              </a:rPr>
              <a:t>Entity Relationship Diagram </a:t>
            </a:r>
            <a:r>
              <a:rPr lang="en-US" sz="1800" smtClean="0">
                <a:latin typeface="Bell MT" pitchFamily="18" charset="0"/>
              </a:rPr>
              <a:t>of Portfolio</a:t>
            </a:r>
            <a:endParaRPr lang="en-IN" sz="1800" dirty="0">
              <a:latin typeface="Bell MT"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xmlns="" val="3587134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805</TotalTime>
  <Words>604</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Tw Cen MT</vt:lpstr>
      <vt:lpstr>CFJCTS+PublicSans-Bold</vt:lpstr>
      <vt:lpstr>Arial Rounded MT Bold</vt:lpstr>
      <vt:lpstr>Times New Roman</vt:lpstr>
      <vt:lpstr>ILIIOR+EBGaramond-Bold</vt:lpstr>
      <vt:lpstr>PVLNNE+ArialMT</vt:lpstr>
      <vt:lpstr>CFRUAJ+EBGaramond-Medium</vt:lpstr>
      <vt:lpstr>KQGMTU+Arial-BoldMT</vt:lpstr>
      <vt:lpstr>Bell MT</vt:lpstr>
      <vt:lpstr>Wingdings</vt:lpstr>
      <vt:lpstr>RMKPBC+PublicSans-BoldItalic</vt:lpstr>
      <vt:lpstr>Arial Black</vt:lpstr>
      <vt:lpstr>Wingdings 2</vt:lpstr>
      <vt:lpstr>Median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34</cp:revision>
  <dcterms:modified xsi:type="dcterms:W3CDTF">2023-09-27T08:47:46Z</dcterms:modified>
</cp:coreProperties>
</file>