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Tw Cen MT" pitchFamily="34" charset="0"/>
      <p:regular r:id="rId15"/>
      <p:bold r:id="rId16"/>
      <p:italic r:id="rId17"/>
      <p:boldItalic r:id="rId18"/>
    </p:embeddedFont>
    <p:embeddedFont>
      <p:font typeface="CFJCTS+PublicSans-Bold"/>
      <p:regular r:id="rId19"/>
    </p:embeddedFont>
    <p:embeddedFont>
      <p:font typeface="Arial Rounded MT Bold" pitchFamily="34" charset="0"/>
      <p:regular r:id="rId20"/>
    </p:embeddedFont>
    <p:embeddedFont>
      <p:font typeface="ILIIOR+EBGaramond-Bold"/>
      <p:regular r:id="rId21"/>
    </p:embeddedFont>
    <p:embeddedFont>
      <p:font typeface="PVLNNE+ArialMT"/>
      <p:regular r:id="rId22"/>
    </p:embeddedFont>
    <p:embeddedFont>
      <p:font typeface="CFRUAJ+EBGaramond-Medium"/>
      <p:regular r:id="rId23"/>
    </p:embeddedFont>
    <p:embeddedFont>
      <p:font typeface="KQGMTU+Arial-BoldMT"/>
      <p:regular r:id="rId24"/>
    </p:embeddedFont>
    <p:embeddedFont>
      <p:font typeface="Bell MT" pitchFamily="18" charset="0"/>
      <p:regular r:id="rId25"/>
      <p:bold r:id="rId26"/>
      <p:italic r:id="rId27"/>
    </p:embeddedFont>
    <p:embeddedFont>
      <p:font typeface="RMKPBC+PublicSans-BoldItalic"/>
      <p:regular r:id="rId28"/>
    </p:embeddedFont>
    <p:embeddedFont>
      <p:font typeface="Arial Black" pitchFamily="34" charset="0"/>
      <p:bold r:id="rId29"/>
    </p:embeddedFont>
    <p:embeddedFont>
      <p:font typeface="Wingdings 2" pitchFamily="18" charset="2"/>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1D8BD707-D9CF-40AE-B4C6-C98DA3205C09}" type="datetimeFigureOut">
              <a:rPr lang="en-US" smtClean="0"/>
              <a:pPr/>
              <a:t>9/27/2023</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9/27/2023</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diagram </a:t>
            </a:r>
            <a:endParaRPr lang="en-IN" dirty="0"/>
          </a:p>
        </p:txBody>
      </p:sp>
      <p:sp>
        <p:nvSpPr>
          <p:cNvPr id="3" name="Text Placeholder 2"/>
          <p:cNvSpPr>
            <a:spLocks noGrp="1"/>
          </p:cNvSpPr>
          <p:nvPr>
            <p:ph type="body" idx="1"/>
          </p:nvPr>
        </p:nvSpPr>
        <p:spPr>
          <a:xfrm>
            <a:off x="642910" y="1214428"/>
            <a:ext cx="8153400" cy="3394710"/>
          </a:xfrm>
        </p:spPr>
        <p:txBody>
          <a:bodyPr>
            <a:noAutofit/>
          </a:bodyPr>
          <a:lstStyle/>
          <a:p>
            <a:pPr marL="0" indent="0">
              <a:buNone/>
            </a:pPr>
            <a:r>
              <a:rPr lang="en-US" sz="1500" dirty="0">
                <a:latin typeface="Bell MT" pitchFamily="18" charset="0"/>
              </a:rPr>
              <a:t>A class is an abstract, user-defined description of a type of data. It identifies the attributes of the</a:t>
            </a:r>
          </a:p>
          <a:p>
            <a:pPr marL="0" indent="0">
              <a:buNone/>
            </a:pPr>
            <a:r>
              <a:rPr lang="en-US" sz="1500" dirty="0">
                <a:latin typeface="Bell MT" pitchFamily="18" charset="0"/>
              </a:rPr>
              <a:t>data and the operations that can be performed on instances (i.e. objects) of the data. A class of</a:t>
            </a:r>
          </a:p>
          <a:p>
            <a:pPr marL="0" indent="0">
              <a:buNone/>
            </a:pPr>
            <a:r>
              <a:rPr lang="en-US" sz="1500" dirty="0">
                <a:latin typeface="Bell MT" pitchFamily="18" charset="0"/>
              </a:rPr>
              <a:t>data has a name, a set of attributes that describes its characteristics, and a set of operations that</a:t>
            </a:r>
          </a:p>
          <a:p>
            <a:pPr marL="0" indent="0">
              <a:buNone/>
            </a:pPr>
            <a:r>
              <a:rPr lang="en-US" sz="1500" dirty="0">
                <a:latin typeface="Bell MT" pitchFamily="18" charset="0"/>
              </a:rPr>
              <a:t>can be performed on the objects of that class. The classes’ structure and their relationships to</a:t>
            </a:r>
          </a:p>
          <a:p>
            <a:pPr marL="0" indent="0">
              <a:buNone/>
            </a:pPr>
            <a:r>
              <a:rPr lang="en-US" sz="1500" dirty="0">
                <a:latin typeface="Bell MT" pitchFamily="18" charset="0"/>
              </a:rPr>
              <a:t>each other frozen in time represent the static model. In this project there are certain main classes which are related to other classes required for their working. There are different kinds of</a:t>
            </a:r>
          </a:p>
          <a:p>
            <a:pPr marL="0" indent="0">
              <a:buNone/>
            </a:pPr>
            <a:r>
              <a:rPr lang="en-US" sz="1500" dirty="0">
                <a:latin typeface="Bell MT" pitchFamily="18" charset="0"/>
              </a:rPr>
              <a:t>relationships between the classes as shown in the diagram like normal association, aggregation,</a:t>
            </a:r>
          </a:p>
          <a:p>
            <a:pPr marL="0" indent="0">
              <a:buNone/>
            </a:pPr>
            <a:r>
              <a:rPr lang="en-US" sz="1500" dirty="0">
                <a:latin typeface="Bell MT" pitchFamily="18" charset="0"/>
              </a:rPr>
              <a:t>and generalization. The relationships are depicted using a role name and multiplicities. Here</a:t>
            </a:r>
          </a:p>
          <a:p>
            <a:pPr marL="0" indent="0">
              <a:buNone/>
            </a:pPr>
            <a:r>
              <a:rPr lang="en-US" sz="1500" dirty="0" smtClean="0">
                <a:latin typeface="Bell MT" pitchFamily="18" charset="0"/>
              </a:rPr>
              <a:t>‘user’, ‘project’ , ‘Contact form’ and ‘about me’ </a:t>
            </a:r>
            <a:r>
              <a:rPr lang="en-US" sz="1500" dirty="0">
                <a:latin typeface="Bell MT" pitchFamily="18" charset="0"/>
              </a:rPr>
              <a:t>are the most important classes which are related to </a:t>
            </a:r>
            <a:r>
              <a:rPr lang="en-US" sz="1500" dirty="0" smtClean="0">
                <a:latin typeface="Bell MT" pitchFamily="18" charset="0"/>
              </a:rPr>
              <a:t>other classes</a:t>
            </a:r>
            <a:r>
              <a:rPr lang="en-US" sz="1400" dirty="0">
                <a:latin typeface="Bell MT" pitchFamily="18" charset="0"/>
              </a:rPr>
              <a:t>.</a:t>
            </a:r>
            <a:endParaRPr lang="en-IN" sz="1400" dirty="0">
              <a:latin typeface="Bell MT" pitchFamily="18" charset="0"/>
            </a:endParaRPr>
          </a:p>
        </p:txBody>
      </p:sp>
    </p:spTree>
    <p:extLst>
      <p:ext uri="{BB962C8B-B14F-4D97-AF65-F5344CB8AC3E}">
        <p14:creationId xmlns="" xmlns:p14="http://schemas.microsoft.com/office/powerpoint/2010/main"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740618"/>
            <a:ext cx="8229600" cy="454848"/>
          </a:xfrm>
        </p:spPr>
        <p:txBody>
          <a:bodyPr>
            <a:normAutofit/>
          </a:bodyPr>
          <a:lstStyle/>
          <a:p>
            <a:r>
              <a:rPr lang="en-IN" sz="800" dirty="0" smtClean="0"/>
              <a:t/>
            </a:r>
            <a:br>
              <a:rPr lang="en-IN" sz="800" dirty="0" smtClean="0"/>
            </a:br>
            <a:endParaRPr lang="en-IN" sz="800" dirty="0"/>
          </a:p>
        </p:txBody>
      </p:sp>
      <p:sp>
        <p:nvSpPr>
          <p:cNvPr id="3" name="Text Placeholder 2"/>
          <p:cNvSpPr>
            <a:spLocks noGrp="1"/>
          </p:cNvSpPr>
          <p:nvPr>
            <p:ph type="body" idx="1"/>
          </p:nvPr>
        </p:nvSpPr>
        <p:spPr>
          <a:xfrm>
            <a:off x="457200" y="142858"/>
            <a:ext cx="8229600" cy="4600592"/>
          </a:xfrm>
        </p:spPr>
        <p:txBody>
          <a:bodyPr>
            <a:normAutofit/>
          </a:bodyPr>
          <a:lstStyle/>
          <a:p>
            <a:pPr>
              <a:buNone/>
            </a:pPr>
            <a:endParaRPr lang="en-IN" sz="800" dirty="0" smtClean="0"/>
          </a:p>
          <a:p>
            <a:pPr>
              <a:buNone/>
            </a:pPr>
            <a:endParaRPr lang="en-IN" sz="800" dirty="0" smtClean="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55576" y="1214427"/>
            <a:ext cx="7602637" cy="3418003"/>
          </a:xfrm>
          <a:prstGeom prst="rect">
            <a:avLst/>
          </a:prstGeom>
        </p:spPr>
      </p:pic>
    </p:spTree>
    <p:extLst>
      <p:ext uri="{BB962C8B-B14F-4D97-AF65-F5344CB8AC3E}">
        <p14:creationId xmlns="" xmlns:p14="http://schemas.microsoft.com/office/powerpoint/2010/main"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06"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71934" y="2270922"/>
            <a:ext cx="3000396" cy="399597"/>
          </a:xfrm>
          <a:prstGeom prst="rect">
            <a:avLst/>
          </a:prstGeom>
        </p:spPr>
        <p:txBody>
          <a:bodyPr vert="horz" wrap="square" lIns="0" tIns="0" rIns="0" bIns="0" rtlCol="0">
            <a:spAutoFit/>
          </a:bodyPr>
          <a:lstStyle/>
          <a:p>
            <a:pPr>
              <a:lnSpc>
                <a:spcPts val="1645"/>
              </a:lnSpc>
            </a:pPr>
            <a:r>
              <a:rPr lang="en-US" sz="1200" b="1" smtClean="0">
                <a:solidFill>
                  <a:srgbClr val="BD8738"/>
                </a:solidFill>
                <a:latin typeface="Arial Black" panose="020B0A04020102020204" pitchFamily="34" charset="0"/>
                <a:cs typeface="RMKPBC+PublicSans-BoldItalic"/>
              </a:rPr>
              <a:t>https://github.com/Yuvarajk0703/NM-DSCET-GROUP-15.git</a:t>
            </a:r>
            <a:endParaRPr sz="12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ILIIOR+EBGaramond-Bold"/>
                <a:cs typeface="ILIIOR+EBGaramond-Bold"/>
              </a:rPr>
              <a:t>Portfolio website</a:t>
            </a:r>
            <a:endParaRPr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22882"/>
          </a:xfrm>
          <a:prstGeom prst="rect">
            <a:avLst/>
          </a:prstGeom>
        </p:spPr>
        <p:txBody>
          <a:bodyPr vert="horz" wrap="square" lIns="0" tIns="0" rIns="0" bIns="0" rtlCol="0">
            <a:spAutoFit/>
          </a:bodyPr>
          <a:lstStyle/>
          <a:p>
            <a:pPr marL="0" marR="0">
              <a:lnSpc>
                <a:spcPts val="1800"/>
              </a:lnSpc>
              <a:spcBef>
                <a:spcPts val="0"/>
              </a:spcBef>
              <a:spcAft>
                <a:spcPts val="0"/>
              </a:spcAft>
            </a:pPr>
            <a:r>
              <a:rPr lang="en-US" sz="1400" dirty="0" smtClean="0">
                <a:solidFill>
                  <a:srgbClr val="FFFFFF"/>
                </a:solidFill>
                <a:latin typeface="CFRUAJ+EBGaramond-Medium"/>
                <a:cs typeface="CFRUAJ+EBGaramond-Medium"/>
              </a:rPr>
              <a:t>Our </a:t>
            </a:r>
            <a:r>
              <a:rPr sz="1400" smtClean="0">
                <a:solidFill>
                  <a:srgbClr val="FFFFFF"/>
                </a:solidFill>
                <a:latin typeface="CFRUAJ+EBGaramond-Medium"/>
                <a:cs typeface="CFRUAJ+EBGaramond-Medium"/>
              </a:rPr>
              <a:t>Introduction</a:t>
            </a:r>
            <a:endParaRPr sz="1400" dirty="0">
              <a:solidFill>
                <a:srgbClr val="FFFFFF"/>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 xmlns:p14="http://schemas.microsoft.com/office/powerpoint/2010/main" val="1086461824"/>
              </p:ext>
            </p:extLst>
          </p:nvPr>
        </p:nvGraphicFramePr>
        <p:xfrm>
          <a:off x="6875" y="1785932"/>
          <a:ext cx="4716015" cy="2802040"/>
        </p:xfrm>
        <a:graphic>
          <a:graphicData uri="http://schemas.openxmlformats.org/drawingml/2006/table">
            <a:tbl>
              <a:tblPr firstRow="1" bandRow="1">
                <a:tableStyleId>{69CF1AB2-1976-4502-BF36-3FF5EA218861}</a:tableStyleId>
              </a:tblPr>
              <a:tblGrid>
                <a:gridCol w="1572005">
                  <a:extLst>
                    <a:ext uri="{9D8B030D-6E8A-4147-A177-3AD203B41FA5}">
                      <a16:colId xmlns="" xmlns:a16="http://schemas.microsoft.com/office/drawing/2014/main" val="88392167"/>
                    </a:ext>
                  </a:extLst>
                </a:gridCol>
                <a:gridCol w="1572005">
                  <a:extLst>
                    <a:ext uri="{9D8B030D-6E8A-4147-A177-3AD203B41FA5}">
                      <a16:colId xmlns="" xmlns:a16="http://schemas.microsoft.com/office/drawing/2014/main" val="1097259738"/>
                    </a:ext>
                  </a:extLst>
                </a:gridCol>
                <a:gridCol w="1572005">
                  <a:extLst>
                    <a:ext uri="{9D8B030D-6E8A-4147-A177-3AD203B41FA5}">
                      <a16:colId xmlns="" xmlns:a16="http://schemas.microsoft.com/office/drawing/2014/main" val="2014544899"/>
                    </a:ext>
                  </a:extLst>
                </a:gridCol>
              </a:tblGrid>
              <a:tr h="566408">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 xmlns:a16="http://schemas.microsoft.com/office/drawing/2014/main" val="3142620878"/>
                  </a:ext>
                </a:extLst>
              </a:tr>
              <a:tr h="558908">
                <a:tc>
                  <a:txBody>
                    <a:bodyPr/>
                    <a:lstStyle/>
                    <a:p>
                      <a:pPr algn="ctr"/>
                      <a:endParaRPr lang="en-IN" sz="1400" dirty="0"/>
                    </a:p>
                  </a:txBody>
                  <a:tcPr anchor="ctr"/>
                </a:tc>
                <a:tc>
                  <a:txBody>
                    <a:bodyPr/>
                    <a:lstStyle/>
                    <a:p>
                      <a:pPr algn="ctr"/>
                      <a:r>
                        <a:rPr lang="en-IN" sz="1400" dirty="0" err="1" smtClean="0"/>
                        <a:t>Yuvaraj.k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2106771650"/>
                  </a:ext>
                </a:extLst>
              </a:tr>
              <a:tr h="558908">
                <a:tc>
                  <a:txBody>
                    <a:bodyPr/>
                    <a:lstStyle/>
                    <a:p>
                      <a:pPr algn="ctr"/>
                      <a:endParaRPr lang="en-IN" sz="1400"/>
                    </a:p>
                  </a:txBody>
                  <a:tcPr anchor="ctr"/>
                </a:tc>
                <a:tc>
                  <a:txBody>
                    <a:bodyPr/>
                    <a:lstStyle/>
                    <a:p>
                      <a:pPr algn="ctr"/>
                      <a:r>
                        <a:rPr lang="en-IN" sz="1400" dirty="0" err="1" smtClean="0"/>
                        <a:t>Vignesh.M</a:t>
                      </a:r>
                      <a:r>
                        <a:rPr lang="en-IN" sz="1400" dirty="0" smtClean="0"/>
                        <a:t> </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1537241669"/>
                  </a:ext>
                </a:extLst>
              </a:tr>
              <a:tr h="558908">
                <a:tc>
                  <a:txBody>
                    <a:bodyPr/>
                    <a:lstStyle/>
                    <a:p>
                      <a:pPr algn="ctr"/>
                      <a:endParaRPr lang="en-IN" sz="1400" dirty="0"/>
                    </a:p>
                  </a:txBody>
                  <a:tcPr anchor="ctr"/>
                </a:tc>
                <a:tc>
                  <a:txBody>
                    <a:bodyPr/>
                    <a:lstStyle/>
                    <a:p>
                      <a:pPr algn="ctr"/>
                      <a:r>
                        <a:rPr lang="en-IN" sz="1400" dirty="0" err="1" smtClean="0"/>
                        <a:t>Mughil</a:t>
                      </a:r>
                      <a:r>
                        <a:rPr lang="en-IN" sz="1400" baseline="0" dirty="0" smtClean="0"/>
                        <a:t> </a:t>
                      </a:r>
                      <a:r>
                        <a:rPr lang="en-IN" sz="1400" baseline="0" dirty="0" err="1" smtClean="0"/>
                        <a:t>mathi.k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1168585059"/>
                  </a:ext>
                </a:extLst>
              </a:tr>
              <a:tr h="558908">
                <a:tc>
                  <a:txBody>
                    <a:bodyPr/>
                    <a:lstStyle/>
                    <a:p>
                      <a:pPr algn="ctr"/>
                      <a:endParaRPr lang="en-IN" sz="1400" dirty="0"/>
                    </a:p>
                  </a:txBody>
                  <a:tcPr anchor="ctr"/>
                </a:tc>
                <a:tc>
                  <a:txBody>
                    <a:bodyPr/>
                    <a:lstStyle/>
                    <a:p>
                      <a:pPr algn="ctr"/>
                      <a:r>
                        <a:rPr lang="en-IN" sz="1400" dirty="0" err="1" smtClean="0"/>
                        <a:t>Sai</a:t>
                      </a:r>
                      <a:r>
                        <a:rPr lang="en-IN" sz="1400" baseline="0" dirty="0" smtClean="0"/>
                        <a:t> </a:t>
                      </a:r>
                      <a:r>
                        <a:rPr lang="en-IN" sz="1400" baseline="0" dirty="0" err="1" smtClean="0"/>
                        <a:t>prasath.S</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35"/>
            <a:ext cx="6440802" cy="642942"/>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a:xfrm>
            <a:off x="357158" y="1200150"/>
            <a:ext cx="8408890" cy="3729054"/>
          </a:xfrm>
        </p:spPr>
        <p:txBody>
          <a:bodyPr>
            <a:normAutofit fontScale="55000" lnSpcReduction="20000"/>
          </a:bodyPr>
          <a:lstStyle/>
          <a:p>
            <a:pPr>
              <a:buNone/>
            </a:pPr>
            <a:r>
              <a:rPr lang="en-US" dirty="0" smtClean="0"/>
              <a:t>    </a:t>
            </a:r>
            <a:r>
              <a:rPr lang="en-US" sz="3800" dirty="0" smtClean="0"/>
              <a:t> </a:t>
            </a:r>
            <a:r>
              <a:rPr lang="en-US" sz="3800" dirty="0" smtClean="0">
                <a:latin typeface="Bell MT" pitchFamily="18" charset="0"/>
              </a:rPr>
              <a:t>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latin typeface="Bell MT" pitchFamily="18" charset="0"/>
              </a:rPr>
              <a:t>.</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p:txBody>
          <a:bodyPr>
            <a:normAutofit fontScale="47500" lnSpcReduction="20000"/>
          </a:bodyPr>
          <a:lstStyle/>
          <a:p>
            <a:pPr>
              <a:buNone/>
            </a:pPr>
            <a:r>
              <a:rPr lang="en-US" dirty="0" smtClean="0">
                <a:latin typeface="Bell MT" pitchFamily="18" charset="0"/>
              </a:rPr>
              <a:t> Entire document should be justified.</a:t>
            </a:r>
          </a:p>
          <a:p>
            <a:pPr>
              <a:buNone/>
            </a:pPr>
            <a:r>
              <a:rPr lang="en-US" dirty="0" smtClean="0">
                <a:latin typeface="Bell MT" pitchFamily="18" charset="0"/>
              </a:rPr>
              <a:t>  Convention for Main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a:t>
            </a:r>
            <a:r>
              <a:rPr lang="en-US" dirty="0" err="1" smtClean="0">
                <a:latin typeface="Bell MT" pitchFamily="18" charset="0"/>
              </a:rPr>
              <a:t>style:Bold</a:t>
            </a:r>
            <a:endParaRPr lang="en-US" dirty="0" smtClean="0">
              <a:latin typeface="Bell MT" pitchFamily="18" charset="0"/>
            </a:endParaRPr>
          </a:p>
          <a:p>
            <a:pPr>
              <a:buNone/>
            </a:pPr>
            <a:r>
              <a:rPr lang="en-US" dirty="0" smtClean="0">
                <a:latin typeface="Bell MT" pitchFamily="18" charset="0"/>
              </a:rPr>
              <a:t>      ○ Font Size: 14 </a:t>
            </a:r>
          </a:p>
          <a:p>
            <a:pPr>
              <a:buNone/>
            </a:pPr>
            <a:r>
              <a:rPr lang="en-US" dirty="0" smtClean="0">
                <a:latin typeface="Bell MT" pitchFamily="18" charset="0"/>
              </a:rPr>
              <a:t> Convention for Sub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a:t>
            </a:r>
          </a:p>
          <a:p>
            <a:pPr>
              <a:buNone/>
            </a:pPr>
            <a:r>
              <a:rPr lang="en-US" dirty="0" smtClean="0">
                <a:latin typeface="Bell MT" pitchFamily="18" charset="0"/>
              </a:rPr>
              <a:t>       ○ Font </a:t>
            </a:r>
            <a:r>
              <a:rPr lang="en-US" dirty="0" err="1" smtClean="0">
                <a:latin typeface="Bell MT" pitchFamily="18" charset="0"/>
              </a:rPr>
              <a:t>style:Bold</a:t>
            </a:r>
            <a:r>
              <a:rPr lang="en-US" dirty="0" smtClean="0">
                <a:latin typeface="Bell MT" pitchFamily="18" charset="0"/>
              </a:rPr>
              <a:t> </a:t>
            </a:r>
          </a:p>
          <a:p>
            <a:pPr>
              <a:buNone/>
            </a:pPr>
            <a:r>
              <a:rPr lang="en-US" dirty="0" smtClean="0">
                <a:latin typeface="Bell MT" pitchFamily="18" charset="0"/>
              </a:rPr>
              <a:t>       ○ Font Size: 12 </a:t>
            </a:r>
          </a:p>
          <a:p>
            <a:pPr>
              <a:buNone/>
            </a:pPr>
            <a:r>
              <a:rPr lang="en-US" dirty="0" smtClean="0">
                <a:latin typeface="Bell MT" pitchFamily="18" charset="0"/>
              </a:rPr>
              <a:t> Convention for body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Size: 12</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Scope of Development Project</a:t>
            </a:r>
            <a:endParaRPr lang="en-IN" dirty="0"/>
          </a:p>
        </p:txBody>
      </p:sp>
      <p:sp>
        <p:nvSpPr>
          <p:cNvPr id="3" name="Text Placeholder 2"/>
          <p:cNvSpPr>
            <a:spLocks noGrp="1"/>
          </p:cNvSpPr>
          <p:nvPr>
            <p:ph type="body" idx="1"/>
          </p:nvPr>
        </p:nvSpPr>
        <p:spPr/>
        <p:txBody>
          <a:bodyPr>
            <a:normAutofit fontScale="70000" lnSpcReduction="20000"/>
          </a:bodyPr>
          <a:lstStyle/>
          <a:p>
            <a:pPr marL="0" indent="0">
              <a:buNone/>
            </a:pPr>
            <a:r>
              <a:rPr lang="en-US" dirty="0" smtClean="0"/>
              <a:t>      </a:t>
            </a:r>
            <a:r>
              <a:rPr lang="en-US" dirty="0" smtClean="0">
                <a:latin typeface="Bell MT" pitchFamily="18" charset="0"/>
              </a:rPr>
              <a:t>The </a:t>
            </a:r>
            <a:r>
              <a:rPr lang="en-US" dirty="0">
                <a:latin typeface="Bell MT" pitchFamily="18" charset="0"/>
              </a:rPr>
              <a:t>portfolio website should consists of our main parts such as</a:t>
            </a:r>
          </a:p>
          <a:p>
            <a:pPr marL="0" indent="0">
              <a:buNone/>
            </a:pPr>
            <a:r>
              <a:rPr lang="en-US" dirty="0">
                <a:latin typeface="Bell MT" pitchFamily="18" charset="0"/>
              </a:rPr>
              <a:t>personal information, including short cv and professional skills,</a:t>
            </a:r>
          </a:p>
          <a:p>
            <a:pPr marL="0" indent="0">
              <a:buNone/>
            </a:pPr>
            <a:r>
              <a:rPr lang="en-US" dirty="0">
                <a:latin typeface="Bell MT" pitchFamily="18" charset="0"/>
              </a:rPr>
              <a:t>portfolio showcase, and contact information including feedback</a:t>
            </a:r>
          </a:p>
          <a:p>
            <a:pPr marL="0" indent="0">
              <a:buNone/>
            </a:pPr>
            <a:r>
              <a:rPr lang="en-US" dirty="0" smtClean="0">
                <a:latin typeface="Bell MT" pitchFamily="18" charset="0"/>
              </a:rPr>
              <a:t>Form . The </a:t>
            </a:r>
            <a:r>
              <a:rPr lang="en-US" dirty="0">
                <a:latin typeface="Bell MT" pitchFamily="18" charset="0"/>
              </a:rPr>
              <a:t>Parallax effect possible can be implemented in order to</a:t>
            </a:r>
          </a:p>
          <a:p>
            <a:pPr marL="0" indent="0">
              <a:buNone/>
            </a:pPr>
            <a:r>
              <a:rPr lang="en-US" dirty="0">
                <a:latin typeface="Bell MT" pitchFamily="18" charset="0"/>
              </a:rPr>
              <a:t>bring the visual depth and dynamics to graphical objects.</a:t>
            </a:r>
          </a:p>
          <a:p>
            <a:pPr marL="0" indent="0">
              <a:buNone/>
            </a:pPr>
            <a:r>
              <a:rPr lang="en-US" dirty="0">
                <a:latin typeface="Bell MT" pitchFamily="18" charset="0"/>
              </a:rPr>
              <a:t>Parallax is a web design technique that allows components of a</a:t>
            </a:r>
          </a:p>
          <a:p>
            <a:pPr marL="0" indent="0">
              <a:buNone/>
            </a:pPr>
            <a:r>
              <a:rPr lang="en-US" dirty="0">
                <a:latin typeface="Bell MT" pitchFamily="18" charset="0"/>
              </a:rPr>
              <a:t>web page to move at varying speeds when a user scrolls. In</a:t>
            </a:r>
          </a:p>
          <a:p>
            <a:pPr marL="0" indent="0">
              <a:buNone/>
            </a:pPr>
            <a:r>
              <a:rPr lang="en-US" dirty="0">
                <a:latin typeface="Bell MT" pitchFamily="18" charset="0"/>
              </a:rPr>
              <a:t>particular, the effect is created when the background of a web</a:t>
            </a:r>
          </a:p>
          <a:p>
            <a:pPr marL="0" indent="0">
              <a:buNone/>
            </a:pPr>
            <a:r>
              <a:rPr lang="en-US" dirty="0">
                <a:latin typeface="Bell MT" pitchFamily="18" charset="0"/>
              </a:rPr>
              <a:t>page moves at a different speed from the rest of the elements</a:t>
            </a:r>
          </a:p>
          <a:p>
            <a:pPr marL="0" indent="0">
              <a:buNone/>
            </a:pPr>
            <a:r>
              <a:rPr lang="en-US" dirty="0">
                <a:latin typeface="Bell MT" pitchFamily="18" charset="0"/>
              </a:rPr>
              <a:t>when you scroll.</a:t>
            </a:r>
            <a:endParaRPr lang="en-IN" dirty="0">
              <a:latin typeface="Bell MT" pitchFamily="18" charset="0"/>
            </a:endParaRPr>
          </a:p>
        </p:txBody>
      </p:sp>
    </p:spTree>
    <p:extLst>
      <p:ext uri="{BB962C8B-B14F-4D97-AF65-F5344CB8AC3E}">
        <p14:creationId xmlns="" xmlns:p14="http://schemas.microsoft.com/office/powerpoint/2010/main"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543956" cy="714380"/>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1571618"/>
            <a:ext cx="8229600" cy="3171832"/>
          </a:xfrm>
        </p:spPr>
        <p:txBody>
          <a:bodyPr/>
          <a:lstStyle/>
          <a:p>
            <a:r>
              <a:rPr lang="en-US" dirty="0" smtClean="0">
                <a:latin typeface="Bell MT" pitchFamily="18" charset="0"/>
              </a:rPr>
              <a:t>JAVA -&gt; platform independence</a:t>
            </a:r>
          </a:p>
          <a:p>
            <a:r>
              <a:rPr lang="en-US" dirty="0" smtClean="0">
                <a:latin typeface="Bell MT" pitchFamily="18" charset="0"/>
              </a:rPr>
              <a:t>SQL-&gt; Structured query Language</a:t>
            </a:r>
          </a:p>
          <a:p>
            <a:r>
              <a:rPr lang="en-US" dirty="0" smtClean="0">
                <a:latin typeface="Bell MT" pitchFamily="18" charset="0"/>
              </a:rPr>
              <a:t>IDE-</a:t>
            </a:r>
            <a:r>
              <a:rPr lang="en-US" dirty="0">
                <a:latin typeface="Bell MT" pitchFamily="18" charset="0"/>
              </a:rPr>
              <a:t>&gt; Integrated Development Environment</a:t>
            </a:r>
          </a:p>
          <a:p>
            <a:r>
              <a:rPr lang="en-US" dirty="0">
                <a:latin typeface="Bell MT" pitchFamily="18" charset="0"/>
              </a:rPr>
              <a:t>SRS-&gt; Software Requirement </a:t>
            </a:r>
            <a:r>
              <a:rPr lang="en-US" dirty="0" smtClean="0">
                <a:latin typeface="Bell MT" pitchFamily="18" charset="0"/>
              </a:rPr>
              <a:t>Specification</a:t>
            </a:r>
          </a:p>
        </p:txBody>
      </p:sp>
    </p:spTree>
    <p:extLst>
      <p:ext uri="{BB962C8B-B14F-4D97-AF65-F5344CB8AC3E}">
        <p14:creationId xmlns="" xmlns:p14="http://schemas.microsoft.com/office/powerpoint/2010/main"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References</a:t>
            </a:r>
            <a:endParaRPr lang="en-IN" dirty="0"/>
          </a:p>
        </p:txBody>
      </p:sp>
      <p:sp>
        <p:nvSpPr>
          <p:cNvPr id="3" name="Text Placeholder 2"/>
          <p:cNvSpPr>
            <a:spLocks noGrp="1"/>
          </p:cNvSpPr>
          <p:nvPr>
            <p:ph type="body" idx="1"/>
          </p:nvPr>
        </p:nvSpPr>
        <p:spPr/>
        <p:txBody>
          <a:bodyPr>
            <a:normAutofit lnSpcReduction="10000"/>
          </a:bodyPr>
          <a:lstStyle/>
          <a:p>
            <a:pPr>
              <a:buFont typeface="Wingdings" panose="05000000000000000000" pitchFamily="2" charset="2"/>
              <a:buChar char="Ø"/>
            </a:pPr>
            <a:r>
              <a:rPr lang="en-US" dirty="0">
                <a:latin typeface="Bell MT" pitchFamily="18" charset="0"/>
              </a:rPr>
              <a:t> </a:t>
            </a:r>
            <a:r>
              <a:rPr lang="en-US" b="1" dirty="0" smtClean="0">
                <a:latin typeface="Bell MT" pitchFamily="18" charset="0"/>
              </a:rPr>
              <a:t>Books</a:t>
            </a:r>
          </a:p>
          <a:p>
            <a:pPr marL="0" indent="0">
              <a:buNone/>
            </a:pPr>
            <a:r>
              <a:rPr lang="en-US" sz="2000" dirty="0" smtClean="0">
                <a:latin typeface="Bell MT" pitchFamily="18" charset="0"/>
              </a:rPr>
              <a:t>       ○   Airey</a:t>
            </a:r>
            <a:r>
              <a:rPr lang="en-US" sz="2000" dirty="0">
                <a:latin typeface="Bell MT" pitchFamily="18" charset="0"/>
              </a:rPr>
              <a:t>, D., 2010. Logo Design Love: A Guide to Creating Iconic </a:t>
            </a:r>
            <a:r>
              <a:rPr lang="en-US" sz="2000" dirty="0" smtClean="0">
                <a:latin typeface="Bell MT" pitchFamily="18" charset="0"/>
              </a:rPr>
              <a:t>Brand Identities</a:t>
            </a:r>
          </a:p>
          <a:p>
            <a:pPr marL="0" indent="0">
              <a:buNone/>
            </a:pPr>
            <a:r>
              <a:rPr lang="en-US" sz="2000" dirty="0">
                <a:latin typeface="Bell MT" pitchFamily="18" charset="0"/>
              </a:rPr>
              <a:t> </a:t>
            </a:r>
            <a:r>
              <a:rPr lang="en-US" sz="2000" dirty="0" smtClean="0">
                <a:latin typeface="Bell MT" pitchFamily="18" charset="0"/>
              </a:rPr>
              <a:t>      ○   </a:t>
            </a:r>
            <a:r>
              <a:rPr lang="en-US" sz="2000" dirty="0">
                <a:latin typeface="Bell MT" pitchFamily="18" charset="0"/>
              </a:rPr>
              <a:t>Berkeley, CA: New </a:t>
            </a:r>
            <a:r>
              <a:rPr lang="en-US" sz="2000" dirty="0" smtClean="0">
                <a:latin typeface="Bell MT" pitchFamily="18" charset="0"/>
              </a:rPr>
              <a:t>Riders</a:t>
            </a:r>
          </a:p>
          <a:p>
            <a:pPr>
              <a:buFont typeface="Wingdings" panose="05000000000000000000" pitchFamily="2" charset="2"/>
              <a:buChar char="Ø"/>
            </a:pPr>
            <a:r>
              <a:rPr lang="en-US" sz="2000" b="1" dirty="0" smtClean="0">
                <a:latin typeface="Bell MT" pitchFamily="18" charset="0"/>
              </a:rPr>
              <a:t>Websites</a:t>
            </a:r>
          </a:p>
          <a:p>
            <a:pPr marL="0" indent="0">
              <a:buNone/>
            </a:pPr>
            <a:r>
              <a:rPr lang="en-US" sz="2000" dirty="0" smtClean="0">
                <a:latin typeface="Bell MT" pitchFamily="18" charset="0"/>
              </a:rPr>
              <a:t>       ○   </a:t>
            </a:r>
            <a:r>
              <a:rPr lang="en-US" sz="2000" dirty="0" smtClean="0">
                <a:latin typeface="Bell MT" pitchFamily="18" charset="0"/>
                <a:hlinkClick r:id="rId2"/>
              </a:rPr>
              <a:t>http://www.smashingmagazine.com/2013/06/workflow-design-develop-modern-portfolio-website/</a:t>
            </a:r>
            <a:endParaRPr lang="en-US" sz="2000" dirty="0" smtClean="0">
              <a:latin typeface="Bell MT" pitchFamily="18" charset="0"/>
            </a:endParaRPr>
          </a:p>
          <a:p>
            <a:pPr marL="0" indent="0">
              <a:buNone/>
            </a:pPr>
            <a:r>
              <a:rPr lang="en-IN" sz="2000" dirty="0" smtClean="0">
                <a:latin typeface="Bell MT" pitchFamily="18" charset="0"/>
              </a:rPr>
              <a:t>       </a:t>
            </a:r>
            <a:r>
              <a:rPr lang="en-US" sz="2000" dirty="0" smtClean="0">
                <a:latin typeface="Bell MT" pitchFamily="18" charset="0"/>
              </a:rPr>
              <a:t>○ </a:t>
            </a:r>
            <a:r>
              <a:rPr lang="en-IN" sz="2000" dirty="0" smtClean="0">
                <a:latin typeface="Bell MT" pitchFamily="18" charset="0"/>
              </a:rPr>
              <a:t>  </a:t>
            </a:r>
            <a:r>
              <a:rPr lang="en-IN" sz="2000" dirty="0">
                <a:latin typeface="Bell MT" pitchFamily="18" charset="0"/>
                <a:hlinkClick r:id="rId3"/>
              </a:rPr>
              <a:t>http://</a:t>
            </a:r>
            <a:r>
              <a:rPr lang="en-IN" sz="2000" dirty="0" smtClean="0">
                <a:latin typeface="Bell MT" pitchFamily="18" charset="0"/>
                <a:hlinkClick r:id="rId3"/>
              </a:rPr>
              <a:t>business.tutsplus.com/articles/the-secret-to-getting-a-lot-of-web-design-work-</a:t>
            </a:r>
            <a:r>
              <a:rPr lang="en-IN" sz="2000" dirty="0">
                <a:latin typeface="Bell MT" pitchFamily="18" charset="0"/>
                <a:hlinkClick r:id="rId3"/>
              </a:rPr>
              <a:t>-fsw-390            </a:t>
            </a:r>
            <a:endParaRPr lang="en-IN" sz="2000" dirty="0">
              <a:latin typeface="Bell MT" pitchFamily="18" charset="0"/>
            </a:endParaRPr>
          </a:p>
        </p:txBody>
      </p:sp>
    </p:spTree>
    <p:extLst>
      <p:ext uri="{BB962C8B-B14F-4D97-AF65-F5344CB8AC3E}">
        <p14:creationId xmlns="" xmlns:p14="http://schemas.microsoft.com/office/powerpoint/2010/main"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description </a:t>
            </a:r>
            <a:endParaRPr lang="en-IN" dirty="0"/>
          </a:p>
        </p:txBody>
      </p:sp>
      <p:sp>
        <p:nvSpPr>
          <p:cNvPr id="3" name="Text Placeholder 2"/>
          <p:cNvSpPr>
            <a:spLocks noGrp="1"/>
          </p:cNvSpPr>
          <p:nvPr>
            <p:ph type="body" idx="1"/>
          </p:nvPr>
        </p:nvSpPr>
        <p:spPr/>
        <p:txBody>
          <a:bodyPr/>
          <a:lstStyle/>
          <a:p>
            <a:r>
              <a:rPr lang="en-US" sz="2000" b="1" dirty="0" smtClean="0">
                <a:latin typeface="Bell MT" pitchFamily="18" charset="0"/>
              </a:rPr>
              <a:t>Product perspective</a:t>
            </a:r>
            <a:endParaRPr lang="en-IN" sz="2000" b="1" dirty="0">
              <a:latin typeface="Bell MT" pitchFamily="18" charset="0"/>
            </a:endParaRPr>
          </a:p>
          <a:p>
            <a:pPr marL="0" indent="0">
              <a:buNone/>
            </a:pPr>
            <a:r>
              <a:rPr lang="en-US" sz="1800" dirty="0" smtClean="0">
                <a:latin typeface="Bell MT" pitchFamily="18" charset="0"/>
              </a:rPr>
              <a:t>   </a:t>
            </a:r>
            <a:r>
              <a:rPr lang="en-US" sz="1800" dirty="0" err="1" smtClean="0">
                <a:latin typeface="Bell MT" pitchFamily="18" charset="0"/>
              </a:rPr>
              <a:t>Usecase</a:t>
            </a:r>
            <a:r>
              <a:rPr lang="en-US" sz="1800" dirty="0" smtClean="0">
                <a:latin typeface="Bell MT" pitchFamily="18" charset="0"/>
              </a:rPr>
              <a:t> diagram of portfolio website</a:t>
            </a:r>
          </a:p>
          <a:p>
            <a:endParaRPr lang="en-IN" dirty="0">
              <a:latin typeface="Bell MT" pitchFamily="18" charset="0"/>
            </a:endParaRPr>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 xmlns:p14="http://schemas.microsoft.com/office/powerpoint/2010/main"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229600" cy="714380"/>
          </a:xfrm>
        </p:spPr>
        <p:txBody>
          <a:bodyPr>
            <a:normAutofit fontScale="90000"/>
          </a:bodyPr>
          <a:lstStyle/>
          <a:p>
            <a:r>
              <a:rPr lang="en-IN" dirty="0" smtClean="0"/>
              <a:t>Product function</a:t>
            </a:r>
            <a:endParaRPr lang="en-IN" dirty="0"/>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latin typeface="Bell MT" pitchFamily="18" charset="0"/>
              </a:rPr>
              <a:t>Entity Relationship Diagram of Library Management System</a:t>
            </a:r>
            <a:endParaRPr lang="en-IN" sz="1800" dirty="0">
              <a:latin typeface="Bell MT"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2997" y="1923678"/>
            <a:ext cx="7361372" cy="3219822"/>
          </a:xfrm>
          <a:prstGeom prst="rect">
            <a:avLst/>
          </a:prstGeom>
        </p:spPr>
      </p:pic>
    </p:spTree>
    <p:extLst>
      <p:ext uri="{BB962C8B-B14F-4D97-AF65-F5344CB8AC3E}">
        <p14:creationId xmlns="" xmlns:p14="http://schemas.microsoft.com/office/powerpoint/2010/main" val="35871345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804</TotalTime>
  <Words>606</Words>
  <Application>Microsoft Office PowerPoint</Application>
  <PresentationFormat>On-screen Show (16:9)</PresentationFormat>
  <Paragraphs>74</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vt:lpstr>
      <vt:lpstr>Tw Cen MT</vt:lpstr>
      <vt:lpstr>CFJCTS+PublicSans-Bold</vt:lpstr>
      <vt:lpstr>Arial Rounded MT Bold</vt:lpstr>
      <vt:lpstr>Times New Roman</vt:lpstr>
      <vt:lpstr>ILIIOR+EBGaramond-Bold</vt:lpstr>
      <vt:lpstr>PVLNNE+ArialMT</vt:lpstr>
      <vt:lpstr>CFRUAJ+EBGaramond-Medium</vt:lpstr>
      <vt:lpstr>KQGMTU+Arial-BoldMT</vt:lpstr>
      <vt:lpstr>Bell MT</vt:lpstr>
      <vt:lpstr>Wingdings</vt:lpstr>
      <vt:lpstr>RMKPBC+PublicSans-BoldItalic</vt:lpstr>
      <vt:lpstr>Arial Black</vt:lpstr>
      <vt:lpstr>Wingdings 2</vt:lpstr>
      <vt:lpstr>Median</vt:lpstr>
      <vt:lpstr>Slide 1</vt:lpstr>
      <vt:lpstr>Slide 2</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33</cp:revision>
  <dcterms:modified xsi:type="dcterms:W3CDTF">2023-09-27T06:05:31Z</dcterms:modified>
</cp:coreProperties>
</file>