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44" d="100"/>
          <a:sy n="14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AA4643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3"/>
              <c:pt idx="0">
                <c:v>Bachelors</c:v>
              </c:pt>
              <c:pt idx="1">
                <c:v>Masters</c:v>
              </c:pt>
              <c:pt idx="2">
                <c:v>PHD</c:v>
              </c:pt>
            </c:strLit>
          </c:cat>
          <c:val>
            <c:numRef>
              <c:f/>
              <c:numCache>
                <c:formatCode>General</c:formatCode>
                <c:ptCount val="3"/>
                <c:pt idx="0">
                  <c:v>1435.0</c:v>
                </c:pt>
                <c:pt idx="1">
                  <c:v>371.0</c:v>
                </c:pt>
                <c:pt idx="2">
                  <c:v>69.0</c:v>
                </c:pt>
              </c:numCache>
            </c:numRef>
          </c:val>
        </c:ser>
        <c:ser>
          <c:idx val="1"/>
          <c:order val="1"/>
          <c:tx>
            <c:v>Male</c:v>
          </c:tx>
          <c:spPr>
            <a:solidFill>
              <a:srgbClr val="D1939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3"/>
              <c:pt idx="0">
                <c:v>Bachelors</c:v>
              </c:pt>
              <c:pt idx="1">
                <c:v>Masters</c:v>
              </c:pt>
              <c:pt idx="2">
                <c:v>PHD</c:v>
              </c:pt>
            </c:strLit>
          </c:cat>
          <c:val>
            <c:numRef>
              <c:f/>
              <c:numCache>
                <c:formatCode>General</c:formatCode>
                <c:ptCount val="3"/>
                <c:pt idx="0">
                  <c:v>2166.0</c:v>
                </c:pt>
                <c:pt idx="1">
                  <c:v>502.0</c:v>
                </c:pt>
                <c:pt idx="2">
                  <c:v>110.0</c:v>
                </c:pt>
              </c:numCache>
            </c:numRef>
          </c:val>
        </c:ser>
        <c:gapDepth val="150"/>
        <c:shape val="cylinder"/>
        <c:axId val="0"/>
        <c:axId val="1"/>
      </c:bar3D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At val="1.0"/>
        <c:crossBetween val="between"/>
        <c:crossAx val="0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Percentage analysis</a:t>
            </a:r>
          </a:p>
        </c:rich>
      </c:tx>
      <c:layout/>
      <c:overlay val="0"/>
      <c:spPr>
        <a:ln>
          <a:noFill/>
        </a:ln>
      </c:spPr>
    </c:title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8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3"/>
              <c:pt idx="0">
                <c:v>Bachelors</c:v>
              </c:pt>
              <c:pt idx="1">
                <c:v>Masters</c:v>
              </c:pt>
              <c:pt idx="2">
                <c:v>PHD</c:v>
              </c:pt>
            </c:strLit>
          </c:cat>
          <c:val>
            <c:numRef>
              <c:f/>
              <c:numCache>
                <c:formatCode>General</c:formatCode>
                <c:ptCount val="3"/>
                <c:pt idx="0">
                  <c:v>77.39093058241994</c:v>
                </c:pt>
                <c:pt idx="1">
                  <c:v>18.762088974854933</c:v>
                </c:pt>
                <c:pt idx="2">
                  <c:v>3.846980442725124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4667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20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7315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7192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925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3264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0129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0549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2284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860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4633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0749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9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117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7928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11278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5A7BC6"/>
            </a:gs>
            <a:gs pos="100000">
              <a:srgbClr val="001A3A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0324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5A7BC6"/>
            </a:gs>
            <a:gs pos="100000">
              <a:srgbClr val="001A3A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676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8099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090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5269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2957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5470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2483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1161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2048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5A7BC6"/>
            </a:gs>
            <a:gs pos="100000">
              <a:srgbClr val="001A3A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9/16/2024</a:t>
            </a:fld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3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5A7BC6"/>
            </a:gs>
            <a:gs pos="100000">
              <a:srgbClr val="001A3A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849702" y="299983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Yuvaraj 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NO:2213211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042135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unm13212213211042135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corporate secretaryship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COLLEGE:Presidency College,Chennai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0114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5A7BC6"/>
            </a:gs>
            <a:gs pos="100000">
              <a:srgbClr val="001A3A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矩形"/>
          <p:cNvSpPr>
            <a:spLocks/>
          </p:cNvSpPr>
          <p:nvPr/>
        </p:nvSpPr>
        <p:spPr>
          <a:xfrm rot="0">
            <a:off x="881026" y="1273394"/>
            <a:ext cx="10787137" cy="55846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Gather employee data (education, certifications, experience) and job role requirements.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Structuring: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Organize data in Excel tables, ensuring consistent formats.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Qualification Matching: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Use functions like VLOOKUP to compare employee qualifications with job requirements and identify gaps.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Analytical Tools: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 pivot tables, conditional formatting, and a scoring system to assess employee qualifications.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Advanced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Optionally, use regression and scenario analysis to explore key trends and potential impacts.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Reporting: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Create interactive dashboards and automated reports for easy interpretation and decision-making.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0592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5A7BC6"/>
            </a:gs>
            <a:gs pos="100000">
              <a:srgbClr val="001A3A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809588" y="5214950"/>
            <a:ext cx="5228277" cy="800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Qualification bar and Percentage analysis</a:t>
            </a:r>
            <a:endParaRPr lang="zh-CN" altLang="en-US" sz="2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37" name="图表"/>
          <p:cNvGraphicFramePr/>
          <p:nvPr/>
        </p:nvGraphicFramePr>
        <p:xfrm>
          <a:off x="238085" y="1071546"/>
          <a:ext cx="5929353" cy="3548077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138" name="图表"/>
          <p:cNvGraphicFramePr/>
          <p:nvPr/>
        </p:nvGraphicFramePr>
        <p:xfrm>
          <a:off x="6310314" y="3071810"/>
          <a:ext cx="5500726" cy="34290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39" name="矩形"/>
          <p:cNvSpPr>
            <a:spLocks/>
          </p:cNvSpPr>
          <p:nvPr/>
        </p:nvSpPr>
        <p:spPr>
          <a:xfrm rot="0">
            <a:off x="380960" y="214290"/>
            <a:ext cx="2267672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-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4800" b="1" i="0" u="none" strike="noStrike" kern="1200" cap="none" spc="-40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TS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1239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5A7BC6"/>
            </a:gs>
            <a:gs pos="100000">
              <a:srgbClr val="001A3A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023902" y="1428736"/>
            <a:ext cx="9572692" cy="56260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Qualification Analysis effectively aligns employee qualifications with job requirements, identifying skill gaps and promotion opportunities.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Using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Excel’s tools for data organization, analysis, and reporting, the process delivers actionable insights for HR, supporting better talent management and strategic workforce planning.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interactive dashboards and automated reports offer a user-friendly way to visualize and act on the findings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Overall, this analysis not only supports strategic workforce planning but also enhances the organization’s ability to nurture talent and maintain a competitive edge.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354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5A7BC6"/>
            </a:gs>
            <a:gs pos="100000">
              <a:srgbClr val="001A3A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452398" y="642917"/>
            <a:ext cx="10681335" cy="7386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80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 rot="0">
            <a:off x="1166778" y="2071678"/>
            <a:ext cx="8143931" cy="1891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Qualification Analysis using Excel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5034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5A7BC6"/>
            </a:gs>
            <a:gs pos="100000">
              <a:srgbClr val="001A3A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 rot="0">
            <a:off x="738150" y="642917"/>
            <a:ext cx="2554586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8" name="矩形"/>
          <p:cNvSpPr>
            <a:spLocks/>
          </p:cNvSpPr>
          <p:nvPr/>
        </p:nvSpPr>
        <p:spPr>
          <a:xfrm rot="0">
            <a:off x="2666976" y="1785926"/>
            <a:ext cx="4572032" cy="3634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Approach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Discussion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69" name="图片" descr="Picture1-removebg-preview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790824"/>
            <a:ext cx="5572125" cy="40671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4051011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5A7BC6"/>
            </a:gs>
            <a:gs pos="100000">
              <a:srgbClr val="001A3A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"/>
          <p:cNvGrpSpPr>
            <a:grpSpLocks/>
          </p:cNvGrpSpPr>
          <p:nvPr/>
        </p:nvGrpSpPr>
        <p:grpSpPr>
          <a:xfrm>
            <a:off x="9167834" y="3143248"/>
            <a:ext cx="2762249" cy="3257550"/>
            <a:chOff x="9167834" y="3143248"/>
            <a:chExt cx="2762249" cy="3257550"/>
          </a:xfrm>
        </p:grpSpPr>
        <p:sp>
          <p:nvSpPr>
            <p:cNvPr id="72" name="曲线"/>
            <p:cNvSpPr>
              <a:spLocks/>
            </p:cNvSpPr>
            <p:nvPr/>
          </p:nvSpPr>
          <p:spPr>
            <a:xfrm rot="0">
              <a:off x="10529909" y="5572123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529909" y="6105523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7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167834" y="3143248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7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881026" y="1643050"/>
            <a:ext cx="9001188" cy="55921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Every organization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aims to optimize the allocation of human resources by analyzing the qualifications of employees across various departments.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need to identify skill gaps, training needs, and potential for internal promotions to improve overall efficiency and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productivity.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will involve assessing employees' educational backgrounds, certifications, years of experience, and performance ratings.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goal is to categorize employees based on their qualifications, compare them against job role requirements, and provide actionable insights for HR decision-making.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279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5A7BC6"/>
            </a:gs>
            <a:gs pos="100000">
              <a:srgbClr val="001A3A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8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8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1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92" name="矩形"/>
          <p:cNvSpPr>
            <a:spLocks/>
          </p:cNvSpPr>
          <p:nvPr/>
        </p:nvSpPr>
        <p:spPr>
          <a:xfrm rot="0">
            <a:off x="952464" y="2071678"/>
            <a:ext cx="8286808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❖Designing a tailored training program that includes modules on basic, intermediate, and advanced Excel functions, such as data entry, formulas, pivot tables, and data visualization.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❖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Conducting a baseline assessment to identify employees' existing Excel skills and knowledge gaps.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❖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Assessing the effectiveness of the training through tests, quizzes, or practical assessments, and gathering feedback to refine the program as needed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0707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5A7BC6"/>
            </a:gs>
            <a:gs pos="100000">
              <a:srgbClr val="001A3A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9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881026" y="2000240"/>
            <a:ext cx="8429684" cy="45920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teams use the information to assess training needs, track employee development, and ensure that staff have the necessary qualifications for their roles.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Staff members can refer to the short note to understand the expectations around Excel proficiency, identify areas for self improvement, and track their own progress.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These professionals rely on the short note to design, implement, and evaluate training programs aimed at improving employees' Excel skills.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7794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5A7BC6"/>
            </a:gs>
            <a:gs pos="100000">
              <a:srgbClr val="001A3A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2738414" y="1735059"/>
            <a:ext cx="7786742" cy="51229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 develop interactive Excel dashboards that provide real-time insights into employee qualifications, helping managers identify gaps and strengths at a glance.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a centralized, easily accessible Excel-based database that records all relevant employee qualifications, certifications, and skills.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Excel-based solution streamlines the qualification tracking process, reducing manual errors and saving time for HR teams and managers.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solution is scalable, allowing it to grow with the organization, and flexible enough to adapt to different industries, roles, and specific qualification requirements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10" name="图片" descr="Picture2-removebg-preview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333420" y="1357298"/>
            <a:ext cx="3972220" cy="478634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1699346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5A7BC6"/>
            </a:gs>
            <a:gs pos="100000">
              <a:srgbClr val="001A3A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381091" y="1428736"/>
            <a:ext cx="8429684" cy="51706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Information on the specific qualifications or certifications each employee holds, including course names, certification levels, and the date of attainment.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Documentation of any training programs or workshops attended by employees, including dates, topics covered, and outcomes or scores.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Basic details such as employee ID, name, department, role, and date of hire.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cues like color-coding or conditional formatting to quickly identify employees who meet, exceed, or fall below the required qualification standards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57824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5A7BC6"/>
            </a:gs>
            <a:gs pos="100000">
              <a:srgbClr val="001A3A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4" name="图片" descr="Picture3-removebg-preview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3357562"/>
            <a:ext cx="2351486" cy="325279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矩形"/>
          <p:cNvSpPr>
            <a:spLocks/>
          </p:cNvSpPr>
          <p:nvPr/>
        </p:nvSpPr>
        <p:spPr>
          <a:xfrm rot="0">
            <a:off x="2452662" y="1428736"/>
            <a:ext cx="9072627" cy="5586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Interactive Dashboard: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dynamic Excel dashboard that updates in real-time, offering easy-to-navigate visuals and instant insights into employee qualifications and gaps.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Automated Reports: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Automated generation of tailored reports for different departments, highlighting key findings, training needs, and promotion opportunities.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Advanced Analysis Tools: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Use of advanced Excel functions like Power Query and Power Pivot for deeper insights, enabling predictive analysis and scenario planning.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User-Friendly Interface: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 intuitive interface allowing HR teams to filter, sort, and explore data effortlessly, making complex analysis accessible to all users.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92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FFFFFF"/>
      </a:dk1>
      <a:lt1>
        <a:srgbClr val="000000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16</cp:revision>
  <dcterms:created xsi:type="dcterms:W3CDTF">2024-03-29T15:07:22Z</dcterms:created>
  <dcterms:modified xsi:type="dcterms:W3CDTF">2024-09-16T06:25:22Z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