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8"/>
  </p:notesMasterIdLst>
  <p:sldIdLst>
    <p:sldId id="256" r:id="rId2"/>
    <p:sldId id="475" r:id="rId3"/>
    <p:sldId id="519" r:id="rId4"/>
    <p:sldId id="517" r:id="rId5"/>
    <p:sldId id="516" r:id="rId6"/>
    <p:sldId id="464" r:id="rId7"/>
    <p:sldId id="387" r:id="rId8"/>
    <p:sldId id="520" r:id="rId9"/>
    <p:sldId id="513" r:id="rId10"/>
    <p:sldId id="466" r:id="rId11"/>
    <p:sldId id="468" r:id="rId12"/>
    <p:sldId id="467" r:id="rId13"/>
    <p:sldId id="469" r:id="rId14"/>
    <p:sldId id="470" r:id="rId15"/>
    <p:sldId id="471" r:id="rId16"/>
    <p:sldId id="472" r:id="rId17"/>
    <p:sldId id="473" r:id="rId18"/>
    <p:sldId id="474" r:id="rId19"/>
    <p:sldId id="478" r:id="rId20"/>
    <p:sldId id="477" r:id="rId21"/>
    <p:sldId id="479" r:id="rId22"/>
    <p:sldId id="480" r:id="rId23"/>
    <p:sldId id="482" r:id="rId24"/>
    <p:sldId id="481" r:id="rId25"/>
    <p:sldId id="483" r:id="rId26"/>
    <p:sldId id="484" r:id="rId27"/>
    <p:sldId id="485" r:id="rId28"/>
    <p:sldId id="486" r:id="rId29"/>
    <p:sldId id="487" r:id="rId30"/>
    <p:sldId id="488" r:id="rId31"/>
    <p:sldId id="489" r:id="rId32"/>
    <p:sldId id="491" r:id="rId33"/>
    <p:sldId id="515" r:id="rId34"/>
    <p:sldId id="497" r:id="rId35"/>
    <p:sldId id="514" r:id="rId36"/>
    <p:sldId id="496" r:id="rId37"/>
    <p:sldId id="493" r:id="rId38"/>
    <p:sldId id="494" r:id="rId39"/>
    <p:sldId id="495" r:id="rId40"/>
    <p:sldId id="498" r:id="rId41"/>
    <p:sldId id="500" r:id="rId42"/>
    <p:sldId id="501" r:id="rId43"/>
    <p:sldId id="502" r:id="rId44"/>
    <p:sldId id="523" r:id="rId45"/>
    <p:sldId id="503" r:id="rId46"/>
    <p:sldId id="504" r:id="rId47"/>
    <p:sldId id="499" r:id="rId48"/>
    <p:sldId id="507" r:id="rId49"/>
    <p:sldId id="511" r:id="rId50"/>
    <p:sldId id="509" r:id="rId51"/>
    <p:sldId id="512" r:id="rId52"/>
    <p:sldId id="521" r:id="rId53"/>
    <p:sldId id="510" r:id="rId54"/>
    <p:sldId id="522" r:id="rId55"/>
    <p:sldId id="508" r:id="rId56"/>
    <p:sldId id="273" r:id="rId57"/>
  </p:sldIdLst>
  <p:sldSz cx="12192000" cy="6858000"/>
  <p:notesSz cx="6858000" cy="9144000"/>
  <p:embeddedFontLst>
    <p:embeddedFont>
      <p:font typeface="Lato" panose="020F0502020204030203" pitchFamily="34" charset="0"/>
      <p:regular r:id="rId59"/>
    </p:embeddedFont>
    <p:embeddedFont>
      <p:font typeface="Roboto Slab" pitchFamily="2" charset="0"/>
      <p:regular r:id="rId60"/>
      <p:bold r:id="rId61"/>
    </p:embeddedFont>
    <p:embeddedFont>
      <p:font typeface="Ubuntu" panose="020B0504030602030204" pitchFamily="34" charset="0"/>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CC"/>
    <a:srgbClr val="CC3399"/>
    <a:srgbClr val="F5F5F5"/>
    <a:srgbClr val="595959"/>
    <a:srgbClr val="990099"/>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E5D7D-D24D-44BD-B9C8-A4141ADF33D5}" v="2" dt="2023-05-25T03:10:31.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1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300A8-0355-4B1F-9717-48A05B1704A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40139FD-F384-4869-8EC8-BB3839EDE70B}">
      <dgm:prSet phldrT="[Text]"/>
      <dgm:spPr/>
      <dgm:t>
        <a:bodyPr/>
        <a:lstStyle/>
        <a:p>
          <a:r>
            <a:rPr lang="en-IN" dirty="0"/>
            <a:t>Text Classification</a:t>
          </a:r>
        </a:p>
      </dgm:t>
    </dgm:pt>
    <dgm:pt modelId="{42F863CD-F75D-4851-9FD2-436BA6897CC1}" type="parTrans" cxnId="{5D1CC3A5-CE90-4864-9AD0-2F250AC953AB}">
      <dgm:prSet/>
      <dgm:spPr/>
      <dgm:t>
        <a:bodyPr/>
        <a:lstStyle/>
        <a:p>
          <a:endParaRPr lang="en-IN"/>
        </a:p>
      </dgm:t>
    </dgm:pt>
    <dgm:pt modelId="{9BF7CE3F-9C68-4475-8EAD-DCE0C27A028D}" type="sibTrans" cxnId="{5D1CC3A5-CE90-4864-9AD0-2F250AC953AB}">
      <dgm:prSet/>
      <dgm:spPr/>
      <dgm:t>
        <a:bodyPr/>
        <a:lstStyle/>
        <a:p>
          <a:endParaRPr lang="en-IN"/>
        </a:p>
      </dgm:t>
    </dgm:pt>
    <dgm:pt modelId="{ABC3DA4F-D97D-4F80-9CAE-0CF319946AAE}">
      <dgm:prSet phldrT="[Text]"/>
      <dgm:spPr/>
      <dgm:t>
        <a:bodyPr/>
        <a:lstStyle/>
        <a:p>
          <a:r>
            <a:rPr lang="en-IN" dirty="0"/>
            <a:t>Binary</a:t>
          </a:r>
        </a:p>
      </dgm:t>
    </dgm:pt>
    <dgm:pt modelId="{E8126126-128A-43BF-BBCA-0EA8C31D1EDF}" type="parTrans" cxnId="{901946F1-64AF-45B2-BA71-90C5FCFC41D1}">
      <dgm:prSet/>
      <dgm:spPr/>
      <dgm:t>
        <a:bodyPr/>
        <a:lstStyle/>
        <a:p>
          <a:endParaRPr lang="en-IN"/>
        </a:p>
      </dgm:t>
    </dgm:pt>
    <dgm:pt modelId="{80DFC18C-1A25-4A68-8563-F357C7CC9287}" type="sibTrans" cxnId="{901946F1-64AF-45B2-BA71-90C5FCFC41D1}">
      <dgm:prSet/>
      <dgm:spPr/>
      <dgm:t>
        <a:bodyPr/>
        <a:lstStyle/>
        <a:p>
          <a:endParaRPr lang="en-IN"/>
        </a:p>
      </dgm:t>
    </dgm:pt>
    <dgm:pt modelId="{EB38D363-3951-4D5D-9C2E-6F69C34769A2}">
      <dgm:prSet phldrT="[Text]"/>
      <dgm:spPr/>
      <dgm:t>
        <a:bodyPr/>
        <a:lstStyle/>
        <a:p>
          <a:r>
            <a:rPr lang="en-IN" dirty="0"/>
            <a:t>Multi class</a:t>
          </a:r>
        </a:p>
      </dgm:t>
    </dgm:pt>
    <dgm:pt modelId="{25537C82-85D9-40ED-9EBA-9EC2556EEFFA}" type="parTrans" cxnId="{91D794E1-2F68-4720-A846-6BA27AA9D8E4}">
      <dgm:prSet/>
      <dgm:spPr/>
      <dgm:t>
        <a:bodyPr/>
        <a:lstStyle/>
        <a:p>
          <a:endParaRPr lang="en-IN"/>
        </a:p>
      </dgm:t>
    </dgm:pt>
    <dgm:pt modelId="{B9CD4567-A6C3-4ECA-A413-8C8E32C40B2D}" type="sibTrans" cxnId="{91D794E1-2F68-4720-A846-6BA27AA9D8E4}">
      <dgm:prSet/>
      <dgm:spPr/>
      <dgm:t>
        <a:bodyPr/>
        <a:lstStyle/>
        <a:p>
          <a:endParaRPr lang="en-IN"/>
        </a:p>
      </dgm:t>
    </dgm:pt>
    <dgm:pt modelId="{BAE2C0E0-AF5B-488B-B1DC-903FDFBA353F}">
      <dgm:prSet phldrT="[Text]"/>
      <dgm:spPr/>
      <dgm:t>
        <a:bodyPr/>
        <a:lstStyle/>
        <a:p>
          <a:r>
            <a:rPr lang="en-IN" dirty="0"/>
            <a:t>Multi label</a:t>
          </a:r>
        </a:p>
      </dgm:t>
    </dgm:pt>
    <dgm:pt modelId="{25055CDF-4A3E-4D5D-9B34-F087E012D5CB}" type="parTrans" cxnId="{7DF4B610-C4C9-4C8E-A3D3-572976E71FCF}">
      <dgm:prSet/>
      <dgm:spPr/>
      <dgm:t>
        <a:bodyPr/>
        <a:lstStyle/>
        <a:p>
          <a:endParaRPr lang="en-IN"/>
        </a:p>
      </dgm:t>
    </dgm:pt>
    <dgm:pt modelId="{6BCFEACD-AD9D-4DBE-8CDD-645DD51E24BD}" type="sibTrans" cxnId="{7DF4B610-C4C9-4C8E-A3D3-572976E71FCF}">
      <dgm:prSet/>
      <dgm:spPr/>
      <dgm:t>
        <a:bodyPr/>
        <a:lstStyle/>
        <a:p>
          <a:endParaRPr lang="en-IN"/>
        </a:p>
      </dgm:t>
    </dgm:pt>
    <dgm:pt modelId="{E3B973FC-7CD7-46EF-9A22-2F3F36ED5461}" type="pres">
      <dgm:prSet presAssocID="{0E4300A8-0355-4B1F-9717-48A05B1704A4}" presName="hierChild1" presStyleCnt="0">
        <dgm:presLayoutVars>
          <dgm:orgChart val="1"/>
          <dgm:chPref val="1"/>
          <dgm:dir/>
          <dgm:animOne val="branch"/>
          <dgm:animLvl val="lvl"/>
          <dgm:resizeHandles/>
        </dgm:presLayoutVars>
      </dgm:prSet>
      <dgm:spPr/>
    </dgm:pt>
    <dgm:pt modelId="{8453A450-AE08-4004-8703-BC6A19156658}" type="pres">
      <dgm:prSet presAssocID="{740139FD-F384-4869-8EC8-BB3839EDE70B}" presName="hierRoot1" presStyleCnt="0">
        <dgm:presLayoutVars>
          <dgm:hierBranch val="init"/>
        </dgm:presLayoutVars>
      </dgm:prSet>
      <dgm:spPr/>
    </dgm:pt>
    <dgm:pt modelId="{825B539A-E772-4E8D-B13D-A761FE54B57C}" type="pres">
      <dgm:prSet presAssocID="{740139FD-F384-4869-8EC8-BB3839EDE70B}" presName="rootComposite1" presStyleCnt="0"/>
      <dgm:spPr/>
    </dgm:pt>
    <dgm:pt modelId="{33AF66F5-BE78-47FA-AFBE-45EAE18EDF2A}" type="pres">
      <dgm:prSet presAssocID="{740139FD-F384-4869-8EC8-BB3839EDE70B}" presName="rootText1" presStyleLbl="node0" presStyleIdx="0" presStyleCnt="1">
        <dgm:presLayoutVars>
          <dgm:chPref val="3"/>
        </dgm:presLayoutVars>
      </dgm:prSet>
      <dgm:spPr/>
    </dgm:pt>
    <dgm:pt modelId="{C670C283-76CC-435D-9E58-E26621836E8F}" type="pres">
      <dgm:prSet presAssocID="{740139FD-F384-4869-8EC8-BB3839EDE70B}" presName="rootConnector1" presStyleLbl="node1" presStyleIdx="0" presStyleCnt="0"/>
      <dgm:spPr/>
    </dgm:pt>
    <dgm:pt modelId="{70C94E8C-5AAE-4444-B6AA-D60D7D73C26C}" type="pres">
      <dgm:prSet presAssocID="{740139FD-F384-4869-8EC8-BB3839EDE70B}" presName="hierChild2" presStyleCnt="0"/>
      <dgm:spPr/>
    </dgm:pt>
    <dgm:pt modelId="{C7A08A7F-A790-4CCF-AB79-E14E8BE3575A}" type="pres">
      <dgm:prSet presAssocID="{E8126126-128A-43BF-BBCA-0EA8C31D1EDF}" presName="Name37" presStyleLbl="parChTrans1D2" presStyleIdx="0" presStyleCnt="3"/>
      <dgm:spPr/>
    </dgm:pt>
    <dgm:pt modelId="{F49C500B-0F8A-4C4F-8E63-9A5C1F9F3399}" type="pres">
      <dgm:prSet presAssocID="{ABC3DA4F-D97D-4F80-9CAE-0CF319946AAE}" presName="hierRoot2" presStyleCnt="0">
        <dgm:presLayoutVars>
          <dgm:hierBranch val="init"/>
        </dgm:presLayoutVars>
      </dgm:prSet>
      <dgm:spPr/>
    </dgm:pt>
    <dgm:pt modelId="{A244ECE9-0B97-457F-80F8-695F64F3807C}" type="pres">
      <dgm:prSet presAssocID="{ABC3DA4F-D97D-4F80-9CAE-0CF319946AAE}" presName="rootComposite" presStyleCnt="0"/>
      <dgm:spPr/>
    </dgm:pt>
    <dgm:pt modelId="{BEB0EF35-99C2-460C-80E0-1DDBDC01E331}" type="pres">
      <dgm:prSet presAssocID="{ABC3DA4F-D97D-4F80-9CAE-0CF319946AAE}" presName="rootText" presStyleLbl="node2" presStyleIdx="0" presStyleCnt="3">
        <dgm:presLayoutVars>
          <dgm:chPref val="3"/>
        </dgm:presLayoutVars>
      </dgm:prSet>
      <dgm:spPr/>
    </dgm:pt>
    <dgm:pt modelId="{2DD13B23-5623-4F32-81BF-1A8C5C65679A}" type="pres">
      <dgm:prSet presAssocID="{ABC3DA4F-D97D-4F80-9CAE-0CF319946AAE}" presName="rootConnector" presStyleLbl="node2" presStyleIdx="0" presStyleCnt="3"/>
      <dgm:spPr/>
    </dgm:pt>
    <dgm:pt modelId="{405497BC-4F78-4B9E-8AB1-2A51F08BE545}" type="pres">
      <dgm:prSet presAssocID="{ABC3DA4F-D97D-4F80-9CAE-0CF319946AAE}" presName="hierChild4" presStyleCnt="0"/>
      <dgm:spPr/>
    </dgm:pt>
    <dgm:pt modelId="{8AC55048-9DFC-4BB6-A6F0-E7355F068EF8}" type="pres">
      <dgm:prSet presAssocID="{ABC3DA4F-D97D-4F80-9CAE-0CF319946AAE}" presName="hierChild5" presStyleCnt="0"/>
      <dgm:spPr/>
    </dgm:pt>
    <dgm:pt modelId="{4B31F7B8-521C-4263-B836-B97681436708}" type="pres">
      <dgm:prSet presAssocID="{25537C82-85D9-40ED-9EBA-9EC2556EEFFA}" presName="Name37" presStyleLbl="parChTrans1D2" presStyleIdx="1" presStyleCnt="3"/>
      <dgm:spPr/>
    </dgm:pt>
    <dgm:pt modelId="{43096C18-8A48-4E0E-8EEE-026305FCF20D}" type="pres">
      <dgm:prSet presAssocID="{EB38D363-3951-4D5D-9C2E-6F69C34769A2}" presName="hierRoot2" presStyleCnt="0">
        <dgm:presLayoutVars>
          <dgm:hierBranch val="init"/>
        </dgm:presLayoutVars>
      </dgm:prSet>
      <dgm:spPr/>
    </dgm:pt>
    <dgm:pt modelId="{FCCBE49F-760B-4F31-BEA4-9555AF2EC4EF}" type="pres">
      <dgm:prSet presAssocID="{EB38D363-3951-4D5D-9C2E-6F69C34769A2}" presName="rootComposite" presStyleCnt="0"/>
      <dgm:spPr/>
    </dgm:pt>
    <dgm:pt modelId="{8D6CE5FA-788A-450C-942D-EFF3ED9BECE9}" type="pres">
      <dgm:prSet presAssocID="{EB38D363-3951-4D5D-9C2E-6F69C34769A2}" presName="rootText" presStyleLbl="node2" presStyleIdx="1" presStyleCnt="3">
        <dgm:presLayoutVars>
          <dgm:chPref val="3"/>
        </dgm:presLayoutVars>
      </dgm:prSet>
      <dgm:spPr/>
    </dgm:pt>
    <dgm:pt modelId="{D4BB2380-20CB-40FA-B892-507EE3E1C993}" type="pres">
      <dgm:prSet presAssocID="{EB38D363-3951-4D5D-9C2E-6F69C34769A2}" presName="rootConnector" presStyleLbl="node2" presStyleIdx="1" presStyleCnt="3"/>
      <dgm:spPr/>
    </dgm:pt>
    <dgm:pt modelId="{34513B4A-E4FE-400C-9A96-F9B61DFD9BC2}" type="pres">
      <dgm:prSet presAssocID="{EB38D363-3951-4D5D-9C2E-6F69C34769A2}" presName="hierChild4" presStyleCnt="0"/>
      <dgm:spPr/>
    </dgm:pt>
    <dgm:pt modelId="{0E7F6F87-9228-4A53-8BA8-EC446CDE312E}" type="pres">
      <dgm:prSet presAssocID="{EB38D363-3951-4D5D-9C2E-6F69C34769A2}" presName="hierChild5" presStyleCnt="0"/>
      <dgm:spPr/>
    </dgm:pt>
    <dgm:pt modelId="{836860C9-9FA2-4C9E-B142-402E2E790A5D}" type="pres">
      <dgm:prSet presAssocID="{25055CDF-4A3E-4D5D-9B34-F087E012D5CB}" presName="Name37" presStyleLbl="parChTrans1D2" presStyleIdx="2" presStyleCnt="3"/>
      <dgm:spPr/>
    </dgm:pt>
    <dgm:pt modelId="{26A0B63E-71BB-4638-9902-503465F257C2}" type="pres">
      <dgm:prSet presAssocID="{BAE2C0E0-AF5B-488B-B1DC-903FDFBA353F}" presName="hierRoot2" presStyleCnt="0">
        <dgm:presLayoutVars>
          <dgm:hierBranch val="init"/>
        </dgm:presLayoutVars>
      </dgm:prSet>
      <dgm:spPr/>
    </dgm:pt>
    <dgm:pt modelId="{B11BF22A-E80C-4A1C-A0BF-94A4912A647E}" type="pres">
      <dgm:prSet presAssocID="{BAE2C0E0-AF5B-488B-B1DC-903FDFBA353F}" presName="rootComposite" presStyleCnt="0"/>
      <dgm:spPr/>
    </dgm:pt>
    <dgm:pt modelId="{C972ECC8-AEC1-4008-8DD5-F7DB5A2B6577}" type="pres">
      <dgm:prSet presAssocID="{BAE2C0E0-AF5B-488B-B1DC-903FDFBA353F}" presName="rootText" presStyleLbl="node2" presStyleIdx="2" presStyleCnt="3">
        <dgm:presLayoutVars>
          <dgm:chPref val="3"/>
        </dgm:presLayoutVars>
      </dgm:prSet>
      <dgm:spPr/>
    </dgm:pt>
    <dgm:pt modelId="{D47EA31F-0687-4AAC-901C-45D13FB167F8}" type="pres">
      <dgm:prSet presAssocID="{BAE2C0E0-AF5B-488B-B1DC-903FDFBA353F}" presName="rootConnector" presStyleLbl="node2" presStyleIdx="2" presStyleCnt="3"/>
      <dgm:spPr/>
    </dgm:pt>
    <dgm:pt modelId="{9CC63376-F5DD-4415-9415-2D0E121FEFFD}" type="pres">
      <dgm:prSet presAssocID="{BAE2C0E0-AF5B-488B-B1DC-903FDFBA353F}" presName="hierChild4" presStyleCnt="0"/>
      <dgm:spPr/>
    </dgm:pt>
    <dgm:pt modelId="{F307CEFD-82E5-4123-8960-FD4687AF080B}" type="pres">
      <dgm:prSet presAssocID="{BAE2C0E0-AF5B-488B-B1DC-903FDFBA353F}" presName="hierChild5" presStyleCnt="0"/>
      <dgm:spPr/>
    </dgm:pt>
    <dgm:pt modelId="{12D207FE-A64F-48C3-830D-3E949352B1F1}" type="pres">
      <dgm:prSet presAssocID="{740139FD-F384-4869-8EC8-BB3839EDE70B}" presName="hierChild3" presStyleCnt="0"/>
      <dgm:spPr/>
    </dgm:pt>
  </dgm:ptLst>
  <dgm:cxnLst>
    <dgm:cxn modelId="{A52C1D0B-CE9C-49EB-B9A0-70F9D900996C}" type="presOf" srcId="{BAE2C0E0-AF5B-488B-B1DC-903FDFBA353F}" destId="{C972ECC8-AEC1-4008-8DD5-F7DB5A2B6577}" srcOrd="0" destOrd="0" presId="urn:microsoft.com/office/officeart/2005/8/layout/orgChart1"/>
    <dgm:cxn modelId="{7DF4B610-C4C9-4C8E-A3D3-572976E71FCF}" srcId="{740139FD-F384-4869-8EC8-BB3839EDE70B}" destId="{BAE2C0E0-AF5B-488B-B1DC-903FDFBA353F}" srcOrd="2" destOrd="0" parTransId="{25055CDF-4A3E-4D5D-9B34-F087E012D5CB}" sibTransId="{6BCFEACD-AD9D-4DBE-8CDD-645DD51E24BD}"/>
    <dgm:cxn modelId="{1E12301B-FEDE-4BBA-8CA9-A51AA320227F}" type="presOf" srcId="{ABC3DA4F-D97D-4F80-9CAE-0CF319946AAE}" destId="{BEB0EF35-99C2-460C-80E0-1DDBDC01E331}" srcOrd="0" destOrd="0" presId="urn:microsoft.com/office/officeart/2005/8/layout/orgChart1"/>
    <dgm:cxn modelId="{F2A90E29-9402-4378-80E0-3A9F4F96A9B1}" type="presOf" srcId="{0E4300A8-0355-4B1F-9717-48A05B1704A4}" destId="{E3B973FC-7CD7-46EF-9A22-2F3F36ED5461}" srcOrd="0" destOrd="0" presId="urn:microsoft.com/office/officeart/2005/8/layout/orgChart1"/>
    <dgm:cxn modelId="{A514932A-E0F9-472D-82A5-CC3682177EAB}" type="presOf" srcId="{25537C82-85D9-40ED-9EBA-9EC2556EEFFA}" destId="{4B31F7B8-521C-4263-B836-B97681436708}" srcOrd="0" destOrd="0" presId="urn:microsoft.com/office/officeart/2005/8/layout/orgChart1"/>
    <dgm:cxn modelId="{02EB8F3A-A9D8-416A-9E36-4643C316C8B0}" type="presOf" srcId="{740139FD-F384-4869-8EC8-BB3839EDE70B}" destId="{33AF66F5-BE78-47FA-AFBE-45EAE18EDF2A}" srcOrd="0" destOrd="0" presId="urn:microsoft.com/office/officeart/2005/8/layout/orgChart1"/>
    <dgm:cxn modelId="{0D270F83-0A33-49A3-B4FE-F3DA7C8E46D9}" type="presOf" srcId="{EB38D363-3951-4D5D-9C2E-6F69C34769A2}" destId="{8D6CE5FA-788A-450C-942D-EFF3ED9BECE9}" srcOrd="0" destOrd="0" presId="urn:microsoft.com/office/officeart/2005/8/layout/orgChart1"/>
    <dgm:cxn modelId="{C59EDE87-C23D-4C99-9CDC-F39531378F87}" type="presOf" srcId="{E8126126-128A-43BF-BBCA-0EA8C31D1EDF}" destId="{C7A08A7F-A790-4CCF-AB79-E14E8BE3575A}" srcOrd="0" destOrd="0" presId="urn:microsoft.com/office/officeart/2005/8/layout/orgChart1"/>
    <dgm:cxn modelId="{125F9AA2-CBBA-42F9-A121-2103B72F00DB}" type="presOf" srcId="{ABC3DA4F-D97D-4F80-9CAE-0CF319946AAE}" destId="{2DD13B23-5623-4F32-81BF-1A8C5C65679A}" srcOrd="1" destOrd="0" presId="urn:microsoft.com/office/officeart/2005/8/layout/orgChart1"/>
    <dgm:cxn modelId="{5D1CC3A5-CE90-4864-9AD0-2F250AC953AB}" srcId="{0E4300A8-0355-4B1F-9717-48A05B1704A4}" destId="{740139FD-F384-4869-8EC8-BB3839EDE70B}" srcOrd="0" destOrd="0" parTransId="{42F863CD-F75D-4851-9FD2-436BA6897CC1}" sibTransId="{9BF7CE3F-9C68-4475-8EAD-DCE0C27A028D}"/>
    <dgm:cxn modelId="{2E0600B3-E3DF-48E1-948B-E7D3EEA1E430}" type="presOf" srcId="{BAE2C0E0-AF5B-488B-B1DC-903FDFBA353F}" destId="{D47EA31F-0687-4AAC-901C-45D13FB167F8}" srcOrd="1" destOrd="0" presId="urn:microsoft.com/office/officeart/2005/8/layout/orgChart1"/>
    <dgm:cxn modelId="{D4163EB3-7D5B-4461-A48D-CC5D998A5B14}" type="presOf" srcId="{EB38D363-3951-4D5D-9C2E-6F69C34769A2}" destId="{D4BB2380-20CB-40FA-B892-507EE3E1C993}" srcOrd="1" destOrd="0" presId="urn:microsoft.com/office/officeart/2005/8/layout/orgChart1"/>
    <dgm:cxn modelId="{54932CBE-92B7-4D39-A7FC-7CCD3DB5D0DD}" type="presOf" srcId="{740139FD-F384-4869-8EC8-BB3839EDE70B}" destId="{C670C283-76CC-435D-9E58-E26621836E8F}" srcOrd="1" destOrd="0" presId="urn:microsoft.com/office/officeart/2005/8/layout/orgChart1"/>
    <dgm:cxn modelId="{053604C6-B61B-41C3-8459-1B8781DCD007}" type="presOf" srcId="{25055CDF-4A3E-4D5D-9B34-F087E012D5CB}" destId="{836860C9-9FA2-4C9E-B142-402E2E790A5D}" srcOrd="0" destOrd="0" presId="urn:microsoft.com/office/officeart/2005/8/layout/orgChart1"/>
    <dgm:cxn modelId="{91D794E1-2F68-4720-A846-6BA27AA9D8E4}" srcId="{740139FD-F384-4869-8EC8-BB3839EDE70B}" destId="{EB38D363-3951-4D5D-9C2E-6F69C34769A2}" srcOrd="1" destOrd="0" parTransId="{25537C82-85D9-40ED-9EBA-9EC2556EEFFA}" sibTransId="{B9CD4567-A6C3-4ECA-A413-8C8E32C40B2D}"/>
    <dgm:cxn modelId="{901946F1-64AF-45B2-BA71-90C5FCFC41D1}" srcId="{740139FD-F384-4869-8EC8-BB3839EDE70B}" destId="{ABC3DA4F-D97D-4F80-9CAE-0CF319946AAE}" srcOrd="0" destOrd="0" parTransId="{E8126126-128A-43BF-BBCA-0EA8C31D1EDF}" sibTransId="{80DFC18C-1A25-4A68-8563-F357C7CC9287}"/>
    <dgm:cxn modelId="{DFC8D570-492B-411C-B8C1-A998E5F85600}" type="presParOf" srcId="{E3B973FC-7CD7-46EF-9A22-2F3F36ED5461}" destId="{8453A450-AE08-4004-8703-BC6A19156658}" srcOrd="0" destOrd="0" presId="urn:microsoft.com/office/officeart/2005/8/layout/orgChart1"/>
    <dgm:cxn modelId="{E46A5F9F-292B-4917-A785-292467850CD2}" type="presParOf" srcId="{8453A450-AE08-4004-8703-BC6A19156658}" destId="{825B539A-E772-4E8D-B13D-A761FE54B57C}" srcOrd="0" destOrd="0" presId="urn:microsoft.com/office/officeart/2005/8/layout/orgChart1"/>
    <dgm:cxn modelId="{2C3BD88E-7E7B-4E56-AAFB-1C27C46ECE8E}" type="presParOf" srcId="{825B539A-E772-4E8D-B13D-A761FE54B57C}" destId="{33AF66F5-BE78-47FA-AFBE-45EAE18EDF2A}" srcOrd="0" destOrd="0" presId="urn:microsoft.com/office/officeart/2005/8/layout/orgChart1"/>
    <dgm:cxn modelId="{621EEF66-5E8F-4AC5-B8BF-9DBC1C264A57}" type="presParOf" srcId="{825B539A-E772-4E8D-B13D-A761FE54B57C}" destId="{C670C283-76CC-435D-9E58-E26621836E8F}" srcOrd="1" destOrd="0" presId="urn:microsoft.com/office/officeart/2005/8/layout/orgChart1"/>
    <dgm:cxn modelId="{25DC17FE-028B-47C3-934A-CA6E5E7AAA67}" type="presParOf" srcId="{8453A450-AE08-4004-8703-BC6A19156658}" destId="{70C94E8C-5AAE-4444-B6AA-D60D7D73C26C}" srcOrd="1" destOrd="0" presId="urn:microsoft.com/office/officeart/2005/8/layout/orgChart1"/>
    <dgm:cxn modelId="{91DEF90F-2D42-4961-8683-A08DFF219079}" type="presParOf" srcId="{70C94E8C-5AAE-4444-B6AA-D60D7D73C26C}" destId="{C7A08A7F-A790-4CCF-AB79-E14E8BE3575A}" srcOrd="0" destOrd="0" presId="urn:microsoft.com/office/officeart/2005/8/layout/orgChart1"/>
    <dgm:cxn modelId="{2068C5E2-ABC6-448F-8242-AD4485DF0CB4}" type="presParOf" srcId="{70C94E8C-5AAE-4444-B6AA-D60D7D73C26C}" destId="{F49C500B-0F8A-4C4F-8E63-9A5C1F9F3399}" srcOrd="1" destOrd="0" presId="urn:microsoft.com/office/officeart/2005/8/layout/orgChart1"/>
    <dgm:cxn modelId="{6BD9E58B-4107-4649-ABB5-8F0147E0CC2D}" type="presParOf" srcId="{F49C500B-0F8A-4C4F-8E63-9A5C1F9F3399}" destId="{A244ECE9-0B97-457F-80F8-695F64F3807C}" srcOrd="0" destOrd="0" presId="urn:microsoft.com/office/officeart/2005/8/layout/orgChart1"/>
    <dgm:cxn modelId="{6240F949-286F-4842-BEFA-3D8430FB1165}" type="presParOf" srcId="{A244ECE9-0B97-457F-80F8-695F64F3807C}" destId="{BEB0EF35-99C2-460C-80E0-1DDBDC01E331}" srcOrd="0" destOrd="0" presId="urn:microsoft.com/office/officeart/2005/8/layout/orgChart1"/>
    <dgm:cxn modelId="{2384B7CD-CEE9-4D93-A73B-8C3108804919}" type="presParOf" srcId="{A244ECE9-0B97-457F-80F8-695F64F3807C}" destId="{2DD13B23-5623-4F32-81BF-1A8C5C65679A}" srcOrd="1" destOrd="0" presId="urn:microsoft.com/office/officeart/2005/8/layout/orgChart1"/>
    <dgm:cxn modelId="{50D99A6F-CDF8-4B9A-9706-C62869696817}" type="presParOf" srcId="{F49C500B-0F8A-4C4F-8E63-9A5C1F9F3399}" destId="{405497BC-4F78-4B9E-8AB1-2A51F08BE545}" srcOrd="1" destOrd="0" presId="urn:microsoft.com/office/officeart/2005/8/layout/orgChart1"/>
    <dgm:cxn modelId="{8FE050FC-A9DE-4CB3-ACD2-B44427C03B26}" type="presParOf" srcId="{F49C500B-0F8A-4C4F-8E63-9A5C1F9F3399}" destId="{8AC55048-9DFC-4BB6-A6F0-E7355F068EF8}" srcOrd="2" destOrd="0" presId="urn:microsoft.com/office/officeart/2005/8/layout/orgChart1"/>
    <dgm:cxn modelId="{8BA0A514-89FB-4D06-9210-ABC9151715BE}" type="presParOf" srcId="{70C94E8C-5AAE-4444-B6AA-D60D7D73C26C}" destId="{4B31F7B8-521C-4263-B836-B97681436708}" srcOrd="2" destOrd="0" presId="urn:microsoft.com/office/officeart/2005/8/layout/orgChart1"/>
    <dgm:cxn modelId="{2C380543-DF64-4235-95B6-C00CEB0DC75E}" type="presParOf" srcId="{70C94E8C-5AAE-4444-B6AA-D60D7D73C26C}" destId="{43096C18-8A48-4E0E-8EEE-026305FCF20D}" srcOrd="3" destOrd="0" presId="urn:microsoft.com/office/officeart/2005/8/layout/orgChart1"/>
    <dgm:cxn modelId="{0F860BFC-7BDD-4906-8CBD-3A480B587113}" type="presParOf" srcId="{43096C18-8A48-4E0E-8EEE-026305FCF20D}" destId="{FCCBE49F-760B-4F31-BEA4-9555AF2EC4EF}" srcOrd="0" destOrd="0" presId="urn:microsoft.com/office/officeart/2005/8/layout/orgChart1"/>
    <dgm:cxn modelId="{8D7AA46E-18E2-4526-9CB7-0278010A5026}" type="presParOf" srcId="{FCCBE49F-760B-4F31-BEA4-9555AF2EC4EF}" destId="{8D6CE5FA-788A-450C-942D-EFF3ED9BECE9}" srcOrd="0" destOrd="0" presId="urn:microsoft.com/office/officeart/2005/8/layout/orgChart1"/>
    <dgm:cxn modelId="{399EF3E9-F231-4BB6-B6BC-3BB770653889}" type="presParOf" srcId="{FCCBE49F-760B-4F31-BEA4-9555AF2EC4EF}" destId="{D4BB2380-20CB-40FA-B892-507EE3E1C993}" srcOrd="1" destOrd="0" presId="urn:microsoft.com/office/officeart/2005/8/layout/orgChart1"/>
    <dgm:cxn modelId="{2966404E-3238-498C-BEB1-6CFCE56C2667}" type="presParOf" srcId="{43096C18-8A48-4E0E-8EEE-026305FCF20D}" destId="{34513B4A-E4FE-400C-9A96-F9B61DFD9BC2}" srcOrd="1" destOrd="0" presId="urn:microsoft.com/office/officeart/2005/8/layout/orgChart1"/>
    <dgm:cxn modelId="{0E819B4F-8DD8-4446-9820-5B8ECFD8DF42}" type="presParOf" srcId="{43096C18-8A48-4E0E-8EEE-026305FCF20D}" destId="{0E7F6F87-9228-4A53-8BA8-EC446CDE312E}" srcOrd="2" destOrd="0" presId="urn:microsoft.com/office/officeart/2005/8/layout/orgChart1"/>
    <dgm:cxn modelId="{94FAB3F0-91FD-4107-9488-73EFEFF55E28}" type="presParOf" srcId="{70C94E8C-5AAE-4444-B6AA-D60D7D73C26C}" destId="{836860C9-9FA2-4C9E-B142-402E2E790A5D}" srcOrd="4" destOrd="0" presId="urn:microsoft.com/office/officeart/2005/8/layout/orgChart1"/>
    <dgm:cxn modelId="{B3A2261B-39A3-43CE-AAC6-6C13CD13D78F}" type="presParOf" srcId="{70C94E8C-5AAE-4444-B6AA-D60D7D73C26C}" destId="{26A0B63E-71BB-4638-9902-503465F257C2}" srcOrd="5" destOrd="0" presId="urn:microsoft.com/office/officeart/2005/8/layout/orgChart1"/>
    <dgm:cxn modelId="{903C0A17-61C2-4E37-9BD7-B48495C7EF2B}" type="presParOf" srcId="{26A0B63E-71BB-4638-9902-503465F257C2}" destId="{B11BF22A-E80C-4A1C-A0BF-94A4912A647E}" srcOrd="0" destOrd="0" presId="urn:microsoft.com/office/officeart/2005/8/layout/orgChart1"/>
    <dgm:cxn modelId="{85392666-ACEE-4670-B5F4-83301091E706}" type="presParOf" srcId="{B11BF22A-E80C-4A1C-A0BF-94A4912A647E}" destId="{C972ECC8-AEC1-4008-8DD5-F7DB5A2B6577}" srcOrd="0" destOrd="0" presId="urn:microsoft.com/office/officeart/2005/8/layout/orgChart1"/>
    <dgm:cxn modelId="{2EE44669-6A94-4505-B080-295F6F9E04F1}" type="presParOf" srcId="{B11BF22A-E80C-4A1C-A0BF-94A4912A647E}" destId="{D47EA31F-0687-4AAC-901C-45D13FB167F8}" srcOrd="1" destOrd="0" presId="urn:microsoft.com/office/officeart/2005/8/layout/orgChart1"/>
    <dgm:cxn modelId="{05C6EF5D-619E-4AC2-BE49-533A8E09AB5C}" type="presParOf" srcId="{26A0B63E-71BB-4638-9902-503465F257C2}" destId="{9CC63376-F5DD-4415-9415-2D0E121FEFFD}" srcOrd="1" destOrd="0" presId="urn:microsoft.com/office/officeart/2005/8/layout/orgChart1"/>
    <dgm:cxn modelId="{42684F4D-820A-470A-81AC-1FDF2484D739}" type="presParOf" srcId="{26A0B63E-71BB-4638-9902-503465F257C2}" destId="{F307CEFD-82E5-4123-8960-FD4687AF080B}" srcOrd="2" destOrd="0" presId="urn:microsoft.com/office/officeart/2005/8/layout/orgChart1"/>
    <dgm:cxn modelId="{0A79A24E-79A0-4EE8-B1C7-6821CC9A98C3}" type="presParOf" srcId="{8453A450-AE08-4004-8703-BC6A19156658}" destId="{12D207FE-A64F-48C3-830D-3E949352B1F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26CC6-0471-4795-A969-C7740652C768}" type="doc">
      <dgm:prSet loTypeId="urn:microsoft.com/office/officeart/2005/8/layout/process1" loCatId="process" qsTypeId="urn:microsoft.com/office/officeart/2005/8/quickstyle/simple1" qsCatId="simple" csTypeId="urn:microsoft.com/office/officeart/2005/8/colors/colorful3" csCatId="colorful" phldr="1"/>
      <dgm:spPr/>
    </dgm:pt>
    <dgm:pt modelId="{E2B34540-7218-411C-9BCF-6DFD8ECB7472}">
      <dgm:prSet phldrT="[Text]" custT="1"/>
      <dgm:spPr/>
      <dgm:t>
        <a:bodyPr/>
        <a:lstStyle/>
        <a:p>
          <a:r>
            <a:rPr lang="en-IN" sz="1200" dirty="0"/>
            <a:t>Data Acquisition</a:t>
          </a:r>
        </a:p>
      </dgm:t>
    </dgm:pt>
    <dgm:pt modelId="{3E5FD318-6D57-47EB-8EE3-D4E893BC99BE}" type="parTrans" cxnId="{5F5E935F-10EC-48FE-B369-20ED589C31A5}">
      <dgm:prSet/>
      <dgm:spPr/>
      <dgm:t>
        <a:bodyPr/>
        <a:lstStyle/>
        <a:p>
          <a:endParaRPr lang="en-IN"/>
        </a:p>
      </dgm:t>
    </dgm:pt>
    <dgm:pt modelId="{1C503119-E562-4518-9180-2CF07023EF01}" type="sibTrans" cxnId="{5F5E935F-10EC-48FE-B369-20ED589C31A5}">
      <dgm:prSet/>
      <dgm:spPr/>
      <dgm:t>
        <a:bodyPr/>
        <a:lstStyle/>
        <a:p>
          <a:endParaRPr lang="en-IN"/>
        </a:p>
      </dgm:t>
    </dgm:pt>
    <dgm:pt modelId="{14D75A57-FD0E-424B-93E0-57E534DBE4C4}">
      <dgm:prSet phldrT="[Text]"/>
      <dgm:spPr/>
      <dgm:t>
        <a:bodyPr/>
        <a:lstStyle/>
        <a:p>
          <a:r>
            <a:rPr lang="en-IN" dirty="0"/>
            <a:t>Pre-processing</a:t>
          </a:r>
        </a:p>
      </dgm:t>
    </dgm:pt>
    <dgm:pt modelId="{C62088F7-F24B-42C5-859A-79FA1EBBC598}" type="parTrans" cxnId="{F28F921C-6FD0-47FE-AA5D-07B6E8088E5A}">
      <dgm:prSet/>
      <dgm:spPr/>
      <dgm:t>
        <a:bodyPr/>
        <a:lstStyle/>
        <a:p>
          <a:endParaRPr lang="en-IN"/>
        </a:p>
      </dgm:t>
    </dgm:pt>
    <dgm:pt modelId="{59BC27C5-C171-4C69-AD95-76DA2D96CBBF}" type="sibTrans" cxnId="{F28F921C-6FD0-47FE-AA5D-07B6E8088E5A}">
      <dgm:prSet/>
      <dgm:spPr/>
      <dgm:t>
        <a:bodyPr/>
        <a:lstStyle/>
        <a:p>
          <a:endParaRPr lang="en-IN"/>
        </a:p>
      </dgm:t>
    </dgm:pt>
    <dgm:pt modelId="{0FFEC5E8-DF06-4482-95FA-7B1A6ABA86D8}">
      <dgm:prSet phldrT="[Text]"/>
      <dgm:spPr/>
      <dgm:t>
        <a:bodyPr/>
        <a:lstStyle/>
        <a:p>
          <a:r>
            <a:rPr lang="en-IN" dirty="0"/>
            <a:t>Text representation</a:t>
          </a:r>
        </a:p>
      </dgm:t>
    </dgm:pt>
    <dgm:pt modelId="{BD455DEA-105A-4B50-A7A3-5AFD62741035}" type="parTrans" cxnId="{E973B43A-A040-44AA-ADE6-392DBFD22116}">
      <dgm:prSet/>
      <dgm:spPr/>
      <dgm:t>
        <a:bodyPr/>
        <a:lstStyle/>
        <a:p>
          <a:endParaRPr lang="en-IN"/>
        </a:p>
      </dgm:t>
    </dgm:pt>
    <dgm:pt modelId="{3318065D-9929-42FB-A63E-32A989D25572}" type="sibTrans" cxnId="{E973B43A-A040-44AA-ADE6-392DBFD22116}">
      <dgm:prSet/>
      <dgm:spPr/>
      <dgm:t>
        <a:bodyPr/>
        <a:lstStyle/>
        <a:p>
          <a:endParaRPr lang="en-IN"/>
        </a:p>
      </dgm:t>
    </dgm:pt>
    <dgm:pt modelId="{EDD7DB03-9EDD-4FB2-A5FD-6F9D8E00FC82}">
      <dgm:prSet/>
      <dgm:spPr/>
      <dgm:t>
        <a:bodyPr/>
        <a:lstStyle/>
        <a:p>
          <a:r>
            <a:rPr lang="en-IN" dirty="0"/>
            <a:t>Model Building</a:t>
          </a:r>
        </a:p>
      </dgm:t>
    </dgm:pt>
    <dgm:pt modelId="{6462671A-7C32-4346-A713-1208B766A21A}" type="parTrans" cxnId="{F5E8BD3B-8E1D-40E0-AD70-23CD36350620}">
      <dgm:prSet/>
      <dgm:spPr/>
      <dgm:t>
        <a:bodyPr/>
        <a:lstStyle/>
        <a:p>
          <a:endParaRPr lang="en-IN"/>
        </a:p>
      </dgm:t>
    </dgm:pt>
    <dgm:pt modelId="{3B1F3D96-6CD0-4EDB-B1E8-AFB33FAF73A2}" type="sibTrans" cxnId="{F5E8BD3B-8E1D-40E0-AD70-23CD36350620}">
      <dgm:prSet/>
      <dgm:spPr/>
      <dgm:t>
        <a:bodyPr/>
        <a:lstStyle/>
        <a:p>
          <a:endParaRPr lang="en-IN"/>
        </a:p>
      </dgm:t>
    </dgm:pt>
    <dgm:pt modelId="{707B7568-0037-4125-B4A6-536B359A38E6}">
      <dgm:prSet/>
      <dgm:spPr/>
      <dgm:t>
        <a:bodyPr/>
        <a:lstStyle/>
        <a:p>
          <a:r>
            <a:rPr lang="en-IN" dirty="0"/>
            <a:t>Deployment</a:t>
          </a:r>
        </a:p>
      </dgm:t>
    </dgm:pt>
    <dgm:pt modelId="{1F85A0A6-F348-47A9-A014-1F96FC7F8AB2}" type="parTrans" cxnId="{D6D4070D-5B81-4EC5-A35C-E1AA1257DED6}">
      <dgm:prSet/>
      <dgm:spPr/>
      <dgm:t>
        <a:bodyPr/>
        <a:lstStyle/>
        <a:p>
          <a:endParaRPr lang="en-IN"/>
        </a:p>
      </dgm:t>
    </dgm:pt>
    <dgm:pt modelId="{A47978DE-6F69-4413-9FB4-2FB959C38ACF}" type="sibTrans" cxnId="{D6D4070D-5B81-4EC5-A35C-E1AA1257DED6}">
      <dgm:prSet/>
      <dgm:spPr/>
      <dgm:t>
        <a:bodyPr/>
        <a:lstStyle/>
        <a:p>
          <a:endParaRPr lang="en-IN"/>
        </a:p>
      </dgm:t>
    </dgm:pt>
    <dgm:pt modelId="{3AF2945D-7B90-4963-8923-2C1517BEE519}">
      <dgm:prSet/>
      <dgm:spPr/>
      <dgm:t>
        <a:bodyPr/>
        <a:lstStyle/>
        <a:p>
          <a:r>
            <a:rPr lang="en-IN" dirty="0"/>
            <a:t>Monitoring and Improvement</a:t>
          </a:r>
        </a:p>
      </dgm:t>
    </dgm:pt>
    <dgm:pt modelId="{255F11C8-8819-497A-AEF9-58C6931666AE}" type="parTrans" cxnId="{B6D1C83B-D743-42EB-92D0-24331BF395CE}">
      <dgm:prSet/>
      <dgm:spPr/>
      <dgm:t>
        <a:bodyPr/>
        <a:lstStyle/>
        <a:p>
          <a:endParaRPr lang="en-IN"/>
        </a:p>
      </dgm:t>
    </dgm:pt>
    <dgm:pt modelId="{C7F13A19-3926-42B6-8994-492868EA2AE0}" type="sibTrans" cxnId="{B6D1C83B-D743-42EB-92D0-24331BF395CE}">
      <dgm:prSet/>
      <dgm:spPr/>
      <dgm:t>
        <a:bodyPr/>
        <a:lstStyle/>
        <a:p>
          <a:endParaRPr lang="en-IN"/>
        </a:p>
      </dgm:t>
    </dgm:pt>
    <dgm:pt modelId="{B8A17323-A327-4611-B176-D2F258E8E3D1}" type="pres">
      <dgm:prSet presAssocID="{1C626CC6-0471-4795-A969-C7740652C768}" presName="Name0" presStyleCnt="0">
        <dgm:presLayoutVars>
          <dgm:dir/>
          <dgm:resizeHandles val="exact"/>
        </dgm:presLayoutVars>
      </dgm:prSet>
      <dgm:spPr/>
    </dgm:pt>
    <dgm:pt modelId="{C82E3914-5BEF-45AB-800C-EF4780683DAE}" type="pres">
      <dgm:prSet presAssocID="{E2B34540-7218-411C-9BCF-6DFD8ECB7472}" presName="node" presStyleLbl="node1" presStyleIdx="0" presStyleCnt="6">
        <dgm:presLayoutVars>
          <dgm:bulletEnabled val="1"/>
        </dgm:presLayoutVars>
      </dgm:prSet>
      <dgm:spPr/>
    </dgm:pt>
    <dgm:pt modelId="{D652521B-520A-4B3D-A7F3-0433375ECAB7}" type="pres">
      <dgm:prSet presAssocID="{1C503119-E562-4518-9180-2CF07023EF01}" presName="sibTrans" presStyleLbl="sibTrans2D1" presStyleIdx="0" presStyleCnt="5"/>
      <dgm:spPr/>
    </dgm:pt>
    <dgm:pt modelId="{F04EF33F-64CC-44CE-8299-3BADB086A5A3}" type="pres">
      <dgm:prSet presAssocID="{1C503119-E562-4518-9180-2CF07023EF01}" presName="connectorText" presStyleLbl="sibTrans2D1" presStyleIdx="0" presStyleCnt="5"/>
      <dgm:spPr/>
    </dgm:pt>
    <dgm:pt modelId="{906B0E15-CB40-4D46-B5C8-A65A4964B027}" type="pres">
      <dgm:prSet presAssocID="{14D75A57-FD0E-424B-93E0-57E534DBE4C4}" presName="node" presStyleLbl="node1" presStyleIdx="1" presStyleCnt="6">
        <dgm:presLayoutVars>
          <dgm:bulletEnabled val="1"/>
        </dgm:presLayoutVars>
      </dgm:prSet>
      <dgm:spPr/>
    </dgm:pt>
    <dgm:pt modelId="{07CC16F0-640E-4AA0-AD91-F46BB08736B5}" type="pres">
      <dgm:prSet presAssocID="{59BC27C5-C171-4C69-AD95-76DA2D96CBBF}" presName="sibTrans" presStyleLbl="sibTrans2D1" presStyleIdx="1" presStyleCnt="5"/>
      <dgm:spPr/>
    </dgm:pt>
    <dgm:pt modelId="{164E8A3F-6085-4A74-8AC4-ECDB0E0CF75E}" type="pres">
      <dgm:prSet presAssocID="{59BC27C5-C171-4C69-AD95-76DA2D96CBBF}" presName="connectorText" presStyleLbl="sibTrans2D1" presStyleIdx="1" presStyleCnt="5"/>
      <dgm:spPr/>
    </dgm:pt>
    <dgm:pt modelId="{203F845B-0975-44FA-83B7-F9D6EFBC8572}" type="pres">
      <dgm:prSet presAssocID="{0FFEC5E8-DF06-4482-95FA-7B1A6ABA86D8}" presName="node" presStyleLbl="node1" presStyleIdx="2" presStyleCnt="6">
        <dgm:presLayoutVars>
          <dgm:bulletEnabled val="1"/>
        </dgm:presLayoutVars>
      </dgm:prSet>
      <dgm:spPr/>
    </dgm:pt>
    <dgm:pt modelId="{BE133587-88FF-42F0-AE2A-0729A7BB47E3}" type="pres">
      <dgm:prSet presAssocID="{3318065D-9929-42FB-A63E-32A989D25572}" presName="sibTrans" presStyleLbl="sibTrans2D1" presStyleIdx="2" presStyleCnt="5"/>
      <dgm:spPr/>
    </dgm:pt>
    <dgm:pt modelId="{7FF271C8-4134-4331-8538-0D25B12922E0}" type="pres">
      <dgm:prSet presAssocID="{3318065D-9929-42FB-A63E-32A989D25572}" presName="connectorText" presStyleLbl="sibTrans2D1" presStyleIdx="2" presStyleCnt="5"/>
      <dgm:spPr/>
    </dgm:pt>
    <dgm:pt modelId="{A0824B1F-1154-43CE-B7E3-EB54A5D6CC2E}" type="pres">
      <dgm:prSet presAssocID="{EDD7DB03-9EDD-4FB2-A5FD-6F9D8E00FC82}" presName="node" presStyleLbl="node1" presStyleIdx="3" presStyleCnt="6">
        <dgm:presLayoutVars>
          <dgm:bulletEnabled val="1"/>
        </dgm:presLayoutVars>
      </dgm:prSet>
      <dgm:spPr/>
    </dgm:pt>
    <dgm:pt modelId="{71178F5C-B690-49B6-A2F2-4936FF52A179}" type="pres">
      <dgm:prSet presAssocID="{3B1F3D96-6CD0-4EDB-B1E8-AFB33FAF73A2}" presName="sibTrans" presStyleLbl="sibTrans2D1" presStyleIdx="3" presStyleCnt="5"/>
      <dgm:spPr/>
    </dgm:pt>
    <dgm:pt modelId="{6E8FA312-04E2-4CC0-9A78-2CCBE9F733A8}" type="pres">
      <dgm:prSet presAssocID="{3B1F3D96-6CD0-4EDB-B1E8-AFB33FAF73A2}" presName="connectorText" presStyleLbl="sibTrans2D1" presStyleIdx="3" presStyleCnt="5"/>
      <dgm:spPr/>
    </dgm:pt>
    <dgm:pt modelId="{B143558A-B24E-48D1-B640-3A115FEF3512}" type="pres">
      <dgm:prSet presAssocID="{707B7568-0037-4125-B4A6-536B359A38E6}" presName="node" presStyleLbl="node1" presStyleIdx="4" presStyleCnt="6">
        <dgm:presLayoutVars>
          <dgm:bulletEnabled val="1"/>
        </dgm:presLayoutVars>
      </dgm:prSet>
      <dgm:spPr/>
    </dgm:pt>
    <dgm:pt modelId="{7DD529B7-B69F-4658-879E-85F2A36D06B3}" type="pres">
      <dgm:prSet presAssocID="{A47978DE-6F69-4413-9FB4-2FB959C38ACF}" presName="sibTrans" presStyleLbl="sibTrans2D1" presStyleIdx="4" presStyleCnt="5"/>
      <dgm:spPr/>
    </dgm:pt>
    <dgm:pt modelId="{23D4E673-151E-4EEF-A885-4C93F4071F50}" type="pres">
      <dgm:prSet presAssocID="{A47978DE-6F69-4413-9FB4-2FB959C38ACF}" presName="connectorText" presStyleLbl="sibTrans2D1" presStyleIdx="4" presStyleCnt="5"/>
      <dgm:spPr/>
    </dgm:pt>
    <dgm:pt modelId="{58B35CBC-7D06-4291-9074-8506258B065A}" type="pres">
      <dgm:prSet presAssocID="{3AF2945D-7B90-4963-8923-2C1517BEE519}" presName="node" presStyleLbl="node1" presStyleIdx="5" presStyleCnt="6">
        <dgm:presLayoutVars>
          <dgm:bulletEnabled val="1"/>
        </dgm:presLayoutVars>
      </dgm:prSet>
      <dgm:spPr/>
    </dgm:pt>
  </dgm:ptLst>
  <dgm:cxnLst>
    <dgm:cxn modelId="{D7B53C03-4BCE-4B68-B2C3-CCEE516BA4FF}" type="presOf" srcId="{3B1F3D96-6CD0-4EDB-B1E8-AFB33FAF73A2}" destId="{71178F5C-B690-49B6-A2F2-4936FF52A179}" srcOrd="0" destOrd="0" presId="urn:microsoft.com/office/officeart/2005/8/layout/process1"/>
    <dgm:cxn modelId="{DA85560C-44E2-44CA-A455-DA5B6FECBD42}" type="presOf" srcId="{14D75A57-FD0E-424B-93E0-57E534DBE4C4}" destId="{906B0E15-CB40-4D46-B5C8-A65A4964B027}" srcOrd="0" destOrd="0" presId="urn:microsoft.com/office/officeart/2005/8/layout/process1"/>
    <dgm:cxn modelId="{D6D4070D-5B81-4EC5-A35C-E1AA1257DED6}" srcId="{1C626CC6-0471-4795-A969-C7740652C768}" destId="{707B7568-0037-4125-B4A6-536B359A38E6}" srcOrd="4" destOrd="0" parTransId="{1F85A0A6-F348-47A9-A014-1F96FC7F8AB2}" sibTransId="{A47978DE-6F69-4413-9FB4-2FB959C38ACF}"/>
    <dgm:cxn modelId="{F28F921C-6FD0-47FE-AA5D-07B6E8088E5A}" srcId="{1C626CC6-0471-4795-A969-C7740652C768}" destId="{14D75A57-FD0E-424B-93E0-57E534DBE4C4}" srcOrd="1" destOrd="0" parTransId="{C62088F7-F24B-42C5-859A-79FA1EBBC598}" sibTransId="{59BC27C5-C171-4C69-AD95-76DA2D96CBBF}"/>
    <dgm:cxn modelId="{A558A02A-F361-4319-95D2-2E62534E8512}" type="presOf" srcId="{1C503119-E562-4518-9180-2CF07023EF01}" destId="{F04EF33F-64CC-44CE-8299-3BADB086A5A3}" srcOrd="1" destOrd="0" presId="urn:microsoft.com/office/officeart/2005/8/layout/process1"/>
    <dgm:cxn modelId="{E973B43A-A040-44AA-ADE6-392DBFD22116}" srcId="{1C626CC6-0471-4795-A969-C7740652C768}" destId="{0FFEC5E8-DF06-4482-95FA-7B1A6ABA86D8}" srcOrd="2" destOrd="0" parTransId="{BD455DEA-105A-4B50-A7A3-5AFD62741035}" sibTransId="{3318065D-9929-42FB-A63E-32A989D25572}"/>
    <dgm:cxn modelId="{F5E8BD3B-8E1D-40E0-AD70-23CD36350620}" srcId="{1C626CC6-0471-4795-A969-C7740652C768}" destId="{EDD7DB03-9EDD-4FB2-A5FD-6F9D8E00FC82}" srcOrd="3" destOrd="0" parTransId="{6462671A-7C32-4346-A713-1208B766A21A}" sibTransId="{3B1F3D96-6CD0-4EDB-B1E8-AFB33FAF73A2}"/>
    <dgm:cxn modelId="{B6D1C83B-D743-42EB-92D0-24331BF395CE}" srcId="{1C626CC6-0471-4795-A969-C7740652C768}" destId="{3AF2945D-7B90-4963-8923-2C1517BEE519}" srcOrd="5" destOrd="0" parTransId="{255F11C8-8819-497A-AEF9-58C6931666AE}" sibTransId="{C7F13A19-3926-42B6-8994-492868EA2AE0}"/>
    <dgm:cxn modelId="{5F5E935F-10EC-48FE-B369-20ED589C31A5}" srcId="{1C626CC6-0471-4795-A969-C7740652C768}" destId="{E2B34540-7218-411C-9BCF-6DFD8ECB7472}" srcOrd="0" destOrd="0" parTransId="{3E5FD318-6D57-47EB-8EE3-D4E893BC99BE}" sibTransId="{1C503119-E562-4518-9180-2CF07023EF01}"/>
    <dgm:cxn modelId="{1DF28E42-9DB6-481A-B52F-7C2C40FD0539}" type="presOf" srcId="{59BC27C5-C171-4C69-AD95-76DA2D96CBBF}" destId="{07CC16F0-640E-4AA0-AD91-F46BB08736B5}" srcOrd="0" destOrd="0" presId="urn:microsoft.com/office/officeart/2005/8/layout/process1"/>
    <dgm:cxn modelId="{669D894C-D0DA-4AA5-A086-2076E442404C}" type="presOf" srcId="{A47978DE-6F69-4413-9FB4-2FB959C38ACF}" destId="{23D4E673-151E-4EEF-A885-4C93F4071F50}" srcOrd="1" destOrd="0" presId="urn:microsoft.com/office/officeart/2005/8/layout/process1"/>
    <dgm:cxn modelId="{9BAB7454-6BB8-4A7F-8D31-1D556C24B25C}" type="presOf" srcId="{E2B34540-7218-411C-9BCF-6DFD8ECB7472}" destId="{C82E3914-5BEF-45AB-800C-EF4780683DAE}" srcOrd="0" destOrd="0" presId="urn:microsoft.com/office/officeart/2005/8/layout/process1"/>
    <dgm:cxn modelId="{C76E2476-BDF9-4BC9-BD06-840EBE4ADDD5}" type="presOf" srcId="{3B1F3D96-6CD0-4EDB-B1E8-AFB33FAF73A2}" destId="{6E8FA312-04E2-4CC0-9A78-2CCBE9F733A8}" srcOrd="1" destOrd="0" presId="urn:microsoft.com/office/officeart/2005/8/layout/process1"/>
    <dgm:cxn modelId="{A31B4D78-1344-40B0-BDDA-89DE935CD2F2}" type="presOf" srcId="{3AF2945D-7B90-4963-8923-2C1517BEE519}" destId="{58B35CBC-7D06-4291-9074-8506258B065A}" srcOrd="0" destOrd="0" presId="urn:microsoft.com/office/officeart/2005/8/layout/process1"/>
    <dgm:cxn modelId="{FFFEB05A-6A43-40E2-99AD-CB499082DF63}" type="presOf" srcId="{EDD7DB03-9EDD-4FB2-A5FD-6F9D8E00FC82}" destId="{A0824B1F-1154-43CE-B7E3-EB54A5D6CC2E}" srcOrd="0" destOrd="0" presId="urn:microsoft.com/office/officeart/2005/8/layout/process1"/>
    <dgm:cxn modelId="{3C51E187-4ACB-4621-AA53-6B969F6B90A2}" type="presOf" srcId="{707B7568-0037-4125-B4A6-536B359A38E6}" destId="{B143558A-B24E-48D1-B640-3A115FEF3512}" srcOrd="0" destOrd="0" presId="urn:microsoft.com/office/officeart/2005/8/layout/process1"/>
    <dgm:cxn modelId="{3A404F9B-B1F3-457E-A9ED-78DB399B46E7}" type="presOf" srcId="{3318065D-9929-42FB-A63E-32A989D25572}" destId="{BE133587-88FF-42F0-AE2A-0729A7BB47E3}" srcOrd="0" destOrd="0" presId="urn:microsoft.com/office/officeart/2005/8/layout/process1"/>
    <dgm:cxn modelId="{6BB6979F-6082-42F5-A7DC-CB2B352BBD0A}" type="presOf" srcId="{1C503119-E562-4518-9180-2CF07023EF01}" destId="{D652521B-520A-4B3D-A7F3-0433375ECAB7}" srcOrd="0" destOrd="0" presId="urn:microsoft.com/office/officeart/2005/8/layout/process1"/>
    <dgm:cxn modelId="{D30123A6-1DBF-457A-9CA2-D4313BFB1E7E}" type="presOf" srcId="{1C626CC6-0471-4795-A969-C7740652C768}" destId="{B8A17323-A327-4611-B176-D2F258E8E3D1}" srcOrd="0" destOrd="0" presId="urn:microsoft.com/office/officeart/2005/8/layout/process1"/>
    <dgm:cxn modelId="{3103F8CD-1514-43D4-82ED-E8418495DDAF}" type="presOf" srcId="{3318065D-9929-42FB-A63E-32A989D25572}" destId="{7FF271C8-4134-4331-8538-0D25B12922E0}" srcOrd="1" destOrd="0" presId="urn:microsoft.com/office/officeart/2005/8/layout/process1"/>
    <dgm:cxn modelId="{7E1442DA-B650-4C04-B69C-0C71F54952A7}" type="presOf" srcId="{0FFEC5E8-DF06-4482-95FA-7B1A6ABA86D8}" destId="{203F845B-0975-44FA-83B7-F9D6EFBC8572}" srcOrd="0" destOrd="0" presId="urn:microsoft.com/office/officeart/2005/8/layout/process1"/>
    <dgm:cxn modelId="{D1E4EAEB-EFEC-4378-A60F-9F8C14D59081}" type="presOf" srcId="{A47978DE-6F69-4413-9FB4-2FB959C38ACF}" destId="{7DD529B7-B69F-4658-879E-85F2A36D06B3}" srcOrd="0" destOrd="0" presId="urn:microsoft.com/office/officeart/2005/8/layout/process1"/>
    <dgm:cxn modelId="{0C48C6F0-0CB7-4B72-B840-598AE023B6E8}" type="presOf" srcId="{59BC27C5-C171-4C69-AD95-76DA2D96CBBF}" destId="{164E8A3F-6085-4A74-8AC4-ECDB0E0CF75E}" srcOrd="1" destOrd="0" presId="urn:microsoft.com/office/officeart/2005/8/layout/process1"/>
    <dgm:cxn modelId="{AD629E14-E609-4374-87FF-33BAF059FA7F}" type="presParOf" srcId="{B8A17323-A327-4611-B176-D2F258E8E3D1}" destId="{C82E3914-5BEF-45AB-800C-EF4780683DAE}" srcOrd="0" destOrd="0" presId="urn:microsoft.com/office/officeart/2005/8/layout/process1"/>
    <dgm:cxn modelId="{CEB94011-E233-4810-90FE-31344C2A2A5C}" type="presParOf" srcId="{B8A17323-A327-4611-B176-D2F258E8E3D1}" destId="{D652521B-520A-4B3D-A7F3-0433375ECAB7}" srcOrd="1" destOrd="0" presId="urn:microsoft.com/office/officeart/2005/8/layout/process1"/>
    <dgm:cxn modelId="{B4BA81B7-3C86-4FD5-9195-A845F23018C9}" type="presParOf" srcId="{D652521B-520A-4B3D-A7F3-0433375ECAB7}" destId="{F04EF33F-64CC-44CE-8299-3BADB086A5A3}" srcOrd="0" destOrd="0" presId="urn:microsoft.com/office/officeart/2005/8/layout/process1"/>
    <dgm:cxn modelId="{6D0019AB-66D9-4C3A-A4DD-BBF559D87726}" type="presParOf" srcId="{B8A17323-A327-4611-B176-D2F258E8E3D1}" destId="{906B0E15-CB40-4D46-B5C8-A65A4964B027}" srcOrd="2" destOrd="0" presId="urn:microsoft.com/office/officeart/2005/8/layout/process1"/>
    <dgm:cxn modelId="{41E9F0C2-8409-4BA7-BB3C-E3A44DAB1336}" type="presParOf" srcId="{B8A17323-A327-4611-B176-D2F258E8E3D1}" destId="{07CC16F0-640E-4AA0-AD91-F46BB08736B5}" srcOrd="3" destOrd="0" presId="urn:microsoft.com/office/officeart/2005/8/layout/process1"/>
    <dgm:cxn modelId="{0B7EDAA0-26C5-4713-9719-178CAA4447A4}" type="presParOf" srcId="{07CC16F0-640E-4AA0-AD91-F46BB08736B5}" destId="{164E8A3F-6085-4A74-8AC4-ECDB0E0CF75E}" srcOrd="0" destOrd="0" presId="urn:microsoft.com/office/officeart/2005/8/layout/process1"/>
    <dgm:cxn modelId="{FEF31F62-5663-431F-8D64-9D0748771A04}" type="presParOf" srcId="{B8A17323-A327-4611-B176-D2F258E8E3D1}" destId="{203F845B-0975-44FA-83B7-F9D6EFBC8572}" srcOrd="4" destOrd="0" presId="urn:microsoft.com/office/officeart/2005/8/layout/process1"/>
    <dgm:cxn modelId="{4424DB79-EE45-4F6B-A707-618786ED4698}" type="presParOf" srcId="{B8A17323-A327-4611-B176-D2F258E8E3D1}" destId="{BE133587-88FF-42F0-AE2A-0729A7BB47E3}" srcOrd="5" destOrd="0" presId="urn:microsoft.com/office/officeart/2005/8/layout/process1"/>
    <dgm:cxn modelId="{D672C276-6A91-44E2-ADB0-C0797A4162FE}" type="presParOf" srcId="{BE133587-88FF-42F0-AE2A-0729A7BB47E3}" destId="{7FF271C8-4134-4331-8538-0D25B12922E0}" srcOrd="0" destOrd="0" presId="urn:microsoft.com/office/officeart/2005/8/layout/process1"/>
    <dgm:cxn modelId="{E5C19626-5249-45BA-8188-D66D447CFD2A}" type="presParOf" srcId="{B8A17323-A327-4611-B176-D2F258E8E3D1}" destId="{A0824B1F-1154-43CE-B7E3-EB54A5D6CC2E}" srcOrd="6" destOrd="0" presId="urn:microsoft.com/office/officeart/2005/8/layout/process1"/>
    <dgm:cxn modelId="{A7815847-8C61-4C6D-9D1D-FC13891E88A4}" type="presParOf" srcId="{B8A17323-A327-4611-B176-D2F258E8E3D1}" destId="{71178F5C-B690-49B6-A2F2-4936FF52A179}" srcOrd="7" destOrd="0" presId="urn:microsoft.com/office/officeart/2005/8/layout/process1"/>
    <dgm:cxn modelId="{40EC754E-20E6-4910-9F34-09C439FC0B08}" type="presParOf" srcId="{71178F5C-B690-49B6-A2F2-4936FF52A179}" destId="{6E8FA312-04E2-4CC0-9A78-2CCBE9F733A8}" srcOrd="0" destOrd="0" presId="urn:microsoft.com/office/officeart/2005/8/layout/process1"/>
    <dgm:cxn modelId="{9C009002-76E9-48A7-A434-EDF36731698B}" type="presParOf" srcId="{B8A17323-A327-4611-B176-D2F258E8E3D1}" destId="{B143558A-B24E-48D1-B640-3A115FEF3512}" srcOrd="8" destOrd="0" presId="urn:microsoft.com/office/officeart/2005/8/layout/process1"/>
    <dgm:cxn modelId="{F8B5090E-3121-40DD-ADB6-783D48C4173B}" type="presParOf" srcId="{B8A17323-A327-4611-B176-D2F258E8E3D1}" destId="{7DD529B7-B69F-4658-879E-85F2A36D06B3}" srcOrd="9" destOrd="0" presId="urn:microsoft.com/office/officeart/2005/8/layout/process1"/>
    <dgm:cxn modelId="{A80925C1-E52F-4A30-B07D-A976AD389DE0}" type="presParOf" srcId="{7DD529B7-B69F-4658-879E-85F2A36D06B3}" destId="{23D4E673-151E-4EEF-A885-4C93F4071F50}" srcOrd="0" destOrd="0" presId="urn:microsoft.com/office/officeart/2005/8/layout/process1"/>
    <dgm:cxn modelId="{0594D345-0624-429F-A9A6-8817AF149513}" type="presParOf" srcId="{B8A17323-A327-4611-B176-D2F258E8E3D1}" destId="{58B35CBC-7D06-4291-9074-8506258B065A}"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8BCB17-9D26-4D9D-9EEB-36EB0D6749BE}" type="doc">
      <dgm:prSet loTypeId="urn:microsoft.com/office/officeart/2005/8/layout/process1" loCatId="process" qsTypeId="urn:microsoft.com/office/officeart/2005/8/quickstyle/simple1" qsCatId="simple" csTypeId="urn:microsoft.com/office/officeart/2005/8/colors/accent1_2" csCatId="accent1" phldr="1"/>
      <dgm:spPr/>
    </dgm:pt>
    <dgm:pt modelId="{40607B6A-2AB5-48FA-A2E2-4BF611040DC5}">
      <dgm:prSet phldrT="[Text]"/>
      <dgm:spPr/>
      <dgm:t>
        <a:bodyPr/>
        <a:lstStyle/>
        <a:p>
          <a:r>
            <a:rPr lang="en-IN" dirty="0" err="1"/>
            <a:t>DataCollection</a:t>
          </a:r>
          <a:endParaRPr lang="en-IN" dirty="0"/>
        </a:p>
      </dgm:t>
    </dgm:pt>
    <dgm:pt modelId="{0FDC70A4-5F18-4361-AB7A-BAF0D1750C26}" type="parTrans" cxnId="{C1EB45AD-B66D-4B8A-94A3-151C0B1B6BA1}">
      <dgm:prSet/>
      <dgm:spPr/>
      <dgm:t>
        <a:bodyPr/>
        <a:lstStyle/>
        <a:p>
          <a:endParaRPr lang="en-IN"/>
        </a:p>
      </dgm:t>
    </dgm:pt>
    <dgm:pt modelId="{41FB441E-ABD6-4E4D-A940-6B0A97C46525}" type="sibTrans" cxnId="{C1EB45AD-B66D-4B8A-94A3-151C0B1B6BA1}">
      <dgm:prSet/>
      <dgm:spPr/>
      <dgm:t>
        <a:bodyPr/>
        <a:lstStyle/>
        <a:p>
          <a:endParaRPr lang="en-IN"/>
        </a:p>
      </dgm:t>
    </dgm:pt>
    <dgm:pt modelId="{BC040925-769C-4A47-AF4A-B2EF944E4C1A}">
      <dgm:prSet phldrT="[Text]"/>
      <dgm:spPr/>
      <dgm:t>
        <a:bodyPr/>
        <a:lstStyle/>
        <a:p>
          <a:r>
            <a:rPr lang="en-IN" dirty="0"/>
            <a:t>Preprocessing</a:t>
          </a:r>
        </a:p>
      </dgm:t>
    </dgm:pt>
    <dgm:pt modelId="{E1F2C8B4-0C96-4961-B892-470269695552}" type="parTrans" cxnId="{E13C06EA-E6BA-49FE-8E48-231FCB1A86AE}">
      <dgm:prSet/>
      <dgm:spPr/>
      <dgm:t>
        <a:bodyPr/>
        <a:lstStyle/>
        <a:p>
          <a:endParaRPr lang="en-IN"/>
        </a:p>
      </dgm:t>
    </dgm:pt>
    <dgm:pt modelId="{452A7795-9A22-497B-9934-480B1143E2E7}" type="sibTrans" cxnId="{E13C06EA-E6BA-49FE-8E48-231FCB1A86AE}">
      <dgm:prSet/>
      <dgm:spPr/>
      <dgm:t>
        <a:bodyPr/>
        <a:lstStyle/>
        <a:p>
          <a:endParaRPr lang="en-IN"/>
        </a:p>
      </dgm:t>
    </dgm:pt>
    <dgm:pt modelId="{AB498534-BDBE-4A99-8AA9-B535AF1792EE}">
      <dgm:prSet/>
      <dgm:spPr/>
      <dgm:t>
        <a:bodyPr/>
        <a:lstStyle/>
        <a:p>
          <a:r>
            <a:rPr lang="en-IN" dirty="0"/>
            <a:t>Annotation</a:t>
          </a:r>
        </a:p>
      </dgm:t>
    </dgm:pt>
    <dgm:pt modelId="{1B56D65C-B490-457E-8658-066F0B3DB42B}" type="parTrans" cxnId="{718C9F50-AF38-40C8-9DDB-D0B9084AF886}">
      <dgm:prSet/>
      <dgm:spPr/>
      <dgm:t>
        <a:bodyPr/>
        <a:lstStyle/>
        <a:p>
          <a:endParaRPr lang="en-IN"/>
        </a:p>
      </dgm:t>
    </dgm:pt>
    <dgm:pt modelId="{76773500-B3F7-4A07-8693-D2E20AD28E3C}" type="sibTrans" cxnId="{718C9F50-AF38-40C8-9DDB-D0B9084AF886}">
      <dgm:prSet/>
      <dgm:spPr/>
      <dgm:t>
        <a:bodyPr/>
        <a:lstStyle/>
        <a:p>
          <a:endParaRPr lang="en-IN"/>
        </a:p>
      </dgm:t>
    </dgm:pt>
    <dgm:pt modelId="{5E2E8BBF-4DAA-48F5-BECD-BCC5AE87407D}">
      <dgm:prSet/>
      <dgm:spPr/>
      <dgm:t>
        <a:bodyPr/>
        <a:lstStyle/>
        <a:p>
          <a:r>
            <a:rPr lang="en-IN" dirty="0"/>
            <a:t>Vectorization</a:t>
          </a:r>
        </a:p>
      </dgm:t>
    </dgm:pt>
    <dgm:pt modelId="{C2AD6964-825E-4737-A920-1126330DE245}" type="parTrans" cxnId="{955E9E66-45BB-40BA-8A6B-CF8C28376280}">
      <dgm:prSet/>
      <dgm:spPr/>
      <dgm:t>
        <a:bodyPr/>
        <a:lstStyle/>
        <a:p>
          <a:endParaRPr lang="en-IN"/>
        </a:p>
      </dgm:t>
    </dgm:pt>
    <dgm:pt modelId="{2E503D78-A937-4484-91F7-270C3061F7CA}" type="sibTrans" cxnId="{955E9E66-45BB-40BA-8A6B-CF8C28376280}">
      <dgm:prSet/>
      <dgm:spPr/>
      <dgm:t>
        <a:bodyPr/>
        <a:lstStyle/>
        <a:p>
          <a:endParaRPr lang="en-IN"/>
        </a:p>
      </dgm:t>
    </dgm:pt>
    <dgm:pt modelId="{3A3D4622-B6FA-4A24-9DA9-45A4031F6979}">
      <dgm:prSet/>
      <dgm:spPr/>
      <dgm:t>
        <a:bodyPr/>
        <a:lstStyle/>
        <a:p>
          <a:r>
            <a:rPr lang="en-IN" dirty="0"/>
            <a:t>Model Training</a:t>
          </a:r>
        </a:p>
      </dgm:t>
    </dgm:pt>
    <dgm:pt modelId="{B6535A18-5891-4156-B5B6-41447957AE06}" type="parTrans" cxnId="{51EA4078-AE20-4E82-849A-39A15BB8AD19}">
      <dgm:prSet/>
      <dgm:spPr/>
      <dgm:t>
        <a:bodyPr/>
        <a:lstStyle/>
        <a:p>
          <a:endParaRPr lang="en-IN"/>
        </a:p>
      </dgm:t>
    </dgm:pt>
    <dgm:pt modelId="{1350DA47-B1AA-46C3-BDE3-89DABC7D0A17}" type="sibTrans" cxnId="{51EA4078-AE20-4E82-849A-39A15BB8AD19}">
      <dgm:prSet/>
      <dgm:spPr/>
      <dgm:t>
        <a:bodyPr/>
        <a:lstStyle/>
        <a:p>
          <a:endParaRPr lang="en-IN"/>
        </a:p>
      </dgm:t>
    </dgm:pt>
    <dgm:pt modelId="{8847E3CF-5CFB-4CB5-A181-D4018A4807C3}">
      <dgm:prSet/>
      <dgm:spPr/>
      <dgm:t>
        <a:bodyPr/>
        <a:lstStyle/>
        <a:p>
          <a:r>
            <a:rPr lang="en-IN" dirty="0"/>
            <a:t>Evaluation</a:t>
          </a:r>
        </a:p>
      </dgm:t>
    </dgm:pt>
    <dgm:pt modelId="{19807BFA-117D-4BB7-8916-A123C6D6993B}" type="parTrans" cxnId="{FA841779-F734-491C-9A21-CC63C6288732}">
      <dgm:prSet/>
      <dgm:spPr/>
      <dgm:t>
        <a:bodyPr/>
        <a:lstStyle/>
        <a:p>
          <a:endParaRPr lang="en-IN"/>
        </a:p>
      </dgm:t>
    </dgm:pt>
    <dgm:pt modelId="{842FEC22-D6D3-487B-B63D-44CC204DA2BB}" type="sibTrans" cxnId="{FA841779-F734-491C-9A21-CC63C6288732}">
      <dgm:prSet/>
      <dgm:spPr/>
      <dgm:t>
        <a:bodyPr/>
        <a:lstStyle/>
        <a:p>
          <a:endParaRPr lang="en-IN"/>
        </a:p>
      </dgm:t>
    </dgm:pt>
    <dgm:pt modelId="{F09C8147-B271-47EC-B873-FE4527E64A52}" type="pres">
      <dgm:prSet presAssocID="{4D8BCB17-9D26-4D9D-9EEB-36EB0D6749BE}" presName="Name0" presStyleCnt="0">
        <dgm:presLayoutVars>
          <dgm:dir/>
          <dgm:resizeHandles val="exact"/>
        </dgm:presLayoutVars>
      </dgm:prSet>
      <dgm:spPr/>
    </dgm:pt>
    <dgm:pt modelId="{903D763B-02EA-4861-AB92-2DD547E1E9CA}" type="pres">
      <dgm:prSet presAssocID="{40607B6A-2AB5-48FA-A2E2-4BF611040DC5}" presName="node" presStyleLbl="node1" presStyleIdx="0" presStyleCnt="6">
        <dgm:presLayoutVars>
          <dgm:bulletEnabled val="1"/>
        </dgm:presLayoutVars>
      </dgm:prSet>
      <dgm:spPr/>
    </dgm:pt>
    <dgm:pt modelId="{63EB52B6-F029-40F9-9F0F-62F7EC889C0D}" type="pres">
      <dgm:prSet presAssocID="{41FB441E-ABD6-4E4D-A940-6B0A97C46525}" presName="sibTrans" presStyleLbl="sibTrans2D1" presStyleIdx="0" presStyleCnt="5"/>
      <dgm:spPr/>
    </dgm:pt>
    <dgm:pt modelId="{B1B2F461-E84E-45A5-A9DB-2CEEF1EA08CA}" type="pres">
      <dgm:prSet presAssocID="{41FB441E-ABD6-4E4D-A940-6B0A97C46525}" presName="connectorText" presStyleLbl="sibTrans2D1" presStyleIdx="0" presStyleCnt="5"/>
      <dgm:spPr/>
    </dgm:pt>
    <dgm:pt modelId="{8100EDF2-460C-4321-B9E1-1A1DCCDC12B6}" type="pres">
      <dgm:prSet presAssocID="{BC040925-769C-4A47-AF4A-B2EF944E4C1A}" presName="node" presStyleLbl="node1" presStyleIdx="1" presStyleCnt="6">
        <dgm:presLayoutVars>
          <dgm:bulletEnabled val="1"/>
        </dgm:presLayoutVars>
      </dgm:prSet>
      <dgm:spPr/>
    </dgm:pt>
    <dgm:pt modelId="{89A9BB06-9327-483B-B90F-A606BCB16335}" type="pres">
      <dgm:prSet presAssocID="{452A7795-9A22-497B-9934-480B1143E2E7}" presName="sibTrans" presStyleLbl="sibTrans2D1" presStyleIdx="1" presStyleCnt="5"/>
      <dgm:spPr/>
    </dgm:pt>
    <dgm:pt modelId="{1830F272-308C-4536-B7BE-00F8CDA2E6F2}" type="pres">
      <dgm:prSet presAssocID="{452A7795-9A22-497B-9934-480B1143E2E7}" presName="connectorText" presStyleLbl="sibTrans2D1" presStyleIdx="1" presStyleCnt="5"/>
      <dgm:spPr/>
    </dgm:pt>
    <dgm:pt modelId="{9FB52FE7-D17A-434C-B475-346F44F2CDD7}" type="pres">
      <dgm:prSet presAssocID="{AB498534-BDBE-4A99-8AA9-B535AF1792EE}" presName="node" presStyleLbl="node1" presStyleIdx="2" presStyleCnt="6">
        <dgm:presLayoutVars>
          <dgm:bulletEnabled val="1"/>
        </dgm:presLayoutVars>
      </dgm:prSet>
      <dgm:spPr/>
    </dgm:pt>
    <dgm:pt modelId="{AD1B79BE-63C3-4938-AB6B-5EC13EAFDEF1}" type="pres">
      <dgm:prSet presAssocID="{76773500-B3F7-4A07-8693-D2E20AD28E3C}" presName="sibTrans" presStyleLbl="sibTrans2D1" presStyleIdx="2" presStyleCnt="5"/>
      <dgm:spPr/>
    </dgm:pt>
    <dgm:pt modelId="{D91100D4-8730-49C1-8BBC-80573BFD347E}" type="pres">
      <dgm:prSet presAssocID="{76773500-B3F7-4A07-8693-D2E20AD28E3C}" presName="connectorText" presStyleLbl="sibTrans2D1" presStyleIdx="2" presStyleCnt="5"/>
      <dgm:spPr/>
    </dgm:pt>
    <dgm:pt modelId="{90A1E42A-0DBE-4CC4-A06B-DE5411618113}" type="pres">
      <dgm:prSet presAssocID="{5E2E8BBF-4DAA-48F5-BECD-BCC5AE87407D}" presName="node" presStyleLbl="node1" presStyleIdx="3" presStyleCnt="6">
        <dgm:presLayoutVars>
          <dgm:bulletEnabled val="1"/>
        </dgm:presLayoutVars>
      </dgm:prSet>
      <dgm:spPr/>
    </dgm:pt>
    <dgm:pt modelId="{9CFACA7E-C0C5-41B2-A2BE-086F366AD269}" type="pres">
      <dgm:prSet presAssocID="{2E503D78-A937-4484-91F7-270C3061F7CA}" presName="sibTrans" presStyleLbl="sibTrans2D1" presStyleIdx="3" presStyleCnt="5"/>
      <dgm:spPr/>
    </dgm:pt>
    <dgm:pt modelId="{22A24E15-DF6F-4D06-9F8E-EA3E8BC402F5}" type="pres">
      <dgm:prSet presAssocID="{2E503D78-A937-4484-91F7-270C3061F7CA}" presName="connectorText" presStyleLbl="sibTrans2D1" presStyleIdx="3" presStyleCnt="5"/>
      <dgm:spPr/>
    </dgm:pt>
    <dgm:pt modelId="{BA0D4441-134C-488B-A364-7D6958333FFD}" type="pres">
      <dgm:prSet presAssocID="{3A3D4622-B6FA-4A24-9DA9-45A4031F6979}" presName="node" presStyleLbl="node1" presStyleIdx="4" presStyleCnt="6">
        <dgm:presLayoutVars>
          <dgm:bulletEnabled val="1"/>
        </dgm:presLayoutVars>
      </dgm:prSet>
      <dgm:spPr/>
    </dgm:pt>
    <dgm:pt modelId="{992A18FA-849A-43D0-AD8F-84C41ADA06FD}" type="pres">
      <dgm:prSet presAssocID="{1350DA47-B1AA-46C3-BDE3-89DABC7D0A17}" presName="sibTrans" presStyleLbl="sibTrans2D1" presStyleIdx="4" presStyleCnt="5"/>
      <dgm:spPr/>
    </dgm:pt>
    <dgm:pt modelId="{DA747548-6120-4260-B5EC-92BC39DCBC98}" type="pres">
      <dgm:prSet presAssocID="{1350DA47-B1AA-46C3-BDE3-89DABC7D0A17}" presName="connectorText" presStyleLbl="sibTrans2D1" presStyleIdx="4" presStyleCnt="5"/>
      <dgm:spPr/>
    </dgm:pt>
    <dgm:pt modelId="{7F67C5D9-766F-485B-B1FF-265A921CA497}" type="pres">
      <dgm:prSet presAssocID="{8847E3CF-5CFB-4CB5-A181-D4018A4807C3}" presName="node" presStyleLbl="node1" presStyleIdx="5" presStyleCnt="6">
        <dgm:presLayoutVars>
          <dgm:bulletEnabled val="1"/>
        </dgm:presLayoutVars>
      </dgm:prSet>
      <dgm:spPr/>
    </dgm:pt>
  </dgm:ptLst>
  <dgm:cxnLst>
    <dgm:cxn modelId="{7EC2ED04-EE18-42A2-91C2-851E9F14AEBC}" type="presOf" srcId="{452A7795-9A22-497B-9934-480B1143E2E7}" destId="{89A9BB06-9327-483B-B90F-A606BCB16335}" srcOrd="0" destOrd="0" presId="urn:microsoft.com/office/officeart/2005/8/layout/process1"/>
    <dgm:cxn modelId="{1E5FF412-111A-4C38-9BEC-F51135FCFC92}" type="presOf" srcId="{76773500-B3F7-4A07-8693-D2E20AD28E3C}" destId="{AD1B79BE-63C3-4938-AB6B-5EC13EAFDEF1}" srcOrd="0" destOrd="0" presId="urn:microsoft.com/office/officeart/2005/8/layout/process1"/>
    <dgm:cxn modelId="{5F63131D-428A-4156-B445-7293B4FF6706}" type="presOf" srcId="{2E503D78-A937-4484-91F7-270C3061F7CA}" destId="{9CFACA7E-C0C5-41B2-A2BE-086F366AD269}" srcOrd="0" destOrd="0" presId="urn:microsoft.com/office/officeart/2005/8/layout/process1"/>
    <dgm:cxn modelId="{068D3237-4C22-4CE0-AF12-E7F659143EE0}" type="presOf" srcId="{40607B6A-2AB5-48FA-A2E2-4BF611040DC5}" destId="{903D763B-02EA-4861-AB92-2DD547E1E9CA}" srcOrd="0" destOrd="0" presId="urn:microsoft.com/office/officeart/2005/8/layout/process1"/>
    <dgm:cxn modelId="{955E9E66-45BB-40BA-8A6B-CF8C28376280}" srcId="{4D8BCB17-9D26-4D9D-9EEB-36EB0D6749BE}" destId="{5E2E8BBF-4DAA-48F5-BECD-BCC5AE87407D}" srcOrd="3" destOrd="0" parTransId="{C2AD6964-825E-4737-A920-1126330DE245}" sibTransId="{2E503D78-A937-4484-91F7-270C3061F7CA}"/>
    <dgm:cxn modelId="{718C9F50-AF38-40C8-9DDB-D0B9084AF886}" srcId="{4D8BCB17-9D26-4D9D-9EEB-36EB0D6749BE}" destId="{AB498534-BDBE-4A99-8AA9-B535AF1792EE}" srcOrd="2" destOrd="0" parTransId="{1B56D65C-B490-457E-8658-066F0B3DB42B}" sibTransId="{76773500-B3F7-4A07-8693-D2E20AD28E3C}"/>
    <dgm:cxn modelId="{51EA4078-AE20-4E82-849A-39A15BB8AD19}" srcId="{4D8BCB17-9D26-4D9D-9EEB-36EB0D6749BE}" destId="{3A3D4622-B6FA-4A24-9DA9-45A4031F6979}" srcOrd="4" destOrd="0" parTransId="{B6535A18-5891-4156-B5B6-41447957AE06}" sibTransId="{1350DA47-B1AA-46C3-BDE3-89DABC7D0A17}"/>
    <dgm:cxn modelId="{FA841779-F734-491C-9A21-CC63C6288732}" srcId="{4D8BCB17-9D26-4D9D-9EEB-36EB0D6749BE}" destId="{8847E3CF-5CFB-4CB5-A181-D4018A4807C3}" srcOrd="5" destOrd="0" parTransId="{19807BFA-117D-4BB7-8916-A123C6D6993B}" sibTransId="{842FEC22-D6D3-487B-B63D-44CC204DA2BB}"/>
    <dgm:cxn modelId="{A030ED94-CC5D-4B0D-A2F6-5026CF060366}" type="presOf" srcId="{4D8BCB17-9D26-4D9D-9EEB-36EB0D6749BE}" destId="{F09C8147-B271-47EC-B873-FE4527E64A52}" srcOrd="0" destOrd="0" presId="urn:microsoft.com/office/officeart/2005/8/layout/process1"/>
    <dgm:cxn modelId="{4A47DDA6-3376-4DF5-9BC7-60C75AB441FC}" type="presOf" srcId="{41FB441E-ABD6-4E4D-A940-6B0A97C46525}" destId="{B1B2F461-E84E-45A5-A9DB-2CEEF1EA08CA}" srcOrd="1" destOrd="0" presId="urn:microsoft.com/office/officeart/2005/8/layout/process1"/>
    <dgm:cxn modelId="{C1EB45AD-B66D-4B8A-94A3-151C0B1B6BA1}" srcId="{4D8BCB17-9D26-4D9D-9EEB-36EB0D6749BE}" destId="{40607B6A-2AB5-48FA-A2E2-4BF611040DC5}" srcOrd="0" destOrd="0" parTransId="{0FDC70A4-5F18-4361-AB7A-BAF0D1750C26}" sibTransId="{41FB441E-ABD6-4E4D-A940-6B0A97C46525}"/>
    <dgm:cxn modelId="{66EA8DB1-19B2-4956-8362-F5347C251042}" type="presOf" srcId="{1350DA47-B1AA-46C3-BDE3-89DABC7D0A17}" destId="{DA747548-6120-4260-B5EC-92BC39DCBC98}" srcOrd="1" destOrd="0" presId="urn:microsoft.com/office/officeart/2005/8/layout/process1"/>
    <dgm:cxn modelId="{B76F28B8-B6A8-4F62-8F2F-8A5C3ED45D59}" type="presOf" srcId="{41FB441E-ABD6-4E4D-A940-6B0A97C46525}" destId="{63EB52B6-F029-40F9-9F0F-62F7EC889C0D}" srcOrd="0" destOrd="0" presId="urn:microsoft.com/office/officeart/2005/8/layout/process1"/>
    <dgm:cxn modelId="{DD35B3BB-8AC5-4F96-A96B-E88B8E47000E}" type="presOf" srcId="{452A7795-9A22-497B-9934-480B1143E2E7}" destId="{1830F272-308C-4536-B7BE-00F8CDA2E6F2}" srcOrd="1" destOrd="0" presId="urn:microsoft.com/office/officeart/2005/8/layout/process1"/>
    <dgm:cxn modelId="{281491BD-3ABB-4C4A-9181-8672B2953555}" type="presOf" srcId="{AB498534-BDBE-4A99-8AA9-B535AF1792EE}" destId="{9FB52FE7-D17A-434C-B475-346F44F2CDD7}" srcOrd="0" destOrd="0" presId="urn:microsoft.com/office/officeart/2005/8/layout/process1"/>
    <dgm:cxn modelId="{215B26C7-AAD4-4F54-84CF-3FA8269CD26A}" type="presOf" srcId="{2E503D78-A937-4484-91F7-270C3061F7CA}" destId="{22A24E15-DF6F-4D06-9F8E-EA3E8BC402F5}" srcOrd="1" destOrd="0" presId="urn:microsoft.com/office/officeart/2005/8/layout/process1"/>
    <dgm:cxn modelId="{FEFDC2CF-3534-4E34-AA28-60E5888AD077}" type="presOf" srcId="{3A3D4622-B6FA-4A24-9DA9-45A4031F6979}" destId="{BA0D4441-134C-488B-A364-7D6958333FFD}" srcOrd="0" destOrd="0" presId="urn:microsoft.com/office/officeart/2005/8/layout/process1"/>
    <dgm:cxn modelId="{A26013D1-6ACE-45B4-B2E6-633CD587966D}" type="presOf" srcId="{1350DA47-B1AA-46C3-BDE3-89DABC7D0A17}" destId="{992A18FA-849A-43D0-AD8F-84C41ADA06FD}" srcOrd="0" destOrd="0" presId="urn:microsoft.com/office/officeart/2005/8/layout/process1"/>
    <dgm:cxn modelId="{31E656D3-7799-4171-9B28-EB2B05393B59}" type="presOf" srcId="{8847E3CF-5CFB-4CB5-A181-D4018A4807C3}" destId="{7F67C5D9-766F-485B-B1FF-265A921CA497}" srcOrd="0" destOrd="0" presId="urn:microsoft.com/office/officeart/2005/8/layout/process1"/>
    <dgm:cxn modelId="{E13C06EA-E6BA-49FE-8E48-231FCB1A86AE}" srcId="{4D8BCB17-9D26-4D9D-9EEB-36EB0D6749BE}" destId="{BC040925-769C-4A47-AF4A-B2EF944E4C1A}" srcOrd="1" destOrd="0" parTransId="{E1F2C8B4-0C96-4961-B892-470269695552}" sibTransId="{452A7795-9A22-497B-9934-480B1143E2E7}"/>
    <dgm:cxn modelId="{5968ACEE-1C24-4E98-A213-E1CB3189B6BE}" type="presOf" srcId="{5E2E8BBF-4DAA-48F5-BECD-BCC5AE87407D}" destId="{90A1E42A-0DBE-4CC4-A06B-DE5411618113}" srcOrd="0" destOrd="0" presId="urn:microsoft.com/office/officeart/2005/8/layout/process1"/>
    <dgm:cxn modelId="{A0BC8FF9-1A2F-42C4-A0CC-6B586052D3AB}" type="presOf" srcId="{76773500-B3F7-4A07-8693-D2E20AD28E3C}" destId="{D91100D4-8730-49C1-8BBC-80573BFD347E}" srcOrd="1" destOrd="0" presId="urn:microsoft.com/office/officeart/2005/8/layout/process1"/>
    <dgm:cxn modelId="{4E4220FD-1FC4-4C1A-8368-F0721D8B2644}" type="presOf" srcId="{BC040925-769C-4A47-AF4A-B2EF944E4C1A}" destId="{8100EDF2-460C-4321-B9E1-1A1DCCDC12B6}" srcOrd="0" destOrd="0" presId="urn:microsoft.com/office/officeart/2005/8/layout/process1"/>
    <dgm:cxn modelId="{A8C765FF-A70D-4DBB-B2C2-308016907702}" type="presParOf" srcId="{F09C8147-B271-47EC-B873-FE4527E64A52}" destId="{903D763B-02EA-4861-AB92-2DD547E1E9CA}" srcOrd="0" destOrd="0" presId="urn:microsoft.com/office/officeart/2005/8/layout/process1"/>
    <dgm:cxn modelId="{C7AE5E73-5F7D-45D6-BE0E-14C283EEBE7C}" type="presParOf" srcId="{F09C8147-B271-47EC-B873-FE4527E64A52}" destId="{63EB52B6-F029-40F9-9F0F-62F7EC889C0D}" srcOrd="1" destOrd="0" presId="urn:microsoft.com/office/officeart/2005/8/layout/process1"/>
    <dgm:cxn modelId="{C9792BF4-998B-4ED9-AC0E-95B3351A4877}" type="presParOf" srcId="{63EB52B6-F029-40F9-9F0F-62F7EC889C0D}" destId="{B1B2F461-E84E-45A5-A9DB-2CEEF1EA08CA}" srcOrd="0" destOrd="0" presId="urn:microsoft.com/office/officeart/2005/8/layout/process1"/>
    <dgm:cxn modelId="{ABEB32ED-9BF8-41B6-9D5C-9CFC948E9005}" type="presParOf" srcId="{F09C8147-B271-47EC-B873-FE4527E64A52}" destId="{8100EDF2-460C-4321-B9E1-1A1DCCDC12B6}" srcOrd="2" destOrd="0" presId="urn:microsoft.com/office/officeart/2005/8/layout/process1"/>
    <dgm:cxn modelId="{4B1F4D23-61DF-4DFF-8E86-0A86A6AE3346}" type="presParOf" srcId="{F09C8147-B271-47EC-B873-FE4527E64A52}" destId="{89A9BB06-9327-483B-B90F-A606BCB16335}" srcOrd="3" destOrd="0" presId="urn:microsoft.com/office/officeart/2005/8/layout/process1"/>
    <dgm:cxn modelId="{742A8EDB-530A-48E0-BAAB-7362C4B5FBA6}" type="presParOf" srcId="{89A9BB06-9327-483B-B90F-A606BCB16335}" destId="{1830F272-308C-4536-B7BE-00F8CDA2E6F2}" srcOrd="0" destOrd="0" presId="urn:microsoft.com/office/officeart/2005/8/layout/process1"/>
    <dgm:cxn modelId="{4FB7AF73-7D14-4054-B980-6AE54ACBACCE}" type="presParOf" srcId="{F09C8147-B271-47EC-B873-FE4527E64A52}" destId="{9FB52FE7-D17A-434C-B475-346F44F2CDD7}" srcOrd="4" destOrd="0" presId="urn:microsoft.com/office/officeart/2005/8/layout/process1"/>
    <dgm:cxn modelId="{04DE0D25-EBF9-40B8-86D7-83D2CF557FD9}" type="presParOf" srcId="{F09C8147-B271-47EC-B873-FE4527E64A52}" destId="{AD1B79BE-63C3-4938-AB6B-5EC13EAFDEF1}" srcOrd="5" destOrd="0" presId="urn:microsoft.com/office/officeart/2005/8/layout/process1"/>
    <dgm:cxn modelId="{2DCD611D-C829-4091-8513-D6C3A27B246F}" type="presParOf" srcId="{AD1B79BE-63C3-4938-AB6B-5EC13EAFDEF1}" destId="{D91100D4-8730-49C1-8BBC-80573BFD347E}" srcOrd="0" destOrd="0" presId="urn:microsoft.com/office/officeart/2005/8/layout/process1"/>
    <dgm:cxn modelId="{91129029-5F04-4254-82CB-850280F53A24}" type="presParOf" srcId="{F09C8147-B271-47EC-B873-FE4527E64A52}" destId="{90A1E42A-0DBE-4CC4-A06B-DE5411618113}" srcOrd="6" destOrd="0" presId="urn:microsoft.com/office/officeart/2005/8/layout/process1"/>
    <dgm:cxn modelId="{AFECF66F-52D4-4A61-A26D-7BCD51D12562}" type="presParOf" srcId="{F09C8147-B271-47EC-B873-FE4527E64A52}" destId="{9CFACA7E-C0C5-41B2-A2BE-086F366AD269}" srcOrd="7" destOrd="0" presId="urn:microsoft.com/office/officeart/2005/8/layout/process1"/>
    <dgm:cxn modelId="{8AD5FD4A-F16B-4DB6-A77F-C85DD1673634}" type="presParOf" srcId="{9CFACA7E-C0C5-41B2-A2BE-086F366AD269}" destId="{22A24E15-DF6F-4D06-9F8E-EA3E8BC402F5}" srcOrd="0" destOrd="0" presId="urn:microsoft.com/office/officeart/2005/8/layout/process1"/>
    <dgm:cxn modelId="{C374D5B1-BE58-4E85-A502-9A6C40BB1A80}" type="presParOf" srcId="{F09C8147-B271-47EC-B873-FE4527E64A52}" destId="{BA0D4441-134C-488B-A364-7D6958333FFD}" srcOrd="8" destOrd="0" presId="urn:microsoft.com/office/officeart/2005/8/layout/process1"/>
    <dgm:cxn modelId="{95E645E6-C43D-4752-8CF2-AAFE32AD364B}" type="presParOf" srcId="{F09C8147-B271-47EC-B873-FE4527E64A52}" destId="{992A18FA-849A-43D0-AD8F-84C41ADA06FD}" srcOrd="9" destOrd="0" presId="urn:microsoft.com/office/officeart/2005/8/layout/process1"/>
    <dgm:cxn modelId="{D1F13028-E101-4A57-B035-B68437594FCE}" type="presParOf" srcId="{992A18FA-849A-43D0-AD8F-84C41ADA06FD}" destId="{DA747548-6120-4260-B5EC-92BC39DCBC98}" srcOrd="0" destOrd="0" presId="urn:microsoft.com/office/officeart/2005/8/layout/process1"/>
    <dgm:cxn modelId="{D21C05B8-A250-4297-B964-A6B8A82469B7}" type="presParOf" srcId="{F09C8147-B271-47EC-B873-FE4527E64A52}" destId="{7F67C5D9-766F-485B-B1FF-265A921CA497}"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860C9-9FA2-4C9E-B142-402E2E790A5D}">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1F7B8-521C-4263-B836-B97681436708}">
      <dsp:nvSpPr>
        <dsp:cNvPr id="0" name=""/>
        <dsp:cNvSpPr/>
      </dsp:nvSpPr>
      <dsp:spPr>
        <a:xfrm>
          <a:off x="4018280" y="2459823"/>
          <a:ext cx="91440" cy="499020"/>
        </a:xfrm>
        <a:custGeom>
          <a:avLst/>
          <a:gdLst/>
          <a:ahLst/>
          <a:cxnLst/>
          <a:rect l="0" t="0" r="0" b="0"/>
          <a:pathLst>
            <a:path>
              <a:moveTo>
                <a:pt x="45720" y="0"/>
              </a:moveTo>
              <a:lnTo>
                <a:pt x="4572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A08A7F-A790-4CCF-AB79-E14E8BE3575A}">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AF66F5-BE78-47FA-AFBE-45EAE18EDF2A}">
      <dsp:nvSpPr>
        <dsp:cNvPr id="0" name=""/>
        <dsp:cNvSpPr/>
      </dsp:nvSpPr>
      <dsp:spPr>
        <a:xfrm>
          <a:off x="2875855" y="1271678"/>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Text Classification</a:t>
          </a:r>
        </a:p>
      </dsp:txBody>
      <dsp:txXfrm>
        <a:off x="2875855" y="1271678"/>
        <a:ext cx="2376289" cy="1188144"/>
      </dsp:txXfrm>
    </dsp:sp>
    <dsp:sp modelId="{BEB0EF35-99C2-460C-80E0-1DDBDC01E331}">
      <dsp:nvSpPr>
        <dsp:cNvPr id="0" name=""/>
        <dsp:cNvSpPr/>
      </dsp:nvSpPr>
      <dsp:spPr>
        <a:xfrm>
          <a:off x="545" y="2958843"/>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Binary</a:t>
          </a:r>
        </a:p>
      </dsp:txBody>
      <dsp:txXfrm>
        <a:off x="545" y="2958843"/>
        <a:ext cx="2376289" cy="1188144"/>
      </dsp:txXfrm>
    </dsp:sp>
    <dsp:sp modelId="{8D6CE5FA-788A-450C-942D-EFF3ED9BECE9}">
      <dsp:nvSpPr>
        <dsp:cNvPr id="0" name=""/>
        <dsp:cNvSpPr/>
      </dsp:nvSpPr>
      <dsp:spPr>
        <a:xfrm>
          <a:off x="2875855" y="2958843"/>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Multi class</a:t>
          </a:r>
        </a:p>
      </dsp:txBody>
      <dsp:txXfrm>
        <a:off x="2875855" y="2958843"/>
        <a:ext cx="2376289" cy="1188144"/>
      </dsp:txXfrm>
    </dsp:sp>
    <dsp:sp modelId="{C972ECC8-AEC1-4008-8DD5-F7DB5A2B6577}">
      <dsp:nvSpPr>
        <dsp:cNvPr id="0" name=""/>
        <dsp:cNvSpPr/>
      </dsp:nvSpPr>
      <dsp:spPr>
        <a:xfrm>
          <a:off x="5751165" y="2958843"/>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Multi label</a:t>
          </a:r>
        </a:p>
      </dsp:txBody>
      <dsp:txXfrm>
        <a:off x="5751165" y="2958843"/>
        <a:ext cx="2376289" cy="1188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E3914-5BEF-45AB-800C-EF4780683DAE}">
      <dsp:nvSpPr>
        <dsp:cNvPr id="0" name=""/>
        <dsp:cNvSpPr/>
      </dsp:nvSpPr>
      <dsp:spPr>
        <a:xfrm>
          <a:off x="0" y="1851569"/>
          <a:ext cx="1301885" cy="7811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Acquisition</a:t>
          </a:r>
        </a:p>
      </dsp:txBody>
      <dsp:txXfrm>
        <a:off x="22879" y="1874448"/>
        <a:ext cx="1256127" cy="735373"/>
      </dsp:txXfrm>
    </dsp:sp>
    <dsp:sp modelId="{D652521B-520A-4B3D-A7F3-0433375ECAB7}">
      <dsp:nvSpPr>
        <dsp:cNvPr id="0" name=""/>
        <dsp:cNvSpPr/>
      </dsp:nvSpPr>
      <dsp:spPr>
        <a:xfrm>
          <a:off x="1432073" y="2080701"/>
          <a:ext cx="275999" cy="32286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432073" y="2145274"/>
        <a:ext cx="193199" cy="193721"/>
      </dsp:txXfrm>
    </dsp:sp>
    <dsp:sp modelId="{906B0E15-CB40-4D46-B5C8-A65A4964B027}">
      <dsp:nvSpPr>
        <dsp:cNvPr id="0" name=""/>
        <dsp:cNvSpPr/>
      </dsp:nvSpPr>
      <dsp:spPr>
        <a:xfrm>
          <a:off x="1822639" y="1851569"/>
          <a:ext cx="1301885" cy="781131"/>
        </a:xfrm>
        <a:prstGeom prst="roundRect">
          <a:avLst>
            <a:gd name="adj" fmla="val 10000"/>
          </a:avLst>
        </a:prstGeom>
        <a:solidFill>
          <a:schemeClr val="accent3">
            <a:hueOff val="-246813"/>
            <a:satOff val="-4334"/>
            <a:lumOff val="-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Pre-processing</a:t>
          </a:r>
        </a:p>
      </dsp:txBody>
      <dsp:txXfrm>
        <a:off x="1845518" y="1874448"/>
        <a:ext cx="1256127" cy="735373"/>
      </dsp:txXfrm>
    </dsp:sp>
    <dsp:sp modelId="{07CC16F0-640E-4AA0-AD91-F46BB08736B5}">
      <dsp:nvSpPr>
        <dsp:cNvPr id="0" name=""/>
        <dsp:cNvSpPr/>
      </dsp:nvSpPr>
      <dsp:spPr>
        <a:xfrm>
          <a:off x="3254713" y="2080701"/>
          <a:ext cx="275999" cy="322867"/>
        </a:xfrm>
        <a:prstGeom prst="rightArrow">
          <a:avLst>
            <a:gd name="adj1" fmla="val 60000"/>
            <a:gd name="adj2" fmla="val 50000"/>
          </a:avLst>
        </a:prstGeom>
        <a:solidFill>
          <a:schemeClr val="accent3">
            <a:hueOff val="-308516"/>
            <a:satOff val="-5418"/>
            <a:lumOff val="-9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254713" y="2145274"/>
        <a:ext cx="193199" cy="193721"/>
      </dsp:txXfrm>
    </dsp:sp>
    <dsp:sp modelId="{203F845B-0975-44FA-83B7-F9D6EFBC8572}">
      <dsp:nvSpPr>
        <dsp:cNvPr id="0" name=""/>
        <dsp:cNvSpPr/>
      </dsp:nvSpPr>
      <dsp:spPr>
        <a:xfrm>
          <a:off x="3645278" y="1851569"/>
          <a:ext cx="1301885" cy="781131"/>
        </a:xfrm>
        <a:prstGeom prst="roundRect">
          <a:avLst>
            <a:gd name="adj" fmla="val 10000"/>
          </a:avLst>
        </a:prstGeom>
        <a:solidFill>
          <a:schemeClr val="accent3">
            <a:hueOff val="-493625"/>
            <a:satOff val="-8668"/>
            <a:lumOff val="-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Text representation</a:t>
          </a:r>
        </a:p>
      </dsp:txBody>
      <dsp:txXfrm>
        <a:off x="3668157" y="1874448"/>
        <a:ext cx="1256127" cy="735373"/>
      </dsp:txXfrm>
    </dsp:sp>
    <dsp:sp modelId="{BE133587-88FF-42F0-AE2A-0729A7BB47E3}">
      <dsp:nvSpPr>
        <dsp:cNvPr id="0" name=""/>
        <dsp:cNvSpPr/>
      </dsp:nvSpPr>
      <dsp:spPr>
        <a:xfrm>
          <a:off x="5077352" y="2080701"/>
          <a:ext cx="275999" cy="322867"/>
        </a:xfrm>
        <a:prstGeom prst="rightArrow">
          <a:avLst>
            <a:gd name="adj1" fmla="val 60000"/>
            <a:gd name="adj2" fmla="val 50000"/>
          </a:avLst>
        </a:prstGeom>
        <a:solidFill>
          <a:schemeClr val="accent3">
            <a:hueOff val="-617032"/>
            <a:satOff val="-10836"/>
            <a:lumOff val="-1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077352" y="2145274"/>
        <a:ext cx="193199" cy="193721"/>
      </dsp:txXfrm>
    </dsp:sp>
    <dsp:sp modelId="{A0824B1F-1154-43CE-B7E3-EB54A5D6CC2E}">
      <dsp:nvSpPr>
        <dsp:cNvPr id="0" name=""/>
        <dsp:cNvSpPr/>
      </dsp:nvSpPr>
      <dsp:spPr>
        <a:xfrm>
          <a:off x="5467918" y="1851569"/>
          <a:ext cx="1301885" cy="781131"/>
        </a:xfrm>
        <a:prstGeom prst="roundRect">
          <a:avLst>
            <a:gd name="adj" fmla="val 10000"/>
          </a:avLst>
        </a:prstGeom>
        <a:solidFill>
          <a:schemeClr val="accent3">
            <a:hueOff val="-740438"/>
            <a:satOff val="-1300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Model Building</a:t>
          </a:r>
        </a:p>
      </dsp:txBody>
      <dsp:txXfrm>
        <a:off x="5490797" y="1874448"/>
        <a:ext cx="1256127" cy="735373"/>
      </dsp:txXfrm>
    </dsp:sp>
    <dsp:sp modelId="{71178F5C-B690-49B6-A2F2-4936FF52A179}">
      <dsp:nvSpPr>
        <dsp:cNvPr id="0" name=""/>
        <dsp:cNvSpPr/>
      </dsp:nvSpPr>
      <dsp:spPr>
        <a:xfrm>
          <a:off x="6899991" y="2080701"/>
          <a:ext cx="275999" cy="322867"/>
        </a:xfrm>
        <a:prstGeom prst="rightArrow">
          <a:avLst>
            <a:gd name="adj1" fmla="val 60000"/>
            <a:gd name="adj2" fmla="val 50000"/>
          </a:avLst>
        </a:prstGeom>
        <a:solidFill>
          <a:schemeClr val="accent3">
            <a:hueOff val="-925547"/>
            <a:satOff val="-16253"/>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899991" y="2145274"/>
        <a:ext cx="193199" cy="193721"/>
      </dsp:txXfrm>
    </dsp:sp>
    <dsp:sp modelId="{B143558A-B24E-48D1-B640-3A115FEF3512}">
      <dsp:nvSpPr>
        <dsp:cNvPr id="0" name=""/>
        <dsp:cNvSpPr/>
      </dsp:nvSpPr>
      <dsp:spPr>
        <a:xfrm>
          <a:off x="7290557" y="1851569"/>
          <a:ext cx="1301885" cy="781131"/>
        </a:xfrm>
        <a:prstGeom prst="roundRect">
          <a:avLst>
            <a:gd name="adj" fmla="val 10000"/>
          </a:avLst>
        </a:prstGeom>
        <a:solidFill>
          <a:schemeClr val="accent3">
            <a:hueOff val="-987251"/>
            <a:satOff val="-17337"/>
            <a:lumOff val="-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Deployment</a:t>
          </a:r>
        </a:p>
      </dsp:txBody>
      <dsp:txXfrm>
        <a:off x="7313436" y="1874448"/>
        <a:ext cx="1256127" cy="735373"/>
      </dsp:txXfrm>
    </dsp:sp>
    <dsp:sp modelId="{7DD529B7-B69F-4658-879E-85F2A36D06B3}">
      <dsp:nvSpPr>
        <dsp:cNvPr id="0" name=""/>
        <dsp:cNvSpPr/>
      </dsp:nvSpPr>
      <dsp:spPr>
        <a:xfrm>
          <a:off x="8722631" y="2080701"/>
          <a:ext cx="275999" cy="322867"/>
        </a:xfrm>
        <a:prstGeom prst="rightArrow">
          <a:avLst>
            <a:gd name="adj1" fmla="val 60000"/>
            <a:gd name="adj2" fmla="val 50000"/>
          </a:avLst>
        </a:prstGeom>
        <a:solidFill>
          <a:schemeClr val="accent3">
            <a:hueOff val="-1234063"/>
            <a:satOff val="-2167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8722631" y="2145274"/>
        <a:ext cx="193199" cy="193721"/>
      </dsp:txXfrm>
    </dsp:sp>
    <dsp:sp modelId="{58B35CBC-7D06-4291-9074-8506258B065A}">
      <dsp:nvSpPr>
        <dsp:cNvPr id="0" name=""/>
        <dsp:cNvSpPr/>
      </dsp:nvSpPr>
      <dsp:spPr>
        <a:xfrm>
          <a:off x="9113196" y="1851569"/>
          <a:ext cx="1301885" cy="781131"/>
        </a:xfrm>
        <a:prstGeom prst="roundRect">
          <a:avLst>
            <a:gd name="adj" fmla="val 10000"/>
          </a:avLst>
        </a:prstGeom>
        <a:solidFill>
          <a:schemeClr val="accent3">
            <a:hueOff val="-1234063"/>
            <a:satOff val="-2167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Monitoring and Improvement</a:t>
          </a:r>
        </a:p>
      </dsp:txBody>
      <dsp:txXfrm>
        <a:off x="9136075" y="1874448"/>
        <a:ext cx="1256127" cy="7353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D763B-02EA-4861-AB92-2DD547E1E9CA}">
      <dsp:nvSpPr>
        <dsp:cNvPr id="0" name=""/>
        <dsp:cNvSpPr/>
      </dsp:nvSpPr>
      <dsp:spPr>
        <a:xfrm>
          <a:off x="0" y="1391878"/>
          <a:ext cx="1408429" cy="845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err="1"/>
            <a:t>DataCollection</a:t>
          </a:r>
          <a:endParaRPr lang="en-IN" sz="1400" kern="1200" dirty="0"/>
        </a:p>
      </dsp:txBody>
      <dsp:txXfrm>
        <a:off x="24751" y="1416629"/>
        <a:ext cx="1358927" cy="795556"/>
      </dsp:txXfrm>
    </dsp:sp>
    <dsp:sp modelId="{63EB52B6-F029-40F9-9F0F-62F7EC889C0D}">
      <dsp:nvSpPr>
        <dsp:cNvPr id="0" name=""/>
        <dsp:cNvSpPr/>
      </dsp:nvSpPr>
      <dsp:spPr>
        <a:xfrm>
          <a:off x="1549272" y="1639761"/>
          <a:ext cx="298587" cy="34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549272" y="1709619"/>
        <a:ext cx="209011" cy="209574"/>
      </dsp:txXfrm>
    </dsp:sp>
    <dsp:sp modelId="{8100EDF2-460C-4321-B9E1-1A1DCCDC12B6}">
      <dsp:nvSpPr>
        <dsp:cNvPr id="0" name=""/>
        <dsp:cNvSpPr/>
      </dsp:nvSpPr>
      <dsp:spPr>
        <a:xfrm>
          <a:off x="1971802" y="1391878"/>
          <a:ext cx="1408429" cy="845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Preprocessing</a:t>
          </a:r>
        </a:p>
      </dsp:txBody>
      <dsp:txXfrm>
        <a:off x="1996553" y="1416629"/>
        <a:ext cx="1358927" cy="795556"/>
      </dsp:txXfrm>
    </dsp:sp>
    <dsp:sp modelId="{89A9BB06-9327-483B-B90F-A606BCB16335}">
      <dsp:nvSpPr>
        <dsp:cNvPr id="0" name=""/>
        <dsp:cNvSpPr/>
      </dsp:nvSpPr>
      <dsp:spPr>
        <a:xfrm>
          <a:off x="3521074" y="1639761"/>
          <a:ext cx="298587" cy="34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521074" y="1709619"/>
        <a:ext cx="209011" cy="209574"/>
      </dsp:txXfrm>
    </dsp:sp>
    <dsp:sp modelId="{9FB52FE7-D17A-434C-B475-346F44F2CDD7}">
      <dsp:nvSpPr>
        <dsp:cNvPr id="0" name=""/>
        <dsp:cNvSpPr/>
      </dsp:nvSpPr>
      <dsp:spPr>
        <a:xfrm>
          <a:off x="3943604" y="1391878"/>
          <a:ext cx="1408429" cy="845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Annotation</a:t>
          </a:r>
        </a:p>
      </dsp:txBody>
      <dsp:txXfrm>
        <a:off x="3968355" y="1416629"/>
        <a:ext cx="1358927" cy="795556"/>
      </dsp:txXfrm>
    </dsp:sp>
    <dsp:sp modelId="{AD1B79BE-63C3-4938-AB6B-5EC13EAFDEF1}">
      <dsp:nvSpPr>
        <dsp:cNvPr id="0" name=""/>
        <dsp:cNvSpPr/>
      </dsp:nvSpPr>
      <dsp:spPr>
        <a:xfrm>
          <a:off x="5492877" y="1639761"/>
          <a:ext cx="298587" cy="34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492877" y="1709619"/>
        <a:ext cx="209011" cy="209574"/>
      </dsp:txXfrm>
    </dsp:sp>
    <dsp:sp modelId="{90A1E42A-0DBE-4CC4-A06B-DE5411618113}">
      <dsp:nvSpPr>
        <dsp:cNvPr id="0" name=""/>
        <dsp:cNvSpPr/>
      </dsp:nvSpPr>
      <dsp:spPr>
        <a:xfrm>
          <a:off x="5915406" y="1391878"/>
          <a:ext cx="1408429" cy="845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Vectorization</a:t>
          </a:r>
        </a:p>
      </dsp:txBody>
      <dsp:txXfrm>
        <a:off x="5940157" y="1416629"/>
        <a:ext cx="1358927" cy="795556"/>
      </dsp:txXfrm>
    </dsp:sp>
    <dsp:sp modelId="{9CFACA7E-C0C5-41B2-A2BE-086F366AD269}">
      <dsp:nvSpPr>
        <dsp:cNvPr id="0" name=""/>
        <dsp:cNvSpPr/>
      </dsp:nvSpPr>
      <dsp:spPr>
        <a:xfrm>
          <a:off x="7464679" y="1639761"/>
          <a:ext cx="298587" cy="34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464679" y="1709619"/>
        <a:ext cx="209011" cy="209574"/>
      </dsp:txXfrm>
    </dsp:sp>
    <dsp:sp modelId="{BA0D4441-134C-488B-A364-7D6958333FFD}">
      <dsp:nvSpPr>
        <dsp:cNvPr id="0" name=""/>
        <dsp:cNvSpPr/>
      </dsp:nvSpPr>
      <dsp:spPr>
        <a:xfrm>
          <a:off x="7887208" y="1391878"/>
          <a:ext cx="1408429" cy="845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Model Training</a:t>
          </a:r>
        </a:p>
      </dsp:txBody>
      <dsp:txXfrm>
        <a:off x="7911959" y="1416629"/>
        <a:ext cx="1358927" cy="795556"/>
      </dsp:txXfrm>
    </dsp:sp>
    <dsp:sp modelId="{992A18FA-849A-43D0-AD8F-84C41ADA06FD}">
      <dsp:nvSpPr>
        <dsp:cNvPr id="0" name=""/>
        <dsp:cNvSpPr/>
      </dsp:nvSpPr>
      <dsp:spPr>
        <a:xfrm>
          <a:off x="9436481" y="1639761"/>
          <a:ext cx="298587" cy="34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9436481" y="1709619"/>
        <a:ext cx="209011" cy="209574"/>
      </dsp:txXfrm>
    </dsp:sp>
    <dsp:sp modelId="{7F67C5D9-766F-485B-B1FF-265A921CA497}">
      <dsp:nvSpPr>
        <dsp:cNvPr id="0" name=""/>
        <dsp:cNvSpPr/>
      </dsp:nvSpPr>
      <dsp:spPr>
        <a:xfrm>
          <a:off x="9859010" y="1391878"/>
          <a:ext cx="1408429" cy="845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Evaluation</a:t>
          </a:r>
        </a:p>
      </dsp:txBody>
      <dsp:txXfrm>
        <a:off x="9883761" y="1416629"/>
        <a:ext cx="1358927" cy="79555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17672-D273-40A8-9069-31B0837D5743}"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17672-D273-40A8-9069-31B0837D5743}"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a:cxnSpLocks/>
          </p:cNvCxnSpPr>
          <p:nvPr userDrawn="1"/>
        </p:nvCxnSpPr>
        <p:spPr>
          <a:xfrm>
            <a:off x="332509" y="1049867"/>
            <a:ext cx="11436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17672-D273-40A8-9069-31B0837D5743}"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317672-D273-40A8-9069-31B0837D5743}"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9643" y="51117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317672-D273-40A8-9069-31B0837D5743}"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317672-D273-40A8-9069-31B0837D5743}"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17672-D273-40A8-9069-31B0837D5743}"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17672-D273-40A8-9069-31B0837D5743}" type="datetimeFigureOut">
              <a:rPr lang="en-US" smtClean="0"/>
              <a:t>4/1/2024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pinosis-analytics.com/blog/document-classificati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brat.nlplab.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diagramLayout" Target="../diagrams/layout3.xm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diagramData" Target="../diagrams/data3.xml"/><Relationship Id="rId16" Type="http://schemas.openxmlformats.org/officeDocument/2006/relationships/image" Target="../media/image28.svg"/><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23.svg"/><Relationship Id="rId5" Type="http://schemas.openxmlformats.org/officeDocument/2006/relationships/diagramColors" Target="../diagrams/colors3.xml"/><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diagramQuickStyle" Target="../diagrams/quickStyle3.xml"/><Relationship Id="rId9" Type="http://schemas.openxmlformats.org/officeDocument/2006/relationships/image" Target="../media/image21.png"/><Relationship Id="rId14" Type="http://schemas.openxmlformats.org/officeDocument/2006/relationships/image" Target="../media/image26.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discoverytoday.com/2023/04/20/2023-internet-minute-infographic-by-ediscovery-today-and-ltmg-ediscovery-trend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3404" y="1735926"/>
            <a:ext cx="7250057" cy="1998307"/>
          </a:xfrm>
        </p:spPr>
        <p:txBody>
          <a:bodyPr anchor="ctr">
            <a:noAutofit/>
          </a:bodyPr>
          <a:lstStyle/>
          <a:p>
            <a:pPr algn="l">
              <a:lnSpc>
                <a:spcPct val="100000"/>
              </a:lnSpc>
            </a:pPr>
            <a:r>
              <a:rPr lang="en-US" sz="2800" b="1" dirty="0">
                <a:solidFill>
                  <a:schemeClr val="accent2"/>
                </a:solidFill>
                <a:cs typeface="Arial" panose="020B0604020202020204" pitchFamily="34" charset="0"/>
              </a:rPr>
              <a:t>Natural Language processing </a:t>
            </a:r>
            <a:r>
              <a:rPr lang="en-US" sz="2800" b="1" dirty="0" err="1">
                <a:solidFill>
                  <a:schemeClr val="accent2"/>
                </a:solidFill>
                <a:cs typeface="Arial" panose="020B0604020202020204" pitchFamily="34" charset="0"/>
              </a:rPr>
              <a:t>Usecases</a:t>
            </a:r>
            <a:endParaRPr lang="en-US" sz="2800" b="1" dirty="0">
              <a:solidFill>
                <a:schemeClr val="accent2"/>
              </a:solidFill>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sz="1600" dirty="0">
                <a:solidFill>
                  <a:schemeClr val="bg1"/>
                </a:solidFill>
                <a:ea typeface="Calibri" panose="020F0502020204030204" pitchFamily="34" charset="0"/>
                <a:cs typeface="Arial" panose="020B0604020202020204" pitchFamily="34" charset="0"/>
              </a:rPr>
              <a:t>www.race.reva.edu.in</a:t>
            </a:r>
          </a:p>
        </p:txBody>
      </p:sp>
      <p:sp>
        <p:nvSpPr>
          <p:cNvPr id="9" name="Title 2"/>
          <p:cNvSpPr txBox="1">
            <a:spLocks/>
          </p:cNvSpPr>
          <p:nvPr/>
        </p:nvSpPr>
        <p:spPr>
          <a:xfrm>
            <a:off x="7172309" y="3256481"/>
            <a:ext cx="1766418"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solidFill>
                  <a:srgbClr val="595959"/>
                </a:solidFill>
              </a:rPr>
              <a:t>01/04/2024</a:t>
            </a:r>
          </a:p>
        </p:txBody>
      </p:sp>
    </p:spTree>
    <p:extLst>
      <p:ext uri="{BB962C8B-B14F-4D97-AF65-F5344CB8AC3E}">
        <p14:creationId xmlns:p14="http://schemas.microsoft.com/office/powerpoint/2010/main" val="169718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CF7D-696F-4373-68D0-B9ADB51A3BE3}"/>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FA82B956-ED54-4581-EEF0-2E1717C4D096}"/>
              </a:ext>
            </a:extLst>
          </p:cNvPr>
          <p:cNvSpPr txBox="1">
            <a:spLocks/>
          </p:cNvSpPr>
          <p:nvPr/>
        </p:nvSpPr>
        <p:spPr>
          <a:xfrm>
            <a:off x="371424" y="1359095"/>
            <a:ext cx="11107994" cy="435133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r>
              <a:rPr lang="en-IN" dirty="0"/>
              <a:t>Twitter classification  Actionable tweets/ Non-Actionable tweets</a:t>
            </a:r>
          </a:p>
          <a:p>
            <a:endParaRPr lang="en-IN" dirty="0"/>
          </a:p>
          <a:p>
            <a:pPr marL="457200" lvl="1" indent="0">
              <a:buFont typeface="Arial" panose="020B0604020202020204" pitchFamily="34" charset="0"/>
              <a:buNone/>
            </a:pPr>
            <a:r>
              <a:rPr lang="en-US" dirty="0"/>
              <a:t>| Just bought a new phone from XYZ brand, and it's a disaster! The battery drains so quickly. @XYZSupport, any solutions for this? #DisappointedCustomer |</a:t>
            </a:r>
          </a:p>
          <a:p>
            <a:pPr marL="457200" lvl="1" indent="0">
              <a:buFont typeface="Arial" panose="020B0604020202020204" pitchFamily="34" charset="0"/>
              <a:buNone/>
            </a:pPr>
            <a:endParaRPr lang="en-US" dirty="0"/>
          </a:p>
          <a:p>
            <a:pPr marL="457200" lvl="1" indent="0">
              <a:buFont typeface="Arial" panose="020B0604020202020204" pitchFamily="34" charset="0"/>
              <a:buNone/>
            </a:pPr>
            <a:r>
              <a:rPr lang="en-US" dirty="0"/>
              <a:t>| Had a great weekend with my new XYZ coffee machine! ☕️ #HappyCustomer |</a:t>
            </a:r>
          </a:p>
          <a:p>
            <a:pPr marL="457200" lvl="1" indent="0">
              <a:buFont typeface="Arial" panose="020B0604020202020204" pitchFamily="34" charset="0"/>
              <a:buNone/>
            </a:pPr>
            <a:endParaRPr lang="en-IN" dirty="0"/>
          </a:p>
          <a:p>
            <a:pPr marL="457200" lvl="1" indent="0">
              <a:buFont typeface="Arial" panose="020B0604020202020204" pitchFamily="34" charset="0"/>
              <a:buNone/>
            </a:pPr>
            <a:r>
              <a:rPr lang="en-US" dirty="0"/>
              <a:t>| Loving the new </a:t>
            </a:r>
            <a:r>
              <a:rPr lang="en-US" dirty="0" err="1"/>
              <a:t>xyz</a:t>
            </a:r>
            <a:r>
              <a:rPr lang="en-US" dirty="0"/>
              <a:t> skincare products! My skin feels amazing. #SelfCare |</a:t>
            </a:r>
          </a:p>
        </p:txBody>
      </p:sp>
    </p:spTree>
    <p:extLst>
      <p:ext uri="{BB962C8B-B14F-4D97-AF65-F5344CB8AC3E}">
        <p14:creationId xmlns:p14="http://schemas.microsoft.com/office/powerpoint/2010/main" val="1590146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F49F4-0FFF-0039-4CD5-E9DC0A8FE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D4C5C-181A-6C2A-65BD-1158C8CE62A1}"/>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5B6F5EEB-81A8-09F7-9A3E-DD2A90E502C4}"/>
              </a:ext>
            </a:extLst>
          </p:cNvPr>
          <p:cNvSpPr txBox="1">
            <a:spLocks/>
          </p:cNvSpPr>
          <p:nvPr/>
        </p:nvSpPr>
        <p:spPr>
          <a:xfrm>
            <a:off x="660673" y="1769642"/>
            <a:ext cx="11107994"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dirty="0"/>
              <a:t>Content classification and organization</a:t>
            </a:r>
          </a:p>
          <a:p>
            <a:pPr marL="457200" lvl="1" indent="0">
              <a:buFont typeface="Arial" panose="020B0604020202020204" pitchFamily="34" charset="0"/>
              <a:buNone/>
            </a:pPr>
            <a:r>
              <a:rPr lang="en-IN" dirty="0"/>
              <a:t>Organising email to Personal, Social and promotions</a:t>
            </a:r>
          </a:p>
          <a:p>
            <a:endParaRPr lang="en-IN" dirty="0"/>
          </a:p>
        </p:txBody>
      </p:sp>
      <p:sp>
        <p:nvSpPr>
          <p:cNvPr id="4" name="Isosceles Triangle 51">
            <a:extLst>
              <a:ext uri="{FF2B5EF4-FFF2-40B4-BE49-F238E27FC236}">
                <a16:creationId xmlns:a16="http://schemas.microsoft.com/office/drawing/2014/main" id="{72A959E2-70D4-959C-AF0E-513CA431A165}"/>
              </a:ext>
            </a:extLst>
          </p:cNvPr>
          <p:cNvSpPr/>
          <p:nvPr/>
        </p:nvSpPr>
        <p:spPr>
          <a:xfrm>
            <a:off x="3896453" y="4675462"/>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6" name="Connector: Elbow 5">
            <a:extLst>
              <a:ext uri="{FF2B5EF4-FFF2-40B4-BE49-F238E27FC236}">
                <a16:creationId xmlns:a16="http://schemas.microsoft.com/office/drawing/2014/main" id="{9B448AE6-582B-CE05-2476-660CEBA2E37A}"/>
              </a:ext>
            </a:extLst>
          </p:cNvPr>
          <p:cNvCxnSpPr/>
          <p:nvPr/>
        </p:nvCxnSpPr>
        <p:spPr>
          <a:xfrm flipV="1">
            <a:off x="4419600" y="3867150"/>
            <a:ext cx="1343025" cy="1000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3FC3B1-98B4-20B0-8034-E77E7CAB9299}"/>
              </a:ext>
            </a:extLst>
          </p:cNvPr>
          <p:cNvCxnSpPr>
            <a:cxnSpLocks/>
          </p:cNvCxnSpPr>
          <p:nvPr/>
        </p:nvCxnSpPr>
        <p:spPr>
          <a:xfrm>
            <a:off x="4419600" y="4867275"/>
            <a:ext cx="134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1CB00F15-59D3-4F45-64CF-620493D6AB0A}"/>
              </a:ext>
            </a:extLst>
          </p:cNvPr>
          <p:cNvCxnSpPr/>
          <p:nvPr/>
        </p:nvCxnSpPr>
        <p:spPr>
          <a:xfrm>
            <a:off x="4419600" y="4867275"/>
            <a:ext cx="1343025" cy="8897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17FEA5D-B311-B8F9-440B-55815AA02828}"/>
              </a:ext>
            </a:extLst>
          </p:cNvPr>
          <p:cNvSpPr txBox="1"/>
          <p:nvPr/>
        </p:nvSpPr>
        <p:spPr>
          <a:xfrm>
            <a:off x="5922607" y="3682484"/>
            <a:ext cx="1196650" cy="369332"/>
          </a:xfrm>
          <a:prstGeom prst="rect">
            <a:avLst/>
          </a:prstGeom>
          <a:noFill/>
        </p:spPr>
        <p:txBody>
          <a:bodyPr wrap="square">
            <a:spAutoFit/>
          </a:bodyPr>
          <a:lstStyle/>
          <a:p>
            <a:r>
              <a:rPr lang="en-IN" dirty="0"/>
              <a:t>Personal</a:t>
            </a:r>
          </a:p>
        </p:txBody>
      </p:sp>
      <p:sp>
        <p:nvSpPr>
          <p:cNvPr id="21" name="Isosceles Triangle 51">
            <a:extLst>
              <a:ext uri="{FF2B5EF4-FFF2-40B4-BE49-F238E27FC236}">
                <a16:creationId xmlns:a16="http://schemas.microsoft.com/office/drawing/2014/main" id="{3373791E-E08E-1DA8-B0D0-E9F1A020BBD9}"/>
              </a:ext>
            </a:extLst>
          </p:cNvPr>
          <p:cNvSpPr/>
          <p:nvPr/>
        </p:nvSpPr>
        <p:spPr>
          <a:xfrm>
            <a:off x="3362507" y="4928505"/>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Isosceles Triangle 51">
            <a:extLst>
              <a:ext uri="{FF2B5EF4-FFF2-40B4-BE49-F238E27FC236}">
                <a16:creationId xmlns:a16="http://schemas.microsoft.com/office/drawing/2014/main" id="{854FBAB3-40DD-1AB0-F2C0-BFBD0A298D99}"/>
              </a:ext>
            </a:extLst>
          </p:cNvPr>
          <p:cNvSpPr/>
          <p:nvPr/>
        </p:nvSpPr>
        <p:spPr>
          <a:xfrm>
            <a:off x="3714871" y="4832599"/>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Isosceles Triangle 51">
            <a:extLst>
              <a:ext uri="{FF2B5EF4-FFF2-40B4-BE49-F238E27FC236}">
                <a16:creationId xmlns:a16="http://schemas.microsoft.com/office/drawing/2014/main" id="{5207CBBC-7A17-0520-3159-A81705DC2643}"/>
              </a:ext>
            </a:extLst>
          </p:cNvPr>
          <p:cNvSpPr/>
          <p:nvPr/>
        </p:nvSpPr>
        <p:spPr>
          <a:xfrm>
            <a:off x="3142375" y="5060291"/>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Isosceles Triangle 51">
            <a:extLst>
              <a:ext uri="{FF2B5EF4-FFF2-40B4-BE49-F238E27FC236}">
                <a16:creationId xmlns:a16="http://schemas.microsoft.com/office/drawing/2014/main" id="{A0B63DD5-BC3C-EDCF-FD3B-2E2058FE5C2C}"/>
              </a:ext>
            </a:extLst>
          </p:cNvPr>
          <p:cNvSpPr/>
          <p:nvPr/>
        </p:nvSpPr>
        <p:spPr>
          <a:xfrm>
            <a:off x="7391177" y="3675337"/>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TextBox 25">
            <a:extLst>
              <a:ext uri="{FF2B5EF4-FFF2-40B4-BE49-F238E27FC236}">
                <a16:creationId xmlns:a16="http://schemas.microsoft.com/office/drawing/2014/main" id="{3C6F3988-CEAB-5FCD-85EA-DDCBB22EF845}"/>
              </a:ext>
            </a:extLst>
          </p:cNvPr>
          <p:cNvSpPr txBox="1"/>
          <p:nvPr/>
        </p:nvSpPr>
        <p:spPr>
          <a:xfrm>
            <a:off x="5969526" y="4682074"/>
            <a:ext cx="847675" cy="369332"/>
          </a:xfrm>
          <a:prstGeom prst="rect">
            <a:avLst/>
          </a:prstGeom>
          <a:noFill/>
        </p:spPr>
        <p:txBody>
          <a:bodyPr wrap="square">
            <a:spAutoFit/>
          </a:bodyPr>
          <a:lstStyle/>
          <a:p>
            <a:r>
              <a:rPr lang="en-IN" dirty="0"/>
              <a:t>Social</a:t>
            </a:r>
          </a:p>
        </p:txBody>
      </p:sp>
      <p:sp>
        <p:nvSpPr>
          <p:cNvPr id="27" name="Isosceles Triangle 51">
            <a:extLst>
              <a:ext uri="{FF2B5EF4-FFF2-40B4-BE49-F238E27FC236}">
                <a16:creationId xmlns:a16="http://schemas.microsoft.com/office/drawing/2014/main" id="{1771EEAD-8A1F-CA4C-A9DD-E450A0F77DA7}"/>
              </a:ext>
            </a:extLst>
          </p:cNvPr>
          <p:cNvSpPr/>
          <p:nvPr/>
        </p:nvSpPr>
        <p:spPr>
          <a:xfrm>
            <a:off x="7393806" y="4694948"/>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TextBox 27">
            <a:extLst>
              <a:ext uri="{FF2B5EF4-FFF2-40B4-BE49-F238E27FC236}">
                <a16:creationId xmlns:a16="http://schemas.microsoft.com/office/drawing/2014/main" id="{E116428E-4710-F9A2-3C16-C5BCAFEBE101}"/>
              </a:ext>
            </a:extLst>
          </p:cNvPr>
          <p:cNvSpPr txBox="1"/>
          <p:nvPr/>
        </p:nvSpPr>
        <p:spPr>
          <a:xfrm>
            <a:off x="5927224" y="5603626"/>
            <a:ext cx="1466581" cy="369332"/>
          </a:xfrm>
          <a:prstGeom prst="rect">
            <a:avLst/>
          </a:prstGeom>
          <a:noFill/>
        </p:spPr>
        <p:txBody>
          <a:bodyPr wrap="square">
            <a:spAutoFit/>
          </a:bodyPr>
          <a:lstStyle/>
          <a:p>
            <a:r>
              <a:rPr lang="en-IN" dirty="0"/>
              <a:t>Promotions</a:t>
            </a:r>
          </a:p>
        </p:txBody>
      </p:sp>
      <p:sp>
        <p:nvSpPr>
          <p:cNvPr id="29" name="Isosceles Triangle 51">
            <a:extLst>
              <a:ext uri="{FF2B5EF4-FFF2-40B4-BE49-F238E27FC236}">
                <a16:creationId xmlns:a16="http://schemas.microsoft.com/office/drawing/2014/main" id="{5DA86EDD-FD1F-5250-792A-3FFF06B28052}"/>
              </a:ext>
            </a:extLst>
          </p:cNvPr>
          <p:cNvSpPr/>
          <p:nvPr/>
        </p:nvSpPr>
        <p:spPr>
          <a:xfrm>
            <a:off x="7426908" y="5610393"/>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84970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C1B6-6A3A-F24C-645E-C262383C8CF7}"/>
              </a:ext>
            </a:extLst>
          </p:cNvPr>
          <p:cNvSpPr>
            <a:spLocks noGrp="1"/>
          </p:cNvSpPr>
          <p:nvPr>
            <p:ph type="title"/>
          </p:nvPr>
        </p:nvSpPr>
        <p:spPr/>
        <p:txBody>
          <a:bodyPr/>
          <a:lstStyle/>
          <a:p>
            <a:r>
              <a:rPr lang="en-IN" dirty="0"/>
              <a:t>Applications- Customer Service</a:t>
            </a:r>
          </a:p>
        </p:txBody>
      </p:sp>
      <p:sp>
        <p:nvSpPr>
          <p:cNvPr id="4" name="TextBox 3">
            <a:extLst>
              <a:ext uri="{FF2B5EF4-FFF2-40B4-BE49-F238E27FC236}">
                <a16:creationId xmlns:a16="http://schemas.microsoft.com/office/drawing/2014/main" id="{A13D62CB-FE78-780D-45C9-D6F54B22F5E1}"/>
              </a:ext>
            </a:extLst>
          </p:cNvPr>
          <p:cNvSpPr txBox="1"/>
          <p:nvPr/>
        </p:nvSpPr>
        <p:spPr>
          <a:xfrm>
            <a:off x="594826" y="1734236"/>
            <a:ext cx="10312659" cy="369332"/>
          </a:xfrm>
          <a:prstGeom prst="rect">
            <a:avLst/>
          </a:prstGeom>
          <a:noFill/>
        </p:spPr>
        <p:txBody>
          <a:bodyPr wrap="square">
            <a:spAutoFit/>
          </a:bodyPr>
          <a:lstStyle/>
          <a:p>
            <a:pPr marL="742950" lvl="1" indent="-285750">
              <a:buFont typeface="Arial" panose="020B0604020202020204" pitchFamily="34" charset="0"/>
              <a:buChar char="•"/>
            </a:pPr>
            <a:r>
              <a:rPr lang="en-US" dirty="0"/>
              <a:t>Routing customer service requests in a company to the appropriate support team</a:t>
            </a:r>
            <a:endParaRPr lang="en-IN" dirty="0"/>
          </a:p>
        </p:txBody>
      </p:sp>
      <p:pic>
        <p:nvPicPr>
          <p:cNvPr id="3074" name="Picture 2">
            <a:extLst>
              <a:ext uri="{FF2B5EF4-FFF2-40B4-BE49-F238E27FC236}">
                <a16:creationId xmlns:a16="http://schemas.microsoft.com/office/drawing/2014/main" id="{553B538D-88E8-2257-5BD9-B50A2B4914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983"/>
          <a:stretch/>
        </p:blipFill>
        <p:spPr bwMode="auto">
          <a:xfrm>
            <a:off x="1382777" y="2315746"/>
            <a:ext cx="5358985" cy="33125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D87498-757F-D0CE-E92E-6D71F04773E7}"/>
              </a:ext>
            </a:extLst>
          </p:cNvPr>
          <p:cNvSpPr txBox="1"/>
          <p:nvPr/>
        </p:nvSpPr>
        <p:spPr>
          <a:xfrm>
            <a:off x="3155593" y="6143625"/>
            <a:ext cx="4232249" cy="369332"/>
          </a:xfrm>
          <a:prstGeom prst="rect">
            <a:avLst/>
          </a:prstGeom>
          <a:noFill/>
        </p:spPr>
        <p:txBody>
          <a:bodyPr wrap="none" rtlCol="0">
            <a:spAutoFit/>
          </a:bodyPr>
          <a:lstStyle/>
          <a:p>
            <a:r>
              <a:rPr lang="en-IN" dirty="0" err="1"/>
              <a:t>Source:</a:t>
            </a:r>
            <a:r>
              <a:rPr lang="en-IN" dirty="0" err="1">
                <a:hlinkClick r:id="rId3"/>
              </a:rPr>
              <a:t>www.opinosis-analytics.com</a:t>
            </a:r>
            <a:r>
              <a:rPr lang="en-IN" dirty="0"/>
              <a:t> </a:t>
            </a:r>
          </a:p>
        </p:txBody>
      </p:sp>
      <p:sp>
        <p:nvSpPr>
          <p:cNvPr id="3" name="TextBox 2">
            <a:extLst>
              <a:ext uri="{FF2B5EF4-FFF2-40B4-BE49-F238E27FC236}">
                <a16:creationId xmlns:a16="http://schemas.microsoft.com/office/drawing/2014/main" id="{8B832812-0C12-D8DA-5A82-1DB1C8849C43}"/>
              </a:ext>
            </a:extLst>
          </p:cNvPr>
          <p:cNvSpPr txBox="1"/>
          <p:nvPr/>
        </p:nvSpPr>
        <p:spPr>
          <a:xfrm>
            <a:off x="8520293" y="3200266"/>
            <a:ext cx="2387192" cy="923330"/>
          </a:xfrm>
          <a:prstGeom prst="rect">
            <a:avLst/>
          </a:prstGeom>
          <a:noFill/>
        </p:spPr>
        <p:txBody>
          <a:bodyPr wrap="none" rtlCol="0">
            <a:spAutoFit/>
          </a:bodyPr>
          <a:lstStyle/>
          <a:p>
            <a:r>
              <a:rPr lang="en-IN" dirty="0"/>
              <a:t>Urgent Detection</a:t>
            </a:r>
          </a:p>
          <a:p>
            <a:endParaRPr lang="en-IN" dirty="0"/>
          </a:p>
          <a:p>
            <a:r>
              <a:rPr lang="en-IN" dirty="0"/>
              <a:t>Sentiment detection</a:t>
            </a:r>
          </a:p>
        </p:txBody>
      </p:sp>
    </p:spTree>
    <p:extLst>
      <p:ext uri="{BB962C8B-B14F-4D97-AF65-F5344CB8AC3E}">
        <p14:creationId xmlns:p14="http://schemas.microsoft.com/office/powerpoint/2010/main" val="118617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B885-7FEA-96F2-1A45-ABE71EB602A2}"/>
              </a:ext>
            </a:extLst>
          </p:cNvPr>
          <p:cNvSpPr>
            <a:spLocks noGrp="1"/>
          </p:cNvSpPr>
          <p:nvPr>
            <p:ph type="title"/>
          </p:nvPr>
        </p:nvSpPr>
        <p:spPr/>
        <p:txBody>
          <a:bodyPr/>
          <a:lstStyle/>
          <a:p>
            <a:r>
              <a:rPr lang="en-IN" dirty="0"/>
              <a:t>Hate Speech detection</a:t>
            </a:r>
          </a:p>
        </p:txBody>
      </p:sp>
      <p:pic>
        <p:nvPicPr>
          <p:cNvPr id="4098" name="Picture 2" descr="text classification example">
            <a:extLst>
              <a:ext uri="{FF2B5EF4-FFF2-40B4-BE49-F238E27FC236}">
                <a16:creationId xmlns:a16="http://schemas.microsoft.com/office/drawing/2014/main" id="{A645A6D1-FA23-5447-DA3E-4F9270D394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12"/>
          <a:stretch/>
        </p:blipFill>
        <p:spPr bwMode="auto">
          <a:xfrm>
            <a:off x="1297344" y="2150608"/>
            <a:ext cx="6845242" cy="27946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7E8509-BAD8-F1F6-32F2-864005FFBB4B}"/>
              </a:ext>
            </a:extLst>
          </p:cNvPr>
          <p:cNvSpPr txBox="1"/>
          <p:nvPr/>
        </p:nvSpPr>
        <p:spPr>
          <a:xfrm>
            <a:off x="1624887" y="5453743"/>
            <a:ext cx="4935967" cy="369332"/>
          </a:xfrm>
          <a:prstGeom prst="rect">
            <a:avLst/>
          </a:prstGeom>
          <a:noFill/>
        </p:spPr>
        <p:txBody>
          <a:bodyPr wrap="none" rtlCol="0">
            <a:spAutoFit/>
          </a:bodyPr>
          <a:lstStyle/>
          <a:p>
            <a:r>
              <a:rPr lang="en-IN" dirty="0"/>
              <a:t>Source: https://arxiv.org/pdf/1804.04257.pdf</a:t>
            </a:r>
          </a:p>
        </p:txBody>
      </p:sp>
    </p:spTree>
    <p:extLst>
      <p:ext uri="{BB962C8B-B14F-4D97-AF65-F5344CB8AC3E}">
        <p14:creationId xmlns:p14="http://schemas.microsoft.com/office/powerpoint/2010/main" val="179192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E569-926D-B3B8-DC3B-07D54060A3A6}"/>
              </a:ext>
            </a:extLst>
          </p:cNvPr>
          <p:cNvSpPr>
            <a:spLocks noGrp="1"/>
          </p:cNvSpPr>
          <p:nvPr>
            <p:ph type="title"/>
          </p:nvPr>
        </p:nvSpPr>
        <p:spPr/>
        <p:txBody>
          <a:bodyPr/>
          <a:lstStyle/>
          <a:p>
            <a:r>
              <a:rPr lang="en-IN" dirty="0"/>
              <a:t>Twitter Customer Service</a:t>
            </a:r>
          </a:p>
        </p:txBody>
      </p:sp>
      <p:sp>
        <p:nvSpPr>
          <p:cNvPr id="4" name="TextBox 3">
            <a:extLst>
              <a:ext uri="{FF2B5EF4-FFF2-40B4-BE49-F238E27FC236}">
                <a16:creationId xmlns:a16="http://schemas.microsoft.com/office/drawing/2014/main" id="{7EB6DE07-CCB4-D479-CD7B-FB1C68E9D5AD}"/>
              </a:ext>
            </a:extLst>
          </p:cNvPr>
          <p:cNvSpPr txBox="1"/>
          <p:nvPr/>
        </p:nvSpPr>
        <p:spPr>
          <a:xfrm>
            <a:off x="793102" y="2086194"/>
            <a:ext cx="10002417" cy="2400657"/>
          </a:xfrm>
          <a:prstGeom prst="rect">
            <a:avLst/>
          </a:prstGeom>
          <a:noFill/>
        </p:spPr>
        <p:txBody>
          <a:bodyPr wrap="square">
            <a:spAutoFit/>
          </a:bodyPr>
          <a:lstStyle/>
          <a:p>
            <a:r>
              <a:rPr lang="en-IN" sz="2400" dirty="0"/>
              <a:t>Twitter classification  Actionable tweets/ Non-Actionable tweets</a:t>
            </a:r>
          </a:p>
          <a:p>
            <a:endParaRPr lang="en-IN" dirty="0"/>
          </a:p>
          <a:p>
            <a:pPr marL="457200" lvl="1" indent="0">
              <a:buNone/>
            </a:pPr>
            <a:r>
              <a:rPr lang="en-US" i="1" dirty="0"/>
              <a:t>| Just bought a new phone from XYZ brand, and it's a disaster! The battery drains so quickly. @XYZSupport, any solutions for this? #DisappointedCustomer |</a:t>
            </a:r>
          </a:p>
          <a:p>
            <a:pPr marL="457200" lvl="1" indent="0">
              <a:buNone/>
            </a:pPr>
            <a:endParaRPr lang="en-US" i="1" dirty="0"/>
          </a:p>
          <a:p>
            <a:pPr marL="457200" lvl="1" indent="0">
              <a:buNone/>
            </a:pPr>
            <a:r>
              <a:rPr lang="en-US" i="1" dirty="0"/>
              <a:t>| Had a great weekend with my new XYZ coffee machine! ☕️ #HappyCustomer |</a:t>
            </a:r>
          </a:p>
          <a:p>
            <a:pPr marL="457200" lvl="1" indent="0">
              <a:buNone/>
            </a:pPr>
            <a:endParaRPr lang="en-IN" i="1" dirty="0"/>
          </a:p>
          <a:p>
            <a:pPr marL="457200" lvl="1" indent="0">
              <a:buNone/>
            </a:pPr>
            <a:r>
              <a:rPr lang="en-US" i="1" dirty="0"/>
              <a:t>| Loving the new ABC skincare products! My skin feels amazing. #SelfCare |</a:t>
            </a:r>
          </a:p>
        </p:txBody>
      </p:sp>
    </p:spTree>
    <p:extLst>
      <p:ext uri="{BB962C8B-B14F-4D97-AF65-F5344CB8AC3E}">
        <p14:creationId xmlns:p14="http://schemas.microsoft.com/office/powerpoint/2010/main" val="370025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0700-DA79-C0A1-8B6F-81D99279E36A}"/>
              </a:ext>
            </a:extLst>
          </p:cNvPr>
          <p:cNvSpPr>
            <a:spLocks noGrp="1"/>
          </p:cNvSpPr>
          <p:nvPr>
            <p:ph type="title"/>
          </p:nvPr>
        </p:nvSpPr>
        <p:spPr/>
        <p:txBody>
          <a:bodyPr/>
          <a:lstStyle/>
          <a:p>
            <a:r>
              <a:rPr lang="en-IN" dirty="0"/>
              <a:t>Banking</a:t>
            </a:r>
          </a:p>
        </p:txBody>
      </p:sp>
      <p:sp>
        <p:nvSpPr>
          <p:cNvPr id="3" name="TextBox 2">
            <a:extLst>
              <a:ext uri="{FF2B5EF4-FFF2-40B4-BE49-F238E27FC236}">
                <a16:creationId xmlns:a16="http://schemas.microsoft.com/office/drawing/2014/main" id="{6439E0AB-7734-DE04-638F-B69B34F19DE1}"/>
              </a:ext>
            </a:extLst>
          </p:cNvPr>
          <p:cNvSpPr txBox="1"/>
          <p:nvPr/>
        </p:nvSpPr>
        <p:spPr>
          <a:xfrm>
            <a:off x="1154716" y="1623526"/>
            <a:ext cx="8203887" cy="369332"/>
          </a:xfrm>
          <a:prstGeom prst="rect">
            <a:avLst/>
          </a:prstGeom>
          <a:noFill/>
        </p:spPr>
        <p:txBody>
          <a:bodyPr wrap="square" rtlCol="0">
            <a:spAutoFit/>
          </a:bodyPr>
          <a:lstStyle/>
          <a:p>
            <a:r>
              <a:rPr lang="en-IN" dirty="0"/>
              <a:t>Routing of Security services documents to the corresponding department </a:t>
            </a:r>
          </a:p>
        </p:txBody>
      </p:sp>
      <p:pic>
        <p:nvPicPr>
          <p:cNvPr id="5122" name="Picture 2" descr="Multiple documents flowchart symbol">
            <a:extLst>
              <a:ext uri="{FF2B5EF4-FFF2-40B4-BE49-F238E27FC236}">
                <a16:creationId xmlns:a16="http://schemas.microsoft.com/office/drawing/2014/main" id="{7D1FD5C5-A763-0647-C448-CCCE282F1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86" t="17419" r="16485" b="35543"/>
          <a:stretch/>
        </p:blipFill>
        <p:spPr bwMode="auto">
          <a:xfrm>
            <a:off x="1939406" y="3563818"/>
            <a:ext cx="1576873" cy="101703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776AD0C-2CA2-CD69-3C90-1873C9B4A688}"/>
              </a:ext>
            </a:extLst>
          </p:cNvPr>
          <p:cNvSpPr/>
          <p:nvPr/>
        </p:nvSpPr>
        <p:spPr>
          <a:xfrm>
            <a:off x="7531361" y="2316711"/>
            <a:ext cx="2397968" cy="466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Corporate Action</a:t>
            </a:r>
          </a:p>
        </p:txBody>
      </p:sp>
      <p:sp>
        <p:nvSpPr>
          <p:cNvPr id="12" name="Rectangle 11">
            <a:extLst>
              <a:ext uri="{FF2B5EF4-FFF2-40B4-BE49-F238E27FC236}">
                <a16:creationId xmlns:a16="http://schemas.microsoft.com/office/drawing/2014/main" id="{F779CB0A-39C8-EA25-6637-3A083D112544}"/>
              </a:ext>
            </a:extLst>
          </p:cNvPr>
          <p:cNvSpPr/>
          <p:nvPr/>
        </p:nvSpPr>
        <p:spPr>
          <a:xfrm>
            <a:off x="7531361" y="3107094"/>
            <a:ext cx="2397968" cy="466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Payment</a:t>
            </a:r>
          </a:p>
        </p:txBody>
      </p:sp>
      <p:sp>
        <p:nvSpPr>
          <p:cNvPr id="13" name="Rectangle 12">
            <a:extLst>
              <a:ext uri="{FF2B5EF4-FFF2-40B4-BE49-F238E27FC236}">
                <a16:creationId xmlns:a16="http://schemas.microsoft.com/office/drawing/2014/main" id="{09DD1BBE-28C3-5980-3B1C-033A06436031}"/>
              </a:ext>
            </a:extLst>
          </p:cNvPr>
          <p:cNvSpPr/>
          <p:nvPr/>
        </p:nvSpPr>
        <p:spPr>
          <a:xfrm>
            <a:off x="7531361" y="3826505"/>
            <a:ext cx="2397968" cy="466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Subscription</a:t>
            </a:r>
          </a:p>
        </p:txBody>
      </p:sp>
      <p:sp>
        <p:nvSpPr>
          <p:cNvPr id="14" name="Rectangle 13">
            <a:extLst>
              <a:ext uri="{FF2B5EF4-FFF2-40B4-BE49-F238E27FC236}">
                <a16:creationId xmlns:a16="http://schemas.microsoft.com/office/drawing/2014/main" id="{091B3C36-A0FD-1A63-736C-28208B30A6E6}"/>
              </a:ext>
            </a:extLst>
          </p:cNvPr>
          <p:cNvSpPr/>
          <p:nvPr/>
        </p:nvSpPr>
        <p:spPr>
          <a:xfrm>
            <a:off x="7531361" y="4590661"/>
            <a:ext cx="2397968" cy="541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Account Management</a:t>
            </a:r>
          </a:p>
        </p:txBody>
      </p:sp>
      <p:sp>
        <p:nvSpPr>
          <p:cNvPr id="15" name="Rectangle 14">
            <a:extLst>
              <a:ext uri="{FF2B5EF4-FFF2-40B4-BE49-F238E27FC236}">
                <a16:creationId xmlns:a16="http://schemas.microsoft.com/office/drawing/2014/main" id="{00730B03-C91C-5283-F94C-22F68C3CEE1C}"/>
              </a:ext>
            </a:extLst>
          </p:cNvPr>
          <p:cNvSpPr/>
          <p:nvPr/>
        </p:nvSpPr>
        <p:spPr>
          <a:xfrm>
            <a:off x="7531361" y="5549595"/>
            <a:ext cx="2397968" cy="541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Settlement</a:t>
            </a:r>
          </a:p>
        </p:txBody>
      </p:sp>
      <p:cxnSp>
        <p:nvCxnSpPr>
          <p:cNvPr id="24" name="Straight Arrow Connector 23">
            <a:extLst>
              <a:ext uri="{FF2B5EF4-FFF2-40B4-BE49-F238E27FC236}">
                <a16:creationId xmlns:a16="http://schemas.microsoft.com/office/drawing/2014/main" id="{AA298627-3DEF-7AAA-E922-895BE903364A}"/>
              </a:ext>
            </a:extLst>
          </p:cNvPr>
          <p:cNvCxnSpPr>
            <a:cxnSpLocks/>
            <a:endCxn id="12" idx="1"/>
          </p:cNvCxnSpPr>
          <p:nvPr/>
        </p:nvCxnSpPr>
        <p:spPr>
          <a:xfrm>
            <a:off x="5496509" y="3340359"/>
            <a:ext cx="2034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5DFE4E-1D2B-AD32-F88B-38CE5C698729}"/>
              </a:ext>
            </a:extLst>
          </p:cNvPr>
          <p:cNvCxnSpPr>
            <a:cxnSpLocks/>
          </p:cNvCxnSpPr>
          <p:nvPr/>
        </p:nvCxnSpPr>
        <p:spPr>
          <a:xfrm>
            <a:off x="5496509" y="4062526"/>
            <a:ext cx="2081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F368D3C-39EB-9BD8-B64E-E06BE4D666F1}"/>
              </a:ext>
            </a:extLst>
          </p:cNvPr>
          <p:cNvCxnSpPr>
            <a:cxnSpLocks/>
          </p:cNvCxnSpPr>
          <p:nvPr/>
        </p:nvCxnSpPr>
        <p:spPr>
          <a:xfrm>
            <a:off x="3421612" y="4082143"/>
            <a:ext cx="4149794" cy="17274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9B1C383-45BB-AC3B-0BC3-F45353441F3F}"/>
              </a:ext>
            </a:extLst>
          </p:cNvPr>
          <p:cNvCxnSpPr>
            <a:cxnSpLocks/>
            <a:endCxn id="14" idx="1"/>
          </p:cNvCxnSpPr>
          <p:nvPr/>
        </p:nvCxnSpPr>
        <p:spPr>
          <a:xfrm flipV="1">
            <a:off x="5496509" y="4861249"/>
            <a:ext cx="2034852" cy="1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7AC62F2-A98F-5EB0-5283-C2CA70510181}"/>
              </a:ext>
            </a:extLst>
          </p:cNvPr>
          <p:cNvCxnSpPr>
            <a:cxnSpLocks/>
          </p:cNvCxnSpPr>
          <p:nvPr/>
        </p:nvCxnSpPr>
        <p:spPr>
          <a:xfrm flipV="1">
            <a:off x="3463996" y="2561072"/>
            <a:ext cx="4067365" cy="15321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8B6E76A-50F7-4F26-A776-339FA8E33C0E}"/>
              </a:ext>
            </a:extLst>
          </p:cNvPr>
          <p:cNvSpPr txBox="1"/>
          <p:nvPr/>
        </p:nvSpPr>
        <p:spPr>
          <a:xfrm>
            <a:off x="2034073" y="4796568"/>
            <a:ext cx="2401619" cy="1200329"/>
          </a:xfrm>
          <a:prstGeom prst="rect">
            <a:avLst/>
          </a:prstGeom>
          <a:noFill/>
        </p:spPr>
        <p:txBody>
          <a:bodyPr wrap="none" rtlCol="0">
            <a:spAutoFit/>
          </a:bodyPr>
          <a:lstStyle/>
          <a:p>
            <a:r>
              <a:rPr lang="en-IN" dirty="0"/>
              <a:t>Swift Messages</a:t>
            </a:r>
            <a:br>
              <a:rPr lang="en-IN" dirty="0"/>
            </a:br>
            <a:r>
              <a:rPr lang="en-IN" dirty="0"/>
              <a:t>pdf documents</a:t>
            </a:r>
          </a:p>
          <a:p>
            <a:r>
              <a:rPr lang="en-IN" dirty="0"/>
              <a:t>Scanned documents</a:t>
            </a:r>
          </a:p>
          <a:p>
            <a:r>
              <a:rPr lang="en-IN" dirty="0"/>
              <a:t>Email</a:t>
            </a:r>
          </a:p>
        </p:txBody>
      </p:sp>
    </p:spTree>
    <p:extLst>
      <p:ext uri="{BB962C8B-B14F-4D97-AF65-F5344CB8AC3E}">
        <p14:creationId xmlns:p14="http://schemas.microsoft.com/office/powerpoint/2010/main" val="814893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5FB2-D6C9-207C-AA8D-3FC8C2CB822B}"/>
              </a:ext>
            </a:extLst>
          </p:cNvPr>
          <p:cNvSpPr>
            <a:spLocks noGrp="1"/>
          </p:cNvSpPr>
          <p:nvPr>
            <p:ph type="title"/>
          </p:nvPr>
        </p:nvSpPr>
        <p:spPr/>
        <p:txBody>
          <a:bodyPr/>
          <a:lstStyle/>
          <a:p>
            <a:r>
              <a:rPr lang="en-IN" dirty="0"/>
              <a:t>Text Classification Pipeline</a:t>
            </a:r>
          </a:p>
        </p:txBody>
      </p:sp>
      <p:grpSp>
        <p:nvGrpSpPr>
          <p:cNvPr id="3" name="Group 2">
            <a:extLst>
              <a:ext uri="{FF2B5EF4-FFF2-40B4-BE49-F238E27FC236}">
                <a16:creationId xmlns:a16="http://schemas.microsoft.com/office/drawing/2014/main" id="{ACB12BED-DFC1-97D3-AE66-AD1AD09C8FC3}"/>
              </a:ext>
            </a:extLst>
          </p:cNvPr>
          <p:cNvGrpSpPr/>
          <p:nvPr/>
        </p:nvGrpSpPr>
        <p:grpSpPr>
          <a:xfrm>
            <a:off x="888459" y="944269"/>
            <a:ext cx="10415082" cy="4484271"/>
            <a:chOff x="938718" y="1186864"/>
            <a:chExt cx="10415082" cy="4484271"/>
          </a:xfrm>
        </p:grpSpPr>
        <p:graphicFrame>
          <p:nvGraphicFramePr>
            <p:cNvPr id="4" name="Diagram 3">
              <a:extLst>
                <a:ext uri="{FF2B5EF4-FFF2-40B4-BE49-F238E27FC236}">
                  <a16:creationId xmlns:a16="http://schemas.microsoft.com/office/drawing/2014/main" id="{B5FFFAD3-B8DC-AB7D-D609-430909D7582B}"/>
                </a:ext>
              </a:extLst>
            </p:cNvPr>
            <p:cNvGraphicFramePr/>
            <p:nvPr>
              <p:extLst>
                <p:ext uri="{D42A27DB-BD31-4B8C-83A1-F6EECF244321}">
                  <p14:modId xmlns:p14="http://schemas.microsoft.com/office/powerpoint/2010/main" val="3329739995"/>
                </p:ext>
              </p:extLst>
            </p:nvPr>
          </p:nvGraphicFramePr>
          <p:xfrm>
            <a:off x="938718" y="1186864"/>
            <a:ext cx="10415082" cy="4484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0EA667B-F5B5-829C-5661-849FF384E61F}"/>
                </a:ext>
              </a:extLst>
            </p:cNvPr>
            <p:cNvSpPr txBox="1"/>
            <p:nvPr/>
          </p:nvSpPr>
          <p:spPr>
            <a:xfrm>
              <a:off x="2726605" y="3864077"/>
              <a:ext cx="1846980" cy="1200329"/>
            </a:xfrm>
            <a:prstGeom prst="rect">
              <a:avLst/>
            </a:prstGeom>
            <a:noFill/>
          </p:spPr>
          <p:txBody>
            <a:bodyPr wrap="none" rtlCol="0">
              <a:spAutoFit/>
            </a:bodyPr>
            <a:lstStyle/>
            <a:p>
              <a:r>
                <a:rPr lang="en-IN" dirty="0"/>
                <a:t>Clean the Text</a:t>
              </a:r>
            </a:p>
            <a:p>
              <a:r>
                <a:rPr lang="en-IN" dirty="0" err="1"/>
                <a:t>Stopwords</a:t>
              </a:r>
              <a:br>
                <a:rPr lang="en-IN" dirty="0"/>
              </a:br>
              <a:r>
                <a:rPr lang="en-IN" dirty="0"/>
                <a:t>Tokenization</a:t>
              </a:r>
            </a:p>
            <a:p>
              <a:r>
                <a:rPr lang="en-IN" dirty="0"/>
                <a:t>Lemmatization</a:t>
              </a:r>
            </a:p>
          </p:txBody>
        </p:sp>
        <p:sp>
          <p:nvSpPr>
            <p:cNvPr id="6" name="TextBox 5">
              <a:extLst>
                <a:ext uri="{FF2B5EF4-FFF2-40B4-BE49-F238E27FC236}">
                  <a16:creationId xmlns:a16="http://schemas.microsoft.com/office/drawing/2014/main" id="{498F2992-09E7-F97B-62E6-D9CB18E5683B}"/>
                </a:ext>
              </a:extLst>
            </p:cNvPr>
            <p:cNvSpPr txBox="1"/>
            <p:nvPr/>
          </p:nvSpPr>
          <p:spPr>
            <a:xfrm>
              <a:off x="4642391" y="4004723"/>
              <a:ext cx="1335622" cy="646331"/>
            </a:xfrm>
            <a:prstGeom prst="rect">
              <a:avLst/>
            </a:prstGeom>
            <a:noFill/>
          </p:spPr>
          <p:txBody>
            <a:bodyPr wrap="none" rtlCol="0">
              <a:spAutoFit/>
            </a:bodyPr>
            <a:lstStyle/>
            <a:p>
              <a:r>
                <a:rPr lang="en-IN" dirty="0"/>
                <a:t>TF-IDF</a:t>
              </a:r>
            </a:p>
            <a:p>
              <a:r>
                <a:rPr lang="en-IN" dirty="0"/>
                <a:t>Embeddings</a:t>
              </a:r>
            </a:p>
          </p:txBody>
        </p:sp>
        <p:sp>
          <p:nvSpPr>
            <p:cNvPr id="7" name="TextBox 6">
              <a:extLst>
                <a:ext uri="{FF2B5EF4-FFF2-40B4-BE49-F238E27FC236}">
                  <a16:creationId xmlns:a16="http://schemas.microsoft.com/office/drawing/2014/main" id="{64D801CB-3DF8-70C3-879C-71BD52C171BD}"/>
                </a:ext>
              </a:extLst>
            </p:cNvPr>
            <p:cNvSpPr txBox="1"/>
            <p:nvPr/>
          </p:nvSpPr>
          <p:spPr>
            <a:xfrm>
              <a:off x="6361471" y="3864077"/>
              <a:ext cx="1832553" cy="1200329"/>
            </a:xfrm>
            <a:prstGeom prst="rect">
              <a:avLst/>
            </a:prstGeom>
            <a:noFill/>
          </p:spPr>
          <p:txBody>
            <a:bodyPr wrap="none" rtlCol="0">
              <a:spAutoFit/>
            </a:bodyPr>
            <a:lstStyle/>
            <a:p>
              <a:r>
                <a:rPr lang="en-IN" dirty="0"/>
                <a:t>Random Forest</a:t>
              </a:r>
            </a:p>
            <a:p>
              <a:r>
                <a:rPr lang="en-IN" dirty="0"/>
                <a:t>Naïve Bayes</a:t>
              </a:r>
            </a:p>
            <a:p>
              <a:r>
                <a:rPr lang="en-IN" dirty="0"/>
                <a:t>LSTM</a:t>
              </a:r>
            </a:p>
            <a:p>
              <a:r>
                <a:rPr lang="en-IN" dirty="0"/>
                <a:t>Transformers</a:t>
              </a:r>
            </a:p>
          </p:txBody>
        </p:sp>
      </p:grpSp>
    </p:spTree>
    <p:extLst>
      <p:ext uri="{BB962C8B-B14F-4D97-AF65-F5344CB8AC3E}">
        <p14:creationId xmlns:p14="http://schemas.microsoft.com/office/powerpoint/2010/main" val="3503714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EAAF-0939-85B2-916F-EB0043C2FE8B}"/>
              </a:ext>
            </a:extLst>
          </p:cNvPr>
          <p:cNvSpPr>
            <a:spLocks noGrp="1"/>
          </p:cNvSpPr>
          <p:nvPr>
            <p:ph type="title"/>
          </p:nvPr>
        </p:nvSpPr>
        <p:spPr/>
        <p:txBody>
          <a:bodyPr/>
          <a:lstStyle/>
          <a:p>
            <a:r>
              <a:rPr lang="en-IN" dirty="0"/>
              <a:t>Practical Advice</a:t>
            </a:r>
          </a:p>
        </p:txBody>
      </p:sp>
      <p:sp>
        <p:nvSpPr>
          <p:cNvPr id="3" name="TextBox 2">
            <a:extLst>
              <a:ext uri="{FF2B5EF4-FFF2-40B4-BE49-F238E27FC236}">
                <a16:creationId xmlns:a16="http://schemas.microsoft.com/office/drawing/2014/main" id="{4D42CE98-A3B0-7802-4BE8-E12C7383758A}"/>
              </a:ext>
            </a:extLst>
          </p:cNvPr>
          <p:cNvSpPr txBox="1"/>
          <p:nvPr/>
        </p:nvSpPr>
        <p:spPr>
          <a:xfrm>
            <a:off x="839754" y="2034073"/>
            <a:ext cx="6932645" cy="2862322"/>
          </a:xfrm>
          <a:prstGeom prst="rect">
            <a:avLst/>
          </a:prstGeom>
          <a:noFill/>
        </p:spPr>
        <p:txBody>
          <a:bodyPr wrap="square" rtlCol="0">
            <a:spAutoFit/>
          </a:bodyPr>
          <a:lstStyle/>
          <a:p>
            <a:pPr marL="285750" indent="-285750">
              <a:buFont typeface="Arial" panose="020B0604020202020204" pitchFamily="34" charset="0"/>
              <a:buChar char="•"/>
            </a:pPr>
            <a:r>
              <a:rPr lang="en-IN" dirty="0"/>
              <a:t>Start with Pretrained Models: </a:t>
            </a:r>
            <a:r>
              <a:rPr lang="en-IN" b="1" dirty="0"/>
              <a:t>BERT,XL NET, Fast Text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Balance the data- </a:t>
            </a:r>
            <a:r>
              <a:rPr lang="en-IN" b="1" dirty="0"/>
              <a:t>Down sample Majority class</a:t>
            </a:r>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dirty="0"/>
              <a:t>Try Hybrid methods: </a:t>
            </a:r>
            <a:r>
              <a:rPr lang="en-IN" b="1" dirty="0"/>
              <a:t>Rule based+ Machine Learning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Keep Monitoring and Improve it: </a:t>
            </a:r>
            <a:r>
              <a:rPr lang="en-IN" b="1" dirty="0"/>
              <a:t>Model Drift and Data Drift</a:t>
            </a:r>
          </a:p>
        </p:txBody>
      </p:sp>
    </p:spTree>
    <p:extLst>
      <p:ext uri="{BB962C8B-B14F-4D97-AF65-F5344CB8AC3E}">
        <p14:creationId xmlns:p14="http://schemas.microsoft.com/office/powerpoint/2010/main" val="67434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FDEC-036A-03BB-262C-CF4CD62902F2}"/>
              </a:ext>
            </a:extLst>
          </p:cNvPr>
          <p:cNvSpPr>
            <a:spLocks noGrp="1"/>
          </p:cNvSpPr>
          <p:nvPr>
            <p:ph type="title"/>
          </p:nvPr>
        </p:nvSpPr>
        <p:spPr/>
        <p:txBody>
          <a:bodyPr/>
          <a:lstStyle/>
          <a:p>
            <a:endParaRPr lang="en-IN" dirty="0"/>
          </a:p>
        </p:txBody>
      </p:sp>
      <p:sp>
        <p:nvSpPr>
          <p:cNvPr id="3" name="Title 1">
            <a:extLst>
              <a:ext uri="{FF2B5EF4-FFF2-40B4-BE49-F238E27FC236}">
                <a16:creationId xmlns:a16="http://schemas.microsoft.com/office/drawing/2014/main" id="{17505FB6-35FB-72C1-2F58-48609E8E1343}"/>
              </a:ext>
            </a:extLst>
          </p:cNvPr>
          <p:cNvSpPr txBox="1">
            <a:spLocks/>
          </p:cNvSpPr>
          <p:nvPr/>
        </p:nvSpPr>
        <p:spPr>
          <a:xfrm>
            <a:off x="495300" y="2078668"/>
            <a:ext cx="6652557" cy="2700664"/>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sz="4000" dirty="0"/>
              <a:t>Named Entity Recognition</a:t>
            </a:r>
          </a:p>
        </p:txBody>
      </p:sp>
      <p:pic>
        <p:nvPicPr>
          <p:cNvPr id="6146" name="Picture 2" descr="Named Entity Recognition: Concept, Tools and Tutorial">
            <a:extLst>
              <a:ext uri="{FF2B5EF4-FFF2-40B4-BE49-F238E27FC236}">
                <a16:creationId xmlns:a16="http://schemas.microsoft.com/office/drawing/2014/main" id="{2F02C64E-8D88-494A-4AC2-0AF394480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038" y="4012342"/>
            <a:ext cx="4503487"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421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A5E3-0F47-4A99-C5ED-6099CD557ACC}"/>
              </a:ext>
            </a:extLst>
          </p:cNvPr>
          <p:cNvSpPr>
            <a:spLocks noGrp="1"/>
          </p:cNvSpPr>
          <p:nvPr>
            <p:ph type="title"/>
          </p:nvPr>
        </p:nvSpPr>
        <p:spPr/>
        <p:txBody>
          <a:bodyPr/>
          <a:lstStyle/>
          <a:p>
            <a:r>
              <a:rPr lang="en-IN" dirty="0"/>
              <a:t>Named Entity Recognition</a:t>
            </a:r>
          </a:p>
        </p:txBody>
      </p:sp>
      <p:sp>
        <p:nvSpPr>
          <p:cNvPr id="3" name="TextBox 2">
            <a:extLst>
              <a:ext uri="{FF2B5EF4-FFF2-40B4-BE49-F238E27FC236}">
                <a16:creationId xmlns:a16="http://schemas.microsoft.com/office/drawing/2014/main" id="{08541ECC-FD40-A3D9-F2E5-D52AE5631901}"/>
              </a:ext>
            </a:extLst>
          </p:cNvPr>
          <p:cNvSpPr txBox="1"/>
          <p:nvPr/>
        </p:nvSpPr>
        <p:spPr>
          <a:xfrm>
            <a:off x="870857" y="3328261"/>
            <a:ext cx="10897810" cy="2538387"/>
          </a:xfrm>
          <a:prstGeom prst="rect">
            <a:avLst/>
          </a:prstGeom>
          <a:noFill/>
        </p:spPr>
        <p:txBody>
          <a:bodyPr wrap="square" rtlCol="0">
            <a:spAutoFit/>
          </a:bodyPr>
          <a:lstStyle>
            <a:defPPr>
              <a:defRPr lang="en-US"/>
            </a:defPPr>
            <a:lvl1pPr>
              <a:defRPr/>
            </a:lvl1pPr>
            <a:lvl2pPr lvl="1">
              <a:defRPr/>
            </a:lvl2pPr>
          </a:lstStyle>
          <a:p>
            <a:pPr>
              <a:lnSpc>
                <a:spcPct val="150000"/>
              </a:lnSpc>
            </a:pPr>
            <a:r>
              <a:rPr lang="fr-FR" dirty="0"/>
              <a:t>Example</a:t>
            </a:r>
          </a:p>
          <a:p>
            <a:pPr>
              <a:lnSpc>
                <a:spcPct val="150000"/>
              </a:lnSpc>
            </a:pPr>
            <a:endParaRPr lang="fr-FR" dirty="0"/>
          </a:p>
          <a:p>
            <a:pPr lvl="1">
              <a:lnSpc>
                <a:spcPct val="150000"/>
              </a:lnSpc>
            </a:pPr>
            <a:r>
              <a:rPr lang="en-US" b="1" dirty="0"/>
              <a:t>Elon Musk</a:t>
            </a:r>
            <a:r>
              <a:rPr lang="en-US" dirty="0"/>
              <a:t>, CEO of </a:t>
            </a:r>
            <a:r>
              <a:rPr lang="en-US" b="1" dirty="0"/>
              <a:t>Tesla Inc., </a:t>
            </a:r>
            <a:r>
              <a:rPr lang="en-US" dirty="0"/>
              <a:t>announced on </a:t>
            </a:r>
            <a:r>
              <a:rPr lang="en-US" b="1" dirty="0"/>
              <a:t>January 1, 2021</a:t>
            </a:r>
            <a:r>
              <a:rPr lang="en-US" dirty="0"/>
              <a:t>, that the company plans to</a:t>
            </a:r>
          </a:p>
          <a:p>
            <a:pPr lvl="1">
              <a:lnSpc>
                <a:spcPct val="150000"/>
              </a:lnSpc>
            </a:pPr>
            <a:r>
              <a:rPr lang="en-US" dirty="0"/>
              <a:t> increase its production by </a:t>
            </a:r>
            <a:r>
              <a:rPr lang="en-US" b="1" dirty="0"/>
              <a:t>25%</a:t>
            </a:r>
            <a:r>
              <a:rPr lang="en-US" dirty="0"/>
              <a:t> over the next year. This expansion includes opening a new</a:t>
            </a:r>
          </a:p>
          <a:p>
            <a:pPr lvl="1">
              <a:lnSpc>
                <a:spcPct val="150000"/>
              </a:lnSpc>
            </a:pPr>
            <a:r>
              <a:rPr lang="en-US" dirty="0"/>
              <a:t> factory near </a:t>
            </a:r>
            <a:r>
              <a:rPr lang="en-US" b="1" dirty="0"/>
              <a:t>Austin, Texas</a:t>
            </a:r>
            <a:r>
              <a:rPr lang="en-US" dirty="0"/>
              <a:t>, with an investment of </a:t>
            </a:r>
            <a:r>
              <a:rPr lang="en-US" b="1" dirty="0"/>
              <a:t>$1 billion</a:t>
            </a:r>
            <a:r>
              <a:rPr lang="en-US" dirty="0"/>
              <a:t>. The project aims to produce</a:t>
            </a:r>
          </a:p>
          <a:p>
            <a:pPr lvl="1">
              <a:lnSpc>
                <a:spcPct val="150000"/>
              </a:lnSpc>
            </a:pPr>
            <a:r>
              <a:rPr lang="en-US" dirty="0"/>
              <a:t> </a:t>
            </a:r>
            <a:r>
              <a:rPr lang="en-US" b="1" dirty="0"/>
              <a:t>500,000</a:t>
            </a:r>
            <a:r>
              <a:rPr lang="en-US" dirty="0"/>
              <a:t> vehicles annually, addressing the growing demand for electric cars.</a:t>
            </a:r>
            <a:endParaRPr lang="fr-FR" dirty="0"/>
          </a:p>
        </p:txBody>
      </p:sp>
      <p:sp>
        <p:nvSpPr>
          <p:cNvPr id="4" name="TextBox 3">
            <a:extLst>
              <a:ext uri="{FF2B5EF4-FFF2-40B4-BE49-F238E27FC236}">
                <a16:creationId xmlns:a16="http://schemas.microsoft.com/office/drawing/2014/main" id="{6FC02EC5-35CE-A9E4-A5CC-A3D187F934D6}"/>
              </a:ext>
            </a:extLst>
          </p:cNvPr>
          <p:cNvSpPr txBox="1"/>
          <p:nvPr/>
        </p:nvSpPr>
        <p:spPr>
          <a:xfrm>
            <a:off x="640701" y="1670963"/>
            <a:ext cx="10070841" cy="923330"/>
          </a:xfrm>
          <a:prstGeom prst="rect">
            <a:avLst/>
          </a:prstGeom>
          <a:noFill/>
        </p:spPr>
        <p:txBody>
          <a:bodyPr wrap="square" rtlCol="0">
            <a:spAutoFit/>
          </a:bodyPr>
          <a:lstStyle>
            <a:defPPr>
              <a:defRPr lang="en-US"/>
            </a:defPPr>
            <a:lvl1pPr>
              <a:defRPr/>
            </a:lvl1pPr>
          </a:lstStyle>
          <a:p>
            <a:r>
              <a:rPr lang="en-IN" dirty="0"/>
              <a:t>What are Named Entities?</a:t>
            </a:r>
          </a:p>
          <a:p>
            <a:endParaRPr lang="en-IN" dirty="0"/>
          </a:p>
          <a:p>
            <a:pPr lvl="1"/>
            <a:r>
              <a:rPr lang="fr-FR" dirty="0" err="1"/>
              <a:t>Persons</a:t>
            </a:r>
            <a:r>
              <a:rPr lang="fr-FR" dirty="0"/>
              <a:t>, Organizations, locations, times, </a:t>
            </a:r>
            <a:r>
              <a:rPr lang="fr-FR" dirty="0" err="1"/>
              <a:t>quantities</a:t>
            </a:r>
            <a:r>
              <a:rPr lang="fr-FR" dirty="0"/>
              <a:t>, Monnetay values, percentages, etc.</a:t>
            </a:r>
          </a:p>
        </p:txBody>
      </p:sp>
    </p:spTree>
    <p:extLst>
      <p:ext uri="{BB962C8B-B14F-4D97-AF65-F5344CB8AC3E}">
        <p14:creationId xmlns:p14="http://schemas.microsoft.com/office/powerpoint/2010/main" val="429325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B227-3C57-7940-0AFD-8FA598753D97}"/>
              </a:ext>
            </a:extLst>
          </p:cNvPr>
          <p:cNvSpPr>
            <a:spLocks noGrp="1"/>
          </p:cNvSpPr>
          <p:nvPr>
            <p:ph type="title"/>
          </p:nvPr>
        </p:nvSpPr>
        <p:spPr/>
        <p:txBody>
          <a:bodyPr/>
          <a:lstStyle/>
          <a:p>
            <a:r>
              <a:rPr lang="en-IN" dirty="0"/>
              <a:t>Introduction</a:t>
            </a:r>
          </a:p>
        </p:txBody>
      </p:sp>
      <p:sp>
        <p:nvSpPr>
          <p:cNvPr id="3" name="Subtitle 2">
            <a:extLst>
              <a:ext uri="{FF2B5EF4-FFF2-40B4-BE49-F238E27FC236}">
                <a16:creationId xmlns:a16="http://schemas.microsoft.com/office/drawing/2014/main" id="{48D4B5BC-935C-6CA4-9BC3-415AB3947295}"/>
              </a:ext>
            </a:extLst>
          </p:cNvPr>
          <p:cNvSpPr txBox="1">
            <a:spLocks/>
          </p:cNvSpPr>
          <p:nvPr/>
        </p:nvSpPr>
        <p:spPr>
          <a:xfrm>
            <a:off x="1182654" y="2310912"/>
            <a:ext cx="10741868" cy="33900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 am telling you, the world’s first trillionaires are going to come from somebody who masters AI and all its derivatives, and applies it in ways we never thought of.” 											~</a:t>
            </a:r>
            <a:r>
              <a:rPr lang="en-US" b="1" dirty="0"/>
              <a:t>Mark Cuban.</a:t>
            </a:r>
            <a:endParaRPr lang="en-IN" i="1" dirty="0"/>
          </a:p>
        </p:txBody>
      </p:sp>
    </p:spTree>
    <p:extLst>
      <p:ext uri="{BB962C8B-B14F-4D97-AF65-F5344CB8AC3E}">
        <p14:creationId xmlns:p14="http://schemas.microsoft.com/office/powerpoint/2010/main" val="3088443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786B-5674-4DAC-754D-20CDE5A28B73}"/>
              </a:ext>
            </a:extLst>
          </p:cNvPr>
          <p:cNvSpPr>
            <a:spLocks noGrp="1"/>
          </p:cNvSpPr>
          <p:nvPr>
            <p:ph type="title"/>
          </p:nvPr>
        </p:nvSpPr>
        <p:spPr/>
        <p:txBody>
          <a:bodyPr/>
          <a:lstStyle/>
          <a:p>
            <a:r>
              <a:rPr lang="en-IN" dirty="0"/>
              <a:t>Named Entity Recognition</a:t>
            </a:r>
          </a:p>
        </p:txBody>
      </p:sp>
      <p:sp>
        <p:nvSpPr>
          <p:cNvPr id="10" name="Content Placeholder 2">
            <a:extLst>
              <a:ext uri="{FF2B5EF4-FFF2-40B4-BE49-F238E27FC236}">
                <a16:creationId xmlns:a16="http://schemas.microsoft.com/office/drawing/2014/main" id="{020002F6-C284-AC16-37CE-FBEE7F262DEE}"/>
              </a:ext>
            </a:extLst>
          </p:cNvPr>
          <p:cNvSpPr txBox="1">
            <a:spLocks/>
          </p:cNvSpPr>
          <p:nvPr/>
        </p:nvSpPr>
        <p:spPr>
          <a:xfrm>
            <a:off x="394259" y="2003006"/>
            <a:ext cx="3875450" cy="3667432"/>
          </a:xfrm>
          <a:prstGeom prst="rect">
            <a:avLst/>
          </a:prstGeom>
        </p:spPr>
        <p:style>
          <a:lnRef idx="2">
            <a:schemeClr val="dk1"/>
          </a:lnRef>
          <a:fillRef idx="1">
            <a:schemeClr val="lt1"/>
          </a:fillRef>
          <a:effectRef idx="0">
            <a:schemeClr val="dk1"/>
          </a:effectRef>
          <a:fontRef idx="minor">
            <a:schemeClr val="dk1"/>
          </a:fontRef>
        </p:style>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800" b="1">
                <a:solidFill>
                  <a:srgbClr val="0D0D0D"/>
                </a:solidFill>
                <a:latin typeface="Arial" panose="020B0604020202020204" pitchFamily="34" charset="0"/>
                <a:cs typeface="Arial" panose="020B0604020202020204" pitchFamily="34" charset="0"/>
              </a:rPr>
              <a:t>Elon Musk</a:t>
            </a:r>
            <a:r>
              <a:rPr lang="en-US" sz="2800">
                <a:solidFill>
                  <a:srgbClr val="0D0D0D"/>
                </a:solidFill>
                <a:latin typeface="Arial" panose="020B0604020202020204" pitchFamily="34" charset="0"/>
                <a:cs typeface="Arial" panose="020B0604020202020204" pitchFamily="34" charset="0"/>
              </a:rPr>
              <a:t>, CEO of </a:t>
            </a:r>
            <a:r>
              <a:rPr lang="en-US" sz="2800" b="1">
                <a:solidFill>
                  <a:srgbClr val="0D0D0D"/>
                </a:solidFill>
                <a:latin typeface="Arial" panose="020B0604020202020204" pitchFamily="34" charset="0"/>
                <a:cs typeface="Arial" panose="020B0604020202020204" pitchFamily="34" charset="0"/>
              </a:rPr>
              <a:t>Tesla Inc.</a:t>
            </a:r>
            <a:r>
              <a:rPr lang="en-US" sz="2800">
                <a:solidFill>
                  <a:srgbClr val="0D0D0D"/>
                </a:solidFill>
                <a:latin typeface="Arial" panose="020B0604020202020204" pitchFamily="34" charset="0"/>
                <a:cs typeface="Arial" panose="020B0604020202020204" pitchFamily="34" charset="0"/>
              </a:rPr>
              <a:t>, announced on </a:t>
            </a:r>
            <a:r>
              <a:rPr lang="en-US" sz="2800" b="1">
                <a:solidFill>
                  <a:srgbClr val="0D0D0D"/>
                </a:solidFill>
                <a:latin typeface="Arial" panose="020B0604020202020204" pitchFamily="34" charset="0"/>
                <a:cs typeface="Arial" panose="020B0604020202020204" pitchFamily="34" charset="0"/>
              </a:rPr>
              <a:t>January 1, 2021</a:t>
            </a:r>
            <a:r>
              <a:rPr lang="en-US" sz="2800">
                <a:solidFill>
                  <a:srgbClr val="0D0D0D"/>
                </a:solidFill>
                <a:latin typeface="Arial" panose="020B0604020202020204" pitchFamily="34" charset="0"/>
                <a:cs typeface="Arial" panose="020B0604020202020204" pitchFamily="34" charset="0"/>
              </a:rPr>
              <a:t>, that the company plans to increase its production by </a:t>
            </a:r>
            <a:r>
              <a:rPr lang="en-US" sz="2800" b="1">
                <a:solidFill>
                  <a:srgbClr val="0D0D0D"/>
                </a:solidFill>
                <a:latin typeface="Arial" panose="020B0604020202020204" pitchFamily="34" charset="0"/>
                <a:cs typeface="Arial" panose="020B0604020202020204" pitchFamily="34" charset="0"/>
              </a:rPr>
              <a:t>25%</a:t>
            </a:r>
            <a:r>
              <a:rPr lang="en-US" sz="2800">
                <a:solidFill>
                  <a:srgbClr val="0D0D0D"/>
                </a:solidFill>
                <a:latin typeface="Arial" panose="020B0604020202020204" pitchFamily="34" charset="0"/>
                <a:cs typeface="Arial" panose="020B0604020202020204" pitchFamily="34" charset="0"/>
              </a:rPr>
              <a:t> over the next year. This expansion includes opening a new factory near </a:t>
            </a:r>
            <a:r>
              <a:rPr lang="en-US" sz="2800" b="1">
                <a:solidFill>
                  <a:srgbClr val="0D0D0D"/>
                </a:solidFill>
                <a:latin typeface="Arial" panose="020B0604020202020204" pitchFamily="34" charset="0"/>
                <a:cs typeface="Arial" panose="020B0604020202020204" pitchFamily="34" charset="0"/>
              </a:rPr>
              <a:t>Austin, Texas</a:t>
            </a:r>
            <a:r>
              <a:rPr lang="en-US" sz="2800">
                <a:solidFill>
                  <a:srgbClr val="0D0D0D"/>
                </a:solidFill>
                <a:latin typeface="Arial" panose="020B0604020202020204" pitchFamily="34" charset="0"/>
                <a:cs typeface="Arial" panose="020B0604020202020204" pitchFamily="34" charset="0"/>
              </a:rPr>
              <a:t>, with an investment of </a:t>
            </a:r>
            <a:r>
              <a:rPr lang="en-US" sz="2800" b="1">
                <a:solidFill>
                  <a:srgbClr val="0D0D0D"/>
                </a:solidFill>
                <a:latin typeface="Arial" panose="020B0604020202020204" pitchFamily="34" charset="0"/>
                <a:cs typeface="Arial" panose="020B0604020202020204" pitchFamily="34" charset="0"/>
              </a:rPr>
              <a:t>$1 billion</a:t>
            </a:r>
            <a:r>
              <a:rPr lang="en-US" sz="2800">
                <a:solidFill>
                  <a:srgbClr val="0D0D0D"/>
                </a:solidFill>
                <a:latin typeface="Arial" panose="020B0604020202020204" pitchFamily="34" charset="0"/>
                <a:cs typeface="Arial" panose="020B0604020202020204" pitchFamily="34" charset="0"/>
              </a:rPr>
              <a:t>. The project aims to produce </a:t>
            </a:r>
            <a:r>
              <a:rPr lang="en-US" sz="2800" b="1">
                <a:solidFill>
                  <a:srgbClr val="0D0D0D"/>
                </a:solidFill>
                <a:latin typeface="Arial" panose="020B0604020202020204" pitchFamily="34" charset="0"/>
                <a:cs typeface="Arial" panose="020B0604020202020204" pitchFamily="34" charset="0"/>
              </a:rPr>
              <a:t>500,000</a:t>
            </a:r>
            <a:r>
              <a:rPr lang="en-US" sz="2800">
                <a:solidFill>
                  <a:srgbClr val="0D0D0D"/>
                </a:solidFill>
                <a:latin typeface="Arial" panose="020B0604020202020204" pitchFamily="34" charset="0"/>
                <a:cs typeface="Arial" panose="020B0604020202020204" pitchFamily="34" charset="0"/>
              </a:rPr>
              <a:t> vehicles annually, addressing the growing demand for electric cars.</a:t>
            </a:r>
            <a:endParaRPr lang="fr-FR" sz="4400" dirty="0">
              <a:solidFill>
                <a:srgbClr val="0D0D0D"/>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6265F23-45D9-2FED-166B-765A854F6EF8}"/>
              </a:ext>
            </a:extLst>
          </p:cNvPr>
          <p:cNvSpPr txBox="1"/>
          <p:nvPr/>
        </p:nvSpPr>
        <p:spPr>
          <a:xfrm>
            <a:off x="5810863" y="3672907"/>
            <a:ext cx="1457684" cy="369332"/>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NER Model</a:t>
            </a:r>
          </a:p>
        </p:txBody>
      </p:sp>
      <p:sp>
        <p:nvSpPr>
          <p:cNvPr id="14" name="TextBox 13">
            <a:extLst>
              <a:ext uri="{FF2B5EF4-FFF2-40B4-BE49-F238E27FC236}">
                <a16:creationId xmlns:a16="http://schemas.microsoft.com/office/drawing/2014/main" id="{14DF392F-D209-68E6-7D30-9FC7FCC61F24}"/>
              </a:ext>
            </a:extLst>
          </p:cNvPr>
          <p:cNvSpPr txBox="1"/>
          <p:nvPr/>
        </p:nvSpPr>
        <p:spPr>
          <a:xfrm>
            <a:off x="8905422" y="1977119"/>
            <a:ext cx="3149730"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IN" b="1" i="0" dirty="0">
                <a:solidFill>
                  <a:srgbClr val="0D0D0D"/>
                </a:solidFill>
                <a:effectLst/>
                <a:latin typeface="Arial" panose="020B0604020202020204" pitchFamily="34" charset="0"/>
                <a:cs typeface="Arial" panose="020B0604020202020204" pitchFamily="34" charset="0"/>
              </a:rPr>
              <a:t>Persons</a:t>
            </a:r>
            <a:r>
              <a:rPr lang="en-IN" b="0" i="0" dirty="0">
                <a:solidFill>
                  <a:srgbClr val="0D0D0D"/>
                </a:solidFill>
                <a:effectLst/>
                <a:latin typeface="Arial" panose="020B0604020202020204" pitchFamily="34" charset="0"/>
                <a:cs typeface="Arial" panose="020B0604020202020204" pitchFamily="34" charset="0"/>
              </a:rPr>
              <a:t>: Elon Musk</a:t>
            </a:r>
          </a:p>
          <a:p>
            <a:pPr algn="l"/>
            <a:endParaRPr lang="en-IN" b="0" i="0" dirty="0">
              <a:solidFill>
                <a:srgbClr val="0D0D0D"/>
              </a:solidFill>
              <a:effectLst/>
              <a:latin typeface="Arial" panose="020B0604020202020204" pitchFamily="34" charset="0"/>
              <a:cs typeface="Arial" panose="020B0604020202020204" pitchFamily="34" charset="0"/>
            </a:endParaRPr>
          </a:p>
          <a:p>
            <a:pPr algn="l"/>
            <a:r>
              <a:rPr lang="en-IN" b="1" i="0" dirty="0">
                <a:solidFill>
                  <a:srgbClr val="0D0D0D"/>
                </a:solidFill>
                <a:effectLst/>
                <a:latin typeface="Arial" panose="020B0604020202020204" pitchFamily="34" charset="0"/>
                <a:cs typeface="Arial" panose="020B0604020202020204" pitchFamily="34" charset="0"/>
              </a:rPr>
              <a:t>Organizations</a:t>
            </a:r>
            <a:r>
              <a:rPr lang="en-IN" b="0" i="0" dirty="0">
                <a:solidFill>
                  <a:srgbClr val="0D0D0D"/>
                </a:solidFill>
                <a:effectLst/>
                <a:latin typeface="Arial" panose="020B0604020202020204" pitchFamily="34" charset="0"/>
                <a:cs typeface="Arial" panose="020B0604020202020204" pitchFamily="34" charset="0"/>
              </a:rPr>
              <a:t>: Tesla Inc.</a:t>
            </a:r>
          </a:p>
          <a:p>
            <a:pPr algn="l"/>
            <a:endParaRPr lang="en-IN" b="0" i="0" dirty="0">
              <a:solidFill>
                <a:srgbClr val="0D0D0D"/>
              </a:solidFill>
              <a:effectLst/>
              <a:latin typeface="Arial" panose="020B0604020202020204" pitchFamily="34" charset="0"/>
              <a:cs typeface="Arial" panose="020B0604020202020204" pitchFamily="34" charset="0"/>
            </a:endParaRPr>
          </a:p>
          <a:p>
            <a:pPr algn="l"/>
            <a:r>
              <a:rPr lang="en-IN" b="1" i="0" dirty="0">
                <a:solidFill>
                  <a:srgbClr val="0D0D0D"/>
                </a:solidFill>
                <a:effectLst/>
                <a:latin typeface="Arial" panose="020B0604020202020204" pitchFamily="34" charset="0"/>
                <a:cs typeface="Arial" panose="020B0604020202020204" pitchFamily="34" charset="0"/>
              </a:rPr>
              <a:t>Date</a:t>
            </a:r>
            <a:r>
              <a:rPr lang="en-IN" b="0" i="0" dirty="0">
                <a:solidFill>
                  <a:srgbClr val="0D0D0D"/>
                </a:solidFill>
                <a:effectLst/>
                <a:latin typeface="Arial" panose="020B0604020202020204" pitchFamily="34" charset="0"/>
                <a:cs typeface="Arial" panose="020B0604020202020204" pitchFamily="34" charset="0"/>
              </a:rPr>
              <a:t>: January 1, 2021</a:t>
            </a:r>
          </a:p>
          <a:p>
            <a:pPr algn="l"/>
            <a:endParaRPr lang="en-IN" b="0" i="0" dirty="0">
              <a:solidFill>
                <a:srgbClr val="0D0D0D"/>
              </a:solidFill>
              <a:effectLst/>
              <a:latin typeface="Arial" panose="020B0604020202020204" pitchFamily="34" charset="0"/>
              <a:cs typeface="Arial" panose="020B0604020202020204" pitchFamily="34" charset="0"/>
            </a:endParaRPr>
          </a:p>
          <a:p>
            <a:pPr algn="l"/>
            <a:r>
              <a:rPr lang="en-IN" b="1" i="0" dirty="0">
                <a:solidFill>
                  <a:srgbClr val="0D0D0D"/>
                </a:solidFill>
                <a:effectLst/>
                <a:latin typeface="Arial" panose="020B0604020202020204" pitchFamily="34" charset="0"/>
                <a:cs typeface="Arial" panose="020B0604020202020204" pitchFamily="34" charset="0"/>
              </a:rPr>
              <a:t>Percentages</a:t>
            </a:r>
            <a:r>
              <a:rPr lang="en-IN" b="0" i="0" dirty="0">
                <a:solidFill>
                  <a:srgbClr val="0D0D0D"/>
                </a:solidFill>
                <a:effectLst/>
                <a:latin typeface="Arial" panose="020B0604020202020204" pitchFamily="34" charset="0"/>
                <a:cs typeface="Arial" panose="020B0604020202020204" pitchFamily="34" charset="0"/>
              </a:rPr>
              <a:t>: 25%</a:t>
            </a:r>
          </a:p>
          <a:p>
            <a:pPr algn="l"/>
            <a:endParaRPr lang="en-IN" b="0" i="0" dirty="0">
              <a:solidFill>
                <a:srgbClr val="0D0D0D"/>
              </a:solidFill>
              <a:effectLst/>
              <a:latin typeface="Arial" panose="020B0604020202020204" pitchFamily="34" charset="0"/>
              <a:cs typeface="Arial" panose="020B0604020202020204" pitchFamily="34" charset="0"/>
            </a:endParaRPr>
          </a:p>
          <a:p>
            <a:pPr algn="l"/>
            <a:r>
              <a:rPr lang="en-IN" b="1" i="0" dirty="0">
                <a:solidFill>
                  <a:srgbClr val="0D0D0D"/>
                </a:solidFill>
                <a:effectLst/>
                <a:latin typeface="Arial" panose="020B0604020202020204" pitchFamily="34" charset="0"/>
                <a:cs typeface="Arial" panose="020B0604020202020204" pitchFamily="34" charset="0"/>
              </a:rPr>
              <a:t>Locations</a:t>
            </a:r>
            <a:r>
              <a:rPr lang="en-IN" b="0" i="0" dirty="0">
                <a:solidFill>
                  <a:srgbClr val="0D0D0D"/>
                </a:solidFill>
                <a:effectLst/>
                <a:latin typeface="Arial" panose="020B0604020202020204" pitchFamily="34" charset="0"/>
                <a:cs typeface="Arial" panose="020B0604020202020204" pitchFamily="34" charset="0"/>
              </a:rPr>
              <a:t>: Austin, Texas</a:t>
            </a:r>
          </a:p>
          <a:p>
            <a:pPr algn="l"/>
            <a:endParaRPr lang="en-IN" b="0" i="0" dirty="0">
              <a:solidFill>
                <a:srgbClr val="0D0D0D"/>
              </a:solidFill>
              <a:effectLst/>
              <a:latin typeface="Arial" panose="020B0604020202020204" pitchFamily="34" charset="0"/>
              <a:cs typeface="Arial" panose="020B0604020202020204" pitchFamily="34" charset="0"/>
            </a:endParaRPr>
          </a:p>
          <a:p>
            <a:pPr algn="l"/>
            <a:r>
              <a:rPr lang="en-IN" b="1" i="0" dirty="0">
                <a:solidFill>
                  <a:srgbClr val="0D0D0D"/>
                </a:solidFill>
                <a:effectLst/>
                <a:latin typeface="Arial" panose="020B0604020202020204" pitchFamily="34" charset="0"/>
                <a:cs typeface="Arial" panose="020B0604020202020204" pitchFamily="34" charset="0"/>
              </a:rPr>
              <a:t>Monetary Values</a:t>
            </a:r>
            <a:r>
              <a:rPr lang="en-IN" b="0" i="0" dirty="0">
                <a:solidFill>
                  <a:srgbClr val="0D0D0D"/>
                </a:solidFill>
                <a:effectLst/>
                <a:latin typeface="Arial" panose="020B0604020202020204" pitchFamily="34" charset="0"/>
                <a:cs typeface="Arial" panose="020B0604020202020204" pitchFamily="34" charset="0"/>
              </a:rPr>
              <a:t>: $1 billion</a:t>
            </a:r>
          </a:p>
          <a:p>
            <a:pPr algn="l"/>
            <a:endParaRPr lang="en-IN" b="0" i="0" dirty="0">
              <a:solidFill>
                <a:srgbClr val="0D0D0D"/>
              </a:solidFill>
              <a:effectLst/>
              <a:latin typeface="Arial" panose="020B0604020202020204" pitchFamily="34" charset="0"/>
              <a:cs typeface="Arial" panose="020B0604020202020204" pitchFamily="34" charset="0"/>
            </a:endParaRPr>
          </a:p>
          <a:p>
            <a:pPr algn="l"/>
            <a:r>
              <a:rPr lang="en-IN" b="1" i="0" dirty="0">
                <a:solidFill>
                  <a:srgbClr val="0D0D0D"/>
                </a:solidFill>
                <a:effectLst/>
                <a:latin typeface="Arial" panose="020B0604020202020204" pitchFamily="34" charset="0"/>
                <a:cs typeface="Arial" panose="020B0604020202020204" pitchFamily="34" charset="0"/>
              </a:rPr>
              <a:t>Quantities</a:t>
            </a:r>
            <a:r>
              <a:rPr lang="en-IN" b="0" i="0" dirty="0">
                <a:solidFill>
                  <a:srgbClr val="0D0D0D"/>
                </a:solidFill>
                <a:effectLst/>
                <a:latin typeface="Arial" panose="020B0604020202020204" pitchFamily="34" charset="0"/>
                <a:cs typeface="Arial" panose="020B0604020202020204" pitchFamily="34" charset="0"/>
              </a:rPr>
              <a:t>: 500,000 vehicles</a:t>
            </a:r>
          </a:p>
        </p:txBody>
      </p:sp>
      <p:cxnSp>
        <p:nvCxnSpPr>
          <p:cNvPr id="20" name="Straight Arrow Connector 19">
            <a:extLst>
              <a:ext uri="{FF2B5EF4-FFF2-40B4-BE49-F238E27FC236}">
                <a16:creationId xmlns:a16="http://schemas.microsoft.com/office/drawing/2014/main" id="{DA418157-69B7-115B-70E9-D7F005BB897A}"/>
              </a:ext>
            </a:extLst>
          </p:cNvPr>
          <p:cNvCxnSpPr>
            <a:stCxn id="10" idx="3"/>
            <a:endCxn id="12" idx="1"/>
          </p:cNvCxnSpPr>
          <p:nvPr/>
        </p:nvCxnSpPr>
        <p:spPr>
          <a:xfrm>
            <a:off x="4269709" y="3836722"/>
            <a:ext cx="1541154" cy="20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5FFC7E-8D32-801A-3CD0-68ECFF909664}"/>
              </a:ext>
            </a:extLst>
          </p:cNvPr>
          <p:cNvCxnSpPr>
            <a:cxnSpLocks/>
          </p:cNvCxnSpPr>
          <p:nvPr/>
        </p:nvCxnSpPr>
        <p:spPr>
          <a:xfrm>
            <a:off x="7268547" y="3836722"/>
            <a:ext cx="1636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A5BA8A2-D49D-6096-CBBF-AEA4CE9D979F}"/>
              </a:ext>
            </a:extLst>
          </p:cNvPr>
          <p:cNvSpPr txBox="1"/>
          <p:nvPr/>
        </p:nvSpPr>
        <p:spPr>
          <a:xfrm>
            <a:off x="1947102" y="1502229"/>
            <a:ext cx="769763" cy="369332"/>
          </a:xfrm>
          <a:prstGeom prst="rect">
            <a:avLst/>
          </a:prstGeom>
          <a:noFill/>
        </p:spPr>
        <p:txBody>
          <a:bodyPr wrap="none" rtlCol="0">
            <a:spAutoFit/>
          </a:bodyPr>
          <a:lstStyle/>
          <a:p>
            <a:r>
              <a:rPr lang="en-IN" dirty="0"/>
              <a:t>Input</a:t>
            </a:r>
          </a:p>
        </p:txBody>
      </p:sp>
      <p:sp>
        <p:nvSpPr>
          <p:cNvPr id="25" name="TextBox 24">
            <a:extLst>
              <a:ext uri="{FF2B5EF4-FFF2-40B4-BE49-F238E27FC236}">
                <a16:creationId xmlns:a16="http://schemas.microsoft.com/office/drawing/2014/main" id="{7EC85533-E508-DD7D-982F-55C755F04C58}"/>
              </a:ext>
            </a:extLst>
          </p:cNvPr>
          <p:cNvSpPr txBox="1"/>
          <p:nvPr/>
        </p:nvSpPr>
        <p:spPr>
          <a:xfrm>
            <a:off x="9907991" y="1510233"/>
            <a:ext cx="917239" cy="369332"/>
          </a:xfrm>
          <a:prstGeom prst="rect">
            <a:avLst/>
          </a:prstGeom>
          <a:noFill/>
        </p:spPr>
        <p:txBody>
          <a:bodyPr wrap="none" rtlCol="0">
            <a:spAutoFit/>
          </a:bodyPr>
          <a:lstStyle/>
          <a:p>
            <a:r>
              <a:rPr lang="en-IN" dirty="0"/>
              <a:t>Output</a:t>
            </a:r>
          </a:p>
        </p:txBody>
      </p:sp>
    </p:spTree>
    <p:extLst>
      <p:ext uri="{BB962C8B-B14F-4D97-AF65-F5344CB8AC3E}">
        <p14:creationId xmlns:p14="http://schemas.microsoft.com/office/powerpoint/2010/main" val="2612474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1F54-2C97-B753-8AA7-517A7B15B77D}"/>
              </a:ext>
            </a:extLst>
          </p:cNvPr>
          <p:cNvSpPr>
            <a:spLocks noGrp="1"/>
          </p:cNvSpPr>
          <p:nvPr>
            <p:ph type="title"/>
          </p:nvPr>
        </p:nvSpPr>
        <p:spPr/>
        <p:txBody>
          <a:bodyPr/>
          <a:lstStyle/>
          <a:p>
            <a:r>
              <a:rPr lang="en-IN" dirty="0"/>
              <a:t>Applications of NER</a:t>
            </a:r>
          </a:p>
        </p:txBody>
      </p:sp>
      <p:sp>
        <p:nvSpPr>
          <p:cNvPr id="3" name="Content Placeholder 2">
            <a:extLst>
              <a:ext uri="{FF2B5EF4-FFF2-40B4-BE49-F238E27FC236}">
                <a16:creationId xmlns:a16="http://schemas.microsoft.com/office/drawing/2014/main" id="{72EC2B81-147C-39CB-8DEA-89FEDA682F78}"/>
              </a:ext>
            </a:extLst>
          </p:cNvPr>
          <p:cNvSpPr txBox="1">
            <a:spLocks/>
          </p:cNvSpPr>
          <p:nvPr/>
        </p:nvSpPr>
        <p:spPr>
          <a:xfrm>
            <a:off x="551835" y="1598480"/>
            <a:ext cx="11088329" cy="2323587"/>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Machine Translation</a:t>
            </a:r>
          </a:p>
          <a:p>
            <a:endParaRPr lang="en-IN" dirty="0"/>
          </a:p>
          <a:p>
            <a:r>
              <a:rPr lang="en-IN" dirty="0"/>
              <a:t>Search Engines</a:t>
            </a:r>
          </a:p>
          <a:p>
            <a:endParaRPr lang="en-IN" dirty="0"/>
          </a:p>
          <a:p>
            <a:r>
              <a:rPr lang="en-IN" dirty="0"/>
              <a:t>Banking  extract the entities from swift messages, customer documents, Loan agreements</a:t>
            </a:r>
          </a:p>
          <a:p>
            <a:endParaRPr lang="en-IN" dirty="0"/>
          </a:p>
        </p:txBody>
      </p:sp>
    </p:spTree>
    <p:extLst>
      <p:ext uri="{BB962C8B-B14F-4D97-AF65-F5344CB8AC3E}">
        <p14:creationId xmlns:p14="http://schemas.microsoft.com/office/powerpoint/2010/main" val="1562639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E926-6AF7-6592-B172-0463E83C9312}"/>
              </a:ext>
            </a:extLst>
          </p:cNvPr>
          <p:cNvSpPr>
            <a:spLocks noGrp="1"/>
          </p:cNvSpPr>
          <p:nvPr>
            <p:ph type="title"/>
          </p:nvPr>
        </p:nvSpPr>
        <p:spPr/>
        <p:txBody>
          <a:bodyPr/>
          <a:lstStyle/>
          <a:p>
            <a:r>
              <a:rPr lang="en-IN" dirty="0"/>
              <a:t>NER on Search Engines</a:t>
            </a:r>
          </a:p>
        </p:txBody>
      </p:sp>
      <p:sp>
        <p:nvSpPr>
          <p:cNvPr id="6" name="TextBox 5">
            <a:extLst>
              <a:ext uri="{FF2B5EF4-FFF2-40B4-BE49-F238E27FC236}">
                <a16:creationId xmlns:a16="http://schemas.microsoft.com/office/drawing/2014/main" id="{200B6617-2773-47D1-518A-80F7A26F9B4D}"/>
              </a:ext>
            </a:extLst>
          </p:cNvPr>
          <p:cNvSpPr txBox="1"/>
          <p:nvPr/>
        </p:nvSpPr>
        <p:spPr>
          <a:xfrm>
            <a:off x="595604" y="1488863"/>
            <a:ext cx="11000792" cy="646331"/>
          </a:xfrm>
          <a:prstGeom prst="rect">
            <a:avLst/>
          </a:prstGeom>
          <a:noFill/>
        </p:spPr>
        <p:txBody>
          <a:bodyPr wrap="square">
            <a:spAutoFit/>
          </a:bodyPr>
          <a:lstStyle/>
          <a:p>
            <a:r>
              <a:rPr lang="en-US" dirty="0"/>
              <a:t>Consider a scenario where the user asks a search query —“Where was Albert Einstein born?”—using Google search</a:t>
            </a:r>
            <a:endParaRPr lang="en-IN" dirty="0"/>
          </a:p>
        </p:txBody>
      </p:sp>
      <p:pic>
        <p:nvPicPr>
          <p:cNvPr id="8" name="Picture 7">
            <a:extLst>
              <a:ext uri="{FF2B5EF4-FFF2-40B4-BE49-F238E27FC236}">
                <a16:creationId xmlns:a16="http://schemas.microsoft.com/office/drawing/2014/main" id="{FA009299-2592-B178-EAFB-E4198B9D0F43}"/>
              </a:ext>
            </a:extLst>
          </p:cNvPr>
          <p:cNvPicPr>
            <a:picLocks noChangeAspect="1"/>
          </p:cNvPicPr>
          <p:nvPr/>
        </p:nvPicPr>
        <p:blipFill>
          <a:blip r:embed="rId2"/>
          <a:stretch>
            <a:fillRect/>
          </a:stretch>
        </p:blipFill>
        <p:spPr>
          <a:xfrm>
            <a:off x="1987420" y="2732823"/>
            <a:ext cx="7081935" cy="2153401"/>
          </a:xfrm>
          <a:prstGeom prst="rect">
            <a:avLst/>
          </a:prstGeom>
        </p:spPr>
      </p:pic>
      <p:sp>
        <p:nvSpPr>
          <p:cNvPr id="10" name="TextBox 9">
            <a:extLst>
              <a:ext uri="{FF2B5EF4-FFF2-40B4-BE49-F238E27FC236}">
                <a16:creationId xmlns:a16="http://schemas.microsoft.com/office/drawing/2014/main" id="{E54A691F-AF83-E97A-FCF0-E26E9ACF4803}"/>
              </a:ext>
            </a:extLst>
          </p:cNvPr>
          <p:cNvSpPr txBox="1"/>
          <p:nvPr/>
        </p:nvSpPr>
        <p:spPr>
          <a:xfrm>
            <a:off x="662473" y="5642180"/>
            <a:ext cx="9945462" cy="646331"/>
          </a:xfrm>
          <a:prstGeom prst="rect">
            <a:avLst/>
          </a:prstGeom>
          <a:noFill/>
        </p:spPr>
        <p:txBody>
          <a:bodyPr wrap="square">
            <a:spAutoFit/>
          </a:bodyPr>
          <a:lstStyle>
            <a:defPPr>
              <a:defRPr lang="en-US"/>
            </a:defPPr>
          </a:lstStyle>
          <a:p>
            <a:r>
              <a:rPr lang="en-US" dirty="0"/>
              <a:t>To be able to show “Ulm, Germany” for this query, the search engine needs to decipher</a:t>
            </a:r>
          </a:p>
          <a:p>
            <a:r>
              <a:rPr lang="en-US" dirty="0"/>
              <a:t>that Albert Einstein is a person before going on to look for a place of birth.</a:t>
            </a:r>
            <a:endParaRPr lang="en-IN" dirty="0"/>
          </a:p>
        </p:txBody>
      </p:sp>
    </p:spTree>
    <p:extLst>
      <p:ext uri="{BB962C8B-B14F-4D97-AF65-F5344CB8AC3E}">
        <p14:creationId xmlns:p14="http://schemas.microsoft.com/office/powerpoint/2010/main" val="248197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5F2-2C58-1014-B7A1-CB0B4BA0D080}"/>
              </a:ext>
            </a:extLst>
          </p:cNvPr>
          <p:cNvSpPr>
            <a:spLocks noGrp="1"/>
          </p:cNvSpPr>
          <p:nvPr>
            <p:ph type="title"/>
          </p:nvPr>
        </p:nvSpPr>
        <p:spPr/>
        <p:txBody>
          <a:bodyPr/>
          <a:lstStyle/>
          <a:p>
            <a:r>
              <a:rPr lang="en-IN" dirty="0"/>
              <a:t>NER Machine Translation</a:t>
            </a:r>
          </a:p>
        </p:txBody>
      </p:sp>
      <p:pic>
        <p:nvPicPr>
          <p:cNvPr id="4" name="Picture 3">
            <a:extLst>
              <a:ext uri="{FF2B5EF4-FFF2-40B4-BE49-F238E27FC236}">
                <a16:creationId xmlns:a16="http://schemas.microsoft.com/office/drawing/2014/main" id="{55317D16-FB0C-605D-34D8-99B7D7681E97}"/>
              </a:ext>
            </a:extLst>
          </p:cNvPr>
          <p:cNvPicPr>
            <a:picLocks noChangeAspect="1"/>
          </p:cNvPicPr>
          <p:nvPr/>
        </p:nvPicPr>
        <p:blipFill>
          <a:blip r:embed="rId2"/>
          <a:stretch>
            <a:fillRect/>
          </a:stretch>
        </p:blipFill>
        <p:spPr>
          <a:xfrm>
            <a:off x="666750" y="3113136"/>
            <a:ext cx="10858500" cy="2322149"/>
          </a:xfrm>
          <a:prstGeom prst="rect">
            <a:avLst/>
          </a:prstGeom>
        </p:spPr>
      </p:pic>
      <p:sp>
        <p:nvSpPr>
          <p:cNvPr id="6" name="TextBox 5">
            <a:extLst>
              <a:ext uri="{FF2B5EF4-FFF2-40B4-BE49-F238E27FC236}">
                <a16:creationId xmlns:a16="http://schemas.microsoft.com/office/drawing/2014/main" id="{7190319D-43C0-4F5F-5A57-A03BD6245EDB}"/>
              </a:ext>
            </a:extLst>
          </p:cNvPr>
          <p:cNvSpPr txBox="1"/>
          <p:nvPr/>
        </p:nvSpPr>
        <p:spPr>
          <a:xfrm>
            <a:off x="666751" y="2034858"/>
            <a:ext cx="10858499" cy="369332"/>
          </a:xfrm>
          <a:prstGeom prst="rect">
            <a:avLst/>
          </a:prstGeom>
          <a:noFill/>
        </p:spPr>
        <p:txBody>
          <a:bodyPr wrap="square">
            <a:spAutoFit/>
          </a:bodyPr>
          <a:lstStyle>
            <a:defPPr>
              <a:defRPr lang="en-US"/>
            </a:defPPr>
            <a:lvl1pPr>
              <a:defRPr/>
            </a:lvl1pPr>
          </a:lstStyle>
          <a:p>
            <a:r>
              <a:rPr lang="en-US" dirty="0"/>
              <a:t>NER is useful in machine translation, as names need not necessarily be translated while translating a sentence</a:t>
            </a:r>
            <a:endParaRPr lang="en-IN" dirty="0"/>
          </a:p>
        </p:txBody>
      </p:sp>
    </p:spTree>
    <p:extLst>
      <p:ext uri="{BB962C8B-B14F-4D97-AF65-F5344CB8AC3E}">
        <p14:creationId xmlns:p14="http://schemas.microsoft.com/office/powerpoint/2010/main" val="225973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F12A-6C19-D06C-9AC8-7E3C80744FED}"/>
              </a:ext>
            </a:extLst>
          </p:cNvPr>
          <p:cNvSpPr>
            <a:spLocks noGrp="1"/>
          </p:cNvSpPr>
          <p:nvPr>
            <p:ph type="title"/>
          </p:nvPr>
        </p:nvSpPr>
        <p:spPr/>
        <p:txBody>
          <a:bodyPr/>
          <a:lstStyle/>
          <a:p>
            <a:r>
              <a:rPr lang="en-IN" dirty="0"/>
              <a:t>NER on Banking</a:t>
            </a:r>
          </a:p>
        </p:txBody>
      </p:sp>
      <p:pic>
        <p:nvPicPr>
          <p:cNvPr id="6" name="Picture 5">
            <a:extLst>
              <a:ext uri="{FF2B5EF4-FFF2-40B4-BE49-F238E27FC236}">
                <a16:creationId xmlns:a16="http://schemas.microsoft.com/office/drawing/2014/main" id="{DBCC5FB8-A363-3A43-7D6D-0EDC62177AD3}"/>
              </a:ext>
            </a:extLst>
          </p:cNvPr>
          <p:cNvPicPr>
            <a:picLocks noChangeAspect="1"/>
          </p:cNvPicPr>
          <p:nvPr/>
        </p:nvPicPr>
        <p:blipFill>
          <a:blip r:embed="rId2"/>
          <a:stretch>
            <a:fillRect/>
          </a:stretch>
        </p:blipFill>
        <p:spPr>
          <a:xfrm>
            <a:off x="376986" y="2002181"/>
            <a:ext cx="5557284" cy="3472750"/>
          </a:xfrm>
          <a:prstGeom prst="rect">
            <a:avLst/>
          </a:prstGeom>
        </p:spPr>
      </p:pic>
      <p:cxnSp>
        <p:nvCxnSpPr>
          <p:cNvPr id="8" name="Straight Arrow Connector 7">
            <a:extLst>
              <a:ext uri="{FF2B5EF4-FFF2-40B4-BE49-F238E27FC236}">
                <a16:creationId xmlns:a16="http://schemas.microsoft.com/office/drawing/2014/main" id="{2558E364-0A7D-C14F-4578-FB21C22E0072}"/>
              </a:ext>
            </a:extLst>
          </p:cNvPr>
          <p:cNvCxnSpPr/>
          <p:nvPr/>
        </p:nvCxnSpPr>
        <p:spPr>
          <a:xfrm>
            <a:off x="6451773" y="3890864"/>
            <a:ext cx="1368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E221EA8-11F3-F017-894E-269C3CC3AB21}"/>
              </a:ext>
            </a:extLst>
          </p:cNvPr>
          <p:cNvSpPr txBox="1"/>
          <p:nvPr/>
        </p:nvSpPr>
        <p:spPr>
          <a:xfrm>
            <a:off x="8353661" y="1797984"/>
            <a:ext cx="3561531" cy="4185761"/>
          </a:xfrm>
          <a:prstGeom prst="rect">
            <a:avLst/>
          </a:prstGeom>
          <a:noFill/>
        </p:spPr>
        <p:txBody>
          <a:bodyPr wrap="square" rtlCol="0">
            <a:spAutoFit/>
          </a:bodyPr>
          <a:lstStyle/>
          <a:p>
            <a:r>
              <a:rPr lang="en-IN" sz="1400" b="1" dirty="0"/>
              <a:t>Beneficiary Name:  </a:t>
            </a:r>
            <a:r>
              <a:rPr lang="en-IN" sz="1400" dirty="0"/>
              <a:t>ABC export limited</a:t>
            </a:r>
          </a:p>
          <a:p>
            <a:br>
              <a:rPr lang="en-IN" sz="1400" dirty="0"/>
            </a:br>
            <a:r>
              <a:rPr lang="en-IN" sz="1400" b="1" dirty="0"/>
              <a:t>Applicant Name:  </a:t>
            </a:r>
            <a:r>
              <a:rPr lang="en-IN" sz="1400" dirty="0"/>
              <a:t>XYZ company limited</a:t>
            </a:r>
          </a:p>
          <a:p>
            <a:endParaRPr lang="en-IN" sz="1400" dirty="0"/>
          </a:p>
          <a:p>
            <a:r>
              <a:rPr lang="en-IN" sz="1400" b="1" dirty="0"/>
              <a:t>Beneficiary country: </a:t>
            </a:r>
            <a:r>
              <a:rPr lang="en-IN" sz="1400" dirty="0"/>
              <a:t>INDIA</a:t>
            </a:r>
          </a:p>
          <a:p>
            <a:endParaRPr lang="en-IN" sz="1400" dirty="0"/>
          </a:p>
          <a:p>
            <a:r>
              <a:rPr lang="en-IN" sz="1400" b="1" dirty="0"/>
              <a:t>Applicant country: </a:t>
            </a:r>
            <a:r>
              <a:rPr lang="en-IN" sz="1400" dirty="0"/>
              <a:t>USA</a:t>
            </a:r>
          </a:p>
          <a:p>
            <a:endParaRPr lang="en-IN" sz="1400" dirty="0"/>
          </a:p>
          <a:p>
            <a:r>
              <a:rPr lang="en-IN" sz="1400" b="1" dirty="0"/>
              <a:t>Amount: </a:t>
            </a:r>
            <a:r>
              <a:rPr lang="en-IN" sz="1400" dirty="0"/>
              <a:t>$500,000.00</a:t>
            </a:r>
          </a:p>
          <a:p>
            <a:endParaRPr lang="en-IN" sz="1400" dirty="0"/>
          </a:p>
          <a:p>
            <a:r>
              <a:rPr lang="en-IN" sz="1400" b="1" dirty="0"/>
              <a:t>LC Number: </a:t>
            </a:r>
            <a:r>
              <a:rPr lang="en-IN" sz="1400" dirty="0"/>
              <a:t>LC9876543210</a:t>
            </a:r>
          </a:p>
          <a:p>
            <a:endParaRPr lang="en-IN" sz="1400" dirty="0"/>
          </a:p>
          <a:p>
            <a:r>
              <a:rPr lang="en-IN" sz="1400" b="1" dirty="0"/>
              <a:t>Goods Description: </a:t>
            </a:r>
            <a:r>
              <a:rPr lang="en-IN" sz="1400" dirty="0"/>
              <a:t>“Electronic Goods”</a:t>
            </a:r>
          </a:p>
          <a:p>
            <a:endParaRPr lang="en-IN" sz="1400" dirty="0"/>
          </a:p>
          <a:p>
            <a:r>
              <a:rPr lang="en-IN" sz="1400" b="1" dirty="0"/>
              <a:t>Country of origin: </a:t>
            </a:r>
            <a:r>
              <a:rPr lang="en-IN" sz="1400" dirty="0"/>
              <a:t>India</a:t>
            </a:r>
          </a:p>
          <a:p>
            <a:endParaRPr lang="en-IN" sz="1400" dirty="0"/>
          </a:p>
          <a:p>
            <a:r>
              <a:rPr lang="en-IN" sz="1400" b="1" dirty="0"/>
              <a:t>From port: </a:t>
            </a:r>
            <a:r>
              <a:rPr lang="en-IN" sz="1400" dirty="0"/>
              <a:t>Chennai</a:t>
            </a:r>
          </a:p>
          <a:p>
            <a:endParaRPr lang="en-IN" sz="1400" dirty="0"/>
          </a:p>
          <a:p>
            <a:r>
              <a:rPr lang="en-IN" sz="1400" b="1" dirty="0"/>
              <a:t>To port: </a:t>
            </a:r>
            <a:r>
              <a:rPr lang="en-IN" sz="1400" dirty="0"/>
              <a:t>USA</a:t>
            </a:r>
          </a:p>
        </p:txBody>
      </p:sp>
      <p:sp>
        <p:nvSpPr>
          <p:cNvPr id="10" name="TextBox 9">
            <a:extLst>
              <a:ext uri="{FF2B5EF4-FFF2-40B4-BE49-F238E27FC236}">
                <a16:creationId xmlns:a16="http://schemas.microsoft.com/office/drawing/2014/main" id="{29EFD8E3-9A2B-345B-B854-9C5E15C45CBD}"/>
              </a:ext>
            </a:extLst>
          </p:cNvPr>
          <p:cNvSpPr txBox="1"/>
          <p:nvPr/>
        </p:nvSpPr>
        <p:spPr>
          <a:xfrm>
            <a:off x="6346370" y="3521532"/>
            <a:ext cx="1404552" cy="369332"/>
          </a:xfrm>
          <a:prstGeom prst="rect">
            <a:avLst/>
          </a:prstGeom>
          <a:noFill/>
        </p:spPr>
        <p:txBody>
          <a:bodyPr wrap="none" rtlCol="0">
            <a:spAutoFit/>
          </a:bodyPr>
          <a:lstStyle/>
          <a:p>
            <a:r>
              <a:rPr lang="en-IN" dirty="0"/>
              <a:t>NER Model</a:t>
            </a:r>
          </a:p>
        </p:txBody>
      </p:sp>
      <p:sp>
        <p:nvSpPr>
          <p:cNvPr id="3" name="TextBox 2">
            <a:extLst>
              <a:ext uri="{FF2B5EF4-FFF2-40B4-BE49-F238E27FC236}">
                <a16:creationId xmlns:a16="http://schemas.microsoft.com/office/drawing/2014/main" id="{C2CF4C0B-CF0C-3D96-1732-3C86A608795A}"/>
              </a:ext>
            </a:extLst>
          </p:cNvPr>
          <p:cNvSpPr txBox="1"/>
          <p:nvPr/>
        </p:nvSpPr>
        <p:spPr>
          <a:xfrm>
            <a:off x="1383989" y="1613318"/>
            <a:ext cx="1771639" cy="369332"/>
          </a:xfrm>
          <a:prstGeom prst="rect">
            <a:avLst/>
          </a:prstGeom>
          <a:noFill/>
        </p:spPr>
        <p:txBody>
          <a:bodyPr wrap="none" rtlCol="0">
            <a:spAutoFit/>
          </a:bodyPr>
          <a:lstStyle/>
          <a:p>
            <a:r>
              <a:rPr lang="en-IN" dirty="0"/>
              <a:t>Swift Message</a:t>
            </a:r>
          </a:p>
        </p:txBody>
      </p:sp>
    </p:spTree>
    <p:extLst>
      <p:ext uri="{BB962C8B-B14F-4D97-AF65-F5344CB8AC3E}">
        <p14:creationId xmlns:p14="http://schemas.microsoft.com/office/powerpoint/2010/main" val="581602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7CD-FE29-EC1F-5E3C-7482ADC1A8E9}"/>
              </a:ext>
            </a:extLst>
          </p:cNvPr>
          <p:cNvSpPr>
            <a:spLocks noGrp="1"/>
          </p:cNvSpPr>
          <p:nvPr>
            <p:ph type="title"/>
          </p:nvPr>
        </p:nvSpPr>
        <p:spPr/>
        <p:txBody>
          <a:bodyPr/>
          <a:lstStyle/>
          <a:p>
            <a:r>
              <a:rPr lang="en-IN" dirty="0"/>
              <a:t>NER on Banking</a:t>
            </a:r>
          </a:p>
        </p:txBody>
      </p:sp>
      <p:sp>
        <p:nvSpPr>
          <p:cNvPr id="3" name="TextBox 2">
            <a:extLst>
              <a:ext uri="{FF2B5EF4-FFF2-40B4-BE49-F238E27FC236}">
                <a16:creationId xmlns:a16="http://schemas.microsoft.com/office/drawing/2014/main" id="{B5CEB540-491E-6950-B70F-E650FC5526C5}"/>
              </a:ext>
            </a:extLst>
          </p:cNvPr>
          <p:cNvSpPr txBox="1"/>
          <p:nvPr/>
        </p:nvSpPr>
        <p:spPr>
          <a:xfrm>
            <a:off x="436590" y="1585214"/>
            <a:ext cx="5880136" cy="523220"/>
          </a:xfrm>
          <a:prstGeom prst="rect">
            <a:avLst/>
          </a:prstGeom>
          <a:noFill/>
        </p:spPr>
        <p:txBody>
          <a:bodyPr wrap="none" rtlCol="0">
            <a:spAutoFit/>
          </a:bodyPr>
          <a:lstStyle/>
          <a:p>
            <a:r>
              <a:rPr lang="en-IN" sz="2800" dirty="0"/>
              <a:t>Classification + Entity Extraction </a:t>
            </a:r>
          </a:p>
        </p:txBody>
      </p:sp>
      <p:pic>
        <p:nvPicPr>
          <p:cNvPr id="4" name="Picture 2" descr="Multiple documents flowchart symbol">
            <a:extLst>
              <a:ext uri="{FF2B5EF4-FFF2-40B4-BE49-F238E27FC236}">
                <a16:creationId xmlns:a16="http://schemas.microsoft.com/office/drawing/2014/main" id="{B6BFD4F7-064D-C6A6-F057-ACA3DF5744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86" t="17419" r="16485" b="35543"/>
          <a:stretch/>
        </p:blipFill>
        <p:spPr bwMode="auto">
          <a:xfrm>
            <a:off x="289640" y="3564295"/>
            <a:ext cx="1576873" cy="10170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8C14994-5A63-2978-C6F1-12F3D0DB4207}"/>
              </a:ext>
            </a:extLst>
          </p:cNvPr>
          <p:cNvSpPr/>
          <p:nvPr/>
        </p:nvSpPr>
        <p:spPr>
          <a:xfrm>
            <a:off x="5933878" y="2307380"/>
            <a:ext cx="2397968" cy="466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Corporate Action</a:t>
            </a:r>
          </a:p>
        </p:txBody>
      </p:sp>
      <p:sp>
        <p:nvSpPr>
          <p:cNvPr id="6" name="Rectangle 5">
            <a:extLst>
              <a:ext uri="{FF2B5EF4-FFF2-40B4-BE49-F238E27FC236}">
                <a16:creationId xmlns:a16="http://schemas.microsoft.com/office/drawing/2014/main" id="{9BB9C63F-4949-B8E9-35CB-9ADE9EA6EB1E}"/>
              </a:ext>
            </a:extLst>
          </p:cNvPr>
          <p:cNvSpPr/>
          <p:nvPr/>
        </p:nvSpPr>
        <p:spPr>
          <a:xfrm>
            <a:off x="5933878" y="3097763"/>
            <a:ext cx="2397968" cy="466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Payment</a:t>
            </a:r>
          </a:p>
        </p:txBody>
      </p:sp>
      <p:sp>
        <p:nvSpPr>
          <p:cNvPr id="7" name="Rectangle 6">
            <a:extLst>
              <a:ext uri="{FF2B5EF4-FFF2-40B4-BE49-F238E27FC236}">
                <a16:creationId xmlns:a16="http://schemas.microsoft.com/office/drawing/2014/main" id="{C147960D-65AD-ACD0-1E39-49C54F9AB049}"/>
              </a:ext>
            </a:extLst>
          </p:cNvPr>
          <p:cNvSpPr/>
          <p:nvPr/>
        </p:nvSpPr>
        <p:spPr>
          <a:xfrm>
            <a:off x="5933878" y="3817174"/>
            <a:ext cx="2397968" cy="466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Subscription</a:t>
            </a:r>
          </a:p>
        </p:txBody>
      </p:sp>
      <p:sp>
        <p:nvSpPr>
          <p:cNvPr id="8" name="Rectangle 7">
            <a:extLst>
              <a:ext uri="{FF2B5EF4-FFF2-40B4-BE49-F238E27FC236}">
                <a16:creationId xmlns:a16="http://schemas.microsoft.com/office/drawing/2014/main" id="{4C9B9E89-C1BC-97C4-3CE2-23742C319FCF}"/>
              </a:ext>
            </a:extLst>
          </p:cNvPr>
          <p:cNvSpPr/>
          <p:nvPr/>
        </p:nvSpPr>
        <p:spPr>
          <a:xfrm>
            <a:off x="5933878" y="4581330"/>
            <a:ext cx="2397968" cy="541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Account Management</a:t>
            </a:r>
          </a:p>
        </p:txBody>
      </p:sp>
      <p:sp>
        <p:nvSpPr>
          <p:cNvPr id="9" name="Rectangle 8">
            <a:extLst>
              <a:ext uri="{FF2B5EF4-FFF2-40B4-BE49-F238E27FC236}">
                <a16:creationId xmlns:a16="http://schemas.microsoft.com/office/drawing/2014/main" id="{2F6F8983-B098-386B-7817-B94670E2E04D}"/>
              </a:ext>
            </a:extLst>
          </p:cNvPr>
          <p:cNvSpPr/>
          <p:nvPr/>
        </p:nvSpPr>
        <p:spPr>
          <a:xfrm>
            <a:off x="5933878" y="5540264"/>
            <a:ext cx="2397968" cy="541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Settlement</a:t>
            </a:r>
          </a:p>
        </p:txBody>
      </p:sp>
      <p:cxnSp>
        <p:nvCxnSpPr>
          <p:cNvPr id="10" name="Straight Arrow Connector 9">
            <a:extLst>
              <a:ext uri="{FF2B5EF4-FFF2-40B4-BE49-F238E27FC236}">
                <a16:creationId xmlns:a16="http://schemas.microsoft.com/office/drawing/2014/main" id="{86A1BFE6-C89B-73BB-EB79-42F0783BA084}"/>
              </a:ext>
            </a:extLst>
          </p:cNvPr>
          <p:cNvCxnSpPr>
            <a:cxnSpLocks/>
            <a:endCxn id="6" idx="1"/>
          </p:cNvCxnSpPr>
          <p:nvPr/>
        </p:nvCxnSpPr>
        <p:spPr>
          <a:xfrm>
            <a:off x="3899026" y="3331028"/>
            <a:ext cx="2034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1B0A058-6871-114E-6913-FC15BF6614C2}"/>
              </a:ext>
            </a:extLst>
          </p:cNvPr>
          <p:cNvCxnSpPr>
            <a:cxnSpLocks/>
          </p:cNvCxnSpPr>
          <p:nvPr/>
        </p:nvCxnSpPr>
        <p:spPr>
          <a:xfrm>
            <a:off x="3899026" y="4053195"/>
            <a:ext cx="2081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E4F17E9-9EDB-0890-04F7-07E4BD4448E1}"/>
              </a:ext>
            </a:extLst>
          </p:cNvPr>
          <p:cNvCxnSpPr>
            <a:cxnSpLocks/>
          </p:cNvCxnSpPr>
          <p:nvPr/>
        </p:nvCxnSpPr>
        <p:spPr>
          <a:xfrm>
            <a:off x="1843187" y="4072810"/>
            <a:ext cx="4149794" cy="17274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72A9CFA-8ECB-F345-5B53-06269A51BB86}"/>
              </a:ext>
            </a:extLst>
          </p:cNvPr>
          <p:cNvCxnSpPr>
            <a:cxnSpLocks/>
            <a:endCxn id="8" idx="1"/>
          </p:cNvCxnSpPr>
          <p:nvPr/>
        </p:nvCxnSpPr>
        <p:spPr>
          <a:xfrm flipV="1">
            <a:off x="3899026" y="4851918"/>
            <a:ext cx="2034852" cy="1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27F27477-1E7B-D8F9-1BF4-220EA78C1BEF}"/>
              </a:ext>
            </a:extLst>
          </p:cNvPr>
          <p:cNvCxnSpPr>
            <a:cxnSpLocks/>
            <a:stCxn id="4" idx="3"/>
            <a:endCxn id="5" idx="1"/>
          </p:cNvCxnSpPr>
          <p:nvPr/>
        </p:nvCxnSpPr>
        <p:spPr>
          <a:xfrm flipV="1">
            <a:off x="1866513" y="2540645"/>
            <a:ext cx="4067365" cy="15321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973EB4C-7DD4-E6EE-E139-CAB2E4AE0292}"/>
              </a:ext>
            </a:extLst>
          </p:cNvPr>
          <p:cNvSpPr txBox="1"/>
          <p:nvPr/>
        </p:nvSpPr>
        <p:spPr>
          <a:xfrm>
            <a:off x="436590" y="4787237"/>
            <a:ext cx="2401619" cy="1200329"/>
          </a:xfrm>
          <a:prstGeom prst="rect">
            <a:avLst/>
          </a:prstGeom>
          <a:noFill/>
        </p:spPr>
        <p:txBody>
          <a:bodyPr wrap="none" rtlCol="0">
            <a:spAutoFit/>
          </a:bodyPr>
          <a:lstStyle/>
          <a:p>
            <a:r>
              <a:rPr lang="en-IN" dirty="0"/>
              <a:t>Swift Messages</a:t>
            </a:r>
            <a:br>
              <a:rPr lang="en-IN" dirty="0"/>
            </a:br>
            <a:r>
              <a:rPr lang="en-IN" dirty="0"/>
              <a:t>pdf documents</a:t>
            </a:r>
          </a:p>
          <a:p>
            <a:r>
              <a:rPr lang="en-IN" dirty="0"/>
              <a:t>Scanned documents</a:t>
            </a:r>
          </a:p>
          <a:p>
            <a:r>
              <a:rPr lang="en-IN" dirty="0"/>
              <a:t>Email</a:t>
            </a:r>
          </a:p>
        </p:txBody>
      </p:sp>
      <p:cxnSp>
        <p:nvCxnSpPr>
          <p:cNvPr id="17" name="Straight Arrow Connector 16">
            <a:extLst>
              <a:ext uri="{FF2B5EF4-FFF2-40B4-BE49-F238E27FC236}">
                <a16:creationId xmlns:a16="http://schemas.microsoft.com/office/drawing/2014/main" id="{AEF27873-84EE-55D0-BD8A-EF84BA2D4B16}"/>
              </a:ext>
            </a:extLst>
          </p:cNvPr>
          <p:cNvCxnSpPr/>
          <p:nvPr/>
        </p:nvCxnSpPr>
        <p:spPr>
          <a:xfrm>
            <a:off x="8490857" y="2540645"/>
            <a:ext cx="1007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7E114A4-1A43-B0B1-2172-5D98B61EC09D}"/>
              </a:ext>
            </a:extLst>
          </p:cNvPr>
          <p:cNvSpPr txBox="1"/>
          <p:nvPr/>
        </p:nvSpPr>
        <p:spPr>
          <a:xfrm>
            <a:off x="9498563" y="2320302"/>
            <a:ext cx="2055371" cy="369332"/>
          </a:xfrm>
          <a:prstGeom prst="rect">
            <a:avLst/>
          </a:prstGeom>
          <a:noFill/>
        </p:spPr>
        <p:txBody>
          <a:bodyPr wrap="none" rtlCol="0">
            <a:spAutoFit/>
          </a:bodyPr>
          <a:lstStyle/>
          <a:p>
            <a:r>
              <a:rPr lang="en-IN" dirty="0"/>
              <a:t>Entity Extraction</a:t>
            </a:r>
          </a:p>
        </p:txBody>
      </p:sp>
      <p:cxnSp>
        <p:nvCxnSpPr>
          <p:cNvPr id="19" name="Straight Arrow Connector 18">
            <a:extLst>
              <a:ext uri="{FF2B5EF4-FFF2-40B4-BE49-F238E27FC236}">
                <a16:creationId xmlns:a16="http://schemas.microsoft.com/office/drawing/2014/main" id="{C110FCCD-5B97-15E0-3DE2-5AC744EA6576}"/>
              </a:ext>
            </a:extLst>
          </p:cNvPr>
          <p:cNvCxnSpPr/>
          <p:nvPr/>
        </p:nvCxnSpPr>
        <p:spPr>
          <a:xfrm>
            <a:off x="8490857" y="3342490"/>
            <a:ext cx="1007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27E99ED-F2AE-B0F7-A8FF-8CAE676E2841}"/>
              </a:ext>
            </a:extLst>
          </p:cNvPr>
          <p:cNvSpPr txBox="1"/>
          <p:nvPr/>
        </p:nvSpPr>
        <p:spPr>
          <a:xfrm>
            <a:off x="9498563" y="3122147"/>
            <a:ext cx="2055371" cy="369332"/>
          </a:xfrm>
          <a:prstGeom prst="rect">
            <a:avLst/>
          </a:prstGeom>
          <a:noFill/>
        </p:spPr>
        <p:txBody>
          <a:bodyPr wrap="none" rtlCol="0">
            <a:spAutoFit/>
          </a:bodyPr>
          <a:lstStyle/>
          <a:p>
            <a:r>
              <a:rPr lang="en-IN" dirty="0"/>
              <a:t>Entity Extraction</a:t>
            </a:r>
          </a:p>
        </p:txBody>
      </p:sp>
      <p:cxnSp>
        <p:nvCxnSpPr>
          <p:cNvPr id="21" name="Straight Arrow Connector 20">
            <a:extLst>
              <a:ext uri="{FF2B5EF4-FFF2-40B4-BE49-F238E27FC236}">
                <a16:creationId xmlns:a16="http://schemas.microsoft.com/office/drawing/2014/main" id="{EDFB4433-B0E5-53E0-2D18-9A00CC878696}"/>
              </a:ext>
            </a:extLst>
          </p:cNvPr>
          <p:cNvCxnSpPr/>
          <p:nvPr/>
        </p:nvCxnSpPr>
        <p:spPr>
          <a:xfrm>
            <a:off x="8537119" y="4072810"/>
            <a:ext cx="1007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08E975F-A59D-FF08-A709-F5D7CB0FA3F5}"/>
              </a:ext>
            </a:extLst>
          </p:cNvPr>
          <p:cNvSpPr txBox="1"/>
          <p:nvPr/>
        </p:nvSpPr>
        <p:spPr>
          <a:xfrm>
            <a:off x="9544825" y="3852467"/>
            <a:ext cx="2055371" cy="369332"/>
          </a:xfrm>
          <a:prstGeom prst="rect">
            <a:avLst/>
          </a:prstGeom>
          <a:noFill/>
        </p:spPr>
        <p:txBody>
          <a:bodyPr wrap="none" rtlCol="0">
            <a:spAutoFit/>
          </a:bodyPr>
          <a:lstStyle/>
          <a:p>
            <a:r>
              <a:rPr lang="en-IN" dirty="0"/>
              <a:t>Entity Extraction</a:t>
            </a:r>
          </a:p>
        </p:txBody>
      </p:sp>
      <p:cxnSp>
        <p:nvCxnSpPr>
          <p:cNvPr id="23" name="Straight Arrow Connector 22">
            <a:extLst>
              <a:ext uri="{FF2B5EF4-FFF2-40B4-BE49-F238E27FC236}">
                <a16:creationId xmlns:a16="http://schemas.microsoft.com/office/drawing/2014/main" id="{A2318684-F175-4427-535D-F164833CD307}"/>
              </a:ext>
            </a:extLst>
          </p:cNvPr>
          <p:cNvCxnSpPr/>
          <p:nvPr/>
        </p:nvCxnSpPr>
        <p:spPr>
          <a:xfrm>
            <a:off x="8490857" y="4803130"/>
            <a:ext cx="1007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3E52361-7BF6-D08B-A817-0B7C0320FF3C}"/>
              </a:ext>
            </a:extLst>
          </p:cNvPr>
          <p:cNvSpPr txBox="1"/>
          <p:nvPr/>
        </p:nvSpPr>
        <p:spPr>
          <a:xfrm>
            <a:off x="9498563" y="4582787"/>
            <a:ext cx="2055371" cy="369332"/>
          </a:xfrm>
          <a:prstGeom prst="rect">
            <a:avLst/>
          </a:prstGeom>
          <a:noFill/>
        </p:spPr>
        <p:txBody>
          <a:bodyPr wrap="none" rtlCol="0">
            <a:spAutoFit/>
          </a:bodyPr>
          <a:lstStyle/>
          <a:p>
            <a:r>
              <a:rPr lang="en-IN" dirty="0"/>
              <a:t>Entity Extraction</a:t>
            </a:r>
          </a:p>
        </p:txBody>
      </p:sp>
      <p:cxnSp>
        <p:nvCxnSpPr>
          <p:cNvPr id="25" name="Straight Arrow Connector 24">
            <a:extLst>
              <a:ext uri="{FF2B5EF4-FFF2-40B4-BE49-F238E27FC236}">
                <a16:creationId xmlns:a16="http://schemas.microsoft.com/office/drawing/2014/main" id="{84A92963-7375-2BDB-5223-21A97AE671A6}"/>
              </a:ext>
            </a:extLst>
          </p:cNvPr>
          <p:cNvCxnSpPr/>
          <p:nvPr/>
        </p:nvCxnSpPr>
        <p:spPr>
          <a:xfrm>
            <a:off x="8584797" y="5826810"/>
            <a:ext cx="10077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89DF858-251E-3D32-7D2D-97DD24B2F785}"/>
              </a:ext>
            </a:extLst>
          </p:cNvPr>
          <p:cNvSpPr txBox="1"/>
          <p:nvPr/>
        </p:nvSpPr>
        <p:spPr>
          <a:xfrm>
            <a:off x="9592503" y="5606467"/>
            <a:ext cx="2055371" cy="369332"/>
          </a:xfrm>
          <a:prstGeom prst="rect">
            <a:avLst/>
          </a:prstGeom>
          <a:noFill/>
        </p:spPr>
        <p:txBody>
          <a:bodyPr wrap="none" rtlCol="0">
            <a:spAutoFit/>
          </a:bodyPr>
          <a:lstStyle/>
          <a:p>
            <a:r>
              <a:rPr lang="en-IN" dirty="0"/>
              <a:t>Entity Extraction</a:t>
            </a:r>
          </a:p>
        </p:txBody>
      </p:sp>
    </p:spTree>
    <p:extLst>
      <p:ext uri="{BB962C8B-B14F-4D97-AF65-F5344CB8AC3E}">
        <p14:creationId xmlns:p14="http://schemas.microsoft.com/office/powerpoint/2010/main" val="2683928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3E55-3071-89C2-15ED-05BC1FF4780E}"/>
              </a:ext>
            </a:extLst>
          </p:cNvPr>
          <p:cNvSpPr>
            <a:spLocks noGrp="1"/>
          </p:cNvSpPr>
          <p:nvPr>
            <p:ph type="title"/>
          </p:nvPr>
        </p:nvSpPr>
        <p:spPr/>
        <p:txBody>
          <a:bodyPr/>
          <a:lstStyle/>
          <a:p>
            <a:r>
              <a:rPr lang="en-IN" dirty="0"/>
              <a:t>NER on Medical documents</a:t>
            </a:r>
          </a:p>
        </p:txBody>
      </p:sp>
      <p:sp>
        <p:nvSpPr>
          <p:cNvPr id="5" name="Content Placeholder 2">
            <a:extLst>
              <a:ext uri="{FF2B5EF4-FFF2-40B4-BE49-F238E27FC236}">
                <a16:creationId xmlns:a16="http://schemas.microsoft.com/office/drawing/2014/main" id="{39E33348-F2EE-8755-50A9-023BDBFC7FB6}"/>
              </a:ext>
            </a:extLst>
          </p:cNvPr>
          <p:cNvSpPr txBox="1">
            <a:spLocks/>
          </p:cNvSpPr>
          <p:nvPr/>
        </p:nvSpPr>
        <p:spPr>
          <a:xfrm>
            <a:off x="501521" y="1329623"/>
            <a:ext cx="10927702" cy="1815882"/>
          </a:xfrm>
          <a:prstGeom prst="rect">
            <a:avLst/>
          </a:prstGeom>
          <a:noFill/>
        </p:spPr>
        <p:txBody>
          <a:bodyPr wrap="square" rtlCol="0">
            <a:spAutoFit/>
          </a:bodyPr>
          <a:lstStyle>
            <a:defPPr>
              <a:defRPr lang="en-US"/>
            </a:defPPr>
            <a:lvl1pPr>
              <a:defRPr sz="1400" b="1"/>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dirty="0">
                <a:latin typeface="+mj-lt"/>
              </a:rPr>
              <a:t>"Upon admission, the 58-year-old male presented with substernal chest pain radiating to the left arm, exacerbated by physical exertion and relieved by rest, suggestive of angina pectoris. Past medical history includes Type 2 DM, managed with Metformin, and hypertension controlled with Lisinopril. EKG demonstrated ST elevation in leads II, III, and </a:t>
            </a:r>
            <a:r>
              <a:rPr lang="en-US" sz="1600" b="0" dirty="0" err="1">
                <a:latin typeface="+mj-lt"/>
              </a:rPr>
              <a:t>aVF</a:t>
            </a:r>
            <a:r>
              <a:rPr lang="en-US" sz="1600" b="0" dirty="0">
                <a:latin typeface="+mj-lt"/>
              </a:rPr>
              <a:t>, consistent with an inferior wall MI. Troponin levels were elevated at 0.5 ng/</a:t>
            </a:r>
            <a:r>
              <a:rPr lang="en-US" sz="1600" b="0" dirty="0" err="1">
                <a:latin typeface="+mj-lt"/>
              </a:rPr>
              <a:t>mL.</a:t>
            </a:r>
            <a:r>
              <a:rPr lang="en-US" sz="1600" b="0" dirty="0">
                <a:latin typeface="+mj-lt"/>
              </a:rPr>
              <a:t> The patient underwent immediate PCI to the right coronary artery, revealing a 90% occlusion. Post-procedure, he was started on dual antiplatelet therapy with Aspirin and Clopidogrel, alongside Statin therapy for LDL management, recorded at 160 mg/dL pre-admission."</a:t>
            </a:r>
            <a:endParaRPr lang="en-IN" sz="1600" b="0" dirty="0">
              <a:latin typeface="+mj-lt"/>
            </a:endParaRPr>
          </a:p>
        </p:txBody>
      </p:sp>
      <p:sp>
        <p:nvSpPr>
          <p:cNvPr id="6" name="TextBox 5">
            <a:extLst>
              <a:ext uri="{FF2B5EF4-FFF2-40B4-BE49-F238E27FC236}">
                <a16:creationId xmlns:a16="http://schemas.microsoft.com/office/drawing/2014/main" id="{3E2A350D-7C3D-D647-6F72-D10DD0ABFBB7}"/>
              </a:ext>
            </a:extLst>
          </p:cNvPr>
          <p:cNvSpPr txBox="1"/>
          <p:nvPr/>
        </p:nvSpPr>
        <p:spPr>
          <a:xfrm>
            <a:off x="150826" y="4195664"/>
            <a:ext cx="3037911" cy="2031325"/>
          </a:xfrm>
          <a:prstGeom prst="rect">
            <a:avLst/>
          </a:prstGeom>
          <a:noFill/>
        </p:spPr>
        <p:txBody>
          <a:bodyPr wrap="square">
            <a:spAutoFit/>
          </a:bodyPr>
          <a:lstStyle/>
          <a:p>
            <a:pPr algn="l"/>
            <a:r>
              <a:rPr lang="en-IN" b="1" i="0" dirty="0">
                <a:solidFill>
                  <a:srgbClr val="0D0D0D"/>
                </a:solidFill>
                <a:effectLst/>
                <a:latin typeface="+mj-lt"/>
              </a:rPr>
              <a:t>Patient Demographics</a:t>
            </a:r>
          </a:p>
          <a:p>
            <a:pPr algn="l"/>
            <a:endParaRPr lang="en-IN" b="1" i="0" dirty="0">
              <a:solidFill>
                <a:srgbClr val="0D0D0D"/>
              </a:solidFill>
              <a:effectLst/>
              <a:latin typeface="+mj-lt"/>
            </a:endParaRPr>
          </a:p>
          <a:p>
            <a:pPr lvl="1">
              <a:buFont typeface="Arial" panose="020B0604020202020204" pitchFamily="34" charset="0"/>
              <a:buChar char="•"/>
            </a:pPr>
            <a:r>
              <a:rPr lang="en-IN" b="1" i="0" dirty="0">
                <a:solidFill>
                  <a:srgbClr val="0D0D0D"/>
                </a:solidFill>
                <a:effectLst/>
                <a:latin typeface="+mj-lt"/>
              </a:rPr>
              <a:t>Age</a:t>
            </a:r>
            <a:r>
              <a:rPr lang="en-IN" b="0" i="0" dirty="0">
                <a:solidFill>
                  <a:srgbClr val="0D0D0D"/>
                </a:solidFill>
                <a:effectLst/>
                <a:latin typeface="+mj-lt"/>
              </a:rPr>
              <a:t>: 58-year-old</a:t>
            </a:r>
          </a:p>
          <a:p>
            <a:pPr lvl="1">
              <a:buFont typeface="Arial" panose="020B0604020202020204" pitchFamily="34" charset="0"/>
              <a:buChar char="•"/>
            </a:pPr>
            <a:endParaRPr lang="en-IN" b="0" i="0" dirty="0">
              <a:solidFill>
                <a:srgbClr val="0D0D0D"/>
              </a:solidFill>
              <a:effectLst/>
              <a:latin typeface="+mj-lt"/>
            </a:endParaRPr>
          </a:p>
          <a:p>
            <a:pPr lvl="1">
              <a:buFont typeface="Arial" panose="020B0604020202020204" pitchFamily="34" charset="0"/>
              <a:buChar char="•"/>
            </a:pPr>
            <a:r>
              <a:rPr lang="en-IN" b="1" i="0" dirty="0">
                <a:solidFill>
                  <a:srgbClr val="0D0D0D"/>
                </a:solidFill>
                <a:effectLst/>
                <a:latin typeface="+mj-lt"/>
              </a:rPr>
              <a:t>Gender</a:t>
            </a:r>
            <a:r>
              <a:rPr lang="en-IN" b="0" i="0" dirty="0">
                <a:solidFill>
                  <a:srgbClr val="0D0D0D"/>
                </a:solidFill>
                <a:effectLst/>
                <a:latin typeface="+mj-lt"/>
              </a:rPr>
              <a:t>: male</a:t>
            </a:r>
          </a:p>
          <a:p>
            <a:pPr algn="l">
              <a:buFont typeface="Arial" panose="020B0604020202020204" pitchFamily="34" charset="0"/>
              <a:buChar char="•"/>
            </a:pPr>
            <a:endParaRPr lang="en-IN" b="0" i="0" dirty="0">
              <a:solidFill>
                <a:srgbClr val="0D0D0D"/>
              </a:solidFill>
              <a:effectLst/>
              <a:latin typeface="+mj-lt"/>
            </a:endParaRPr>
          </a:p>
          <a:p>
            <a:pPr algn="l"/>
            <a:endParaRPr lang="en-IN" b="0" i="0" dirty="0">
              <a:solidFill>
                <a:srgbClr val="0D0D0D"/>
              </a:solidFill>
              <a:effectLst/>
              <a:latin typeface="+mj-lt"/>
            </a:endParaRPr>
          </a:p>
        </p:txBody>
      </p:sp>
      <p:sp>
        <p:nvSpPr>
          <p:cNvPr id="8" name="TextBox 7">
            <a:extLst>
              <a:ext uri="{FF2B5EF4-FFF2-40B4-BE49-F238E27FC236}">
                <a16:creationId xmlns:a16="http://schemas.microsoft.com/office/drawing/2014/main" id="{9FBF9F2D-D022-9D03-D706-2A8287E30CFC}"/>
              </a:ext>
            </a:extLst>
          </p:cNvPr>
          <p:cNvSpPr txBox="1"/>
          <p:nvPr/>
        </p:nvSpPr>
        <p:spPr>
          <a:xfrm>
            <a:off x="2806182" y="4195664"/>
            <a:ext cx="4863581" cy="2585323"/>
          </a:xfrm>
          <a:prstGeom prst="rect">
            <a:avLst/>
          </a:prstGeom>
          <a:noFill/>
        </p:spPr>
        <p:txBody>
          <a:bodyPr wrap="square">
            <a:spAutoFit/>
          </a:bodyPr>
          <a:lstStyle/>
          <a:p>
            <a:pPr algn="l"/>
            <a:r>
              <a:rPr lang="en-IN" b="1" i="0" dirty="0">
                <a:solidFill>
                  <a:srgbClr val="0D0D0D"/>
                </a:solidFill>
                <a:effectLst/>
                <a:latin typeface="+mj-lt"/>
              </a:rPr>
              <a:t>Symptoms</a:t>
            </a:r>
          </a:p>
          <a:p>
            <a:pPr lvl="1">
              <a:buFont typeface="Arial" panose="020B0604020202020204" pitchFamily="34" charset="0"/>
              <a:buChar char="•"/>
            </a:pPr>
            <a:r>
              <a:rPr lang="en-IN" b="1" i="0" dirty="0">
                <a:solidFill>
                  <a:srgbClr val="0D0D0D"/>
                </a:solidFill>
                <a:effectLst/>
                <a:latin typeface="+mj-lt"/>
              </a:rPr>
              <a:t>Symptom</a:t>
            </a:r>
            <a:r>
              <a:rPr lang="en-IN" b="0" i="0" dirty="0">
                <a:solidFill>
                  <a:srgbClr val="0D0D0D"/>
                </a:solidFill>
                <a:effectLst/>
                <a:latin typeface="+mj-lt"/>
              </a:rPr>
              <a:t>: substernal chest pain radiating to the left arm</a:t>
            </a:r>
          </a:p>
          <a:p>
            <a:pPr lvl="1">
              <a:buFont typeface="Arial" panose="020B0604020202020204" pitchFamily="34" charset="0"/>
              <a:buChar char="•"/>
            </a:pPr>
            <a:endParaRPr lang="en-IN" b="0" i="0" dirty="0">
              <a:solidFill>
                <a:srgbClr val="0D0D0D"/>
              </a:solidFill>
              <a:effectLst/>
              <a:latin typeface="+mj-lt"/>
            </a:endParaRPr>
          </a:p>
          <a:p>
            <a:pPr lvl="1">
              <a:buFont typeface="Arial" panose="020B0604020202020204" pitchFamily="34" charset="0"/>
              <a:buChar char="•"/>
            </a:pPr>
            <a:r>
              <a:rPr lang="en-IN" b="1" i="0" dirty="0">
                <a:solidFill>
                  <a:srgbClr val="0D0D0D"/>
                </a:solidFill>
                <a:effectLst/>
                <a:latin typeface="+mj-lt"/>
              </a:rPr>
              <a:t>Condition Trigger</a:t>
            </a:r>
            <a:r>
              <a:rPr lang="en-IN" b="0" i="0" dirty="0">
                <a:solidFill>
                  <a:srgbClr val="0D0D0D"/>
                </a:solidFill>
                <a:effectLst/>
                <a:latin typeface="+mj-lt"/>
              </a:rPr>
              <a:t>: exacerbated by physical exertion</a:t>
            </a:r>
          </a:p>
          <a:p>
            <a:pPr lvl="1">
              <a:buFont typeface="Arial" panose="020B0604020202020204" pitchFamily="34" charset="0"/>
              <a:buChar char="•"/>
            </a:pPr>
            <a:endParaRPr lang="en-IN" b="0" i="0" dirty="0">
              <a:solidFill>
                <a:srgbClr val="0D0D0D"/>
              </a:solidFill>
              <a:effectLst/>
              <a:latin typeface="+mj-lt"/>
            </a:endParaRPr>
          </a:p>
          <a:p>
            <a:pPr lvl="1">
              <a:buFont typeface="Arial" panose="020B0604020202020204" pitchFamily="34" charset="0"/>
              <a:buChar char="•"/>
            </a:pPr>
            <a:r>
              <a:rPr lang="en-IN" b="1" i="0" dirty="0">
                <a:solidFill>
                  <a:srgbClr val="0D0D0D"/>
                </a:solidFill>
                <a:effectLst/>
                <a:latin typeface="+mj-lt"/>
              </a:rPr>
              <a:t>Condition Relief</a:t>
            </a:r>
            <a:r>
              <a:rPr lang="en-IN" b="0" i="0" dirty="0">
                <a:solidFill>
                  <a:srgbClr val="0D0D0D"/>
                </a:solidFill>
                <a:effectLst/>
                <a:latin typeface="+mj-lt"/>
              </a:rPr>
              <a:t>: relieved by rest</a:t>
            </a:r>
          </a:p>
          <a:p>
            <a:pPr algn="l">
              <a:buFont typeface="Arial" panose="020B0604020202020204" pitchFamily="34" charset="0"/>
              <a:buChar char="•"/>
            </a:pPr>
            <a:endParaRPr lang="en-IN" b="0" i="0" dirty="0">
              <a:solidFill>
                <a:srgbClr val="0D0D0D"/>
              </a:solidFill>
              <a:effectLst/>
              <a:latin typeface="+mj-lt"/>
            </a:endParaRPr>
          </a:p>
        </p:txBody>
      </p:sp>
      <p:sp>
        <p:nvSpPr>
          <p:cNvPr id="10" name="TextBox 9">
            <a:extLst>
              <a:ext uri="{FF2B5EF4-FFF2-40B4-BE49-F238E27FC236}">
                <a16:creationId xmlns:a16="http://schemas.microsoft.com/office/drawing/2014/main" id="{93FFD1E0-F14D-6A86-BAFF-BE531CBBEE01}"/>
              </a:ext>
            </a:extLst>
          </p:cNvPr>
          <p:cNvSpPr txBox="1"/>
          <p:nvPr/>
        </p:nvSpPr>
        <p:spPr>
          <a:xfrm>
            <a:off x="8089641" y="4101978"/>
            <a:ext cx="4266422" cy="2585323"/>
          </a:xfrm>
          <a:prstGeom prst="rect">
            <a:avLst/>
          </a:prstGeom>
          <a:noFill/>
        </p:spPr>
        <p:txBody>
          <a:bodyPr wrap="square">
            <a:spAutoFit/>
          </a:bodyPr>
          <a:lstStyle/>
          <a:p>
            <a:pPr algn="l"/>
            <a:r>
              <a:rPr lang="en-IN" b="1" i="0" dirty="0">
                <a:solidFill>
                  <a:srgbClr val="0D0D0D"/>
                </a:solidFill>
                <a:effectLst/>
                <a:latin typeface="+mj-lt"/>
              </a:rPr>
              <a:t>Diagnoses</a:t>
            </a:r>
          </a:p>
          <a:p>
            <a:pPr lvl="1">
              <a:buFont typeface="Arial" panose="020B0604020202020204" pitchFamily="34" charset="0"/>
              <a:buChar char="•"/>
            </a:pPr>
            <a:r>
              <a:rPr lang="en-IN" b="1" i="0" dirty="0">
                <a:solidFill>
                  <a:srgbClr val="0D0D0D"/>
                </a:solidFill>
                <a:effectLst/>
                <a:latin typeface="+mj-lt"/>
              </a:rPr>
              <a:t>Diagnosis 1</a:t>
            </a:r>
            <a:r>
              <a:rPr lang="en-IN" b="0" i="0" dirty="0">
                <a:solidFill>
                  <a:srgbClr val="0D0D0D"/>
                </a:solidFill>
                <a:effectLst/>
                <a:latin typeface="+mj-lt"/>
              </a:rPr>
              <a:t>: suggestive of angina pectoris</a:t>
            </a:r>
          </a:p>
          <a:p>
            <a:pPr lvl="1">
              <a:buFont typeface="Arial" panose="020B0604020202020204" pitchFamily="34" charset="0"/>
              <a:buChar char="•"/>
            </a:pPr>
            <a:endParaRPr lang="en-IN" b="0" i="0" dirty="0">
              <a:solidFill>
                <a:srgbClr val="0D0D0D"/>
              </a:solidFill>
              <a:effectLst/>
              <a:latin typeface="+mj-lt"/>
            </a:endParaRPr>
          </a:p>
          <a:p>
            <a:pPr lvl="1">
              <a:buFont typeface="Arial" panose="020B0604020202020204" pitchFamily="34" charset="0"/>
              <a:buChar char="•"/>
            </a:pPr>
            <a:r>
              <a:rPr lang="en-IN" b="1" i="0" dirty="0">
                <a:solidFill>
                  <a:srgbClr val="0D0D0D"/>
                </a:solidFill>
                <a:effectLst/>
                <a:latin typeface="+mj-lt"/>
              </a:rPr>
              <a:t>Diagnosis 2</a:t>
            </a:r>
            <a:r>
              <a:rPr lang="en-IN" b="0" i="0" dirty="0">
                <a:solidFill>
                  <a:srgbClr val="0D0D0D"/>
                </a:solidFill>
                <a:effectLst/>
                <a:latin typeface="+mj-lt"/>
              </a:rPr>
              <a:t>: Type 2 DM (Diabetes Mellitus)</a:t>
            </a:r>
          </a:p>
          <a:p>
            <a:pPr lvl="1">
              <a:buFont typeface="Arial" panose="020B0604020202020204" pitchFamily="34" charset="0"/>
              <a:buChar char="•"/>
            </a:pPr>
            <a:endParaRPr lang="en-IN" b="0" i="0" dirty="0">
              <a:solidFill>
                <a:srgbClr val="0D0D0D"/>
              </a:solidFill>
              <a:effectLst/>
              <a:latin typeface="+mj-lt"/>
            </a:endParaRPr>
          </a:p>
          <a:p>
            <a:pPr lvl="1">
              <a:buFont typeface="Arial" panose="020B0604020202020204" pitchFamily="34" charset="0"/>
              <a:buChar char="•"/>
            </a:pPr>
            <a:r>
              <a:rPr lang="en-IN" b="1" i="0" dirty="0">
                <a:solidFill>
                  <a:srgbClr val="0D0D0D"/>
                </a:solidFill>
                <a:effectLst/>
                <a:latin typeface="+mj-lt"/>
              </a:rPr>
              <a:t>Diagnosis 3</a:t>
            </a:r>
            <a:r>
              <a:rPr lang="en-IN" b="0" i="0" dirty="0">
                <a:solidFill>
                  <a:srgbClr val="0D0D0D"/>
                </a:solidFill>
                <a:effectLst/>
                <a:latin typeface="+mj-lt"/>
              </a:rPr>
              <a:t>: Hypertension</a:t>
            </a:r>
          </a:p>
          <a:p>
            <a:pPr lvl="1"/>
            <a:endParaRPr lang="en-IN" b="0" i="0" dirty="0">
              <a:solidFill>
                <a:srgbClr val="0D0D0D"/>
              </a:solidFill>
              <a:effectLst/>
              <a:latin typeface="+mj-lt"/>
            </a:endParaRPr>
          </a:p>
        </p:txBody>
      </p:sp>
      <p:sp>
        <p:nvSpPr>
          <p:cNvPr id="11" name="Title 1">
            <a:extLst>
              <a:ext uri="{FF2B5EF4-FFF2-40B4-BE49-F238E27FC236}">
                <a16:creationId xmlns:a16="http://schemas.microsoft.com/office/drawing/2014/main" id="{B22325A0-E0BF-03A5-F0A7-0B23742EE11E}"/>
              </a:ext>
            </a:extLst>
          </p:cNvPr>
          <p:cNvSpPr txBox="1">
            <a:spLocks/>
          </p:cNvSpPr>
          <p:nvPr/>
        </p:nvSpPr>
        <p:spPr>
          <a:xfrm>
            <a:off x="4309577" y="3356760"/>
            <a:ext cx="2659225" cy="74521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sz="3200" dirty="0"/>
              <a:t>NER output</a:t>
            </a:r>
          </a:p>
        </p:txBody>
      </p:sp>
    </p:spTree>
    <p:extLst>
      <p:ext uri="{BB962C8B-B14F-4D97-AF65-F5344CB8AC3E}">
        <p14:creationId xmlns:p14="http://schemas.microsoft.com/office/powerpoint/2010/main" val="3713218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E3FA-F47E-C844-7C30-DBBF21DAE43D}"/>
              </a:ext>
            </a:extLst>
          </p:cNvPr>
          <p:cNvSpPr>
            <a:spLocks noGrp="1"/>
          </p:cNvSpPr>
          <p:nvPr>
            <p:ph type="title"/>
          </p:nvPr>
        </p:nvSpPr>
        <p:spPr/>
        <p:txBody>
          <a:bodyPr/>
          <a:lstStyle/>
          <a:p>
            <a:r>
              <a:rPr lang="en-IN" dirty="0"/>
              <a:t>NER on Finance</a:t>
            </a:r>
          </a:p>
        </p:txBody>
      </p:sp>
      <p:sp>
        <p:nvSpPr>
          <p:cNvPr id="4" name="TextBox 3">
            <a:extLst>
              <a:ext uri="{FF2B5EF4-FFF2-40B4-BE49-F238E27FC236}">
                <a16:creationId xmlns:a16="http://schemas.microsoft.com/office/drawing/2014/main" id="{1DCE9497-8A52-F638-5E8A-E225BF63BF37}"/>
              </a:ext>
            </a:extLst>
          </p:cNvPr>
          <p:cNvSpPr txBox="1"/>
          <p:nvPr/>
        </p:nvSpPr>
        <p:spPr>
          <a:xfrm>
            <a:off x="727587" y="4231419"/>
            <a:ext cx="5785180" cy="2246769"/>
          </a:xfrm>
          <a:prstGeom prst="rect">
            <a:avLst/>
          </a:prstGeom>
          <a:noFill/>
        </p:spPr>
        <p:txBody>
          <a:bodyPr wrap="square">
            <a:spAutoFit/>
          </a:bodyPr>
          <a:lstStyle/>
          <a:p>
            <a:pPr algn="l">
              <a:buFont typeface="Arial" panose="020B0604020202020204" pitchFamily="34" charset="0"/>
              <a:buChar char="•"/>
            </a:pPr>
            <a:r>
              <a:rPr lang="en-US" sz="1400" b="1" i="0" dirty="0">
                <a:solidFill>
                  <a:srgbClr val="0D0D0D"/>
                </a:solidFill>
                <a:effectLst/>
                <a:latin typeface="+mj-lt"/>
              </a:rPr>
              <a:t>Company Names</a:t>
            </a:r>
            <a:r>
              <a:rPr lang="en-US" sz="1400" b="0" i="0" dirty="0">
                <a:solidFill>
                  <a:srgbClr val="0D0D0D"/>
                </a:solidFill>
                <a:effectLst/>
                <a:latin typeface="+mj-lt"/>
              </a:rPr>
              <a:t>:</a:t>
            </a:r>
          </a:p>
          <a:p>
            <a:pPr marL="742950" lvl="1" indent="-285750" algn="l">
              <a:buFont typeface="Arial" panose="020B0604020202020204" pitchFamily="34" charset="0"/>
              <a:buChar char="•"/>
            </a:pPr>
            <a:r>
              <a:rPr lang="en-US" sz="1400" b="0" i="0" dirty="0">
                <a:solidFill>
                  <a:srgbClr val="0D0D0D"/>
                </a:solidFill>
                <a:effectLst/>
                <a:latin typeface="+mj-lt"/>
              </a:rPr>
              <a:t>XYZ Corporation</a:t>
            </a:r>
          </a:p>
          <a:p>
            <a:pPr marL="742950" lvl="1" indent="-285750" algn="l">
              <a:buFont typeface="Arial" panose="020B0604020202020204" pitchFamily="34" charset="0"/>
              <a:buChar char="•"/>
            </a:pPr>
            <a:r>
              <a:rPr lang="en-US" sz="1400" b="0" i="0" dirty="0">
                <a:solidFill>
                  <a:srgbClr val="0D0D0D"/>
                </a:solidFill>
                <a:effectLst/>
                <a:latin typeface="+mj-lt"/>
              </a:rPr>
              <a:t>ABC Ltd. (Subsidiary)</a:t>
            </a:r>
          </a:p>
          <a:p>
            <a:pPr marL="742950" lvl="1" indent="-285750" algn="l">
              <a:buFont typeface="Arial" panose="020B0604020202020204" pitchFamily="34" charset="0"/>
              <a:buChar char="•"/>
            </a:pPr>
            <a:endParaRPr lang="en-US" sz="1400" b="0" i="0" dirty="0">
              <a:solidFill>
                <a:srgbClr val="0D0D0D"/>
              </a:solidFill>
              <a:effectLst/>
              <a:latin typeface="+mj-lt"/>
            </a:endParaRPr>
          </a:p>
          <a:p>
            <a:pPr algn="l">
              <a:buFont typeface="Arial" panose="020B0604020202020204" pitchFamily="34" charset="0"/>
              <a:buChar char="•"/>
            </a:pPr>
            <a:r>
              <a:rPr lang="en-US" sz="1400" b="1" i="0" dirty="0">
                <a:solidFill>
                  <a:srgbClr val="0D0D0D"/>
                </a:solidFill>
                <a:effectLst/>
                <a:latin typeface="+mj-lt"/>
              </a:rPr>
              <a:t>Stock Symbols</a:t>
            </a:r>
            <a:r>
              <a:rPr lang="en-US" sz="1400" b="0" i="0" dirty="0">
                <a:solidFill>
                  <a:srgbClr val="0D0D0D"/>
                </a:solidFill>
                <a:effectLst/>
                <a:latin typeface="+mj-lt"/>
              </a:rPr>
              <a:t>:</a:t>
            </a:r>
          </a:p>
          <a:p>
            <a:pPr marL="742950" lvl="1" indent="-285750" algn="l">
              <a:buFont typeface="Arial" panose="020B0604020202020204" pitchFamily="34" charset="0"/>
              <a:buChar char="•"/>
            </a:pPr>
            <a:r>
              <a:rPr lang="en-US" sz="1400" b="0" i="0" dirty="0">
                <a:solidFill>
                  <a:srgbClr val="0D0D0D"/>
                </a:solidFill>
                <a:effectLst/>
                <a:latin typeface="+mj-lt"/>
              </a:rPr>
              <a:t>ABCL (ABC Ltd.)</a:t>
            </a:r>
          </a:p>
          <a:p>
            <a:pPr marL="742950" lvl="1" indent="-285750" algn="l">
              <a:buFont typeface="Arial" panose="020B0604020202020204" pitchFamily="34" charset="0"/>
              <a:buChar char="•"/>
            </a:pPr>
            <a:endParaRPr lang="en-US" sz="1400" b="0" i="0" dirty="0">
              <a:solidFill>
                <a:srgbClr val="0D0D0D"/>
              </a:solidFill>
              <a:effectLst/>
              <a:latin typeface="+mj-lt"/>
            </a:endParaRPr>
          </a:p>
          <a:p>
            <a:pPr algn="l">
              <a:buFont typeface="Arial" panose="020B0604020202020204" pitchFamily="34" charset="0"/>
              <a:buChar char="•"/>
            </a:pPr>
            <a:r>
              <a:rPr lang="en-US" sz="1400" b="1" i="0" dirty="0">
                <a:solidFill>
                  <a:srgbClr val="0D0D0D"/>
                </a:solidFill>
                <a:effectLst/>
                <a:latin typeface="+mj-lt"/>
              </a:rPr>
              <a:t>Monetary Amounts</a:t>
            </a:r>
            <a:r>
              <a:rPr lang="en-US" sz="1400" b="0" i="0" dirty="0">
                <a:solidFill>
                  <a:srgbClr val="0D0D0D"/>
                </a:solidFill>
                <a:effectLst/>
                <a:latin typeface="+mj-lt"/>
              </a:rPr>
              <a:t>:</a:t>
            </a:r>
          </a:p>
          <a:p>
            <a:pPr marL="742950" lvl="1" indent="-285750" algn="l">
              <a:buFont typeface="Arial" panose="020B0604020202020204" pitchFamily="34" charset="0"/>
              <a:buChar char="•"/>
            </a:pPr>
            <a:r>
              <a:rPr lang="en-US" sz="1400" b="0" i="0" dirty="0">
                <a:solidFill>
                  <a:srgbClr val="0D0D0D"/>
                </a:solidFill>
                <a:effectLst/>
                <a:latin typeface="+mj-lt"/>
              </a:rPr>
              <a:t>$4.5 million (Total of undisclosed transactions)</a:t>
            </a:r>
          </a:p>
          <a:p>
            <a:pPr marL="742950" lvl="1" indent="-285750" algn="l">
              <a:buFont typeface="Arial" panose="020B0604020202020204" pitchFamily="34" charset="0"/>
              <a:buChar char="•"/>
            </a:pPr>
            <a:endParaRPr lang="en-US" sz="1400" b="0" i="0" dirty="0">
              <a:solidFill>
                <a:srgbClr val="0D0D0D"/>
              </a:solidFill>
              <a:effectLst/>
              <a:latin typeface="+mj-lt"/>
            </a:endParaRPr>
          </a:p>
        </p:txBody>
      </p:sp>
      <p:sp>
        <p:nvSpPr>
          <p:cNvPr id="5" name="TextBox 4">
            <a:extLst>
              <a:ext uri="{FF2B5EF4-FFF2-40B4-BE49-F238E27FC236}">
                <a16:creationId xmlns:a16="http://schemas.microsoft.com/office/drawing/2014/main" id="{F3EA2480-F4F6-6CB5-B333-B64E634B2606}"/>
              </a:ext>
            </a:extLst>
          </p:cNvPr>
          <p:cNvSpPr txBox="1"/>
          <p:nvPr/>
        </p:nvSpPr>
        <p:spPr>
          <a:xfrm>
            <a:off x="6298163" y="4446862"/>
            <a:ext cx="5377900" cy="1815882"/>
          </a:xfrm>
          <a:prstGeom prst="rect">
            <a:avLst/>
          </a:prstGeom>
          <a:noFill/>
        </p:spPr>
        <p:txBody>
          <a:bodyPr wrap="square">
            <a:spAutoFit/>
          </a:bodyPr>
          <a:lstStyle/>
          <a:p>
            <a:pPr algn="l">
              <a:buFont typeface="Arial" panose="020B0604020202020204" pitchFamily="34" charset="0"/>
              <a:buChar char="•"/>
            </a:pPr>
            <a:r>
              <a:rPr lang="en-US" sz="1400" b="1" i="0" dirty="0">
                <a:solidFill>
                  <a:srgbClr val="0D0D0D"/>
                </a:solidFill>
                <a:effectLst/>
                <a:latin typeface="+mj-lt"/>
              </a:rPr>
              <a:t>Dates</a:t>
            </a:r>
            <a:r>
              <a:rPr lang="en-US" sz="1400" b="0" i="0" dirty="0">
                <a:solidFill>
                  <a:srgbClr val="0D0D0D"/>
                </a:solidFill>
                <a:effectLst/>
                <a:latin typeface="+mj-lt"/>
              </a:rPr>
              <a:t>:</a:t>
            </a:r>
          </a:p>
          <a:p>
            <a:pPr marL="742950" lvl="1" indent="-285750" algn="l">
              <a:buFont typeface="Arial" panose="020B0604020202020204" pitchFamily="34" charset="0"/>
              <a:buChar char="•"/>
            </a:pPr>
            <a:r>
              <a:rPr lang="en-US" sz="1400" b="0" i="0" dirty="0">
                <a:solidFill>
                  <a:srgbClr val="0D0D0D"/>
                </a:solidFill>
                <a:effectLst/>
                <a:latin typeface="+mj-lt"/>
              </a:rPr>
              <a:t>Fiscal year ended December 31, 2020</a:t>
            </a:r>
          </a:p>
          <a:p>
            <a:pPr marL="742950" lvl="1" indent="-285750" algn="l">
              <a:buFont typeface="Arial" panose="020B0604020202020204" pitchFamily="34" charset="0"/>
              <a:buChar char="•"/>
            </a:pPr>
            <a:r>
              <a:rPr lang="en-US" sz="1400" b="0" i="0" dirty="0">
                <a:solidFill>
                  <a:srgbClr val="0D0D0D"/>
                </a:solidFill>
                <a:effectLst/>
                <a:latin typeface="+mj-lt"/>
              </a:rPr>
              <a:t>Transactions approved on April 15, 2020</a:t>
            </a:r>
          </a:p>
          <a:p>
            <a:pPr marL="742950" lvl="1" indent="-285750" algn="l">
              <a:buFont typeface="Arial" panose="020B0604020202020204" pitchFamily="34" charset="0"/>
              <a:buChar char="•"/>
            </a:pPr>
            <a:r>
              <a:rPr lang="en-US" sz="1400" b="0" i="0" dirty="0">
                <a:solidFill>
                  <a:srgbClr val="0D0D0D"/>
                </a:solidFill>
                <a:effectLst/>
                <a:latin typeface="+mj-lt"/>
              </a:rPr>
              <a:t>Quarterly earnings report released on May 10, 2020</a:t>
            </a:r>
          </a:p>
          <a:p>
            <a:pPr marL="742950" lvl="1" indent="-285750" algn="l">
              <a:buFont typeface="Arial" panose="020B0604020202020204" pitchFamily="34" charset="0"/>
              <a:buChar char="•"/>
            </a:pPr>
            <a:endParaRPr lang="en-US" sz="1400" b="0" i="0" dirty="0">
              <a:solidFill>
                <a:srgbClr val="0D0D0D"/>
              </a:solidFill>
              <a:effectLst/>
              <a:latin typeface="+mj-lt"/>
            </a:endParaRPr>
          </a:p>
          <a:p>
            <a:pPr algn="l">
              <a:buFont typeface="Arial" panose="020B0604020202020204" pitchFamily="34" charset="0"/>
              <a:buChar char="•"/>
            </a:pPr>
            <a:r>
              <a:rPr lang="en-US" sz="1400" b="1" i="0" dirty="0">
                <a:solidFill>
                  <a:srgbClr val="0D0D0D"/>
                </a:solidFill>
                <a:effectLst/>
                <a:latin typeface="+mj-lt"/>
              </a:rPr>
              <a:t>Persons</a:t>
            </a:r>
            <a:r>
              <a:rPr lang="en-US" sz="1400" b="0" i="0" dirty="0">
                <a:solidFill>
                  <a:srgbClr val="0D0D0D"/>
                </a:solidFill>
                <a:effectLst/>
                <a:latin typeface="+mj-lt"/>
              </a:rPr>
              <a:t>:</a:t>
            </a:r>
          </a:p>
          <a:p>
            <a:pPr marL="742950" lvl="1" indent="-285750" algn="l">
              <a:buFont typeface="Arial" panose="020B0604020202020204" pitchFamily="34" charset="0"/>
              <a:buChar char="•"/>
            </a:pPr>
            <a:r>
              <a:rPr lang="en-US" sz="1400" b="0" i="0" dirty="0">
                <a:solidFill>
                  <a:srgbClr val="0D0D0D"/>
                </a:solidFill>
                <a:effectLst/>
                <a:latin typeface="+mj-lt"/>
              </a:rPr>
              <a:t>Jane Doe (CFO of XYZ Corporation)</a:t>
            </a:r>
          </a:p>
          <a:p>
            <a:pPr marL="742950" lvl="1" indent="-285750" algn="l">
              <a:buFont typeface="Arial" panose="020B0604020202020204" pitchFamily="34" charset="0"/>
              <a:buChar char="•"/>
            </a:pPr>
            <a:endParaRPr lang="en-US" sz="1400" b="0" i="0" dirty="0">
              <a:solidFill>
                <a:srgbClr val="0D0D0D"/>
              </a:solidFill>
              <a:effectLst/>
              <a:latin typeface="+mj-lt"/>
            </a:endParaRPr>
          </a:p>
        </p:txBody>
      </p:sp>
      <p:sp>
        <p:nvSpPr>
          <p:cNvPr id="6" name="Content Placeholder 2">
            <a:extLst>
              <a:ext uri="{FF2B5EF4-FFF2-40B4-BE49-F238E27FC236}">
                <a16:creationId xmlns:a16="http://schemas.microsoft.com/office/drawing/2014/main" id="{89EE5E40-E273-693E-1678-6AAF5AB7815C}"/>
              </a:ext>
            </a:extLst>
          </p:cNvPr>
          <p:cNvSpPr txBox="1">
            <a:spLocks/>
          </p:cNvSpPr>
          <p:nvPr/>
        </p:nvSpPr>
        <p:spPr>
          <a:xfrm>
            <a:off x="419100" y="1760296"/>
            <a:ext cx="11353800" cy="1668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D0D0D"/>
                </a:solidFill>
                <a:latin typeface="+mj-lt"/>
              </a:rPr>
              <a:t>"During the audit of XYZ Corporation's financial statements for the fiscal year ended December 31, 2020, it was discovered that a series of transactions totaling $4.5 million were not properly disclosed. These transactions involved the sale of shares in subsidiary ABC Ltd. (stock symbol: ABCL) to a related party at significantly undervalued prices. The CFO of XYZ Corporation, Jane Doe, approved these transactions on April 15, 2020, without adequate documentation or board approval, raising concerns of potential fraud and violation of SEC regulations. Further investigation revealed that the proceeds from the sale were used to inflate the company's cash position ahead of the quarterly earnings report released on May 10, 2020."</a:t>
            </a:r>
            <a:endParaRPr lang="en-IN" sz="1600" dirty="0">
              <a:latin typeface="+mj-lt"/>
            </a:endParaRPr>
          </a:p>
        </p:txBody>
      </p:sp>
    </p:spTree>
    <p:extLst>
      <p:ext uri="{BB962C8B-B14F-4D97-AF65-F5344CB8AC3E}">
        <p14:creationId xmlns:p14="http://schemas.microsoft.com/office/powerpoint/2010/main" val="1077775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6BA2-6FDF-E035-28AD-BEAB5F9C9893}"/>
              </a:ext>
            </a:extLst>
          </p:cNvPr>
          <p:cNvSpPr>
            <a:spLocks noGrp="1"/>
          </p:cNvSpPr>
          <p:nvPr>
            <p:ph type="title"/>
          </p:nvPr>
        </p:nvSpPr>
        <p:spPr/>
        <p:txBody>
          <a:bodyPr/>
          <a:lstStyle/>
          <a:p>
            <a:r>
              <a:rPr lang="en-IN" dirty="0"/>
              <a:t>NER Modelling Approach</a:t>
            </a:r>
          </a:p>
        </p:txBody>
      </p:sp>
      <p:sp>
        <p:nvSpPr>
          <p:cNvPr id="4" name="Content Placeholder 2">
            <a:extLst>
              <a:ext uri="{FF2B5EF4-FFF2-40B4-BE49-F238E27FC236}">
                <a16:creationId xmlns:a16="http://schemas.microsoft.com/office/drawing/2014/main" id="{49FC2180-840F-85E7-2F9B-F93BC8885255}"/>
              </a:ext>
            </a:extLst>
          </p:cNvPr>
          <p:cNvSpPr txBox="1">
            <a:spLocks/>
          </p:cNvSpPr>
          <p:nvPr/>
        </p:nvSpPr>
        <p:spPr>
          <a:xfrm>
            <a:off x="4747224" y="2678637"/>
            <a:ext cx="6197583" cy="179930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Is NER a supervised or unsupervised?</a:t>
            </a:r>
          </a:p>
          <a:p>
            <a:endParaRPr lang="en-IN" sz="2400" dirty="0"/>
          </a:p>
          <a:p>
            <a:r>
              <a:rPr lang="en-IN" sz="2400" dirty="0"/>
              <a:t>Is it a regression or classification?</a:t>
            </a:r>
          </a:p>
          <a:p>
            <a:endParaRPr lang="en-IN" sz="2400" dirty="0"/>
          </a:p>
          <a:p>
            <a:pPr marL="0" indent="0">
              <a:buFont typeface="Arial" panose="020B0604020202020204" pitchFamily="34" charset="0"/>
              <a:buNone/>
            </a:pPr>
            <a:endParaRPr lang="en-IN" sz="2400" dirty="0"/>
          </a:p>
          <a:p>
            <a:endParaRPr lang="en-IN" sz="2400" dirty="0"/>
          </a:p>
          <a:p>
            <a:endParaRPr lang="en-IN" sz="2400" dirty="0"/>
          </a:p>
        </p:txBody>
      </p:sp>
      <p:pic>
        <p:nvPicPr>
          <p:cNvPr id="5" name="Google Shape;183;p11">
            <a:extLst>
              <a:ext uri="{FF2B5EF4-FFF2-40B4-BE49-F238E27FC236}">
                <a16:creationId xmlns:a16="http://schemas.microsoft.com/office/drawing/2014/main" id="{848AB3A9-1E27-32BD-B74C-44D7872C4C08}"/>
              </a:ext>
            </a:extLst>
          </p:cNvPr>
          <p:cNvPicPr preferRelativeResize="0"/>
          <p:nvPr/>
        </p:nvPicPr>
        <p:blipFill rotWithShape="1">
          <a:blip r:embed="rId2">
            <a:alphaModFix/>
          </a:blip>
          <a:srcRect/>
          <a:stretch/>
        </p:blipFill>
        <p:spPr>
          <a:xfrm>
            <a:off x="1664461" y="2103098"/>
            <a:ext cx="2515801" cy="2515801"/>
          </a:xfrm>
          <a:prstGeom prst="rect">
            <a:avLst/>
          </a:prstGeom>
          <a:noFill/>
          <a:ln>
            <a:noFill/>
          </a:ln>
        </p:spPr>
      </p:pic>
    </p:spTree>
    <p:extLst>
      <p:ext uri="{BB962C8B-B14F-4D97-AF65-F5344CB8AC3E}">
        <p14:creationId xmlns:p14="http://schemas.microsoft.com/office/powerpoint/2010/main" val="2798018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6637-07A6-8535-3BCD-CBF78AA314AC}"/>
              </a:ext>
            </a:extLst>
          </p:cNvPr>
          <p:cNvSpPr>
            <a:spLocks noGrp="1"/>
          </p:cNvSpPr>
          <p:nvPr>
            <p:ph type="title"/>
          </p:nvPr>
        </p:nvSpPr>
        <p:spPr/>
        <p:txBody>
          <a:bodyPr/>
          <a:lstStyle/>
          <a:p>
            <a:r>
              <a:rPr lang="en-IN" dirty="0"/>
              <a:t>NER Modelling Approach</a:t>
            </a:r>
          </a:p>
        </p:txBody>
      </p:sp>
      <p:sp>
        <p:nvSpPr>
          <p:cNvPr id="3" name="Content Placeholder 2">
            <a:extLst>
              <a:ext uri="{FF2B5EF4-FFF2-40B4-BE49-F238E27FC236}">
                <a16:creationId xmlns:a16="http://schemas.microsoft.com/office/drawing/2014/main" id="{131D6CA6-9DC8-FCBA-7E8F-924CFD310616}"/>
              </a:ext>
            </a:extLst>
          </p:cNvPr>
          <p:cNvSpPr txBox="1">
            <a:spLocks/>
          </p:cNvSpPr>
          <p:nvPr/>
        </p:nvSpPr>
        <p:spPr>
          <a:xfrm>
            <a:off x="547245" y="1502469"/>
            <a:ext cx="10515600" cy="48610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Is NER a supervised or unsupervised?</a:t>
            </a:r>
          </a:p>
          <a:p>
            <a:pPr lvl="1"/>
            <a:r>
              <a:rPr lang="en-IN" sz="2000" dirty="0"/>
              <a:t>Ans: Supervised</a:t>
            </a:r>
          </a:p>
          <a:p>
            <a:pPr lvl="1"/>
            <a:endParaRPr lang="en-IN" sz="2400" dirty="0"/>
          </a:p>
          <a:p>
            <a:r>
              <a:rPr lang="en-IN" sz="2400" dirty="0"/>
              <a:t>Is it a regression or classification?</a:t>
            </a:r>
          </a:p>
          <a:p>
            <a:pPr lvl="1"/>
            <a:r>
              <a:rPr lang="en-IN" sz="2000" dirty="0"/>
              <a:t>Classification</a:t>
            </a:r>
          </a:p>
          <a:p>
            <a:pPr marL="0" indent="0">
              <a:buFont typeface="Arial" panose="020B0604020202020204" pitchFamily="34" charset="0"/>
              <a:buNone/>
            </a:pPr>
            <a:endParaRPr lang="en-IN" sz="2400" dirty="0"/>
          </a:p>
          <a:p>
            <a:r>
              <a:rPr lang="en-IN" sz="2400" dirty="0"/>
              <a:t>Every word(token) should be classified in NER</a:t>
            </a:r>
          </a:p>
          <a:p>
            <a:endParaRPr lang="en-IN" sz="2400" dirty="0"/>
          </a:p>
          <a:p>
            <a:r>
              <a:rPr lang="en-US" sz="2400" dirty="0"/>
              <a:t>If you want to classify every word, then every word should be labeled</a:t>
            </a:r>
          </a:p>
          <a:p>
            <a:endParaRPr lang="en-IN" sz="2400" dirty="0"/>
          </a:p>
          <a:p>
            <a:endParaRPr lang="en-IN" sz="2400" dirty="0"/>
          </a:p>
        </p:txBody>
      </p:sp>
    </p:spTree>
    <p:extLst>
      <p:ext uri="{BB962C8B-B14F-4D97-AF65-F5344CB8AC3E}">
        <p14:creationId xmlns:p14="http://schemas.microsoft.com/office/powerpoint/2010/main" val="666836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a:extLst>
              <a:ext uri="{FF2B5EF4-FFF2-40B4-BE49-F238E27FC236}">
                <a16:creationId xmlns:a16="http://schemas.microsoft.com/office/drawing/2014/main" id="{8BFEAC41-1FE4-45B2-B48A-8F16F963EF2F}"/>
              </a:ext>
            </a:extLst>
          </p:cNvPr>
          <p:cNvPicPr preferRelativeResize="0"/>
          <p:nvPr/>
        </p:nvPicPr>
        <p:blipFill rotWithShape="1">
          <a:blip r:embed="rId2">
            <a:alphaModFix/>
          </a:blip>
          <a:srcRect t="49519"/>
          <a:stretch/>
        </p:blipFill>
        <p:spPr>
          <a:xfrm>
            <a:off x="32828" y="2314532"/>
            <a:ext cx="12206796" cy="3461963"/>
          </a:xfrm>
          <a:prstGeom prst="rect">
            <a:avLst/>
          </a:prstGeom>
          <a:noFill/>
          <a:ln>
            <a:noFill/>
          </a:ln>
        </p:spPr>
      </p:pic>
      <p:pic>
        <p:nvPicPr>
          <p:cNvPr id="5" name="Google Shape;91;p1">
            <a:extLst>
              <a:ext uri="{FF2B5EF4-FFF2-40B4-BE49-F238E27FC236}">
                <a16:creationId xmlns:a16="http://schemas.microsoft.com/office/drawing/2014/main" id="{69E249DE-20C4-FB28-DE1A-52764E21D3D5}"/>
              </a:ext>
            </a:extLst>
          </p:cNvPr>
          <p:cNvPicPr preferRelativeResize="0"/>
          <p:nvPr/>
        </p:nvPicPr>
        <p:blipFill rotWithShape="1">
          <a:blip r:embed="rId3">
            <a:alphaModFix amt="18000"/>
          </a:blip>
          <a:srcRect/>
          <a:stretch/>
        </p:blipFill>
        <p:spPr>
          <a:xfrm rot="5621965">
            <a:off x="-453881" y="2903346"/>
            <a:ext cx="3280213" cy="2037832"/>
          </a:xfrm>
          <a:prstGeom prst="rect">
            <a:avLst/>
          </a:prstGeom>
          <a:noFill/>
          <a:ln>
            <a:noFill/>
          </a:ln>
        </p:spPr>
      </p:pic>
      <p:pic>
        <p:nvPicPr>
          <p:cNvPr id="6" name="Google Shape;92;p1">
            <a:extLst>
              <a:ext uri="{FF2B5EF4-FFF2-40B4-BE49-F238E27FC236}">
                <a16:creationId xmlns:a16="http://schemas.microsoft.com/office/drawing/2014/main" id="{32B5ADD5-6BD5-A0DC-BFAE-9BC7BE260AA1}"/>
              </a:ext>
            </a:extLst>
          </p:cNvPr>
          <p:cNvPicPr preferRelativeResize="0"/>
          <p:nvPr/>
        </p:nvPicPr>
        <p:blipFill rotWithShape="1">
          <a:blip r:embed="rId3">
            <a:alphaModFix amt="12000"/>
          </a:blip>
          <a:srcRect/>
          <a:stretch/>
        </p:blipFill>
        <p:spPr>
          <a:xfrm rot="5621965">
            <a:off x="9298252" y="3125486"/>
            <a:ext cx="3280213" cy="2037832"/>
          </a:xfrm>
          <a:prstGeom prst="rect">
            <a:avLst/>
          </a:prstGeom>
          <a:noFill/>
          <a:ln>
            <a:noFill/>
          </a:ln>
        </p:spPr>
      </p:pic>
      <p:sp>
        <p:nvSpPr>
          <p:cNvPr id="7" name="Google Shape;95;p1">
            <a:extLst>
              <a:ext uri="{FF2B5EF4-FFF2-40B4-BE49-F238E27FC236}">
                <a16:creationId xmlns:a16="http://schemas.microsoft.com/office/drawing/2014/main" id="{7E05AEE6-4D01-612A-01C7-50A859E6A8D6}"/>
              </a:ext>
            </a:extLst>
          </p:cNvPr>
          <p:cNvSpPr txBox="1"/>
          <p:nvPr/>
        </p:nvSpPr>
        <p:spPr>
          <a:xfrm>
            <a:off x="3751923" y="4736727"/>
            <a:ext cx="4132011" cy="1131335"/>
          </a:xfrm>
          <a:prstGeom prst="rect">
            <a:avLst/>
          </a:prstGeom>
          <a:noFill/>
          <a:ln>
            <a:noFill/>
          </a:ln>
        </p:spPr>
        <p:txBody>
          <a:bodyPr spcFirstLastPara="1" wrap="square" lIns="0" tIns="0" rIns="0" bIns="0" anchor="t" anchorCtr="0">
            <a:spAutoFit/>
          </a:bodyPr>
          <a:lstStyle/>
          <a:p>
            <a:pPr algn="ctr">
              <a:lnSpc>
                <a:spcPct val="140050"/>
              </a:lnSpc>
            </a:pPr>
            <a:r>
              <a:rPr lang="en-US" sz="1313" dirty="0">
                <a:solidFill>
                  <a:srgbClr val="FFFFFF"/>
                </a:solidFill>
                <a:latin typeface="Lato"/>
                <a:ea typeface="Lato"/>
                <a:cs typeface="Lato"/>
                <a:sym typeface="Lato"/>
              </a:rPr>
              <a:t> • 16+ years in IT Industry, IITM Alumni</a:t>
            </a:r>
            <a:endParaRPr sz="1200" dirty="0"/>
          </a:p>
          <a:p>
            <a:pPr algn="ctr">
              <a:lnSpc>
                <a:spcPct val="140050"/>
              </a:lnSpc>
            </a:pPr>
            <a:r>
              <a:rPr lang="en-US" sz="1313" dirty="0">
                <a:solidFill>
                  <a:srgbClr val="FFFFFF"/>
                </a:solidFill>
                <a:latin typeface="Lato"/>
                <a:ea typeface="Lato"/>
                <a:cs typeface="Lato"/>
                <a:sym typeface="Lato"/>
              </a:rPr>
              <a:t> • Talks about #AI,#NLP, #ChatGPT #Computer Vision</a:t>
            </a:r>
            <a:endParaRPr sz="1200" dirty="0"/>
          </a:p>
          <a:p>
            <a:pPr algn="ctr">
              <a:lnSpc>
                <a:spcPct val="140050"/>
              </a:lnSpc>
            </a:pPr>
            <a:r>
              <a:rPr lang="en-US" sz="1313" dirty="0">
                <a:solidFill>
                  <a:srgbClr val="FFFFFF"/>
                </a:solidFill>
                <a:latin typeface="Lato"/>
                <a:ea typeface="Lato"/>
                <a:cs typeface="Lato"/>
                <a:sym typeface="Lato"/>
              </a:rPr>
              <a:t> • Trained 1000+ Corporates</a:t>
            </a:r>
            <a:endParaRPr sz="1200" dirty="0"/>
          </a:p>
          <a:p>
            <a:pPr algn="ctr">
              <a:lnSpc>
                <a:spcPct val="139979"/>
              </a:lnSpc>
            </a:pPr>
            <a:endParaRPr sz="1313" dirty="0">
              <a:solidFill>
                <a:srgbClr val="FFFFFF"/>
              </a:solidFill>
              <a:latin typeface="Lato"/>
              <a:ea typeface="Lato"/>
              <a:cs typeface="Lato"/>
              <a:sym typeface="Lato"/>
            </a:endParaRPr>
          </a:p>
        </p:txBody>
      </p:sp>
      <p:sp>
        <p:nvSpPr>
          <p:cNvPr id="8" name="Google Shape;97;p1">
            <a:extLst>
              <a:ext uri="{FF2B5EF4-FFF2-40B4-BE49-F238E27FC236}">
                <a16:creationId xmlns:a16="http://schemas.microsoft.com/office/drawing/2014/main" id="{533DABE5-BFE7-C605-F1F4-78AC7653CA87}"/>
              </a:ext>
            </a:extLst>
          </p:cNvPr>
          <p:cNvSpPr txBox="1"/>
          <p:nvPr/>
        </p:nvSpPr>
        <p:spPr>
          <a:xfrm>
            <a:off x="3742253" y="3470523"/>
            <a:ext cx="3850400" cy="590483"/>
          </a:xfrm>
          <a:prstGeom prst="rect">
            <a:avLst/>
          </a:prstGeom>
          <a:noFill/>
          <a:ln>
            <a:noFill/>
          </a:ln>
        </p:spPr>
        <p:txBody>
          <a:bodyPr spcFirstLastPara="1" wrap="square" lIns="0" tIns="0" rIns="0" bIns="0" anchor="t" anchorCtr="0">
            <a:spAutoFit/>
          </a:bodyPr>
          <a:lstStyle/>
          <a:p>
            <a:pPr algn="ctr">
              <a:lnSpc>
                <a:spcPct val="140029"/>
              </a:lnSpc>
            </a:pPr>
            <a:r>
              <a:rPr lang="en-US" sz="2741">
                <a:solidFill>
                  <a:srgbClr val="FFFFFF"/>
                </a:solidFill>
                <a:latin typeface="Arial"/>
                <a:ea typeface="Arial"/>
                <a:cs typeface="Arial"/>
                <a:sym typeface="Arial"/>
              </a:rPr>
              <a:t>Yuvaraju</a:t>
            </a:r>
            <a:endParaRPr sz="1200"/>
          </a:p>
        </p:txBody>
      </p:sp>
      <p:sp>
        <p:nvSpPr>
          <p:cNvPr id="9" name="Google Shape;99;p1">
            <a:extLst>
              <a:ext uri="{FF2B5EF4-FFF2-40B4-BE49-F238E27FC236}">
                <a16:creationId xmlns:a16="http://schemas.microsoft.com/office/drawing/2014/main" id="{6232F277-141A-4E11-D4CC-6D0D46F7A88B}"/>
              </a:ext>
            </a:extLst>
          </p:cNvPr>
          <p:cNvSpPr txBox="1"/>
          <p:nvPr/>
        </p:nvSpPr>
        <p:spPr>
          <a:xfrm>
            <a:off x="4384397" y="3854924"/>
            <a:ext cx="3269917" cy="397929"/>
          </a:xfrm>
          <a:prstGeom prst="rect">
            <a:avLst/>
          </a:prstGeom>
          <a:noFill/>
          <a:ln>
            <a:noFill/>
          </a:ln>
        </p:spPr>
        <p:txBody>
          <a:bodyPr spcFirstLastPara="1" wrap="square" lIns="0" tIns="0" rIns="0" bIns="0" anchor="t" anchorCtr="0">
            <a:spAutoFit/>
          </a:bodyPr>
          <a:lstStyle/>
          <a:p>
            <a:pPr algn="ctr">
              <a:lnSpc>
                <a:spcPct val="139985"/>
              </a:lnSpc>
            </a:pPr>
            <a:r>
              <a:rPr lang="en-US" sz="1847" dirty="0">
                <a:solidFill>
                  <a:srgbClr val="FFFFFF"/>
                </a:solidFill>
                <a:latin typeface="Ubuntu"/>
                <a:ea typeface="Ubuntu"/>
                <a:cs typeface="Ubuntu"/>
                <a:sym typeface="Ubuntu"/>
              </a:rPr>
              <a:t>Senior Manager Data Science</a:t>
            </a:r>
            <a:endParaRPr sz="1200" dirty="0"/>
          </a:p>
        </p:txBody>
      </p:sp>
      <p:sp>
        <p:nvSpPr>
          <p:cNvPr id="10" name="Google Shape;101;p1">
            <a:extLst>
              <a:ext uri="{FF2B5EF4-FFF2-40B4-BE49-F238E27FC236}">
                <a16:creationId xmlns:a16="http://schemas.microsoft.com/office/drawing/2014/main" id="{53A038E4-28B6-E4AA-5D88-64521A62783E}"/>
              </a:ext>
            </a:extLst>
          </p:cNvPr>
          <p:cNvSpPr txBox="1"/>
          <p:nvPr/>
        </p:nvSpPr>
        <p:spPr>
          <a:xfrm>
            <a:off x="5008381" y="4312805"/>
            <a:ext cx="1318153" cy="345351"/>
          </a:xfrm>
          <a:prstGeom prst="rect">
            <a:avLst/>
          </a:prstGeom>
          <a:noFill/>
          <a:ln>
            <a:noFill/>
          </a:ln>
        </p:spPr>
        <p:txBody>
          <a:bodyPr spcFirstLastPara="1" wrap="square" lIns="0" tIns="0" rIns="0" bIns="0" anchor="t" anchorCtr="0">
            <a:spAutoFit/>
          </a:bodyPr>
          <a:lstStyle/>
          <a:p>
            <a:pPr algn="just">
              <a:lnSpc>
                <a:spcPct val="140000"/>
              </a:lnSpc>
            </a:pPr>
            <a:r>
              <a:rPr lang="en-US" sz="1603" u="sng" dirty="0">
                <a:solidFill>
                  <a:srgbClr val="FFFFFF"/>
                </a:solidFill>
                <a:latin typeface="Arial"/>
                <a:ea typeface="Arial"/>
                <a:cs typeface="Arial"/>
                <a:sym typeface="Arial"/>
              </a:rPr>
              <a:t>Professional​</a:t>
            </a:r>
            <a:endParaRPr sz="1200" dirty="0"/>
          </a:p>
        </p:txBody>
      </p:sp>
      <p:sp>
        <p:nvSpPr>
          <p:cNvPr id="11" name="Google Shape;102;p1">
            <a:extLst>
              <a:ext uri="{FF2B5EF4-FFF2-40B4-BE49-F238E27FC236}">
                <a16:creationId xmlns:a16="http://schemas.microsoft.com/office/drawing/2014/main" id="{20E05E0A-F360-92E3-48B6-31C594CD0542}"/>
              </a:ext>
            </a:extLst>
          </p:cNvPr>
          <p:cNvSpPr txBox="1"/>
          <p:nvPr/>
        </p:nvSpPr>
        <p:spPr>
          <a:xfrm>
            <a:off x="3456752" y="366014"/>
            <a:ext cx="8395123" cy="578620"/>
          </a:xfrm>
          <a:prstGeom prst="rect">
            <a:avLst/>
          </a:prstGeom>
          <a:noFill/>
          <a:ln>
            <a:noFill/>
          </a:ln>
        </p:spPr>
        <p:txBody>
          <a:bodyPr spcFirstLastPara="1" wrap="square" lIns="0" tIns="0" rIns="0" bIns="0" anchor="t" anchorCtr="0">
            <a:spAutoFit/>
          </a:bodyPr>
          <a:lstStyle/>
          <a:p>
            <a:pPr algn="ctr">
              <a:lnSpc>
                <a:spcPct val="93966"/>
              </a:lnSpc>
            </a:pPr>
            <a:r>
              <a:rPr lang="en-US" sz="4000" dirty="0">
                <a:solidFill>
                  <a:srgbClr val="17365D"/>
                </a:solidFill>
                <a:latin typeface="Arial"/>
                <a:ea typeface="Arial"/>
                <a:cs typeface="Arial"/>
                <a:sym typeface="Arial"/>
              </a:rPr>
              <a:t>SPEAKER</a:t>
            </a:r>
            <a:endParaRPr sz="1200" dirty="0"/>
          </a:p>
        </p:txBody>
      </p:sp>
      <p:sp>
        <p:nvSpPr>
          <p:cNvPr id="12" name="Google Shape;106;p1">
            <a:extLst>
              <a:ext uri="{FF2B5EF4-FFF2-40B4-BE49-F238E27FC236}">
                <a16:creationId xmlns:a16="http://schemas.microsoft.com/office/drawing/2014/main" id="{7FAB2A88-4246-3E59-6600-EBEF54E25860}"/>
              </a:ext>
            </a:extLst>
          </p:cNvPr>
          <p:cNvSpPr/>
          <p:nvPr/>
        </p:nvSpPr>
        <p:spPr>
          <a:xfrm>
            <a:off x="4793430" y="1433869"/>
            <a:ext cx="2027823" cy="2036913"/>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60950" tIns="60950" rIns="60950" bIns="60950" anchor="ctr" anchorCtr="0">
            <a:noAutofit/>
          </a:bodyPr>
          <a:lstStyle/>
          <a:p>
            <a:endParaRPr sz="1200"/>
          </a:p>
        </p:txBody>
      </p:sp>
      <p:pic>
        <p:nvPicPr>
          <p:cNvPr id="13" name="Picture 4" descr="Yuvaraju Maddiboina">
            <a:extLst>
              <a:ext uri="{FF2B5EF4-FFF2-40B4-BE49-F238E27FC236}">
                <a16:creationId xmlns:a16="http://schemas.microsoft.com/office/drawing/2014/main" id="{76FC6594-1220-814C-2158-F557CB70A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082" y="1272006"/>
            <a:ext cx="2198517" cy="2198517"/>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8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9EC8-2BE2-158C-6BC3-2368F0FDB8FF}"/>
              </a:ext>
            </a:extLst>
          </p:cNvPr>
          <p:cNvSpPr>
            <a:spLocks noGrp="1"/>
          </p:cNvSpPr>
          <p:nvPr>
            <p:ph type="title"/>
          </p:nvPr>
        </p:nvSpPr>
        <p:spPr>
          <a:xfrm>
            <a:off x="4019550" y="3225649"/>
            <a:ext cx="6267450" cy="670055"/>
          </a:xfrm>
        </p:spPr>
        <p:txBody>
          <a:bodyPr/>
          <a:lstStyle/>
          <a:p>
            <a:r>
              <a:rPr lang="en-IN" dirty="0"/>
              <a:t>Data Preparation for NER</a:t>
            </a:r>
          </a:p>
        </p:txBody>
      </p:sp>
      <p:sp>
        <p:nvSpPr>
          <p:cNvPr id="3" name="TextBox 2">
            <a:extLst>
              <a:ext uri="{FF2B5EF4-FFF2-40B4-BE49-F238E27FC236}">
                <a16:creationId xmlns:a16="http://schemas.microsoft.com/office/drawing/2014/main" id="{426D9EAD-4319-B0F0-9DB5-346ADC0D3014}"/>
              </a:ext>
            </a:extLst>
          </p:cNvPr>
          <p:cNvSpPr txBox="1"/>
          <p:nvPr/>
        </p:nvSpPr>
        <p:spPr>
          <a:xfrm>
            <a:off x="6705600" y="4752975"/>
            <a:ext cx="1508746" cy="369332"/>
          </a:xfrm>
          <a:prstGeom prst="rect">
            <a:avLst/>
          </a:prstGeom>
          <a:noFill/>
        </p:spPr>
        <p:txBody>
          <a:bodyPr wrap="none" rtlCol="0">
            <a:spAutoFit/>
          </a:bodyPr>
          <a:lstStyle/>
          <a:p>
            <a:r>
              <a:rPr lang="en-IN" dirty="0"/>
              <a:t>BIO Tagging</a:t>
            </a:r>
          </a:p>
        </p:txBody>
      </p:sp>
    </p:spTree>
    <p:extLst>
      <p:ext uri="{BB962C8B-B14F-4D97-AF65-F5344CB8AC3E}">
        <p14:creationId xmlns:p14="http://schemas.microsoft.com/office/powerpoint/2010/main" val="993768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0488-B317-372C-BFA3-925C35E92D21}"/>
              </a:ext>
            </a:extLst>
          </p:cNvPr>
          <p:cNvSpPr>
            <a:spLocks noGrp="1"/>
          </p:cNvSpPr>
          <p:nvPr>
            <p:ph type="title"/>
          </p:nvPr>
        </p:nvSpPr>
        <p:spPr/>
        <p:txBody>
          <a:bodyPr/>
          <a:lstStyle/>
          <a:p>
            <a:r>
              <a:rPr lang="en-IN" dirty="0"/>
              <a:t>BIO Tagging</a:t>
            </a:r>
          </a:p>
        </p:txBody>
      </p:sp>
      <p:sp>
        <p:nvSpPr>
          <p:cNvPr id="3" name="Content Placeholder 2">
            <a:extLst>
              <a:ext uri="{FF2B5EF4-FFF2-40B4-BE49-F238E27FC236}">
                <a16:creationId xmlns:a16="http://schemas.microsoft.com/office/drawing/2014/main" id="{97698C78-34CD-E7D8-2617-BE6DDDA35977}"/>
              </a:ext>
            </a:extLst>
          </p:cNvPr>
          <p:cNvSpPr txBox="1">
            <a:spLocks/>
          </p:cNvSpPr>
          <p:nvPr/>
        </p:nvSpPr>
        <p:spPr>
          <a:xfrm>
            <a:off x="430616" y="1863775"/>
            <a:ext cx="3875450" cy="3667432"/>
          </a:xfrm>
          <a:prstGeom prst="rect">
            <a:avLst/>
          </a:prstGeom>
          <a:solidFill>
            <a:srgbClr val="F5F5F5"/>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800" b="1" dirty="0">
                <a:solidFill>
                  <a:srgbClr val="0D0D0D"/>
                </a:solidFill>
                <a:latin typeface="Arial" panose="020B0604020202020204" pitchFamily="34" charset="0"/>
                <a:cs typeface="Arial" panose="020B0604020202020204" pitchFamily="34" charset="0"/>
              </a:rPr>
              <a:t>Elon Musk</a:t>
            </a:r>
            <a:r>
              <a:rPr lang="en-US" sz="2800" dirty="0">
                <a:solidFill>
                  <a:srgbClr val="0D0D0D"/>
                </a:solidFill>
                <a:latin typeface="Arial" panose="020B0604020202020204" pitchFamily="34" charset="0"/>
                <a:cs typeface="Arial" panose="020B0604020202020204" pitchFamily="34" charset="0"/>
              </a:rPr>
              <a:t>, CEO of </a:t>
            </a:r>
            <a:r>
              <a:rPr lang="en-US" sz="2800" b="1" dirty="0">
                <a:solidFill>
                  <a:srgbClr val="0D0D0D"/>
                </a:solidFill>
                <a:latin typeface="Arial" panose="020B0604020202020204" pitchFamily="34" charset="0"/>
                <a:cs typeface="Arial" panose="020B0604020202020204" pitchFamily="34" charset="0"/>
              </a:rPr>
              <a:t>Tesla Inc.</a:t>
            </a:r>
            <a:r>
              <a:rPr lang="en-US" sz="2800" dirty="0">
                <a:solidFill>
                  <a:srgbClr val="0D0D0D"/>
                </a:solidFill>
                <a:latin typeface="Arial" panose="020B0604020202020204" pitchFamily="34" charset="0"/>
                <a:cs typeface="Arial" panose="020B0604020202020204" pitchFamily="34" charset="0"/>
              </a:rPr>
              <a:t>, announced on </a:t>
            </a:r>
            <a:r>
              <a:rPr lang="en-US" sz="2800" b="1" dirty="0">
                <a:solidFill>
                  <a:srgbClr val="0D0D0D"/>
                </a:solidFill>
                <a:latin typeface="Arial" panose="020B0604020202020204" pitchFamily="34" charset="0"/>
                <a:cs typeface="Arial" panose="020B0604020202020204" pitchFamily="34" charset="0"/>
              </a:rPr>
              <a:t>January 1, 2021</a:t>
            </a:r>
            <a:r>
              <a:rPr lang="en-US" sz="2800" dirty="0">
                <a:solidFill>
                  <a:srgbClr val="0D0D0D"/>
                </a:solidFill>
                <a:latin typeface="Arial" panose="020B0604020202020204" pitchFamily="34" charset="0"/>
                <a:cs typeface="Arial" panose="020B0604020202020204" pitchFamily="34" charset="0"/>
              </a:rPr>
              <a:t>, that the company plans to increase its production by </a:t>
            </a:r>
            <a:r>
              <a:rPr lang="en-US" sz="2800" b="1" dirty="0">
                <a:solidFill>
                  <a:srgbClr val="0D0D0D"/>
                </a:solidFill>
                <a:latin typeface="Arial" panose="020B0604020202020204" pitchFamily="34" charset="0"/>
                <a:cs typeface="Arial" panose="020B0604020202020204" pitchFamily="34" charset="0"/>
              </a:rPr>
              <a:t>25%</a:t>
            </a:r>
            <a:r>
              <a:rPr lang="en-US" sz="2800" dirty="0">
                <a:solidFill>
                  <a:srgbClr val="0D0D0D"/>
                </a:solidFill>
                <a:latin typeface="Arial" panose="020B0604020202020204" pitchFamily="34" charset="0"/>
                <a:cs typeface="Arial" panose="020B0604020202020204" pitchFamily="34" charset="0"/>
              </a:rPr>
              <a:t> over the next year. This expansion includes opening a new factory near </a:t>
            </a:r>
            <a:r>
              <a:rPr lang="en-US" sz="2800" b="1" dirty="0">
                <a:solidFill>
                  <a:srgbClr val="0D0D0D"/>
                </a:solidFill>
                <a:latin typeface="Arial" panose="020B0604020202020204" pitchFamily="34" charset="0"/>
                <a:cs typeface="Arial" panose="020B0604020202020204" pitchFamily="34" charset="0"/>
              </a:rPr>
              <a:t>Austin, Texas</a:t>
            </a:r>
            <a:r>
              <a:rPr lang="en-US" sz="2800" dirty="0">
                <a:solidFill>
                  <a:srgbClr val="0D0D0D"/>
                </a:solidFill>
                <a:latin typeface="Arial" panose="020B0604020202020204" pitchFamily="34" charset="0"/>
                <a:cs typeface="Arial" panose="020B0604020202020204" pitchFamily="34" charset="0"/>
              </a:rPr>
              <a:t>, with an investment of </a:t>
            </a:r>
            <a:r>
              <a:rPr lang="en-US" sz="2800" b="1" dirty="0">
                <a:solidFill>
                  <a:srgbClr val="0D0D0D"/>
                </a:solidFill>
                <a:latin typeface="Arial" panose="020B0604020202020204" pitchFamily="34" charset="0"/>
                <a:cs typeface="Arial" panose="020B0604020202020204" pitchFamily="34" charset="0"/>
              </a:rPr>
              <a:t>$1 billion</a:t>
            </a:r>
            <a:r>
              <a:rPr lang="en-US" sz="2800" dirty="0">
                <a:solidFill>
                  <a:srgbClr val="0D0D0D"/>
                </a:solidFill>
                <a:latin typeface="Arial" panose="020B0604020202020204" pitchFamily="34" charset="0"/>
                <a:cs typeface="Arial" panose="020B0604020202020204" pitchFamily="34" charset="0"/>
              </a:rPr>
              <a:t>. </a:t>
            </a:r>
            <a:r>
              <a:rPr lang="en-US" sz="2800" dirty="0">
                <a:solidFill>
                  <a:srgbClr val="0D0D0D"/>
                </a:solidFill>
                <a:latin typeface="+mj-lt"/>
                <a:cs typeface="Arial" panose="020B0604020202020204" pitchFamily="34" charset="0"/>
              </a:rPr>
              <a:t>The</a:t>
            </a:r>
            <a:r>
              <a:rPr lang="en-US" sz="2800" dirty="0">
                <a:solidFill>
                  <a:srgbClr val="0D0D0D"/>
                </a:solidFill>
                <a:latin typeface="Arial" panose="020B0604020202020204" pitchFamily="34" charset="0"/>
                <a:cs typeface="Arial" panose="020B0604020202020204" pitchFamily="34" charset="0"/>
              </a:rPr>
              <a:t> project aims to produce </a:t>
            </a:r>
            <a:r>
              <a:rPr lang="en-US" sz="2800" b="1" dirty="0">
                <a:solidFill>
                  <a:srgbClr val="0D0D0D"/>
                </a:solidFill>
                <a:latin typeface="Arial" panose="020B0604020202020204" pitchFamily="34" charset="0"/>
                <a:cs typeface="Arial" panose="020B0604020202020204" pitchFamily="34" charset="0"/>
              </a:rPr>
              <a:t>500,000</a:t>
            </a:r>
            <a:r>
              <a:rPr lang="en-US" sz="2800" dirty="0">
                <a:solidFill>
                  <a:srgbClr val="0D0D0D"/>
                </a:solidFill>
                <a:latin typeface="Arial" panose="020B0604020202020204" pitchFamily="34" charset="0"/>
                <a:cs typeface="Arial" panose="020B0604020202020204" pitchFamily="34" charset="0"/>
              </a:rPr>
              <a:t> vehicles annually, addressing the growing demand for electric cars.</a:t>
            </a:r>
            <a:endParaRPr lang="fr-FR" sz="4400" dirty="0">
              <a:solidFill>
                <a:srgbClr val="0D0D0D"/>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31425D9B-5F06-C513-E93A-D0EF0A82ADEC}"/>
              </a:ext>
            </a:extLst>
          </p:cNvPr>
          <p:cNvGraphicFramePr>
            <a:graphicFrameLocks/>
          </p:cNvGraphicFramePr>
          <p:nvPr/>
        </p:nvGraphicFramePr>
        <p:xfrm>
          <a:off x="8508113" y="1628981"/>
          <a:ext cx="3093950" cy="4408088"/>
        </p:xfrm>
        <a:graphic>
          <a:graphicData uri="http://schemas.openxmlformats.org/drawingml/2006/table">
            <a:tbl>
              <a:tblPr/>
              <a:tblGrid>
                <a:gridCol w="1546975">
                  <a:extLst>
                    <a:ext uri="{9D8B030D-6E8A-4147-A177-3AD203B41FA5}">
                      <a16:colId xmlns:a16="http://schemas.microsoft.com/office/drawing/2014/main" val="1557922852"/>
                    </a:ext>
                  </a:extLst>
                </a:gridCol>
                <a:gridCol w="1546975">
                  <a:extLst>
                    <a:ext uri="{9D8B030D-6E8A-4147-A177-3AD203B41FA5}">
                      <a16:colId xmlns:a16="http://schemas.microsoft.com/office/drawing/2014/main" val="415186093"/>
                    </a:ext>
                  </a:extLst>
                </a:gridCol>
              </a:tblGrid>
              <a:tr h="290089">
                <a:tc>
                  <a:txBody>
                    <a:bodyPr/>
                    <a:lstStyle/>
                    <a:p>
                      <a:pPr fontAlgn="b"/>
                      <a:r>
                        <a:rPr lang="en-IN" sz="1800" b="1" dirty="0">
                          <a:effectLst/>
                        </a:rPr>
                        <a:t>Token</a:t>
                      </a:r>
                    </a:p>
                  </a:txBody>
                  <a:tcPr marL="72522" marR="72522" marT="36261" marB="36261"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800" b="1" dirty="0">
                          <a:effectLst/>
                        </a:rPr>
                        <a:t>Annotation</a:t>
                      </a:r>
                    </a:p>
                  </a:txBody>
                  <a:tcPr marL="72522" marR="72522" marT="36261" marB="36261"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46003305"/>
                  </a:ext>
                </a:extLst>
              </a:tr>
              <a:tr h="290089">
                <a:tc>
                  <a:txBody>
                    <a:bodyPr/>
                    <a:lstStyle/>
                    <a:p>
                      <a:pPr fontAlgn="base"/>
                      <a:r>
                        <a:rPr lang="en-IN" sz="1400">
                          <a:effectLst/>
                        </a:rPr>
                        <a:t>Elon</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B-PERSON</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005552872"/>
                  </a:ext>
                </a:extLst>
              </a:tr>
              <a:tr h="290089">
                <a:tc>
                  <a:txBody>
                    <a:bodyPr/>
                    <a:lstStyle/>
                    <a:p>
                      <a:pPr fontAlgn="base"/>
                      <a:r>
                        <a:rPr lang="en-IN" sz="1400">
                          <a:effectLst/>
                        </a:rPr>
                        <a:t>Musk</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I-PERSON</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32029191"/>
                  </a:ext>
                </a:extLst>
              </a:tr>
              <a:tr h="290089">
                <a:tc>
                  <a:txBody>
                    <a:bodyPr/>
                    <a:lstStyle/>
                    <a:p>
                      <a:pPr fontAlgn="base"/>
                      <a:r>
                        <a:rPr lang="en-IN" sz="1400">
                          <a:effectLst/>
                        </a:rPr>
                        <a:t>,</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O</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18940353"/>
                  </a:ext>
                </a:extLst>
              </a:tr>
              <a:tr h="290089">
                <a:tc>
                  <a:txBody>
                    <a:bodyPr/>
                    <a:lstStyle/>
                    <a:p>
                      <a:pPr fontAlgn="base"/>
                      <a:r>
                        <a:rPr lang="en-IN" sz="1400">
                          <a:effectLst/>
                        </a:rPr>
                        <a:t>CEO</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O</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44013608"/>
                  </a:ext>
                </a:extLst>
              </a:tr>
              <a:tr h="290089">
                <a:tc>
                  <a:txBody>
                    <a:bodyPr/>
                    <a:lstStyle/>
                    <a:p>
                      <a:pPr fontAlgn="base"/>
                      <a:r>
                        <a:rPr lang="en-IN" sz="1400">
                          <a:effectLst/>
                        </a:rPr>
                        <a:t>of</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O</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931252475"/>
                  </a:ext>
                </a:extLst>
              </a:tr>
              <a:tr h="290089">
                <a:tc>
                  <a:txBody>
                    <a:bodyPr/>
                    <a:lstStyle/>
                    <a:p>
                      <a:pPr fontAlgn="base"/>
                      <a:r>
                        <a:rPr lang="en-IN" sz="1400" dirty="0">
                          <a:effectLst/>
                        </a:rPr>
                        <a:t>Tesla</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B-ORG</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352612637"/>
                  </a:ext>
                </a:extLst>
              </a:tr>
              <a:tr h="290089">
                <a:tc>
                  <a:txBody>
                    <a:bodyPr/>
                    <a:lstStyle/>
                    <a:p>
                      <a:pPr fontAlgn="base"/>
                      <a:r>
                        <a:rPr lang="en-IN" sz="1400" dirty="0">
                          <a:effectLst/>
                        </a:rPr>
                        <a:t>Inc.</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I-ORG</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853817688"/>
                  </a:ext>
                </a:extLst>
              </a:tr>
              <a:tr h="290089">
                <a:tc>
                  <a:txBody>
                    <a:bodyPr/>
                    <a:lstStyle/>
                    <a:p>
                      <a:pPr fontAlgn="base"/>
                      <a:r>
                        <a:rPr lang="en-IN" sz="1400" dirty="0">
                          <a:effectLst/>
                        </a:rPr>
                        <a:t>,</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O</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27234738"/>
                  </a:ext>
                </a:extLst>
              </a:tr>
              <a:tr h="290089">
                <a:tc>
                  <a:txBody>
                    <a:bodyPr/>
                    <a:lstStyle/>
                    <a:p>
                      <a:pPr fontAlgn="base"/>
                      <a:r>
                        <a:rPr lang="en-IN" sz="1400">
                          <a:effectLst/>
                        </a:rPr>
                        <a:t>announced</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O</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19788000"/>
                  </a:ext>
                </a:extLst>
              </a:tr>
              <a:tr h="290089">
                <a:tc>
                  <a:txBody>
                    <a:bodyPr/>
                    <a:lstStyle/>
                    <a:p>
                      <a:pPr fontAlgn="base"/>
                      <a:r>
                        <a:rPr lang="en-IN" sz="1400">
                          <a:effectLst/>
                        </a:rPr>
                        <a:t>on</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O</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84048249"/>
                  </a:ext>
                </a:extLst>
              </a:tr>
              <a:tr h="290089">
                <a:tc>
                  <a:txBody>
                    <a:bodyPr/>
                    <a:lstStyle/>
                    <a:p>
                      <a:pPr fontAlgn="base"/>
                      <a:r>
                        <a:rPr lang="en-IN" sz="1400">
                          <a:effectLst/>
                        </a:rPr>
                        <a:t>January</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B-DATE</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999708229"/>
                  </a:ext>
                </a:extLst>
              </a:tr>
              <a:tr h="290089">
                <a:tc>
                  <a:txBody>
                    <a:bodyPr/>
                    <a:lstStyle/>
                    <a:p>
                      <a:pPr fontAlgn="base"/>
                      <a:r>
                        <a:rPr lang="en-IN" sz="1400">
                          <a:effectLst/>
                        </a:rPr>
                        <a:t>1</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I-DATE</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106847005"/>
                  </a:ext>
                </a:extLst>
              </a:tr>
              <a:tr h="290089">
                <a:tc>
                  <a:txBody>
                    <a:bodyPr/>
                    <a:lstStyle/>
                    <a:p>
                      <a:pPr fontAlgn="base"/>
                      <a:r>
                        <a:rPr lang="en-IN" sz="1400">
                          <a:effectLst/>
                        </a:rPr>
                        <a:t>,</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I-DATE</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228000504"/>
                  </a:ext>
                </a:extLst>
              </a:tr>
              <a:tr h="290089">
                <a:tc>
                  <a:txBody>
                    <a:bodyPr/>
                    <a:lstStyle/>
                    <a:p>
                      <a:pPr fontAlgn="base"/>
                      <a:r>
                        <a:rPr lang="en-IN" sz="1400">
                          <a:effectLst/>
                        </a:rPr>
                        <a:t>2021</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I-DATE</a:t>
                      </a:r>
                    </a:p>
                  </a:txBody>
                  <a:tcPr marL="72522" marR="72522" marT="36261" marB="36261"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28921292"/>
                  </a:ext>
                </a:extLst>
              </a:tr>
            </a:tbl>
          </a:graphicData>
        </a:graphic>
      </p:graphicFrame>
      <p:cxnSp>
        <p:nvCxnSpPr>
          <p:cNvPr id="5" name="Straight Arrow Connector 4">
            <a:extLst>
              <a:ext uri="{FF2B5EF4-FFF2-40B4-BE49-F238E27FC236}">
                <a16:creationId xmlns:a16="http://schemas.microsoft.com/office/drawing/2014/main" id="{92C94308-78D3-D5F4-7F93-9AD672D31811}"/>
              </a:ext>
            </a:extLst>
          </p:cNvPr>
          <p:cNvCxnSpPr>
            <a:cxnSpLocks/>
          </p:cNvCxnSpPr>
          <p:nvPr/>
        </p:nvCxnSpPr>
        <p:spPr>
          <a:xfrm>
            <a:off x="4212204" y="3857573"/>
            <a:ext cx="3987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793DD4A-B23D-3B74-C894-8E30EDC581CE}"/>
              </a:ext>
            </a:extLst>
          </p:cNvPr>
          <p:cNvSpPr txBox="1"/>
          <p:nvPr/>
        </p:nvSpPr>
        <p:spPr>
          <a:xfrm>
            <a:off x="5506065" y="3510116"/>
            <a:ext cx="1261179" cy="369332"/>
          </a:xfrm>
          <a:prstGeom prst="rect">
            <a:avLst/>
          </a:prstGeom>
          <a:noFill/>
        </p:spPr>
        <p:txBody>
          <a:bodyPr wrap="none" rtlCol="0">
            <a:spAutoFit/>
          </a:bodyPr>
          <a:lstStyle/>
          <a:p>
            <a:r>
              <a:rPr lang="en-IN" dirty="0"/>
              <a:t>BIO tagging</a:t>
            </a:r>
          </a:p>
        </p:txBody>
      </p:sp>
      <p:sp>
        <p:nvSpPr>
          <p:cNvPr id="7" name="TextBox 6">
            <a:extLst>
              <a:ext uri="{FF2B5EF4-FFF2-40B4-BE49-F238E27FC236}">
                <a16:creationId xmlns:a16="http://schemas.microsoft.com/office/drawing/2014/main" id="{F77BFC6E-DD9C-A22D-4D8B-5A0A0C2B3649}"/>
              </a:ext>
            </a:extLst>
          </p:cNvPr>
          <p:cNvSpPr txBox="1"/>
          <p:nvPr/>
        </p:nvSpPr>
        <p:spPr>
          <a:xfrm>
            <a:off x="5455217" y="4205031"/>
            <a:ext cx="1362874" cy="923330"/>
          </a:xfrm>
          <a:prstGeom prst="rect">
            <a:avLst/>
          </a:prstGeom>
          <a:noFill/>
        </p:spPr>
        <p:txBody>
          <a:bodyPr wrap="none" rtlCol="0">
            <a:spAutoFit/>
          </a:bodyPr>
          <a:lstStyle/>
          <a:p>
            <a:r>
              <a:rPr lang="en-IN" dirty="0"/>
              <a:t>B-Beginning </a:t>
            </a:r>
          </a:p>
          <a:p>
            <a:r>
              <a:rPr lang="en-IN" dirty="0"/>
              <a:t>I-Inside</a:t>
            </a:r>
          </a:p>
          <a:p>
            <a:r>
              <a:rPr lang="en-IN" dirty="0"/>
              <a:t>O-outside</a:t>
            </a:r>
          </a:p>
        </p:txBody>
      </p:sp>
    </p:spTree>
    <p:extLst>
      <p:ext uri="{BB962C8B-B14F-4D97-AF65-F5344CB8AC3E}">
        <p14:creationId xmlns:p14="http://schemas.microsoft.com/office/powerpoint/2010/main" val="2957793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88D6-3074-FDBB-6B26-1C673E207EAB}"/>
              </a:ext>
            </a:extLst>
          </p:cNvPr>
          <p:cNvSpPr>
            <a:spLocks noGrp="1"/>
          </p:cNvSpPr>
          <p:nvPr>
            <p:ph type="title"/>
          </p:nvPr>
        </p:nvSpPr>
        <p:spPr/>
        <p:txBody>
          <a:bodyPr/>
          <a:lstStyle/>
          <a:p>
            <a:r>
              <a:rPr lang="en-IN" dirty="0"/>
              <a:t>Tools for BIO Tagging</a:t>
            </a:r>
          </a:p>
        </p:txBody>
      </p:sp>
      <p:sp>
        <p:nvSpPr>
          <p:cNvPr id="4" name="Content Placeholder 2">
            <a:extLst>
              <a:ext uri="{FF2B5EF4-FFF2-40B4-BE49-F238E27FC236}">
                <a16:creationId xmlns:a16="http://schemas.microsoft.com/office/drawing/2014/main" id="{4571E508-5BEB-063F-4AA0-406BD2647051}"/>
              </a:ext>
            </a:extLst>
          </p:cNvPr>
          <p:cNvSpPr txBox="1">
            <a:spLocks/>
          </p:cNvSpPr>
          <p:nvPr/>
        </p:nvSpPr>
        <p:spPr>
          <a:xfrm>
            <a:off x="325016" y="2121127"/>
            <a:ext cx="8156511" cy="26157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BRAT (Brat Rapid Annotation Tool)</a:t>
            </a: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2"/>
              </a:rPr>
              <a:t>http://brat.nlplab.org/</a:t>
            </a: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Doccano</a:t>
            </a: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	https://github.com/doccano/doccano</a:t>
            </a:r>
          </a:p>
        </p:txBody>
      </p:sp>
    </p:spTree>
    <p:extLst>
      <p:ext uri="{BB962C8B-B14F-4D97-AF65-F5344CB8AC3E}">
        <p14:creationId xmlns:p14="http://schemas.microsoft.com/office/powerpoint/2010/main" val="381573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2A6C-7DB9-D5B3-3AEF-86364D72A10B}"/>
              </a:ext>
            </a:extLst>
          </p:cNvPr>
          <p:cNvSpPr>
            <a:spLocks noGrp="1"/>
          </p:cNvSpPr>
          <p:nvPr>
            <p:ph type="title"/>
          </p:nvPr>
        </p:nvSpPr>
        <p:spPr/>
        <p:txBody>
          <a:bodyPr/>
          <a:lstStyle/>
          <a:p>
            <a:r>
              <a:rPr lang="en-IN" dirty="0"/>
              <a:t>Question</a:t>
            </a:r>
          </a:p>
        </p:txBody>
      </p:sp>
      <p:sp>
        <p:nvSpPr>
          <p:cNvPr id="5" name="TextBox 4">
            <a:extLst>
              <a:ext uri="{FF2B5EF4-FFF2-40B4-BE49-F238E27FC236}">
                <a16:creationId xmlns:a16="http://schemas.microsoft.com/office/drawing/2014/main" id="{4ED448E7-D714-2DFE-3AE4-95C294D5C334}"/>
              </a:ext>
            </a:extLst>
          </p:cNvPr>
          <p:cNvSpPr txBox="1"/>
          <p:nvPr/>
        </p:nvSpPr>
        <p:spPr>
          <a:xfrm>
            <a:off x="1126671" y="2176866"/>
            <a:ext cx="9668848" cy="2031325"/>
          </a:xfrm>
          <a:prstGeom prst="rect">
            <a:avLst/>
          </a:prstGeom>
          <a:noFill/>
        </p:spPr>
        <p:txBody>
          <a:bodyPr wrap="square">
            <a:spAutoFit/>
          </a:bodyPr>
          <a:lstStyle/>
          <a:p>
            <a:r>
              <a:rPr lang="en-US" dirty="0"/>
              <a:t>Given an NER task where the size of </a:t>
            </a:r>
            <a:r>
              <a:rPr lang="en-US" dirty="0" err="1"/>
              <a:t>X_train</a:t>
            </a:r>
            <a:r>
              <a:rPr lang="en-US" dirty="0"/>
              <a:t> is (10000x100), indicating 10,000 sentences with up to 100 tokens each, what should be the size of </a:t>
            </a:r>
            <a:r>
              <a:rPr lang="en-US" dirty="0" err="1"/>
              <a:t>y_train</a:t>
            </a:r>
            <a:r>
              <a:rPr lang="en-US" dirty="0"/>
              <a:t>?</a:t>
            </a:r>
          </a:p>
          <a:p>
            <a:endParaRPr lang="en-US" dirty="0"/>
          </a:p>
          <a:p>
            <a:r>
              <a:rPr lang="en-US" dirty="0"/>
              <a:t>A) (10000x1)</a:t>
            </a:r>
          </a:p>
          <a:p>
            <a:r>
              <a:rPr lang="en-US" dirty="0"/>
              <a:t>B) (100x100)</a:t>
            </a:r>
          </a:p>
          <a:p>
            <a:r>
              <a:rPr lang="en-US" dirty="0"/>
              <a:t>C) (10000x100)</a:t>
            </a:r>
          </a:p>
          <a:p>
            <a:r>
              <a:rPr lang="en-US" dirty="0"/>
              <a:t>D) (1x10000)</a:t>
            </a:r>
            <a:endParaRPr lang="en-IN" dirty="0"/>
          </a:p>
        </p:txBody>
      </p:sp>
      <p:sp>
        <p:nvSpPr>
          <p:cNvPr id="8" name="TextBox 7">
            <a:extLst>
              <a:ext uri="{FF2B5EF4-FFF2-40B4-BE49-F238E27FC236}">
                <a16:creationId xmlns:a16="http://schemas.microsoft.com/office/drawing/2014/main" id="{5677E07E-5F12-B909-E2E3-E8B1962575B2}"/>
              </a:ext>
            </a:extLst>
          </p:cNvPr>
          <p:cNvSpPr txBox="1"/>
          <p:nvPr/>
        </p:nvSpPr>
        <p:spPr>
          <a:xfrm>
            <a:off x="876105" y="4596526"/>
            <a:ext cx="10591217" cy="1477328"/>
          </a:xfrm>
          <a:prstGeom prst="rect">
            <a:avLst/>
          </a:prstGeom>
          <a:noFill/>
        </p:spPr>
        <p:txBody>
          <a:bodyPr wrap="square">
            <a:spAutoFit/>
          </a:bodyPr>
          <a:lstStyle/>
          <a:p>
            <a:r>
              <a:rPr lang="en-US" b="1" dirty="0"/>
              <a:t>Explanation</a:t>
            </a:r>
            <a:r>
              <a:rPr lang="en-US" dirty="0"/>
              <a:t>:</a:t>
            </a:r>
          </a:p>
          <a:p>
            <a:endParaRPr lang="en-US" dirty="0"/>
          </a:p>
          <a:p>
            <a:r>
              <a:rPr lang="en-US" dirty="0"/>
              <a:t>In NER, each token in every sentence needs to be labeled (e.g., as a person, location, organization, or 'O' for outside any named entity). Therefore, the </a:t>
            </a:r>
            <a:r>
              <a:rPr lang="en-US" dirty="0" err="1"/>
              <a:t>y_train</a:t>
            </a:r>
            <a:r>
              <a:rPr lang="en-US" dirty="0"/>
              <a:t> should directly correspond to </a:t>
            </a:r>
            <a:r>
              <a:rPr lang="en-US" dirty="0" err="1"/>
              <a:t>X_train</a:t>
            </a:r>
            <a:r>
              <a:rPr lang="en-US" dirty="0"/>
              <a:t> in size, with a label for every token in every sentence, making the correct size (10000x100)</a:t>
            </a:r>
            <a:endParaRPr lang="en-IN" dirty="0"/>
          </a:p>
        </p:txBody>
      </p:sp>
      <p:pic>
        <p:nvPicPr>
          <p:cNvPr id="10" name="Graphic 9" descr="Badge Tick1 with solid fill">
            <a:extLst>
              <a:ext uri="{FF2B5EF4-FFF2-40B4-BE49-F238E27FC236}">
                <a16:creationId xmlns:a16="http://schemas.microsoft.com/office/drawing/2014/main" id="{F1FCFB11-B867-61E1-0FCB-C301F9E602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2963" y="3536302"/>
            <a:ext cx="449328" cy="449328"/>
          </a:xfrm>
          <a:prstGeom prst="rect">
            <a:avLst/>
          </a:prstGeom>
        </p:spPr>
      </p:pic>
    </p:spTree>
    <p:extLst>
      <p:ext uri="{BB962C8B-B14F-4D97-AF65-F5344CB8AC3E}">
        <p14:creationId xmlns:p14="http://schemas.microsoft.com/office/powerpoint/2010/main" val="8590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83A7-2C6C-06A6-6E41-AB4F28F0F0AD}"/>
              </a:ext>
            </a:extLst>
          </p:cNvPr>
          <p:cNvSpPr>
            <a:spLocks noGrp="1"/>
          </p:cNvSpPr>
          <p:nvPr>
            <p:ph type="title"/>
          </p:nvPr>
        </p:nvSpPr>
        <p:spPr/>
        <p:txBody>
          <a:bodyPr/>
          <a:lstStyle/>
          <a:p>
            <a:r>
              <a:rPr lang="en-IN" dirty="0"/>
              <a:t>NER Training set Example</a:t>
            </a:r>
          </a:p>
        </p:txBody>
      </p:sp>
      <p:sp>
        <p:nvSpPr>
          <p:cNvPr id="4" name="TextBox 3">
            <a:extLst>
              <a:ext uri="{FF2B5EF4-FFF2-40B4-BE49-F238E27FC236}">
                <a16:creationId xmlns:a16="http://schemas.microsoft.com/office/drawing/2014/main" id="{617F062C-6F87-5560-19F4-24E94BA3D639}"/>
              </a:ext>
            </a:extLst>
          </p:cNvPr>
          <p:cNvSpPr txBox="1"/>
          <p:nvPr/>
        </p:nvSpPr>
        <p:spPr>
          <a:xfrm>
            <a:off x="3300626" y="1712319"/>
            <a:ext cx="8887564" cy="584775"/>
          </a:xfrm>
          <a:prstGeom prst="rect">
            <a:avLst/>
          </a:prstGeom>
          <a:noFill/>
        </p:spPr>
        <p:txBody>
          <a:bodyPr wrap="square">
            <a:spAutoFit/>
          </a:bodyPr>
          <a:lstStyle/>
          <a:p>
            <a:r>
              <a:rPr lang="en-US" sz="3200" b="0" i="0" dirty="0">
                <a:solidFill>
                  <a:srgbClr val="0D0D0D"/>
                </a:solidFill>
                <a:effectLst/>
                <a:latin typeface="+mj-lt"/>
              </a:rPr>
              <a:t>John Doe works at OpenAI in San Francisco</a:t>
            </a:r>
            <a:endParaRPr lang="en-IN" sz="3200" dirty="0">
              <a:latin typeface="+mj-lt"/>
            </a:endParaRPr>
          </a:p>
        </p:txBody>
      </p:sp>
      <p:sp>
        <p:nvSpPr>
          <p:cNvPr id="6" name="TextBox 5">
            <a:extLst>
              <a:ext uri="{FF2B5EF4-FFF2-40B4-BE49-F238E27FC236}">
                <a16:creationId xmlns:a16="http://schemas.microsoft.com/office/drawing/2014/main" id="{6C7CE8D4-CE9A-7B63-4B54-DEAC488674BF}"/>
              </a:ext>
            </a:extLst>
          </p:cNvPr>
          <p:cNvSpPr txBox="1"/>
          <p:nvPr/>
        </p:nvSpPr>
        <p:spPr>
          <a:xfrm>
            <a:off x="2101798" y="3124949"/>
            <a:ext cx="9861602" cy="461665"/>
          </a:xfrm>
          <a:prstGeom prst="rect">
            <a:avLst/>
          </a:prstGeom>
          <a:noFill/>
        </p:spPr>
        <p:txBody>
          <a:bodyPr wrap="square">
            <a:spAutoFit/>
          </a:bodyPr>
          <a:lstStyle/>
          <a:p>
            <a:r>
              <a:rPr lang="en-US" sz="2400" b="1" i="0" dirty="0">
                <a:solidFill>
                  <a:srgbClr val="0D0D0D"/>
                </a:solidFill>
                <a:effectLst/>
                <a:latin typeface="+mj-lt"/>
              </a:rPr>
              <a:t>["John", "Doe", "works", "at", "OpenAI", "in", "San", "Francisco", "."]</a:t>
            </a:r>
            <a:endParaRPr lang="en-IN" sz="2400" dirty="0">
              <a:latin typeface="+mj-lt"/>
            </a:endParaRPr>
          </a:p>
        </p:txBody>
      </p:sp>
      <p:sp>
        <p:nvSpPr>
          <p:cNvPr id="11" name="TextBox 10">
            <a:extLst>
              <a:ext uri="{FF2B5EF4-FFF2-40B4-BE49-F238E27FC236}">
                <a16:creationId xmlns:a16="http://schemas.microsoft.com/office/drawing/2014/main" id="{3B1BC1A1-BB33-8D2A-90BE-D6913EE8AEED}"/>
              </a:ext>
            </a:extLst>
          </p:cNvPr>
          <p:cNvSpPr txBox="1"/>
          <p:nvPr/>
        </p:nvSpPr>
        <p:spPr>
          <a:xfrm>
            <a:off x="2486879" y="4503178"/>
            <a:ext cx="9091439" cy="461665"/>
          </a:xfrm>
          <a:prstGeom prst="rect">
            <a:avLst/>
          </a:prstGeom>
          <a:noFill/>
        </p:spPr>
        <p:txBody>
          <a:bodyPr wrap="square">
            <a:spAutoFit/>
          </a:bodyPr>
          <a:lstStyle>
            <a:defPPr>
              <a:defRPr lang="en-US"/>
            </a:defPPr>
            <a:lvl1pPr>
              <a:defRPr b="1" i="0">
                <a:solidFill>
                  <a:srgbClr val="0D0D0D"/>
                </a:solidFill>
                <a:effectLst/>
                <a:latin typeface="+mj-lt"/>
              </a:defRPr>
            </a:lvl1pPr>
          </a:lstStyle>
          <a:p>
            <a:r>
              <a:rPr lang="en-IN" sz="2400" dirty="0"/>
              <a:t>["B-PER", "I-PER", "O", "O", "B-ORG", "O", "B-LOC", "I-LOC", "O"]</a:t>
            </a:r>
          </a:p>
        </p:txBody>
      </p:sp>
      <p:sp>
        <p:nvSpPr>
          <p:cNvPr id="12" name="TextBox 11">
            <a:extLst>
              <a:ext uri="{FF2B5EF4-FFF2-40B4-BE49-F238E27FC236}">
                <a16:creationId xmlns:a16="http://schemas.microsoft.com/office/drawing/2014/main" id="{B1C6171A-96D1-0BD2-6289-F6128F702F78}"/>
              </a:ext>
            </a:extLst>
          </p:cNvPr>
          <p:cNvSpPr txBox="1"/>
          <p:nvPr/>
        </p:nvSpPr>
        <p:spPr>
          <a:xfrm>
            <a:off x="510540" y="1773873"/>
            <a:ext cx="2435282" cy="461665"/>
          </a:xfrm>
          <a:prstGeom prst="rect">
            <a:avLst/>
          </a:prstGeom>
          <a:noFill/>
        </p:spPr>
        <p:txBody>
          <a:bodyPr wrap="none" rtlCol="0">
            <a:spAutoFit/>
          </a:bodyPr>
          <a:lstStyle/>
          <a:p>
            <a:r>
              <a:rPr lang="en-IN" sz="2400"/>
              <a:t>Input Sentence:</a:t>
            </a:r>
            <a:endParaRPr lang="en-IN" sz="2400" dirty="0"/>
          </a:p>
        </p:txBody>
      </p:sp>
      <p:sp>
        <p:nvSpPr>
          <p:cNvPr id="13" name="TextBox 12">
            <a:extLst>
              <a:ext uri="{FF2B5EF4-FFF2-40B4-BE49-F238E27FC236}">
                <a16:creationId xmlns:a16="http://schemas.microsoft.com/office/drawing/2014/main" id="{0C3C58C6-867E-4821-DC80-96EB33D1268F}"/>
              </a:ext>
            </a:extLst>
          </p:cNvPr>
          <p:cNvSpPr txBox="1"/>
          <p:nvPr/>
        </p:nvSpPr>
        <p:spPr>
          <a:xfrm>
            <a:off x="510540" y="3124948"/>
            <a:ext cx="1359668" cy="461665"/>
          </a:xfrm>
          <a:prstGeom prst="rect">
            <a:avLst/>
          </a:prstGeom>
          <a:noFill/>
        </p:spPr>
        <p:txBody>
          <a:bodyPr wrap="none" rtlCol="0">
            <a:spAutoFit/>
          </a:bodyPr>
          <a:lstStyle/>
          <a:p>
            <a:r>
              <a:rPr lang="en-IN" sz="2400" dirty="0" err="1"/>
              <a:t>X_train</a:t>
            </a:r>
            <a:r>
              <a:rPr lang="en-IN" sz="2400" dirty="0"/>
              <a:t>:</a:t>
            </a:r>
          </a:p>
        </p:txBody>
      </p:sp>
      <p:sp>
        <p:nvSpPr>
          <p:cNvPr id="14" name="TextBox 13">
            <a:extLst>
              <a:ext uri="{FF2B5EF4-FFF2-40B4-BE49-F238E27FC236}">
                <a16:creationId xmlns:a16="http://schemas.microsoft.com/office/drawing/2014/main" id="{C20A4DE1-A28C-D637-36F8-218819D4B3B0}"/>
              </a:ext>
            </a:extLst>
          </p:cNvPr>
          <p:cNvSpPr txBox="1"/>
          <p:nvPr/>
        </p:nvSpPr>
        <p:spPr>
          <a:xfrm>
            <a:off x="594130" y="4476023"/>
            <a:ext cx="1309974" cy="461665"/>
          </a:xfrm>
          <a:prstGeom prst="rect">
            <a:avLst/>
          </a:prstGeom>
          <a:noFill/>
        </p:spPr>
        <p:txBody>
          <a:bodyPr wrap="none" rtlCol="0">
            <a:spAutoFit/>
          </a:bodyPr>
          <a:lstStyle/>
          <a:p>
            <a:r>
              <a:rPr lang="en-IN" sz="2400" dirty="0" err="1"/>
              <a:t>y_train</a:t>
            </a:r>
            <a:r>
              <a:rPr lang="en-IN" sz="2400" dirty="0"/>
              <a:t>:</a:t>
            </a:r>
          </a:p>
        </p:txBody>
      </p:sp>
    </p:spTree>
    <p:extLst>
      <p:ext uri="{BB962C8B-B14F-4D97-AF65-F5344CB8AC3E}">
        <p14:creationId xmlns:p14="http://schemas.microsoft.com/office/powerpoint/2010/main" val="1372287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948B-EBE6-A474-E260-CCB924DD7251}"/>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2D91ED60-09FF-176A-591F-1AA8235E04A8}"/>
              </a:ext>
            </a:extLst>
          </p:cNvPr>
          <p:cNvSpPr txBox="1"/>
          <p:nvPr/>
        </p:nvSpPr>
        <p:spPr>
          <a:xfrm>
            <a:off x="317760" y="3964109"/>
            <a:ext cx="6137814" cy="1569660"/>
          </a:xfrm>
          <a:prstGeom prst="rect">
            <a:avLst/>
          </a:prstGeom>
          <a:noFill/>
        </p:spPr>
        <p:txBody>
          <a:bodyPr wrap="square">
            <a:spAutoFit/>
          </a:bodyPr>
          <a:lstStyle/>
          <a:p>
            <a:r>
              <a:rPr lang="en-IN" sz="1200" dirty="0"/>
              <a:t>[</a:t>
            </a:r>
          </a:p>
          <a:p>
            <a:r>
              <a:rPr lang="en-IN" sz="1200" dirty="0"/>
              <a:t>  ["John", "Doe", "works", "at", "OpenAI", "in", "San", "Francisco", "."],</a:t>
            </a:r>
          </a:p>
          <a:p>
            <a:endParaRPr lang="en-IN" sz="1200" dirty="0"/>
          </a:p>
          <a:p>
            <a:r>
              <a:rPr lang="en-IN" sz="1200" dirty="0"/>
              <a:t>  ["Jane", "Smith", "is", "employed", "by", "Google", "in", "New", "York", "City", "."],</a:t>
            </a:r>
          </a:p>
          <a:p>
            <a:endParaRPr lang="en-IN" sz="1200" dirty="0"/>
          </a:p>
          <a:p>
            <a:r>
              <a:rPr lang="en-IN" sz="1200" dirty="0"/>
              <a:t>  ["Michael", "Johnson", "will", "speak", "at", "the", "conference", "in", "Los", "Angeles", "."]</a:t>
            </a:r>
          </a:p>
          <a:p>
            <a:r>
              <a:rPr lang="en-IN" sz="1200" dirty="0"/>
              <a:t>]</a:t>
            </a:r>
          </a:p>
        </p:txBody>
      </p:sp>
      <p:sp>
        <p:nvSpPr>
          <p:cNvPr id="6" name="TextBox 5">
            <a:extLst>
              <a:ext uri="{FF2B5EF4-FFF2-40B4-BE49-F238E27FC236}">
                <a16:creationId xmlns:a16="http://schemas.microsoft.com/office/drawing/2014/main" id="{955757BD-47B5-7D77-6306-BF41D3BED306}"/>
              </a:ext>
            </a:extLst>
          </p:cNvPr>
          <p:cNvSpPr txBox="1"/>
          <p:nvPr/>
        </p:nvSpPr>
        <p:spPr>
          <a:xfrm>
            <a:off x="6747244" y="3851709"/>
            <a:ext cx="5126996" cy="1569660"/>
          </a:xfrm>
          <a:prstGeom prst="rect">
            <a:avLst/>
          </a:prstGeom>
          <a:noFill/>
        </p:spPr>
        <p:txBody>
          <a:bodyPr wrap="square">
            <a:spAutoFit/>
          </a:bodyPr>
          <a:lstStyle/>
          <a:p>
            <a:r>
              <a:rPr lang="en-IN" sz="1200" dirty="0"/>
              <a:t>[</a:t>
            </a:r>
          </a:p>
          <a:p>
            <a:r>
              <a:rPr lang="en-IN" sz="1200" dirty="0"/>
              <a:t>  ["B-PER", "I-PER", "O", "O", "B-ORG", "O", "B-LOC", "I-LOC", "O"],</a:t>
            </a:r>
          </a:p>
          <a:p>
            <a:endParaRPr lang="en-IN" sz="1200" dirty="0"/>
          </a:p>
          <a:p>
            <a:r>
              <a:rPr lang="en-IN" sz="1200" dirty="0"/>
              <a:t>  ["B-PER", "I-PER", "O", "O", "O", "B-ORG", "O", "B-LOC", "I-LOC", "I-LOC", "O"],</a:t>
            </a:r>
          </a:p>
          <a:p>
            <a:endParaRPr lang="en-IN" sz="1200" dirty="0"/>
          </a:p>
          <a:p>
            <a:r>
              <a:rPr lang="en-IN" sz="1200" dirty="0"/>
              <a:t>  ["B-PER", "I-PER", "O", "O", "O", "O", "O", "O", "B-LOC", "I-LOC", "O"]</a:t>
            </a:r>
          </a:p>
          <a:p>
            <a:r>
              <a:rPr lang="en-IN" sz="1200" dirty="0"/>
              <a:t>]</a:t>
            </a:r>
          </a:p>
        </p:txBody>
      </p:sp>
      <p:sp>
        <p:nvSpPr>
          <p:cNvPr id="8" name="TextBox 7">
            <a:extLst>
              <a:ext uri="{FF2B5EF4-FFF2-40B4-BE49-F238E27FC236}">
                <a16:creationId xmlns:a16="http://schemas.microsoft.com/office/drawing/2014/main" id="{82F553A9-2FE7-56E8-E28E-B734ED55C629}"/>
              </a:ext>
            </a:extLst>
          </p:cNvPr>
          <p:cNvSpPr txBox="1"/>
          <p:nvPr/>
        </p:nvSpPr>
        <p:spPr>
          <a:xfrm>
            <a:off x="2237015" y="1844742"/>
            <a:ext cx="5983254" cy="1754326"/>
          </a:xfrm>
          <a:prstGeom prst="rect">
            <a:avLst/>
          </a:prstGeom>
          <a:noFill/>
        </p:spPr>
        <p:txBody>
          <a:bodyPr wrap="square">
            <a:spAutoFit/>
          </a:bodyPr>
          <a:lstStyle/>
          <a:p>
            <a:r>
              <a:rPr lang="en-US" b="0" i="0" dirty="0">
                <a:solidFill>
                  <a:srgbClr val="0D0D0D"/>
                </a:solidFill>
                <a:effectLst/>
              </a:rPr>
              <a:t>John Doe works at OpenAI in San Francisco</a:t>
            </a:r>
          </a:p>
          <a:p>
            <a:endParaRPr lang="en-US" b="0" i="0" dirty="0">
              <a:solidFill>
                <a:srgbClr val="0D0D0D"/>
              </a:solidFill>
              <a:effectLst/>
            </a:endParaRPr>
          </a:p>
          <a:p>
            <a:r>
              <a:rPr lang="en-US" b="0" i="0" dirty="0">
                <a:solidFill>
                  <a:srgbClr val="0D0D0D"/>
                </a:solidFill>
                <a:effectLst/>
              </a:rPr>
              <a:t>Jane Smith is employed by Google in New York City</a:t>
            </a:r>
          </a:p>
          <a:p>
            <a:endParaRPr lang="en-US" dirty="0">
              <a:solidFill>
                <a:srgbClr val="0D0D0D"/>
              </a:solidFill>
            </a:endParaRPr>
          </a:p>
          <a:p>
            <a:r>
              <a:rPr lang="en-US" b="0" i="0" dirty="0">
                <a:solidFill>
                  <a:srgbClr val="0D0D0D"/>
                </a:solidFill>
                <a:effectLst/>
              </a:rPr>
              <a:t>Michael Johnson will speak at the conference in Los Angeles</a:t>
            </a:r>
            <a:endParaRPr lang="en-IN" dirty="0"/>
          </a:p>
        </p:txBody>
      </p:sp>
    </p:spTree>
    <p:extLst>
      <p:ext uri="{BB962C8B-B14F-4D97-AF65-F5344CB8AC3E}">
        <p14:creationId xmlns:p14="http://schemas.microsoft.com/office/powerpoint/2010/main" val="378776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F45457BF-B44D-0985-204A-1A7101F2D132}"/>
              </a:ext>
            </a:extLst>
          </p:cNvPr>
          <p:cNvGraphicFramePr/>
          <p:nvPr>
            <p:extLst>
              <p:ext uri="{D42A27DB-BD31-4B8C-83A1-F6EECF244321}">
                <p14:modId xmlns:p14="http://schemas.microsoft.com/office/powerpoint/2010/main" val="524062909"/>
              </p:ext>
            </p:extLst>
          </p:nvPr>
        </p:nvGraphicFramePr>
        <p:xfrm>
          <a:off x="606213" y="1748448"/>
          <a:ext cx="11267440" cy="3628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26F3853-7511-141F-5A80-5E4CB087F7E4}"/>
              </a:ext>
            </a:extLst>
          </p:cNvPr>
          <p:cNvSpPr>
            <a:spLocks noGrp="1"/>
          </p:cNvSpPr>
          <p:nvPr>
            <p:ph type="title"/>
          </p:nvPr>
        </p:nvSpPr>
        <p:spPr/>
        <p:txBody>
          <a:bodyPr/>
          <a:lstStyle/>
          <a:p>
            <a:r>
              <a:rPr lang="en-IN" dirty="0"/>
              <a:t>NER Training Pipeline</a:t>
            </a:r>
          </a:p>
        </p:txBody>
      </p:sp>
      <p:pic>
        <p:nvPicPr>
          <p:cNvPr id="4" name="Graphic 3" descr="Database outline">
            <a:extLst>
              <a:ext uri="{FF2B5EF4-FFF2-40B4-BE49-F238E27FC236}">
                <a16:creationId xmlns:a16="http://schemas.microsoft.com/office/drawing/2014/main" id="{970AB52D-A1DF-7E9C-C3AA-7BBDEF30F1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5834" y="2205648"/>
            <a:ext cx="914400" cy="914400"/>
          </a:xfrm>
          <a:prstGeom prst="rect">
            <a:avLst/>
          </a:prstGeom>
        </p:spPr>
      </p:pic>
      <p:pic>
        <p:nvPicPr>
          <p:cNvPr id="5" name="Picture 4">
            <a:extLst>
              <a:ext uri="{FF2B5EF4-FFF2-40B4-BE49-F238E27FC236}">
                <a16:creationId xmlns:a16="http://schemas.microsoft.com/office/drawing/2014/main" id="{AE9A2A8B-4EB0-11B0-6639-9350EF1806EE}"/>
              </a:ext>
            </a:extLst>
          </p:cNvPr>
          <p:cNvPicPr>
            <a:picLocks noChangeAspect="1"/>
          </p:cNvPicPr>
          <p:nvPr/>
        </p:nvPicPr>
        <p:blipFill>
          <a:blip r:embed="rId9"/>
          <a:stretch>
            <a:fillRect/>
          </a:stretch>
        </p:blipFill>
        <p:spPr>
          <a:xfrm>
            <a:off x="2945147" y="2280236"/>
            <a:ext cx="818646" cy="871220"/>
          </a:xfrm>
          <a:prstGeom prst="rect">
            <a:avLst/>
          </a:prstGeom>
        </p:spPr>
      </p:pic>
      <p:pic>
        <p:nvPicPr>
          <p:cNvPr id="9" name="Graphic 8" descr="Pen with solid fill">
            <a:extLst>
              <a:ext uri="{FF2B5EF4-FFF2-40B4-BE49-F238E27FC236}">
                <a16:creationId xmlns:a16="http://schemas.microsoft.com/office/drawing/2014/main" id="{82B53064-1B1A-1C31-E98F-34D8924CF6C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2100" y="2184058"/>
            <a:ext cx="914400" cy="914400"/>
          </a:xfrm>
          <a:prstGeom prst="rect">
            <a:avLst/>
          </a:prstGeom>
        </p:spPr>
      </p:pic>
      <p:pic>
        <p:nvPicPr>
          <p:cNvPr id="11266" name="Picture 2" descr="Free right arrow symbol png vector - Pixsector">
            <a:extLst>
              <a:ext uri="{FF2B5EF4-FFF2-40B4-BE49-F238E27FC236}">
                <a16:creationId xmlns:a16="http://schemas.microsoft.com/office/drawing/2014/main" id="{31AACD09-F4E6-C770-1D54-13228523E7C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691" t="19743" b="24873"/>
          <a:stretch/>
        </p:blipFill>
        <p:spPr bwMode="auto">
          <a:xfrm>
            <a:off x="6632096" y="2456014"/>
            <a:ext cx="1010458" cy="519664"/>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Brain with solid fill">
            <a:extLst>
              <a:ext uri="{FF2B5EF4-FFF2-40B4-BE49-F238E27FC236}">
                <a16:creationId xmlns:a16="http://schemas.microsoft.com/office/drawing/2014/main" id="{FECA78FA-23F9-9F66-F79C-6ACB122B1A2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09579" y="2258646"/>
            <a:ext cx="914400" cy="914400"/>
          </a:xfrm>
          <a:prstGeom prst="rect">
            <a:avLst/>
          </a:prstGeom>
        </p:spPr>
      </p:pic>
      <p:pic>
        <p:nvPicPr>
          <p:cNvPr id="13" name="Graphic 12" descr="Clipboard Partially Checked outline">
            <a:extLst>
              <a:ext uri="{FF2B5EF4-FFF2-40B4-BE49-F238E27FC236}">
                <a16:creationId xmlns:a16="http://schemas.microsoft.com/office/drawing/2014/main" id="{12510649-755C-1134-81E0-5B595E6D85D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05856" y="2258646"/>
            <a:ext cx="914400" cy="914400"/>
          </a:xfrm>
          <a:prstGeom prst="rect">
            <a:avLst/>
          </a:prstGeom>
        </p:spPr>
      </p:pic>
      <p:sp>
        <p:nvSpPr>
          <p:cNvPr id="16" name="TextBox 15">
            <a:extLst>
              <a:ext uri="{FF2B5EF4-FFF2-40B4-BE49-F238E27FC236}">
                <a16:creationId xmlns:a16="http://schemas.microsoft.com/office/drawing/2014/main" id="{637F5D36-6DF1-9A90-B3CA-5A9E1725ED6E}"/>
              </a:ext>
            </a:extLst>
          </p:cNvPr>
          <p:cNvSpPr txBox="1"/>
          <p:nvPr/>
        </p:nvSpPr>
        <p:spPr>
          <a:xfrm>
            <a:off x="477520" y="4184134"/>
            <a:ext cx="1605280" cy="738664"/>
          </a:xfrm>
          <a:prstGeom prst="rect">
            <a:avLst/>
          </a:prstGeom>
          <a:noFill/>
        </p:spPr>
        <p:txBody>
          <a:bodyPr wrap="square">
            <a:spAutoFit/>
          </a:bodyPr>
          <a:lstStyle/>
          <a:p>
            <a:r>
              <a:rPr lang="en-IN" sz="1400" b="0" i="0" dirty="0">
                <a:solidFill>
                  <a:srgbClr val="0D0D0D"/>
                </a:solidFill>
                <a:effectLst/>
                <a:latin typeface="+mj-lt"/>
              </a:rPr>
              <a:t>public datasets</a:t>
            </a:r>
          </a:p>
          <a:p>
            <a:r>
              <a:rPr lang="en-IN" sz="1400" dirty="0">
                <a:solidFill>
                  <a:srgbClr val="0D0D0D"/>
                </a:solidFill>
                <a:latin typeface="+mj-lt"/>
              </a:rPr>
              <a:t>Scrapped data</a:t>
            </a:r>
            <a:br>
              <a:rPr lang="en-IN" sz="1400" dirty="0">
                <a:solidFill>
                  <a:srgbClr val="0D0D0D"/>
                </a:solidFill>
                <a:latin typeface="+mj-lt"/>
              </a:rPr>
            </a:br>
            <a:r>
              <a:rPr lang="en-IN" sz="1400" dirty="0">
                <a:solidFill>
                  <a:srgbClr val="0D0D0D"/>
                </a:solidFill>
                <a:latin typeface="+mj-lt"/>
              </a:rPr>
              <a:t>Internal docs</a:t>
            </a:r>
            <a:endParaRPr lang="en-IN" sz="1400" dirty="0">
              <a:latin typeface="+mj-lt"/>
            </a:endParaRPr>
          </a:p>
        </p:txBody>
      </p:sp>
      <p:sp>
        <p:nvSpPr>
          <p:cNvPr id="17" name="TextBox 16">
            <a:extLst>
              <a:ext uri="{FF2B5EF4-FFF2-40B4-BE49-F238E27FC236}">
                <a16:creationId xmlns:a16="http://schemas.microsoft.com/office/drawing/2014/main" id="{4C91F7C2-73BD-9EE4-C8CA-30BF795294E4}"/>
              </a:ext>
            </a:extLst>
          </p:cNvPr>
          <p:cNvSpPr txBox="1"/>
          <p:nvPr/>
        </p:nvSpPr>
        <p:spPr>
          <a:xfrm>
            <a:off x="4713381" y="4220554"/>
            <a:ext cx="1605280" cy="307777"/>
          </a:xfrm>
          <a:prstGeom prst="rect">
            <a:avLst/>
          </a:prstGeom>
          <a:noFill/>
        </p:spPr>
        <p:txBody>
          <a:bodyPr wrap="square">
            <a:spAutoFit/>
          </a:bodyPr>
          <a:lstStyle/>
          <a:p>
            <a:r>
              <a:rPr lang="en-IN" sz="1400" b="0" i="0" dirty="0">
                <a:solidFill>
                  <a:srgbClr val="0D0D0D"/>
                </a:solidFill>
                <a:effectLst/>
                <a:latin typeface="+mj-lt"/>
              </a:rPr>
              <a:t>BIO Tagging</a:t>
            </a:r>
          </a:p>
        </p:txBody>
      </p:sp>
      <p:sp>
        <p:nvSpPr>
          <p:cNvPr id="18" name="TextBox 17">
            <a:extLst>
              <a:ext uri="{FF2B5EF4-FFF2-40B4-BE49-F238E27FC236}">
                <a16:creationId xmlns:a16="http://schemas.microsoft.com/office/drawing/2014/main" id="{9F4DEF5C-2A7C-2BAB-4CDC-79411E341094}"/>
              </a:ext>
            </a:extLst>
          </p:cNvPr>
          <p:cNvSpPr txBox="1"/>
          <p:nvPr/>
        </p:nvSpPr>
        <p:spPr>
          <a:xfrm>
            <a:off x="2584027" y="4228812"/>
            <a:ext cx="1605280" cy="523220"/>
          </a:xfrm>
          <a:prstGeom prst="rect">
            <a:avLst/>
          </a:prstGeom>
          <a:noFill/>
        </p:spPr>
        <p:txBody>
          <a:bodyPr wrap="square">
            <a:spAutoFit/>
          </a:bodyPr>
          <a:lstStyle/>
          <a:p>
            <a:r>
              <a:rPr lang="en-IN" sz="1400" b="0" i="0" dirty="0">
                <a:solidFill>
                  <a:srgbClr val="0D0D0D"/>
                </a:solidFill>
                <a:effectLst/>
                <a:latin typeface="+mj-lt"/>
              </a:rPr>
              <a:t>Text Cleaning</a:t>
            </a:r>
          </a:p>
          <a:p>
            <a:r>
              <a:rPr lang="en-IN" sz="1400" dirty="0">
                <a:solidFill>
                  <a:srgbClr val="0D0D0D"/>
                </a:solidFill>
                <a:latin typeface="+mj-lt"/>
              </a:rPr>
              <a:t>Tokenization</a:t>
            </a:r>
            <a:endParaRPr lang="en-IN" sz="1400" dirty="0">
              <a:latin typeface="+mj-lt"/>
            </a:endParaRPr>
          </a:p>
        </p:txBody>
      </p:sp>
      <p:sp>
        <p:nvSpPr>
          <p:cNvPr id="19" name="TextBox 18">
            <a:extLst>
              <a:ext uri="{FF2B5EF4-FFF2-40B4-BE49-F238E27FC236}">
                <a16:creationId xmlns:a16="http://schemas.microsoft.com/office/drawing/2014/main" id="{C7164534-2E19-2E73-D1E1-7EE1E2D5DE1C}"/>
              </a:ext>
            </a:extLst>
          </p:cNvPr>
          <p:cNvSpPr txBox="1"/>
          <p:nvPr/>
        </p:nvSpPr>
        <p:spPr>
          <a:xfrm>
            <a:off x="6623125" y="4228812"/>
            <a:ext cx="1605280" cy="523220"/>
          </a:xfrm>
          <a:prstGeom prst="rect">
            <a:avLst/>
          </a:prstGeom>
          <a:noFill/>
        </p:spPr>
        <p:txBody>
          <a:bodyPr wrap="square">
            <a:spAutoFit/>
          </a:bodyPr>
          <a:lstStyle/>
          <a:p>
            <a:r>
              <a:rPr lang="en-IN" sz="1400" b="0" i="0" dirty="0">
                <a:solidFill>
                  <a:srgbClr val="0D0D0D"/>
                </a:solidFill>
                <a:effectLst/>
                <a:latin typeface="+mj-lt"/>
              </a:rPr>
              <a:t>TF-IDF</a:t>
            </a:r>
          </a:p>
          <a:p>
            <a:r>
              <a:rPr lang="en-IN" sz="1400" dirty="0">
                <a:solidFill>
                  <a:srgbClr val="0D0D0D"/>
                </a:solidFill>
                <a:latin typeface="+mj-lt"/>
              </a:rPr>
              <a:t>Embeddings</a:t>
            </a:r>
            <a:endParaRPr lang="en-IN" sz="1400" b="0" i="0" dirty="0">
              <a:solidFill>
                <a:srgbClr val="0D0D0D"/>
              </a:solidFill>
              <a:effectLst/>
              <a:latin typeface="+mj-lt"/>
            </a:endParaRPr>
          </a:p>
        </p:txBody>
      </p:sp>
      <p:sp>
        <p:nvSpPr>
          <p:cNvPr id="20" name="TextBox 19">
            <a:extLst>
              <a:ext uri="{FF2B5EF4-FFF2-40B4-BE49-F238E27FC236}">
                <a16:creationId xmlns:a16="http://schemas.microsoft.com/office/drawing/2014/main" id="{EC3381F5-0BC7-C8F0-39DE-2C8CF6796947}"/>
              </a:ext>
            </a:extLst>
          </p:cNvPr>
          <p:cNvSpPr txBox="1"/>
          <p:nvPr/>
        </p:nvSpPr>
        <p:spPr>
          <a:xfrm>
            <a:off x="8840080" y="4230371"/>
            <a:ext cx="767893" cy="738664"/>
          </a:xfrm>
          <a:prstGeom prst="rect">
            <a:avLst/>
          </a:prstGeom>
          <a:noFill/>
        </p:spPr>
        <p:txBody>
          <a:bodyPr wrap="square">
            <a:spAutoFit/>
          </a:bodyPr>
          <a:lstStyle/>
          <a:p>
            <a:r>
              <a:rPr lang="en-IN" sz="1400" b="0" i="0" dirty="0">
                <a:solidFill>
                  <a:srgbClr val="0D0D0D"/>
                </a:solidFill>
                <a:effectLst/>
                <a:latin typeface="+mj-lt"/>
              </a:rPr>
              <a:t>CRF</a:t>
            </a:r>
          </a:p>
          <a:p>
            <a:r>
              <a:rPr lang="en-IN" sz="1400" dirty="0">
                <a:solidFill>
                  <a:srgbClr val="0D0D0D"/>
                </a:solidFill>
                <a:latin typeface="+mj-lt"/>
              </a:rPr>
              <a:t>LSTM</a:t>
            </a:r>
          </a:p>
          <a:p>
            <a:r>
              <a:rPr lang="en-IN" sz="1400" b="0" i="0" dirty="0">
                <a:solidFill>
                  <a:srgbClr val="0D0D0D"/>
                </a:solidFill>
                <a:effectLst/>
                <a:latin typeface="+mj-lt"/>
              </a:rPr>
              <a:t>BERT</a:t>
            </a:r>
          </a:p>
        </p:txBody>
      </p:sp>
      <p:sp>
        <p:nvSpPr>
          <p:cNvPr id="21" name="TextBox 20">
            <a:extLst>
              <a:ext uri="{FF2B5EF4-FFF2-40B4-BE49-F238E27FC236}">
                <a16:creationId xmlns:a16="http://schemas.microsoft.com/office/drawing/2014/main" id="{FEF062B4-9F9B-D045-B7B0-EFDD17471B8E}"/>
              </a:ext>
            </a:extLst>
          </p:cNvPr>
          <p:cNvSpPr txBox="1"/>
          <p:nvPr/>
        </p:nvSpPr>
        <p:spPr>
          <a:xfrm>
            <a:off x="10684187" y="4220554"/>
            <a:ext cx="1146457" cy="738664"/>
          </a:xfrm>
          <a:prstGeom prst="rect">
            <a:avLst/>
          </a:prstGeom>
          <a:noFill/>
        </p:spPr>
        <p:txBody>
          <a:bodyPr wrap="square">
            <a:spAutoFit/>
          </a:bodyPr>
          <a:lstStyle/>
          <a:p>
            <a:r>
              <a:rPr lang="en-IN" sz="1400" b="0" i="0" dirty="0" err="1">
                <a:solidFill>
                  <a:srgbClr val="0D0D0D"/>
                </a:solidFill>
                <a:effectLst/>
                <a:latin typeface="+mj-lt"/>
              </a:rPr>
              <a:t>Precission</a:t>
            </a:r>
            <a:endParaRPr lang="en-IN" sz="1400" b="0" i="0" dirty="0">
              <a:solidFill>
                <a:srgbClr val="0D0D0D"/>
              </a:solidFill>
              <a:effectLst/>
              <a:latin typeface="+mj-lt"/>
            </a:endParaRPr>
          </a:p>
          <a:p>
            <a:r>
              <a:rPr lang="en-IN" sz="1400" dirty="0">
                <a:solidFill>
                  <a:srgbClr val="0D0D0D"/>
                </a:solidFill>
                <a:latin typeface="+mj-lt"/>
              </a:rPr>
              <a:t>Recall</a:t>
            </a:r>
            <a:br>
              <a:rPr lang="en-IN" sz="1400" dirty="0">
                <a:solidFill>
                  <a:srgbClr val="0D0D0D"/>
                </a:solidFill>
                <a:latin typeface="+mj-lt"/>
              </a:rPr>
            </a:br>
            <a:r>
              <a:rPr lang="en-IN" sz="1400" dirty="0">
                <a:solidFill>
                  <a:srgbClr val="0D0D0D"/>
                </a:solidFill>
                <a:latin typeface="+mj-lt"/>
              </a:rPr>
              <a:t>F1Score</a:t>
            </a:r>
            <a:endParaRPr lang="en-IN" sz="1400" b="0" i="0" dirty="0">
              <a:solidFill>
                <a:srgbClr val="0D0D0D"/>
              </a:solidFill>
              <a:effectLst/>
              <a:latin typeface="+mj-lt"/>
            </a:endParaRPr>
          </a:p>
        </p:txBody>
      </p:sp>
    </p:spTree>
    <p:extLst>
      <p:ext uri="{BB962C8B-B14F-4D97-AF65-F5344CB8AC3E}">
        <p14:creationId xmlns:p14="http://schemas.microsoft.com/office/powerpoint/2010/main" val="4057190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0409-A1F3-A5C9-5148-259313800342}"/>
              </a:ext>
            </a:extLst>
          </p:cNvPr>
          <p:cNvSpPr>
            <a:spLocks noGrp="1"/>
          </p:cNvSpPr>
          <p:nvPr>
            <p:ph type="title"/>
          </p:nvPr>
        </p:nvSpPr>
        <p:spPr/>
        <p:txBody>
          <a:bodyPr/>
          <a:lstStyle/>
          <a:p>
            <a:r>
              <a:rPr lang="en-IN" dirty="0"/>
              <a:t>Models Used for NER</a:t>
            </a:r>
          </a:p>
        </p:txBody>
      </p:sp>
      <p:graphicFrame>
        <p:nvGraphicFramePr>
          <p:cNvPr id="3" name="Content Placeholder 3">
            <a:extLst>
              <a:ext uri="{FF2B5EF4-FFF2-40B4-BE49-F238E27FC236}">
                <a16:creationId xmlns:a16="http://schemas.microsoft.com/office/drawing/2014/main" id="{C020E632-FED4-20E7-2B7B-019162604861}"/>
              </a:ext>
            </a:extLst>
          </p:cNvPr>
          <p:cNvGraphicFramePr>
            <a:graphicFrameLocks/>
          </p:cNvGraphicFramePr>
          <p:nvPr>
            <p:extLst>
              <p:ext uri="{D42A27DB-BD31-4B8C-83A1-F6EECF244321}">
                <p14:modId xmlns:p14="http://schemas.microsoft.com/office/powerpoint/2010/main" val="3047385353"/>
              </p:ext>
            </p:extLst>
          </p:nvPr>
        </p:nvGraphicFramePr>
        <p:xfrm>
          <a:off x="679579" y="1877341"/>
          <a:ext cx="10016613" cy="3569192"/>
        </p:xfrm>
        <a:graphic>
          <a:graphicData uri="http://schemas.openxmlformats.org/drawingml/2006/table">
            <a:tbl>
              <a:tblPr/>
              <a:tblGrid>
                <a:gridCol w="2514051">
                  <a:extLst>
                    <a:ext uri="{9D8B030D-6E8A-4147-A177-3AD203B41FA5}">
                      <a16:colId xmlns:a16="http://schemas.microsoft.com/office/drawing/2014/main" val="609421047"/>
                    </a:ext>
                  </a:extLst>
                </a:gridCol>
                <a:gridCol w="5157268">
                  <a:extLst>
                    <a:ext uri="{9D8B030D-6E8A-4147-A177-3AD203B41FA5}">
                      <a16:colId xmlns:a16="http://schemas.microsoft.com/office/drawing/2014/main" val="237600755"/>
                    </a:ext>
                  </a:extLst>
                </a:gridCol>
                <a:gridCol w="2345294">
                  <a:extLst>
                    <a:ext uri="{9D8B030D-6E8A-4147-A177-3AD203B41FA5}">
                      <a16:colId xmlns:a16="http://schemas.microsoft.com/office/drawing/2014/main" val="2485582279"/>
                    </a:ext>
                  </a:extLst>
                </a:gridCol>
              </a:tblGrid>
              <a:tr h="268405">
                <a:tc>
                  <a:txBody>
                    <a:bodyPr/>
                    <a:lstStyle/>
                    <a:p>
                      <a:pPr algn="l" fontAlgn="b">
                        <a:spcBef>
                          <a:spcPts val="0"/>
                        </a:spcBef>
                        <a:spcAft>
                          <a:spcPts val="0"/>
                        </a:spcAft>
                      </a:pPr>
                      <a:r>
                        <a:rPr lang="en-IN" sz="1900" b="1" i="0" u="none" strike="noStrike">
                          <a:effectLst/>
                          <a:latin typeface="+mn-lt"/>
                        </a:rPr>
                        <a:t>Model Type</a:t>
                      </a:r>
                      <a:endParaRPr lang="en-IN" sz="1900" b="0" i="0" u="none" strike="noStrike">
                        <a:effectLst/>
                        <a:latin typeface="+mn-lt"/>
                      </a:endParaRPr>
                    </a:p>
                  </a:txBody>
                  <a:tcPr marL="96007" marR="96007" marT="48004" marB="48004"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
                        <a:spcBef>
                          <a:spcPts val="0"/>
                        </a:spcBef>
                        <a:spcAft>
                          <a:spcPts val="0"/>
                        </a:spcAft>
                      </a:pPr>
                      <a:r>
                        <a:rPr lang="en-IN" sz="1900" b="1" i="0" u="none" strike="noStrike">
                          <a:effectLst/>
                          <a:latin typeface="+mn-lt"/>
                        </a:rPr>
                        <a:t>Key Features</a:t>
                      </a:r>
                      <a:endParaRPr lang="en-IN" sz="1900" b="0" i="0" u="none" strike="noStrike">
                        <a:effectLst/>
                        <a:latin typeface="+mn-lt"/>
                      </a:endParaRPr>
                    </a:p>
                  </a:txBody>
                  <a:tcPr marL="96007" marR="96007" marT="48004" marB="48004"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
                        <a:spcBef>
                          <a:spcPts val="0"/>
                        </a:spcBef>
                        <a:spcAft>
                          <a:spcPts val="0"/>
                        </a:spcAft>
                      </a:pPr>
                      <a:r>
                        <a:rPr lang="en-IN" sz="1900" b="1" i="0" u="none" strike="noStrike">
                          <a:effectLst/>
                          <a:latin typeface="+mn-lt"/>
                        </a:rPr>
                        <a:t>Use Case</a:t>
                      </a:r>
                      <a:endParaRPr lang="en-IN" sz="1900" b="0" i="0" u="none" strike="noStrike">
                        <a:effectLst/>
                        <a:latin typeface="+mn-lt"/>
                      </a:endParaRPr>
                    </a:p>
                  </a:txBody>
                  <a:tcPr marL="96007" marR="96007" marT="48004" marB="48004"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777536353"/>
                  </a:ext>
                </a:extLst>
              </a:tr>
              <a:tr h="451408">
                <a:tc>
                  <a:txBody>
                    <a:bodyPr/>
                    <a:lstStyle/>
                    <a:p>
                      <a:pPr algn="l" fontAlgn="base">
                        <a:spcBef>
                          <a:spcPts val="0"/>
                        </a:spcBef>
                        <a:spcAft>
                          <a:spcPts val="0"/>
                        </a:spcAft>
                      </a:pPr>
                      <a:r>
                        <a:rPr lang="en-IN" sz="1900" b="0" i="0" u="none" strike="noStrike" dirty="0">
                          <a:effectLst/>
                          <a:latin typeface="+mn-lt"/>
                        </a:rPr>
                        <a:t>CRF</a:t>
                      </a:r>
                    </a:p>
                  </a:txBody>
                  <a:tcPr marL="96007" marR="96007" marT="48004" marB="48004"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IN" sz="1900" b="0" i="0" u="none" strike="noStrike" dirty="0">
                          <a:effectLst/>
                          <a:latin typeface="+mn-lt"/>
                        </a:rPr>
                        <a:t>- Statistical sequence modelling</a:t>
                      </a:r>
                    </a:p>
                    <a:p>
                      <a:pPr algn="l" fontAlgn="base">
                        <a:spcBef>
                          <a:spcPts val="0"/>
                        </a:spcBef>
                        <a:spcAft>
                          <a:spcPts val="0"/>
                        </a:spcAft>
                      </a:pPr>
                      <a:r>
                        <a:rPr lang="en-IN" sz="1900" b="0" i="0" u="none" strike="noStrike" dirty="0">
                          <a:effectLst/>
                          <a:latin typeface="+mn-lt"/>
                        </a:rPr>
                        <a:t>- Context-sensitive label prediction</a:t>
                      </a:r>
                    </a:p>
                  </a:txBody>
                  <a:tcPr marL="96007" marR="96007" marT="48004" marB="48004"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IN" sz="1900" b="0" i="0" u="none" strike="noStrike" dirty="0">
                          <a:effectLst/>
                          <a:latin typeface="+mn-lt"/>
                        </a:rPr>
                        <a:t>Traditional NER tasks</a:t>
                      </a:r>
                    </a:p>
                  </a:txBody>
                  <a:tcPr marL="96007" marR="96007" marT="48004" marB="48004"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405974020"/>
                  </a:ext>
                </a:extLst>
              </a:tr>
              <a:tr h="817414">
                <a:tc>
                  <a:txBody>
                    <a:bodyPr/>
                    <a:lstStyle/>
                    <a:p>
                      <a:pPr algn="l" fontAlgn="base">
                        <a:spcBef>
                          <a:spcPts val="0"/>
                        </a:spcBef>
                        <a:spcAft>
                          <a:spcPts val="0"/>
                        </a:spcAft>
                      </a:pPr>
                      <a:r>
                        <a:rPr lang="en-IN" sz="1900" b="0" i="0" u="none" strike="noStrike" dirty="0" err="1">
                          <a:effectLst/>
                          <a:latin typeface="+mn-lt"/>
                        </a:rPr>
                        <a:t>BiLSTM</a:t>
                      </a:r>
                      <a:r>
                        <a:rPr lang="en-IN" sz="1900" b="0" i="0" u="none" strike="noStrike" dirty="0">
                          <a:effectLst/>
                          <a:latin typeface="+mn-lt"/>
                        </a:rPr>
                        <a:t> with CRF</a:t>
                      </a:r>
                    </a:p>
                  </a:txBody>
                  <a:tcPr marL="96007" marR="96007" marT="48004" marB="48004"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1900" b="0" i="0" u="none" strike="noStrike" dirty="0">
                          <a:effectLst/>
                          <a:latin typeface="+mn-lt"/>
                        </a:rPr>
                        <a:t>- Deep learning for context </a:t>
                      </a:r>
                    </a:p>
                    <a:p>
                      <a:pPr algn="l" fontAlgn="base">
                        <a:spcBef>
                          <a:spcPts val="0"/>
                        </a:spcBef>
                        <a:spcAft>
                          <a:spcPts val="0"/>
                        </a:spcAft>
                      </a:pPr>
                      <a:r>
                        <a:rPr lang="en-US" sz="1900" b="0" i="0" u="none" strike="noStrike" dirty="0">
                          <a:effectLst/>
                          <a:latin typeface="+mn-lt"/>
                        </a:rPr>
                        <a:t>- Bidirectional context analysis</a:t>
                      </a:r>
                    </a:p>
                    <a:p>
                      <a:pPr algn="l" fontAlgn="base">
                        <a:spcBef>
                          <a:spcPts val="0"/>
                        </a:spcBef>
                        <a:spcAft>
                          <a:spcPts val="0"/>
                        </a:spcAft>
                      </a:pPr>
                      <a:r>
                        <a:rPr lang="en-US" sz="1900" b="0" i="0" u="none" strike="noStrike" dirty="0">
                          <a:effectLst/>
                          <a:latin typeface="+mn-lt"/>
                        </a:rPr>
                        <a:t>- CRF for sequence modeling</a:t>
                      </a:r>
                    </a:p>
                  </a:txBody>
                  <a:tcPr marL="96007" marR="96007" marT="48004" marB="48004"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1900" b="0" i="0" u="none" strike="noStrike" dirty="0">
                          <a:effectLst/>
                          <a:latin typeface="+mn-lt"/>
                        </a:rPr>
                        <a:t>Complex texts requiring nuanced context understanding</a:t>
                      </a:r>
                    </a:p>
                  </a:txBody>
                  <a:tcPr marL="96007" marR="96007" marT="48004" marB="48004"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644898943"/>
                  </a:ext>
                </a:extLst>
              </a:tr>
              <a:tr h="1000417">
                <a:tc>
                  <a:txBody>
                    <a:bodyPr/>
                    <a:lstStyle/>
                    <a:p>
                      <a:pPr algn="l" fontAlgn="base">
                        <a:spcBef>
                          <a:spcPts val="0"/>
                        </a:spcBef>
                        <a:spcAft>
                          <a:spcPts val="0"/>
                        </a:spcAft>
                      </a:pPr>
                      <a:r>
                        <a:rPr lang="en-IN" sz="1900" b="0" i="0" u="none" strike="noStrike">
                          <a:effectLst/>
                          <a:latin typeface="+mn-lt"/>
                        </a:rPr>
                        <a:t>Transformer-based (BERT)</a:t>
                      </a:r>
                    </a:p>
                  </a:txBody>
                  <a:tcPr marL="96007" marR="96007" marT="48004" marB="48004"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1900" b="0" i="0" u="none" strike="noStrike" dirty="0">
                          <a:effectLst/>
                          <a:latin typeface="+mn-lt"/>
                        </a:rPr>
                        <a:t>- Deep bidirectional context understanding</a:t>
                      </a:r>
                    </a:p>
                    <a:p>
                      <a:pPr algn="l" fontAlgn="base">
                        <a:spcBef>
                          <a:spcPts val="0"/>
                        </a:spcBef>
                        <a:spcAft>
                          <a:spcPts val="0"/>
                        </a:spcAft>
                      </a:pPr>
                      <a:r>
                        <a:rPr lang="en-US" sz="1900" b="0" i="0" u="none" strike="noStrike" dirty="0">
                          <a:effectLst/>
                          <a:latin typeface="+mn-lt"/>
                        </a:rPr>
                        <a:t>- Pre-trained on large corpora for general   understanding</a:t>
                      </a:r>
                    </a:p>
                    <a:p>
                      <a:pPr algn="l" fontAlgn="base">
                        <a:spcBef>
                          <a:spcPts val="0"/>
                        </a:spcBef>
                        <a:spcAft>
                          <a:spcPts val="0"/>
                        </a:spcAft>
                      </a:pPr>
                      <a:r>
                        <a:rPr lang="en-US" sz="1900" b="0" i="0" u="none" strike="noStrike" dirty="0">
                          <a:effectLst/>
                          <a:latin typeface="+mn-lt"/>
                        </a:rPr>
                        <a:t>- Fine-tuning for specific NER tasks</a:t>
                      </a:r>
                    </a:p>
                  </a:txBody>
                  <a:tcPr marL="96007" marR="96007" marT="48004" marB="48004"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1900" b="0" i="0" u="none" strike="noStrike" dirty="0">
                          <a:effectLst/>
                          <a:latin typeface="+mn-lt"/>
                        </a:rPr>
                        <a:t>State-of-the-art NER performance in diverse domains</a:t>
                      </a:r>
                    </a:p>
                  </a:txBody>
                  <a:tcPr marL="96007" marR="96007" marT="48004" marB="48004"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569214200"/>
                  </a:ext>
                </a:extLst>
              </a:tr>
            </a:tbl>
          </a:graphicData>
        </a:graphic>
      </p:graphicFrame>
      <p:sp>
        <p:nvSpPr>
          <p:cNvPr id="5" name="TextBox 4">
            <a:extLst>
              <a:ext uri="{FF2B5EF4-FFF2-40B4-BE49-F238E27FC236}">
                <a16:creationId xmlns:a16="http://schemas.microsoft.com/office/drawing/2014/main" id="{9F7965BF-39C8-513B-D5C8-EB8AEC8B3A95}"/>
              </a:ext>
            </a:extLst>
          </p:cNvPr>
          <p:cNvSpPr txBox="1"/>
          <p:nvPr/>
        </p:nvSpPr>
        <p:spPr>
          <a:xfrm>
            <a:off x="781439" y="5934494"/>
            <a:ext cx="7989336" cy="369332"/>
          </a:xfrm>
          <a:prstGeom prst="rect">
            <a:avLst/>
          </a:prstGeom>
          <a:noFill/>
        </p:spPr>
        <p:txBody>
          <a:bodyPr wrap="square">
            <a:spAutoFit/>
          </a:bodyPr>
          <a:lstStyle/>
          <a:p>
            <a:r>
              <a:rPr lang="en-IN" dirty="0"/>
              <a:t>Spacy NER, </a:t>
            </a:r>
            <a:r>
              <a:rPr lang="en-IN" dirty="0" err="1"/>
              <a:t>StandFord</a:t>
            </a:r>
            <a:r>
              <a:rPr lang="en-IN" dirty="0"/>
              <a:t> NER and Allen NLP are pretrained models</a:t>
            </a:r>
          </a:p>
        </p:txBody>
      </p:sp>
    </p:spTree>
    <p:extLst>
      <p:ext uri="{BB962C8B-B14F-4D97-AF65-F5344CB8AC3E}">
        <p14:creationId xmlns:p14="http://schemas.microsoft.com/office/powerpoint/2010/main" val="3852613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39F3-94C2-F6A4-D7C2-D9A30BE1369B}"/>
              </a:ext>
            </a:extLst>
          </p:cNvPr>
          <p:cNvSpPr>
            <a:spLocks noGrp="1"/>
          </p:cNvSpPr>
          <p:nvPr>
            <p:ph type="title"/>
          </p:nvPr>
        </p:nvSpPr>
        <p:spPr/>
        <p:txBody>
          <a:bodyPr/>
          <a:lstStyle/>
          <a:p>
            <a:r>
              <a:rPr lang="en-IN" dirty="0"/>
              <a:t>Evaluate NER</a:t>
            </a:r>
          </a:p>
        </p:txBody>
      </p:sp>
      <p:sp>
        <p:nvSpPr>
          <p:cNvPr id="3" name="Content Placeholder 2">
            <a:extLst>
              <a:ext uri="{FF2B5EF4-FFF2-40B4-BE49-F238E27FC236}">
                <a16:creationId xmlns:a16="http://schemas.microsoft.com/office/drawing/2014/main" id="{B4278C55-2354-EEFA-35B6-D138C464F7E3}"/>
              </a:ext>
            </a:extLst>
          </p:cNvPr>
          <p:cNvSpPr txBox="1">
            <a:spLocks/>
          </p:cNvSpPr>
          <p:nvPr/>
        </p:nvSpPr>
        <p:spPr>
          <a:xfrm>
            <a:off x="492966" y="1592360"/>
            <a:ext cx="11140233" cy="32222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D0D0D"/>
                </a:solidFill>
                <a:cs typeface="Arial" panose="020B0604020202020204" pitchFamily="34" charset="0"/>
              </a:rPr>
              <a:t>Precision</a:t>
            </a:r>
            <a:r>
              <a:rPr lang="en-US" dirty="0">
                <a:solidFill>
                  <a:srgbClr val="0D0D0D"/>
                </a:solidFill>
                <a:cs typeface="Arial" panose="020B0604020202020204" pitchFamily="34" charset="0"/>
              </a:rPr>
              <a:t>: </a:t>
            </a:r>
            <a:r>
              <a:rPr lang="en-US" sz="1800" dirty="0">
                <a:solidFill>
                  <a:srgbClr val="0D0D0D"/>
                </a:solidFill>
                <a:cs typeface="Arial" panose="020B0604020202020204" pitchFamily="34" charset="0"/>
              </a:rPr>
              <a:t>Measures the accuracy of the identified entities. It is the ratio of correctly identified entities to the total entities identified by the model</a:t>
            </a:r>
            <a:endParaRPr lang="en-US" dirty="0">
              <a:solidFill>
                <a:srgbClr val="0D0D0D"/>
              </a:solidFill>
              <a:cs typeface="Arial" panose="020B0604020202020204" pitchFamily="34" charset="0"/>
            </a:endParaRPr>
          </a:p>
          <a:p>
            <a:endParaRPr lang="en-US" dirty="0">
              <a:solidFill>
                <a:srgbClr val="0D0D0D"/>
              </a:solidFill>
              <a:cs typeface="Arial" panose="020B0604020202020204" pitchFamily="34" charset="0"/>
            </a:endParaRPr>
          </a:p>
          <a:p>
            <a:r>
              <a:rPr lang="en-US" b="1" dirty="0">
                <a:solidFill>
                  <a:srgbClr val="0D0D0D"/>
                </a:solidFill>
                <a:cs typeface="Arial" panose="020B0604020202020204" pitchFamily="34" charset="0"/>
              </a:rPr>
              <a:t>Recall</a:t>
            </a:r>
            <a:r>
              <a:rPr lang="en-US" dirty="0">
                <a:solidFill>
                  <a:srgbClr val="0D0D0D"/>
                </a:solidFill>
                <a:cs typeface="Arial" panose="020B0604020202020204" pitchFamily="34" charset="0"/>
              </a:rPr>
              <a:t>: </a:t>
            </a:r>
            <a:r>
              <a:rPr lang="en-US" sz="2000" dirty="0">
                <a:solidFill>
                  <a:srgbClr val="0D0D0D"/>
                </a:solidFill>
                <a:cs typeface="Arial" panose="020B0604020202020204" pitchFamily="34" charset="0"/>
              </a:rPr>
              <a:t>Measures the model's ability to identify all relevant entities in the dataset. It is the ratio of correctly identified entities to the total actual entities in the data.</a:t>
            </a:r>
          </a:p>
          <a:p>
            <a:endParaRPr lang="en-US" dirty="0">
              <a:solidFill>
                <a:srgbClr val="0D0D0D"/>
              </a:solidFill>
              <a:cs typeface="Arial" panose="020B0604020202020204" pitchFamily="34" charset="0"/>
            </a:endParaRPr>
          </a:p>
          <a:p>
            <a:r>
              <a:rPr lang="en-IN" b="1" dirty="0">
                <a:cs typeface="Arial" panose="020B0604020202020204" pitchFamily="34" charset="0"/>
              </a:rPr>
              <a:t>F1 Score</a:t>
            </a:r>
          </a:p>
        </p:txBody>
      </p:sp>
    </p:spTree>
    <p:extLst>
      <p:ext uri="{BB962C8B-B14F-4D97-AF65-F5344CB8AC3E}">
        <p14:creationId xmlns:p14="http://schemas.microsoft.com/office/powerpoint/2010/main" val="3647639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17D7-F96C-0927-D4BB-EA66A9E4B0C7}"/>
              </a:ext>
            </a:extLst>
          </p:cNvPr>
          <p:cNvSpPr>
            <a:spLocks noGrp="1"/>
          </p:cNvSpPr>
          <p:nvPr>
            <p:ph type="title"/>
          </p:nvPr>
        </p:nvSpPr>
        <p:spPr>
          <a:xfrm>
            <a:off x="1767839" y="2879172"/>
            <a:ext cx="3884507" cy="670055"/>
          </a:xfrm>
        </p:spPr>
        <p:txBody>
          <a:bodyPr/>
          <a:lstStyle/>
          <a:p>
            <a:r>
              <a:rPr lang="en-IN" dirty="0"/>
              <a:t>Topic Modelling</a:t>
            </a:r>
          </a:p>
        </p:txBody>
      </p:sp>
      <p:pic>
        <p:nvPicPr>
          <p:cNvPr id="12290" name="Picture 2" descr="NLP-Day 7: Topic Modeling With TF-IDF | by Marvin Lanhenke | MLearning.ai |  Medium">
            <a:extLst>
              <a:ext uri="{FF2B5EF4-FFF2-40B4-BE49-F238E27FC236}">
                <a16:creationId xmlns:a16="http://schemas.microsoft.com/office/drawing/2014/main" id="{F00EC607-3895-3D25-664A-325FE480C8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48" t="31574" r="2206" b="11201"/>
          <a:stretch/>
        </p:blipFill>
        <p:spPr bwMode="auto">
          <a:xfrm>
            <a:off x="6736080" y="2357119"/>
            <a:ext cx="3444240" cy="254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46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41E9-8F89-DCB5-CEB5-7FE6C42A52AE}"/>
              </a:ext>
            </a:extLst>
          </p:cNvPr>
          <p:cNvSpPr>
            <a:spLocks noGrp="1"/>
          </p:cNvSpPr>
          <p:nvPr>
            <p:ph type="title"/>
          </p:nvPr>
        </p:nvSpPr>
        <p:spPr/>
        <p:txBody>
          <a:bodyPr/>
          <a:lstStyle/>
          <a:p>
            <a:r>
              <a:rPr lang="en-IN" b="0" i="0" dirty="0">
                <a:solidFill>
                  <a:srgbClr val="0D0D0D"/>
                </a:solidFill>
                <a:effectLst/>
                <a:latin typeface="+mn-lt"/>
              </a:rPr>
              <a:t>My AI Journey</a:t>
            </a:r>
            <a:endParaRPr lang="en-IN" dirty="0">
              <a:latin typeface="+mn-lt"/>
            </a:endParaRPr>
          </a:p>
        </p:txBody>
      </p:sp>
      <p:pic>
        <p:nvPicPr>
          <p:cNvPr id="3" name="Picture 2">
            <a:extLst>
              <a:ext uri="{FF2B5EF4-FFF2-40B4-BE49-F238E27FC236}">
                <a16:creationId xmlns:a16="http://schemas.microsoft.com/office/drawing/2014/main" id="{C94C29BB-C13A-7BC9-362E-63575293DFE3}"/>
              </a:ext>
            </a:extLst>
          </p:cNvPr>
          <p:cNvPicPr>
            <a:picLocks noChangeAspect="1"/>
          </p:cNvPicPr>
          <p:nvPr/>
        </p:nvPicPr>
        <p:blipFill>
          <a:blip r:embed="rId2"/>
          <a:stretch>
            <a:fillRect/>
          </a:stretch>
        </p:blipFill>
        <p:spPr>
          <a:xfrm>
            <a:off x="392443" y="1322271"/>
            <a:ext cx="5284459" cy="1813470"/>
          </a:xfrm>
          <a:prstGeom prst="rect">
            <a:avLst/>
          </a:prstGeom>
        </p:spPr>
      </p:pic>
      <p:pic>
        <p:nvPicPr>
          <p:cNvPr id="4" name="Picture 3">
            <a:extLst>
              <a:ext uri="{FF2B5EF4-FFF2-40B4-BE49-F238E27FC236}">
                <a16:creationId xmlns:a16="http://schemas.microsoft.com/office/drawing/2014/main" id="{7389731C-ABDC-7711-6084-0EE19D676E6F}"/>
              </a:ext>
            </a:extLst>
          </p:cNvPr>
          <p:cNvPicPr>
            <a:picLocks noChangeAspect="1"/>
          </p:cNvPicPr>
          <p:nvPr/>
        </p:nvPicPr>
        <p:blipFill>
          <a:blip r:embed="rId3"/>
          <a:stretch>
            <a:fillRect/>
          </a:stretch>
        </p:blipFill>
        <p:spPr>
          <a:xfrm>
            <a:off x="6319156" y="1268333"/>
            <a:ext cx="4417855" cy="1957674"/>
          </a:xfrm>
          <a:prstGeom prst="rect">
            <a:avLst/>
          </a:prstGeom>
        </p:spPr>
      </p:pic>
      <p:sp>
        <p:nvSpPr>
          <p:cNvPr id="5" name="TextBox 4">
            <a:extLst>
              <a:ext uri="{FF2B5EF4-FFF2-40B4-BE49-F238E27FC236}">
                <a16:creationId xmlns:a16="http://schemas.microsoft.com/office/drawing/2014/main" id="{0D99AE8D-2462-923B-9CD6-FD9CBF34EF3D}"/>
              </a:ext>
            </a:extLst>
          </p:cNvPr>
          <p:cNvSpPr txBox="1"/>
          <p:nvPr/>
        </p:nvSpPr>
        <p:spPr>
          <a:xfrm>
            <a:off x="392443" y="3479178"/>
            <a:ext cx="10263116" cy="2769989"/>
          </a:xfrm>
          <a:prstGeom prst="rect">
            <a:avLst/>
          </a:prstGeom>
          <a:noFill/>
        </p:spPr>
        <p:txBody>
          <a:bodyPr wrap="square" rtlCol="0">
            <a:spAutoFit/>
          </a:bodyPr>
          <a:lstStyle/>
          <a:p>
            <a:r>
              <a:rPr lang="en-IN" sz="1600" b="1" dirty="0">
                <a:ea typeface="Calibri" panose="020F0502020204030204" pitchFamily="34" charset="0"/>
                <a:cs typeface="Calibri" panose="020F0502020204030204" pitchFamily="34" charset="0"/>
              </a:rPr>
              <a:t>Industry Experience</a:t>
            </a:r>
            <a:r>
              <a:rPr lang="en-IN" sz="1600" dirty="0">
                <a:ea typeface="Calibri" panose="020F0502020204030204" pitchFamily="34" charset="0"/>
                <a:cs typeface="Calibri" panose="020F0502020204030204" pitchFamily="34" charset="0"/>
              </a:rPr>
              <a:t>: </a:t>
            </a:r>
            <a:r>
              <a:rPr lang="en-IN" sz="1600" dirty="0" err="1">
                <a:ea typeface="Calibri" panose="020F0502020204030204" pitchFamily="34" charset="0"/>
                <a:cs typeface="Calibri" panose="020F0502020204030204" pitchFamily="34" charset="0"/>
              </a:rPr>
              <a:t>Banking,Automotive,Telecom</a:t>
            </a:r>
            <a:r>
              <a:rPr lang="en-IN" sz="1600" dirty="0">
                <a:ea typeface="Calibri" panose="020F0502020204030204" pitchFamily="34" charset="0"/>
                <a:cs typeface="Calibri" panose="020F0502020204030204" pitchFamily="34" charset="0"/>
              </a:rPr>
              <a:t>, Oil and </a:t>
            </a:r>
            <a:r>
              <a:rPr lang="en-IN" sz="1600" dirty="0" err="1">
                <a:ea typeface="Calibri" panose="020F0502020204030204" pitchFamily="34" charset="0"/>
                <a:cs typeface="Calibri" panose="020F0502020204030204" pitchFamily="34" charset="0"/>
              </a:rPr>
              <a:t>Gas,Manufacturing</a:t>
            </a:r>
            <a:r>
              <a:rPr lang="en-IN" sz="1600" dirty="0">
                <a:ea typeface="Calibri" panose="020F0502020204030204" pitchFamily="34" charset="0"/>
                <a:cs typeface="Calibri" panose="020F0502020204030204" pitchFamily="34" charset="0"/>
              </a:rPr>
              <a:t> and Aerospace</a:t>
            </a:r>
          </a:p>
          <a:p>
            <a:pPr marL="342900" indent="-342900">
              <a:buFont typeface="Arial" panose="020B0604020202020204" pitchFamily="34" charset="0"/>
              <a:buChar char="•"/>
            </a:pPr>
            <a:endParaRPr lang="en-IN" sz="1600" dirty="0">
              <a:ea typeface="Calibri" panose="020F0502020204030204" pitchFamily="34" charset="0"/>
              <a:cs typeface="Calibri" panose="020F0502020204030204" pitchFamily="34" charset="0"/>
            </a:endParaRPr>
          </a:p>
          <a:p>
            <a:r>
              <a:rPr lang="en-IN" sz="1600" b="1" dirty="0">
                <a:ea typeface="Calibri" panose="020F0502020204030204" pitchFamily="34" charset="0"/>
                <a:cs typeface="Calibri" panose="020F0502020204030204" pitchFamily="34" charset="0"/>
              </a:rPr>
              <a:t>Industry Projects: </a:t>
            </a:r>
          </a:p>
          <a:p>
            <a:r>
              <a:rPr lang="en-IN" sz="1400" b="1" dirty="0">
                <a:ea typeface="Calibri" panose="020F0502020204030204" pitchFamily="34" charset="0"/>
                <a:cs typeface="Calibri" panose="020F0502020204030204" pitchFamily="34" charset="0"/>
              </a:rPr>
              <a:t>	</a:t>
            </a:r>
            <a:r>
              <a:rPr lang="en-IN" sz="1400" dirty="0">
                <a:ea typeface="Calibri" panose="020F0502020204030204" pitchFamily="34" charset="0"/>
                <a:cs typeface="Calibri" panose="020F0502020204030204" pitchFamily="34" charset="0"/>
              </a:rPr>
              <a:t>Banks Cheque clearing using computer </a:t>
            </a:r>
            <a:r>
              <a:rPr lang="en-IN" sz="1400" dirty="0" err="1">
                <a:ea typeface="Calibri" panose="020F0502020204030204" pitchFamily="34" charset="0"/>
                <a:cs typeface="Calibri" panose="020F0502020204030204" pitchFamily="34" charset="0"/>
              </a:rPr>
              <a:t>vision+NLP</a:t>
            </a:r>
            <a:r>
              <a:rPr lang="en-IN" sz="1400" dirty="0">
                <a:ea typeface="Calibri" panose="020F0502020204030204" pitchFamily="34" charset="0"/>
                <a:cs typeface="Calibri" panose="020F0502020204030204" pitchFamily="34" charset="0"/>
              </a:rPr>
              <a:t> techniques</a:t>
            </a:r>
          </a:p>
          <a:p>
            <a:r>
              <a:rPr lang="en-IN" sz="1400" dirty="0">
                <a:ea typeface="Calibri" panose="020F0502020204030204" pitchFamily="34" charset="0"/>
                <a:cs typeface="Calibri" panose="020F0502020204030204" pitchFamily="34" charset="0"/>
              </a:rPr>
              <a:t>	International Trade Automation using Named Entity Recognition Techniques</a:t>
            </a:r>
          </a:p>
          <a:p>
            <a:r>
              <a:rPr lang="en-IN" sz="1400" dirty="0">
                <a:ea typeface="Calibri" panose="020F0502020204030204" pitchFamily="34" charset="0"/>
                <a:cs typeface="Calibri" panose="020F0502020204030204" pitchFamily="34" charset="0"/>
              </a:rPr>
              <a:t>	</a:t>
            </a:r>
            <a:r>
              <a:rPr lang="en-US" sz="1400" dirty="0">
                <a:ea typeface="Calibri" panose="020F0502020204030204" pitchFamily="34" charset="0"/>
                <a:cs typeface="Calibri" panose="020F0502020204030204" pitchFamily="34" charset="0"/>
              </a:rPr>
              <a:t>Multi Country Automation of Security Services operations using AI</a:t>
            </a:r>
            <a:endParaRPr lang="en-IN" sz="1400" dirty="0">
              <a:ea typeface="Calibri" panose="020F0502020204030204" pitchFamily="34" charset="0"/>
              <a:cs typeface="Calibri" panose="020F0502020204030204" pitchFamily="34" charset="0"/>
            </a:endParaRPr>
          </a:p>
          <a:p>
            <a:r>
              <a:rPr lang="en-IN" sz="1400" dirty="0">
                <a:ea typeface="Calibri" panose="020F0502020204030204" pitchFamily="34" charset="0"/>
                <a:cs typeface="Calibri" panose="020F0502020204030204" pitchFamily="34" charset="0"/>
              </a:rPr>
              <a:t>	Fraud Detection using LSTM and RNN techniques</a:t>
            </a:r>
          </a:p>
          <a:p>
            <a:r>
              <a:rPr lang="en-IN" sz="1400" dirty="0">
                <a:ea typeface="Calibri" panose="020F0502020204030204" pitchFamily="34" charset="0"/>
                <a:cs typeface="Calibri" panose="020F0502020204030204" pitchFamily="34" charset="0"/>
              </a:rPr>
              <a:t>	Sales Forecasting</a:t>
            </a:r>
          </a:p>
          <a:p>
            <a:r>
              <a:rPr lang="en-IN" sz="1400" dirty="0">
                <a:ea typeface="Calibri" panose="020F0502020204030204" pitchFamily="34" charset="0"/>
                <a:cs typeface="Calibri" panose="020F0502020204030204" pitchFamily="34" charset="0"/>
              </a:rPr>
              <a:t>	After Market Recommendation</a:t>
            </a:r>
          </a:p>
          <a:p>
            <a:r>
              <a:rPr lang="en-IN" sz="1400" dirty="0">
                <a:ea typeface="Calibri" panose="020F0502020204030204" pitchFamily="34" charset="0"/>
                <a:cs typeface="Calibri" panose="020F0502020204030204" pitchFamily="34" charset="0"/>
              </a:rPr>
              <a:t>	</a:t>
            </a:r>
            <a:r>
              <a:rPr lang="en-US" sz="1400" dirty="0">
                <a:ea typeface="Calibri" panose="020F0502020204030204" pitchFamily="34" charset="0"/>
                <a:cs typeface="Calibri" panose="020F0502020204030204" pitchFamily="34" charset="0"/>
              </a:rPr>
              <a:t>NOx reduction using predictive analytics for power plant</a:t>
            </a:r>
          </a:p>
          <a:p>
            <a:r>
              <a:rPr lang="en-US" sz="1400" dirty="0">
                <a:ea typeface="Calibri" panose="020F0502020204030204" pitchFamily="34" charset="0"/>
                <a:cs typeface="Calibri" panose="020F0502020204030204" pitchFamily="34" charset="0"/>
              </a:rPr>
              <a:t>	Churn Prediction of the customer using </a:t>
            </a:r>
            <a:r>
              <a:rPr lang="en-US" sz="1400" dirty="0" err="1">
                <a:ea typeface="Calibri" panose="020F0502020204030204" pitchFamily="34" charset="0"/>
                <a:cs typeface="Calibri" panose="020F0502020204030204" pitchFamily="34" charset="0"/>
              </a:rPr>
              <a:t>Multihead</a:t>
            </a:r>
            <a:r>
              <a:rPr lang="en-US" sz="1400" dirty="0">
                <a:ea typeface="Calibri" panose="020F0502020204030204" pitchFamily="34" charset="0"/>
                <a:cs typeface="Calibri" panose="020F0502020204030204" pitchFamily="34" charset="0"/>
              </a:rPr>
              <a:t> Attention Transformers</a:t>
            </a:r>
          </a:p>
          <a:p>
            <a:r>
              <a:rPr lang="en-US" sz="1400" dirty="0">
                <a:ea typeface="Calibri" panose="020F0502020204030204" pitchFamily="34" charset="0"/>
                <a:cs typeface="Calibri" panose="020F0502020204030204" pitchFamily="34" charset="0"/>
              </a:rPr>
              <a:t>	Fair AI</a:t>
            </a:r>
            <a:endParaRPr lang="en-IN"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3447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F1A7-57F5-5499-0963-1E6FF1D51B02}"/>
              </a:ext>
            </a:extLst>
          </p:cNvPr>
          <p:cNvSpPr>
            <a:spLocks noGrp="1"/>
          </p:cNvSpPr>
          <p:nvPr>
            <p:ph type="title"/>
          </p:nvPr>
        </p:nvSpPr>
        <p:spPr/>
        <p:txBody>
          <a:bodyPr/>
          <a:lstStyle/>
          <a:p>
            <a:r>
              <a:rPr lang="en-IN" dirty="0"/>
              <a:t>Topic Modelling -Introduction</a:t>
            </a:r>
          </a:p>
        </p:txBody>
      </p:sp>
      <p:sp>
        <p:nvSpPr>
          <p:cNvPr id="3" name="Content Placeholder 2">
            <a:extLst>
              <a:ext uri="{FF2B5EF4-FFF2-40B4-BE49-F238E27FC236}">
                <a16:creationId xmlns:a16="http://schemas.microsoft.com/office/drawing/2014/main" id="{2701C868-2925-16AD-7DE2-C009AC4C8F1B}"/>
              </a:ext>
            </a:extLst>
          </p:cNvPr>
          <p:cNvSpPr txBox="1">
            <a:spLocks/>
          </p:cNvSpPr>
          <p:nvPr/>
        </p:nvSpPr>
        <p:spPr>
          <a:xfrm>
            <a:off x="403123" y="1337187"/>
            <a:ext cx="10950677" cy="48397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US" b="1" dirty="0">
                <a:solidFill>
                  <a:srgbClr val="1F1F1F"/>
                </a:solidFill>
                <a:latin typeface="+mj-lt"/>
                <a:cs typeface="Arial" panose="020B0604020202020204" pitchFamily="34" charset="0"/>
              </a:rPr>
              <a:t>Unveiling hidden themes:</a:t>
            </a:r>
            <a:r>
              <a:rPr lang="en-US" dirty="0">
                <a:solidFill>
                  <a:srgbClr val="1F1F1F"/>
                </a:solidFill>
                <a:latin typeface="+mj-lt"/>
                <a:cs typeface="Arial" panose="020B0604020202020204" pitchFamily="34" charset="0"/>
              </a:rPr>
              <a:t> </a:t>
            </a:r>
          </a:p>
          <a:p>
            <a:pPr marL="457200" lvl="1" indent="0">
              <a:buFont typeface="Arial" panose="020B0604020202020204" pitchFamily="34" charset="0"/>
              <a:buNone/>
            </a:pPr>
            <a:r>
              <a:rPr lang="en-US" dirty="0">
                <a:solidFill>
                  <a:srgbClr val="1F1F1F"/>
                </a:solidFill>
                <a:latin typeface="+mj-lt"/>
                <a:cs typeface="Arial" panose="020B0604020202020204" pitchFamily="34" charset="0"/>
              </a:rPr>
              <a:t>Identifying Hidden structures from the large documents. </a:t>
            </a:r>
          </a:p>
          <a:p>
            <a:pPr marL="457200" lvl="1" indent="0">
              <a:buFont typeface="Arial" panose="020B0604020202020204" pitchFamily="34" charset="0"/>
              <a:buNone/>
            </a:pPr>
            <a:endParaRPr lang="en-US" dirty="0">
              <a:solidFill>
                <a:srgbClr val="1F1F1F"/>
              </a:solidFill>
              <a:latin typeface="+mj-lt"/>
              <a:cs typeface="Arial" panose="020B0604020202020204" pitchFamily="34" charset="0"/>
            </a:endParaRPr>
          </a:p>
          <a:p>
            <a:pPr marL="457200" lvl="1" indent="0">
              <a:buFont typeface="Arial" panose="020B0604020202020204" pitchFamily="34" charset="0"/>
              <a:buNone/>
            </a:pPr>
            <a:r>
              <a:rPr lang="en-US" dirty="0">
                <a:solidFill>
                  <a:srgbClr val="1F1F1F"/>
                </a:solidFill>
                <a:latin typeface="+mj-lt"/>
                <a:cs typeface="Arial" panose="020B0604020202020204" pitchFamily="34" charset="0"/>
              </a:rPr>
              <a:t>Imagine you have a massive library of books - it helps you identify recurring themes like "love," "war," or "environmentalism" without manually reading each book.</a:t>
            </a:r>
          </a:p>
          <a:p>
            <a:pPr>
              <a:buFont typeface="+mj-lt"/>
              <a:buAutoNum type="arabicPeriod"/>
            </a:pPr>
            <a:endParaRPr lang="en-US" dirty="0">
              <a:solidFill>
                <a:srgbClr val="1F1F1F"/>
              </a:solidFill>
              <a:latin typeface="+mj-lt"/>
              <a:cs typeface="Arial" panose="020B0604020202020204" pitchFamily="34" charset="0"/>
            </a:endParaRPr>
          </a:p>
          <a:p>
            <a:pPr>
              <a:buFont typeface="+mj-lt"/>
              <a:buAutoNum type="arabicPeriod"/>
            </a:pPr>
            <a:r>
              <a:rPr lang="en-US" b="1" dirty="0">
                <a:solidFill>
                  <a:srgbClr val="1F1F1F"/>
                </a:solidFill>
                <a:latin typeface="+mj-lt"/>
                <a:cs typeface="Arial" panose="020B0604020202020204" pitchFamily="34" charset="0"/>
              </a:rPr>
              <a:t>Data-driven insights:</a:t>
            </a:r>
            <a:r>
              <a:rPr lang="en-US" dirty="0">
                <a:solidFill>
                  <a:srgbClr val="1F1F1F"/>
                </a:solidFill>
                <a:latin typeface="+mj-lt"/>
                <a:cs typeface="Arial" panose="020B0604020202020204" pitchFamily="34" charset="0"/>
              </a:rPr>
              <a:t> </a:t>
            </a:r>
          </a:p>
          <a:p>
            <a:pPr marL="457200" lvl="1" indent="0">
              <a:buFont typeface="Arial" panose="020B0604020202020204" pitchFamily="34" charset="0"/>
              <a:buNone/>
            </a:pPr>
            <a:r>
              <a:rPr lang="en-US" dirty="0">
                <a:solidFill>
                  <a:srgbClr val="1F1F1F"/>
                </a:solidFill>
                <a:latin typeface="+mj-lt"/>
                <a:cs typeface="Arial" panose="020B0604020202020204" pitchFamily="34" charset="0"/>
              </a:rPr>
              <a:t>Topic modeling is unsupervised, meaning it doesn't require pre-defined categories</a:t>
            </a:r>
          </a:p>
        </p:txBody>
      </p:sp>
    </p:spTree>
    <p:extLst>
      <p:ext uri="{BB962C8B-B14F-4D97-AF65-F5344CB8AC3E}">
        <p14:creationId xmlns:p14="http://schemas.microsoft.com/office/powerpoint/2010/main" val="2930195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3944-4F8C-7671-BDB1-3DCE7ECE88B6}"/>
              </a:ext>
            </a:extLst>
          </p:cNvPr>
          <p:cNvSpPr>
            <a:spLocks noGrp="1"/>
          </p:cNvSpPr>
          <p:nvPr>
            <p:ph type="title"/>
          </p:nvPr>
        </p:nvSpPr>
        <p:spPr/>
        <p:txBody>
          <a:bodyPr/>
          <a:lstStyle/>
          <a:p>
            <a:r>
              <a:rPr lang="en-IN" dirty="0"/>
              <a:t>Topic Modelling Applications</a:t>
            </a:r>
          </a:p>
        </p:txBody>
      </p:sp>
      <p:sp>
        <p:nvSpPr>
          <p:cNvPr id="3" name="Content Placeholder 2">
            <a:extLst>
              <a:ext uri="{FF2B5EF4-FFF2-40B4-BE49-F238E27FC236}">
                <a16:creationId xmlns:a16="http://schemas.microsoft.com/office/drawing/2014/main" id="{D27FDFBB-AD05-FAE4-EACB-38358638A4D9}"/>
              </a:ext>
            </a:extLst>
          </p:cNvPr>
          <p:cNvSpPr txBox="1">
            <a:spLocks/>
          </p:cNvSpPr>
          <p:nvPr/>
        </p:nvSpPr>
        <p:spPr>
          <a:xfrm>
            <a:off x="838200" y="1825625"/>
            <a:ext cx="10515600" cy="35896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1F1F1F"/>
                </a:solidFill>
                <a:latin typeface="+mj-lt"/>
              </a:rPr>
              <a:t>Review (Book):</a:t>
            </a:r>
            <a:r>
              <a:rPr lang="en-US" sz="2400" dirty="0">
                <a:solidFill>
                  <a:srgbClr val="1F1F1F"/>
                </a:solidFill>
                <a:latin typeface="+mj-lt"/>
              </a:rPr>
              <a:t> "This book was interesting and well-written. The author presented a unique perspective on the topic, and I learned a lot. However, the pacing was slow at times, and I wasn't fully invested in the characters. Overall, it was an okay read." </a:t>
            </a:r>
          </a:p>
          <a:p>
            <a:endParaRPr lang="en-US" dirty="0">
              <a:solidFill>
                <a:srgbClr val="1F1F1F"/>
              </a:solidFill>
              <a:latin typeface="+mj-lt"/>
            </a:endParaRPr>
          </a:p>
          <a:p>
            <a:r>
              <a:rPr lang="en-US" b="1" dirty="0">
                <a:solidFill>
                  <a:srgbClr val="1F1F1F"/>
                </a:solidFill>
                <a:latin typeface="+mj-lt"/>
              </a:rPr>
              <a:t>Topics:</a:t>
            </a:r>
            <a:r>
              <a:rPr lang="en-US" dirty="0">
                <a:solidFill>
                  <a:srgbClr val="1F1F1F"/>
                </a:solidFill>
                <a:latin typeface="+mj-lt"/>
              </a:rPr>
              <a:t> Interesting topic, well-written, unique perspective, slow pacing, average character development</a:t>
            </a:r>
          </a:p>
        </p:txBody>
      </p:sp>
    </p:spTree>
    <p:extLst>
      <p:ext uri="{BB962C8B-B14F-4D97-AF65-F5344CB8AC3E}">
        <p14:creationId xmlns:p14="http://schemas.microsoft.com/office/powerpoint/2010/main" val="2620216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B9F13-C69D-DD69-7F3A-B1D5D2F64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23482-5974-C5CB-2CC1-7E430768E689}"/>
              </a:ext>
            </a:extLst>
          </p:cNvPr>
          <p:cNvSpPr>
            <a:spLocks noGrp="1"/>
          </p:cNvSpPr>
          <p:nvPr>
            <p:ph type="title"/>
          </p:nvPr>
        </p:nvSpPr>
        <p:spPr>
          <a:xfrm>
            <a:off x="3051387" y="233997"/>
            <a:ext cx="8382000" cy="894080"/>
          </a:xfrm>
        </p:spPr>
        <p:txBody>
          <a:bodyPr>
            <a:normAutofit fontScale="90000"/>
          </a:bodyPr>
          <a:lstStyle/>
          <a:p>
            <a:pPr algn="ctr"/>
            <a:br>
              <a:rPr lang="en-IN" dirty="0"/>
            </a:br>
            <a:r>
              <a:rPr lang="en-IN" dirty="0"/>
              <a:t>Topic Modelling Theme park Reviews</a:t>
            </a:r>
            <a:br>
              <a:rPr lang="en-IN" dirty="0"/>
            </a:br>
            <a:endParaRPr lang="en-IN" dirty="0"/>
          </a:p>
        </p:txBody>
      </p:sp>
      <p:sp>
        <p:nvSpPr>
          <p:cNvPr id="4" name="Content Placeholder 2">
            <a:extLst>
              <a:ext uri="{FF2B5EF4-FFF2-40B4-BE49-F238E27FC236}">
                <a16:creationId xmlns:a16="http://schemas.microsoft.com/office/drawing/2014/main" id="{DBAB84D1-4045-36E8-A66D-073B0F9B6872}"/>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1F1F1F"/>
                </a:solidFill>
                <a:latin typeface="+mj-lt"/>
              </a:rPr>
              <a:t>Review (Theme Park):</a:t>
            </a:r>
            <a:r>
              <a:rPr lang="en-US" sz="2400" dirty="0">
                <a:solidFill>
                  <a:srgbClr val="1F1F1F"/>
                </a:solidFill>
                <a:latin typeface="+mj-lt"/>
              </a:rPr>
              <a:t> "We had a terrible experience at this theme park. The rides were all broken down, the lines were ridiculously long, and the staff was rude. The food was overpriced and inedible. It was a complete waste of money and time!" </a:t>
            </a:r>
          </a:p>
          <a:p>
            <a:endParaRPr lang="en-US" dirty="0">
              <a:solidFill>
                <a:srgbClr val="1F1F1F"/>
              </a:solidFill>
              <a:latin typeface="+mj-lt"/>
            </a:endParaRPr>
          </a:p>
          <a:p>
            <a:r>
              <a:rPr lang="en-US" b="1" dirty="0">
                <a:solidFill>
                  <a:srgbClr val="1F1F1F"/>
                </a:solidFill>
                <a:latin typeface="+mj-lt"/>
              </a:rPr>
              <a:t>Topics:</a:t>
            </a:r>
            <a:r>
              <a:rPr lang="en-US" dirty="0">
                <a:solidFill>
                  <a:srgbClr val="1F1F1F"/>
                </a:solidFill>
                <a:latin typeface="+mj-lt"/>
              </a:rPr>
              <a:t> Broken rides, long wait times, rude staff, expensive and bad food, disappointing experience</a:t>
            </a:r>
          </a:p>
          <a:p>
            <a:endParaRPr lang="en-IN" dirty="0">
              <a:latin typeface="+mj-lt"/>
            </a:endParaRPr>
          </a:p>
        </p:txBody>
      </p:sp>
    </p:spTree>
    <p:extLst>
      <p:ext uri="{BB962C8B-B14F-4D97-AF65-F5344CB8AC3E}">
        <p14:creationId xmlns:p14="http://schemas.microsoft.com/office/powerpoint/2010/main" val="3194005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A0419-8551-6482-CEE1-C52103908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6AF97-E4CD-1704-7A42-E4DC3EEE939B}"/>
              </a:ext>
            </a:extLst>
          </p:cNvPr>
          <p:cNvSpPr>
            <a:spLocks noGrp="1"/>
          </p:cNvSpPr>
          <p:nvPr>
            <p:ph type="title"/>
          </p:nvPr>
        </p:nvSpPr>
        <p:spPr/>
        <p:txBody>
          <a:bodyPr/>
          <a:lstStyle/>
          <a:p>
            <a:r>
              <a:rPr lang="en-IN" dirty="0"/>
              <a:t>Customer Chat</a:t>
            </a:r>
          </a:p>
        </p:txBody>
      </p:sp>
      <p:sp>
        <p:nvSpPr>
          <p:cNvPr id="3" name="Content Placeholder 2">
            <a:extLst>
              <a:ext uri="{FF2B5EF4-FFF2-40B4-BE49-F238E27FC236}">
                <a16:creationId xmlns:a16="http://schemas.microsoft.com/office/drawing/2014/main" id="{80B41650-8FFD-C734-E507-B05BF5014C2C}"/>
              </a:ext>
            </a:extLst>
          </p:cNvPr>
          <p:cNvSpPr txBox="1">
            <a:spLocks/>
          </p:cNvSpPr>
          <p:nvPr/>
        </p:nvSpPr>
        <p:spPr>
          <a:xfrm>
            <a:off x="624840" y="1642744"/>
            <a:ext cx="10963780" cy="48354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1F1F1F"/>
                </a:solidFill>
                <a:latin typeface="+mj-lt"/>
              </a:rPr>
              <a:t>Customer:</a:t>
            </a:r>
            <a:r>
              <a:rPr lang="en-US" dirty="0">
                <a:solidFill>
                  <a:srgbClr val="1F1F1F"/>
                </a:solidFill>
                <a:latin typeface="+mj-lt"/>
              </a:rPr>
              <a:t> "This app keeps crashing! I've lost all my progress and it's super frustrating. What's going on?" </a:t>
            </a:r>
          </a:p>
          <a:p>
            <a:r>
              <a:rPr lang="en-US" b="1" dirty="0">
                <a:solidFill>
                  <a:srgbClr val="1F1F1F"/>
                </a:solidFill>
                <a:latin typeface="+mj-lt"/>
              </a:rPr>
              <a:t>Topics:</a:t>
            </a:r>
            <a:r>
              <a:rPr lang="en-US" dirty="0">
                <a:solidFill>
                  <a:srgbClr val="1F1F1F"/>
                </a:solidFill>
                <a:latin typeface="+mj-lt"/>
              </a:rPr>
              <a:t> Technical issue (app crashing), data loss, negative sentiment, frustration</a:t>
            </a:r>
          </a:p>
          <a:p>
            <a:endParaRPr lang="en-US" dirty="0">
              <a:solidFill>
                <a:srgbClr val="1F1F1F"/>
              </a:solidFill>
              <a:latin typeface="+mj-lt"/>
            </a:endParaRPr>
          </a:p>
          <a:p>
            <a:r>
              <a:rPr lang="en-US" b="1" dirty="0">
                <a:solidFill>
                  <a:srgbClr val="1F1F1F"/>
                </a:solidFill>
                <a:latin typeface="+mj-lt"/>
              </a:rPr>
              <a:t>Customer:</a:t>
            </a:r>
            <a:r>
              <a:rPr lang="en-US" dirty="0">
                <a:solidFill>
                  <a:srgbClr val="1F1F1F"/>
                </a:solidFill>
                <a:latin typeface="+mj-lt"/>
              </a:rPr>
              <a:t> "I waited over an hour for my order to arrive, and it's still not here! The tracking information hasn't updated either. This is unacceptable!" </a:t>
            </a:r>
          </a:p>
          <a:p>
            <a:r>
              <a:rPr lang="en-US" b="1" dirty="0">
                <a:solidFill>
                  <a:srgbClr val="1F1F1F"/>
                </a:solidFill>
                <a:latin typeface="+mj-lt"/>
              </a:rPr>
              <a:t>Topics:</a:t>
            </a:r>
            <a:r>
              <a:rPr lang="en-US" dirty="0">
                <a:solidFill>
                  <a:srgbClr val="1F1F1F"/>
                </a:solidFill>
                <a:latin typeface="+mj-lt"/>
              </a:rPr>
              <a:t> Delivery issue (delay), lack of communication, negative sentiment, anger</a:t>
            </a:r>
          </a:p>
          <a:p>
            <a:endParaRPr lang="en-US" dirty="0">
              <a:solidFill>
                <a:srgbClr val="1F1F1F"/>
              </a:solidFill>
              <a:latin typeface="+mj-lt"/>
            </a:endParaRPr>
          </a:p>
          <a:p>
            <a:r>
              <a:rPr lang="en-US" b="1" dirty="0">
                <a:solidFill>
                  <a:srgbClr val="1F1F1F"/>
                </a:solidFill>
                <a:latin typeface="+mj-lt"/>
              </a:rPr>
              <a:t>Customer:</a:t>
            </a:r>
            <a:r>
              <a:rPr lang="en-US" dirty="0">
                <a:solidFill>
                  <a:srgbClr val="1F1F1F"/>
                </a:solidFill>
                <a:latin typeface="+mj-lt"/>
              </a:rPr>
              <a:t> "I spoke to a customer service representative earlier who gave me the wrong information. Now I'm back to square one and even more confused! Can you help?" </a:t>
            </a:r>
          </a:p>
          <a:p>
            <a:r>
              <a:rPr lang="en-US" b="1" dirty="0">
                <a:solidFill>
                  <a:srgbClr val="1F1F1F"/>
                </a:solidFill>
                <a:latin typeface="+mj-lt"/>
              </a:rPr>
              <a:t>Topics:</a:t>
            </a:r>
            <a:r>
              <a:rPr lang="en-US" dirty="0">
                <a:solidFill>
                  <a:srgbClr val="1F1F1F"/>
                </a:solidFill>
                <a:latin typeface="+mj-lt"/>
              </a:rPr>
              <a:t> Misinformation, poor customer service, negative experience, frustration</a:t>
            </a:r>
          </a:p>
          <a:p>
            <a:endParaRPr lang="en-IN" dirty="0">
              <a:latin typeface="+mj-lt"/>
            </a:endParaRPr>
          </a:p>
        </p:txBody>
      </p:sp>
    </p:spTree>
    <p:extLst>
      <p:ext uri="{BB962C8B-B14F-4D97-AF65-F5344CB8AC3E}">
        <p14:creationId xmlns:p14="http://schemas.microsoft.com/office/powerpoint/2010/main" val="2737336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A497-361F-E12E-1CB2-28DA192C330A}"/>
              </a:ext>
            </a:extLst>
          </p:cNvPr>
          <p:cNvSpPr>
            <a:spLocks noGrp="1"/>
          </p:cNvSpPr>
          <p:nvPr>
            <p:ph type="title"/>
          </p:nvPr>
        </p:nvSpPr>
        <p:spPr/>
        <p:txBody>
          <a:bodyPr/>
          <a:lstStyle/>
          <a:p>
            <a:r>
              <a:rPr lang="en-IN" dirty="0"/>
              <a:t>Application</a:t>
            </a:r>
          </a:p>
        </p:txBody>
      </p:sp>
      <p:sp>
        <p:nvSpPr>
          <p:cNvPr id="3" name="TextBox 2">
            <a:extLst>
              <a:ext uri="{FF2B5EF4-FFF2-40B4-BE49-F238E27FC236}">
                <a16:creationId xmlns:a16="http://schemas.microsoft.com/office/drawing/2014/main" id="{86280BBB-2E79-0E4D-B3AC-19E48241EED7}"/>
              </a:ext>
            </a:extLst>
          </p:cNvPr>
          <p:cNvSpPr txBox="1"/>
          <p:nvPr/>
        </p:nvSpPr>
        <p:spPr>
          <a:xfrm>
            <a:off x="625149" y="1515468"/>
            <a:ext cx="10328989"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a:t>Identifying top 10 trends in Twitter</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Identifying top 10 Searches in Google</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US" sz="2800" dirty="0"/>
              <a:t>Analyze large collections of scientific papers and identify emerging research areas and trends</a:t>
            </a:r>
            <a:endParaRPr lang="en-IN" sz="2800" dirty="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Topics in Sentiment Analysis</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Resume matching</a:t>
            </a: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3966003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18BA1-B21E-9165-5F3F-DA06A51395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D4384-04CB-50C1-B4A0-07749CACC0C5}"/>
              </a:ext>
            </a:extLst>
          </p:cNvPr>
          <p:cNvSpPr>
            <a:spLocks noGrp="1"/>
          </p:cNvSpPr>
          <p:nvPr>
            <p:ph type="title"/>
          </p:nvPr>
        </p:nvSpPr>
        <p:spPr/>
        <p:txBody>
          <a:bodyPr/>
          <a:lstStyle/>
          <a:p>
            <a:r>
              <a:rPr lang="en-IN" dirty="0"/>
              <a:t>Topic Modelling Pipeline</a:t>
            </a:r>
          </a:p>
        </p:txBody>
      </p:sp>
      <p:pic>
        <p:nvPicPr>
          <p:cNvPr id="13314" name="Picture 2" descr="Frontiers | Using Topic Modeling Methods for Short-Text Data: A Comparative  Analysis">
            <a:extLst>
              <a:ext uri="{FF2B5EF4-FFF2-40B4-BE49-F238E27FC236}">
                <a16:creationId xmlns:a16="http://schemas.microsoft.com/office/drawing/2014/main" id="{D5513482-F1B3-D166-B542-B3E45B40B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215" y="1885950"/>
            <a:ext cx="8599442" cy="31000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6FC1E4-8C5D-3571-1418-D10067875297}"/>
              </a:ext>
            </a:extLst>
          </p:cNvPr>
          <p:cNvSpPr txBox="1"/>
          <p:nvPr/>
        </p:nvSpPr>
        <p:spPr>
          <a:xfrm>
            <a:off x="3890865" y="5066522"/>
            <a:ext cx="1709122" cy="1200329"/>
          </a:xfrm>
          <a:prstGeom prst="rect">
            <a:avLst/>
          </a:prstGeom>
          <a:noFill/>
        </p:spPr>
        <p:txBody>
          <a:bodyPr wrap="none" rtlCol="0">
            <a:spAutoFit/>
          </a:bodyPr>
          <a:lstStyle/>
          <a:p>
            <a:r>
              <a:rPr lang="en-IN" dirty="0"/>
              <a:t>Text Cleaning</a:t>
            </a:r>
          </a:p>
          <a:p>
            <a:r>
              <a:rPr lang="en-IN" dirty="0"/>
              <a:t>Tokenisation</a:t>
            </a:r>
            <a:br>
              <a:rPr lang="en-IN" dirty="0"/>
            </a:br>
            <a:r>
              <a:rPr lang="en-IN" dirty="0"/>
              <a:t>Vectorization</a:t>
            </a:r>
          </a:p>
          <a:p>
            <a:endParaRPr lang="en-IN" dirty="0"/>
          </a:p>
        </p:txBody>
      </p:sp>
      <p:sp>
        <p:nvSpPr>
          <p:cNvPr id="4" name="TextBox 3">
            <a:extLst>
              <a:ext uri="{FF2B5EF4-FFF2-40B4-BE49-F238E27FC236}">
                <a16:creationId xmlns:a16="http://schemas.microsoft.com/office/drawing/2014/main" id="{8BC5C33D-90AB-9F6D-D715-8C840E6EC65A}"/>
              </a:ext>
            </a:extLst>
          </p:cNvPr>
          <p:cNvSpPr txBox="1"/>
          <p:nvPr/>
        </p:nvSpPr>
        <p:spPr>
          <a:xfrm>
            <a:off x="6802017" y="5066522"/>
            <a:ext cx="1691489" cy="923330"/>
          </a:xfrm>
          <a:prstGeom prst="rect">
            <a:avLst/>
          </a:prstGeom>
          <a:noFill/>
        </p:spPr>
        <p:txBody>
          <a:bodyPr wrap="none" rtlCol="0">
            <a:spAutoFit/>
          </a:bodyPr>
          <a:lstStyle/>
          <a:p>
            <a:r>
              <a:rPr lang="en-IN" dirty="0"/>
              <a:t>LDA</a:t>
            </a:r>
          </a:p>
          <a:p>
            <a:r>
              <a:rPr lang="en-IN" dirty="0"/>
              <a:t>LSTM</a:t>
            </a:r>
          </a:p>
          <a:p>
            <a:r>
              <a:rPr lang="en-IN" dirty="0"/>
              <a:t>Transformers</a:t>
            </a:r>
          </a:p>
        </p:txBody>
      </p:sp>
    </p:spTree>
    <p:extLst>
      <p:ext uri="{BB962C8B-B14F-4D97-AF65-F5344CB8AC3E}">
        <p14:creationId xmlns:p14="http://schemas.microsoft.com/office/powerpoint/2010/main" val="2181108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4F247-D799-4DA6-1F7A-8BFD3373B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6D719-5F9C-0B0A-2143-93D35EA1D3FB}"/>
              </a:ext>
            </a:extLst>
          </p:cNvPr>
          <p:cNvSpPr>
            <a:spLocks noGrp="1"/>
          </p:cNvSpPr>
          <p:nvPr>
            <p:ph type="title"/>
          </p:nvPr>
        </p:nvSpPr>
        <p:spPr/>
        <p:txBody>
          <a:bodyPr/>
          <a:lstStyle/>
          <a:p>
            <a:r>
              <a:rPr lang="en-IN" dirty="0"/>
              <a:t>Topic Modelling Evaluation</a:t>
            </a:r>
          </a:p>
        </p:txBody>
      </p:sp>
      <p:pic>
        <p:nvPicPr>
          <p:cNvPr id="3" name="Picture 2" descr="Coherence and Perplexity scores for different number of topics.">
            <a:extLst>
              <a:ext uri="{FF2B5EF4-FFF2-40B4-BE49-F238E27FC236}">
                <a16:creationId xmlns:a16="http://schemas.microsoft.com/office/drawing/2014/main" id="{001A9013-6C86-C3AE-A851-9E8ED3C88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032" y="3084260"/>
            <a:ext cx="8927465" cy="31508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B06578-2A8F-11AB-2FE4-111E92F554D6}"/>
              </a:ext>
            </a:extLst>
          </p:cNvPr>
          <p:cNvSpPr txBox="1"/>
          <p:nvPr/>
        </p:nvSpPr>
        <p:spPr>
          <a:xfrm>
            <a:off x="1696719" y="1511121"/>
            <a:ext cx="7652553" cy="1200329"/>
          </a:xfrm>
          <a:prstGeom prst="rect">
            <a:avLst/>
          </a:prstGeom>
          <a:noFill/>
        </p:spPr>
        <p:txBody>
          <a:bodyPr wrap="square">
            <a:spAutoFit/>
          </a:bodyPr>
          <a:lstStyle/>
          <a:p>
            <a:pPr marL="285750" indent="-285750">
              <a:buFont typeface="Arial" panose="020B0604020202020204" pitchFamily="34" charset="0"/>
              <a:buChar char="•"/>
            </a:pPr>
            <a:r>
              <a:rPr lang="en-IN" sz="2400" dirty="0"/>
              <a:t>Coherence Score  : Higher should be better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Perplexity  score : Lesser should be better	</a:t>
            </a:r>
          </a:p>
        </p:txBody>
      </p:sp>
    </p:spTree>
    <p:extLst>
      <p:ext uri="{BB962C8B-B14F-4D97-AF65-F5344CB8AC3E}">
        <p14:creationId xmlns:p14="http://schemas.microsoft.com/office/powerpoint/2010/main" val="601182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B47D-B08C-1E45-2BE1-74DD68DA86DE}"/>
              </a:ext>
            </a:extLst>
          </p:cNvPr>
          <p:cNvSpPr>
            <a:spLocks noGrp="1"/>
          </p:cNvSpPr>
          <p:nvPr>
            <p:ph type="title"/>
          </p:nvPr>
        </p:nvSpPr>
        <p:spPr>
          <a:xfrm>
            <a:off x="860213" y="3245540"/>
            <a:ext cx="5235787" cy="670055"/>
          </a:xfrm>
        </p:spPr>
        <p:txBody>
          <a:bodyPr/>
          <a:lstStyle/>
          <a:p>
            <a:r>
              <a:rPr lang="en-IN" dirty="0"/>
              <a:t>Text Summarisation</a:t>
            </a:r>
          </a:p>
        </p:txBody>
      </p:sp>
      <p:pic>
        <p:nvPicPr>
          <p:cNvPr id="16388" name="Picture 4" descr="Text Summarization Using NLP - Blogs | Fireblaze AI School">
            <a:extLst>
              <a:ext uri="{FF2B5EF4-FFF2-40B4-BE49-F238E27FC236}">
                <a16:creationId xmlns:a16="http://schemas.microsoft.com/office/drawing/2014/main" id="{D2F2FC59-4E4C-B89B-13D6-69D99C880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2658" y="2217792"/>
            <a:ext cx="5253222" cy="304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15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78D5-A695-355C-4131-F1169BF71D27}"/>
              </a:ext>
            </a:extLst>
          </p:cNvPr>
          <p:cNvSpPr>
            <a:spLocks noGrp="1"/>
          </p:cNvSpPr>
          <p:nvPr>
            <p:ph type="title"/>
          </p:nvPr>
        </p:nvSpPr>
        <p:spPr/>
        <p:txBody>
          <a:bodyPr/>
          <a:lstStyle/>
          <a:p>
            <a:r>
              <a:rPr lang="en-IN" dirty="0"/>
              <a:t>Text Summarization</a:t>
            </a:r>
          </a:p>
        </p:txBody>
      </p:sp>
      <p:pic>
        <p:nvPicPr>
          <p:cNvPr id="14338" name="Picture 2">
            <a:extLst>
              <a:ext uri="{FF2B5EF4-FFF2-40B4-BE49-F238E27FC236}">
                <a16:creationId xmlns:a16="http://schemas.microsoft.com/office/drawing/2014/main" id="{E75011B9-41A1-8F55-0260-92A11FEDFF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42"/>
          <a:stretch/>
        </p:blipFill>
        <p:spPr bwMode="auto">
          <a:xfrm>
            <a:off x="525828" y="2509520"/>
            <a:ext cx="4822282" cy="234724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4ACF3E4B-4670-916C-4517-C26D1E7A041A}"/>
              </a:ext>
            </a:extLst>
          </p:cNvPr>
          <p:cNvGrpSpPr/>
          <p:nvPr/>
        </p:nvGrpSpPr>
        <p:grpSpPr>
          <a:xfrm>
            <a:off x="6740030" y="2509520"/>
            <a:ext cx="4604972" cy="2241468"/>
            <a:chOff x="6740030" y="2509520"/>
            <a:chExt cx="4604972" cy="2241468"/>
          </a:xfrm>
        </p:grpSpPr>
        <p:pic>
          <p:nvPicPr>
            <p:cNvPr id="4" name="Picture 2">
              <a:extLst>
                <a:ext uri="{FF2B5EF4-FFF2-40B4-BE49-F238E27FC236}">
                  <a16:creationId xmlns:a16="http://schemas.microsoft.com/office/drawing/2014/main" id="{46250183-4A66-F713-D344-3DB7AAC25D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42"/>
            <a:stretch/>
          </p:blipFill>
          <p:spPr bwMode="auto">
            <a:xfrm>
              <a:off x="6740030" y="2509520"/>
              <a:ext cx="4604972" cy="22414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D499445-BB7B-F1CF-8BC4-F000858E2F67}"/>
                </a:ext>
              </a:extLst>
            </p:cNvPr>
            <p:cNvSpPr/>
            <p:nvPr/>
          </p:nvSpPr>
          <p:spPr>
            <a:xfrm>
              <a:off x="8747760" y="3295226"/>
              <a:ext cx="975360" cy="670055"/>
            </a:xfrm>
            <a:prstGeom prst="rect">
              <a:avLst/>
            </a:prstGeom>
            <a:solidFill>
              <a:srgbClr val="FFCCCC">
                <a:alpha val="9490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Abstractive</a:t>
              </a:r>
            </a:p>
            <a:p>
              <a:pPr algn="ctr"/>
              <a:r>
                <a:rPr lang="en-IN" sz="1050" dirty="0">
                  <a:solidFill>
                    <a:schemeClr val="tx1"/>
                  </a:solidFill>
                </a:rPr>
                <a:t> Summarizer</a:t>
              </a:r>
            </a:p>
          </p:txBody>
        </p:sp>
        <p:sp>
          <p:nvSpPr>
            <p:cNvPr id="6" name="TextBox 5">
              <a:extLst>
                <a:ext uri="{FF2B5EF4-FFF2-40B4-BE49-F238E27FC236}">
                  <a16:creationId xmlns:a16="http://schemas.microsoft.com/office/drawing/2014/main" id="{3DEE21D2-4228-6CD1-6027-3847C9C4CCA7}"/>
                </a:ext>
              </a:extLst>
            </p:cNvPr>
            <p:cNvSpPr txBox="1"/>
            <p:nvPr/>
          </p:nvSpPr>
          <p:spPr>
            <a:xfrm>
              <a:off x="10086620" y="3099978"/>
              <a:ext cx="1062850" cy="1200329"/>
            </a:xfrm>
            <a:prstGeom prst="rect">
              <a:avLst/>
            </a:prstGeom>
            <a:solidFill>
              <a:schemeClr val="accent1">
                <a:lumMod val="40000"/>
                <a:lumOff val="60000"/>
              </a:schemeClr>
            </a:solidFill>
          </p:spPr>
          <p:txBody>
            <a:bodyPr wrap="square" rtlCol="0">
              <a:spAutoFit/>
            </a:bodyPr>
            <a:lstStyle/>
            <a:p>
              <a:r>
                <a:rPr lang="en-IN" sz="1200" dirty="0"/>
                <a:t>Summary</a:t>
              </a:r>
            </a:p>
            <a:p>
              <a:br>
                <a:rPr lang="en-IN" sz="1200" dirty="0"/>
              </a:br>
              <a:r>
                <a:rPr lang="en-IN" sz="1200" dirty="0"/>
                <a:t>New text</a:t>
              </a:r>
            </a:p>
            <a:p>
              <a:endParaRPr lang="en-IN" sz="1200" dirty="0"/>
            </a:p>
            <a:p>
              <a:endParaRPr lang="en-IN" sz="1200" dirty="0"/>
            </a:p>
            <a:p>
              <a:r>
                <a:rPr lang="en-IN" sz="1200" dirty="0"/>
                <a:t> generated</a:t>
              </a:r>
            </a:p>
          </p:txBody>
        </p:sp>
      </p:grpSp>
      <p:sp>
        <p:nvSpPr>
          <p:cNvPr id="9" name="TextBox 8">
            <a:extLst>
              <a:ext uri="{FF2B5EF4-FFF2-40B4-BE49-F238E27FC236}">
                <a16:creationId xmlns:a16="http://schemas.microsoft.com/office/drawing/2014/main" id="{34575F2B-F204-5A69-3E9F-A85EAF67C6BF}"/>
              </a:ext>
            </a:extLst>
          </p:cNvPr>
          <p:cNvSpPr txBox="1"/>
          <p:nvPr/>
        </p:nvSpPr>
        <p:spPr>
          <a:xfrm>
            <a:off x="1300480" y="1806694"/>
            <a:ext cx="3220720" cy="369332"/>
          </a:xfrm>
          <a:prstGeom prst="rect">
            <a:avLst/>
          </a:prstGeom>
          <a:noFill/>
        </p:spPr>
        <p:txBody>
          <a:bodyPr wrap="square">
            <a:spAutoFit/>
          </a:bodyPr>
          <a:lstStyle/>
          <a:p>
            <a:r>
              <a:rPr lang="en-US" b="1" dirty="0">
                <a:solidFill>
                  <a:srgbClr val="0D0D0D"/>
                </a:solidFill>
                <a:latin typeface="+mj-lt"/>
              </a:rPr>
              <a:t>Extractive summarization </a:t>
            </a:r>
            <a:endParaRPr lang="en-IN" dirty="0"/>
          </a:p>
        </p:txBody>
      </p:sp>
      <p:sp>
        <p:nvSpPr>
          <p:cNvPr id="10" name="TextBox 9">
            <a:extLst>
              <a:ext uri="{FF2B5EF4-FFF2-40B4-BE49-F238E27FC236}">
                <a16:creationId xmlns:a16="http://schemas.microsoft.com/office/drawing/2014/main" id="{7040B9D5-B108-4293-3E8D-A70D12E8A5C1}"/>
              </a:ext>
            </a:extLst>
          </p:cNvPr>
          <p:cNvSpPr txBox="1"/>
          <p:nvPr/>
        </p:nvSpPr>
        <p:spPr>
          <a:xfrm>
            <a:off x="7137400" y="1667401"/>
            <a:ext cx="3220720" cy="369332"/>
          </a:xfrm>
          <a:prstGeom prst="rect">
            <a:avLst/>
          </a:prstGeom>
          <a:noFill/>
        </p:spPr>
        <p:txBody>
          <a:bodyPr wrap="square">
            <a:spAutoFit/>
          </a:bodyPr>
          <a:lstStyle/>
          <a:p>
            <a:r>
              <a:rPr lang="en-US" b="1" dirty="0">
                <a:solidFill>
                  <a:srgbClr val="0D0D0D"/>
                </a:solidFill>
                <a:latin typeface="+mj-lt"/>
              </a:rPr>
              <a:t>Abstractive summarization </a:t>
            </a:r>
            <a:endParaRPr lang="en-IN" dirty="0"/>
          </a:p>
        </p:txBody>
      </p:sp>
      <p:sp>
        <p:nvSpPr>
          <p:cNvPr id="12" name="TextBox 11">
            <a:extLst>
              <a:ext uri="{FF2B5EF4-FFF2-40B4-BE49-F238E27FC236}">
                <a16:creationId xmlns:a16="http://schemas.microsoft.com/office/drawing/2014/main" id="{9A4AB2D6-AFA0-138F-FEE5-BF6AA76702F1}"/>
              </a:ext>
            </a:extLst>
          </p:cNvPr>
          <p:cNvSpPr txBox="1"/>
          <p:nvPr/>
        </p:nvSpPr>
        <p:spPr>
          <a:xfrm>
            <a:off x="853440" y="4936529"/>
            <a:ext cx="4494670" cy="1200329"/>
          </a:xfrm>
          <a:prstGeom prst="rect">
            <a:avLst/>
          </a:prstGeom>
          <a:noFill/>
        </p:spPr>
        <p:txBody>
          <a:bodyPr wrap="square">
            <a:spAutoFit/>
          </a:bodyPr>
          <a:lstStyle/>
          <a:p>
            <a:r>
              <a:rPr lang="en-US" dirty="0">
                <a:solidFill>
                  <a:srgbClr val="0D0D0D"/>
                </a:solidFill>
              </a:rPr>
              <a:t>Extractive summarization refers to selecting important sentences from a piece </a:t>
            </a:r>
            <a:r>
              <a:rPr lang="en-US" dirty="0" err="1">
                <a:solidFill>
                  <a:srgbClr val="0D0D0D"/>
                </a:solidFill>
              </a:rPr>
              <a:t>oftext</a:t>
            </a:r>
            <a:r>
              <a:rPr lang="en-US" dirty="0">
                <a:solidFill>
                  <a:srgbClr val="0D0D0D"/>
                </a:solidFill>
              </a:rPr>
              <a:t> and showing them together as a summary</a:t>
            </a:r>
            <a:endParaRPr lang="en-IN" dirty="0"/>
          </a:p>
        </p:txBody>
      </p:sp>
      <p:sp>
        <p:nvSpPr>
          <p:cNvPr id="14" name="TextBox 13">
            <a:extLst>
              <a:ext uri="{FF2B5EF4-FFF2-40B4-BE49-F238E27FC236}">
                <a16:creationId xmlns:a16="http://schemas.microsoft.com/office/drawing/2014/main" id="{9C614346-D550-F7FC-97F6-CA69520D4D0C}"/>
              </a:ext>
            </a:extLst>
          </p:cNvPr>
          <p:cNvSpPr txBox="1"/>
          <p:nvPr/>
        </p:nvSpPr>
        <p:spPr>
          <a:xfrm>
            <a:off x="7020560" y="4798030"/>
            <a:ext cx="4927600" cy="1477328"/>
          </a:xfrm>
          <a:prstGeom prst="rect">
            <a:avLst/>
          </a:prstGeom>
          <a:noFill/>
        </p:spPr>
        <p:txBody>
          <a:bodyPr wrap="square">
            <a:spAutoFit/>
          </a:bodyPr>
          <a:lstStyle/>
          <a:p>
            <a:r>
              <a:rPr lang="en-US" dirty="0">
                <a:solidFill>
                  <a:srgbClr val="0D0D0D"/>
                </a:solidFill>
              </a:rPr>
              <a:t>Abstractive summarization refers to the task of generating an abstract of the text; i.e., instead of picking sentences from within the text, a new summary is generated.</a:t>
            </a:r>
            <a:endParaRPr lang="en-IN" dirty="0"/>
          </a:p>
        </p:txBody>
      </p:sp>
    </p:spTree>
    <p:extLst>
      <p:ext uri="{BB962C8B-B14F-4D97-AF65-F5344CB8AC3E}">
        <p14:creationId xmlns:p14="http://schemas.microsoft.com/office/powerpoint/2010/main" val="2315360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11E1B-4C42-0004-4D0F-AC46DA0FF1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ED69B4-52F1-25D4-F90B-9FF69AFA29AA}"/>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583C03E-2478-51C5-1BCB-C20E87682623}"/>
              </a:ext>
            </a:extLst>
          </p:cNvPr>
          <p:cNvSpPr txBox="1">
            <a:spLocks/>
          </p:cNvSpPr>
          <p:nvPr/>
        </p:nvSpPr>
        <p:spPr>
          <a:xfrm>
            <a:off x="983826" y="2337782"/>
            <a:ext cx="10456333" cy="300637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1F1F1F"/>
                </a:solidFill>
                <a:latin typeface="+mj-lt"/>
              </a:rPr>
              <a:t>A recent study published in Nature explored the impact of climate change on coral reefs. The researchers found that rising ocean temperatures are causing coral bleaching, a phenomenon where coral expel the algae that live within them and provide them with nutrients. This bleaching weakens the coral and makes it more susceptible to disease and death. The study also found that ocean acidification, another consequence of climate change, is making it more difficult for coral to build their skeletons. These findings highlight the urgent need to address climate change in order to protect coral reefs, which are vital ecosystems that support a wide variety of marine life.</a:t>
            </a:r>
            <a:endParaRPr lang="en-IN" sz="2400" dirty="0">
              <a:latin typeface="+mj-lt"/>
            </a:endParaRPr>
          </a:p>
        </p:txBody>
      </p:sp>
    </p:spTree>
    <p:extLst>
      <p:ext uri="{BB962C8B-B14F-4D97-AF65-F5344CB8AC3E}">
        <p14:creationId xmlns:p14="http://schemas.microsoft.com/office/powerpoint/2010/main" val="48599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A62C-D8DB-06D0-A7FD-1039B397EEE9}"/>
              </a:ext>
            </a:extLst>
          </p:cNvPr>
          <p:cNvSpPr>
            <a:spLocks noGrp="1"/>
          </p:cNvSpPr>
          <p:nvPr>
            <p:ph type="title"/>
          </p:nvPr>
        </p:nvSpPr>
        <p:spPr/>
        <p:txBody>
          <a:bodyPr/>
          <a:lstStyle/>
          <a:p>
            <a:r>
              <a:rPr lang="en-IN" dirty="0"/>
              <a:t>Question</a:t>
            </a:r>
          </a:p>
        </p:txBody>
      </p:sp>
      <p:sp>
        <p:nvSpPr>
          <p:cNvPr id="6" name="TextBox 5">
            <a:extLst>
              <a:ext uri="{FF2B5EF4-FFF2-40B4-BE49-F238E27FC236}">
                <a16:creationId xmlns:a16="http://schemas.microsoft.com/office/drawing/2014/main" id="{D4F4C515-4C74-CC1D-CCBE-C051FDF77082}"/>
              </a:ext>
            </a:extLst>
          </p:cNvPr>
          <p:cNvSpPr txBox="1"/>
          <p:nvPr/>
        </p:nvSpPr>
        <p:spPr>
          <a:xfrm>
            <a:off x="1082351" y="2290007"/>
            <a:ext cx="8829091" cy="2862322"/>
          </a:xfrm>
          <a:prstGeom prst="rect">
            <a:avLst/>
          </a:prstGeom>
          <a:noFill/>
        </p:spPr>
        <p:txBody>
          <a:bodyPr wrap="square">
            <a:spAutoFit/>
          </a:bodyPr>
          <a:lstStyle/>
          <a:p>
            <a:r>
              <a:rPr lang="en-US" b="1" dirty="0"/>
              <a:t>What is the purpose of vectorization in Natural Language Processing (NLP)?</a:t>
            </a:r>
          </a:p>
          <a:p>
            <a:endParaRPr lang="en-US" dirty="0"/>
          </a:p>
          <a:p>
            <a:pPr marL="800100" lvl="1" indent="-342900">
              <a:buAutoNum type="alphaUcParenR"/>
            </a:pPr>
            <a:r>
              <a:rPr lang="en-US" dirty="0"/>
              <a:t>To translate text from one language to another.</a:t>
            </a:r>
          </a:p>
          <a:p>
            <a:pPr marL="800100" lvl="1" indent="-342900">
              <a:buAutoNum type="alphaUcParenR"/>
            </a:pPr>
            <a:endParaRPr lang="en-US" dirty="0"/>
          </a:p>
          <a:p>
            <a:pPr lvl="1"/>
            <a:r>
              <a:rPr lang="en-US" dirty="0"/>
              <a:t>B) To convert text into numerical format for machine learning algorithms.</a:t>
            </a:r>
          </a:p>
          <a:p>
            <a:pPr lvl="1"/>
            <a:endParaRPr lang="en-US" dirty="0"/>
          </a:p>
          <a:p>
            <a:pPr lvl="1"/>
            <a:r>
              <a:rPr lang="en-US" dirty="0"/>
              <a:t>C) To visually represent text data in graphical form.</a:t>
            </a:r>
          </a:p>
          <a:p>
            <a:pPr lvl="1"/>
            <a:endParaRPr lang="en-US" dirty="0"/>
          </a:p>
          <a:p>
            <a:pPr lvl="1"/>
            <a:r>
              <a:rPr lang="en-US" dirty="0"/>
              <a:t>D) To compress large text documents into smaller files.</a:t>
            </a:r>
          </a:p>
          <a:p>
            <a:endParaRPr lang="en-US" dirty="0"/>
          </a:p>
        </p:txBody>
      </p:sp>
      <p:sp>
        <p:nvSpPr>
          <p:cNvPr id="8" name="TextBox 7">
            <a:extLst>
              <a:ext uri="{FF2B5EF4-FFF2-40B4-BE49-F238E27FC236}">
                <a16:creationId xmlns:a16="http://schemas.microsoft.com/office/drawing/2014/main" id="{5B292580-DCC5-A776-60FC-2C2D22C406AC}"/>
              </a:ext>
            </a:extLst>
          </p:cNvPr>
          <p:cNvSpPr txBox="1"/>
          <p:nvPr/>
        </p:nvSpPr>
        <p:spPr>
          <a:xfrm>
            <a:off x="604156" y="5597108"/>
            <a:ext cx="10405965" cy="369332"/>
          </a:xfrm>
          <a:prstGeom prst="rect">
            <a:avLst/>
          </a:prstGeom>
          <a:noFill/>
        </p:spPr>
        <p:txBody>
          <a:bodyPr wrap="square">
            <a:spAutoFit/>
          </a:bodyPr>
          <a:lstStyle/>
          <a:p>
            <a:r>
              <a:rPr lang="en-US" dirty="0"/>
              <a:t>Correct Answer: B) To convert text into numerical format for machine learning algorithms.</a:t>
            </a:r>
            <a:endParaRPr lang="en-IN" dirty="0"/>
          </a:p>
        </p:txBody>
      </p:sp>
    </p:spTree>
    <p:extLst>
      <p:ext uri="{BB962C8B-B14F-4D97-AF65-F5344CB8AC3E}">
        <p14:creationId xmlns:p14="http://schemas.microsoft.com/office/powerpoint/2010/main" val="235861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93AF7-E132-32A6-27AB-63BE8AC39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6C285A-0868-2697-3A15-B73750F7B89B}"/>
              </a:ext>
            </a:extLst>
          </p:cNvPr>
          <p:cNvSpPr>
            <a:spLocks noGrp="1"/>
          </p:cNvSpPr>
          <p:nvPr>
            <p:ph type="title"/>
          </p:nvPr>
        </p:nvSpPr>
        <p:spPr/>
        <p:txBody>
          <a:bodyPr/>
          <a:lstStyle/>
          <a:p>
            <a:r>
              <a:rPr lang="en-IN" dirty="0"/>
              <a:t>Extractive Summarisation Example</a:t>
            </a:r>
          </a:p>
        </p:txBody>
      </p:sp>
      <p:sp>
        <p:nvSpPr>
          <p:cNvPr id="3" name="Content Placeholder 2">
            <a:extLst>
              <a:ext uri="{FF2B5EF4-FFF2-40B4-BE49-F238E27FC236}">
                <a16:creationId xmlns:a16="http://schemas.microsoft.com/office/drawing/2014/main" id="{4FBD7903-2BA5-F97B-150D-3B4F308BDFCE}"/>
              </a:ext>
            </a:extLst>
          </p:cNvPr>
          <p:cNvSpPr txBox="1">
            <a:spLocks/>
          </p:cNvSpPr>
          <p:nvPr/>
        </p:nvSpPr>
        <p:spPr>
          <a:xfrm>
            <a:off x="423333" y="1504662"/>
            <a:ext cx="11260667" cy="27726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F1F1F"/>
                </a:solidFill>
              </a:rPr>
              <a:t>A recent study published in Nature explored the impact of climate change on coral reefs. The researchers found that </a:t>
            </a:r>
            <a:r>
              <a:rPr lang="en-US" sz="2000" dirty="0">
                <a:solidFill>
                  <a:srgbClr val="1F1F1F"/>
                </a:solidFill>
                <a:highlight>
                  <a:srgbClr val="00FFFF"/>
                </a:highlight>
              </a:rPr>
              <a:t>rising ocean temperatures are causing coral bleaching, a phenomenon where coral expel the algae that live within them and provide them with nutrients</a:t>
            </a:r>
            <a:r>
              <a:rPr lang="en-US" sz="2000" dirty="0">
                <a:solidFill>
                  <a:srgbClr val="1F1F1F"/>
                </a:solidFill>
              </a:rPr>
              <a:t>. This bleaching weakens the coral and makes it more susceptible to disease and death. The study also found that </a:t>
            </a:r>
            <a:r>
              <a:rPr lang="en-US" sz="2000" dirty="0">
                <a:solidFill>
                  <a:srgbClr val="1F1F1F"/>
                </a:solidFill>
                <a:highlight>
                  <a:srgbClr val="00FFFF"/>
                </a:highlight>
              </a:rPr>
              <a:t>ocean acidification, another consequence of climate change, is making it more difficult for coral to build their skeletons</a:t>
            </a:r>
            <a:r>
              <a:rPr lang="en-US" sz="2000" dirty="0">
                <a:solidFill>
                  <a:srgbClr val="1F1F1F"/>
                </a:solidFill>
              </a:rPr>
              <a:t>. These findings highlight the urgent need to address climate change in order to protect coral reefs, which are vital ecosystems that support a wide variety of marine life.</a:t>
            </a:r>
            <a:endParaRPr lang="en-IN" sz="2000" dirty="0"/>
          </a:p>
        </p:txBody>
      </p:sp>
      <p:sp>
        <p:nvSpPr>
          <p:cNvPr id="4" name="TextBox 3">
            <a:extLst>
              <a:ext uri="{FF2B5EF4-FFF2-40B4-BE49-F238E27FC236}">
                <a16:creationId xmlns:a16="http://schemas.microsoft.com/office/drawing/2014/main" id="{1C501AA7-777A-44C5-C606-C71D4DB16295}"/>
              </a:ext>
            </a:extLst>
          </p:cNvPr>
          <p:cNvSpPr txBox="1"/>
          <p:nvPr/>
        </p:nvSpPr>
        <p:spPr>
          <a:xfrm>
            <a:off x="423333" y="4753173"/>
            <a:ext cx="11656906" cy="1169551"/>
          </a:xfrm>
          <a:prstGeom prst="rect">
            <a:avLst/>
          </a:prstGeom>
          <a:noFill/>
        </p:spPr>
        <p:txBody>
          <a:bodyPr wrap="square">
            <a:spAutoFit/>
          </a:bodyPr>
          <a:lstStyle/>
          <a:p>
            <a:pPr algn="l">
              <a:buFont typeface="Arial" panose="020B0604020202020204" pitchFamily="34" charset="0"/>
              <a:buChar char="•"/>
            </a:pPr>
            <a:r>
              <a:rPr lang="en-US" sz="1400" b="1" i="0" dirty="0">
                <a:solidFill>
                  <a:srgbClr val="1F1F1F"/>
                </a:solidFill>
                <a:effectLst/>
              </a:rPr>
              <a:t>Key sentence 1:</a:t>
            </a:r>
            <a:r>
              <a:rPr lang="en-US" sz="1400" b="0" i="0" dirty="0">
                <a:solidFill>
                  <a:srgbClr val="1F1F1F"/>
                </a:solidFill>
                <a:effectLst/>
              </a:rPr>
              <a:t> Rising ocean temperatures are causing coral bleaching, a phenomenon where coral expel the algae that live within them and provide them with nutrients.</a:t>
            </a:r>
          </a:p>
          <a:p>
            <a:pPr algn="l">
              <a:buFont typeface="Arial" panose="020B0604020202020204" pitchFamily="34" charset="0"/>
              <a:buChar char="•"/>
            </a:pPr>
            <a:endParaRPr lang="en-US" sz="1400" b="0" i="0" dirty="0">
              <a:solidFill>
                <a:srgbClr val="1F1F1F"/>
              </a:solidFill>
              <a:effectLst/>
            </a:endParaRPr>
          </a:p>
          <a:p>
            <a:pPr algn="l">
              <a:buFont typeface="Arial" panose="020B0604020202020204" pitchFamily="34" charset="0"/>
              <a:buChar char="•"/>
            </a:pPr>
            <a:endParaRPr lang="en-US" sz="1400" b="0" i="0" dirty="0">
              <a:solidFill>
                <a:srgbClr val="1F1F1F"/>
              </a:solidFill>
              <a:effectLst/>
            </a:endParaRPr>
          </a:p>
          <a:p>
            <a:pPr algn="l">
              <a:buFont typeface="Arial" panose="020B0604020202020204" pitchFamily="34" charset="0"/>
              <a:buChar char="•"/>
            </a:pPr>
            <a:r>
              <a:rPr lang="en-US" sz="1400" b="1" i="0" dirty="0">
                <a:solidFill>
                  <a:srgbClr val="1F1F1F"/>
                </a:solidFill>
                <a:effectLst/>
              </a:rPr>
              <a:t>Key sentence 2:</a:t>
            </a:r>
            <a:r>
              <a:rPr lang="en-US" sz="1400" b="0" i="0" dirty="0">
                <a:solidFill>
                  <a:srgbClr val="1F1F1F"/>
                </a:solidFill>
                <a:effectLst/>
              </a:rPr>
              <a:t> Ocean acidification is making it more difficult for coral to build their skeletons.</a:t>
            </a:r>
          </a:p>
        </p:txBody>
      </p:sp>
    </p:spTree>
    <p:extLst>
      <p:ext uri="{BB962C8B-B14F-4D97-AF65-F5344CB8AC3E}">
        <p14:creationId xmlns:p14="http://schemas.microsoft.com/office/powerpoint/2010/main" val="469623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CD709-9F1C-E03A-52A9-ACB25ECCFA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E585C-0BCA-D963-B9D1-ABE4E199DD65}"/>
              </a:ext>
            </a:extLst>
          </p:cNvPr>
          <p:cNvSpPr txBox="1">
            <a:spLocks/>
          </p:cNvSpPr>
          <p:nvPr/>
        </p:nvSpPr>
        <p:spPr>
          <a:xfrm>
            <a:off x="423332" y="1504662"/>
            <a:ext cx="11431419" cy="297589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1F1F1F"/>
                </a:solidFill>
                <a:latin typeface="+mj-lt"/>
              </a:rPr>
              <a:t>A recent study published in Nature explored the impact of climate change on coral reefs. The researchers found that rising ocean temperatures are causing coral bleaching, a phenomenon where coral expel the algae that live within them and provide them with nutrients. This bleaching weakens the coral and makes it more susceptible to disease and death. The study also found that ocean acidification, another consequence of climate change, is making it more difficult for coral to build their skeletons. These findings highlight the urgent need to address climate change in order to protect coral reefs, which are vital ecosystems that support a wide variety of marine life.</a:t>
            </a:r>
            <a:endParaRPr lang="en-IN" sz="2400" dirty="0">
              <a:latin typeface="+mj-lt"/>
            </a:endParaRPr>
          </a:p>
        </p:txBody>
      </p:sp>
      <p:sp>
        <p:nvSpPr>
          <p:cNvPr id="5" name="TextBox 4">
            <a:extLst>
              <a:ext uri="{FF2B5EF4-FFF2-40B4-BE49-F238E27FC236}">
                <a16:creationId xmlns:a16="http://schemas.microsoft.com/office/drawing/2014/main" id="{DDFADFF7-9BA4-23B8-1E8F-023EC9C34043}"/>
              </a:ext>
            </a:extLst>
          </p:cNvPr>
          <p:cNvSpPr txBox="1"/>
          <p:nvPr/>
        </p:nvSpPr>
        <p:spPr>
          <a:xfrm>
            <a:off x="337248" y="4691618"/>
            <a:ext cx="11431420" cy="1323439"/>
          </a:xfrm>
          <a:prstGeom prst="rect">
            <a:avLst/>
          </a:prstGeom>
          <a:noFill/>
        </p:spPr>
        <p:txBody>
          <a:bodyPr wrap="square">
            <a:spAutoFit/>
          </a:bodyPr>
          <a:lstStyle/>
          <a:p>
            <a:r>
              <a:rPr lang="en-US" sz="2000" b="0" i="0" dirty="0">
                <a:solidFill>
                  <a:srgbClr val="1F1F1F"/>
                </a:solidFill>
                <a:effectLst/>
              </a:rPr>
              <a:t>Rising ocean temperatures trigger coral bleaching, weakening the reefs and making them vulnerable. Additionally, ocean acidification hinders their ability to build their skeletons. Protecting coral reefs, crucial marine ecosystems, requires urgent action against climate change.</a:t>
            </a:r>
            <a:endParaRPr lang="en-IN" sz="2000" dirty="0"/>
          </a:p>
        </p:txBody>
      </p:sp>
      <p:sp>
        <p:nvSpPr>
          <p:cNvPr id="6" name="Title 1">
            <a:extLst>
              <a:ext uri="{FF2B5EF4-FFF2-40B4-BE49-F238E27FC236}">
                <a16:creationId xmlns:a16="http://schemas.microsoft.com/office/drawing/2014/main" id="{3C94725C-E058-1C0D-759E-C6603AC1D3E7}"/>
              </a:ext>
            </a:extLst>
          </p:cNvPr>
          <p:cNvSpPr txBox="1">
            <a:spLocks/>
          </p:cNvSpPr>
          <p:nvPr/>
        </p:nvSpPr>
        <p:spPr>
          <a:xfrm>
            <a:off x="3295227" y="394050"/>
            <a:ext cx="8382000" cy="670055"/>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dirty="0"/>
              <a:t>Abstractive Summarisation Example</a:t>
            </a:r>
          </a:p>
        </p:txBody>
      </p:sp>
    </p:spTree>
    <p:extLst>
      <p:ext uri="{BB962C8B-B14F-4D97-AF65-F5344CB8AC3E}">
        <p14:creationId xmlns:p14="http://schemas.microsoft.com/office/powerpoint/2010/main" val="3679047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DE73-C3A3-964A-53C5-FD99DB52BF5A}"/>
              </a:ext>
            </a:extLst>
          </p:cNvPr>
          <p:cNvSpPr>
            <a:spLocks noGrp="1"/>
          </p:cNvSpPr>
          <p:nvPr>
            <p:ph type="title"/>
          </p:nvPr>
        </p:nvSpPr>
        <p:spPr/>
        <p:txBody>
          <a:bodyPr/>
          <a:lstStyle/>
          <a:p>
            <a:r>
              <a:rPr lang="en-IN" dirty="0"/>
              <a:t>Applications</a:t>
            </a:r>
          </a:p>
        </p:txBody>
      </p:sp>
      <p:sp>
        <p:nvSpPr>
          <p:cNvPr id="3" name="TextBox 2">
            <a:extLst>
              <a:ext uri="{FF2B5EF4-FFF2-40B4-BE49-F238E27FC236}">
                <a16:creationId xmlns:a16="http://schemas.microsoft.com/office/drawing/2014/main" id="{7F1B4835-CB94-E9E1-569B-7EED914979D6}"/>
              </a:ext>
            </a:extLst>
          </p:cNvPr>
          <p:cNvSpPr txBox="1"/>
          <p:nvPr/>
        </p:nvSpPr>
        <p:spPr>
          <a:xfrm>
            <a:off x="531845" y="2174032"/>
            <a:ext cx="5578771" cy="2031325"/>
          </a:xfrm>
          <a:prstGeom prst="rect">
            <a:avLst/>
          </a:prstGeom>
          <a:noFill/>
        </p:spPr>
        <p:txBody>
          <a:bodyPr wrap="none" rtlCol="0">
            <a:spAutoFit/>
          </a:bodyPr>
          <a:lstStyle/>
          <a:p>
            <a:r>
              <a:rPr lang="en-IN" dirty="0"/>
              <a:t>Create the Minutes of Meeting for Teams meeting</a:t>
            </a:r>
          </a:p>
          <a:p>
            <a:endParaRPr lang="en-IN" dirty="0"/>
          </a:p>
          <a:p>
            <a:r>
              <a:rPr lang="en-IN" dirty="0"/>
              <a:t>News Articles Summarisation</a:t>
            </a:r>
          </a:p>
          <a:p>
            <a:endParaRPr lang="en-IN" dirty="0"/>
          </a:p>
          <a:p>
            <a:r>
              <a:rPr lang="en-IN" dirty="0"/>
              <a:t>Research paper summarisation</a:t>
            </a:r>
          </a:p>
          <a:p>
            <a:endParaRPr lang="en-IN" dirty="0"/>
          </a:p>
          <a:p>
            <a:endParaRPr lang="en-IN" dirty="0"/>
          </a:p>
        </p:txBody>
      </p:sp>
    </p:spTree>
    <p:extLst>
      <p:ext uri="{BB962C8B-B14F-4D97-AF65-F5344CB8AC3E}">
        <p14:creationId xmlns:p14="http://schemas.microsoft.com/office/powerpoint/2010/main" val="1529019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FF72-CE20-6B6A-1635-2124B884652E}"/>
              </a:ext>
            </a:extLst>
          </p:cNvPr>
          <p:cNvSpPr>
            <a:spLocks noGrp="1"/>
          </p:cNvSpPr>
          <p:nvPr>
            <p:ph type="title"/>
          </p:nvPr>
        </p:nvSpPr>
        <p:spPr/>
        <p:txBody>
          <a:bodyPr/>
          <a:lstStyle/>
          <a:p>
            <a:r>
              <a:rPr lang="en-IN" dirty="0"/>
              <a:t>Practical Advice</a:t>
            </a:r>
          </a:p>
        </p:txBody>
      </p:sp>
      <p:sp>
        <p:nvSpPr>
          <p:cNvPr id="3" name="Content Placeholder 2">
            <a:extLst>
              <a:ext uri="{FF2B5EF4-FFF2-40B4-BE49-F238E27FC236}">
                <a16:creationId xmlns:a16="http://schemas.microsoft.com/office/drawing/2014/main" id="{D0C2D567-0CCB-57F1-69FC-A0C0FE11903F}"/>
              </a:ext>
            </a:extLst>
          </p:cNvPr>
          <p:cNvSpPr txBox="1">
            <a:spLocks/>
          </p:cNvSpPr>
          <p:nvPr/>
        </p:nvSpPr>
        <p:spPr>
          <a:xfrm>
            <a:off x="838200" y="2435225"/>
            <a:ext cx="6123940" cy="661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Use the Pretrained Transformers</a:t>
            </a:r>
          </a:p>
        </p:txBody>
      </p:sp>
      <p:sp>
        <p:nvSpPr>
          <p:cNvPr id="4" name="Content Placeholder 2">
            <a:extLst>
              <a:ext uri="{FF2B5EF4-FFF2-40B4-BE49-F238E27FC236}">
                <a16:creationId xmlns:a16="http://schemas.microsoft.com/office/drawing/2014/main" id="{C02EDA40-AD05-6895-68CD-9D321C49CB34}"/>
              </a:ext>
            </a:extLst>
          </p:cNvPr>
          <p:cNvSpPr txBox="1">
            <a:spLocks/>
          </p:cNvSpPr>
          <p:nvPr/>
        </p:nvSpPr>
        <p:spPr>
          <a:xfrm>
            <a:off x="971939" y="3251450"/>
            <a:ext cx="5990201" cy="1488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Evaluation Metrics: ROUGE Score</a:t>
            </a:r>
          </a:p>
          <a:p>
            <a:pPr lvl="1"/>
            <a:r>
              <a:rPr lang="en-IN" dirty="0"/>
              <a:t>Range 0 to 1</a:t>
            </a:r>
          </a:p>
          <a:p>
            <a:pPr lvl="1"/>
            <a:r>
              <a:rPr lang="en-IN" dirty="0"/>
              <a:t>1 means very good score</a:t>
            </a:r>
          </a:p>
          <a:p>
            <a:pPr lvl="1"/>
            <a:endParaRPr lang="en-IN" dirty="0"/>
          </a:p>
        </p:txBody>
      </p:sp>
      <p:sp>
        <p:nvSpPr>
          <p:cNvPr id="6" name="TextBox 5">
            <a:extLst>
              <a:ext uri="{FF2B5EF4-FFF2-40B4-BE49-F238E27FC236}">
                <a16:creationId xmlns:a16="http://schemas.microsoft.com/office/drawing/2014/main" id="{1B759747-0844-7C1B-E8D6-B6DB9FE4A700}"/>
              </a:ext>
            </a:extLst>
          </p:cNvPr>
          <p:cNvSpPr txBox="1"/>
          <p:nvPr/>
        </p:nvSpPr>
        <p:spPr>
          <a:xfrm>
            <a:off x="1345723" y="5609643"/>
            <a:ext cx="9233073" cy="369332"/>
          </a:xfrm>
          <a:prstGeom prst="rect">
            <a:avLst/>
          </a:prstGeom>
          <a:noFill/>
        </p:spPr>
        <p:txBody>
          <a:bodyPr wrap="square">
            <a:spAutoFit/>
          </a:bodyPr>
          <a:lstStyle/>
          <a:p>
            <a:r>
              <a:rPr lang="en-IN" dirty="0"/>
              <a:t>https://in.mathworks.com/help/textanalytics/ref/rougeevaluationscore.html</a:t>
            </a:r>
          </a:p>
        </p:txBody>
      </p:sp>
    </p:spTree>
    <p:extLst>
      <p:ext uri="{BB962C8B-B14F-4D97-AF65-F5344CB8AC3E}">
        <p14:creationId xmlns:p14="http://schemas.microsoft.com/office/powerpoint/2010/main" val="3193223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17BB-F97E-8835-1490-544C74C5B301}"/>
              </a:ext>
            </a:extLst>
          </p:cNvPr>
          <p:cNvSpPr>
            <a:spLocks noGrp="1"/>
          </p:cNvSpPr>
          <p:nvPr>
            <p:ph type="title"/>
          </p:nvPr>
        </p:nvSpPr>
        <p:spPr/>
        <p:txBody>
          <a:bodyPr/>
          <a:lstStyle/>
          <a:p>
            <a:r>
              <a:rPr lang="en-IN" dirty="0"/>
              <a:t>Useful Links</a:t>
            </a:r>
          </a:p>
        </p:txBody>
      </p:sp>
      <p:grpSp>
        <p:nvGrpSpPr>
          <p:cNvPr id="11" name="Group 10">
            <a:extLst>
              <a:ext uri="{FF2B5EF4-FFF2-40B4-BE49-F238E27FC236}">
                <a16:creationId xmlns:a16="http://schemas.microsoft.com/office/drawing/2014/main" id="{F45DECF2-5FCF-A393-B3B9-7298EA188893}"/>
              </a:ext>
            </a:extLst>
          </p:cNvPr>
          <p:cNvGrpSpPr/>
          <p:nvPr/>
        </p:nvGrpSpPr>
        <p:grpSpPr>
          <a:xfrm>
            <a:off x="410547" y="1987420"/>
            <a:ext cx="7875527" cy="369332"/>
            <a:chOff x="410547" y="2500604"/>
            <a:chExt cx="7875527" cy="369332"/>
          </a:xfrm>
        </p:grpSpPr>
        <p:sp>
          <p:nvSpPr>
            <p:cNvPr id="3" name="TextBox 2">
              <a:extLst>
                <a:ext uri="{FF2B5EF4-FFF2-40B4-BE49-F238E27FC236}">
                  <a16:creationId xmlns:a16="http://schemas.microsoft.com/office/drawing/2014/main" id="{BB7AEB7B-858D-168B-777A-768AD623B447}"/>
                </a:ext>
              </a:extLst>
            </p:cNvPr>
            <p:cNvSpPr txBox="1"/>
            <p:nvPr/>
          </p:nvSpPr>
          <p:spPr>
            <a:xfrm>
              <a:off x="2295331" y="2500604"/>
              <a:ext cx="5990743" cy="369332"/>
            </a:xfrm>
            <a:prstGeom prst="rect">
              <a:avLst/>
            </a:prstGeom>
            <a:noFill/>
          </p:spPr>
          <p:txBody>
            <a:bodyPr wrap="none" rtlCol="0">
              <a:spAutoFit/>
            </a:bodyPr>
            <a:lstStyle/>
            <a:p>
              <a:r>
                <a:rPr lang="en-IN" dirty="0">
                  <a:latin typeface="+mj-lt"/>
                </a:rPr>
                <a:t>https://github.com/nlp-with-transformers/notebooks</a:t>
              </a:r>
            </a:p>
          </p:txBody>
        </p:sp>
        <p:sp>
          <p:nvSpPr>
            <p:cNvPr id="4" name="TextBox 3">
              <a:extLst>
                <a:ext uri="{FF2B5EF4-FFF2-40B4-BE49-F238E27FC236}">
                  <a16:creationId xmlns:a16="http://schemas.microsoft.com/office/drawing/2014/main" id="{4FE1DE41-C1F2-F762-4B26-9CA5534D875A}"/>
                </a:ext>
              </a:extLst>
            </p:cNvPr>
            <p:cNvSpPr txBox="1"/>
            <p:nvPr/>
          </p:nvSpPr>
          <p:spPr>
            <a:xfrm>
              <a:off x="410547" y="2500604"/>
              <a:ext cx="1691489" cy="369332"/>
            </a:xfrm>
            <a:prstGeom prst="rect">
              <a:avLst/>
            </a:prstGeom>
            <a:noFill/>
          </p:spPr>
          <p:txBody>
            <a:bodyPr wrap="none" rtlCol="0">
              <a:spAutoFit/>
            </a:bodyPr>
            <a:lstStyle/>
            <a:p>
              <a:r>
                <a:rPr lang="en-IN" dirty="0">
                  <a:latin typeface="+mj-lt"/>
                </a:rPr>
                <a:t>Transformers</a:t>
              </a:r>
            </a:p>
          </p:txBody>
        </p:sp>
      </p:grpSp>
      <p:grpSp>
        <p:nvGrpSpPr>
          <p:cNvPr id="12" name="Group 11">
            <a:extLst>
              <a:ext uri="{FF2B5EF4-FFF2-40B4-BE49-F238E27FC236}">
                <a16:creationId xmlns:a16="http://schemas.microsoft.com/office/drawing/2014/main" id="{45D30A57-082B-EA7A-59A2-D1E819B0774F}"/>
              </a:ext>
            </a:extLst>
          </p:cNvPr>
          <p:cNvGrpSpPr/>
          <p:nvPr/>
        </p:nvGrpSpPr>
        <p:grpSpPr>
          <a:xfrm>
            <a:off x="559837" y="2879467"/>
            <a:ext cx="8322907" cy="374570"/>
            <a:chOff x="559837" y="2879467"/>
            <a:chExt cx="8322907" cy="374570"/>
          </a:xfrm>
        </p:grpSpPr>
        <p:sp>
          <p:nvSpPr>
            <p:cNvPr id="6" name="TextBox 5">
              <a:extLst>
                <a:ext uri="{FF2B5EF4-FFF2-40B4-BE49-F238E27FC236}">
                  <a16:creationId xmlns:a16="http://schemas.microsoft.com/office/drawing/2014/main" id="{450C058C-2031-9241-85B0-811DF5986635}"/>
                </a:ext>
              </a:extLst>
            </p:cNvPr>
            <p:cNvSpPr txBox="1"/>
            <p:nvPr/>
          </p:nvSpPr>
          <p:spPr>
            <a:xfrm>
              <a:off x="2197604" y="2884705"/>
              <a:ext cx="6685140" cy="369332"/>
            </a:xfrm>
            <a:prstGeom prst="rect">
              <a:avLst/>
            </a:prstGeom>
            <a:noFill/>
          </p:spPr>
          <p:txBody>
            <a:bodyPr wrap="square">
              <a:spAutoFit/>
            </a:bodyPr>
            <a:lstStyle/>
            <a:p>
              <a:pPr algn="l"/>
              <a:r>
                <a:rPr lang="en-IN" sz="1800" b="1" i="0" u="none" strike="noStrike" baseline="0" dirty="0">
                  <a:latin typeface="+mj-lt"/>
                </a:rPr>
                <a:t>Practical Natural Language Processing </a:t>
              </a:r>
              <a:r>
                <a:rPr lang="en-IN" sz="1800" i="0" u="none" strike="noStrike" baseline="0" dirty="0">
                  <a:latin typeface="+mj-lt"/>
                </a:rPr>
                <a:t>by</a:t>
              </a:r>
              <a:r>
                <a:rPr lang="en-IN" sz="1800" b="1" i="0" u="none" strike="noStrike" baseline="0" dirty="0">
                  <a:latin typeface="+mj-lt"/>
                </a:rPr>
                <a:t> </a:t>
              </a:r>
              <a:r>
                <a:rPr lang="en-IN" sz="1800" b="0" i="0" u="none" strike="noStrike" baseline="0" dirty="0">
                  <a:latin typeface="+mj-lt"/>
                </a:rPr>
                <a:t>Sowmya </a:t>
              </a:r>
              <a:r>
                <a:rPr lang="en-IN" sz="1800" b="0" i="0" u="none" strike="noStrike" baseline="0" dirty="0" err="1">
                  <a:latin typeface="+mj-lt"/>
                </a:rPr>
                <a:t>Vajjala</a:t>
              </a:r>
              <a:endParaRPr lang="en-IN" dirty="0">
                <a:latin typeface="+mj-lt"/>
              </a:endParaRPr>
            </a:p>
          </p:txBody>
        </p:sp>
        <p:sp>
          <p:nvSpPr>
            <p:cNvPr id="7" name="TextBox 6">
              <a:extLst>
                <a:ext uri="{FF2B5EF4-FFF2-40B4-BE49-F238E27FC236}">
                  <a16:creationId xmlns:a16="http://schemas.microsoft.com/office/drawing/2014/main" id="{C46DA21F-AEFC-891E-FA84-D5420F1AF8A8}"/>
                </a:ext>
              </a:extLst>
            </p:cNvPr>
            <p:cNvSpPr txBox="1"/>
            <p:nvPr/>
          </p:nvSpPr>
          <p:spPr>
            <a:xfrm>
              <a:off x="559837" y="2879467"/>
              <a:ext cx="1199367" cy="369332"/>
            </a:xfrm>
            <a:prstGeom prst="rect">
              <a:avLst/>
            </a:prstGeom>
            <a:noFill/>
          </p:spPr>
          <p:txBody>
            <a:bodyPr wrap="none" rtlCol="0">
              <a:spAutoFit/>
            </a:bodyPr>
            <a:lstStyle/>
            <a:p>
              <a:r>
                <a:rPr lang="en-IN" dirty="0">
                  <a:latin typeface="+mj-lt"/>
                </a:rPr>
                <a:t>Textbook</a:t>
              </a:r>
            </a:p>
          </p:txBody>
        </p:sp>
      </p:grpSp>
      <p:grpSp>
        <p:nvGrpSpPr>
          <p:cNvPr id="13" name="Group 12">
            <a:extLst>
              <a:ext uri="{FF2B5EF4-FFF2-40B4-BE49-F238E27FC236}">
                <a16:creationId xmlns:a16="http://schemas.microsoft.com/office/drawing/2014/main" id="{5A000C8B-AFF1-9CC3-01D5-B1A720DC4853}"/>
              </a:ext>
            </a:extLst>
          </p:cNvPr>
          <p:cNvGrpSpPr/>
          <p:nvPr/>
        </p:nvGrpSpPr>
        <p:grpSpPr>
          <a:xfrm>
            <a:off x="632970" y="3725460"/>
            <a:ext cx="5507394" cy="369332"/>
            <a:chOff x="410547" y="3424536"/>
            <a:chExt cx="5507394" cy="369332"/>
          </a:xfrm>
        </p:grpSpPr>
        <p:sp>
          <p:nvSpPr>
            <p:cNvPr id="9" name="TextBox 8">
              <a:extLst>
                <a:ext uri="{FF2B5EF4-FFF2-40B4-BE49-F238E27FC236}">
                  <a16:creationId xmlns:a16="http://schemas.microsoft.com/office/drawing/2014/main" id="{A54841E9-0E00-F0A2-CDF8-26F069732942}"/>
                </a:ext>
              </a:extLst>
            </p:cNvPr>
            <p:cNvSpPr txBox="1"/>
            <p:nvPr/>
          </p:nvSpPr>
          <p:spPr>
            <a:xfrm>
              <a:off x="2295331" y="3424536"/>
              <a:ext cx="3622610" cy="369332"/>
            </a:xfrm>
            <a:prstGeom prst="rect">
              <a:avLst/>
            </a:prstGeom>
            <a:noFill/>
          </p:spPr>
          <p:txBody>
            <a:bodyPr wrap="square">
              <a:spAutoFit/>
            </a:bodyPr>
            <a:lstStyle/>
            <a:p>
              <a:r>
                <a:rPr lang="en-IN" dirty="0">
                  <a:latin typeface="+mj-lt"/>
                </a:rPr>
                <a:t>https://huggingface.co/models</a:t>
              </a:r>
            </a:p>
          </p:txBody>
        </p:sp>
        <p:sp>
          <p:nvSpPr>
            <p:cNvPr id="10" name="TextBox 9">
              <a:extLst>
                <a:ext uri="{FF2B5EF4-FFF2-40B4-BE49-F238E27FC236}">
                  <a16:creationId xmlns:a16="http://schemas.microsoft.com/office/drawing/2014/main" id="{4D6076A7-586E-4A7A-A768-CFC2A12C8D1D}"/>
                </a:ext>
              </a:extLst>
            </p:cNvPr>
            <p:cNvSpPr txBox="1"/>
            <p:nvPr/>
          </p:nvSpPr>
          <p:spPr>
            <a:xfrm>
              <a:off x="410547" y="3424536"/>
              <a:ext cx="1683474" cy="369332"/>
            </a:xfrm>
            <a:prstGeom prst="rect">
              <a:avLst/>
            </a:prstGeom>
            <a:noFill/>
          </p:spPr>
          <p:txBody>
            <a:bodyPr wrap="none" rtlCol="0">
              <a:spAutoFit/>
            </a:bodyPr>
            <a:lstStyle/>
            <a:p>
              <a:r>
                <a:rPr lang="en-IN" dirty="0">
                  <a:latin typeface="+mj-lt"/>
                </a:rPr>
                <a:t>Hugging Face</a:t>
              </a:r>
            </a:p>
          </p:txBody>
        </p:sp>
      </p:grpSp>
      <p:sp>
        <p:nvSpPr>
          <p:cNvPr id="15" name="TextBox 14">
            <a:extLst>
              <a:ext uri="{FF2B5EF4-FFF2-40B4-BE49-F238E27FC236}">
                <a16:creationId xmlns:a16="http://schemas.microsoft.com/office/drawing/2014/main" id="{1FA414B3-1401-FD14-2399-C5125FED49CD}"/>
              </a:ext>
            </a:extLst>
          </p:cNvPr>
          <p:cNvSpPr txBox="1"/>
          <p:nvPr/>
        </p:nvSpPr>
        <p:spPr>
          <a:xfrm>
            <a:off x="2610239" y="4381549"/>
            <a:ext cx="6097554" cy="369332"/>
          </a:xfrm>
          <a:prstGeom prst="rect">
            <a:avLst/>
          </a:prstGeom>
          <a:noFill/>
        </p:spPr>
        <p:txBody>
          <a:bodyPr wrap="square">
            <a:spAutoFit/>
          </a:bodyPr>
          <a:lstStyle/>
          <a:p>
            <a:r>
              <a:rPr lang="en-IN" dirty="0"/>
              <a:t>https://datasetsearch.research.google.com/</a:t>
            </a:r>
          </a:p>
        </p:txBody>
      </p:sp>
      <p:sp>
        <p:nvSpPr>
          <p:cNvPr id="16" name="TextBox 15">
            <a:extLst>
              <a:ext uri="{FF2B5EF4-FFF2-40B4-BE49-F238E27FC236}">
                <a16:creationId xmlns:a16="http://schemas.microsoft.com/office/drawing/2014/main" id="{C9C71A03-119E-6EC1-9982-84F2FDE856E4}"/>
              </a:ext>
            </a:extLst>
          </p:cNvPr>
          <p:cNvSpPr txBox="1"/>
          <p:nvPr/>
        </p:nvSpPr>
        <p:spPr>
          <a:xfrm>
            <a:off x="559837" y="4381549"/>
            <a:ext cx="1848583" cy="369332"/>
          </a:xfrm>
          <a:prstGeom prst="rect">
            <a:avLst/>
          </a:prstGeom>
          <a:noFill/>
        </p:spPr>
        <p:txBody>
          <a:bodyPr wrap="none" rtlCol="0">
            <a:spAutoFit/>
          </a:bodyPr>
          <a:lstStyle/>
          <a:p>
            <a:r>
              <a:rPr lang="en-IN" dirty="0"/>
              <a:t>Public Datasets</a:t>
            </a:r>
          </a:p>
        </p:txBody>
      </p:sp>
    </p:spTree>
    <p:extLst>
      <p:ext uri="{BB962C8B-B14F-4D97-AF65-F5344CB8AC3E}">
        <p14:creationId xmlns:p14="http://schemas.microsoft.com/office/powerpoint/2010/main" val="9079397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C43C-28E2-BD6E-79E8-C10247555417}"/>
              </a:ext>
            </a:extLst>
          </p:cNvPr>
          <p:cNvSpPr>
            <a:spLocks noGrp="1"/>
          </p:cNvSpPr>
          <p:nvPr>
            <p:ph type="title"/>
          </p:nvPr>
        </p:nvSpPr>
        <p:spPr/>
        <p:txBody>
          <a:bodyPr/>
          <a:lstStyle/>
          <a:p>
            <a:endParaRPr lang="en-IN"/>
          </a:p>
        </p:txBody>
      </p:sp>
      <p:pic>
        <p:nvPicPr>
          <p:cNvPr id="2050" name="Picture 2" descr="Q&amp;A - STM – Sea Traffic Management">
            <a:extLst>
              <a:ext uri="{FF2B5EF4-FFF2-40B4-BE49-F238E27FC236}">
                <a16:creationId xmlns:a16="http://schemas.microsoft.com/office/drawing/2014/main" id="{12C5114B-DC4B-145E-1A3A-36E349946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348" y="2936421"/>
            <a:ext cx="18192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9980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1041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FA24-DE85-3BF1-83E2-F91EF7E833CA}"/>
              </a:ext>
            </a:extLst>
          </p:cNvPr>
          <p:cNvSpPr>
            <a:spLocks noGrp="1"/>
          </p:cNvSpPr>
          <p:nvPr>
            <p:ph type="title"/>
          </p:nvPr>
        </p:nvSpPr>
        <p:spPr/>
        <p:txBody>
          <a:bodyPr/>
          <a:lstStyle/>
          <a:p>
            <a:r>
              <a:rPr lang="en-IN" dirty="0"/>
              <a:t>Every Minute of Internet in 2023</a:t>
            </a:r>
          </a:p>
        </p:txBody>
      </p:sp>
      <p:sp>
        <p:nvSpPr>
          <p:cNvPr id="3" name="AutoShape 4" descr="2023 Internet Minute Infographic, by eDiscovery Today and LTMG!">
            <a:extLst>
              <a:ext uri="{FF2B5EF4-FFF2-40B4-BE49-F238E27FC236}">
                <a16:creationId xmlns:a16="http://schemas.microsoft.com/office/drawing/2014/main" id="{28E770AC-BF7E-D094-2160-C4895545C0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2023 Internet Minute Infographic, by eDiscovery Today and LTMG!">
            <a:extLst>
              <a:ext uri="{FF2B5EF4-FFF2-40B4-BE49-F238E27FC236}">
                <a16:creationId xmlns:a16="http://schemas.microsoft.com/office/drawing/2014/main" id="{EA1D487F-DED9-DB65-F470-D18CA71CA5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92" b="5523"/>
          <a:stretch/>
        </p:blipFill>
        <p:spPr bwMode="auto">
          <a:xfrm>
            <a:off x="7137865" y="1239022"/>
            <a:ext cx="4836076" cy="49045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4FC72A-7248-9C6B-D30B-74AA5F24F5D4}"/>
              </a:ext>
            </a:extLst>
          </p:cNvPr>
          <p:cNvSpPr txBox="1"/>
          <p:nvPr/>
        </p:nvSpPr>
        <p:spPr>
          <a:xfrm>
            <a:off x="9221754" y="6143573"/>
            <a:ext cx="2970246" cy="369332"/>
          </a:xfrm>
          <a:prstGeom prst="rect">
            <a:avLst/>
          </a:prstGeom>
          <a:noFill/>
        </p:spPr>
        <p:txBody>
          <a:bodyPr wrap="square">
            <a:spAutoFit/>
          </a:bodyPr>
          <a:lstStyle/>
          <a:p>
            <a:r>
              <a:rPr lang="en-IN" dirty="0"/>
              <a:t>Source: </a:t>
            </a:r>
            <a:r>
              <a:rPr lang="en-IN" dirty="0" err="1">
                <a:hlinkClick r:id="rId3"/>
              </a:rPr>
              <a:t>ediscoverytoday</a:t>
            </a:r>
            <a:endParaRPr lang="en-IN" dirty="0"/>
          </a:p>
        </p:txBody>
      </p:sp>
      <p:sp>
        <p:nvSpPr>
          <p:cNvPr id="5" name="TextBox 4">
            <a:extLst>
              <a:ext uri="{FF2B5EF4-FFF2-40B4-BE49-F238E27FC236}">
                <a16:creationId xmlns:a16="http://schemas.microsoft.com/office/drawing/2014/main" id="{C2FD107D-76F2-6C79-EE74-5A0889E5EA57}"/>
              </a:ext>
            </a:extLst>
          </p:cNvPr>
          <p:cNvSpPr txBox="1"/>
          <p:nvPr/>
        </p:nvSpPr>
        <p:spPr>
          <a:xfrm>
            <a:off x="557504" y="2068106"/>
            <a:ext cx="6362301" cy="2585323"/>
          </a:xfrm>
          <a:prstGeom prst="rect">
            <a:avLst/>
          </a:prstGeom>
          <a:noFill/>
        </p:spPr>
        <p:txBody>
          <a:bodyPr wrap="square">
            <a:spAutoFit/>
          </a:bodyPr>
          <a:lstStyle/>
          <a:p>
            <a:pPr algn="l">
              <a:buFont typeface="Arial" panose="020B0604020202020204" pitchFamily="34" charset="0"/>
              <a:buChar char="•"/>
            </a:pPr>
            <a:r>
              <a:rPr lang="en-US" i="0" dirty="0">
                <a:solidFill>
                  <a:srgbClr val="1F1F1F"/>
                </a:solidFill>
                <a:effectLst/>
              </a:rPr>
              <a:t>Social platforms are the top source of unstructured natural language data due to the massive volume of user-generated text.</a:t>
            </a:r>
          </a:p>
          <a:p>
            <a:pPr algn="l">
              <a:buFont typeface="Arial" panose="020B0604020202020204" pitchFamily="34" charset="0"/>
              <a:buChar char="•"/>
            </a:pPr>
            <a:endParaRPr lang="en-US" i="0" dirty="0">
              <a:solidFill>
                <a:srgbClr val="1F1F1F"/>
              </a:solidFill>
              <a:effectLst/>
            </a:endParaRPr>
          </a:p>
          <a:p>
            <a:pPr algn="l">
              <a:buFont typeface="Arial" panose="020B0604020202020204" pitchFamily="34" charset="0"/>
              <a:buChar char="•"/>
            </a:pPr>
            <a:r>
              <a:rPr lang="en-US" i="0" dirty="0">
                <a:solidFill>
                  <a:srgbClr val="1F1F1F"/>
                </a:solidFill>
                <a:effectLst/>
              </a:rPr>
              <a:t>Manual analysis of this data is impossible due to its sheer volume.</a:t>
            </a:r>
          </a:p>
          <a:p>
            <a:pPr algn="l">
              <a:buFont typeface="Arial" panose="020B0604020202020204" pitchFamily="34" charset="0"/>
              <a:buChar char="•"/>
            </a:pPr>
            <a:endParaRPr lang="en-US" i="0" dirty="0">
              <a:solidFill>
                <a:srgbClr val="1F1F1F"/>
              </a:solidFill>
              <a:effectLst/>
            </a:endParaRPr>
          </a:p>
          <a:p>
            <a:pPr algn="l">
              <a:buFont typeface="Arial" panose="020B0604020202020204" pitchFamily="34" charset="0"/>
              <a:buChar char="•"/>
            </a:pPr>
            <a:r>
              <a:rPr lang="en-US" i="0" dirty="0">
                <a:solidFill>
                  <a:srgbClr val="1F1F1F"/>
                </a:solidFill>
                <a:effectLst/>
              </a:rPr>
              <a:t>NLP-based intelligent systems are crucial to extract meaningful insights from social media data.</a:t>
            </a:r>
          </a:p>
        </p:txBody>
      </p:sp>
    </p:spTree>
    <p:extLst>
      <p:ext uri="{BB962C8B-B14F-4D97-AF65-F5344CB8AC3E}">
        <p14:creationId xmlns:p14="http://schemas.microsoft.com/office/powerpoint/2010/main" val="103330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NLP Use cases</a:t>
            </a:r>
          </a:p>
        </p:txBody>
      </p:sp>
      <p:grpSp>
        <p:nvGrpSpPr>
          <p:cNvPr id="13" name="Group 12">
            <a:extLst>
              <a:ext uri="{FF2B5EF4-FFF2-40B4-BE49-F238E27FC236}">
                <a16:creationId xmlns:a16="http://schemas.microsoft.com/office/drawing/2014/main" id="{48C572D2-FF82-4F09-A87C-3D3A60EF1C3D}"/>
              </a:ext>
            </a:extLst>
          </p:cNvPr>
          <p:cNvGrpSpPr/>
          <p:nvPr/>
        </p:nvGrpSpPr>
        <p:grpSpPr>
          <a:xfrm>
            <a:off x="694673" y="2666100"/>
            <a:ext cx="5365516" cy="646331"/>
            <a:chOff x="1848112" y="1575921"/>
            <a:chExt cx="5365516" cy="646331"/>
          </a:xfrm>
        </p:grpSpPr>
        <p:sp>
          <p:nvSpPr>
            <p:cNvPr id="15" name="TextBox 14">
              <a:extLst>
                <a:ext uri="{FF2B5EF4-FFF2-40B4-BE49-F238E27FC236}">
                  <a16:creationId xmlns:a16="http://schemas.microsoft.com/office/drawing/2014/main" id="{4FCF8A9D-7E22-4279-8535-9C4F0258D7B9}"/>
                </a:ext>
              </a:extLst>
            </p:cNvPr>
            <p:cNvSpPr txBox="1"/>
            <p:nvPr/>
          </p:nvSpPr>
          <p:spPr>
            <a:xfrm>
              <a:off x="2705936" y="1789403"/>
              <a:ext cx="4507692" cy="400110"/>
            </a:xfrm>
            <a:prstGeom prst="rect">
              <a:avLst/>
            </a:prstGeom>
            <a:noFill/>
          </p:spPr>
          <p:txBody>
            <a:bodyPr wrap="square" lIns="108000" rIns="108000" rtlCol="0">
              <a:spAutoFit/>
            </a:bodyPr>
            <a:lstStyle/>
            <a:p>
              <a:r>
                <a:rPr lang="en-US" altLang="ko-KR" sz="2000" b="1" dirty="0">
                  <a:solidFill>
                    <a:schemeClr val="tx1">
                      <a:lumMod val="75000"/>
                      <a:lumOff val="25000"/>
                    </a:schemeClr>
                  </a:solidFill>
                  <a:latin typeface="+mj-lt"/>
                  <a:cs typeface="Arial" pitchFamily="34" charset="0"/>
                </a:rPr>
                <a:t>Named Entity Recognition</a:t>
              </a:r>
              <a:endParaRPr lang="ko-KR" altLang="en-US" sz="2000" b="1" dirty="0">
                <a:solidFill>
                  <a:schemeClr val="tx1">
                    <a:lumMod val="75000"/>
                    <a:lumOff val="25000"/>
                  </a:schemeClr>
                </a:solidFill>
                <a:latin typeface="+mj-lt"/>
                <a:cs typeface="Arial" pitchFamily="34" charset="0"/>
              </a:endParaRPr>
            </a:p>
          </p:txBody>
        </p:sp>
        <p:sp>
          <p:nvSpPr>
            <p:cNvPr id="16" name="TextBox 15">
              <a:extLst>
                <a:ext uri="{FF2B5EF4-FFF2-40B4-BE49-F238E27FC236}">
                  <a16:creationId xmlns:a16="http://schemas.microsoft.com/office/drawing/2014/main" id="{3E6D74D0-F347-4E58-A9D8-7E9536FAAEC3}"/>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02</a:t>
              </a:r>
              <a:endParaRPr lang="ko-KR" altLang="en-US" sz="3600" b="1" dirty="0">
                <a:solidFill>
                  <a:schemeClr val="tx1">
                    <a:lumMod val="75000"/>
                    <a:lumOff val="25000"/>
                  </a:schemeClr>
                </a:solidFill>
                <a:latin typeface="+mj-lt"/>
                <a:cs typeface="Arial" pitchFamily="34" charset="0"/>
              </a:endParaRPr>
            </a:p>
          </p:txBody>
        </p:sp>
      </p:grpSp>
      <p:grpSp>
        <p:nvGrpSpPr>
          <p:cNvPr id="17" name="Group 16">
            <a:extLst>
              <a:ext uri="{FF2B5EF4-FFF2-40B4-BE49-F238E27FC236}">
                <a16:creationId xmlns:a16="http://schemas.microsoft.com/office/drawing/2014/main" id="{C66517ED-D341-498B-BF06-476933A43F6B}"/>
              </a:ext>
            </a:extLst>
          </p:cNvPr>
          <p:cNvGrpSpPr/>
          <p:nvPr/>
        </p:nvGrpSpPr>
        <p:grpSpPr>
          <a:xfrm>
            <a:off x="694673" y="3801078"/>
            <a:ext cx="5365516" cy="646331"/>
            <a:chOff x="1848112" y="1575921"/>
            <a:chExt cx="5365516" cy="646331"/>
          </a:xfrm>
        </p:grpSpPr>
        <p:sp>
          <p:nvSpPr>
            <p:cNvPr id="19" name="TextBox 18">
              <a:extLst>
                <a:ext uri="{FF2B5EF4-FFF2-40B4-BE49-F238E27FC236}">
                  <a16:creationId xmlns:a16="http://schemas.microsoft.com/office/drawing/2014/main" id="{190EC436-1B46-49D9-A7E4-ADECB5E929DF}"/>
                </a:ext>
              </a:extLst>
            </p:cNvPr>
            <p:cNvSpPr txBox="1"/>
            <p:nvPr/>
          </p:nvSpPr>
          <p:spPr>
            <a:xfrm>
              <a:off x="2705936" y="1789403"/>
              <a:ext cx="4507692" cy="400110"/>
            </a:xfrm>
            <a:prstGeom prst="rect">
              <a:avLst/>
            </a:prstGeom>
            <a:noFill/>
          </p:spPr>
          <p:txBody>
            <a:bodyPr wrap="square" lIns="108000" rIns="108000" rtlCol="0">
              <a:spAutoFit/>
            </a:bodyPr>
            <a:lstStyle/>
            <a:p>
              <a:r>
                <a:rPr lang="en-US" altLang="ko-KR" sz="2000" b="1" dirty="0">
                  <a:solidFill>
                    <a:schemeClr val="tx1">
                      <a:lumMod val="75000"/>
                      <a:lumOff val="25000"/>
                    </a:schemeClr>
                  </a:solidFill>
                  <a:latin typeface="+mj-lt"/>
                  <a:cs typeface="Arial" pitchFamily="34" charset="0"/>
                </a:rPr>
                <a:t>Topic Modelling</a:t>
              </a:r>
              <a:endParaRPr lang="ko-KR" altLang="en-US" sz="2000" b="1" dirty="0">
                <a:solidFill>
                  <a:schemeClr val="tx1">
                    <a:lumMod val="75000"/>
                    <a:lumOff val="25000"/>
                  </a:schemeClr>
                </a:solidFill>
                <a:latin typeface="+mj-lt"/>
                <a:cs typeface="Arial" pitchFamily="34" charset="0"/>
              </a:endParaRPr>
            </a:p>
          </p:txBody>
        </p:sp>
        <p:sp>
          <p:nvSpPr>
            <p:cNvPr id="20" name="TextBox 19">
              <a:extLst>
                <a:ext uri="{FF2B5EF4-FFF2-40B4-BE49-F238E27FC236}">
                  <a16:creationId xmlns:a16="http://schemas.microsoft.com/office/drawing/2014/main" id="{CF831A6C-272F-4BDD-8F88-4227AAB90FB2}"/>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03</a:t>
              </a:r>
              <a:endParaRPr lang="ko-KR" altLang="en-US" sz="3600" b="1" dirty="0">
                <a:solidFill>
                  <a:schemeClr val="tx1">
                    <a:lumMod val="75000"/>
                    <a:lumOff val="25000"/>
                  </a:schemeClr>
                </a:solidFill>
                <a:latin typeface="+mj-lt"/>
                <a:cs typeface="Arial" pitchFamily="34" charset="0"/>
              </a:endParaRPr>
            </a:p>
          </p:txBody>
        </p:sp>
      </p:grpSp>
      <p:grpSp>
        <p:nvGrpSpPr>
          <p:cNvPr id="21" name="Group 20">
            <a:extLst>
              <a:ext uri="{FF2B5EF4-FFF2-40B4-BE49-F238E27FC236}">
                <a16:creationId xmlns:a16="http://schemas.microsoft.com/office/drawing/2014/main" id="{1DEE4032-D811-4C99-AE03-98362C887B64}"/>
              </a:ext>
            </a:extLst>
          </p:cNvPr>
          <p:cNvGrpSpPr/>
          <p:nvPr/>
        </p:nvGrpSpPr>
        <p:grpSpPr>
          <a:xfrm>
            <a:off x="694673" y="4936055"/>
            <a:ext cx="5365516" cy="646331"/>
            <a:chOff x="1848112" y="1575921"/>
            <a:chExt cx="5365516" cy="646331"/>
          </a:xfrm>
        </p:grpSpPr>
        <p:sp>
          <p:nvSpPr>
            <p:cNvPr id="23" name="TextBox 22">
              <a:extLst>
                <a:ext uri="{FF2B5EF4-FFF2-40B4-BE49-F238E27FC236}">
                  <a16:creationId xmlns:a16="http://schemas.microsoft.com/office/drawing/2014/main" id="{3DFCC804-6C1D-4C67-B274-1978635DA6F9}"/>
                </a:ext>
              </a:extLst>
            </p:cNvPr>
            <p:cNvSpPr txBox="1"/>
            <p:nvPr/>
          </p:nvSpPr>
          <p:spPr>
            <a:xfrm>
              <a:off x="2705936" y="1789403"/>
              <a:ext cx="4507692" cy="400110"/>
            </a:xfrm>
            <a:prstGeom prst="rect">
              <a:avLst/>
            </a:prstGeom>
            <a:noFill/>
          </p:spPr>
          <p:txBody>
            <a:bodyPr wrap="square" lIns="108000" rIns="108000" rtlCol="0">
              <a:spAutoFit/>
            </a:bodyPr>
            <a:lstStyle/>
            <a:p>
              <a:r>
                <a:rPr lang="en-US" altLang="ko-KR" sz="2000" b="1" dirty="0">
                  <a:solidFill>
                    <a:schemeClr val="tx1">
                      <a:lumMod val="75000"/>
                      <a:lumOff val="25000"/>
                    </a:schemeClr>
                  </a:solidFill>
                  <a:latin typeface="+mj-lt"/>
                  <a:cs typeface="Arial" pitchFamily="34" charset="0"/>
                </a:rPr>
                <a:t>Text Summarization</a:t>
              </a:r>
              <a:endParaRPr lang="ko-KR" altLang="en-US" sz="2000" b="1" dirty="0">
                <a:solidFill>
                  <a:schemeClr val="tx1">
                    <a:lumMod val="75000"/>
                    <a:lumOff val="25000"/>
                  </a:schemeClr>
                </a:solidFill>
                <a:latin typeface="+mj-lt"/>
                <a:cs typeface="Arial" pitchFamily="34" charset="0"/>
              </a:endParaRPr>
            </a:p>
          </p:txBody>
        </p:sp>
        <p:sp>
          <p:nvSpPr>
            <p:cNvPr id="24" name="TextBox 23">
              <a:extLst>
                <a:ext uri="{FF2B5EF4-FFF2-40B4-BE49-F238E27FC236}">
                  <a16:creationId xmlns:a16="http://schemas.microsoft.com/office/drawing/2014/main" id="{7B7AC64B-48B2-4F4F-A626-7901145018C6}"/>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04</a:t>
              </a:r>
              <a:endParaRPr lang="ko-KR" altLang="en-US" sz="3600" b="1" dirty="0">
                <a:solidFill>
                  <a:schemeClr val="tx1">
                    <a:lumMod val="75000"/>
                    <a:lumOff val="25000"/>
                  </a:schemeClr>
                </a:solidFill>
                <a:latin typeface="+mj-lt"/>
                <a:cs typeface="Arial" pitchFamily="34" charset="0"/>
              </a:endParaRPr>
            </a:p>
          </p:txBody>
        </p:sp>
      </p:grpSp>
      <p:grpSp>
        <p:nvGrpSpPr>
          <p:cNvPr id="25" name="Group 24">
            <a:extLst>
              <a:ext uri="{FF2B5EF4-FFF2-40B4-BE49-F238E27FC236}">
                <a16:creationId xmlns:a16="http://schemas.microsoft.com/office/drawing/2014/main" id="{37F06B10-F2B9-45AE-BAEE-3A25BDC40F60}"/>
              </a:ext>
            </a:extLst>
          </p:cNvPr>
          <p:cNvGrpSpPr/>
          <p:nvPr/>
        </p:nvGrpSpPr>
        <p:grpSpPr>
          <a:xfrm>
            <a:off x="6060189" y="1531122"/>
            <a:ext cx="5365516" cy="646331"/>
            <a:chOff x="1848112" y="1575921"/>
            <a:chExt cx="5365516" cy="646331"/>
          </a:xfrm>
        </p:grpSpPr>
        <p:sp>
          <p:nvSpPr>
            <p:cNvPr id="27" name="TextBox 26"/>
            <p:cNvSpPr txBox="1"/>
            <p:nvPr/>
          </p:nvSpPr>
          <p:spPr>
            <a:xfrm>
              <a:off x="2705936" y="1789403"/>
              <a:ext cx="4507692" cy="400110"/>
            </a:xfrm>
            <a:prstGeom prst="rect">
              <a:avLst/>
            </a:prstGeom>
            <a:noFill/>
          </p:spPr>
          <p:txBody>
            <a:bodyPr wrap="square" lIns="108000" rIns="108000" rtlCol="0">
              <a:spAutoFit/>
            </a:bodyPr>
            <a:lstStyle/>
            <a:p>
              <a:r>
                <a:rPr lang="en-US" altLang="ko-KR" sz="2000" b="1" dirty="0">
                  <a:solidFill>
                    <a:schemeClr val="tx1">
                      <a:lumMod val="75000"/>
                      <a:lumOff val="25000"/>
                    </a:schemeClr>
                  </a:solidFill>
                  <a:latin typeface="+mj-lt"/>
                  <a:cs typeface="Arial" pitchFamily="34" charset="0"/>
                </a:rPr>
                <a:t>Machine Translation</a:t>
              </a:r>
              <a:endParaRPr lang="ko-KR" altLang="en-US" sz="2000" b="1" dirty="0">
                <a:solidFill>
                  <a:schemeClr val="tx1">
                    <a:lumMod val="75000"/>
                    <a:lumOff val="25000"/>
                  </a:schemeClr>
                </a:solidFill>
                <a:latin typeface="+mj-lt"/>
                <a:cs typeface="Arial" pitchFamily="34" charset="0"/>
              </a:endParaRPr>
            </a:p>
          </p:txBody>
        </p:sp>
        <p:sp>
          <p:nvSpPr>
            <p:cNvPr id="28" name="TextBox 27"/>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05</a:t>
              </a:r>
              <a:endParaRPr lang="ko-KR" altLang="en-US" sz="3600" b="1" dirty="0">
                <a:solidFill>
                  <a:schemeClr val="tx1">
                    <a:lumMod val="75000"/>
                    <a:lumOff val="25000"/>
                  </a:schemeClr>
                </a:solidFill>
                <a:latin typeface="+mj-lt"/>
                <a:cs typeface="Arial" pitchFamily="34" charset="0"/>
              </a:endParaRPr>
            </a:p>
          </p:txBody>
        </p:sp>
      </p:grpSp>
      <p:grpSp>
        <p:nvGrpSpPr>
          <p:cNvPr id="29" name="Group 28">
            <a:extLst>
              <a:ext uri="{FF2B5EF4-FFF2-40B4-BE49-F238E27FC236}">
                <a16:creationId xmlns:a16="http://schemas.microsoft.com/office/drawing/2014/main" id="{48C572D2-FF82-4F09-A87C-3D3A60EF1C3D}"/>
              </a:ext>
            </a:extLst>
          </p:cNvPr>
          <p:cNvGrpSpPr/>
          <p:nvPr/>
        </p:nvGrpSpPr>
        <p:grpSpPr>
          <a:xfrm>
            <a:off x="6078661" y="2693999"/>
            <a:ext cx="5365516" cy="646331"/>
            <a:chOff x="1848112" y="1575921"/>
            <a:chExt cx="5365516" cy="646331"/>
          </a:xfrm>
        </p:grpSpPr>
        <p:sp>
          <p:nvSpPr>
            <p:cNvPr id="31" name="TextBox 30">
              <a:extLst>
                <a:ext uri="{FF2B5EF4-FFF2-40B4-BE49-F238E27FC236}">
                  <a16:creationId xmlns:a16="http://schemas.microsoft.com/office/drawing/2014/main" id="{4FCF8A9D-7E22-4279-8535-9C4F0258D7B9}"/>
                </a:ext>
              </a:extLst>
            </p:cNvPr>
            <p:cNvSpPr txBox="1"/>
            <p:nvPr/>
          </p:nvSpPr>
          <p:spPr>
            <a:xfrm>
              <a:off x="2705936" y="1789403"/>
              <a:ext cx="4507692" cy="400110"/>
            </a:xfrm>
            <a:prstGeom prst="rect">
              <a:avLst/>
            </a:prstGeom>
            <a:noFill/>
          </p:spPr>
          <p:txBody>
            <a:bodyPr wrap="square" lIns="108000" rIns="108000" rtlCol="0">
              <a:spAutoFit/>
            </a:bodyPr>
            <a:lstStyle/>
            <a:p>
              <a:r>
                <a:rPr lang="en-US" altLang="ko-KR" sz="2000" b="1" dirty="0">
                  <a:solidFill>
                    <a:schemeClr val="tx1">
                      <a:lumMod val="75000"/>
                      <a:lumOff val="25000"/>
                    </a:schemeClr>
                  </a:solidFill>
                  <a:latin typeface="+mj-lt"/>
                  <a:cs typeface="Arial" pitchFamily="34" charset="0"/>
                </a:rPr>
                <a:t>Recommendation systems</a:t>
              </a:r>
              <a:endParaRPr lang="ko-KR" altLang="en-US" sz="2000" b="1" dirty="0">
                <a:solidFill>
                  <a:schemeClr val="tx1">
                    <a:lumMod val="75000"/>
                    <a:lumOff val="25000"/>
                  </a:schemeClr>
                </a:solidFill>
                <a:latin typeface="+mj-lt"/>
                <a:cs typeface="Arial" pitchFamily="34" charset="0"/>
              </a:endParaRPr>
            </a:p>
          </p:txBody>
        </p:sp>
        <p:sp>
          <p:nvSpPr>
            <p:cNvPr id="32" name="TextBox 31">
              <a:extLst>
                <a:ext uri="{FF2B5EF4-FFF2-40B4-BE49-F238E27FC236}">
                  <a16:creationId xmlns:a16="http://schemas.microsoft.com/office/drawing/2014/main" id="{3E6D74D0-F347-4E58-A9D8-7E9536FAAEC3}"/>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06</a:t>
              </a:r>
              <a:endParaRPr lang="ko-KR" altLang="en-US" sz="3600" b="1" dirty="0">
                <a:solidFill>
                  <a:schemeClr val="tx1">
                    <a:lumMod val="75000"/>
                    <a:lumOff val="25000"/>
                  </a:schemeClr>
                </a:solidFill>
                <a:latin typeface="+mj-lt"/>
                <a:cs typeface="Arial" pitchFamily="34" charset="0"/>
              </a:endParaRPr>
            </a:p>
          </p:txBody>
        </p:sp>
      </p:grpSp>
      <p:grpSp>
        <p:nvGrpSpPr>
          <p:cNvPr id="3" name="Group 2">
            <a:extLst>
              <a:ext uri="{FF2B5EF4-FFF2-40B4-BE49-F238E27FC236}">
                <a16:creationId xmlns:a16="http://schemas.microsoft.com/office/drawing/2014/main" id="{184F371F-B340-CB21-735B-1A8F3865CAF5}"/>
              </a:ext>
            </a:extLst>
          </p:cNvPr>
          <p:cNvGrpSpPr/>
          <p:nvPr/>
        </p:nvGrpSpPr>
        <p:grpSpPr>
          <a:xfrm>
            <a:off x="730484" y="1549113"/>
            <a:ext cx="5365516" cy="646331"/>
            <a:chOff x="1848112" y="1575921"/>
            <a:chExt cx="5365516" cy="646331"/>
          </a:xfrm>
        </p:grpSpPr>
        <p:sp>
          <p:nvSpPr>
            <p:cNvPr id="5" name="TextBox 4">
              <a:extLst>
                <a:ext uri="{FF2B5EF4-FFF2-40B4-BE49-F238E27FC236}">
                  <a16:creationId xmlns:a16="http://schemas.microsoft.com/office/drawing/2014/main" id="{2BFBB28A-0096-B0B3-29B2-92DD4E1A1A8B}"/>
                </a:ext>
              </a:extLst>
            </p:cNvPr>
            <p:cNvSpPr txBox="1"/>
            <p:nvPr/>
          </p:nvSpPr>
          <p:spPr>
            <a:xfrm>
              <a:off x="2705936" y="1789403"/>
              <a:ext cx="4507692" cy="400110"/>
            </a:xfrm>
            <a:prstGeom prst="rect">
              <a:avLst/>
            </a:prstGeom>
            <a:noFill/>
          </p:spPr>
          <p:txBody>
            <a:bodyPr wrap="square" lIns="108000" rIns="108000" rtlCol="0">
              <a:spAutoFit/>
            </a:bodyPr>
            <a:lstStyle/>
            <a:p>
              <a:r>
                <a:rPr lang="en-US" altLang="ko-KR" sz="2000" b="1" dirty="0">
                  <a:solidFill>
                    <a:schemeClr val="tx1">
                      <a:lumMod val="75000"/>
                      <a:lumOff val="25000"/>
                    </a:schemeClr>
                  </a:solidFill>
                  <a:latin typeface="+mj-lt"/>
                  <a:cs typeface="Arial" pitchFamily="34" charset="0"/>
                </a:rPr>
                <a:t>Text Classification</a:t>
              </a:r>
              <a:endParaRPr lang="ko-KR" altLang="en-US" sz="2000" b="1" dirty="0">
                <a:solidFill>
                  <a:schemeClr val="tx1">
                    <a:lumMod val="75000"/>
                    <a:lumOff val="25000"/>
                  </a:schemeClr>
                </a:solidFill>
                <a:latin typeface="+mj-lt"/>
                <a:cs typeface="Arial" pitchFamily="34" charset="0"/>
              </a:endParaRPr>
            </a:p>
          </p:txBody>
        </p:sp>
        <p:sp>
          <p:nvSpPr>
            <p:cNvPr id="6" name="TextBox 5">
              <a:extLst>
                <a:ext uri="{FF2B5EF4-FFF2-40B4-BE49-F238E27FC236}">
                  <a16:creationId xmlns:a16="http://schemas.microsoft.com/office/drawing/2014/main" id="{DD9A9905-2B76-4AFE-D925-059AA91B03B0}"/>
                </a:ext>
              </a:extLst>
            </p:cNvPr>
            <p:cNvSpPr txBox="1"/>
            <p:nvPr/>
          </p:nvSpPr>
          <p:spPr>
            <a:xfrm>
              <a:off x="1848112" y="1575921"/>
              <a:ext cx="958096" cy="646331"/>
            </a:xfrm>
            <a:prstGeom prst="rect">
              <a:avLst/>
            </a:prstGeom>
            <a:noFill/>
          </p:spPr>
          <p:txBody>
            <a:bodyPr wrap="square" lIns="108000" rIns="108000" rtlCol="0">
              <a:spAutoFit/>
            </a:bodyPr>
            <a:lstStyle/>
            <a:p>
              <a:pPr algn="ctr"/>
              <a:r>
                <a:rPr lang="en-US" altLang="ko-KR" sz="3600" b="1" dirty="0">
                  <a:solidFill>
                    <a:schemeClr val="tx1">
                      <a:lumMod val="75000"/>
                      <a:lumOff val="25000"/>
                    </a:schemeClr>
                  </a:solidFill>
                  <a:latin typeface="+mj-lt"/>
                  <a:cs typeface="Arial" pitchFamily="34" charset="0"/>
                </a:rPr>
                <a:t>01</a:t>
              </a:r>
              <a:endParaRPr lang="ko-KR" altLang="en-US" sz="3600" b="1" dirty="0">
                <a:solidFill>
                  <a:schemeClr val="tx1">
                    <a:lumMod val="75000"/>
                    <a:lumOff val="25000"/>
                  </a:schemeClr>
                </a:solidFill>
                <a:latin typeface="+mj-lt"/>
                <a:cs typeface="Arial" pitchFamily="34" charset="0"/>
              </a:endParaRPr>
            </a:p>
          </p:txBody>
        </p:sp>
      </p:grpSp>
    </p:spTree>
    <p:extLst>
      <p:ext uri="{BB962C8B-B14F-4D97-AF65-F5344CB8AC3E}">
        <p14:creationId xmlns:p14="http://schemas.microsoft.com/office/powerpoint/2010/main" val="324836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4563-D11B-5C7A-FD78-7BB9FDE2BE80}"/>
              </a:ext>
            </a:extLst>
          </p:cNvPr>
          <p:cNvSpPr>
            <a:spLocks noGrp="1"/>
          </p:cNvSpPr>
          <p:nvPr>
            <p:ph type="title"/>
          </p:nvPr>
        </p:nvSpPr>
        <p:spPr>
          <a:xfrm>
            <a:off x="3284375" y="3093972"/>
            <a:ext cx="4266855" cy="670055"/>
          </a:xfrm>
        </p:spPr>
        <p:txBody>
          <a:bodyPr/>
          <a:lstStyle/>
          <a:p>
            <a:r>
              <a:rPr lang="en-IN" dirty="0"/>
              <a:t>Text Classification</a:t>
            </a:r>
          </a:p>
        </p:txBody>
      </p:sp>
      <p:pic>
        <p:nvPicPr>
          <p:cNvPr id="1026" name="Picture 2" descr="Classification concept 2 colored icon simple line Vector Image">
            <a:extLst>
              <a:ext uri="{FF2B5EF4-FFF2-40B4-BE49-F238E27FC236}">
                <a16:creationId xmlns:a16="http://schemas.microsoft.com/office/drawing/2014/main" id="{54E0D5FC-F3F2-1D91-6544-1E5B51D30E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06" t="27916" r="34400" b="41389"/>
          <a:stretch/>
        </p:blipFill>
        <p:spPr bwMode="auto">
          <a:xfrm>
            <a:off x="8242645" y="2276475"/>
            <a:ext cx="2082456"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07550-B25E-AD3B-4EE7-BB353303FA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8CBA-B4F9-BCB9-EF39-C30B51CF09F7}"/>
              </a:ext>
            </a:extLst>
          </p:cNvPr>
          <p:cNvSpPr>
            <a:spLocks noGrp="1"/>
          </p:cNvSpPr>
          <p:nvPr>
            <p:ph type="title"/>
          </p:nvPr>
        </p:nvSpPr>
        <p:spPr/>
        <p:txBody>
          <a:bodyPr/>
          <a:lstStyle/>
          <a:p>
            <a:r>
              <a:rPr lang="en-IN" dirty="0"/>
              <a:t>Text Classification</a:t>
            </a:r>
          </a:p>
        </p:txBody>
      </p:sp>
      <p:sp>
        <p:nvSpPr>
          <p:cNvPr id="3" name="Content Placeholder 2">
            <a:extLst>
              <a:ext uri="{FF2B5EF4-FFF2-40B4-BE49-F238E27FC236}">
                <a16:creationId xmlns:a16="http://schemas.microsoft.com/office/drawing/2014/main" id="{BCE40908-386B-046D-80D3-395CA6743CA8}"/>
              </a:ext>
            </a:extLst>
          </p:cNvPr>
          <p:cNvSpPr txBox="1">
            <a:spLocks/>
          </p:cNvSpPr>
          <p:nvPr/>
        </p:nvSpPr>
        <p:spPr>
          <a:xfrm>
            <a:off x="716902" y="168566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grpSp>
        <p:nvGrpSpPr>
          <p:cNvPr id="9" name="Group 8">
            <a:extLst>
              <a:ext uri="{FF2B5EF4-FFF2-40B4-BE49-F238E27FC236}">
                <a16:creationId xmlns:a16="http://schemas.microsoft.com/office/drawing/2014/main" id="{E5D03ECF-8F9A-5892-13DE-E3F7C23EA7F9}"/>
              </a:ext>
            </a:extLst>
          </p:cNvPr>
          <p:cNvGrpSpPr/>
          <p:nvPr/>
        </p:nvGrpSpPr>
        <p:grpSpPr>
          <a:xfrm>
            <a:off x="1500156" y="714839"/>
            <a:ext cx="8128000" cy="5498268"/>
            <a:chOff x="2386564" y="505062"/>
            <a:chExt cx="8128000" cy="5498268"/>
          </a:xfrm>
        </p:grpSpPr>
        <p:graphicFrame>
          <p:nvGraphicFramePr>
            <p:cNvPr id="5" name="Diagram 4">
              <a:extLst>
                <a:ext uri="{FF2B5EF4-FFF2-40B4-BE49-F238E27FC236}">
                  <a16:creationId xmlns:a16="http://schemas.microsoft.com/office/drawing/2014/main" id="{1FE6612E-6B54-A6E8-D173-E2B2EE5E8A1E}"/>
                </a:ext>
              </a:extLst>
            </p:cNvPr>
            <p:cNvGraphicFramePr/>
            <p:nvPr>
              <p:extLst>
                <p:ext uri="{D42A27DB-BD31-4B8C-83A1-F6EECF244321}">
                  <p14:modId xmlns:p14="http://schemas.microsoft.com/office/powerpoint/2010/main" val="1706651291"/>
                </p:ext>
              </p:extLst>
            </p:nvPr>
          </p:nvGraphicFramePr>
          <p:xfrm>
            <a:off x="2386564" y="5050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1B5BAEA-B6EC-824E-6697-A3E7203D7362}"/>
                </a:ext>
              </a:extLst>
            </p:cNvPr>
            <p:cNvSpPr txBox="1"/>
            <p:nvPr/>
          </p:nvSpPr>
          <p:spPr>
            <a:xfrm>
              <a:off x="2445140" y="4803002"/>
              <a:ext cx="2266819" cy="369332"/>
            </a:xfrm>
            <a:prstGeom prst="rect">
              <a:avLst/>
            </a:prstGeom>
            <a:noFill/>
          </p:spPr>
          <p:txBody>
            <a:bodyPr wrap="square">
              <a:spAutoFit/>
            </a:bodyPr>
            <a:lstStyle/>
            <a:p>
              <a:r>
                <a:rPr lang="en-IN" dirty="0"/>
                <a:t>Spam/Non Spam</a:t>
              </a:r>
            </a:p>
          </p:txBody>
        </p:sp>
        <p:sp>
          <p:nvSpPr>
            <p:cNvPr id="6" name="TextBox 5">
              <a:extLst>
                <a:ext uri="{FF2B5EF4-FFF2-40B4-BE49-F238E27FC236}">
                  <a16:creationId xmlns:a16="http://schemas.microsoft.com/office/drawing/2014/main" id="{5BBB9124-A4D7-4131-37EA-78D62EE3CD7F}"/>
                </a:ext>
              </a:extLst>
            </p:cNvPr>
            <p:cNvSpPr txBox="1"/>
            <p:nvPr/>
          </p:nvSpPr>
          <p:spPr>
            <a:xfrm>
              <a:off x="5366831" y="4803002"/>
              <a:ext cx="2266819" cy="646331"/>
            </a:xfrm>
            <a:prstGeom prst="rect">
              <a:avLst/>
            </a:prstGeom>
            <a:noFill/>
          </p:spPr>
          <p:txBody>
            <a:bodyPr wrap="square">
              <a:spAutoFit/>
            </a:bodyPr>
            <a:lstStyle/>
            <a:p>
              <a:r>
                <a:rPr lang="en-IN" dirty="0"/>
                <a:t>Positive/Negative/Neutral</a:t>
              </a:r>
            </a:p>
          </p:txBody>
        </p:sp>
        <p:sp>
          <p:nvSpPr>
            <p:cNvPr id="8" name="TextBox 7">
              <a:extLst>
                <a:ext uri="{FF2B5EF4-FFF2-40B4-BE49-F238E27FC236}">
                  <a16:creationId xmlns:a16="http://schemas.microsoft.com/office/drawing/2014/main" id="{C74A2E60-56FD-66B3-EA1D-E7C191D03492}"/>
                </a:ext>
              </a:extLst>
            </p:cNvPr>
            <p:cNvSpPr txBox="1"/>
            <p:nvPr/>
          </p:nvSpPr>
          <p:spPr>
            <a:xfrm>
              <a:off x="8247745" y="4803001"/>
              <a:ext cx="2266819" cy="1200329"/>
            </a:xfrm>
            <a:prstGeom prst="rect">
              <a:avLst/>
            </a:prstGeom>
            <a:noFill/>
          </p:spPr>
          <p:txBody>
            <a:bodyPr wrap="square">
              <a:spAutoFit/>
            </a:bodyPr>
            <a:lstStyle/>
            <a:p>
              <a:r>
                <a:rPr lang="en-IN" dirty="0"/>
                <a:t>News Article classification: </a:t>
              </a:r>
            </a:p>
            <a:p>
              <a:r>
                <a:rPr lang="en-IN" dirty="0"/>
                <a:t>AI and Agriculture</a:t>
              </a:r>
            </a:p>
            <a:p>
              <a:r>
                <a:rPr lang="en-IN" dirty="0"/>
                <a:t>Sports and politics</a:t>
              </a:r>
            </a:p>
          </p:txBody>
        </p:sp>
      </p:grpSp>
    </p:spTree>
    <p:extLst>
      <p:ext uri="{BB962C8B-B14F-4D97-AF65-F5344CB8AC3E}">
        <p14:creationId xmlns:p14="http://schemas.microsoft.com/office/powerpoint/2010/main" val="2416970636"/>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4193</TotalTime>
  <Words>3269</Words>
  <Application>Microsoft Office PowerPoint</Application>
  <PresentationFormat>Widescreen</PresentationFormat>
  <Paragraphs>481</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Lato</vt:lpstr>
      <vt:lpstr>Arial</vt:lpstr>
      <vt:lpstr>Ubuntu</vt:lpstr>
      <vt:lpstr>Calibri</vt:lpstr>
      <vt:lpstr>Roboto Slab</vt:lpstr>
      <vt:lpstr>Office Theme</vt:lpstr>
      <vt:lpstr>Natural Language processing Usecases</vt:lpstr>
      <vt:lpstr>Introduction</vt:lpstr>
      <vt:lpstr>PowerPoint Presentation</vt:lpstr>
      <vt:lpstr>My AI Journey</vt:lpstr>
      <vt:lpstr>Question</vt:lpstr>
      <vt:lpstr>Every Minute of Internet in 2023</vt:lpstr>
      <vt:lpstr>NLP Use cases</vt:lpstr>
      <vt:lpstr>Text Classification</vt:lpstr>
      <vt:lpstr>Text Classification</vt:lpstr>
      <vt:lpstr>Applications</vt:lpstr>
      <vt:lpstr>Applications</vt:lpstr>
      <vt:lpstr>Applications- Customer Service</vt:lpstr>
      <vt:lpstr>Hate Speech detection</vt:lpstr>
      <vt:lpstr>Twitter Customer Service</vt:lpstr>
      <vt:lpstr>Banking</vt:lpstr>
      <vt:lpstr>Text Classification Pipeline</vt:lpstr>
      <vt:lpstr>Practical Advice</vt:lpstr>
      <vt:lpstr>PowerPoint Presentation</vt:lpstr>
      <vt:lpstr>Named Entity Recognition</vt:lpstr>
      <vt:lpstr>Named Entity Recognition</vt:lpstr>
      <vt:lpstr>Applications of NER</vt:lpstr>
      <vt:lpstr>NER on Search Engines</vt:lpstr>
      <vt:lpstr>NER Machine Translation</vt:lpstr>
      <vt:lpstr>NER on Banking</vt:lpstr>
      <vt:lpstr>NER on Banking</vt:lpstr>
      <vt:lpstr>NER on Medical documents</vt:lpstr>
      <vt:lpstr>NER on Finance</vt:lpstr>
      <vt:lpstr>NER Modelling Approach</vt:lpstr>
      <vt:lpstr>NER Modelling Approach</vt:lpstr>
      <vt:lpstr>Data Preparation for NER</vt:lpstr>
      <vt:lpstr>BIO Tagging</vt:lpstr>
      <vt:lpstr>Tools for BIO Tagging</vt:lpstr>
      <vt:lpstr>Question</vt:lpstr>
      <vt:lpstr>NER Training set Example</vt:lpstr>
      <vt:lpstr>PowerPoint Presentation</vt:lpstr>
      <vt:lpstr>NER Training Pipeline</vt:lpstr>
      <vt:lpstr>Models Used for NER</vt:lpstr>
      <vt:lpstr>Evaluate NER</vt:lpstr>
      <vt:lpstr>Topic Modelling</vt:lpstr>
      <vt:lpstr>Topic Modelling -Introduction</vt:lpstr>
      <vt:lpstr>Topic Modelling Applications</vt:lpstr>
      <vt:lpstr> Topic Modelling Theme park Reviews </vt:lpstr>
      <vt:lpstr>Customer Chat</vt:lpstr>
      <vt:lpstr>Application</vt:lpstr>
      <vt:lpstr>Topic Modelling Pipeline</vt:lpstr>
      <vt:lpstr>Topic Modelling Evaluation</vt:lpstr>
      <vt:lpstr>Text Summarisation</vt:lpstr>
      <vt:lpstr>Text Summarization</vt:lpstr>
      <vt:lpstr>Example</vt:lpstr>
      <vt:lpstr>Extractive Summarisation Example</vt:lpstr>
      <vt:lpstr>PowerPoint Presentation</vt:lpstr>
      <vt:lpstr>Applications</vt:lpstr>
      <vt:lpstr>Practical Advice</vt:lpstr>
      <vt:lpstr>Useful Links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Office</cp:lastModifiedBy>
  <cp:revision>375</cp:revision>
  <dcterms:created xsi:type="dcterms:W3CDTF">2020-01-23T06:03:51Z</dcterms:created>
  <dcterms:modified xsi:type="dcterms:W3CDTF">2024-04-02T00:59:16Z</dcterms:modified>
</cp:coreProperties>
</file>