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Noto Sans Symbols"/>
      <p:regular r:id="rId16"/>
      <p:bold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Dhgq49WjCyM4+cVhnpJXJPQ+n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CenturyGothic-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otoSansSymbols-bold.fntdata"/><Relationship Id="rId16" Type="http://schemas.openxmlformats.org/officeDocument/2006/relationships/font" Target="fonts/NotoSansSymbols-regular.fntdata"/><Relationship Id="rId5" Type="http://schemas.openxmlformats.org/officeDocument/2006/relationships/slide" Target="slides/slide1.xml"/><Relationship Id="rId19" Type="http://schemas.openxmlformats.org/officeDocument/2006/relationships/font" Target="fonts/CenturyGothic-bold.fntdata"/><Relationship Id="rId6" Type="http://schemas.openxmlformats.org/officeDocument/2006/relationships/slide" Target="slides/slide2.xml"/><Relationship Id="rId18" Type="http://schemas.openxmlformats.org/officeDocument/2006/relationships/font" Target="fonts/CenturyGothic-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ed258697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ed25869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4ed258697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4ed25869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1"/>
          <p:cNvGrpSpPr/>
          <p:nvPr/>
        </p:nvGrpSpPr>
        <p:grpSpPr>
          <a:xfrm>
            <a:off x="0" y="0"/>
            <a:ext cx="12192000" cy="6858000"/>
            <a:chOff x="0" y="0"/>
            <a:chExt cx="12192000" cy="6858000"/>
          </a:xfrm>
        </p:grpSpPr>
        <p:sp>
          <p:nvSpPr>
            <p:cNvPr id="24" name="Google Shape;24;p1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1"/>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1"/>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0"/>
          <p:cNvGrpSpPr/>
          <p:nvPr/>
        </p:nvGrpSpPr>
        <p:grpSpPr>
          <a:xfrm>
            <a:off x="0" y="0"/>
            <a:ext cx="12192000" cy="6858000"/>
            <a:chOff x="0" y="0"/>
            <a:chExt cx="12192000" cy="6858000"/>
          </a:xfrm>
        </p:grpSpPr>
        <p:sp>
          <p:nvSpPr>
            <p:cNvPr id="122" name="Google Shape;122;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0"/>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0"/>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20"/>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1"/>
          <p:cNvGrpSpPr/>
          <p:nvPr/>
        </p:nvGrpSpPr>
        <p:grpSpPr>
          <a:xfrm>
            <a:off x="0" y="0"/>
            <a:ext cx="12192000" cy="6858000"/>
            <a:chOff x="0" y="0"/>
            <a:chExt cx="12192000" cy="6858000"/>
          </a:xfrm>
        </p:grpSpPr>
        <p:sp>
          <p:nvSpPr>
            <p:cNvPr id="140" name="Google Shape;140;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1"/>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1"/>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2"/>
          <p:cNvGrpSpPr/>
          <p:nvPr/>
        </p:nvGrpSpPr>
        <p:grpSpPr>
          <a:xfrm>
            <a:off x="0" y="0"/>
            <a:ext cx="12192000" cy="6858000"/>
            <a:chOff x="0" y="0"/>
            <a:chExt cx="12192000" cy="6858000"/>
          </a:xfrm>
        </p:grpSpPr>
        <p:sp>
          <p:nvSpPr>
            <p:cNvPr id="157" name="Google Shape;157;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2"/>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22"/>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22"/>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2"/>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2"/>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3"/>
          <p:cNvGrpSpPr/>
          <p:nvPr/>
        </p:nvGrpSpPr>
        <p:grpSpPr>
          <a:xfrm>
            <a:off x="0" y="0"/>
            <a:ext cx="12192000" cy="6858000"/>
            <a:chOff x="0" y="0"/>
            <a:chExt cx="12192000" cy="6858000"/>
          </a:xfrm>
        </p:grpSpPr>
        <p:sp>
          <p:nvSpPr>
            <p:cNvPr id="177" name="Google Shape;17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3"/>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3"/>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24"/>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4"/>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24"/>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24"/>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24"/>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24"/>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4"/>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24"/>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24"/>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2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25"/>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25"/>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25"/>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25"/>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25"/>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25"/>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25"/>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25"/>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25"/>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25"/>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25"/>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25"/>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2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6"/>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26"/>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27"/>
          <p:cNvGrpSpPr/>
          <p:nvPr/>
        </p:nvGrpSpPr>
        <p:grpSpPr>
          <a:xfrm>
            <a:off x="0" y="0"/>
            <a:ext cx="12192000" cy="6858000"/>
            <a:chOff x="0" y="0"/>
            <a:chExt cx="12192000" cy="6858000"/>
          </a:xfrm>
        </p:grpSpPr>
        <p:sp>
          <p:nvSpPr>
            <p:cNvPr id="229" name="Google Shape;229;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7"/>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27"/>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27"/>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13"/>
          <p:cNvGrpSpPr/>
          <p:nvPr/>
        </p:nvGrpSpPr>
        <p:grpSpPr>
          <a:xfrm>
            <a:off x="0" y="0"/>
            <a:ext cx="12192000" cy="6858000"/>
            <a:chOff x="0" y="0"/>
            <a:chExt cx="12192000" cy="6858000"/>
          </a:xfrm>
        </p:grpSpPr>
        <p:sp>
          <p:nvSpPr>
            <p:cNvPr id="40" name="Google Shape;40;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3"/>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3"/>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4"/>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15"/>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5"/>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15"/>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18"/>
          <p:cNvGrpSpPr/>
          <p:nvPr/>
        </p:nvGrpSpPr>
        <p:grpSpPr>
          <a:xfrm>
            <a:off x="0" y="0"/>
            <a:ext cx="12192000" cy="6858000"/>
            <a:chOff x="0" y="0"/>
            <a:chExt cx="12192000" cy="6858000"/>
          </a:xfrm>
        </p:grpSpPr>
        <p:sp>
          <p:nvSpPr>
            <p:cNvPr id="84" name="Google Shape;84;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1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18"/>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18"/>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19"/>
          <p:cNvGrpSpPr/>
          <p:nvPr/>
        </p:nvGrpSpPr>
        <p:grpSpPr>
          <a:xfrm>
            <a:off x="0" y="0"/>
            <a:ext cx="12192000" cy="6858000"/>
            <a:chOff x="0" y="0"/>
            <a:chExt cx="12192000" cy="6858000"/>
          </a:xfrm>
        </p:grpSpPr>
        <p:sp>
          <p:nvSpPr>
            <p:cNvPr id="103" name="Google Shape;103;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9"/>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9"/>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19"/>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0"/>
          <p:cNvGrpSpPr/>
          <p:nvPr/>
        </p:nvGrpSpPr>
        <p:grpSpPr>
          <a:xfrm>
            <a:off x="0" y="0"/>
            <a:ext cx="12192000" cy="6858000"/>
            <a:chOff x="0" y="0"/>
            <a:chExt cx="12192000" cy="6858000"/>
          </a:xfrm>
        </p:grpSpPr>
        <p:sp>
          <p:nvSpPr>
            <p:cNvPr id="7" name="Google Shape;7;p10"/>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0"/>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0"/>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bkCIfRwU4JiVT-CT3m4vK06iGpLKF6Qb/view?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250486" y="2520877"/>
            <a:ext cx="8825700" cy="18162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2"/>
              </a:buClr>
              <a:buSzPct val="100000"/>
              <a:buFont typeface="Century Gothic"/>
              <a:buNone/>
            </a:pPr>
            <a:r>
              <a:rPr b="1" lang="en-US" sz="3600"/>
              <a:t>A Novel Two-Stage Deep Learning Model for Network Intrusion Detection: LSTM-AE</a:t>
            </a:r>
            <a:endParaRPr b="1" sz="3600"/>
          </a:p>
          <a:p>
            <a:pPr indent="0" lvl="0" marL="0" rtl="0" algn="l">
              <a:spcBef>
                <a:spcPts val="0"/>
              </a:spcBef>
              <a:spcAft>
                <a:spcPts val="0"/>
              </a:spcAft>
              <a:buClr>
                <a:schemeClr val="lt2"/>
              </a:buClr>
              <a:buSzPct val="100000"/>
              <a:buFont typeface="Century Gothic"/>
              <a:buNone/>
            </a:pPr>
            <a:r>
              <a:t/>
            </a:r>
            <a:endParaRPr b="1" sz="3600"/>
          </a:p>
          <a:p>
            <a:pPr indent="0" lvl="0" marL="0" rtl="0" algn="l">
              <a:spcBef>
                <a:spcPts val="0"/>
              </a:spcBef>
              <a:spcAft>
                <a:spcPts val="0"/>
              </a:spcAft>
              <a:buClr>
                <a:schemeClr val="lt2"/>
              </a:buClr>
              <a:buSzPct val="176087"/>
              <a:buFont typeface="Century Gothic"/>
              <a:buNone/>
            </a:pPr>
            <a:r>
              <a:rPr b="1" lang="en-US" sz="2044"/>
              <a:t>PAPERLINK:</a:t>
            </a:r>
            <a:r>
              <a:rPr b="1" lang="en-US" sz="2044" u="sng">
                <a:solidFill>
                  <a:schemeClr val="hlink"/>
                </a:solidFill>
                <a:hlinkClick r:id="rId3"/>
              </a:rPr>
              <a:t>https://drive.google.com/file/d/1bkCIfRwU4JiVT-CT3m4vK06iGpLKF6Qb/view?usp=sharing</a:t>
            </a:r>
            <a:endParaRPr b="1" sz="2044"/>
          </a:p>
          <a:p>
            <a:pPr indent="0" lvl="0" marL="0" rtl="0" algn="l">
              <a:spcBef>
                <a:spcPts val="0"/>
              </a:spcBef>
              <a:spcAft>
                <a:spcPts val="0"/>
              </a:spcAft>
              <a:buClr>
                <a:schemeClr val="lt2"/>
              </a:buClr>
              <a:buSzPct val="176087"/>
              <a:buFont typeface="Century Gothic"/>
              <a:buNone/>
            </a:pPr>
            <a:r>
              <a:rPr b="1" lang="en-US" sz="2044"/>
              <a:t>  </a:t>
            </a:r>
            <a:endParaRPr b="1" sz="2044"/>
          </a:p>
          <a:p>
            <a:pPr indent="0" lvl="0" marL="0" rtl="0" algn="l">
              <a:spcBef>
                <a:spcPts val="0"/>
              </a:spcBef>
              <a:spcAft>
                <a:spcPts val="0"/>
              </a:spcAft>
              <a:buClr>
                <a:schemeClr val="lt2"/>
              </a:buClr>
              <a:buSzPct val="176087"/>
              <a:buFont typeface="Century Gothic"/>
              <a:buNone/>
            </a:pPr>
            <a:r>
              <a:rPr b="1" lang="en-US" sz="2044"/>
              <a:t>Author:Yong Hwa-Kim (yongkim@ut.ac.kr)</a:t>
            </a:r>
            <a:endParaRPr b="1" sz="2044"/>
          </a:p>
          <a:p>
            <a:pPr indent="0" lvl="0" marL="0" rtl="0" algn="l">
              <a:spcBef>
                <a:spcPts val="0"/>
              </a:spcBef>
              <a:spcAft>
                <a:spcPts val="0"/>
              </a:spcAft>
              <a:buClr>
                <a:schemeClr val="lt2"/>
              </a:buClr>
              <a:buSzPct val="176087"/>
              <a:buFont typeface="Century Gothic"/>
              <a:buNone/>
            </a:pPr>
            <a:r>
              <a:t/>
            </a:r>
            <a:endParaRPr b="1" sz="2044"/>
          </a:p>
        </p:txBody>
      </p:sp>
      <p:sp>
        <p:nvSpPr>
          <p:cNvPr id="250" name="Google Shape;250;p1"/>
          <p:cNvSpPr txBox="1"/>
          <p:nvPr>
            <p:ph idx="1" type="subTitle"/>
          </p:nvPr>
        </p:nvSpPr>
        <p:spPr>
          <a:xfrm>
            <a:off x="7423485" y="4687957"/>
            <a:ext cx="3569864" cy="86142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SzPct val="80000"/>
              <a:buNone/>
            </a:pPr>
            <a:r>
              <a:rPr lang="en-US" sz="4000"/>
              <a:t>-	</a:t>
            </a:r>
            <a:r>
              <a:rPr b="1" lang="en-US" sz="4000"/>
              <a:t>YUVARAJUREDDY SIRIPIREDDY</a:t>
            </a:r>
            <a:endParaRPr/>
          </a:p>
          <a:p>
            <a:pPr indent="0" lvl="0" marL="0" rtl="0" algn="l">
              <a:spcBef>
                <a:spcPts val="1000"/>
              </a:spcBef>
              <a:spcAft>
                <a:spcPts val="0"/>
              </a:spcAft>
              <a:buSzPct val="80000"/>
              <a:buNone/>
            </a:pPr>
            <a:r>
              <a:rPr lang="en-US" sz="4000"/>
              <a:t>	700766846</a:t>
            </a:r>
            <a:endParaRPr sz="4000"/>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4ed2586978_0_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MAE LOSS</a:t>
            </a:r>
            <a:endParaRPr/>
          </a:p>
        </p:txBody>
      </p:sp>
      <p:sp>
        <p:nvSpPr>
          <p:cNvPr id="305" name="Google Shape;305;g34ed2586978_0_0"/>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6" name="Google Shape;306;g34ed2586978_0_0" title="Screenshot 2025-04-15 213551.png"/>
          <p:cNvPicPr preferRelativeResize="0"/>
          <p:nvPr/>
        </p:nvPicPr>
        <p:blipFill>
          <a:blip r:embed="rId3">
            <a:alphaModFix/>
          </a:blip>
          <a:stretch>
            <a:fillRect/>
          </a:stretch>
        </p:blipFill>
        <p:spPr>
          <a:xfrm>
            <a:off x="1278800" y="1803675"/>
            <a:ext cx="8974850" cy="4842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34ed2586978_0_5"/>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Reconstruction Error</a:t>
            </a:r>
            <a:endParaRPr/>
          </a:p>
        </p:txBody>
      </p:sp>
      <p:sp>
        <p:nvSpPr>
          <p:cNvPr id="312" name="Google Shape;312;g34ed2586978_0_5"/>
          <p:cNvSpPr txBox="1"/>
          <p:nvPr>
            <p:ph idx="1" type="body"/>
          </p:nvPr>
        </p:nvSpPr>
        <p:spPr>
          <a:xfrm>
            <a:off x="1154954" y="2603500"/>
            <a:ext cx="8825700" cy="3416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13" name="Google Shape;313;g34ed2586978_0_5" title="Screenshot 2025-04-15 213807.png"/>
          <p:cNvPicPr preferRelativeResize="0"/>
          <p:nvPr/>
        </p:nvPicPr>
        <p:blipFill>
          <a:blip r:embed="rId3">
            <a:alphaModFix/>
          </a:blip>
          <a:stretch>
            <a:fillRect/>
          </a:stretch>
        </p:blipFill>
        <p:spPr>
          <a:xfrm>
            <a:off x="1061325" y="2543125"/>
            <a:ext cx="8919324" cy="381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Motivation</a:t>
            </a:r>
            <a:endParaRPr/>
          </a:p>
        </p:txBody>
      </p:sp>
      <p:sp>
        <p:nvSpPr>
          <p:cNvPr id="256" name="Google Shape;256;p2"/>
          <p:cNvSpPr txBox="1"/>
          <p:nvPr>
            <p:ph idx="1" type="body"/>
          </p:nvPr>
        </p:nvSpPr>
        <p:spPr>
          <a:xfrm>
            <a:off x="668232" y="2365291"/>
            <a:ext cx="10855536" cy="4389968"/>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440"/>
              <a:buChar char="►"/>
            </a:pPr>
            <a:r>
              <a:rPr lang="en-US" sz="1800">
                <a:latin typeface="Calibri"/>
                <a:ea typeface="Calibri"/>
                <a:cs typeface="Calibri"/>
                <a:sym typeface="Calibri"/>
              </a:rPr>
              <a:t>In today's digital age, the rapid evolution of cyber-attacks poses a significant threat to network security, necessitating advanced and adaptive Intrusion Detection Systems (IDS). </a:t>
            </a:r>
            <a:endParaRPr/>
          </a:p>
          <a:p>
            <a:pPr indent="-342900" lvl="0" marL="342900" rtl="0" algn="l">
              <a:lnSpc>
                <a:spcPct val="150000"/>
              </a:lnSpc>
              <a:spcBef>
                <a:spcPts val="1000"/>
              </a:spcBef>
              <a:spcAft>
                <a:spcPts val="0"/>
              </a:spcAft>
              <a:buSzPts val="1440"/>
              <a:buChar char="►"/>
            </a:pPr>
            <a:r>
              <a:rPr lang="en-US" sz="1800">
                <a:latin typeface="Calibri"/>
                <a:ea typeface="Calibri"/>
                <a:cs typeface="Calibri"/>
                <a:sym typeface="Calibri"/>
              </a:rPr>
              <a:t>Traditional methods often fall short in recognizing sophisticated and evolving attack patterns. Thus, leveraging deep learning techniques such as Long Short-Term Memory (LSTM) networks and Auto-Encoders (AE) presents a promising approach to enhance the detection and classification of cyber-attacks. </a:t>
            </a:r>
            <a:endParaRPr/>
          </a:p>
          <a:p>
            <a:pPr indent="-342900" lvl="0" marL="342900" rtl="0" algn="l">
              <a:lnSpc>
                <a:spcPct val="150000"/>
              </a:lnSpc>
              <a:spcBef>
                <a:spcPts val="1000"/>
              </a:spcBef>
              <a:spcAft>
                <a:spcPts val="0"/>
              </a:spcAft>
              <a:buSzPts val="1440"/>
              <a:buChar char="►"/>
            </a:pPr>
            <a:r>
              <a:rPr lang="en-US" sz="1800">
                <a:latin typeface="Calibri"/>
                <a:ea typeface="Calibri"/>
                <a:cs typeface="Calibri"/>
                <a:sym typeface="Calibri"/>
              </a:rPr>
              <a:t>This research aims to develop a robust and flexible IDS capable of addressing modern cybersecurity challenges through the proposed hybrid LSTM-AE model, evaluated using updated and comprehensive intrusion detection datasets.</a:t>
            </a:r>
            <a:endParaRPr/>
          </a:p>
          <a:p>
            <a:pPr indent="-251459" lvl="0" marL="342900" rtl="0" algn="l">
              <a:lnSpc>
                <a:spcPct val="150000"/>
              </a:lnSpc>
              <a:spcBef>
                <a:spcPts val="1000"/>
              </a:spcBef>
              <a:spcAft>
                <a:spcPts val="0"/>
              </a:spcAft>
              <a:buSzPts val="1440"/>
              <a:buNone/>
            </a:pPr>
            <a:r>
              <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b="1" lang="en-US"/>
              <a:t>Problem Statement</a:t>
            </a:r>
            <a:endParaRPr/>
          </a:p>
        </p:txBody>
      </p:sp>
      <p:sp>
        <p:nvSpPr>
          <p:cNvPr id="262" name="Google Shape;262;p3"/>
          <p:cNvSpPr txBox="1"/>
          <p:nvPr>
            <p:ph idx="1" type="body"/>
          </p:nvPr>
        </p:nvSpPr>
        <p:spPr>
          <a:xfrm>
            <a:off x="517956" y="2315823"/>
            <a:ext cx="11174035" cy="4290459"/>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SzPts val="1440"/>
              <a:buChar char="►"/>
            </a:pPr>
            <a:r>
              <a:rPr lang="en-US" sz="1800">
                <a:latin typeface="Times New Roman"/>
                <a:ea typeface="Times New Roman"/>
                <a:cs typeface="Times New Roman"/>
                <a:sym typeface="Times New Roman"/>
              </a:rPr>
              <a:t>Despite the advancements in Intrusion Detection Systems (IDS) using deep learning techniques, existing models often fail to effectively recognize and classify the rapidly evolving and increasingly sophisticated cyber-attacks. Furthermore, the lack of comprehensive evaluation across various publicly accessible intrusion detection datasets limits the ability to benchmark and enhance these models. This research addresses these challenges by proposing a novel hybrid model combining Long Short-Term Memory (LSTM) networks and Auto-Encoders (AE), evaluated using the CICIDS2017 and CSE-CICDIS2018 datasets, to improve the detection accuracy and adaptability of IDS in modern cyber-attack scenarios</a:t>
            </a:r>
            <a:r>
              <a:rPr lang="en-US">
                <a:latin typeface="Times New Roman"/>
                <a:ea typeface="Times New Roman"/>
                <a:cs typeface="Times New Roman"/>
                <a:sym typeface="Times New Roman"/>
              </a:rPr>
              <a:t>.</a:t>
            </a:r>
            <a:endParaRPr/>
          </a:p>
          <a:p>
            <a:pPr indent="-251459" lvl="0" marL="342900" rtl="0" algn="l">
              <a:lnSpc>
                <a:spcPct val="150000"/>
              </a:lnSpc>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Objectives</a:t>
            </a:r>
            <a:endParaRPr/>
          </a:p>
        </p:txBody>
      </p:sp>
      <p:sp>
        <p:nvSpPr>
          <p:cNvPr id="268" name="Google Shape;268;p4"/>
          <p:cNvSpPr txBox="1"/>
          <p:nvPr>
            <p:ph idx="1" type="body"/>
          </p:nvPr>
        </p:nvSpPr>
        <p:spPr>
          <a:xfrm>
            <a:off x="713166" y="2468032"/>
            <a:ext cx="10824713" cy="4086880"/>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just">
              <a:spcBef>
                <a:spcPts val="0"/>
              </a:spcBef>
              <a:spcAft>
                <a:spcPts val="0"/>
              </a:spcAft>
              <a:buSzPct val="79999"/>
              <a:buNone/>
            </a:pPr>
            <a:r>
              <a:rPr lang="en-US" sz="1800">
                <a:latin typeface="Noto Sans Symbols"/>
                <a:ea typeface="Noto Sans Symbols"/>
                <a:cs typeface="Noto Sans Symbols"/>
                <a:sym typeface="Noto Sans Symbols"/>
              </a:rPr>
              <a:t>∙</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Develop a Novel IDS Model</a:t>
            </a:r>
            <a:r>
              <a:rPr lang="en-US" sz="1800">
                <a:latin typeface="Times New Roman"/>
                <a:ea typeface="Times New Roman"/>
                <a:cs typeface="Times New Roman"/>
                <a:sym typeface="Times New Roman"/>
              </a:rPr>
              <a:t>: Design and implement a two-stage deep learning model combining Long Short-Term Memory (LSTM) networks and Auto-Encoders (AE) for enhanced intrusion detection.</a:t>
            </a:r>
            <a:endParaRPr/>
          </a:p>
          <a:p>
            <a:pPr indent="0" lvl="0" marL="0" marR="0" rtl="0" algn="just">
              <a:spcBef>
                <a:spcPts val="1000"/>
              </a:spcBef>
              <a:spcAft>
                <a:spcPts val="0"/>
              </a:spcAft>
              <a:buSzPct val="79999"/>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Evaluate Using Comprehensive Datasets</a:t>
            </a:r>
            <a:r>
              <a:rPr lang="en-US" sz="1800">
                <a:latin typeface="Times New Roman"/>
                <a:ea typeface="Times New Roman"/>
                <a:cs typeface="Times New Roman"/>
                <a:sym typeface="Times New Roman"/>
              </a:rPr>
              <a:t>: Utilize the CICIDS2017 and CSE-CICDIS2018 datasets to determine the optimal network parameters and assess the performance of the proposed hybrid model.</a:t>
            </a:r>
            <a:endParaRPr/>
          </a:p>
          <a:p>
            <a:pPr indent="0" lvl="0" marL="0" marR="0" rtl="0" algn="just">
              <a:spcBef>
                <a:spcPts val="1000"/>
              </a:spcBef>
              <a:spcAft>
                <a:spcPts val="0"/>
              </a:spcAft>
              <a:buSzPct val="79999"/>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Benchmark Against Existing Models</a:t>
            </a:r>
            <a:r>
              <a:rPr lang="en-US" sz="1800">
                <a:latin typeface="Times New Roman"/>
                <a:ea typeface="Times New Roman"/>
                <a:cs typeface="Times New Roman"/>
                <a:sym typeface="Times New Roman"/>
              </a:rPr>
              <a:t>: Compare the detection accuracy and adaptability of the proposed LSTM-AE model with existing deep learning models such as Deep Neural Networks (DNN) and Convolutional Neural Networks (CNN).</a:t>
            </a:r>
            <a:endParaRPr/>
          </a:p>
          <a:p>
            <a:pPr indent="0" lvl="0" marL="0" marR="0" rtl="0" algn="just">
              <a:spcBef>
                <a:spcPts val="1000"/>
              </a:spcBef>
              <a:spcAft>
                <a:spcPts val="0"/>
              </a:spcAft>
              <a:buSzPct val="79999"/>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Address Dynamic Attack Patterns</a:t>
            </a:r>
            <a:r>
              <a:rPr lang="en-US" sz="1800">
                <a:latin typeface="Times New Roman"/>
                <a:ea typeface="Times New Roman"/>
                <a:cs typeface="Times New Roman"/>
                <a:sym typeface="Times New Roman"/>
              </a:rPr>
              <a:t>: Ensure the model's capability to recognize and adapt to the rapidly changing nature of cyber-attacks and evolving network behaviors.</a:t>
            </a:r>
            <a:endParaRPr/>
          </a:p>
          <a:p>
            <a:pPr indent="0" lvl="0" marL="0" marR="0" rtl="0" algn="just">
              <a:spcBef>
                <a:spcPts val="1000"/>
              </a:spcBef>
              <a:spcAft>
                <a:spcPts val="0"/>
              </a:spcAft>
              <a:buSzPct val="79999"/>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Promote Continuous Improvement</a:t>
            </a:r>
            <a:r>
              <a:rPr lang="en-US" sz="1800">
                <a:latin typeface="Times New Roman"/>
                <a:ea typeface="Times New Roman"/>
                <a:cs typeface="Times New Roman"/>
                <a:sym typeface="Times New Roman"/>
              </a:rPr>
              <a:t>: Highlight the importance of regularly updating and benchmarking intrusion detection datasets to keep pace with new and sophisticated attack techniques.</a:t>
            </a:r>
            <a:endParaRPr/>
          </a:p>
          <a:p>
            <a:pPr indent="0" lvl="0" marL="0" marR="0" rtl="0" algn="just">
              <a:spcBef>
                <a:spcPts val="1000"/>
              </a:spcBef>
              <a:spcAft>
                <a:spcPts val="0"/>
              </a:spcAft>
              <a:buSzPct val="79999"/>
              <a:buNone/>
            </a:pP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Enhance Cybersecurity Research</a:t>
            </a:r>
            <a:r>
              <a:rPr lang="en-US" sz="1800">
                <a:latin typeface="Times New Roman"/>
                <a:ea typeface="Times New Roman"/>
                <a:cs typeface="Times New Roman"/>
                <a:sym typeface="Times New Roman"/>
              </a:rPr>
              <a:t>: Contribute to the cybersecurity research community by providing insights and methodologies for developing more effective IDS models.</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
          <p:cNvPicPr preferRelativeResize="0"/>
          <p:nvPr>
            <p:ph idx="1" type="body"/>
          </p:nvPr>
        </p:nvPicPr>
        <p:blipFill rotWithShape="1">
          <a:blip r:embed="rId3">
            <a:alphaModFix/>
          </a:blip>
          <a:srcRect b="0" l="0" r="0" t="0"/>
          <a:stretch/>
        </p:blipFill>
        <p:spPr>
          <a:xfrm>
            <a:off x="1736519" y="2321960"/>
            <a:ext cx="8718961" cy="4222679"/>
          </a:xfrm>
          <a:prstGeom prst="rect">
            <a:avLst/>
          </a:prstGeom>
          <a:noFill/>
          <a:ln>
            <a:noFill/>
          </a:ln>
        </p:spPr>
      </p:pic>
      <p:sp>
        <p:nvSpPr>
          <p:cNvPr id="274" name="Google Shape;274;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LSTM-AE Framework</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Results</a:t>
            </a:r>
            <a:endParaRPr/>
          </a:p>
        </p:txBody>
      </p:sp>
      <p:pic>
        <p:nvPicPr>
          <p:cNvPr id="280" name="Google Shape;280;p6"/>
          <p:cNvPicPr preferRelativeResize="0"/>
          <p:nvPr/>
        </p:nvPicPr>
        <p:blipFill rotWithShape="1">
          <a:blip r:embed="rId3">
            <a:alphaModFix/>
          </a:blip>
          <a:srcRect b="0" l="0" r="0" t="0"/>
          <a:stretch/>
        </p:blipFill>
        <p:spPr>
          <a:xfrm>
            <a:off x="1043248" y="4715838"/>
            <a:ext cx="8765770" cy="1792188"/>
          </a:xfrm>
          <a:prstGeom prst="rect">
            <a:avLst/>
          </a:prstGeom>
          <a:noFill/>
          <a:ln>
            <a:noFill/>
          </a:ln>
        </p:spPr>
      </p:pic>
      <p:sp>
        <p:nvSpPr>
          <p:cNvPr id="281" name="Google Shape;281;p6"/>
          <p:cNvSpPr txBox="1"/>
          <p:nvPr>
            <p:ph idx="1" type="body"/>
          </p:nvPr>
        </p:nvSpPr>
        <p:spPr>
          <a:xfrm>
            <a:off x="781846" y="2234863"/>
            <a:ext cx="10654145" cy="4784581"/>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SzPts val="1440"/>
              <a:buChar char="►"/>
            </a:pPr>
            <a:r>
              <a:rPr lang="en-US" sz="1800">
                <a:latin typeface="Times New Roman"/>
                <a:ea typeface="Times New Roman"/>
                <a:cs typeface="Times New Roman"/>
                <a:sym typeface="Times New Roman"/>
              </a:rPr>
              <a:t>The proposed LSTM-AE hybrid model demonstrated a significant improvement in detection accuracy compared to traditional DNN and CNN models.This suggests that the hybrid approach is better at handling the complexities and nuances of modern cyber-attacks.</a:t>
            </a:r>
            <a:endParaRPr/>
          </a:p>
          <a:p>
            <a:pPr indent="0" lvl="0" marL="0" marR="0" rtl="0" algn="just">
              <a:spcBef>
                <a:spcPts val="1000"/>
              </a:spcBef>
              <a:spcAft>
                <a:spcPts val="0"/>
              </a:spcAft>
              <a:buSzPts val="1440"/>
              <a:buChar char="►"/>
            </a:pPr>
            <a:r>
              <a:rPr lang="en-US" sz="1800">
                <a:latin typeface="Times New Roman"/>
                <a:ea typeface="Times New Roman"/>
                <a:cs typeface="Times New Roman"/>
                <a:sym typeface="Times New Roman"/>
              </a:rPr>
              <a:t>The model proved to be scalable and adaptable, maintaining high performance across different network scenarios and attack types. This highlights its potential for real-world applications where network conditions and attack patterns are constantly evolving.</a:t>
            </a:r>
            <a:endParaRPr/>
          </a:p>
          <a:p>
            <a:pPr indent="-342900" lvl="0" marL="342900" rtl="0" algn="just">
              <a:spcBef>
                <a:spcPts val="1000"/>
              </a:spcBef>
              <a:spcAft>
                <a:spcPts val="0"/>
              </a:spcAft>
              <a:buSzPts val="1440"/>
              <a:buChar char="►"/>
            </a:pPr>
            <a:r>
              <a:rPr lang="en-US" sz="1800">
                <a:latin typeface="Times New Roman"/>
                <a:ea typeface="Times New Roman"/>
                <a:cs typeface="Times New Roman"/>
                <a:sym typeface="Times New Roman"/>
              </a:rPr>
              <a:t>The LSTM-AE hybrid model demonstrated robustness in handling both static and dynamic attack scenarios, showing resilience to adversarial attacks and variations in network traffic. This contributes to its reliability in diverse and unpredictable network environments. </a:t>
            </a:r>
            <a:endParaRPr/>
          </a:p>
          <a:p>
            <a:pPr indent="-251459" lvl="0" marL="342900" rtl="0" algn="just">
              <a:spcBef>
                <a:spcPts val="1000"/>
              </a:spcBef>
              <a:spcAft>
                <a:spcPts val="0"/>
              </a:spcAft>
              <a:buSzPts val="1440"/>
              <a:buNone/>
            </a:pPr>
            <a:r>
              <a:t/>
            </a:r>
            <a:endParaRPr sz="1800">
              <a:latin typeface="Times New Roman"/>
              <a:ea typeface="Times New Roman"/>
              <a:cs typeface="Times New Roman"/>
              <a:sym typeface="Times New Roman"/>
            </a:endParaRPr>
          </a:p>
          <a:p>
            <a:pPr indent="-251459" lvl="0" marL="342900" rtl="0" algn="just">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Contributions</a:t>
            </a:r>
            <a:endParaRPr/>
          </a:p>
        </p:txBody>
      </p:sp>
      <p:sp>
        <p:nvSpPr>
          <p:cNvPr id="287" name="Google Shape;287;p7"/>
          <p:cNvSpPr txBox="1"/>
          <p:nvPr>
            <p:ph idx="1" type="body"/>
          </p:nvPr>
        </p:nvSpPr>
        <p:spPr>
          <a:xfrm>
            <a:off x="770562" y="2619909"/>
            <a:ext cx="10685123" cy="361650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440"/>
              <a:buChar char="►"/>
            </a:pPr>
            <a:r>
              <a:rPr lang="en-US">
                <a:latin typeface="Times New Roman"/>
                <a:ea typeface="Times New Roman"/>
                <a:cs typeface="Times New Roman"/>
                <a:sym typeface="Times New Roman"/>
              </a:rPr>
              <a:t>I focused on enhancing intrusion detection systems (IDS) using deep learning techniques. I proposed a novel approach combining Long Short-Term Memory (LSTM) and Auto-Encoders (AE) in a two-stage model. By evaluating this model on widely-used datasets, I demonstrated its effectiveness in detecting modern cyber-attacks. This research contributes by offering a new method to improve IDS performance, crucial for safeguarding networks against evolving cyber threats.</a:t>
            </a:r>
            <a:endParaRPr/>
          </a:p>
          <a:p>
            <a:pPr indent="-342900" lvl="0" marL="342900" rtl="0" algn="just">
              <a:spcBef>
                <a:spcPts val="1000"/>
              </a:spcBef>
              <a:spcAft>
                <a:spcPts val="0"/>
              </a:spcAft>
              <a:buSzPts val="1440"/>
              <a:buChar char="►"/>
            </a:pPr>
            <a:r>
              <a:rPr lang="en-US" sz="1800">
                <a:latin typeface="Times New Roman"/>
                <a:ea typeface="Times New Roman"/>
                <a:cs typeface="Times New Roman"/>
                <a:sym typeface="Times New Roman"/>
              </a:rPr>
              <a:t>Presenting a two stage Deep Learning-based IDS by hybridizing an LSTM and an AE termed LSTM-AE, where data has been filtered in order to lessen the over-fitting and under-fitting.</a:t>
            </a:r>
            <a:endParaRPr/>
          </a:p>
          <a:p>
            <a:pPr indent="-342900" lvl="0" marL="342900" rtl="0" algn="just">
              <a:spcBef>
                <a:spcPts val="1000"/>
              </a:spcBef>
              <a:spcAft>
                <a:spcPts val="0"/>
              </a:spcAft>
              <a:buSzPts val="1440"/>
              <a:buChar char="►"/>
            </a:pPr>
            <a:r>
              <a:rPr lang="en-US">
                <a:latin typeface="Times New Roman"/>
                <a:ea typeface="Times New Roman"/>
                <a:cs typeface="Times New Roman"/>
                <a:sym typeface="Times New Roman"/>
              </a:rPr>
              <a:t>The LSTM-AE can effectively balance the dimensionality reduction and feature retention in highly imbalanced datasets. Therefore, the proposed model has been tested with two datasets.</a:t>
            </a:r>
            <a:endParaRPr/>
          </a:p>
          <a:p>
            <a:pPr indent="-342900" lvl="0" marL="342900" rtl="0" algn="just">
              <a:spcBef>
                <a:spcPts val="1000"/>
              </a:spcBef>
              <a:spcAft>
                <a:spcPts val="0"/>
              </a:spcAft>
              <a:buSzPts val="1440"/>
              <a:buChar char="►"/>
            </a:pPr>
            <a:r>
              <a:rPr lang="en-US">
                <a:latin typeface="Times New Roman"/>
                <a:ea typeface="Times New Roman"/>
                <a:cs typeface="Times New Roman"/>
                <a:sym typeface="Times New Roman"/>
              </a:rPr>
              <a:t>The LSTM-AE has a much higher detection performance than other popular intrusion detection models.</a:t>
            </a:r>
            <a:endParaRPr/>
          </a:p>
          <a:p>
            <a:pPr indent="-251459" lvl="0" marL="342900" rtl="0" algn="just">
              <a:spcBef>
                <a:spcPts val="1000"/>
              </a:spcBef>
              <a:spcAft>
                <a:spcPts val="0"/>
              </a:spcAft>
              <a:buSzPts val="1440"/>
              <a:buNone/>
            </a:pPr>
            <a:r>
              <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Critical Analysis</a:t>
            </a:r>
            <a:endParaRPr/>
          </a:p>
        </p:txBody>
      </p:sp>
      <p:sp>
        <p:nvSpPr>
          <p:cNvPr id="293" name="Google Shape;293;p8"/>
          <p:cNvSpPr txBox="1"/>
          <p:nvPr>
            <p:ph idx="1" type="body"/>
          </p:nvPr>
        </p:nvSpPr>
        <p:spPr>
          <a:xfrm>
            <a:off x="743988" y="2346645"/>
            <a:ext cx="11009648" cy="4341831"/>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SzPts val="1440"/>
              <a:buChar char="►"/>
            </a:pPr>
            <a:r>
              <a:rPr lang="en-US" sz="1800">
                <a:latin typeface="Times New Roman"/>
                <a:ea typeface="Times New Roman"/>
                <a:cs typeface="Times New Roman"/>
                <a:sym typeface="Times New Roman"/>
              </a:rPr>
              <a:t>The article presents a compelling advancement in intrusion detection systems by proposing a hybrid model that combines Long-Short Term Memory (LSTM) networks with Auto-Encoders (AE). The model’s promising results in terms of improved detection accuracy and efficiency suggest a significant step forward in addressing the challenges of modern cyber-attacks.</a:t>
            </a:r>
            <a:endParaRPr/>
          </a:p>
          <a:p>
            <a:pPr indent="0" lvl="0" marL="0" marR="0" rtl="0" algn="just">
              <a:spcBef>
                <a:spcPts val="1000"/>
              </a:spcBef>
              <a:spcAft>
                <a:spcPts val="0"/>
              </a:spcAft>
              <a:buSzPts val="1440"/>
              <a:buChar char="►"/>
            </a:pPr>
            <a:r>
              <a:rPr lang="en-US" sz="1800">
                <a:latin typeface="Times New Roman"/>
                <a:ea typeface="Times New Roman"/>
                <a:cs typeface="Times New Roman"/>
                <a:sym typeface="Times New Roman"/>
              </a:rPr>
              <a:t> One of the strengths of the article is its clear demonstration of how the LSTM-AE model outperforms traditional deep learning approaches on the CICIDS2017 and CSE-CICDIS2018 datasets. This improvement in precision and recall indicates that the model effectively captures complex attack patterns and adapts to evolving threats. The careful optimization of network parameters also highlights a strong commitment to enhancing the model's performance and practical applicability.</a:t>
            </a:r>
            <a:endParaRPr/>
          </a:p>
          <a:p>
            <a:pPr indent="0" lvl="0" marL="0" marR="0" rtl="0" algn="just">
              <a:spcBef>
                <a:spcPts val="1000"/>
              </a:spcBef>
              <a:spcAft>
                <a:spcPts val="0"/>
              </a:spcAft>
              <a:buSzPts val="1440"/>
              <a:buChar char="►"/>
            </a:pPr>
            <a:r>
              <a:rPr lang="en-US" sz="1800">
                <a:latin typeface="Times New Roman"/>
                <a:ea typeface="Times New Roman"/>
                <a:cs typeface="Times New Roman"/>
                <a:sym typeface="Times New Roman"/>
              </a:rPr>
              <a:t> Although the paper focuses on specific datasets, this choice provides a solid foundation for evaluating the model's capabilities. Future work could expand on this by testing the model across a wider range of datasets and real-world scenarios, which would further validate its robustness and generalizability. The potential for the model to handle diverse network conditions and attack types is promising and could lead to significant improvements in real-time intrusion detection</a:t>
            </a:r>
            <a:endParaRPr>
              <a:latin typeface="Times New Roman"/>
              <a:ea typeface="Times New Roman"/>
              <a:cs typeface="Times New Roman"/>
              <a:sym typeface="Times New Roman"/>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References</a:t>
            </a:r>
            <a:endParaRPr/>
          </a:p>
        </p:txBody>
      </p:sp>
      <p:sp>
        <p:nvSpPr>
          <p:cNvPr id="299" name="Google Shape;299;p9"/>
          <p:cNvSpPr txBox="1"/>
          <p:nvPr>
            <p:ph idx="1" type="body"/>
          </p:nvPr>
        </p:nvSpPr>
        <p:spPr>
          <a:xfrm>
            <a:off x="1273996" y="2367194"/>
            <a:ext cx="10572107" cy="432128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0000"/>
              </a:lnSpc>
              <a:spcBef>
                <a:spcPts val="0"/>
              </a:spcBef>
              <a:spcAft>
                <a:spcPts val="0"/>
              </a:spcAft>
              <a:buSzPts val="1440"/>
              <a:buChar char="►"/>
            </a:pPr>
            <a:r>
              <a:rPr b="0" i="0" lang="en-US" sz="1800">
                <a:solidFill>
                  <a:srgbClr val="000000"/>
                </a:solidFill>
                <a:latin typeface="Times"/>
                <a:ea typeface="Times"/>
                <a:cs typeface="Times"/>
                <a:sym typeface="Times"/>
              </a:rPr>
              <a:t>D. Chou and M. Jiang, ‘‘A survey on data-driven network intrusion</a:t>
            </a:r>
            <a:br>
              <a:rPr b="0" i="0" lang="en-US" sz="1800">
                <a:solidFill>
                  <a:srgbClr val="000000"/>
                </a:solidFill>
                <a:latin typeface="Times"/>
                <a:ea typeface="Times"/>
                <a:cs typeface="Times"/>
                <a:sym typeface="Times"/>
              </a:rPr>
            </a:br>
            <a:r>
              <a:rPr b="0" i="0" lang="en-US" sz="1800">
                <a:solidFill>
                  <a:srgbClr val="000000"/>
                </a:solidFill>
                <a:latin typeface="Times"/>
                <a:ea typeface="Times"/>
                <a:cs typeface="Times"/>
                <a:sym typeface="Times"/>
              </a:rPr>
              <a:t>detection,’’ </a:t>
            </a:r>
            <a:r>
              <a:rPr b="0" i="1" lang="en-US" sz="1800">
                <a:solidFill>
                  <a:srgbClr val="000000"/>
                </a:solidFill>
                <a:latin typeface="Times"/>
                <a:ea typeface="Times"/>
                <a:cs typeface="Times"/>
                <a:sym typeface="Times"/>
              </a:rPr>
              <a:t>ACM Comput. Surv.</a:t>
            </a:r>
            <a:r>
              <a:rPr b="0" i="0" lang="en-US" sz="1800">
                <a:solidFill>
                  <a:srgbClr val="000000"/>
                </a:solidFill>
                <a:latin typeface="Times"/>
                <a:ea typeface="Times"/>
                <a:cs typeface="Times"/>
                <a:sym typeface="Times"/>
              </a:rPr>
              <a:t>, vol. 54, no. 9, pp. 1–36, Oct. 2021, DOI: </a:t>
            </a:r>
            <a:r>
              <a:rPr b="0" i="0" lang="en-US" sz="1800">
                <a:solidFill>
                  <a:srgbClr val="004393"/>
                </a:solidFill>
                <a:latin typeface="Times"/>
                <a:ea typeface="Times"/>
                <a:cs typeface="Times"/>
                <a:sym typeface="Times"/>
              </a:rPr>
              <a:t>10.1145/3472753</a:t>
            </a:r>
            <a:r>
              <a:rPr lang="en-US"/>
              <a:t> </a:t>
            </a:r>
            <a:br>
              <a:rPr lang="en-US"/>
            </a:br>
            <a:endParaRPr/>
          </a:p>
          <a:p>
            <a:pPr indent="-342900" lvl="0" marL="342900" rtl="0" algn="l">
              <a:lnSpc>
                <a:spcPct val="110000"/>
              </a:lnSpc>
              <a:spcBef>
                <a:spcPts val="1000"/>
              </a:spcBef>
              <a:spcAft>
                <a:spcPts val="0"/>
              </a:spcAft>
              <a:buSzPts val="1440"/>
              <a:buChar char="►"/>
            </a:pPr>
            <a:r>
              <a:rPr b="0" i="0" lang="en-US" sz="1800">
                <a:solidFill>
                  <a:srgbClr val="000000"/>
                </a:solidFill>
                <a:latin typeface="Times"/>
                <a:ea typeface="Times"/>
                <a:cs typeface="Times"/>
                <a:sym typeface="Times"/>
              </a:rPr>
              <a:t>H. Wang, J. Gu, and S. Wang, ‘‘An effective intrusion detection framework</a:t>
            </a:r>
            <a:br>
              <a:rPr b="0" i="0" lang="en-US" sz="1800">
                <a:solidFill>
                  <a:srgbClr val="000000"/>
                </a:solidFill>
                <a:latin typeface="Times"/>
                <a:ea typeface="Times"/>
                <a:cs typeface="Times"/>
                <a:sym typeface="Times"/>
              </a:rPr>
            </a:br>
            <a:r>
              <a:rPr b="0" i="0" lang="en-US" sz="1800">
                <a:solidFill>
                  <a:srgbClr val="000000"/>
                </a:solidFill>
                <a:latin typeface="Times"/>
                <a:ea typeface="Times"/>
                <a:cs typeface="Times"/>
                <a:sym typeface="Times"/>
              </a:rPr>
              <a:t>based on SVM with feature augmentation,’’ </a:t>
            </a:r>
            <a:r>
              <a:rPr b="0" i="1" lang="en-US" sz="1800">
                <a:solidFill>
                  <a:srgbClr val="000000"/>
                </a:solidFill>
                <a:latin typeface="Times"/>
                <a:ea typeface="Times"/>
                <a:cs typeface="Times"/>
                <a:sym typeface="Times"/>
              </a:rPr>
              <a:t>Knowl.-Based Syst.</a:t>
            </a:r>
            <a:r>
              <a:rPr b="0" i="0" lang="en-US" sz="1800">
                <a:solidFill>
                  <a:srgbClr val="000000"/>
                </a:solidFill>
                <a:latin typeface="Times"/>
                <a:ea typeface="Times"/>
                <a:cs typeface="Times"/>
                <a:sym typeface="Times"/>
              </a:rPr>
              <a:t>, vol. 136,</a:t>
            </a:r>
            <a:br>
              <a:rPr b="0" i="0" lang="en-US" sz="1800">
                <a:solidFill>
                  <a:srgbClr val="000000"/>
                </a:solidFill>
                <a:latin typeface="Times"/>
                <a:ea typeface="Times"/>
                <a:cs typeface="Times"/>
                <a:sym typeface="Times"/>
              </a:rPr>
            </a:br>
            <a:r>
              <a:rPr b="0" i="0" lang="en-US" sz="1800">
                <a:solidFill>
                  <a:srgbClr val="000000"/>
                </a:solidFill>
                <a:latin typeface="Times"/>
                <a:ea typeface="Times"/>
                <a:cs typeface="Times"/>
                <a:sym typeface="Times"/>
              </a:rPr>
              <a:t>pp. 130–139, Nov. 2017, DOI: </a:t>
            </a:r>
            <a:r>
              <a:rPr b="0" i="0" lang="en-US" sz="1800">
                <a:solidFill>
                  <a:srgbClr val="004393"/>
                </a:solidFill>
                <a:latin typeface="Times"/>
                <a:ea typeface="Times"/>
                <a:cs typeface="Times"/>
                <a:sym typeface="Times"/>
              </a:rPr>
              <a:t>10.1016/j.knosys.2017.09.014.</a:t>
            </a:r>
            <a:r>
              <a:rPr lang="en-US"/>
              <a:t> </a:t>
            </a:r>
            <a:br>
              <a:rPr lang="en-US"/>
            </a:br>
            <a:endParaRPr/>
          </a:p>
          <a:p>
            <a:pPr indent="-342900" lvl="0" marL="342900" rtl="0" algn="l">
              <a:lnSpc>
                <a:spcPct val="110000"/>
              </a:lnSpc>
              <a:spcBef>
                <a:spcPts val="1000"/>
              </a:spcBef>
              <a:spcAft>
                <a:spcPts val="0"/>
              </a:spcAft>
              <a:buSzPts val="1440"/>
              <a:buChar char="►"/>
            </a:pPr>
            <a:r>
              <a:rPr b="0" i="0" lang="en-US" sz="1800">
                <a:solidFill>
                  <a:srgbClr val="000000"/>
                </a:solidFill>
                <a:latin typeface="Times"/>
                <a:ea typeface="Times"/>
                <a:cs typeface="Times"/>
                <a:sym typeface="Times"/>
              </a:rPr>
              <a:t>J. Jiang, M. Chen, and J. A. Fan, ‘‘Deep neural networks for the evaluation</a:t>
            </a:r>
            <a:br>
              <a:rPr b="0" i="0" lang="en-US" sz="1800">
                <a:solidFill>
                  <a:srgbClr val="000000"/>
                </a:solidFill>
                <a:latin typeface="Times"/>
                <a:ea typeface="Times"/>
                <a:cs typeface="Times"/>
                <a:sym typeface="Times"/>
              </a:rPr>
            </a:br>
            <a:r>
              <a:rPr b="0" i="0" lang="en-US" sz="1800">
                <a:solidFill>
                  <a:srgbClr val="000000"/>
                </a:solidFill>
                <a:latin typeface="Times"/>
                <a:ea typeface="Times"/>
                <a:cs typeface="Times"/>
                <a:sym typeface="Times"/>
              </a:rPr>
              <a:t>and design of photonic devices,’’ </a:t>
            </a:r>
            <a:r>
              <a:rPr b="0" i="1" lang="en-US" sz="1800">
                <a:solidFill>
                  <a:srgbClr val="000000"/>
                </a:solidFill>
                <a:latin typeface="Times"/>
                <a:ea typeface="Times"/>
                <a:cs typeface="Times"/>
                <a:sym typeface="Times"/>
              </a:rPr>
              <a:t>Nature Rev. Mater.</a:t>
            </a:r>
            <a:r>
              <a:rPr b="0" i="0" lang="en-US" sz="1800">
                <a:solidFill>
                  <a:srgbClr val="000000"/>
                </a:solidFill>
                <a:latin typeface="Times"/>
                <a:ea typeface="Times"/>
                <a:cs typeface="Times"/>
                <a:sym typeface="Times"/>
              </a:rPr>
              <a:t>, vol. 6, pp. 679–700,</a:t>
            </a:r>
            <a:br>
              <a:rPr b="0" i="0" lang="en-US" sz="1800">
                <a:solidFill>
                  <a:srgbClr val="000000"/>
                </a:solidFill>
                <a:latin typeface="Times"/>
                <a:ea typeface="Times"/>
                <a:cs typeface="Times"/>
                <a:sym typeface="Times"/>
              </a:rPr>
            </a:br>
            <a:r>
              <a:rPr b="0" i="0" lang="en-US" sz="1800">
                <a:solidFill>
                  <a:srgbClr val="000000"/>
                </a:solidFill>
                <a:latin typeface="Times"/>
                <a:ea typeface="Times"/>
                <a:cs typeface="Times"/>
                <a:sym typeface="Times"/>
              </a:rPr>
              <a:t>Dec. 2020, DOI: </a:t>
            </a:r>
            <a:r>
              <a:rPr b="0" i="0" lang="en-US" sz="1800">
                <a:solidFill>
                  <a:srgbClr val="004393"/>
                </a:solidFill>
                <a:latin typeface="Times"/>
                <a:ea typeface="Times"/>
                <a:cs typeface="Times"/>
                <a:sym typeface="Times"/>
              </a:rPr>
              <a:t>10.1038/s41578-020-00260-1</a:t>
            </a:r>
            <a:r>
              <a:rPr lang="en-US"/>
              <a:t> </a:t>
            </a:r>
            <a:endParaRPr/>
          </a:p>
          <a:p>
            <a:pPr indent="-342900" lvl="0" marL="342900" rtl="0" algn="l">
              <a:lnSpc>
                <a:spcPct val="110000"/>
              </a:lnSpc>
              <a:spcBef>
                <a:spcPts val="1000"/>
              </a:spcBef>
              <a:spcAft>
                <a:spcPts val="0"/>
              </a:spcAft>
              <a:buSzPts val="1440"/>
              <a:buChar char="►"/>
            </a:pPr>
            <a:r>
              <a:rPr b="0" i="0" lang="en-US" sz="1800">
                <a:solidFill>
                  <a:srgbClr val="000000"/>
                </a:solidFill>
                <a:latin typeface="Times"/>
                <a:ea typeface="Times"/>
                <a:cs typeface="Times"/>
                <a:sym typeface="Times"/>
              </a:rPr>
              <a:t>G. Lu and X. Tian, ‘‘An efficient communication intrusion detection</a:t>
            </a:r>
            <a:br>
              <a:rPr b="0" i="0" lang="en-US" sz="1800">
                <a:solidFill>
                  <a:srgbClr val="000000"/>
                </a:solidFill>
                <a:latin typeface="Times"/>
                <a:ea typeface="Times"/>
                <a:cs typeface="Times"/>
                <a:sym typeface="Times"/>
              </a:rPr>
            </a:br>
            <a:r>
              <a:rPr b="0" i="0" lang="en-US" sz="1800">
                <a:solidFill>
                  <a:srgbClr val="000000"/>
                </a:solidFill>
                <a:latin typeface="Times"/>
                <a:ea typeface="Times"/>
                <a:cs typeface="Times"/>
                <a:sym typeface="Times"/>
              </a:rPr>
              <a:t>scheme in AMI combining feature dimensionality reduction and improved</a:t>
            </a:r>
            <a:br>
              <a:rPr b="0" i="0" lang="en-US" sz="1800">
                <a:solidFill>
                  <a:srgbClr val="000000"/>
                </a:solidFill>
                <a:latin typeface="Times"/>
                <a:ea typeface="Times"/>
                <a:cs typeface="Times"/>
                <a:sym typeface="Times"/>
              </a:rPr>
            </a:br>
            <a:r>
              <a:rPr b="0" i="0" lang="en-US" sz="1800">
                <a:solidFill>
                  <a:srgbClr val="000000"/>
                </a:solidFill>
                <a:latin typeface="Times"/>
                <a:ea typeface="Times"/>
                <a:cs typeface="Times"/>
                <a:sym typeface="Times"/>
              </a:rPr>
              <a:t>LSTM,’’ </a:t>
            </a:r>
            <a:r>
              <a:rPr b="0" i="1" lang="en-US" sz="1800">
                <a:solidFill>
                  <a:srgbClr val="000000"/>
                </a:solidFill>
                <a:latin typeface="Times"/>
                <a:ea typeface="Times"/>
                <a:cs typeface="Times"/>
                <a:sym typeface="Times"/>
              </a:rPr>
              <a:t>Secur. Commun. Netw.</a:t>
            </a:r>
            <a:r>
              <a:rPr b="0" i="0" lang="en-US" sz="1800">
                <a:solidFill>
                  <a:srgbClr val="000000"/>
                </a:solidFill>
                <a:latin typeface="Times"/>
                <a:ea typeface="Times"/>
                <a:cs typeface="Times"/>
                <a:sym typeface="Times"/>
              </a:rPr>
              <a:t>, vol. 2021, pp. 1–21, Apr. 2021, DOI: </a:t>
            </a:r>
            <a:r>
              <a:rPr b="0" i="0" lang="en-US" sz="1800">
                <a:solidFill>
                  <a:srgbClr val="004393"/>
                </a:solidFill>
                <a:latin typeface="Times"/>
                <a:ea typeface="Times"/>
                <a:cs typeface="Times"/>
                <a:sym typeface="Times"/>
              </a:rPr>
              <a:t>10.1155/2021/6631075</a:t>
            </a:r>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2024-07-23T16:30:55Z</dcterms:created>
  <dc:creator>19134200566</dc:creator>
</cp:coreProperties>
</file>