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g\employee_data%20ch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b\Downloads\certificate%206\Project%20-%204%20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4451041137934081E-2"/>
          <c:y val="0.14909581970974237"/>
          <c:w val="0.65849733291159451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7E-49EC-96CD-F4F598A4D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367322056"/>
        <c:axId val="367324016"/>
      </c:barChart>
      <c:catAx>
        <c:axId val="367322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7324016"/>
        <c:crosses val="autoZero"/>
        <c:auto val="1"/>
        <c:lblAlgn val="ctr"/>
        <c:lblOffset val="100"/>
        <c:noMultiLvlLbl val="0"/>
      </c:catAx>
      <c:valAx>
        <c:axId val="36732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73220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[Project - 4 NEW.xlsx]Sheet5!Sheet5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Sheet5!$B$5:$B$6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tint val="77000"/>
                  </a:schemeClr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Sheet5!$B$7:$B$17</c:f>
              <c:numCache>
                <c:formatCode>General</c:formatCode>
                <c:ptCount val="10"/>
                <c:pt idx="3">
                  <c:v>3446</c:v>
                </c:pt>
                <c:pt idx="4">
                  <c:v>3442</c:v>
                </c:pt>
                <c:pt idx="7">
                  <c:v>3441</c:v>
                </c:pt>
                <c:pt idx="8">
                  <c:v>3445</c:v>
                </c:pt>
              </c:numCache>
            </c:numRef>
          </c:val>
        </c:ser>
        <c:ser>
          <c:idx val="1"/>
          <c:order val="1"/>
          <c:tx>
            <c:strRef>
              <c:f>Sheet5!$C$5:$C$6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shade val="76000"/>
                  </a:schemeClr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Sheet5!$C$7:$C$17</c:f>
              <c:numCache>
                <c:formatCode>General</c:formatCode>
                <c:ptCount val="10"/>
                <c:pt idx="0">
                  <c:v>3439</c:v>
                </c:pt>
                <c:pt idx="1">
                  <c:v>3444</c:v>
                </c:pt>
                <c:pt idx="2">
                  <c:v>3438</c:v>
                </c:pt>
                <c:pt idx="5">
                  <c:v>3443</c:v>
                </c:pt>
                <c:pt idx="6">
                  <c:v>3437</c:v>
                </c:pt>
                <c:pt idx="9">
                  <c:v>3440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323232"/>
        <c:axId val="367324408"/>
      </c:barChart>
      <c:catAx>
        <c:axId val="36732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24408"/>
        <c:crosses val="autoZero"/>
        <c:auto val="1"/>
        <c:lblAlgn val="ctr"/>
        <c:lblOffset val="100"/>
        <c:noMultiLvlLbl val="0"/>
      </c:catAx>
      <c:valAx>
        <c:axId val="36732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2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A4F37DC-2F0F-486E-BF04-6B17B5FD00F2}" type="presOf" srcId="{2CBEB532-9F71-4EC7-A9E3-779BF93FF0A6}" destId="{BDF68574-4FC5-402A-9E39-C8954EA26A6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LinedLis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 dirty="0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176E492A-96E2-4047-AAAF-AAADFC74A380}" type="pres">
      <dgm:prSet presAssocID="{658CD5FA-649D-409A-AB13-5590FFB290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25F5CB0-180D-4925-AAA4-19D4E80FDD0A}" type="pres">
      <dgm:prSet presAssocID="{A866F0C3-EE89-4A00-9F86-DE76FA9C32F5}" presName="thickLine" presStyleLbl="alignNode1" presStyleIdx="0" presStyleCnt="5"/>
      <dgm:spPr/>
    </dgm:pt>
    <dgm:pt modelId="{14403C4F-99F1-43C4-85B3-A8A28428AD17}" type="pres">
      <dgm:prSet presAssocID="{A866F0C3-EE89-4A00-9F86-DE76FA9C32F5}" presName="horz1" presStyleCnt="0"/>
      <dgm:spPr/>
    </dgm:pt>
    <dgm:pt modelId="{E0CAF013-EBB7-4764-A0B9-A0039DDED886}" type="pres">
      <dgm:prSet presAssocID="{A866F0C3-EE89-4A00-9F86-DE76FA9C32F5}" presName="tx1" presStyleLbl="revTx" presStyleIdx="0" presStyleCnt="5"/>
      <dgm:spPr/>
      <dgm:t>
        <a:bodyPr/>
        <a:lstStyle/>
        <a:p>
          <a:endParaRPr lang="en-US"/>
        </a:p>
      </dgm:t>
    </dgm:pt>
    <dgm:pt modelId="{A237B16B-B342-4198-97B1-B54F4FF5D8AD}" type="pres">
      <dgm:prSet presAssocID="{A866F0C3-EE89-4A00-9F86-DE76FA9C32F5}" presName="vert1" presStyleCnt="0"/>
      <dgm:spPr/>
    </dgm:pt>
    <dgm:pt modelId="{90314EC2-48E8-4A09-AE03-A7FE242C110F}" type="pres">
      <dgm:prSet presAssocID="{1D244653-2238-4EA4-82F4-89DE61AD31BC}" presName="thickLine" presStyleLbl="alignNode1" presStyleIdx="1" presStyleCnt="5"/>
      <dgm:spPr/>
    </dgm:pt>
    <dgm:pt modelId="{7A8D7C5D-0DD0-4D2C-AD53-786057ECCB9C}" type="pres">
      <dgm:prSet presAssocID="{1D244653-2238-4EA4-82F4-89DE61AD31BC}" presName="horz1" presStyleCnt="0"/>
      <dgm:spPr/>
    </dgm:pt>
    <dgm:pt modelId="{18F51A64-6925-49FB-9C96-9339037A1EA0}" type="pres">
      <dgm:prSet presAssocID="{1D244653-2238-4EA4-82F4-89DE61AD31BC}" presName="tx1" presStyleLbl="revTx" presStyleIdx="1" presStyleCnt="5"/>
      <dgm:spPr/>
      <dgm:t>
        <a:bodyPr/>
        <a:lstStyle/>
        <a:p>
          <a:endParaRPr lang="en-US"/>
        </a:p>
      </dgm:t>
    </dgm:pt>
    <dgm:pt modelId="{7CD40E40-3C52-44D3-AD5F-C5C1CDBF8052}" type="pres">
      <dgm:prSet presAssocID="{1D244653-2238-4EA4-82F4-89DE61AD31BC}" presName="vert1" presStyleCnt="0"/>
      <dgm:spPr/>
    </dgm:pt>
    <dgm:pt modelId="{C0708572-4A5B-471F-B526-FB016C5AF597}" type="pres">
      <dgm:prSet presAssocID="{FD41BEA5-4598-4803-B3D4-E724E987CACC}" presName="thickLine" presStyleLbl="alignNode1" presStyleIdx="2" presStyleCnt="5"/>
      <dgm:spPr/>
    </dgm:pt>
    <dgm:pt modelId="{2A96684B-7DC3-4CDE-8141-74C9EB20C671}" type="pres">
      <dgm:prSet presAssocID="{FD41BEA5-4598-4803-B3D4-E724E987CACC}" presName="horz1" presStyleCnt="0"/>
      <dgm:spPr/>
    </dgm:pt>
    <dgm:pt modelId="{944CED8E-DAE5-4008-B4ED-A0634A78B707}" type="pres">
      <dgm:prSet presAssocID="{FD41BEA5-4598-4803-B3D4-E724E987CACC}" presName="tx1" presStyleLbl="revTx" presStyleIdx="2" presStyleCnt="5"/>
      <dgm:spPr/>
      <dgm:t>
        <a:bodyPr/>
        <a:lstStyle/>
        <a:p>
          <a:endParaRPr lang="en-US"/>
        </a:p>
      </dgm:t>
    </dgm:pt>
    <dgm:pt modelId="{C5B40EBC-70CF-4B2A-981D-CD4645DCD015}" type="pres">
      <dgm:prSet presAssocID="{FD41BEA5-4598-4803-B3D4-E724E987CACC}" presName="vert1" presStyleCnt="0"/>
      <dgm:spPr/>
    </dgm:pt>
    <dgm:pt modelId="{342CF03F-B9F4-4FE9-9F67-4047A4AF8E16}" type="pres">
      <dgm:prSet presAssocID="{38731D6D-5C8D-443E-A8A3-65A9E3716F3E}" presName="thickLine" presStyleLbl="alignNode1" presStyleIdx="3" presStyleCnt="5"/>
      <dgm:spPr/>
    </dgm:pt>
    <dgm:pt modelId="{84223857-5AAE-4E92-88CD-6A9258B60E09}" type="pres">
      <dgm:prSet presAssocID="{38731D6D-5C8D-443E-A8A3-65A9E3716F3E}" presName="horz1" presStyleCnt="0"/>
      <dgm:spPr/>
    </dgm:pt>
    <dgm:pt modelId="{670FC6BC-35CD-4577-BF47-93C08D86E382}" type="pres">
      <dgm:prSet presAssocID="{38731D6D-5C8D-443E-A8A3-65A9E3716F3E}" presName="tx1" presStyleLbl="revTx" presStyleIdx="3" presStyleCnt="5"/>
      <dgm:spPr/>
      <dgm:t>
        <a:bodyPr/>
        <a:lstStyle/>
        <a:p>
          <a:endParaRPr lang="en-US"/>
        </a:p>
      </dgm:t>
    </dgm:pt>
    <dgm:pt modelId="{DDD2E4CB-48C7-429E-893A-67FC266F81F5}" type="pres">
      <dgm:prSet presAssocID="{38731D6D-5C8D-443E-A8A3-65A9E3716F3E}" presName="vert1" presStyleCnt="0"/>
      <dgm:spPr/>
    </dgm:pt>
    <dgm:pt modelId="{05678E64-53A8-47E0-B34F-F8AA9E90B03D}" type="pres">
      <dgm:prSet presAssocID="{F38AD4C5-235E-4450-BFD9-70E9C2CE6F84}" presName="thickLine" presStyleLbl="alignNode1" presStyleIdx="4" presStyleCnt="5"/>
      <dgm:spPr/>
    </dgm:pt>
    <dgm:pt modelId="{84BF2649-E29A-488A-97A6-C8976980AA7D}" type="pres">
      <dgm:prSet presAssocID="{F38AD4C5-235E-4450-BFD9-70E9C2CE6F84}" presName="horz1" presStyleCnt="0"/>
      <dgm:spPr/>
    </dgm:pt>
    <dgm:pt modelId="{10FC10D3-9275-4A24-8D7F-D7B995CECF3D}" type="pres">
      <dgm:prSet presAssocID="{F38AD4C5-235E-4450-BFD9-70E9C2CE6F84}" presName="tx1" presStyleLbl="revTx" presStyleIdx="4" presStyleCnt="5"/>
      <dgm:spPr/>
      <dgm:t>
        <a:bodyPr/>
        <a:lstStyle/>
        <a:p>
          <a:endParaRPr lang="en-US"/>
        </a:p>
      </dgm:t>
    </dgm:pt>
    <dgm:pt modelId="{DAC96C20-D7FE-4005-8011-FC6D07F1D831}" type="pres">
      <dgm:prSet presAssocID="{F38AD4C5-235E-4450-BFD9-70E9C2CE6F84}" presName="vert1" presStyleCnt="0"/>
      <dgm:spPr/>
    </dgm:pt>
  </dgm:ptLst>
  <dgm:cxnLst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F80847DF-B046-40DC-B160-919FD1DC5C75}" type="presOf" srcId="{F38AD4C5-235E-4450-BFD9-70E9C2CE6F84}" destId="{10FC10D3-9275-4A24-8D7F-D7B995CECF3D}" srcOrd="0" destOrd="0" presId="urn:microsoft.com/office/officeart/2008/layout/LinedList"/>
    <dgm:cxn modelId="{5347C46B-0448-4C45-83AB-A6F1976AB338}" type="presOf" srcId="{1D244653-2238-4EA4-82F4-89DE61AD31BC}" destId="{18F51A64-6925-49FB-9C96-9339037A1EA0}" srcOrd="0" destOrd="0" presId="urn:microsoft.com/office/officeart/2008/layout/LinedList"/>
    <dgm:cxn modelId="{F9D6E26A-5E30-470A-83D1-2A8F7CF166FD}" type="presOf" srcId="{38731D6D-5C8D-443E-A8A3-65A9E3716F3E}" destId="{670FC6BC-35CD-4577-BF47-93C08D86E382}" srcOrd="0" destOrd="0" presId="urn:microsoft.com/office/officeart/2008/layout/LinedList"/>
    <dgm:cxn modelId="{602DFED9-01B1-4F74-8007-258B0BC38527}" type="presOf" srcId="{A866F0C3-EE89-4A00-9F86-DE76FA9C32F5}" destId="{E0CAF013-EBB7-4764-A0B9-A0039DDED886}" srcOrd="0" destOrd="0" presId="urn:microsoft.com/office/officeart/2008/layout/LinedList"/>
    <dgm:cxn modelId="{7E84B358-2E9F-486D-9AD7-CE1FFA265659}" type="presOf" srcId="{FD41BEA5-4598-4803-B3D4-E724E987CACC}" destId="{944CED8E-DAE5-4008-B4ED-A0634A78B707}" srcOrd="0" destOrd="0" presId="urn:microsoft.com/office/officeart/2008/layout/LinedList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ACB33849-2AF3-47D9-B858-958D1B5E0360}" type="presOf" srcId="{658CD5FA-649D-409A-AB13-5590FFB290F1}" destId="{176E492A-96E2-4047-AAAF-AAADFC74A380}" srcOrd="0" destOrd="0" presId="urn:microsoft.com/office/officeart/2008/layout/LinedLis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EC41BF4B-B621-47A1-B24B-1AB520F13D54}" type="presParOf" srcId="{176E492A-96E2-4047-AAAF-AAADFC74A380}" destId="{C25F5CB0-180D-4925-AAA4-19D4E80FDD0A}" srcOrd="0" destOrd="0" presId="urn:microsoft.com/office/officeart/2008/layout/LinedList"/>
    <dgm:cxn modelId="{8FB63F3C-7462-46F6-9AA6-6D3D21FE95E5}" type="presParOf" srcId="{176E492A-96E2-4047-AAAF-AAADFC74A380}" destId="{14403C4F-99F1-43C4-85B3-A8A28428AD17}" srcOrd="1" destOrd="0" presId="urn:microsoft.com/office/officeart/2008/layout/LinedList"/>
    <dgm:cxn modelId="{90DEB51A-10C4-4BE7-BFF6-3148776B646C}" type="presParOf" srcId="{14403C4F-99F1-43C4-85B3-A8A28428AD17}" destId="{E0CAF013-EBB7-4764-A0B9-A0039DDED886}" srcOrd="0" destOrd="0" presId="urn:microsoft.com/office/officeart/2008/layout/LinedList"/>
    <dgm:cxn modelId="{88C59393-4EEB-47BD-BE25-D3BC5B1F975C}" type="presParOf" srcId="{14403C4F-99F1-43C4-85B3-A8A28428AD17}" destId="{A237B16B-B342-4198-97B1-B54F4FF5D8AD}" srcOrd="1" destOrd="0" presId="urn:microsoft.com/office/officeart/2008/layout/LinedList"/>
    <dgm:cxn modelId="{F8BCA0BE-F3BA-4CB5-AEDF-F3446506437A}" type="presParOf" srcId="{176E492A-96E2-4047-AAAF-AAADFC74A380}" destId="{90314EC2-48E8-4A09-AE03-A7FE242C110F}" srcOrd="2" destOrd="0" presId="urn:microsoft.com/office/officeart/2008/layout/LinedList"/>
    <dgm:cxn modelId="{1F9E21CC-FDDA-4234-A74E-00022FDEFF39}" type="presParOf" srcId="{176E492A-96E2-4047-AAAF-AAADFC74A380}" destId="{7A8D7C5D-0DD0-4D2C-AD53-786057ECCB9C}" srcOrd="3" destOrd="0" presId="urn:microsoft.com/office/officeart/2008/layout/LinedList"/>
    <dgm:cxn modelId="{1DC3A5AC-37DE-496D-8FE8-5CF378242A1B}" type="presParOf" srcId="{7A8D7C5D-0DD0-4D2C-AD53-786057ECCB9C}" destId="{18F51A64-6925-49FB-9C96-9339037A1EA0}" srcOrd="0" destOrd="0" presId="urn:microsoft.com/office/officeart/2008/layout/LinedList"/>
    <dgm:cxn modelId="{FC40F70D-1607-4782-9CCC-03BEE73AB6DD}" type="presParOf" srcId="{7A8D7C5D-0DD0-4D2C-AD53-786057ECCB9C}" destId="{7CD40E40-3C52-44D3-AD5F-C5C1CDBF8052}" srcOrd="1" destOrd="0" presId="urn:microsoft.com/office/officeart/2008/layout/LinedList"/>
    <dgm:cxn modelId="{D5FA7737-5BAE-43A5-91BE-D6E753475E24}" type="presParOf" srcId="{176E492A-96E2-4047-AAAF-AAADFC74A380}" destId="{C0708572-4A5B-471F-B526-FB016C5AF597}" srcOrd="4" destOrd="0" presId="urn:microsoft.com/office/officeart/2008/layout/LinedList"/>
    <dgm:cxn modelId="{12950DBB-1849-47F7-BF78-34FE75773A4B}" type="presParOf" srcId="{176E492A-96E2-4047-AAAF-AAADFC74A380}" destId="{2A96684B-7DC3-4CDE-8141-74C9EB20C671}" srcOrd="5" destOrd="0" presId="urn:microsoft.com/office/officeart/2008/layout/LinedList"/>
    <dgm:cxn modelId="{6E6B9DFB-5731-43F5-887C-014C83F14AC1}" type="presParOf" srcId="{2A96684B-7DC3-4CDE-8141-74C9EB20C671}" destId="{944CED8E-DAE5-4008-B4ED-A0634A78B707}" srcOrd="0" destOrd="0" presId="urn:microsoft.com/office/officeart/2008/layout/LinedList"/>
    <dgm:cxn modelId="{05D5B5E9-1AC6-491D-A3BA-71264DF76D00}" type="presParOf" srcId="{2A96684B-7DC3-4CDE-8141-74C9EB20C671}" destId="{C5B40EBC-70CF-4B2A-981D-CD4645DCD015}" srcOrd="1" destOrd="0" presId="urn:microsoft.com/office/officeart/2008/layout/LinedList"/>
    <dgm:cxn modelId="{13E2829E-C920-4517-808A-06674F0615BC}" type="presParOf" srcId="{176E492A-96E2-4047-AAAF-AAADFC74A380}" destId="{342CF03F-B9F4-4FE9-9F67-4047A4AF8E16}" srcOrd="6" destOrd="0" presId="urn:microsoft.com/office/officeart/2008/layout/LinedList"/>
    <dgm:cxn modelId="{192802E6-4A3A-46EB-822D-F11CFF11085F}" type="presParOf" srcId="{176E492A-96E2-4047-AAAF-AAADFC74A380}" destId="{84223857-5AAE-4E92-88CD-6A9258B60E09}" srcOrd="7" destOrd="0" presId="urn:microsoft.com/office/officeart/2008/layout/LinedList"/>
    <dgm:cxn modelId="{CAEFAACC-6A31-4707-8D0C-336B494CF92A}" type="presParOf" srcId="{84223857-5AAE-4E92-88CD-6A9258B60E09}" destId="{670FC6BC-35CD-4577-BF47-93C08D86E382}" srcOrd="0" destOrd="0" presId="urn:microsoft.com/office/officeart/2008/layout/LinedList"/>
    <dgm:cxn modelId="{D84D8E80-03A2-47F6-9590-5EFAA218569B}" type="presParOf" srcId="{84223857-5AAE-4E92-88CD-6A9258B60E09}" destId="{DDD2E4CB-48C7-429E-893A-67FC266F81F5}" srcOrd="1" destOrd="0" presId="urn:microsoft.com/office/officeart/2008/layout/LinedList"/>
    <dgm:cxn modelId="{D8CE3DFE-88B8-44D8-9A3D-7838A02BDC3F}" type="presParOf" srcId="{176E492A-96E2-4047-AAAF-AAADFC74A380}" destId="{05678E64-53A8-47E0-B34F-F8AA9E90B03D}" srcOrd="8" destOrd="0" presId="urn:microsoft.com/office/officeart/2008/layout/LinedList"/>
    <dgm:cxn modelId="{0BE5C873-456D-45FB-A18F-A8272E169EE2}" type="presParOf" srcId="{176E492A-96E2-4047-AAAF-AAADFC74A380}" destId="{84BF2649-E29A-488A-97A6-C8976980AA7D}" srcOrd="9" destOrd="0" presId="urn:microsoft.com/office/officeart/2008/layout/LinedList"/>
    <dgm:cxn modelId="{FE7427CF-3404-4B9B-8C00-1D2D81DFD791}" type="presParOf" srcId="{84BF2649-E29A-488A-97A6-C8976980AA7D}" destId="{10FC10D3-9275-4A24-8D7F-D7B995CECF3D}" srcOrd="0" destOrd="0" presId="urn:microsoft.com/office/officeart/2008/layout/LinedList"/>
    <dgm:cxn modelId="{42D280DD-4051-48D4-86B3-8869B81A7152}" type="presParOf" srcId="{84BF2649-E29A-488A-97A6-C8976980AA7D}" destId="{DAC96C20-D7FE-4005-8011-FC6D07F1D8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5CB0-180D-4925-AAA4-19D4E80FDD0A}">
      <dsp:nvSpPr>
        <dsp:cNvPr id="0" name=""/>
        <dsp:cNvSpPr/>
      </dsp:nvSpPr>
      <dsp:spPr>
        <a:xfrm>
          <a:off x="0" y="315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AF013-EBB7-4764-A0B9-A0039DDED886}">
      <dsp:nvSpPr>
        <dsp:cNvPr id="0" name=""/>
        <dsp:cNvSpPr/>
      </dsp:nvSpPr>
      <dsp:spPr>
        <a:xfrm>
          <a:off x="0" y="315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Human Resources (HR) Department  </a:t>
          </a:r>
        </a:p>
      </dsp:txBody>
      <dsp:txXfrm>
        <a:off x="0" y="315"/>
        <a:ext cx="7368208" cy="516938"/>
      </dsp:txXfrm>
    </dsp:sp>
    <dsp:sp modelId="{90314EC2-48E8-4A09-AE03-A7FE242C110F}">
      <dsp:nvSpPr>
        <dsp:cNvPr id="0" name=""/>
        <dsp:cNvSpPr/>
      </dsp:nvSpPr>
      <dsp:spPr>
        <a:xfrm>
          <a:off x="0" y="517253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1A64-6925-49FB-9C96-9339037A1EA0}">
      <dsp:nvSpPr>
        <dsp:cNvPr id="0" name=""/>
        <dsp:cNvSpPr/>
      </dsp:nvSpPr>
      <dsp:spPr>
        <a:xfrm>
          <a:off x="0" y="517253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Department Managers (Sales &amp; Production)</a:t>
          </a:r>
        </a:p>
      </dsp:txBody>
      <dsp:txXfrm>
        <a:off x="0" y="517253"/>
        <a:ext cx="7368208" cy="516938"/>
      </dsp:txXfrm>
    </dsp:sp>
    <dsp:sp modelId="{C0708572-4A5B-471F-B526-FB016C5AF597}">
      <dsp:nvSpPr>
        <dsp:cNvPr id="0" name=""/>
        <dsp:cNvSpPr/>
      </dsp:nvSpPr>
      <dsp:spPr>
        <a:xfrm>
          <a:off x="0" y="1034192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CED8E-DAE5-4008-B4ED-A0634A78B707}">
      <dsp:nvSpPr>
        <dsp:cNvPr id="0" name=""/>
        <dsp:cNvSpPr/>
      </dsp:nvSpPr>
      <dsp:spPr>
        <a:xfrm>
          <a:off x="0" y="1034192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Senior Leadership/Executives</a:t>
          </a:r>
        </a:p>
      </dsp:txBody>
      <dsp:txXfrm>
        <a:off x="0" y="1034192"/>
        <a:ext cx="7368208" cy="516938"/>
      </dsp:txXfrm>
    </dsp:sp>
    <dsp:sp modelId="{342CF03F-B9F4-4FE9-9F67-4047A4AF8E16}">
      <dsp:nvSpPr>
        <dsp:cNvPr id="0" name=""/>
        <dsp:cNvSpPr/>
      </dsp:nvSpPr>
      <dsp:spPr>
        <a:xfrm>
          <a:off x="0" y="1551130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FC6BC-35CD-4577-BF47-93C08D86E382}">
      <dsp:nvSpPr>
        <dsp:cNvPr id="0" name=""/>
        <dsp:cNvSpPr/>
      </dsp:nvSpPr>
      <dsp:spPr>
        <a:xfrm>
          <a:off x="0" y="1551130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Employees</a:t>
          </a:r>
        </a:p>
      </dsp:txBody>
      <dsp:txXfrm>
        <a:off x="0" y="1551130"/>
        <a:ext cx="7368208" cy="516938"/>
      </dsp:txXfrm>
    </dsp:sp>
    <dsp:sp modelId="{05678E64-53A8-47E0-B34F-F8AA9E90B03D}">
      <dsp:nvSpPr>
        <dsp:cNvPr id="0" name=""/>
        <dsp:cNvSpPr/>
      </dsp:nvSpPr>
      <dsp:spPr>
        <a:xfrm>
          <a:off x="0" y="2068069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FC10D3-9275-4A24-8D7F-D7B995CECF3D}">
      <dsp:nvSpPr>
        <dsp:cNvPr id="0" name=""/>
        <dsp:cNvSpPr/>
      </dsp:nvSpPr>
      <dsp:spPr>
        <a:xfrm>
          <a:off x="0" y="2068069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Finance/Compensation Teams</a:t>
          </a:r>
        </a:p>
      </dsp:txBody>
      <dsp:txXfrm>
        <a:off x="0" y="2068069"/>
        <a:ext cx="7368208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</a:t>
            </a:r>
            <a:r>
              <a:rPr lang="en-US" sz="2400" dirty="0" smtClean="0"/>
              <a:t>YUVARAJ D  </a:t>
            </a:r>
            <a:endParaRPr lang="en-US" sz="2400" dirty="0"/>
          </a:p>
          <a:p>
            <a:r>
              <a:rPr lang="en-US" sz="2400" dirty="0"/>
              <a:t>REGISTER NO.:  </a:t>
            </a:r>
            <a:r>
              <a:rPr lang="en-US" sz="2400" dirty="0" smtClean="0"/>
              <a:t>312204556</a:t>
            </a:r>
            <a:endParaRPr lang="en-US" sz="2400" dirty="0"/>
          </a:p>
          <a:p>
            <a:r>
              <a:rPr lang="en-US" sz="2400" dirty="0"/>
              <a:t>DEPARTMENT:    COMMERCE</a:t>
            </a:r>
          </a:p>
          <a:p>
            <a:r>
              <a:rPr lang="en-US" sz="2400" dirty="0"/>
              <a:t>COLLEGE:          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66204"/>
              </p:ext>
            </p:extLst>
          </p:nvPr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222810"/>
              </p:ext>
            </p:extLst>
          </p:nvPr>
        </p:nvGraphicFramePr>
        <p:xfrm>
          <a:off x="1002406" y="2443765"/>
          <a:ext cx="5990822" cy="328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10183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correcting errors and inconsistencies in the dataset, the project will enhance the accuracy of the performance scores and other key data fields, leading to more reliable insights and decisions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terminology and resolving discrepancies will ensure a uniform dataset, making it easier to analyze and interpret the data, and facilitating clearer communication and reporting.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detailed analysis of performance ratings will provide a clearer picture of employee effectiveness, helping to identify trends, strengths, and areas for improvement, which is crucial for strategic HR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generation of comprehensive reports based on accurate and consistent data will support better decision-making regarding employee management, resource allocation, and organizational development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will offer actionable recommendations based on the analysis, helping to address identified issues, improve employee performance tracking, and enhance overall workforce management strategies.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AFA70B-570C-4089-8146-21C2F025F0BB}"/>
              </a:ext>
            </a:extLst>
          </p:cNvPr>
          <p:cNvSpPr txBox="1"/>
          <p:nvPr/>
        </p:nvSpPr>
        <p:spPr>
          <a:xfrm>
            <a:off x="848139" y="2174663"/>
            <a:ext cx="9064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Nirmala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Professor,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K.C.S Kasi Nadar College of Arts and Science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Chennai, Tamil Nadu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Shakthi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Balambigai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K.C.S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College of Arts and Science Chennai, Tamil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Nadu.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8051" y="2565214"/>
            <a:ext cx="89042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records contain #NAME? errors in the Performance Score column, indicating issues with data entry or processing that need correction.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mix of performance ratings that may not accurately reflect employees’ performance due to data errors, making it challenging to assess overall employee effectiveness and make informed decisions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contains multiple data fields like Gender Code, Race Description, and Department Type, which need to be analyzed to ensure that the data is represented fairly and consistently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blank rows and a placeholder value without corresponding data, suggesting potential data import issues or incomplete entries.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268050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6068" y="2137892"/>
            <a:ext cx="82939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will standardize the terminology used in the dataset, such as Employee Type, Pay Zone, and Termination Type, to ensure uniformity and facilitate easier data analysis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Validating the data to correct inconsistencies and fill gaps. This includes ensuring that all records have appropriate and accurate entries, and removing or correcting any redundant or erroneous 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Conducting a thorough analysis of employee performance ratings to identify patterns and trends. This involves generating insights on performance distribution, identifying high and low performers, and understanding factors influencing performance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Creating detailed reports based on the cleaned and standardized data to support decision-making processes. Recommendations will be made based on the analysis to address any identified issues and improve overall employee management and performance tracking.</a:t>
            </a:r>
          </a:p>
        </p:txBody>
      </p:sp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298337"/>
              </p:ext>
            </p:extLst>
          </p:nvPr>
        </p:nvGraphicFramePr>
        <p:xfrm>
          <a:off x="609601" y="2063017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9765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 Background Color Shading, Data Bars, Values.</a:t>
            </a:r>
            <a:endParaRPr lang="en-US" dirty="0"/>
          </a:p>
          <a:p>
            <a:endParaRPr lang="en-US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lang="en-US" sz="2000" dirty="0"/>
              <a:t>Identify specific employee performance groups, such as those with exceeds, needs improvement and fully meets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employee Id.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 with Trend </a:t>
            </a:r>
            <a:r>
              <a:rPr lang="en-US" sz="2000" dirty="0" smtClean="0"/>
              <a:t>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lang="en-US" sz="2000" dirty="0" smtClean="0"/>
              <a:t>Employee ID, First Name, Performance Score.</a:t>
            </a:r>
          </a:p>
          <a:p>
            <a:endParaRPr lang="en-US" sz="2000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lang="en-US" sz="2000" dirty="0" smtClean="0"/>
              <a:t>Report </a:t>
            </a:r>
            <a:r>
              <a:rPr lang="en-US" sz="2000" dirty="0"/>
              <a:t>of Employee Performance based on their Employee Id is represent in Values and Performance Score presented as Column </a:t>
            </a:r>
            <a:r>
              <a:rPr lang="en-US" sz="2000" dirty="0" smtClean="0"/>
              <a:t>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743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45</cp:revision>
  <dcterms:created xsi:type="dcterms:W3CDTF">2024-08-21T00:32:52Z</dcterms:created>
  <dcterms:modified xsi:type="dcterms:W3CDTF">2024-08-27T06:19:03Z</dcterms:modified>
</cp:coreProperties>
</file>