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</p:sldIdLst>
  <p:sldSz cx="18288000" cy="10287000"/>
  <p:notesSz cx="6858000" cy="9144000"/>
  <p:embeddedFontLst>
    <p:embeddedFont>
      <p:font typeface="Aileron" panose="020B0604020202020204" charset="0"/>
      <p:regular r:id="rId4"/>
    </p:embeddedFont>
    <p:embeddedFont>
      <p:font typeface="Aileron Bold" panose="020B0604020202020204" charset="0"/>
      <p:regular r:id="rId5"/>
    </p:embeddedFont>
    <p:embeddedFont>
      <p:font typeface="Aileron Ultra-Bold" panose="020B0604020202020204" charset="0"/>
      <p:regular r:id="rId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41" autoAdjust="0"/>
  </p:normalViewPr>
  <p:slideViewPr>
    <p:cSldViewPr>
      <p:cViewPr varScale="1">
        <p:scale>
          <a:sx n="52" d="100"/>
          <a:sy n="52" d="100"/>
        </p:scale>
        <p:origin x="8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0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000750" y="2000250"/>
            <a:ext cx="3143250" cy="3143250"/>
            <a:chOff x="0" y="0"/>
            <a:chExt cx="827852" cy="8278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27852" cy="827852"/>
            </a:xfrm>
            <a:custGeom>
              <a:avLst/>
              <a:gdLst/>
              <a:ahLst/>
              <a:cxnLst/>
              <a:rect l="l" t="t" r="r" b="b"/>
              <a:pathLst>
                <a:path w="827852" h="827852">
                  <a:moveTo>
                    <a:pt x="0" y="0"/>
                  </a:moveTo>
                  <a:lnTo>
                    <a:pt x="827852" y="0"/>
                  </a:lnTo>
                  <a:lnTo>
                    <a:pt x="827852" y="827852"/>
                  </a:lnTo>
                  <a:lnTo>
                    <a:pt x="0" y="827852"/>
                  </a:lnTo>
                  <a:close/>
                </a:path>
              </a:pathLst>
            </a:custGeom>
            <a:solidFill>
              <a:srgbClr val="2C92D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71450"/>
              <a:ext cx="827852" cy="9993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2319"/>
                </a:lnSpc>
              </a:pPr>
              <a:r>
                <a:rPr lang="en-US" sz="8799" b="1">
                  <a:solidFill>
                    <a:srgbClr val="FFFFFF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S</a:t>
              </a:r>
            </a:p>
          </p:txBody>
        </p:sp>
      </p:grpSp>
      <p:sp>
        <p:nvSpPr>
          <p:cNvPr id="5" name="Freeform 5"/>
          <p:cNvSpPr/>
          <p:nvPr/>
        </p:nvSpPr>
        <p:spPr>
          <a:xfrm rot="-5400000">
            <a:off x="6039693" y="4480190"/>
            <a:ext cx="624367" cy="702253"/>
          </a:xfrm>
          <a:custGeom>
            <a:avLst/>
            <a:gdLst/>
            <a:ahLst/>
            <a:cxnLst/>
            <a:rect l="l" t="t" r="r" b="b"/>
            <a:pathLst>
              <a:path w="624367" h="702253">
                <a:moveTo>
                  <a:pt x="0" y="0"/>
                </a:moveTo>
                <a:lnTo>
                  <a:pt x="624367" y="0"/>
                </a:lnTo>
                <a:lnTo>
                  <a:pt x="624367" y="702253"/>
                </a:lnTo>
                <a:lnTo>
                  <a:pt x="0" y="702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700522" y="1860767"/>
            <a:ext cx="5015807" cy="3280664"/>
            <a:chOff x="0" y="0"/>
            <a:chExt cx="6687743" cy="4374218"/>
          </a:xfrm>
        </p:grpSpPr>
        <p:sp>
          <p:nvSpPr>
            <p:cNvPr id="7" name="TextBox 7"/>
            <p:cNvSpPr txBox="1"/>
            <p:nvPr/>
          </p:nvSpPr>
          <p:spPr>
            <a:xfrm>
              <a:off x="0" y="-28575"/>
              <a:ext cx="6687743" cy="5907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800" b="1" spc="84">
                  <a:solidFill>
                    <a:srgbClr val="2C92D5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STRENGTHS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635212"/>
              <a:ext cx="6687743" cy="37390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96571" lvl="1" indent="-248285" algn="l">
                <a:lnSpc>
                  <a:spcPts val="4623"/>
                </a:lnSpc>
                <a:buFont typeface="Arial"/>
                <a:buChar char="•"/>
              </a:pPr>
              <a:r>
                <a:rPr lang="en-US" sz="2300" spc="34" dirty="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 On Time Service</a:t>
              </a:r>
            </a:p>
            <a:p>
              <a:pPr marL="496571" lvl="1" indent="-248285" algn="l">
                <a:lnSpc>
                  <a:spcPts val="4623"/>
                </a:lnSpc>
                <a:buFont typeface="Arial"/>
                <a:buChar char="•"/>
              </a:pPr>
              <a:r>
                <a:rPr lang="en-US" sz="2300" spc="34" dirty="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 Experienced Service Technicians </a:t>
              </a:r>
            </a:p>
            <a:p>
              <a:pPr marL="496571" lvl="1" indent="-248285" algn="l">
                <a:lnSpc>
                  <a:spcPts val="4623"/>
                </a:lnSpc>
                <a:buFont typeface="Arial"/>
                <a:buChar char="•"/>
              </a:pPr>
              <a:r>
                <a:rPr lang="en-US" sz="2300" spc="34" dirty="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Multi brand Service Expert</a:t>
              </a:r>
            </a:p>
            <a:p>
              <a:pPr marL="496571" lvl="1" indent="-248285" algn="l">
                <a:lnSpc>
                  <a:spcPts val="4623"/>
                </a:lnSpc>
                <a:buFont typeface="Arial"/>
                <a:buChar char="•"/>
              </a:pPr>
              <a:r>
                <a:rPr lang="en-US" sz="2300" spc="34" dirty="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 Expertise in German Cars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2718243" y="2479511"/>
            <a:ext cx="4803599" cy="2043175"/>
            <a:chOff x="0" y="0"/>
            <a:chExt cx="6404799" cy="2724234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28575"/>
              <a:ext cx="6404799" cy="5907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800" b="1" spc="84">
                  <a:solidFill>
                    <a:srgbClr val="2C92D5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WEAKNESSES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644737"/>
              <a:ext cx="6404799" cy="20794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74981" lvl="1" indent="-237491" algn="l">
                <a:lnSpc>
                  <a:spcPts val="4422"/>
                </a:lnSpc>
                <a:buFont typeface="Arial"/>
                <a:buChar char="•"/>
              </a:pPr>
              <a:r>
                <a:rPr lang="en-US" sz="2200" spc="33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 Service Advancements (special tools)</a:t>
              </a:r>
            </a:p>
            <a:p>
              <a:pPr marL="474981" lvl="1" indent="-237491" algn="l">
                <a:lnSpc>
                  <a:spcPts val="4422"/>
                </a:lnSpc>
                <a:buFont typeface="Arial"/>
                <a:buChar char="•"/>
              </a:pPr>
              <a:r>
                <a:rPr lang="en-US" sz="2200" spc="33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 Knowledge updates</a:t>
              </a: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028700" y="5893409"/>
            <a:ext cx="4191000" cy="450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800" b="1" spc="84">
                <a:solidFill>
                  <a:srgbClr val="2C92D5"/>
                </a:solidFill>
                <a:latin typeface="Aileron Bold"/>
                <a:ea typeface="Aileron Bold"/>
                <a:cs typeface="Aileron Bold"/>
                <a:sym typeface="Aileron Bold"/>
              </a:rPr>
              <a:t>OPPORTUNITIES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12718243" y="5488088"/>
            <a:ext cx="4803599" cy="2595625"/>
            <a:chOff x="0" y="0"/>
            <a:chExt cx="6404799" cy="3460834"/>
          </a:xfrm>
        </p:grpSpPr>
        <p:sp>
          <p:nvSpPr>
            <p:cNvPr id="14" name="TextBox 14"/>
            <p:cNvSpPr txBox="1"/>
            <p:nvPr/>
          </p:nvSpPr>
          <p:spPr>
            <a:xfrm>
              <a:off x="0" y="-28575"/>
              <a:ext cx="6404799" cy="5907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800" b="1" spc="84">
                  <a:solidFill>
                    <a:srgbClr val="2C92D5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THREATS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644737"/>
              <a:ext cx="6404799" cy="28160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74981" lvl="1" indent="-237491" algn="l">
                <a:lnSpc>
                  <a:spcPts val="4422"/>
                </a:lnSpc>
                <a:buFont typeface="Arial"/>
                <a:buChar char="•"/>
              </a:pPr>
              <a:r>
                <a:rPr lang="en-US" sz="2200" spc="33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Stabilized Brands Geographically </a:t>
              </a:r>
            </a:p>
            <a:p>
              <a:pPr marL="474981" lvl="1" indent="-237491" algn="l">
                <a:lnSpc>
                  <a:spcPts val="4422"/>
                </a:lnSpc>
                <a:buFont typeface="Arial"/>
                <a:buChar char="•"/>
              </a:pPr>
              <a:r>
                <a:rPr lang="en-US" sz="2200" spc="33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Competitive Brands (Cost efficient) </a:t>
              </a:r>
            </a:p>
            <a:p>
              <a:pPr marL="474981" lvl="1" indent="-237491" algn="l">
                <a:lnSpc>
                  <a:spcPts val="4422"/>
                </a:lnSpc>
                <a:buFont typeface="Arial"/>
                <a:buChar char="•"/>
              </a:pPr>
              <a:r>
                <a:rPr lang="en-US" sz="2200" spc="33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Rapid Investments in Brands 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6000750" y="5143500"/>
            <a:ext cx="3143250" cy="3143250"/>
            <a:chOff x="0" y="0"/>
            <a:chExt cx="827852" cy="82785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27852" cy="827852"/>
            </a:xfrm>
            <a:custGeom>
              <a:avLst/>
              <a:gdLst/>
              <a:ahLst/>
              <a:cxnLst/>
              <a:rect l="l" t="t" r="r" b="b"/>
              <a:pathLst>
                <a:path w="827852" h="827852">
                  <a:moveTo>
                    <a:pt x="0" y="0"/>
                  </a:moveTo>
                  <a:lnTo>
                    <a:pt x="827852" y="0"/>
                  </a:lnTo>
                  <a:lnTo>
                    <a:pt x="827852" y="827852"/>
                  </a:lnTo>
                  <a:lnTo>
                    <a:pt x="0" y="827852"/>
                  </a:lnTo>
                  <a:close/>
                </a:path>
              </a:pathLst>
            </a:custGeom>
            <a:solidFill>
              <a:srgbClr val="37C9EF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171450"/>
              <a:ext cx="827852" cy="9993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2319"/>
                </a:lnSpc>
              </a:pPr>
              <a:r>
                <a:rPr lang="en-US" sz="8799" b="1">
                  <a:solidFill>
                    <a:srgbClr val="FFFFFF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O</a:t>
              </a:r>
            </a:p>
          </p:txBody>
        </p:sp>
      </p:grpSp>
      <p:sp>
        <p:nvSpPr>
          <p:cNvPr id="19" name="Freeform 19"/>
          <p:cNvSpPr/>
          <p:nvPr/>
        </p:nvSpPr>
        <p:spPr>
          <a:xfrm rot="-10800000">
            <a:off x="8519633" y="7584497"/>
            <a:ext cx="624367" cy="702253"/>
          </a:xfrm>
          <a:custGeom>
            <a:avLst/>
            <a:gdLst/>
            <a:ahLst/>
            <a:cxnLst/>
            <a:rect l="l" t="t" r="r" b="b"/>
            <a:pathLst>
              <a:path w="624367" h="702253">
                <a:moveTo>
                  <a:pt x="0" y="0"/>
                </a:moveTo>
                <a:lnTo>
                  <a:pt x="624367" y="0"/>
                </a:lnTo>
                <a:lnTo>
                  <a:pt x="624367" y="702253"/>
                </a:lnTo>
                <a:lnTo>
                  <a:pt x="0" y="702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0" name="Group 20"/>
          <p:cNvGrpSpPr/>
          <p:nvPr/>
        </p:nvGrpSpPr>
        <p:grpSpPr>
          <a:xfrm>
            <a:off x="9144000" y="2000250"/>
            <a:ext cx="3143250" cy="3143250"/>
            <a:chOff x="0" y="0"/>
            <a:chExt cx="827852" cy="8278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27852" cy="827852"/>
            </a:xfrm>
            <a:custGeom>
              <a:avLst/>
              <a:gdLst/>
              <a:ahLst/>
              <a:cxnLst/>
              <a:rect l="l" t="t" r="r" b="b"/>
              <a:pathLst>
                <a:path w="827852" h="827852">
                  <a:moveTo>
                    <a:pt x="0" y="0"/>
                  </a:moveTo>
                  <a:lnTo>
                    <a:pt x="827852" y="0"/>
                  </a:lnTo>
                  <a:lnTo>
                    <a:pt x="827852" y="827852"/>
                  </a:lnTo>
                  <a:lnTo>
                    <a:pt x="0" y="827852"/>
                  </a:lnTo>
                  <a:close/>
                </a:path>
              </a:pathLst>
            </a:custGeom>
            <a:solidFill>
              <a:srgbClr val="37C9EF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171450"/>
              <a:ext cx="827852" cy="9993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2319"/>
                </a:lnSpc>
              </a:pPr>
              <a:r>
                <a:rPr lang="en-US" sz="8799" b="1">
                  <a:solidFill>
                    <a:srgbClr val="FFFFFF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W</a:t>
              </a:r>
            </a:p>
          </p:txBody>
        </p:sp>
      </p:grpSp>
      <p:sp>
        <p:nvSpPr>
          <p:cNvPr id="23" name="Freeform 23"/>
          <p:cNvSpPr/>
          <p:nvPr/>
        </p:nvSpPr>
        <p:spPr>
          <a:xfrm>
            <a:off x="9144000" y="2000250"/>
            <a:ext cx="624367" cy="702253"/>
          </a:xfrm>
          <a:custGeom>
            <a:avLst/>
            <a:gdLst/>
            <a:ahLst/>
            <a:cxnLst/>
            <a:rect l="l" t="t" r="r" b="b"/>
            <a:pathLst>
              <a:path w="624367" h="702253">
                <a:moveTo>
                  <a:pt x="0" y="0"/>
                </a:moveTo>
                <a:lnTo>
                  <a:pt x="624367" y="0"/>
                </a:lnTo>
                <a:lnTo>
                  <a:pt x="624367" y="702253"/>
                </a:lnTo>
                <a:lnTo>
                  <a:pt x="0" y="702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4" name="Group 24"/>
          <p:cNvGrpSpPr/>
          <p:nvPr/>
        </p:nvGrpSpPr>
        <p:grpSpPr>
          <a:xfrm>
            <a:off x="9144000" y="5143500"/>
            <a:ext cx="3143250" cy="3143250"/>
            <a:chOff x="0" y="0"/>
            <a:chExt cx="827852" cy="827852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27852" cy="827852"/>
            </a:xfrm>
            <a:custGeom>
              <a:avLst/>
              <a:gdLst/>
              <a:ahLst/>
              <a:cxnLst/>
              <a:rect l="l" t="t" r="r" b="b"/>
              <a:pathLst>
                <a:path w="827852" h="827852">
                  <a:moveTo>
                    <a:pt x="0" y="0"/>
                  </a:moveTo>
                  <a:lnTo>
                    <a:pt x="827852" y="0"/>
                  </a:lnTo>
                  <a:lnTo>
                    <a:pt x="827852" y="827852"/>
                  </a:lnTo>
                  <a:lnTo>
                    <a:pt x="0" y="827852"/>
                  </a:lnTo>
                  <a:close/>
                </a:path>
              </a:pathLst>
            </a:custGeom>
            <a:solidFill>
              <a:srgbClr val="2C92D5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171450"/>
              <a:ext cx="827852" cy="9993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2319"/>
                </a:lnSpc>
              </a:pPr>
              <a:r>
                <a:rPr lang="en-US" sz="8799" b="1">
                  <a:solidFill>
                    <a:srgbClr val="FFFFFF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T</a:t>
              </a:r>
            </a:p>
          </p:txBody>
        </p:sp>
      </p:grpSp>
      <p:sp>
        <p:nvSpPr>
          <p:cNvPr id="27" name="Freeform 27"/>
          <p:cNvSpPr/>
          <p:nvPr/>
        </p:nvSpPr>
        <p:spPr>
          <a:xfrm rot="5400000">
            <a:off x="11623940" y="5104557"/>
            <a:ext cx="624367" cy="702253"/>
          </a:xfrm>
          <a:custGeom>
            <a:avLst/>
            <a:gdLst/>
            <a:ahLst/>
            <a:cxnLst/>
            <a:rect l="l" t="t" r="r" b="b"/>
            <a:pathLst>
              <a:path w="624367" h="702253">
                <a:moveTo>
                  <a:pt x="0" y="0"/>
                </a:moveTo>
                <a:lnTo>
                  <a:pt x="624367" y="0"/>
                </a:lnTo>
                <a:lnTo>
                  <a:pt x="624367" y="702253"/>
                </a:lnTo>
                <a:lnTo>
                  <a:pt x="0" y="702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700522" y="6496206"/>
            <a:ext cx="5015807" cy="1602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81" lvl="1" indent="-237491" algn="l">
              <a:lnSpc>
                <a:spcPts val="4422"/>
              </a:lnSpc>
              <a:buFont typeface="Arial"/>
              <a:buChar char="•"/>
            </a:pPr>
            <a:r>
              <a:rPr lang="en-US" sz="2200" spc="33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Brand Marketing - Digital Medium </a:t>
            </a:r>
          </a:p>
          <a:p>
            <a:pPr marL="474981" lvl="1" indent="-237491" algn="just">
              <a:lnSpc>
                <a:spcPts val="4422"/>
              </a:lnSpc>
              <a:buFont typeface="Arial"/>
              <a:buChar char="•"/>
            </a:pPr>
            <a:r>
              <a:rPr lang="en-US" sz="2200" spc="33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Geographical Approach</a:t>
            </a:r>
          </a:p>
          <a:p>
            <a:pPr marL="474981" lvl="1" indent="-237491" algn="l">
              <a:lnSpc>
                <a:spcPts val="4422"/>
              </a:lnSpc>
              <a:buFont typeface="Arial"/>
              <a:buChar char="•"/>
            </a:pPr>
            <a:r>
              <a:rPr lang="en-US" sz="2200" spc="33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Transformation in Technology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6703003" y="4928553"/>
            <a:ext cx="4881994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 spc="36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</a:t>
            </a:r>
            <a:r>
              <a:rPr lang="en-US" sz="2400" b="1" spc="36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JK CAR CARE SWOT ANALYSIS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thruBlk="1"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94913" y="3053023"/>
            <a:ext cx="4735088" cy="3580137"/>
            <a:chOff x="0" y="0"/>
            <a:chExt cx="812800" cy="6367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636794"/>
            </a:xfrm>
            <a:custGeom>
              <a:avLst/>
              <a:gdLst/>
              <a:ahLst/>
              <a:cxnLst/>
              <a:rect l="l" t="t" r="r" b="b"/>
              <a:pathLst>
                <a:path w="812800" h="636794">
                  <a:moveTo>
                    <a:pt x="406400" y="0"/>
                  </a:moveTo>
                  <a:cubicBezTo>
                    <a:pt x="181951" y="0"/>
                    <a:pt x="0" y="142551"/>
                    <a:pt x="0" y="318397"/>
                  </a:cubicBezTo>
                  <a:cubicBezTo>
                    <a:pt x="0" y="494243"/>
                    <a:pt x="181951" y="636794"/>
                    <a:pt x="406400" y="636794"/>
                  </a:cubicBezTo>
                  <a:cubicBezTo>
                    <a:pt x="630849" y="636794"/>
                    <a:pt x="812800" y="494243"/>
                    <a:pt x="812800" y="318397"/>
                  </a:cubicBezTo>
                  <a:cubicBezTo>
                    <a:pt x="812800" y="1425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952500" cap="sq">
              <a:solidFill>
                <a:srgbClr val="37C9EF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119555" y="46544"/>
              <a:ext cx="617045" cy="530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r>
                <a:rPr lang="en-US" sz="2400" spc="36" dirty="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GO MECHANIC SWOT ANALYSIS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822906" y="2561245"/>
            <a:ext cx="2098258" cy="2098258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95250" cap="sq">
              <a:solidFill>
                <a:srgbClr val="37C9EF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190500"/>
              <a:ext cx="660400" cy="5461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799"/>
                </a:lnSpc>
              </a:pPr>
              <a:r>
                <a:rPr lang="en-US" sz="5799" b="1">
                  <a:solidFill>
                    <a:srgbClr val="2C92D5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S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366836" y="2561245"/>
            <a:ext cx="2098258" cy="2098258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95250" cap="sq">
              <a:solidFill>
                <a:srgbClr val="37C9E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76200" y="190500"/>
              <a:ext cx="660400" cy="5461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799"/>
                </a:lnSpc>
              </a:pPr>
              <a:r>
                <a:rPr lang="en-US" sz="5799" b="1">
                  <a:solidFill>
                    <a:srgbClr val="2C92D5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W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5822906" y="5627497"/>
            <a:ext cx="2098258" cy="2098258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95250" cap="sq">
              <a:solidFill>
                <a:srgbClr val="37C9EF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190500"/>
              <a:ext cx="660400" cy="5461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799"/>
                </a:lnSpc>
              </a:pPr>
              <a:r>
                <a:rPr lang="en-US" sz="5799" b="1">
                  <a:solidFill>
                    <a:srgbClr val="2C92D5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O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0366836" y="5627497"/>
            <a:ext cx="2098258" cy="2098258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95250" cap="sq">
              <a:solidFill>
                <a:srgbClr val="37C9EF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76200" y="190500"/>
              <a:ext cx="660400" cy="5461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799"/>
                </a:lnSpc>
              </a:pPr>
              <a:r>
                <a:rPr lang="en-US" sz="5799" b="1">
                  <a:solidFill>
                    <a:srgbClr val="2C92D5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T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028700" y="2264537"/>
            <a:ext cx="4322943" cy="2043175"/>
            <a:chOff x="0" y="0"/>
            <a:chExt cx="5763925" cy="2724234"/>
          </a:xfrm>
        </p:grpSpPr>
        <p:sp>
          <p:nvSpPr>
            <p:cNvPr id="18" name="TextBox 18"/>
            <p:cNvSpPr txBox="1"/>
            <p:nvPr/>
          </p:nvSpPr>
          <p:spPr>
            <a:xfrm>
              <a:off x="0" y="-28575"/>
              <a:ext cx="5763925" cy="5907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800" b="1" spc="84">
                  <a:solidFill>
                    <a:srgbClr val="2C92D5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STRENGTHS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644737"/>
              <a:ext cx="5763925" cy="20794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74981" lvl="1" indent="-237491" algn="l">
                <a:lnSpc>
                  <a:spcPts val="4422"/>
                </a:lnSpc>
                <a:buFont typeface="Arial"/>
                <a:buChar char="•"/>
              </a:pPr>
              <a:r>
                <a:rPr lang="en-US" sz="2200" spc="33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 User Friendly Website</a:t>
              </a:r>
            </a:p>
            <a:p>
              <a:pPr marL="474981" lvl="1" indent="-237491" algn="l">
                <a:lnSpc>
                  <a:spcPts val="4422"/>
                </a:lnSpc>
                <a:buFont typeface="Arial"/>
                <a:buChar char="•"/>
              </a:pPr>
              <a:r>
                <a:rPr lang="en-US" sz="2200" spc="33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 Extensive Network Service</a:t>
              </a:r>
            </a:p>
            <a:p>
              <a:pPr marL="474981" lvl="1" indent="-237491" algn="l">
                <a:lnSpc>
                  <a:spcPts val="4422"/>
                </a:lnSpc>
                <a:buFont typeface="Arial"/>
                <a:buChar char="•"/>
              </a:pPr>
              <a:r>
                <a:rPr lang="en-US" sz="2200" spc="33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Competitive Pricing 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3068300" y="1712087"/>
            <a:ext cx="4191000" cy="3148075"/>
            <a:chOff x="0" y="0"/>
            <a:chExt cx="5588000" cy="4197434"/>
          </a:xfrm>
        </p:grpSpPr>
        <p:sp>
          <p:nvSpPr>
            <p:cNvPr id="21" name="TextBox 21"/>
            <p:cNvSpPr txBox="1"/>
            <p:nvPr/>
          </p:nvSpPr>
          <p:spPr>
            <a:xfrm>
              <a:off x="0" y="-28575"/>
              <a:ext cx="5588000" cy="5907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800" b="1" spc="84">
                  <a:solidFill>
                    <a:srgbClr val="2C92D5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WEAKNESSES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644737"/>
              <a:ext cx="5588000" cy="35526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74981" lvl="1" indent="-237491" algn="l">
                <a:lnSpc>
                  <a:spcPts val="4422"/>
                </a:lnSpc>
                <a:buFont typeface="Arial"/>
                <a:buChar char="•"/>
              </a:pPr>
              <a:r>
                <a:rPr lang="en-US" sz="2200" spc="33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Limited Geographical presence </a:t>
              </a:r>
            </a:p>
            <a:p>
              <a:pPr marL="474981" lvl="1" indent="-237491" algn="l">
                <a:lnSpc>
                  <a:spcPts val="4422"/>
                </a:lnSpc>
                <a:buFont typeface="Arial"/>
                <a:buChar char="•"/>
              </a:pPr>
              <a:r>
                <a:rPr lang="en-US" sz="2200" spc="33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Depend on Third Party Service </a:t>
              </a:r>
            </a:p>
            <a:p>
              <a:pPr marL="474981" lvl="1" indent="-237491" algn="l">
                <a:lnSpc>
                  <a:spcPts val="4422"/>
                </a:lnSpc>
                <a:buFont typeface="Arial"/>
                <a:buChar char="•"/>
              </a:pPr>
              <a:r>
                <a:rPr lang="en-US" sz="2200" spc="33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Low Brand Awareness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028700" y="5979287"/>
            <a:ext cx="4322943" cy="2043175"/>
            <a:chOff x="0" y="0"/>
            <a:chExt cx="5763925" cy="2724234"/>
          </a:xfrm>
        </p:grpSpPr>
        <p:sp>
          <p:nvSpPr>
            <p:cNvPr id="24" name="TextBox 24"/>
            <p:cNvSpPr txBox="1"/>
            <p:nvPr/>
          </p:nvSpPr>
          <p:spPr>
            <a:xfrm>
              <a:off x="0" y="-28575"/>
              <a:ext cx="5763925" cy="5907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800" b="1" spc="84">
                  <a:solidFill>
                    <a:srgbClr val="2C92D5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OPPORTUNITIES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644737"/>
              <a:ext cx="5763925" cy="20794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74981" lvl="1" indent="-237491" algn="l">
                <a:lnSpc>
                  <a:spcPts val="4422"/>
                </a:lnSpc>
                <a:buFont typeface="Arial"/>
                <a:buChar char="•"/>
              </a:pPr>
              <a:r>
                <a:rPr lang="en-US" sz="2200" spc="33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 Digital Transformation </a:t>
              </a:r>
            </a:p>
            <a:p>
              <a:pPr marL="474981" lvl="1" indent="-237491" algn="l">
                <a:lnSpc>
                  <a:spcPts val="4422"/>
                </a:lnSpc>
                <a:buFont typeface="Arial"/>
                <a:buChar char="•"/>
              </a:pPr>
              <a:r>
                <a:rPr lang="en-US" sz="2200" spc="33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New Geographical Market</a:t>
              </a:r>
            </a:p>
            <a:p>
              <a:pPr marL="474981" lvl="1" indent="-237491" algn="l">
                <a:lnSpc>
                  <a:spcPts val="4422"/>
                </a:lnSpc>
                <a:buFont typeface="Arial"/>
                <a:buChar char="•"/>
              </a:pPr>
              <a:r>
                <a:rPr lang="en-US" sz="2200" spc="33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 Diversification of service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3068300" y="5703062"/>
            <a:ext cx="4191000" cy="2595625"/>
            <a:chOff x="0" y="0"/>
            <a:chExt cx="5588000" cy="3460834"/>
          </a:xfrm>
        </p:grpSpPr>
        <p:sp>
          <p:nvSpPr>
            <p:cNvPr id="27" name="TextBox 27"/>
            <p:cNvSpPr txBox="1"/>
            <p:nvPr/>
          </p:nvSpPr>
          <p:spPr>
            <a:xfrm>
              <a:off x="0" y="-28575"/>
              <a:ext cx="5588000" cy="5907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800" b="1" spc="84">
                  <a:solidFill>
                    <a:srgbClr val="2C92D5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THREATS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644737"/>
              <a:ext cx="5588000" cy="28160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74981" lvl="1" indent="-237491" algn="l">
                <a:lnSpc>
                  <a:spcPts val="4422"/>
                </a:lnSpc>
                <a:buFont typeface="Arial"/>
                <a:buChar char="•"/>
              </a:pPr>
              <a:r>
                <a:rPr lang="en-US" sz="2200" spc="33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Changes In Regulations Rapid Technology Advancement Past Negative Experience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118</Words>
  <Application>Microsoft Office PowerPoint</Application>
  <PresentationFormat>Custom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Aileron Ultra-Bold</vt:lpstr>
      <vt:lpstr>Aileron</vt:lpstr>
      <vt:lpstr>Arial</vt:lpstr>
      <vt:lpstr>Calibri</vt:lpstr>
      <vt:lpstr>Aileron Bold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SWOT Analysis Presentation</dc:title>
  <cp:lastModifiedBy>Nethra Rajeev</cp:lastModifiedBy>
  <cp:revision>3</cp:revision>
  <dcterms:created xsi:type="dcterms:W3CDTF">2006-08-16T00:00:00Z</dcterms:created>
  <dcterms:modified xsi:type="dcterms:W3CDTF">2025-04-10T10:45:30Z</dcterms:modified>
  <dc:identifier>DAGkOvz4y24</dc:identifier>
</cp:coreProperties>
</file>