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9" r:id="rId9"/>
    <p:sldId id="265" r:id="rId10"/>
    <p:sldId id="268"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27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GOD-IS-LOVE\Downloads\Employee_Dataset%20(1)%20YUVARANI%20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GB"/>
  <c:pivotSource>
    <c:name>[Employee_Dataset (1) YUVARANI R.xlsx]Sheet3!PivotTable1</c:name>
    <c:fmtId val="2"/>
  </c:pivotSource>
  <c:chart>
    <c:title>
      <c:tx>
        <c:rich>
          <a:bodyPr/>
          <a:lstStyle/>
          <a:p>
            <a:pPr>
              <a:defRPr/>
            </a:pPr>
            <a:r>
              <a:rPr lang="en-US"/>
              <a:t>Employee data analysis</a:t>
            </a:r>
          </a:p>
        </c:rich>
      </c:tx>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s>
    <c:plotArea>
      <c:layout/>
      <c:barChart>
        <c:barDir val="bar"/>
        <c:grouping val="stacked"/>
        <c:ser>
          <c:idx val="0"/>
          <c:order val="0"/>
          <c:tx>
            <c:strRef>
              <c:f>Sheet3!$B$3:$B$4</c:f>
              <c:strCache>
                <c:ptCount val="1"/>
                <c:pt idx="0">
                  <c:v>0.2</c:v>
                </c:pt>
              </c:strCache>
            </c:strRef>
          </c:tx>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Sheet3!$B$5:$B$19</c:f>
              <c:numCache>
                <c:formatCode>General</c:formatCode>
                <c:ptCount val="14"/>
                <c:pt idx="8">
                  <c:v>1</c:v>
                </c:pt>
                <c:pt idx="11">
                  <c:v>2</c:v>
                </c:pt>
              </c:numCache>
            </c:numRef>
          </c:val>
        </c:ser>
        <c:ser>
          <c:idx val="1"/>
          <c:order val="1"/>
          <c:tx>
            <c:strRef>
              <c:f>Sheet3!$C$3:$C$4</c:f>
              <c:strCache>
                <c:ptCount val="1"/>
                <c:pt idx="0">
                  <c:v>0.3</c:v>
                </c:pt>
              </c:strCache>
            </c:strRef>
          </c:tx>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Sheet3!$C$5:$C$19</c:f>
              <c:numCache>
                <c:formatCode>General</c:formatCode>
                <c:ptCount val="14"/>
                <c:pt idx="0">
                  <c:v>5</c:v>
                </c:pt>
                <c:pt idx="2">
                  <c:v>1</c:v>
                </c:pt>
                <c:pt idx="3">
                  <c:v>1</c:v>
                </c:pt>
                <c:pt idx="4">
                  <c:v>1</c:v>
                </c:pt>
                <c:pt idx="5">
                  <c:v>1</c:v>
                </c:pt>
                <c:pt idx="9">
                  <c:v>1</c:v>
                </c:pt>
                <c:pt idx="10">
                  <c:v>1</c:v>
                </c:pt>
                <c:pt idx="12">
                  <c:v>1</c:v>
                </c:pt>
              </c:numCache>
            </c:numRef>
          </c:val>
        </c:ser>
        <c:ser>
          <c:idx val="2"/>
          <c:order val="2"/>
          <c:tx>
            <c:strRef>
              <c:f>Sheet3!$D$3:$D$4</c:f>
              <c:strCache>
                <c:ptCount val="1"/>
                <c:pt idx="0">
                  <c:v>0.4</c:v>
                </c:pt>
              </c:strCache>
            </c:strRef>
          </c:tx>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Sheet3!$D$5:$D$19</c:f>
              <c:numCache>
                <c:formatCode>General</c:formatCode>
                <c:ptCount val="14"/>
                <c:pt idx="1">
                  <c:v>1</c:v>
                </c:pt>
                <c:pt idx="3">
                  <c:v>2</c:v>
                </c:pt>
                <c:pt idx="8">
                  <c:v>1</c:v>
                </c:pt>
                <c:pt idx="9">
                  <c:v>1</c:v>
                </c:pt>
                <c:pt idx="12">
                  <c:v>1</c:v>
                </c:pt>
              </c:numCache>
            </c:numRef>
          </c:val>
        </c:ser>
        <c:ser>
          <c:idx val="3"/>
          <c:order val="3"/>
          <c:tx>
            <c:strRef>
              <c:f>Sheet3!$E$3:$E$4</c:f>
              <c:strCache>
                <c:ptCount val="1"/>
                <c:pt idx="0">
                  <c:v>0.5</c:v>
                </c:pt>
              </c:strCache>
            </c:strRef>
          </c:tx>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Sheet3!$E$5:$E$19</c:f>
              <c:numCache>
                <c:formatCode>General</c:formatCode>
                <c:ptCount val="14"/>
                <c:pt idx="2">
                  <c:v>1</c:v>
                </c:pt>
                <c:pt idx="12">
                  <c:v>1</c:v>
                </c:pt>
              </c:numCache>
            </c:numRef>
          </c:val>
        </c:ser>
        <c:ser>
          <c:idx val="4"/>
          <c:order val="4"/>
          <c:tx>
            <c:strRef>
              <c:f>Sheet3!$F$3:$F$4</c:f>
              <c:strCache>
                <c:ptCount val="1"/>
                <c:pt idx="0">
                  <c:v>0.6</c:v>
                </c:pt>
              </c:strCache>
            </c:strRef>
          </c:tx>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Sheet3!$F$5:$F$19</c:f>
              <c:numCache>
                <c:formatCode>General</c:formatCode>
                <c:ptCount val="14"/>
                <c:pt idx="5">
                  <c:v>1</c:v>
                </c:pt>
                <c:pt idx="6">
                  <c:v>1</c:v>
                </c:pt>
                <c:pt idx="7">
                  <c:v>1</c:v>
                </c:pt>
                <c:pt idx="9">
                  <c:v>1</c:v>
                </c:pt>
              </c:numCache>
            </c:numRef>
          </c:val>
        </c:ser>
        <c:ser>
          <c:idx val="5"/>
          <c:order val="5"/>
          <c:tx>
            <c:strRef>
              <c:f>Sheet3!$G$3:$G$4</c:f>
              <c:strCache>
                <c:ptCount val="1"/>
                <c:pt idx="0">
                  <c:v>0.7</c:v>
                </c:pt>
              </c:strCache>
            </c:strRef>
          </c:tx>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Sheet3!$G$5:$G$19</c:f>
              <c:numCache>
                <c:formatCode>General</c:formatCode>
                <c:ptCount val="14"/>
                <c:pt idx="4">
                  <c:v>1</c:v>
                </c:pt>
                <c:pt idx="6">
                  <c:v>1</c:v>
                </c:pt>
                <c:pt idx="10">
                  <c:v>2</c:v>
                </c:pt>
                <c:pt idx="12">
                  <c:v>1</c:v>
                </c:pt>
              </c:numCache>
            </c:numRef>
          </c:val>
        </c:ser>
        <c:ser>
          <c:idx val="6"/>
          <c:order val="6"/>
          <c:tx>
            <c:strRef>
              <c:f>Sheet3!$H$3:$H$4</c:f>
              <c:strCache>
                <c:ptCount val="1"/>
                <c:pt idx="0">
                  <c:v>0.8</c:v>
                </c:pt>
              </c:strCache>
            </c:strRef>
          </c:tx>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Sheet3!$H$5:$H$19</c:f>
              <c:numCache>
                <c:formatCode>General</c:formatCode>
                <c:ptCount val="14"/>
                <c:pt idx="1">
                  <c:v>2</c:v>
                </c:pt>
                <c:pt idx="3">
                  <c:v>1</c:v>
                </c:pt>
                <c:pt idx="4">
                  <c:v>1</c:v>
                </c:pt>
                <c:pt idx="5">
                  <c:v>1</c:v>
                </c:pt>
                <c:pt idx="8">
                  <c:v>2</c:v>
                </c:pt>
                <c:pt idx="10">
                  <c:v>1</c:v>
                </c:pt>
                <c:pt idx="11">
                  <c:v>3</c:v>
                </c:pt>
              </c:numCache>
            </c:numRef>
          </c:val>
        </c:ser>
        <c:ser>
          <c:idx val="7"/>
          <c:order val="7"/>
          <c:tx>
            <c:strRef>
              <c:f>Sheet3!$I$3:$I$4</c:f>
              <c:strCache>
                <c:ptCount val="1"/>
                <c:pt idx="0">
                  <c:v>0.9</c:v>
                </c:pt>
              </c:strCache>
            </c:strRef>
          </c:tx>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Sheet3!$I$5:$I$19</c:f>
              <c:numCache>
                <c:formatCode>General</c:formatCode>
                <c:ptCount val="14"/>
                <c:pt idx="0">
                  <c:v>1</c:v>
                </c:pt>
                <c:pt idx="1">
                  <c:v>1</c:v>
                </c:pt>
                <c:pt idx="5">
                  <c:v>1</c:v>
                </c:pt>
              </c:numCache>
            </c:numRef>
          </c:val>
        </c:ser>
        <c:ser>
          <c:idx val="8"/>
          <c:order val="8"/>
          <c:tx>
            <c:strRef>
              <c:f>Sheet3!$J$3:$J$4</c:f>
              <c:strCache>
                <c:ptCount val="1"/>
                <c:pt idx="0">
                  <c:v>1</c:v>
                </c:pt>
              </c:strCache>
            </c:strRef>
          </c:tx>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Sheet3!$J$5:$J$19</c:f>
              <c:numCache>
                <c:formatCode>General</c:formatCode>
                <c:ptCount val="14"/>
                <c:pt idx="0">
                  <c:v>14</c:v>
                </c:pt>
                <c:pt idx="1">
                  <c:v>17</c:v>
                </c:pt>
                <c:pt idx="2">
                  <c:v>11</c:v>
                </c:pt>
                <c:pt idx="3">
                  <c:v>8</c:v>
                </c:pt>
                <c:pt idx="4">
                  <c:v>15</c:v>
                </c:pt>
                <c:pt idx="5">
                  <c:v>6</c:v>
                </c:pt>
                <c:pt idx="6">
                  <c:v>6</c:v>
                </c:pt>
                <c:pt idx="7">
                  <c:v>17</c:v>
                </c:pt>
                <c:pt idx="8">
                  <c:v>11</c:v>
                </c:pt>
                <c:pt idx="9">
                  <c:v>6</c:v>
                </c:pt>
                <c:pt idx="10">
                  <c:v>12</c:v>
                </c:pt>
                <c:pt idx="11">
                  <c:v>12</c:v>
                </c:pt>
                <c:pt idx="12">
                  <c:v>15</c:v>
                </c:pt>
              </c:numCache>
            </c:numRef>
          </c:val>
        </c:ser>
        <c:ser>
          <c:idx val="9"/>
          <c:order val="9"/>
          <c:tx>
            <c:strRef>
              <c:f>Sheet3!$K$3:$K$4</c:f>
              <c:strCache>
                <c:ptCount val="1"/>
                <c:pt idx="0">
                  <c:v>(blank)</c:v>
                </c:pt>
              </c:strCache>
            </c:strRef>
          </c:tx>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Sheet3!$K$5:$K$19</c:f>
              <c:numCache>
                <c:formatCode>General</c:formatCode>
                <c:ptCount val="14"/>
              </c:numCache>
            </c:numRef>
          </c:val>
        </c:ser>
        <c:gapWidth val="55"/>
        <c:overlap val="100"/>
        <c:axId val="82194432"/>
        <c:axId val="82195968"/>
      </c:barChart>
      <c:catAx>
        <c:axId val="82194432"/>
        <c:scaling>
          <c:orientation val="minMax"/>
        </c:scaling>
        <c:axPos val="l"/>
        <c:majorTickMark val="none"/>
        <c:tickLblPos val="nextTo"/>
        <c:crossAx val="82195968"/>
        <c:crosses val="autoZero"/>
        <c:auto val="1"/>
        <c:lblAlgn val="ctr"/>
        <c:lblOffset val="100"/>
      </c:catAx>
      <c:valAx>
        <c:axId val="82195968"/>
        <c:scaling>
          <c:orientation val="minMax"/>
        </c:scaling>
        <c:axPos val="b"/>
        <c:majorGridlines/>
        <c:numFmt formatCode="General" sourceLinked="1"/>
        <c:majorTickMark val="none"/>
        <c:tickLblPos val="nextTo"/>
        <c:crossAx val="82194432"/>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3631763"/>
          </a:xfrm>
        </p:spPr>
        <p:txBody>
          <a:bodyPr/>
          <a:lstStyle/>
          <a:p>
            <a:r>
              <a:rPr lang="en-US" dirty="0" smtClean="0">
                <a:latin typeface="Times New Roman" panose="02020603050405020304" pitchFamily="18" charset="0"/>
                <a:cs typeface="Times New Roman" panose="02020603050405020304" pitchFamily="18" charset="0"/>
              </a:rPr>
              <a:t>Conclusion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his article highlights excel, remarkable versatility and utility  as a project management tool. From its </a:t>
            </a:r>
            <a:r>
              <a:rPr lang="en-US" sz="2800" dirty="0" err="1" smtClean="0">
                <a:latin typeface="Times New Roman" panose="02020603050405020304" pitchFamily="18" charset="0"/>
                <a:cs typeface="Times New Roman" panose="02020603050405020304" pitchFamily="18" charset="0"/>
              </a:rPr>
              <a:t>faamiliar</a:t>
            </a:r>
            <a:r>
              <a:rPr lang="en-US" sz="2800" dirty="0" smtClean="0">
                <a:latin typeface="Times New Roman" panose="02020603050405020304" pitchFamily="18" charset="0"/>
                <a:cs typeface="Times New Roman" panose="02020603050405020304" pitchFamily="18" charset="0"/>
              </a:rPr>
              <a:t> interface and cost, effectiveness to its advanced data analysis capabilities and robust reporting features. Excel stands out as a comprehensive solution for various project management needs.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457200"/>
            <a:ext cx="7776528" cy="520270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GB" sz="4250" spc="10" dirty="0" smtClean="0"/>
              <a:t/>
            </a:r>
            <a:br>
              <a:rPr lang="en-GB" sz="4250" spc="10" dirty="0" smtClean="0"/>
            </a:br>
            <a:r>
              <a:rPr lang="en-GB" sz="4250" spc="10" dirty="0" smtClean="0"/>
              <a:t/>
            </a:r>
            <a:br>
              <a:rPr lang="en-GB" sz="4250" spc="10" dirty="0" smtClean="0"/>
            </a:br>
            <a:r>
              <a:rPr lang="en-GB" sz="1800" spc="10" dirty="0" smtClean="0">
                <a:latin typeface="+mn-lt"/>
                <a:cs typeface="Segoe UI Semilight" pitchFamily="34" charset="0"/>
              </a:rPr>
              <a:t>Data cleaning </a:t>
            </a:r>
            <a:r>
              <a:rPr lang="en-GB" sz="1800" spc="10" dirty="0" smtClean="0">
                <a:cs typeface="Segoe UI Semilight" pitchFamily="34" charset="0"/>
              </a:rPr>
              <a:t/>
            </a:r>
            <a:br>
              <a:rPr lang="en-GB" sz="1800" spc="10" dirty="0" smtClean="0">
                <a:cs typeface="Segoe UI Semilight" pitchFamily="34" charset="0"/>
              </a:rPr>
            </a:br>
            <a:r>
              <a:rPr lang="en-GB" sz="1800" spc="10" dirty="0" smtClean="0">
                <a:cs typeface="Segoe UI Semilight" pitchFamily="34" charset="0"/>
              </a:rPr>
              <a:t>      </a:t>
            </a:r>
            <a:r>
              <a:rPr lang="en-GB" sz="1800" spc="10" dirty="0" smtClean="0"/>
              <a:t>  every HR analysis project starts with data. Sometimes you receive data from a colleague or client. At other times you query the database yourself.</a:t>
            </a:r>
            <a:br>
              <a:rPr lang="en-GB" sz="1800" spc="10" dirty="0" smtClean="0"/>
            </a:br>
            <a:r>
              <a:rPr lang="en-GB" sz="1800" spc="10" dirty="0" smtClean="0"/>
              <a:t/>
            </a:r>
            <a:br>
              <a:rPr lang="en-GB" sz="1800" spc="10" dirty="0" smtClean="0"/>
            </a:br>
            <a:r>
              <a:rPr lang="en-GB" sz="1800" spc="10" dirty="0" smtClean="0">
                <a:latin typeface="+mn-lt"/>
                <a:ea typeface="Segoe UI Symbol" pitchFamily="34" charset="0"/>
              </a:rPr>
              <a:t>Remove duplicates</a:t>
            </a:r>
            <a:r>
              <a:rPr lang="en-GB" sz="1800" spc="10" dirty="0" smtClean="0"/>
              <a:t/>
            </a:r>
            <a:br>
              <a:rPr lang="en-GB" sz="1800" spc="10" dirty="0" smtClean="0"/>
            </a:br>
            <a:r>
              <a:rPr lang="en-GB" sz="1800" spc="10" dirty="0" smtClean="0"/>
              <a:t> </a:t>
            </a:r>
            <a:r>
              <a:rPr lang="en-GB" sz="1800" spc="10" dirty="0" smtClean="0"/>
              <a:t>         At times, your data tables may contain duplicate information. Maybe a specific employee appears twice in your database due to an administration error.</a:t>
            </a:r>
            <a:br>
              <a:rPr lang="en-GB" sz="1800" spc="10" dirty="0" smtClean="0"/>
            </a:br>
            <a:r>
              <a:rPr lang="en-GB" sz="1800" spc="10" dirty="0" smtClean="0"/>
              <a:t/>
            </a:r>
            <a:br>
              <a:rPr lang="en-GB" sz="1800" spc="10" dirty="0" smtClean="0"/>
            </a:br>
            <a:r>
              <a:rPr lang="en-GB" sz="1800" spc="10" dirty="0" smtClean="0">
                <a:latin typeface="+mn-lt"/>
                <a:ea typeface="SimSun-ExtB" pitchFamily="49" charset="-122"/>
              </a:rPr>
              <a:t>Sorting</a:t>
            </a:r>
            <a:r>
              <a:rPr lang="en-GB" sz="1800" spc="10" dirty="0" smtClean="0"/>
              <a:t/>
            </a:r>
            <a:br>
              <a:rPr lang="en-GB" sz="1800" spc="10" dirty="0" smtClean="0"/>
            </a:br>
            <a:r>
              <a:rPr lang="en-GB" sz="1800" spc="10" dirty="0" smtClean="0"/>
              <a:t>            sorting is one of the most </a:t>
            </a:r>
            <a:r>
              <a:rPr lang="en-GB" sz="1800" spc="10" dirty="0" err="1" smtClean="0"/>
              <a:t>commom</a:t>
            </a:r>
            <a:r>
              <a:rPr lang="en-GB" sz="1800" spc="10" dirty="0" smtClean="0"/>
              <a:t> tools of data management. You can sort your table by one or more </a:t>
            </a:r>
            <a:r>
              <a:rPr lang="en-GB" sz="1800" spc="10" dirty="0" err="1" smtClean="0"/>
              <a:t>colums</a:t>
            </a:r>
            <a:r>
              <a:rPr lang="en-GB" sz="1800" spc="10" dirty="0" smtClean="0"/>
              <a:t> in excel, in ascending or descending order, or create a custom sort. </a:t>
            </a: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762000"/>
            <a:ext cx="9166225" cy="537198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GB" sz="4250" spc="5" dirty="0" smtClean="0"/>
              <a:t>P</a:t>
            </a:r>
            <a:r>
              <a:rPr sz="4250" spc="5" dirty="0" smtClean="0"/>
              <a:t>ROJECT</a:t>
            </a:r>
            <a:r>
              <a:rPr sz="4250" spc="5" dirty="0"/>
              <a:t>	</a:t>
            </a:r>
            <a:r>
              <a:rPr sz="4250" spc="-20" dirty="0" smtClean="0"/>
              <a:t>OVERVIEW</a:t>
            </a:r>
            <a:r>
              <a:rPr lang="en-GB" sz="4250" spc="-20" dirty="0" smtClean="0"/>
              <a:t/>
            </a:r>
            <a:br>
              <a:rPr lang="en-GB" sz="4250" spc="-20" dirty="0" smtClean="0"/>
            </a:br>
            <a:r>
              <a:rPr lang="en-GB" sz="1800" spc="-20" dirty="0" err="1" smtClean="0"/>
              <a:t>Strategicvisualization</a:t>
            </a:r>
            <a:r>
              <a:rPr lang="en-GB" sz="1800" spc="-20" dirty="0" smtClean="0"/>
              <a:t>;</a:t>
            </a:r>
            <a:br>
              <a:rPr lang="en-GB" sz="1800" spc="-20" dirty="0" smtClean="0"/>
            </a:br>
            <a:r>
              <a:rPr lang="en-GB" sz="1800" spc="-20" dirty="0" smtClean="0"/>
              <a:t>        </a:t>
            </a:r>
            <a:r>
              <a:rPr lang="en-GB" sz="2000" spc="-20" dirty="0" smtClean="0"/>
              <a:t>designed excel tools for concise insight into termination rates, age distribution, and hiring trends. </a:t>
            </a:r>
            <a:br>
              <a:rPr lang="en-GB" sz="2000" spc="-20" dirty="0" smtClean="0"/>
            </a:br>
            <a:r>
              <a:rPr lang="en-GB" sz="2000" spc="-20" dirty="0" smtClean="0"/>
              <a:t/>
            </a:r>
            <a:br>
              <a:rPr lang="en-GB" sz="2000" spc="-20" dirty="0" smtClean="0"/>
            </a:br>
            <a:r>
              <a:rPr lang="en-GB" sz="2000" spc="-20" dirty="0" smtClean="0"/>
              <a:t>Interactive analytics;</a:t>
            </a:r>
            <a:br>
              <a:rPr lang="en-GB" sz="2000" spc="-20" dirty="0" smtClean="0"/>
            </a:br>
            <a:r>
              <a:rPr lang="en-GB" sz="2000" spc="-20" dirty="0" smtClean="0"/>
              <a:t/>
            </a:r>
            <a:br>
              <a:rPr lang="en-GB" sz="2000" spc="-20" dirty="0" smtClean="0"/>
            </a:br>
            <a:r>
              <a:rPr lang="en-GB" sz="2000" spc="-20" dirty="0" smtClean="0"/>
              <a:t>       enabled inter active through excel</a:t>
            </a:r>
            <a:r>
              <a:rPr lang="en-GB" sz="2000" spc="-20" dirty="0" smtClean="0"/>
              <a:t/>
            </a:r>
            <a:br>
              <a:rPr lang="en-GB" sz="2000" spc="-20" dirty="0" smtClean="0"/>
            </a:br>
            <a:r>
              <a:rPr lang="en-GB" sz="2000" spc="-20" dirty="0" smtClean="0"/>
              <a:t> filters, allowing stakeholders to </a:t>
            </a:r>
            <a:r>
              <a:rPr lang="en-GB" sz="2000" spc="-20" dirty="0" err="1" smtClean="0"/>
              <a:t>forcus</a:t>
            </a:r>
            <a:r>
              <a:rPr lang="en-GB" sz="2000" spc="-20" dirty="0" smtClean="0"/>
              <a:t> on key metric and obtain a comprehensive workforce overview.</a:t>
            </a:r>
            <a:r>
              <a:rPr lang="en-GB" sz="2000" spc="-20" dirty="0" smtClean="0"/>
              <a:t/>
            </a:r>
            <a:br>
              <a:rPr lang="en-GB" sz="2000" spc="-20" dirty="0" smtClean="0"/>
            </a:br>
            <a:r>
              <a:rPr lang="en-GB" sz="4250" spc="-20" dirty="0" smtClean="0"/>
              <a:t/>
            </a:r>
            <a:br>
              <a:rPr lang="en-GB" sz="4250" spc="-20" dirty="0" smtClean="0"/>
            </a:br>
            <a:r>
              <a:rPr lang="en-GB" sz="4250" spc="-20" dirty="0" smtClean="0"/>
              <a:t/>
            </a:r>
            <a:br>
              <a:rPr lang="en-GB" sz="4250" spc="-2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19050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2"/>
            <a:ext cx="8063548" cy="383310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GB" sz="3200" spc="5" dirty="0" smtClean="0"/>
              <a:t>   </a:t>
            </a:r>
            <a:br>
              <a:rPr lang="en-GB" sz="3200" spc="5" dirty="0" smtClean="0"/>
            </a:br>
            <a:r>
              <a:rPr lang="en-GB" sz="3200" spc="5" dirty="0" smtClean="0"/>
              <a:t/>
            </a:r>
            <a:br>
              <a:rPr lang="en-GB" sz="3200" spc="5" dirty="0" smtClean="0"/>
            </a:br>
            <a:r>
              <a:rPr lang="en-GB" sz="3200" spc="5" dirty="0" smtClean="0"/>
              <a:t>         </a:t>
            </a:r>
            <a:r>
              <a:rPr lang="en-GB" sz="2000" spc="5" dirty="0" smtClean="0"/>
              <a:t>      These attribute are typically those that do not change over time for an employee.</a:t>
            </a:r>
            <a:r>
              <a:rPr lang="en-GB" sz="2000" spc="5" dirty="0" smtClean="0"/>
              <a:t/>
            </a:r>
            <a:br>
              <a:rPr lang="en-GB" sz="2000" spc="5" dirty="0" smtClean="0"/>
            </a:br>
            <a:r>
              <a:rPr lang="en-GB" sz="2000" spc="5" dirty="0" smtClean="0"/>
              <a:t/>
            </a:r>
            <a:br>
              <a:rPr lang="en-GB" sz="2000" spc="5" dirty="0" smtClean="0"/>
            </a:br>
            <a:r>
              <a:rPr lang="en-GB" sz="2000" spc="5" dirty="0" smtClean="0"/>
              <a:t> </a:t>
            </a:r>
            <a:r>
              <a:rPr lang="en-GB" sz="2000" spc="5" dirty="0" smtClean="0"/>
              <a:t>                   Hire date, internal hire date and date of birth columns should not be repurposed. They are used for calculating employee tenure and  age. Modifying this will break the calculation. Gender and hire source can be renamed and repurposed.</a:t>
            </a:r>
            <a:r>
              <a:rPr lang="en-GB" sz="3200" spc="5" dirty="0" smtClean="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260782"/>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GB" sz="3600" dirty="0" smtClean="0"/>
              <a:t/>
            </a:r>
            <a:br>
              <a:rPr lang="en-GB" sz="3600" dirty="0" smtClean="0"/>
            </a:br>
            <a:r>
              <a:rPr lang="en-GB" sz="3600" dirty="0" smtClean="0"/>
              <a:t/>
            </a:r>
            <a:br>
              <a:rPr lang="en-GB" sz="3600" dirty="0" smtClean="0"/>
            </a:br>
            <a:r>
              <a:rPr lang="en-GB" sz="3600" dirty="0" smtClean="0"/>
              <a:t> </a:t>
            </a:r>
            <a:r>
              <a:rPr lang="en-GB" sz="3600" dirty="0" smtClean="0"/>
              <a:t>             </a:t>
            </a:r>
            <a:r>
              <a:rPr lang="en-GB" sz="2400" dirty="0" smtClean="0"/>
              <a:t>Microsoft excel is the market  leader when it comes to data analysis, both in HR and other business functions. While it is </a:t>
            </a:r>
            <a:r>
              <a:rPr lang="en-GB" sz="2400" dirty="0" err="1" smtClean="0"/>
              <a:t>substitiue</a:t>
            </a:r>
            <a:r>
              <a:rPr lang="en-GB" sz="2400" dirty="0" smtClean="0"/>
              <a:t> for HR information system and does not offer the most advance people analytics capital, its is the all time </a:t>
            </a:r>
            <a:r>
              <a:rPr lang="en-GB" sz="2400" dirty="0" err="1" smtClean="0"/>
              <a:t>favorite</a:t>
            </a:r>
            <a:r>
              <a:rPr lang="en-GB" sz="2400" dirty="0" smtClean="0"/>
              <a:t> for quick analysis data visualization.</a:t>
            </a:r>
            <a:br>
              <a:rPr lang="en-GB" sz="2400" dirty="0" smtClean="0"/>
            </a:br>
            <a:r>
              <a:rPr lang="en-GB" sz="2400" dirty="0" smtClean="0"/>
              <a:t/>
            </a:r>
            <a:br>
              <a:rPr lang="en-GB" sz="2400" dirty="0" smtClean="0"/>
            </a:br>
            <a:r>
              <a:rPr lang="en-GB" sz="2400" dirty="0" smtClean="0"/>
              <a:t>                     Excel provides HR professional with a dynamic. Relatively easy-to-use analysis tool` </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4796156"/>
          </a:xfrm>
        </p:spPr>
        <p:txBody>
          <a:bodyPr/>
          <a:lstStyle/>
          <a:p>
            <a:r>
              <a:rPr lang="en-IN" dirty="0"/>
              <a:t>Dataset </a:t>
            </a:r>
            <a:r>
              <a:rPr lang="en-IN" dirty="0" smtClean="0"/>
              <a:t>Description</a:t>
            </a:r>
            <a:br>
              <a:rPr lang="en-IN" dirty="0" smtClean="0"/>
            </a:br>
            <a:r>
              <a:rPr lang="en-IN" dirty="0" smtClean="0"/>
              <a:t>              </a:t>
            </a:r>
            <a:r>
              <a:rPr lang="en-IN" sz="2800" dirty="0" smtClean="0"/>
              <a:t>work related information collected in the spreadsheet includes but is not limited to the following; </a:t>
            </a:r>
            <a:br>
              <a:rPr lang="en-IN" sz="2800" dirty="0" smtClean="0"/>
            </a:br>
            <a:r>
              <a:rPr lang="en-IN" sz="2800" dirty="0" smtClean="0"/>
              <a:t>staff number, employee position, hire date, department, position status, salary, job type, and annual vacation days.</a:t>
            </a:r>
            <a:endParaRPr lang="en-IN" sz="28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graphicFrame>
        <p:nvGraphicFramePr>
          <p:cNvPr id="8" name="Chart 7"/>
          <p:cNvGraphicFramePr/>
          <p:nvPr/>
        </p:nvGraphicFramePr>
        <p:xfrm>
          <a:off x="1600200" y="1371600"/>
          <a:ext cx="6553200" cy="5257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76</Words>
  <Application>Microsoft Office PowerPoint</Application>
  <PresentationFormat>Custom</PresentationFormat>
  <Paragraphs>37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Employee Data Analysis using Excel  </vt:lpstr>
      <vt:lpstr>PROJECT TITLE</vt:lpstr>
      <vt:lpstr>AGENDA</vt:lpstr>
      <vt:lpstr>PROBLEM STATEMENT  Data cleaning          every HR analysis project starts with data. Sometimes you receive data from a colleague or client. At other times you query the database yourself.  Remove duplicates           At times, your data tables may contain duplicate information. Maybe a specific employee appears twice in your database due to an administration error.  Sorting             sorting is one of the most commom tools of data management. You can sort your table by one or more colums in excel, in ascending or descending order, or create a custom sort. </vt:lpstr>
      <vt:lpstr>PROJECT OVERVIEW Strategicvisualization;         designed excel tools for concise insight into termination rates, age distribution, and hiring trends.   Interactive analytics;         enabled inter active through excel  filters, allowing stakeholders to forcus on key metric and obtain a comprehensive workforce overview.   </vt:lpstr>
      <vt:lpstr>WHO ARE THE END USERS?                    These attribute are typically those that do not change over time for an employee.                      Hire date, internal hire date and date of birth columns should not be repurposed. They are used for calculating employee tenure and  age. Modifying this will break the calculation. Gender and hire source can be renamed and repurposed.  </vt:lpstr>
      <vt:lpstr>OUR SOLUTION AND ITS VALUE PROPOSITION                Microsoft excel is the market  leader when it comes to data analysis, both in HR and other business functions. While it is substitiue for HR information system and does not offer the most advance people analytics capital, its is the all time favorite for quick analysis data visualization.                       Excel provides HR professional with a dynamic. Relatively easy-to-use analysis tool` </vt:lpstr>
      <vt:lpstr>Dataset Description               work related information collected in the spreadsheet includes but is not limited to the following;  staff number, employee position, hire date, department, position status, salary, job type, and annual vacation days.</vt:lpstr>
      <vt:lpstr>RESULTS</vt:lpstr>
      <vt:lpstr>Conclusion                                                  This article highlights excel, remarkable versatility and utility  as a project management tool. From its faamiliar interface and cost, effectiveness to its advanced data analysis capabilities and robust reporting features. Excel stands out as a comprehensive solution for various project management needs.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GOD-IS-LOVE</cp:lastModifiedBy>
  <cp:revision>22</cp:revision>
  <dcterms:created xsi:type="dcterms:W3CDTF">2024-03-29T15:07:22Z</dcterms:created>
  <dcterms:modified xsi:type="dcterms:W3CDTF">2024-09-04T11:15:05Z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