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57" r:id="rId8"/>
    <p:sldId id="258" r:id="rId9"/>
    <p:sldId id="259" r:id="rId10"/>
    <p:sldId id="260" r:id="rId11"/>
    <p:sldId id="261" r:id="rId12"/>
    <p:sldId id="262" r:id="rId13"/>
    <p:sldId id="263" r:id="rId14"/>
    <p:sldId id="275" r:id="rId15"/>
    <p:sldId id="276" r:id="rId16"/>
    <p:sldId id="264" r:id="rId17"/>
    <p:sldId id="265" r:id="rId18"/>
    <p:sldId id="266" r:id="rId19"/>
    <p:sldId id="267" r:id="rId20"/>
    <p:sldId id="268" r:id="rId21"/>
    <p:sldId id="269" r:id="rId22"/>
    <p:sldId id="282"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918F-9581-4CC4-BFFB-85BEA51212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A8B86C-DF98-42DA-B3A2-415719B0BD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057036-4097-474E-9A5F-4402105E8AB6}"/>
              </a:ext>
            </a:extLst>
          </p:cNvPr>
          <p:cNvSpPr>
            <a:spLocks noGrp="1"/>
          </p:cNvSpPr>
          <p:nvPr>
            <p:ph type="dt" sz="half" idx="10"/>
          </p:nvPr>
        </p:nvSpPr>
        <p:spPr/>
        <p:txBody>
          <a:bodyPr/>
          <a:lstStyle/>
          <a:p>
            <a:fld id="{88073E5C-5B53-44EC-9ADD-ABD024DA6D85}" type="datetimeFigureOut">
              <a:rPr lang="en-US" smtClean="0"/>
              <a:t>2/10/2022</a:t>
            </a:fld>
            <a:endParaRPr lang="en-US"/>
          </a:p>
        </p:txBody>
      </p:sp>
      <p:sp>
        <p:nvSpPr>
          <p:cNvPr id="5" name="Footer Placeholder 4">
            <a:extLst>
              <a:ext uri="{FF2B5EF4-FFF2-40B4-BE49-F238E27FC236}">
                <a16:creationId xmlns:a16="http://schemas.microsoft.com/office/drawing/2014/main" id="{FF9239F1-CC18-4360-86E3-11934B1EA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9215A-EB22-4520-A69D-CC1539BA251F}"/>
              </a:ext>
            </a:extLst>
          </p:cNvPr>
          <p:cNvSpPr>
            <a:spLocks noGrp="1"/>
          </p:cNvSpPr>
          <p:nvPr>
            <p:ph type="sldNum" sz="quarter" idx="12"/>
          </p:nvPr>
        </p:nvSpPr>
        <p:spPr/>
        <p:txBody>
          <a:bodyPr/>
          <a:lstStyle/>
          <a:p>
            <a:fld id="{527D0697-047A-40AE-87E5-DB5D0319972D}" type="slidenum">
              <a:rPr lang="en-US" smtClean="0"/>
              <a:t>‹#›</a:t>
            </a:fld>
            <a:endParaRPr lang="en-US"/>
          </a:p>
        </p:txBody>
      </p:sp>
    </p:spTree>
    <p:extLst>
      <p:ext uri="{BB962C8B-B14F-4D97-AF65-F5344CB8AC3E}">
        <p14:creationId xmlns:p14="http://schemas.microsoft.com/office/powerpoint/2010/main" val="58646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09F2-29B3-4371-B37C-C712241AC0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81033A-AE2F-43D0-BDD6-6F71560CB6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892C67-A46F-4879-B444-131A50E020ED}"/>
              </a:ext>
            </a:extLst>
          </p:cNvPr>
          <p:cNvSpPr>
            <a:spLocks noGrp="1"/>
          </p:cNvSpPr>
          <p:nvPr>
            <p:ph type="dt" sz="half" idx="10"/>
          </p:nvPr>
        </p:nvSpPr>
        <p:spPr/>
        <p:txBody>
          <a:bodyPr/>
          <a:lstStyle/>
          <a:p>
            <a:fld id="{88073E5C-5B53-44EC-9ADD-ABD024DA6D85}" type="datetimeFigureOut">
              <a:rPr lang="en-US" smtClean="0"/>
              <a:t>2/10/2022</a:t>
            </a:fld>
            <a:endParaRPr lang="en-US"/>
          </a:p>
        </p:txBody>
      </p:sp>
      <p:sp>
        <p:nvSpPr>
          <p:cNvPr id="5" name="Footer Placeholder 4">
            <a:extLst>
              <a:ext uri="{FF2B5EF4-FFF2-40B4-BE49-F238E27FC236}">
                <a16:creationId xmlns:a16="http://schemas.microsoft.com/office/drawing/2014/main" id="{E7A106AC-AE14-4B5C-87C9-AE1C88766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0A784-3631-43DB-949B-2D9699A910DA}"/>
              </a:ext>
            </a:extLst>
          </p:cNvPr>
          <p:cNvSpPr>
            <a:spLocks noGrp="1"/>
          </p:cNvSpPr>
          <p:nvPr>
            <p:ph type="sldNum" sz="quarter" idx="12"/>
          </p:nvPr>
        </p:nvSpPr>
        <p:spPr/>
        <p:txBody>
          <a:bodyPr/>
          <a:lstStyle/>
          <a:p>
            <a:fld id="{527D0697-047A-40AE-87E5-DB5D0319972D}" type="slidenum">
              <a:rPr lang="en-US" smtClean="0"/>
              <a:t>‹#›</a:t>
            </a:fld>
            <a:endParaRPr lang="en-US"/>
          </a:p>
        </p:txBody>
      </p:sp>
    </p:spTree>
    <p:extLst>
      <p:ext uri="{BB962C8B-B14F-4D97-AF65-F5344CB8AC3E}">
        <p14:creationId xmlns:p14="http://schemas.microsoft.com/office/powerpoint/2010/main" val="61000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70C56-E82D-47E1-9ACC-78B81CD166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2ADD16-9DBF-449C-A2E1-842296679B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54CEB-1932-4286-AD64-23B596109B1F}"/>
              </a:ext>
            </a:extLst>
          </p:cNvPr>
          <p:cNvSpPr>
            <a:spLocks noGrp="1"/>
          </p:cNvSpPr>
          <p:nvPr>
            <p:ph type="dt" sz="half" idx="10"/>
          </p:nvPr>
        </p:nvSpPr>
        <p:spPr/>
        <p:txBody>
          <a:bodyPr/>
          <a:lstStyle/>
          <a:p>
            <a:fld id="{88073E5C-5B53-44EC-9ADD-ABD024DA6D85}" type="datetimeFigureOut">
              <a:rPr lang="en-US" smtClean="0"/>
              <a:t>2/10/2022</a:t>
            </a:fld>
            <a:endParaRPr lang="en-US"/>
          </a:p>
        </p:txBody>
      </p:sp>
      <p:sp>
        <p:nvSpPr>
          <p:cNvPr id="5" name="Footer Placeholder 4">
            <a:extLst>
              <a:ext uri="{FF2B5EF4-FFF2-40B4-BE49-F238E27FC236}">
                <a16:creationId xmlns:a16="http://schemas.microsoft.com/office/drawing/2014/main" id="{21DDAF62-F676-4410-8A22-D7362D8CA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77B1E-C4BF-4172-84D4-7F58EBCEAF66}"/>
              </a:ext>
            </a:extLst>
          </p:cNvPr>
          <p:cNvSpPr>
            <a:spLocks noGrp="1"/>
          </p:cNvSpPr>
          <p:nvPr>
            <p:ph type="sldNum" sz="quarter" idx="12"/>
          </p:nvPr>
        </p:nvSpPr>
        <p:spPr/>
        <p:txBody>
          <a:bodyPr/>
          <a:lstStyle/>
          <a:p>
            <a:fld id="{527D0697-047A-40AE-87E5-DB5D0319972D}" type="slidenum">
              <a:rPr lang="en-US" smtClean="0"/>
              <a:t>‹#›</a:t>
            </a:fld>
            <a:endParaRPr lang="en-US"/>
          </a:p>
        </p:txBody>
      </p:sp>
    </p:spTree>
    <p:extLst>
      <p:ext uri="{BB962C8B-B14F-4D97-AF65-F5344CB8AC3E}">
        <p14:creationId xmlns:p14="http://schemas.microsoft.com/office/powerpoint/2010/main" val="422158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5EB9-6101-4144-971D-6BFAC49D9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E83BB-BCEB-4429-B02E-B79E185F67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7502C-69DF-484C-B5BB-D29B3E02D0EB}"/>
              </a:ext>
            </a:extLst>
          </p:cNvPr>
          <p:cNvSpPr>
            <a:spLocks noGrp="1"/>
          </p:cNvSpPr>
          <p:nvPr>
            <p:ph type="dt" sz="half" idx="10"/>
          </p:nvPr>
        </p:nvSpPr>
        <p:spPr/>
        <p:txBody>
          <a:bodyPr/>
          <a:lstStyle/>
          <a:p>
            <a:fld id="{88073E5C-5B53-44EC-9ADD-ABD024DA6D85}" type="datetimeFigureOut">
              <a:rPr lang="en-US" smtClean="0"/>
              <a:t>2/10/2022</a:t>
            </a:fld>
            <a:endParaRPr lang="en-US"/>
          </a:p>
        </p:txBody>
      </p:sp>
      <p:sp>
        <p:nvSpPr>
          <p:cNvPr id="5" name="Footer Placeholder 4">
            <a:extLst>
              <a:ext uri="{FF2B5EF4-FFF2-40B4-BE49-F238E27FC236}">
                <a16:creationId xmlns:a16="http://schemas.microsoft.com/office/drawing/2014/main" id="{03DD7DD0-FA11-4D5B-9445-506D2D736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17D0E-4703-4B63-9107-2C02CAA20015}"/>
              </a:ext>
            </a:extLst>
          </p:cNvPr>
          <p:cNvSpPr>
            <a:spLocks noGrp="1"/>
          </p:cNvSpPr>
          <p:nvPr>
            <p:ph type="sldNum" sz="quarter" idx="12"/>
          </p:nvPr>
        </p:nvSpPr>
        <p:spPr/>
        <p:txBody>
          <a:bodyPr/>
          <a:lstStyle/>
          <a:p>
            <a:fld id="{527D0697-047A-40AE-87E5-DB5D0319972D}" type="slidenum">
              <a:rPr lang="en-US" smtClean="0"/>
              <a:t>‹#›</a:t>
            </a:fld>
            <a:endParaRPr lang="en-US"/>
          </a:p>
        </p:txBody>
      </p:sp>
    </p:spTree>
    <p:extLst>
      <p:ext uri="{BB962C8B-B14F-4D97-AF65-F5344CB8AC3E}">
        <p14:creationId xmlns:p14="http://schemas.microsoft.com/office/powerpoint/2010/main" val="45572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2086C-9FED-4B33-AAED-CED30DEEF1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77F234-834E-4DAB-A76D-2236AAFF8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D67D0-65D2-4AFD-9EFD-61CD9C2998A8}"/>
              </a:ext>
            </a:extLst>
          </p:cNvPr>
          <p:cNvSpPr>
            <a:spLocks noGrp="1"/>
          </p:cNvSpPr>
          <p:nvPr>
            <p:ph type="dt" sz="half" idx="10"/>
          </p:nvPr>
        </p:nvSpPr>
        <p:spPr/>
        <p:txBody>
          <a:bodyPr/>
          <a:lstStyle/>
          <a:p>
            <a:fld id="{88073E5C-5B53-44EC-9ADD-ABD024DA6D85}" type="datetimeFigureOut">
              <a:rPr lang="en-US" smtClean="0"/>
              <a:t>2/10/2022</a:t>
            </a:fld>
            <a:endParaRPr lang="en-US"/>
          </a:p>
        </p:txBody>
      </p:sp>
      <p:sp>
        <p:nvSpPr>
          <p:cNvPr id="5" name="Footer Placeholder 4">
            <a:extLst>
              <a:ext uri="{FF2B5EF4-FFF2-40B4-BE49-F238E27FC236}">
                <a16:creationId xmlns:a16="http://schemas.microsoft.com/office/drawing/2014/main" id="{A291E52B-8E07-4C2E-98A7-2E6085312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4BBF0-B8D7-4C64-88AC-216AD02C7BB1}"/>
              </a:ext>
            </a:extLst>
          </p:cNvPr>
          <p:cNvSpPr>
            <a:spLocks noGrp="1"/>
          </p:cNvSpPr>
          <p:nvPr>
            <p:ph type="sldNum" sz="quarter" idx="12"/>
          </p:nvPr>
        </p:nvSpPr>
        <p:spPr/>
        <p:txBody>
          <a:bodyPr/>
          <a:lstStyle/>
          <a:p>
            <a:fld id="{527D0697-047A-40AE-87E5-DB5D0319972D}" type="slidenum">
              <a:rPr lang="en-US" smtClean="0"/>
              <a:t>‹#›</a:t>
            </a:fld>
            <a:endParaRPr lang="en-US"/>
          </a:p>
        </p:txBody>
      </p:sp>
    </p:spTree>
    <p:extLst>
      <p:ext uri="{BB962C8B-B14F-4D97-AF65-F5344CB8AC3E}">
        <p14:creationId xmlns:p14="http://schemas.microsoft.com/office/powerpoint/2010/main" val="31638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EF73-C759-4B5A-99E2-47FBC61337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0C7CEF-394D-4519-A53A-E7F027F9B3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4F1403-E29D-4A81-A37D-37BA3DB154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F7FB07-B654-4243-9E12-40114B2E08EE}"/>
              </a:ext>
            </a:extLst>
          </p:cNvPr>
          <p:cNvSpPr>
            <a:spLocks noGrp="1"/>
          </p:cNvSpPr>
          <p:nvPr>
            <p:ph type="dt" sz="half" idx="10"/>
          </p:nvPr>
        </p:nvSpPr>
        <p:spPr/>
        <p:txBody>
          <a:bodyPr/>
          <a:lstStyle/>
          <a:p>
            <a:fld id="{88073E5C-5B53-44EC-9ADD-ABD024DA6D85}" type="datetimeFigureOut">
              <a:rPr lang="en-US" smtClean="0"/>
              <a:t>2/10/2022</a:t>
            </a:fld>
            <a:endParaRPr lang="en-US"/>
          </a:p>
        </p:txBody>
      </p:sp>
      <p:sp>
        <p:nvSpPr>
          <p:cNvPr id="6" name="Footer Placeholder 5">
            <a:extLst>
              <a:ext uri="{FF2B5EF4-FFF2-40B4-BE49-F238E27FC236}">
                <a16:creationId xmlns:a16="http://schemas.microsoft.com/office/drawing/2014/main" id="{0D809227-74BB-4863-B50E-8B1266936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02BF9-7AFD-42FE-A68B-9453972C0A0C}"/>
              </a:ext>
            </a:extLst>
          </p:cNvPr>
          <p:cNvSpPr>
            <a:spLocks noGrp="1"/>
          </p:cNvSpPr>
          <p:nvPr>
            <p:ph type="sldNum" sz="quarter" idx="12"/>
          </p:nvPr>
        </p:nvSpPr>
        <p:spPr/>
        <p:txBody>
          <a:bodyPr/>
          <a:lstStyle/>
          <a:p>
            <a:fld id="{527D0697-047A-40AE-87E5-DB5D0319972D}" type="slidenum">
              <a:rPr lang="en-US" smtClean="0"/>
              <a:t>‹#›</a:t>
            </a:fld>
            <a:endParaRPr lang="en-US"/>
          </a:p>
        </p:txBody>
      </p:sp>
    </p:spTree>
    <p:extLst>
      <p:ext uri="{BB962C8B-B14F-4D97-AF65-F5344CB8AC3E}">
        <p14:creationId xmlns:p14="http://schemas.microsoft.com/office/powerpoint/2010/main" val="347674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5C20-0AD2-4A23-9097-7828369F0F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42AD91-381C-49FD-AAF3-762FAEA7E8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53DFB8-FFA3-470D-9B21-72C3F43750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43BEC5-1257-4B03-A5AD-6DE1040AC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0B2624-F8B6-4569-811B-94E2074CA8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88D2C5-71CF-4B67-8C41-4C28FB5E69E0}"/>
              </a:ext>
            </a:extLst>
          </p:cNvPr>
          <p:cNvSpPr>
            <a:spLocks noGrp="1"/>
          </p:cNvSpPr>
          <p:nvPr>
            <p:ph type="dt" sz="half" idx="10"/>
          </p:nvPr>
        </p:nvSpPr>
        <p:spPr/>
        <p:txBody>
          <a:bodyPr/>
          <a:lstStyle/>
          <a:p>
            <a:fld id="{88073E5C-5B53-44EC-9ADD-ABD024DA6D85}" type="datetimeFigureOut">
              <a:rPr lang="en-US" smtClean="0"/>
              <a:t>2/10/2022</a:t>
            </a:fld>
            <a:endParaRPr lang="en-US"/>
          </a:p>
        </p:txBody>
      </p:sp>
      <p:sp>
        <p:nvSpPr>
          <p:cNvPr id="8" name="Footer Placeholder 7">
            <a:extLst>
              <a:ext uri="{FF2B5EF4-FFF2-40B4-BE49-F238E27FC236}">
                <a16:creationId xmlns:a16="http://schemas.microsoft.com/office/drawing/2014/main" id="{32C6C1B3-0CC5-4413-B892-3A3706FE4E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07E4E6-AEAD-4955-9AEF-712271153DC0}"/>
              </a:ext>
            </a:extLst>
          </p:cNvPr>
          <p:cNvSpPr>
            <a:spLocks noGrp="1"/>
          </p:cNvSpPr>
          <p:nvPr>
            <p:ph type="sldNum" sz="quarter" idx="12"/>
          </p:nvPr>
        </p:nvSpPr>
        <p:spPr/>
        <p:txBody>
          <a:bodyPr/>
          <a:lstStyle/>
          <a:p>
            <a:fld id="{527D0697-047A-40AE-87E5-DB5D0319972D}" type="slidenum">
              <a:rPr lang="en-US" smtClean="0"/>
              <a:t>‹#›</a:t>
            </a:fld>
            <a:endParaRPr lang="en-US"/>
          </a:p>
        </p:txBody>
      </p:sp>
    </p:spTree>
    <p:extLst>
      <p:ext uri="{BB962C8B-B14F-4D97-AF65-F5344CB8AC3E}">
        <p14:creationId xmlns:p14="http://schemas.microsoft.com/office/powerpoint/2010/main" val="1095658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6BBF-AB50-4F0B-97DF-3E19D8F67C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BF9AC7-26C5-4CC2-85A7-D614D5B74658}"/>
              </a:ext>
            </a:extLst>
          </p:cNvPr>
          <p:cNvSpPr>
            <a:spLocks noGrp="1"/>
          </p:cNvSpPr>
          <p:nvPr>
            <p:ph type="dt" sz="half" idx="10"/>
          </p:nvPr>
        </p:nvSpPr>
        <p:spPr/>
        <p:txBody>
          <a:bodyPr/>
          <a:lstStyle/>
          <a:p>
            <a:fld id="{88073E5C-5B53-44EC-9ADD-ABD024DA6D85}" type="datetimeFigureOut">
              <a:rPr lang="en-US" smtClean="0"/>
              <a:t>2/10/2022</a:t>
            </a:fld>
            <a:endParaRPr lang="en-US"/>
          </a:p>
        </p:txBody>
      </p:sp>
      <p:sp>
        <p:nvSpPr>
          <p:cNvPr id="4" name="Footer Placeholder 3">
            <a:extLst>
              <a:ext uri="{FF2B5EF4-FFF2-40B4-BE49-F238E27FC236}">
                <a16:creationId xmlns:a16="http://schemas.microsoft.com/office/drawing/2014/main" id="{2B811C39-D5AA-459F-A023-FEC5BAE498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3A9A81-CE92-472B-8E10-351C2F9DCE65}"/>
              </a:ext>
            </a:extLst>
          </p:cNvPr>
          <p:cNvSpPr>
            <a:spLocks noGrp="1"/>
          </p:cNvSpPr>
          <p:nvPr>
            <p:ph type="sldNum" sz="quarter" idx="12"/>
          </p:nvPr>
        </p:nvSpPr>
        <p:spPr/>
        <p:txBody>
          <a:bodyPr/>
          <a:lstStyle/>
          <a:p>
            <a:fld id="{527D0697-047A-40AE-87E5-DB5D0319972D}" type="slidenum">
              <a:rPr lang="en-US" smtClean="0"/>
              <a:t>‹#›</a:t>
            </a:fld>
            <a:endParaRPr lang="en-US"/>
          </a:p>
        </p:txBody>
      </p:sp>
    </p:spTree>
    <p:extLst>
      <p:ext uri="{BB962C8B-B14F-4D97-AF65-F5344CB8AC3E}">
        <p14:creationId xmlns:p14="http://schemas.microsoft.com/office/powerpoint/2010/main" val="2244923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C78A72-ABA1-44F5-A5EF-52FDCCB7C289}"/>
              </a:ext>
            </a:extLst>
          </p:cNvPr>
          <p:cNvSpPr>
            <a:spLocks noGrp="1"/>
          </p:cNvSpPr>
          <p:nvPr>
            <p:ph type="dt" sz="half" idx="10"/>
          </p:nvPr>
        </p:nvSpPr>
        <p:spPr/>
        <p:txBody>
          <a:bodyPr/>
          <a:lstStyle/>
          <a:p>
            <a:fld id="{88073E5C-5B53-44EC-9ADD-ABD024DA6D85}" type="datetimeFigureOut">
              <a:rPr lang="en-US" smtClean="0"/>
              <a:t>2/10/2022</a:t>
            </a:fld>
            <a:endParaRPr lang="en-US"/>
          </a:p>
        </p:txBody>
      </p:sp>
      <p:sp>
        <p:nvSpPr>
          <p:cNvPr id="3" name="Footer Placeholder 2">
            <a:extLst>
              <a:ext uri="{FF2B5EF4-FFF2-40B4-BE49-F238E27FC236}">
                <a16:creationId xmlns:a16="http://schemas.microsoft.com/office/drawing/2014/main" id="{774D8874-CDD9-4DAB-BD9B-34BD358366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4FEE9C-8E87-41C4-B6CB-2D89BC0A17A9}"/>
              </a:ext>
            </a:extLst>
          </p:cNvPr>
          <p:cNvSpPr>
            <a:spLocks noGrp="1"/>
          </p:cNvSpPr>
          <p:nvPr>
            <p:ph type="sldNum" sz="quarter" idx="12"/>
          </p:nvPr>
        </p:nvSpPr>
        <p:spPr/>
        <p:txBody>
          <a:bodyPr/>
          <a:lstStyle/>
          <a:p>
            <a:fld id="{527D0697-047A-40AE-87E5-DB5D0319972D}" type="slidenum">
              <a:rPr lang="en-US" smtClean="0"/>
              <a:t>‹#›</a:t>
            </a:fld>
            <a:endParaRPr lang="en-US"/>
          </a:p>
        </p:txBody>
      </p:sp>
    </p:spTree>
    <p:extLst>
      <p:ext uri="{BB962C8B-B14F-4D97-AF65-F5344CB8AC3E}">
        <p14:creationId xmlns:p14="http://schemas.microsoft.com/office/powerpoint/2010/main" val="374108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ECA0-4A92-4FC9-B0CB-7961A0A0D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6A0B29-93D4-411E-99EC-4C5616B937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D62330-1E3F-42DD-864B-4A12D54E6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34B90-F318-4EA6-BF99-35581D4D844E}"/>
              </a:ext>
            </a:extLst>
          </p:cNvPr>
          <p:cNvSpPr>
            <a:spLocks noGrp="1"/>
          </p:cNvSpPr>
          <p:nvPr>
            <p:ph type="dt" sz="half" idx="10"/>
          </p:nvPr>
        </p:nvSpPr>
        <p:spPr/>
        <p:txBody>
          <a:bodyPr/>
          <a:lstStyle/>
          <a:p>
            <a:fld id="{88073E5C-5B53-44EC-9ADD-ABD024DA6D85}" type="datetimeFigureOut">
              <a:rPr lang="en-US" smtClean="0"/>
              <a:t>2/10/2022</a:t>
            </a:fld>
            <a:endParaRPr lang="en-US"/>
          </a:p>
        </p:txBody>
      </p:sp>
      <p:sp>
        <p:nvSpPr>
          <p:cNvPr id="6" name="Footer Placeholder 5">
            <a:extLst>
              <a:ext uri="{FF2B5EF4-FFF2-40B4-BE49-F238E27FC236}">
                <a16:creationId xmlns:a16="http://schemas.microsoft.com/office/drawing/2014/main" id="{DA8B91FC-7956-415A-BB3A-3260008D6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3477C-DE8B-4555-8E30-F01B64902C2B}"/>
              </a:ext>
            </a:extLst>
          </p:cNvPr>
          <p:cNvSpPr>
            <a:spLocks noGrp="1"/>
          </p:cNvSpPr>
          <p:nvPr>
            <p:ph type="sldNum" sz="quarter" idx="12"/>
          </p:nvPr>
        </p:nvSpPr>
        <p:spPr/>
        <p:txBody>
          <a:bodyPr/>
          <a:lstStyle/>
          <a:p>
            <a:fld id="{527D0697-047A-40AE-87E5-DB5D0319972D}" type="slidenum">
              <a:rPr lang="en-US" smtClean="0"/>
              <a:t>‹#›</a:t>
            </a:fld>
            <a:endParaRPr lang="en-US"/>
          </a:p>
        </p:txBody>
      </p:sp>
    </p:spTree>
    <p:extLst>
      <p:ext uri="{BB962C8B-B14F-4D97-AF65-F5344CB8AC3E}">
        <p14:creationId xmlns:p14="http://schemas.microsoft.com/office/powerpoint/2010/main" val="185542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3D32-F49A-41F8-88AD-076ED5ABA0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166D06-1482-46B4-80CC-DB7BB8186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EB00B3-28F7-4929-BE8C-69A732322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622BA1-835F-414A-AFD9-71DF9F4389B4}"/>
              </a:ext>
            </a:extLst>
          </p:cNvPr>
          <p:cNvSpPr>
            <a:spLocks noGrp="1"/>
          </p:cNvSpPr>
          <p:nvPr>
            <p:ph type="dt" sz="half" idx="10"/>
          </p:nvPr>
        </p:nvSpPr>
        <p:spPr/>
        <p:txBody>
          <a:bodyPr/>
          <a:lstStyle/>
          <a:p>
            <a:fld id="{88073E5C-5B53-44EC-9ADD-ABD024DA6D85}" type="datetimeFigureOut">
              <a:rPr lang="en-US" smtClean="0"/>
              <a:t>2/10/2022</a:t>
            </a:fld>
            <a:endParaRPr lang="en-US"/>
          </a:p>
        </p:txBody>
      </p:sp>
      <p:sp>
        <p:nvSpPr>
          <p:cNvPr id="6" name="Footer Placeholder 5">
            <a:extLst>
              <a:ext uri="{FF2B5EF4-FFF2-40B4-BE49-F238E27FC236}">
                <a16:creationId xmlns:a16="http://schemas.microsoft.com/office/drawing/2014/main" id="{41491582-56CD-41F2-AA20-11E85F343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CF5D2-75F2-4336-AB19-6DA74625E107}"/>
              </a:ext>
            </a:extLst>
          </p:cNvPr>
          <p:cNvSpPr>
            <a:spLocks noGrp="1"/>
          </p:cNvSpPr>
          <p:nvPr>
            <p:ph type="sldNum" sz="quarter" idx="12"/>
          </p:nvPr>
        </p:nvSpPr>
        <p:spPr/>
        <p:txBody>
          <a:bodyPr/>
          <a:lstStyle/>
          <a:p>
            <a:fld id="{527D0697-047A-40AE-87E5-DB5D0319972D}" type="slidenum">
              <a:rPr lang="en-US" smtClean="0"/>
              <a:t>‹#›</a:t>
            </a:fld>
            <a:endParaRPr lang="en-US"/>
          </a:p>
        </p:txBody>
      </p:sp>
    </p:spTree>
    <p:extLst>
      <p:ext uri="{BB962C8B-B14F-4D97-AF65-F5344CB8AC3E}">
        <p14:creationId xmlns:p14="http://schemas.microsoft.com/office/powerpoint/2010/main" val="407926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202827-6ED4-4009-B84B-7D2D6FB098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E65C15-FC5E-49B5-BAAB-5859F4277D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9277F-E8F2-497E-B732-4D0FBD4D7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73E5C-5B53-44EC-9ADD-ABD024DA6D85}" type="datetimeFigureOut">
              <a:rPr lang="en-US" smtClean="0"/>
              <a:t>2/10/2022</a:t>
            </a:fld>
            <a:endParaRPr lang="en-US"/>
          </a:p>
        </p:txBody>
      </p:sp>
      <p:sp>
        <p:nvSpPr>
          <p:cNvPr id="5" name="Footer Placeholder 4">
            <a:extLst>
              <a:ext uri="{FF2B5EF4-FFF2-40B4-BE49-F238E27FC236}">
                <a16:creationId xmlns:a16="http://schemas.microsoft.com/office/drawing/2014/main" id="{B135152F-6202-4B4B-B595-3EFEF985B8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0D337E-BECE-4960-AA9E-0C545E1D8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D0697-047A-40AE-87E5-DB5D0319972D}" type="slidenum">
              <a:rPr lang="en-US" smtClean="0"/>
              <a:t>‹#›</a:t>
            </a:fld>
            <a:endParaRPr lang="en-US"/>
          </a:p>
        </p:txBody>
      </p:sp>
    </p:spTree>
    <p:extLst>
      <p:ext uri="{BB962C8B-B14F-4D97-AF65-F5344CB8AC3E}">
        <p14:creationId xmlns:p14="http://schemas.microsoft.com/office/powerpoint/2010/main" val="2769454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l/loan.asp" TargetMode="External"/><Relationship Id="rId2" Type="http://schemas.openxmlformats.org/officeDocument/2006/relationships/hyperlink" Target="https://www.investopedia.com/terms/m/microfinance.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301F-9A7B-4483-B21B-673B7337DF39}"/>
              </a:ext>
            </a:extLst>
          </p:cNvPr>
          <p:cNvSpPr>
            <a:spLocks noGrp="1"/>
          </p:cNvSpPr>
          <p:nvPr>
            <p:ph type="ctrTitle"/>
          </p:nvPr>
        </p:nvSpPr>
        <p:spPr/>
        <p:txBody>
          <a:bodyPr/>
          <a:lstStyle/>
          <a:p>
            <a:r>
              <a:rPr lang="en-US" b="1" dirty="0"/>
              <a:t>Micro Credit Defaulter Project</a:t>
            </a:r>
          </a:p>
        </p:txBody>
      </p:sp>
      <p:sp>
        <p:nvSpPr>
          <p:cNvPr id="3" name="Subtitle 2">
            <a:extLst>
              <a:ext uri="{FF2B5EF4-FFF2-40B4-BE49-F238E27FC236}">
                <a16:creationId xmlns:a16="http://schemas.microsoft.com/office/drawing/2014/main" id="{AE0A401C-8566-4180-AA41-526D7A1C726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9080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127E-4851-4E31-9CD1-0145038702CB}"/>
              </a:ext>
            </a:extLst>
          </p:cNvPr>
          <p:cNvSpPr>
            <a:spLocks noGrp="1"/>
          </p:cNvSpPr>
          <p:nvPr>
            <p:ph type="title"/>
          </p:nvPr>
        </p:nvSpPr>
        <p:spPr/>
        <p:txBody>
          <a:bodyPr/>
          <a:lstStyle/>
          <a:p>
            <a:r>
              <a:rPr lang="en-US" dirty="0"/>
              <a:t>Visualization</a:t>
            </a:r>
          </a:p>
        </p:txBody>
      </p:sp>
      <p:pic>
        <p:nvPicPr>
          <p:cNvPr id="5" name="Content Placeholder 4">
            <a:extLst>
              <a:ext uri="{FF2B5EF4-FFF2-40B4-BE49-F238E27FC236}">
                <a16:creationId xmlns:a16="http://schemas.microsoft.com/office/drawing/2014/main" id="{260F1D78-AF3E-41B7-B195-D37EE607F1D9}"/>
              </a:ext>
            </a:extLst>
          </p:cNvPr>
          <p:cNvPicPr>
            <a:picLocks noGrp="1" noChangeAspect="1"/>
          </p:cNvPicPr>
          <p:nvPr>
            <p:ph idx="1"/>
          </p:nvPr>
        </p:nvPicPr>
        <p:blipFill>
          <a:blip r:embed="rId2"/>
          <a:stretch>
            <a:fillRect/>
          </a:stretch>
        </p:blipFill>
        <p:spPr>
          <a:xfrm>
            <a:off x="1006340" y="1999994"/>
            <a:ext cx="4464562" cy="4369809"/>
          </a:xfrm>
        </p:spPr>
      </p:pic>
      <p:pic>
        <p:nvPicPr>
          <p:cNvPr id="7" name="Picture 6">
            <a:extLst>
              <a:ext uri="{FF2B5EF4-FFF2-40B4-BE49-F238E27FC236}">
                <a16:creationId xmlns:a16="http://schemas.microsoft.com/office/drawing/2014/main" id="{5C054AA5-5249-4E56-B807-38F96F9F5B6C}"/>
              </a:ext>
            </a:extLst>
          </p:cNvPr>
          <p:cNvPicPr>
            <a:picLocks noChangeAspect="1"/>
          </p:cNvPicPr>
          <p:nvPr/>
        </p:nvPicPr>
        <p:blipFill>
          <a:blip r:embed="rId3"/>
          <a:stretch>
            <a:fillRect/>
          </a:stretch>
        </p:blipFill>
        <p:spPr>
          <a:xfrm>
            <a:off x="5789343" y="2138765"/>
            <a:ext cx="4734006" cy="4151157"/>
          </a:xfrm>
          <a:prstGeom prst="rect">
            <a:avLst/>
          </a:prstGeom>
        </p:spPr>
      </p:pic>
    </p:spTree>
    <p:extLst>
      <p:ext uri="{BB962C8B-B14F-4D97-AF65-F5344CB8AC3E}">
        <p14:creationId xmlns:p14="http://schemas.microsoft.com/office/powerpoint/2010/main" val="1343910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F0A1-3E0C-465D-9B80-428EF1E7CD94}"/>
              </a:ext>
            </a:extLst>
          </p:cNvPr>
          <p:cNvSpPr>
            <a:spLocks noGrp="1"/>
          </p:cNvSpPr>
          <p:nvPr>
            <p:ph type="title"/>
          </p:nvPr>
        </p:nvSpPr>
        <p:spPr/>
        <p:txBody>
          <a:bodyPr/>
          <a:lstStyle/>
          <a:p>
            <a:r>
              <a:rPr lang="en-US" dirty="0"/>
              <a:t>Visualization</a:t>
            </a:r>
          </a:p>
        </p:txBody>
      </p:sp>
      <p:pic>
        <p:nvPicPr>
          <p:cNvPr id="5" name="Content Placeholder 4">
            <a:extLst>
              <a:ext uri="{FF2B5EF4-FFF2-40B4-BE49-F238E27FC236}">
                <a16:creationId xmlns:a16="http://schemas.microsoft.com/office/drawing/2014/main" id="{EC9E5164-0897-428C-AC41-AECD406B5095}"/>
              </a:ext>
            </a:extLst>
          </p:cNvPr>
          <p:cNvPicPr>
            <a:picLocks noGrp="1" noChangeAspect="1"/>
          </p:cNvPicPr>
          <p:nvPr>
            <p:ph idx="1"/>
          </p:nvPr>
        </p:nvPicPr>
        <p:blipFill>
          <a:blip r:embed="rId2"/>
          <a:stretch>
            <a:fillRect/>
          </a:stretch>
        </p:blipFill>
        <p:spPr>
          <a:xfrm>
            <a:off x="994393" y="2034542"/>
            <a:ext cx="3825580" cy="4181475"/>
          </a:xfrm>
        </p:spPr>
      </p:pic>
      <p:pic>
        <p:nvPicPr>
          <p:cNvPr id="7" name="Picture 6">
            <a:extLst>
              <a:ext uri="{FF2B5EF4-FFF2-40B4-BE49-F238E27FC236}">
                <a16:creationId xmlns:a16="http://schemas.microsoft.com/office/drawing/2014/main" id="{42B98F98-E2F1-4869-A93A-0E761517DDA8}"/>
              </a:ext>
            </a:extLst>
          </p:cNvPr>
          <p:cNvPicPr>
            <a:picLocks noChangeAspect="1"/>
          </p:cNvPicPr>
          <p:nvPr/>
        </p:nvPicPr>
        <p:blipFill>
          <a:blip r:embed="rId3"/>
          <a:stretch>
            <a:fillRect/>
          </a:stretch>
        </p:blipFill>
        <p:spPr>
          <a:xfrm>
            <a:off x="6096000" y="2005967"/>
            <a:ext cx="4441879" cy="4210050"/>
          </a:xfrm>
          <a:prstGeom prst="rect">
            <a:avLst/>
          </a:prstGeom>
        </p:spPr>
      </p:pic>
    </p:spTree>
    <p:extLst>
      <p:ext uri="{BB962C8B-B14F-4D97-AF65-F5344CB8AC3E}">
        <p14:creationId xmlns:p14="http://schemas.microsoft.com/office/powerpoint/2010/main" val="3111841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66A13-335E-45C5-AEED-8849BC2AF7BB}"/>
              </a:ext>
            </a:extLst>
          </p:cNvPr>
          <p:cNvSpPr>
            <a:spLocks noGrp="1"/>
          </p:cNvSpPr>
          <p:nvPr>
            <p:ph type="title"/>
          </p:nvPr>
        </p:nvSpPr>
        <p:spPr/>
        <p:txBody>
          <a:bodyPr/>
          <a:lstStyle/>
          <a:p>
            <a:r>
              <a:rPr lang="en-US" dirty="0"/>
              <a:t>Visualization</a:t>
            </a:r>
          </a:p>
        </p:txBody>
      </p:sp>
      <p:pic>
        <p:nvPicPr>
          <p:cNvPr id="5" name="Content Placeholder 4">
            <a:extLst>
              <a:ext uri="{FF2B5EF4-FFF2-40B4-BE49-F238E27FC236}">
                <a16:creationId xmlns:a16="http://schemas.microsoft.com/office/drawing/2014/main" id="{D1A5DA80-A468-4F60-B321-E2C302737556}"/>
              </a:ext>
            </a:extLst>
          </p:cNvPr>
          <p:cNvPicPr>
            <a:picLocks noGrp="1" noChangeAspect="1"/>
          </p:cNvPicPr>
          <p:nvPr>
            <p:ph idx="1"/>
          </p:nvPr>
        </p:nvPicPr>
        <p:blipFill>
          <a:blip r:embed="rId2"/>
          <a:stretch>
            <a:fillRect/>
          </a:stretch>
        </p:blipFill>
        <p:spPr>
          <a:xfrm>
            <a:off x="1030315" y="2090563"/>
            <a:ext cx="4022132" cy="4162425"/>
          </a:xfrm>
        </p:spPr>
      </p:pic>
      <p:pic>
        <p:nvPicPr>
          <p:cNvPr id="7" name="Picture 6">
            <a:extLst>
              <a:ext uri="{FF2B5EF4-FFF2-40B4-BE49-F238E27FC236}">
                <a16:creationId xmlns:a16="http://schemas.microsoft.com/office/drawing/2014/main" id="{7137D9D0-21A5-4469-927F-D67A77EDA1CB}"/>
              </a:ext>
            </a:extLst>
          </p:cNvPr>
          <p:cNvPicPr>
            <a:picLocks noChangeAspect="1"/>
          </p:cNvPicPr>
          <p:nvPr/>
        </p:nvPicPr>
        <p:blipFill>
          <a:blip r:embed="rId3"/>
          <a:stretch>
            <a:fillRect/>
          </a:stretch>
        </p:blipFill>
        <p:spPr>
          <a:xfrm>
            <a:off x="5754875" y="2042937"/>
            <a:ext cx="4443009" cy="4257675"/>
          </a:xfrm>
          <a:prstGeom prst="rect">
            <a:avLst/>
          </a:prstGeom>
        </p:spPr>
      </p:pic>
    </p:spTree>
    <p:extLst>
      <p:ext uri="{BB962C8B-B14F-4D97-AF65-F5344CB8AC3E}">
        <p14:creationId xmlns:p14="http://schemas.microsoft.com/office/powerpoint/2010/main" val="2783491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6EEB-445B-435F-9A56-1BCD8EA285EE}"/>
              </a:ext>
            </a:extLst>
          </p:cNvPr>
          <p:cNvSpPr>
            <a:spLocks noGrp="1"/>
          </p:cNvSpPr>
          <p:nvPr>
            <p:ph type="title"/>
          </p:nvPr>
        </p:nvSpPr>
        <p:spPr/>
        <p:txBody>
          <a:bodyPr/>
          <a:lstStyle/>
          <a:p>
            <a:r>
              <a:rPr lang="en-US" dirty="0"/>
              <a:t>Visualization</a:t>
            </a:r>
          </a:p>
        </p:txBody>
      </p:sp>
      <p:pic>
        <p:nvPicPr>
          <p:cNvPr id="5" name="Content Placeholder 4">
            <a:extLst>
              <a:ext uri="{FF2B5EF4-FFF2-40B4-BE49-F238E27FC236}">
                <a16:creationId xmlns:a16="http://schemas.microsoft.com/office/drawing/2014/main" id="{3D2B3E11-8B80-4D09-A73A-1B393365C576}"/>
              </a:ext>
            </a:extLst>
          </p:cNvPr>
          <p:cNvPicPr>
            <a:picLocks noGrp="1" noChangeAspect="1"/>
          </p:cNvPicPr>
          <p:nvPr>
            <p:ph idx="1"/>
          </p:nvPr>
        </p:nvPicPr>
        <p:blipFill>
          <a:blip r:embed="rId2"/>
          <a:stretch>
            <a:fillRect/>
          </a:stretch>
        </p:blipFill>
        <p:spPr>
          <a:xfrm>
            <a:off x="838200" y="2031153"/>
            <a:ext cx="4462220" cy="3750216"/>
          </a:xfrm>
        </p:spPr>
      </p:pic>
      <p:pic>
        <p:nvPicPr>
          <p:cNvPr id="7" name="Picture 6">
            <a:extLst>
              <a:ext uri="{FF2B5EF4-FFF2-40B4-BE49-F238E27FC236}">
                <a16:creationId xmlns:a16="http://schemas.microsoft.com/office/drawing/2014/main" id="{3A632D62-31A3-40E2-A288-479D3F2608B9}"/>
              </a:ext>
            </a:extLst>
          </p:cNvPr>
          <p:cNvPicPr>
            <a:picLocks noChangeAspect="1"/>
          </p:cNvPicPr>
          <p:nvPr/>
        </p:nvPicPr>
        <p:blipFill>
          <a:blip r:embed="rId3"/>
          <a:stretch>
            <a:fillRect/>
          </a:stretch>
        </p:blipFill>
        <p:spPr>
          <a:xfrm>
            <a:off x="6096001" y="1983527"/>
            <a:ext cx="4551336" cy="3750216"/>
          </a:xfrm>
          <a:prstGeom prst="rect">
            <a:avLst/>
          </a:prstGeom>
        </p:spPr>
      </p:pic>
    </p:spTree>
    <p:extLst>
      <p:ext uri="{BB962C8B-B14F-4D97-AF65-F5344CB8AC3E}">
        <p14:creationId xmlns:p14="http://schemas.microsoft.com/office/powerpoint/2010/main" val="62953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ACA8-0964-4BAD-8B52-CA6155B368EB}"/>
              </a:ext>
            </a:extLst>
          </p:cNvPr>
          <p:cNvSpPr>
            <a:spLocks noGrp="1"/>
          </p:cNvSpPr>
          <p:nvPr>
            <p:ph type="title"/>
          </p:nvPr>
        </p:nvSpPr>
        <p:spPr/>
        <p:txBody>
          <a:bodyPr/>
          <a:lstStyle/>
          <a:p>
            <a:r>
              <a:rPr lang="en-US" dirty="0"/>
              <a:t> </a:t>
            </a:r>
            <a:br>
              <a:rPr lang="en-US" dirty="0"/>
            </a:br>
            <a:endParaRPr lang="en-US" dirty="0"/>
          </a:p>
        </p:txBody>
      </p:sp>
      <p:sp>
        <p:nvSpPr>
          <p:cNvPr id="3" name="Content Placeholder 2">
            <a:extLst>
              <a:ext uri="{FF2B5EF4-FFF2-40B4-BE49-F238E27FC236}">
                <a16:creationId xmlns:a16="http://schemas.microsoft.com/office/drawing/2014/main" id="{04ED2D83-C327-4337-9AC9-3E9EB1914F88}"/>
              </a:ext>
            </a:extLst>
          </p:cNvPr>
          <p:cNvSpPr>
            <a:spLocks noGrp="1"/>
          </p:cNvSpPr>
          <p:nvPr>
            <p:ph idx="1"/>
          </p:nvPr>
        </p:nvSpPr>
        <p:spPr/>
        <p:txBody>
          <a:bodyPr/>
          <a:lstStyle/>
          <a:p>
            <a:r>
              <a:rPr lang="en-US" dirty="0"/>
              <a:t>From all the above distribution plots we can see that our data for all the features are heavily skewed. </a:t>
            </a:r>
          </a:p>
        </p:txBody>
      </p:sp>
    </p:spTree>
    <p:extLst>
      <p:ext uri="{BB962C8B-B14F-4D97-AF65-F5344CB8AC3E}">
        <p14:creationId xmlns:p14="http://schemas.microsoft.com/office/powerpoint/2010/main" val="2157174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77CC-05C7-4834-8964-F8349E292FF3}"/>
              </a:ext>
            </a:extLst>
          </p:cNvPr>
          <p:cNvSpPr>
            <a:spLocks noGrp="1"/>
          </p:cNvSpPr>
          <p:nvPr>
            <p:ph type="title"/>
          </p:nvPr>
        </p:nvSpPr>
        <p:spPr/>
        <p:txBody>
          <a:bodyPr/>
          <a:lstStyle/>
          <a:p>
            <a:r>
              <a:rPr lang="en-US" dirty="0"/>
              <a:t>Imbalanced Data:</a:t>
            </a:r>
          </a:p>
        </p:txBody>
      </p:sp>
      <p:sp>
        <p:nvSpPr>
          <p:cNvPr id="7" name="Content Placeholder 6">
            <a:extLst>
              <a:ext uri="{FF2B5EF4-FFF2-40B4-BE49-F238E27FC236}">
                <a16:creationId xmlns:a16="http://schemas.microsoft.com/office/drawing/2014/main" id="{F3E38A2A-40F5-4E97-9BC2-66A73AA48143}"/>
              </a:ext>
            </a:extLst>
          </p:cNvPr>
          <p:cNvSpPr>
            <a:spLocks noGrp="1"/>
          </p:cNvSpPr>
          <p:nvPr>
            <p:ph idx="1"/>
          </p:nvPr>
        </p:nvSpPr>
        <p:spPr/>
        <p:txBody>
          <a:bodyPr/>
          <a:lstStyle/>
          <a:p>
            <a:r>
              <a:rPr lang="en-US" dirty="0"/>
              <a:t>SMOTE oversampling technique used to solve the imbalanced data.</a:t>
            </a:r>
          </a:p>
          <a:p>
            <a:endParaRPr lang="en-US" dirty="0"/>
          </a:p>
        </p:txBody>
      </p:sp>
      <p:pic>
        <p:nvPicPr>
          <p:cNvPr id="9" name="Picture 8">
            <a:extLst>
              <a:ext uri="{FF2B5EF4-FFF2-40B4-BE49-F238E27FC236}">
                <a16:creationId xmlns:a16="http://schemas.microsoft.com/office/drawing/2014/main" id="{37E1FEAC-6CC2-4C04-B924-266152373F28}"/>
              </a:ext>
            </a:extLst>
          </p:cNvPr>
          <p:cNvPicPr>
            <a:picLocks noChangeAspect="1"/>
          </p:cNvPicPr>
          <p:nvPr/>
        </p:nvPicPr>
        <p:blipFill>
          <a:blip r:embed="rId2"/>
          <a:stretch>
            <a:fillRect/>
          </a:stretch>
        </p:blipFill>
        <p:spPr>
          <a:xfrm>
            <a:off x="3171815" y="2727702"/>
            <a:ext cx="4267372" cy="3084162"/>
          </a:xfrm>
          <a:prstGeom prst="rect">
            <a:avLst/>
          </a:prstGeom>
        </p:spPr>
      </p:pic>
    </p:spTree>
    <p:extLst>
      <p:ext uri="{BB962C8B-B14F-4D97-AF65-F5344CB8AC3E}">
        <p14:creationId xmlns:p14="http://schemas.microsoft.com/office/powerpoint/2010/main" val="49174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9C7D-0505-4E29-A84A-52F2E76E9334}"/>
              </a:ext>
            </a:extLst>
          </p:cNvPr>
          <p:cNvSpPr>
            <a:spLocks noGrp="1"/>
          </p:cNvSpPr>
          <p:nvPr>
            <p:ph type="title"/>
          </p:nvPr>
        </p:nvSpPr>
        <p:spPr/>
        <p:txBody>
          <a:bodyPr/>
          <a:lstStyle/>
          <a:p>
            <a:r>
              <a:rPr lang="en-US" dirty="0"/>
              <a:t>Bivariate analysis</a:t>
            </a:r>
          </a:p>
        </p:txBody>
      </p:sp>
      <p:pic>
        <p:nvPicPr>
          <p:cNvPr id="5" name="Content Placeholder 4">
            <a:extLst>
              <a:ext uri="{FF2B5EF4-FFF2-40B4-BE49-F238E27FC236}">
                <a16:creationId xmlns:a16="http://schemas.microsoft.com/office/drawing/2014/main" id="{A37FF39C-161A-4460-8AEA-45F3DCB3688C}"/>
              </a:ext>
            </a:extLst>
          </p:cNvPr>
          <p:cNvPicPr>
            <a:picLocks noGrp="1" noChangeAspect="1"/>
          </p:cNvPicPr>
          <p:nvPr>
            <p:ph idx="1"/>
          </p:nvPr>
        </p:nvPicPr>
        <p:blipFill>
          <a:blip r:embed="rId2"/>
          <a:stretch>
            <a:fillRect/>
          </a:stretch>
        </p:blipFill>
        <p:spPr>
          <a:xfrm>
            <a:off x="1005210" y="1904583"/>
            <a:ext cx="4000743" cy="4162425"/>
          </a:xfrm>
        </p:spPr>
      </p:pic>
      <p:pic>
        <p:nvPicPr>
          <p:cNvPr id="7" name="Picture 6">
            <a:extLst>
              <a:ext uri="{FF2B5EF4-FFF2-40B4-BE49-F238E27FC236}">
                <a16:creationId xmlns:a16="http://schemas.microsoft.com/office/drawing/2014/main" id="{7349B0F2-67A3-4169-A113-BA8079410236}"/>
              </a:ext>
            </a:extLst>
          </p:cNvPr>
          <p:cNvPicPr>
            <a:picLocks noChangeAspect="1"/>
          </p:cNvPicPr>
          <p:nvPr/>
        </p:nvPicPr>
        <p:blipFill>
          <a:blip r:embed="rId3"/>
          <a:stretch>
            <a:fillRect/>
          </a:stretch>
        </p:blipFill>
        <p:spPr>
          <a:xfrm>
            <a:off x="6329523" y="1904583"/>
            <a:ext cx="3852863" cy="4248150"/>
          </a:xfrm>
          <a:prstGeom prst="rect">
            <a:avLst/>
          </a:prstGeom>
        </p:spPr>
      </p:pic>
    </p:spTree>
    <p:extLst>
      <p:ext uri="{BB962C8B-B14F-4D97-AF65-F5344CB8AC3E}">
        <p14:creationId xmlns:p14="http://schemas.microsoft.com/office/powerpoint/2010/main" val="1000009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2E72-5982-4B35-AFD6-2F4B82B6742A}"/>
              </a:ext>
            </a:extLst>
          </p:cNvPr>
          <p:cNvSpPr>
            <a:spLocks noGrp="1"/>
          </p:cNvSpPr>
          <p:nvPr>
            <p:ph type="title"/>
          </p:nvPr>
        </p:nvSpPr>
        <p:spPr/>
        <p:txBody>
          <a:bodyPr/>
          <a:lstStyle/>
          <a:p>
            <a:r>
              <a:rPr lang="en-US" dirty="0"/>
              <a:t>Bivariate analysis</a:t>
            </a:r>
          </a:p>
        </p:txBody>
      </p:sp>
      <p:pic>
        <p:nvPicPr>
          <p:cNvPr id="5" name="Content Placeholder 4">
            <a:extLst>
              <a:ext uri="{FF2B5EF4-FFF2-40B4-BE49-F238E27FC236}">
                <a16:creationId xmlns:a16="http://schemas.microsoft.com/office/drawing/2014/main" id="{D5821D0C-0FB1-454F-889F-973459EEA491}"/>
              </a:ext>
            </a:extLst>
          </p:cNvPr>
          <p:cNvPicPr>
            <a:picLocks noGrp="1" noChangeAspect="1"/>
          </p:cNvPicPr>
          <p:nvPr>
            <p:ph idx="1"/>
          </p:nvPr>
        </p:nvPicPr>
        <p:blipFill>
          <a:blip r:embed="rId2"/>
          <a:stretch>
            <a:fillRect/>
          </a:stretch>
        </p:blipFill>
        <p:spPr>
          <a:xfrm>
            <a:off x="1137591" y="1991600"/>
            <a:ext cx="4178328" cy="4143375"/>
          </a:xfrm>
        </p:spPr>
      </p:pic>
      <p:pic>
        <p:nvPicPr>
          <p:cNvPr id="7" name="Picture 6">
            <a:extLst>
              <a:ext uri="{FF2B5EF4-FFF2-40B4-BE49-F238E27FC236}">
                <a16:creationId xmlns:a16="http://schemas.microsoft.com/office/drawing/2014/main" id="{9276B276-A05B-4426-BE91-88AB9D49B071}"/>
              </a:ext>
            </a:extLst>
          </p:cNvPr>
          <p:cNvPicPr>
            <a:picLocks noChangeAspect="1"/>
          </p:cNvPicPr>
          <p:nvPr/>
        </p:nvPicPr>
        <p:blipFill>
          <a:blip r:embed="rId3"/>
          <a:stretch>
            <a:fillRect/>
          </a:stretch>
        </p:blipFill>
        <p:spPr>
          <a:xfrm>
            <a:off x="5930281" y="1877300"/>
            <a:ext cx="4810044" cy="4257675"/>
          </a:xfrm>
          <a:prstGeom prst="rect">
            <a:avLst/>
          </a:prstGeom>
        </p:spPr>
      </p:pic>
    </p:spTree>
    <p:extLst>
      <p:ext uri="{BB962C8B-B14F-4D97-AF65-F5344CB8AC3E}">
        <p14:creationId xmlns:p14="http://schemas.microsoft.com/office/powerpoint/2010/main" val="3335260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C22A-9196-4933-BC73-B502FAEF0604}"/>
              </a:ext>
            </a:extLst>
          </p:cNvPr>
          <p:cNvSpPr>
            <a:spLocks noGrp="1"/>
          </p:cNvSpPr>
          <p:nvPr>
            <p:ph type="title"/>
          </p:nvPr>
        </p:nvSpPr>
        <p:spPr/>
        <p:txBody>
          <a:bodyPr/>
          <a:lstStyle/>
          <a:p>
            <a:r>
              <a:rPr lang="en-US" dirty="0"/>
              <a:t>Bivariate analysis</a:t>
            </a:r>
          </a:p>
        </p:txBody>
      </p:sp>
      <p:pic>
        <p:nvPicPr>
          <p:cNvPr id="5" name="Content Placeholder 4">
            <a:extLst>
              <a:ext uri="{FF2B5EF4-FFF2-40B4-BE49-F238E27FC236}">
                <a16:creationId xmlns:a16="http://schemas.microsoft.com/office/drawing/2014/main" id="{C6857FA4-E259-4CBD-965A-2D4D6E426F99}"/>
              </a:ext>
            </a:extLst>
          </p:cNvPr>
          <p:cNvPicPr>
            <a:picLocks noGrp="1" noChangeAspect="1"/>
          </p:cNvPicPr>
          <p:nvPr>
            <p:ph idx="1"/>
          </p:nvPr>
        </p:nvPicPr>
        <p:blipFill>
          <a:blip r:embed="rId2"/>
          <a:stretch>
            <a:fillRect/>
          </a:stretch>
        </p:blipFill>
        <p:spPr>
          <a:xfrm>
            <a:off x="1217343" y="1848644"/>
            <a:ext cx="3788610" cy="4305300"/>
          </a:xfrm>
        </p:spPr>
      </p:pic>
      <p:pic>
        <p:nvPicPr>
          <p:cNvPr id="7" name="Picture 6">
            <a:extLst>
              <a:ext uri="{FF2B5EF4-FFF2-40B4-BE49-F238E27FC236}">
                <a16:creationId xmlns:a16="http://schemas.microsoft.com/office/drawing/2014/main" id="{50BAEB25-CFFC-4506-9D50-DB52FCE099B3}"/>
              </a:ext>
            </a:extLst>
          </p:cNvPr>
          <p:cNvPicPr>
            <a:picLocks noChangeAspect="1"/>
          </p:cNvPicPr>
          <p:nvPr/>
        </p:nvPicPr>
        <p:blipFill>
          <a:blip r:embed="rId3"/>
          <a:stretch>
            <a:fillRect/>
          </a:stretch>
        </p:blipFill>
        <p:spPr>
          <a:xfrm>
            <a:off x="6417670" y="1848644"/>
            <a:ext cx="4012689" cy="4501356"/>
          </a:xfrm>
          <a:prstGeom prst="rect">
            <a:avLst/>
          </a:prstGeom>
        </p:spPr>
      </p:pic>
    </p:spTree>
    <p:extLst>
      <p:ext uri="{BB962C8B-B14F-4D97-AF65-F5344CB8AC3E}">
        <p14:creationId xmlns:p14="http://schemas.microsoft.com/office/powerpoint/2010/main" val="2974896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8198-4149-4FC0-AB69-F6656DE5A38A}"/>
              </a:ext>
            </a:extLst>
          </p:cNvPr>
          <p:cNvSpPr>
            <a:spLocks noGrp="1"/>
          </p:cNvSpPr>
          <p:nvPr>
            <p:ph type="title"/>
          </p:nvPr>
        </p:nvSpPr>
        <p:spPr/>
        <p:txBody>
          <a:bodyPr/>
          <a:lstStyle/>
          <a:p>
            <a:r>
              <a:rPr lang="en-US" dirty="0"/>
              <a:t>Bivariate analysis</a:t>
            </a:r>
          </a:p>
        </p:txBody>
      </p:sp>
      <p:pic>
        <p:nvPicPr>
          <p:cNvPr id="5" name="Content Placeholder 4">
            <a:extLst>
              <a:ext uri="{FF2B5EF4-FFF2-40B4-BE49-F238E27FC236}">
                <a16:creationId xmlns:a16="http://schemas.microsoft.com/office/drawing/2014/main" id="{2224BAEE-AD64-46DF-8D64-3FBB27C5D1C5}"/>
              </a:ext>
            </a:extLst>
          </p:cNvPr>
          <p:cNvPicPr>
            <a:picLocks noGrp="1" noChangeAspect="1"/>
          </p:cNvPicPr>
          <p:nvPr>
            <p:ph idx="1"/>
          </p:nvPr>
        </p:nvPicPr>
        <p:blipFill>
          <a:blip r:embed="rId2"/>
          <a:stretch>
            <a:fillRect/>
          </a:stretch>
        </p:blipFill>
        <p:spPr>
          <a:xfrm>
            <a:off x="1102963" y="1889085"/>
            <a:ext cx="4321444" cy="4310237"/>
          </a:xfrm>
        </p:spPr>
      </p:pic>
      <p:pic>
        <p:nvPicPr>
          <p:cNvPr id="7" name="Picture 6">
            <a:extLst>
              <a:ext uri="{FF2B5EF4-FFF2-40B4-BE49-F238E27FC236}">
                <a16:creationId xmlns:a16="http://schemas.microsoft.com/office/drawing/2014/main" id="{12191E6C-33C1-4FFF-9D06-308D3534209A}"/>
              </a:ext>
            </a:extLst>
          </p:cNvPr>
          <p:cNvPicPr>
            <a:picLocks noChangeAspect="1"/>
          </p:cNvPicPr>
          <p:nvPr/>
        </p:nvPicPr>
        <p:blipFill>
          <a:blip r:embed="rId3"/>
          <a:stretch>
            <a:fillRect/>
          </a:stretch>
        </p:blipFill>
        <p:spPr>
          <a:xfrm>
            <a:off x="6521397" y="1977278"/>
            <a:ext cx="4203430" cy="4222044"/>
          </a:xfrm>
          <a:prstGeom prst="rect">
            <a:avLst/>
          </a:prstGeom>
        </p:spPr>
      </p:pic>
    </p:spTree>
    <p:extLst>
      <p:ext uri="{BB962C8B-B14F-4D97-AF65-F5344CB8AC3E}">
        <p14:creationId xmlns:p14="http://schemas.microsoft.com/office/powerpoint/2010/main" val="172836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604A-BE92-4397-802E-F0052B7464CA}"/>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EAC8EE88-6DD1-429B-B210-69BA95755000}"/>
              </a:ext>
            </a:extLst>
          </p:cNvPr>
          <p:cNvSpPr>
            <a:spLocks noGrp="1"/>
          </p:cNvSpPr>
          <p:nvPr>
            <p:ph idx="1"/>
          </p:nvPr>
        </p:nvSpPr>
        <p:spPr/>
        <p:txBody>
          <a:bodyPr>
            <a:normAutofit fontScale="77500" lnSpcReduction="20000"/>
          </a:bodyPr>
          <a:lstStyle/>
          <a:p>
            <a:pPr marL="0" indent="0">
              <a:buNone/>
            </a:pPr>
            <a:endParaRPr lang="en-US" dirty="0"/>
          </a:p>
          <a:p>
            <a:r>
              <a:rPr lang="en-US" dirty="0"/>
              <a:t>Problem Statement</a:t>
            </a:r>
          </a:p>
          <a:p>
            <a:r>
              <a:rPr lang="en-US" dirty="0"/>
              <a:t>Definition of Micro Credit</a:t>
            </a:r>
          </a:p>
          <a:p>
            <a:r>
              <a:rPr lang="en-US" dirty="0"/>
              <a:t>Importance of Micro Credit Model</a:t>
            </a:r>
          </a:p>
          <a:p>
            <a:r>
              <a:rPr lang="en-US" dirty="0"/>
              <a:t>Exploratory data analysis(EDA)</a:t>
            </a:r>
          </a:p>
          <a:p>
            <a:r>
              <a:rPr lang="en-US" dirty="0"/>
              <a:t>Visualization</a:t>
            </a:r>
          </a:p>
          <a:p>
            <a:r>
              <a:rPr lang="en-US" dirty="0"/>
              <a:t>Data cleaning</a:t>
            </a:r>
          </a:p>
          <a:p>
            <a:r>
              <a:rPr lang="en-US" dirty="0"/>
              <a:t>Model Building</a:t>
            </a:r>
          </a:p>
          <a:p>
            <a:r>
              <a:rPr lang="en-US" dirty="0"/>
              <a:t>ROC-AUC Curve</a:t>
            </a:r>
          </a:p>
          <a:p>
            <a:r>
              <a:rPr lang="en-US" dirty="0"/>
              <a:t>Hyper parameter Tuning</a:t>
            </a:r>
          </a:p>
          <a:p>
            <a:r>
              <a:rPr lang="en-US" dirty="0"/>
              <a:t>How to save the Model</a:t>
            </a:r>
          </a:p>
          <a:p>
            <a:r>
              <a:rPr lang="en-US" dirty="0"/>
              <a:t>Conclusion</a:t>
            </a:r>
          </a:p>
          <a:p>
            <a:endParaRPr lang="en-US" dirty="0"/>
          </a:p>
        </p:txBody>
      </p:sp>
    </p:spTree>
    <p:extLst>
      <p:ext uri="{BB962C8B-B14F-4D97-AF65-F5344CB8AC3E}">
        <p14:creationId xmlns:p14="http://schemas.microsoft.com/office/powerpoint/2010/main" val="1338049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908E-2FB7-4C60-9779-4F15BE3D0906}"/>
              </a:ext>
            </a:extLst>
          </p:cNvPr>
          <p:cNvSpPr>
            <a:spLocks noGrp="1"/>
          </p:cNvSpPr>
          <p:nvPr>
            <p:ph type="title"/>
          </p:nvPr>
        </p:nvSpPr>
        <p:spPr/>
        <p:txBody>
          <a:bodyPr/>
          <a:lstStyle/>
          <a:p>
            <a:r>
              <a:rPr lang="en-US" dirty="0"/>
              <a:t>Bivariate analysis</a:t>
            </a:r>
          </a:p>
        </p:txBody>
      </p:sp>
      <p:pic>
        <p:nvPicPr>
          <p:cNvPr id="5" name="Content Placeholder 4">
            <a:extLst>
              <a:ext uri="{FF2B5EF4-FFF2-40B4-BE49-F238E27FC236}">
                <a16:creationId xmlns:a16="http://schemas.microsoft.com/office/drawing/2014/main" id="{F1B722C5-5A2D-4CF6-9C97-43B88C1FBC11}"/>
              </a:ext>
            </a:extLst>
          </p:cNvPr>
          <p:cNvPicPr>
            <a:picLocks noGrp="1" noChangeAspect="1"/>
          </p:cNvPicPr>
          <p:nvPr>
            <p:ph idx="1"/>
          </p:nvPr>
        </p:nvPicPr>
        <p:blipFill>
          <a:blip r:embed="rId2"/>
          <a:stretch>
            <a:fillRect/>
          </a:stretch>
        </p:blipFill>
        <p:spPr>
          <a:xfrm>
            <a:off x="1200715" y="1974891"/>
            <a:ext cx="4161699" cy="4114800"/>
          </a:xfrm>
        </p:spPr>
      </p:pic>
      <p:pic>
        <p:nvPicPr>
          <p:cNvPr id="7" name="Picture 6">
            <a:extLst>
              <a:ext uri="{FF2B5EF4-FFF2-40B4-BE49-F238E27FC236}">
                <a16:creationId xmlns:a16="http://schemas.microsoft.com/office/drawing/2014/main" id="{EDE48293-0436-4042-A48D-1290F59A9D53}"/>
              </a:ext>
            </a:extLst>
          </p:cNvPr>
          <p:cNvPicPr>
            <a:picLocks noChangeAspect="1"/>
          </p:cNvPicPr>
          <p:nvPr/>
        </p:nvPicPr>
        <p:blipFill>
          <a:blip r:embed="rId3"/>
          <a:stretch>
            <a:fillRect/>
          </a:stretch>
        </p:blipFill>
        <p:spPr>
          <a:xfrm>
            <a:off x="6395069" y="1974891"/>
            <a:ext cx="4161699" cy="4324525"/>
          </a:xfrm>
          <a:prstGeom prst="rect">
            <a:avLst/>
          </a:prstGeom>
        </p:spPr>
      </p:pic>
    </p:spTree>
    <p:extLst>
      <p:ext uri="{BB962C8B-B14F-4D97-AF65-F5344CB8AC3E}">
        <p14:creationId xmlns:p14="http://schemas.microsoft.com/office/powerpoint/2010/main" val="2859688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3740-A735-4F8D-9967-05D0A231931A}"/>
              </a:ext>
            </a:extLst>
          </p:cNvPr>
          <p:cNvSpPr>
            <a:spLocks noGrp="1"/>
          </p:cNvSpPr>
          <p:nvPr>
            <p:ph type="title"/>
          </p:nvPr>
        </p:nvSpPr>
        <p:spPr/>
        <p:txBody>
          <a:bodyPr/>
          <a:lstStyle/>
          <a:p>
            <a:r>
              <a:rPr lang="en-US" dirty="0"/>
              <a:t>Bivariate analysis</a:t>
            </a:r>
          </a:p>
        </p:txBody>
      </p:sp>
      <p:pic>
        <p:nvPicPr>
          <p:cNvPr id="5" name="Content Placeholder 4">
            <a:extLst>
              <a:ext uri="{FF2B5EF4-FFF2-40B4-BE49-F238E27FC236}">
                <a16:creationId xmlns:a16="http://schemas.microsoft.com/office/drawing/2014/main" id="{5BC9E787-34F7-448A-8620-B6245792B4B2}"/>
              </a:ext>
            </a:extLst>
          </p:cNvPr>
          <p:cNvPicPr>
            <a:picLocks noGrp="1" noChangeAspect="1"/>
          </p:cNvPicPr>
          <p:nvPr>
            <p:ph idx="1"/>
          </p:nvPr>
        </p:nvPicPr>
        <p:blipFill>
          <a:blip r:embed="rId2"/>
          <a:stretch>
            <a:fillRect/>
          </a:stretch>
        </p:blipFill>
        <p:spPr>
          <a:xfrm>
            <a:off x="1045732" y="1972549"/>
            <a:ext cx="3758743" cy="4181475"/>
          </a:xfrm>
        </p:spPr>
      </p:pic>
      <p:pic>
        <p:nvPicPr>
          <p:cNvPr id="7" name="Picture 6">
            <a:extLst>
              <a:ext uri="{FF2B5EF4-FFF2-40B4-BE49-F238E27FC236}">
                <a16:creationId xmlns:a16="http://schemas.microsoft.com/office/drawing/2014/main" id="{6DEC4C3E-040B-4B78-9413-C00CB1FA65DC}"/>
              </a:ext>
            </a:extLst>
          </p:cNvPr>
          <p:cNvPicPr>
            <a:picLocks noChangeAspect="1"/>
          </p:cNvPicPr>
          <p:nvPr/>
        </p:nvPicPr>
        <p:blipFill>
          <a:blip r:embed="rId3"/>
          <a:stretch>
            <a:fillRect/>
          </a:stretch>
        </p:blipFill>
        <p:spPr>
          <a:xfrm>
            <a:off x="6328151" y="2010649"/>
            <a:ext cx="4009217" cy="4143375"/>
          </a:xfrm>
          <a:prstGeom prst="rect">
            <a:avLst/>
          </a:prstGeom>
        </p:spPr>
      </p:pic>
    </p:spTree>
    <p:extLst>
      <p:ext uri="{BB962C8B-B14F-4D97-AF65-F5344CB8AC3E}">
        <p14:creationId xmlns:p14="http://schemas.microsoft.com/office/powerpoint/2010/main" val="582131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D566E-3BEC-4D2A-A1F2-BD110563ADB8}"/>
              </a:ext>
            </a:extLst>
          </p:cNvPr>
          <p:cNvSpPr>
            <a:spLocks noGrp="1"/>
          </p:cNvSpPr>
          <p:nvPr>
            <p:ph type="title"/>
          </p:nvPr>
        </p:nvSpPr>
        <p:spPr/>
        <p:txBody>
          <a:bodyPr>
            <a:normAutofit/>
          </a:bodyPr>
          <a:lstStyle/>
          <a:p>
            <a:r>
              <a:rPr lang="en-IN" sz="3600" dirty="0">
                <a:effectLst/>
                <a:ea typeface="Calibri" panose="020F0502020204030204" pitchFamily="34" charset="0"/>
                <a:cs typeface="Times New Roman" panose="02020603050405020304" pitchFamily="18" charset="0"/>
              </a:rPr>
              <a:t>Observations from above plots:</a:t>
            </a:r>
            <a:endParaRPr lang="en-US" sz="3600" dirty="0"/>
          </a:p>
        </p:txBody>
      </p:sp>
      <p:sp>
        <p:nvSpPr>
          <p:cNvPr id="3" name="Content Placeholder 2">
            <a:extLst>
              <a:ext uri="{FF2B5EF4-FFF2-40B4-BE49-F238E27FC236}">
                <a16:creationId xmlns:a16="http://schemas.microsoft.com/office/drawing/2014/main" id="{93B2B446-52EC-4802-83B6-AB11C63E48A5}"/>
              </a:ext>
            </a:extLst>
          </p:cNvPr>
          <p:cNvSpPr>
            <a:spLocks noGrp="1"/>
          </p:cNvSpPr>
          <p:nvPr>
            <p:ph idx="1"/>
          </p:nvPr>
        </p:nvSpPr>
        <p:spPr/>
        <p:txBody>
          <a:bodyPr/>
          <a:lstStyle/>
          <a:p>
            <a:pPr marL="0" marR="0" indent="457200">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From the above observations its clear that data with respect to 30 days and data with respect to 90 days are almost having the similar kind of relation with the target variable. So, as per my understanding we can keep either of the time period data and I would prefer 90 days as it has more time span and it will be better to understand about customer's info with long time span.</a:t>
            </a:r>
            <a:endParaRPr lang="en-US" sz="1800" dirty="0">
              <a:effectLst/>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1. Daily amount spent from main account, averaged over last 30 days and last 90 days are less for defaulters(who are not paying loans back within 5 days).</a:t>
            </a:r>
            <a:endParaRPr lang="en-US" sz="1800" dirty="0">
              <a:effectLst/>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2. Average main account balance over last 30 days and last 90 days are </a:t>
            </a:r>
            <a:r>
              <a:rPr lang="en-IN" sz="1800" dirty="0" err="1">
                <a:effectLst/>
                <a:ea typeface="Calibri" panose="020F0502020204030204" pitchFamily="34" charset="0"/>
                <a:cs typeface="Times New Roman" panose="02020603050405020304" pitchFamily="18" charset="0"/>
              </a:rPr>
              <a:t>compartively</a:t>
            </a:r>
            <a:r>
              <a:rPr lang="en-IN" sz="1800" dirty="0">
                <a:effectLst/>
                <a:ea typeface="Calibri" panose="020F0502020204030204" pitchFamily="34" charset="0"/>
                <a:cs typeface="Times New Roman" panose="02020603050405020304" pitchFamily="18" charset="0"/>
              </a:rPr>
              <a:t> less for defaulters.</a:t>
            </a:r>
            <a:endParaRPr lang="en-US" sz="1800" dirty="0">
              <a:effectLst/>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3. Number of times main account got recharged in last 30 day and last 90 days are less for defaulters.</a:t>
            </a:r>
            <a:endParaRPr lang="en-US" sz="1800" dirty="0">
              <a:effectLst/>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IN" sz="1800" dirty="0">
                <a:effectLst/>
                <a:ea typeface="Calibri" panose="020F0502020204030204" pitchFamily="34" charset="0"/>
                <a:cs typeface="Times New Roman" panose="02020603050405020304" pitchFamily="18" charset="0"/>
              </a:rPr>
              <a:t>4. Total amount of recharge in main account over last 30 days and last 90 days are less for defaulters.</a:t>
            </a:r>
            <a:endParaRPr lang="en-US" sz="1800" dirty="0">
              <a:effectLst/>
              <a:ea typeface="Calibri" panose="020F0502020204030204" pitchFamily="34" charset="0"/>
              <a:cs typeface="Times New Roman" panose="02020603050405020304" pitchFamily="18" charset="0"/>
            </a:endParaRPr>
          </a:p>
          <a:p>
            <a:r>
              <a:rPr lang="en-IN" sz="1800" dirty="0">
                <a:effectLst/>
                <a:ea typeface="Calibri" panose="020F0502020204030204" pitchFamily="34" charset="0"/>
              </a:rPr>
              <a:t>5. Total amount of loans taken by user in last 30 days and last 90 days are less for defaulters</a:t>
            </a:r>
            <a:endParaRPr lang="en-US" dirty="0"/>
          </a:p>
        </p:txBody>
      </p:sp>
    </p:spTree>
    <p:extLst>
      <p:ext uri="{BB962C8B-B14F-4D97-AF65-F5344CB8AC3E}">
        <p14:creationId xmlns:p14="http://schemas.microsoft.com/office/powerpoint/2010/main" val="530109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2743-9C85-4427-B540-0F6C5C48BBA9}"/>
              </a:ext>
            </a:extLst>
          </p:cNvPr>
          <p:cNvSpPr>
            <a:spLocks noGrp="1"/>
          </p:cNvSpPr>
          <p:nvPr>
            <p:ph type="title"/>
          </p:nvPr>
        </p:nvSpPr>
        <p:spPr/>
        <p:txBody>
          <a:bodyPr/>
          <a:lstStyle/>
          <a:p>
            <a:r>
              <a:rPr lang="en-US" dirty="0"/>
              <a:t>Bivariate analysis</a:t>
            </a:r>
          </a:p>
        </p:txBody>
      </p:sp>
      <p:sp>
        <p:nvSpPr>
          <p:cNvPr id="3" name="Content Placeholder 2">
            <a:extLst>
              <a:ext uri="{FF2B5EF4-FFF2-40B4-BE49-F238E27FC236}">
                <a16:creationId xmlns:a16="http://schemas.microsoft.com/office/drawing/2014/main" id="{AB675F1A-0470-4F03-A422-3883B1BEEA48}"/>
              </a:ext>
            </a:extLst>
          </p:cNvPr>
          <p:cNvSpPr>
            <a:spLocks noGrp="1"/>
          </p:cNvSpPr>
          <p:nvPr>
            <p:ph idx="1"/>
          </p:nvPr>
        </p:nvSpPr>
        <p:spPr/>
        <p:txBody>
          <a:bodyPr/>
          <a:lstStyle/>
          <a:p>
            <a:r>
              <a:rPr lang="en-IN" sz="1800" dirty="0">
                <a:effectLst/>
                <a:ea typeface="Calibri" panose="020F0502020204030204" pitchFamily="34" charset="0"/>
                <a:cs typeface="Times New Roman" panose="02020603050405020304" pitchFamily="18" charset="0"/>
              </a:rPr>
              <a:t>The customers who are spending more amount from their main account on daily basis are most likely to payback the loans within the time period.</a:t>
            </a:r>
            <a:endParaRPr lang="en-US" sz="1800" dirty="0">
              <a:effectLst/>
              <a:ea typeface="Calibri" panose="020F0502020204030204" pitchFamily="34" charset="0"/>
              <a:cs typeface="Times New Roman" panose="02020603050405020304" pitchFamily="18" charset="0"/>
            </a:endParaRPr>
          </a:p>
          <a:p>
            <a:pPr marL="0" indent="0">
              <a:buNone/>
            </a:pPr>
            <a:r>
              <a:rPr lang="en-US" dirty="0"/>
              <a:t> </a:t>
            </a:r>
          </a:p>
        </p:txBody>
      </p:sp>
      <p:pic>
        <p:nvPicPr>
          <p:cNvPr id="7" name="Picture 6">
            <a:extLst>
              <a:ext uri="{FF2B5EF4-FFF2-40B4-BE49-F238E27FC236}">
                <a16:creationId xmlns:a16="http://schemas.microsoft.com/office/drawing/2014/main" id="{DA9865EF-7799-481F-839A-86F3DEC77A32}"/>
              </a:ext>
            </a:extLst>
          </p:cNvPr>
          <p:cNvPicPr>
            <a:picLocks noChangeAspect="1"/>
          </p:cNvPicPr>
          <p:nvPr/>
        </p:nvPicPr>
        <p:blipFill>
          <a:blip r:embed="rId2"/>
          <a:stretch>
            <a:fillRect/>
          </a:stretch>
        </p:blipFill>
        <p:spPr>
          <a:xfrm>
            <a:off x="2738473" y="2673211"/>
            <a:ext cx="4676775" cy="3381375"/>
          </a:xfrm>
          <a:prstGeom prst="rect">
            <a:avLst/>
          </a:prstGeom>
        </p:spPr>
      </p:pic>
    </p:spTree>
    <p:extLst>
      <p:ext uri="{BB962C8B-B14F-4D97-AF65-F5344CB8AC3E}">
        <p14:creationId xmlns:p14="http://schemas.microsoft.com/office/powerpoint/2010/main" val="1349994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B351-5BD4-4E18-8862-4F5CB1E2F1EF}"/>
              </a:ext>
            </a:extLst>
          </p:cNvPr>
          <p:cNvSpPr>
            <a:spLocks noGrp="1"/>
          </p:cNvSpPr>
          <p:nvPr>
            <p:ph type="title"/>
          </p:nvPr>
        </p:nvSpPr>
        <p:spPr/>
        <p:txBody>
          <a:bodyPr/>
          <a:lstStyle/>
          <a:p>
            <a:r>
              <a:rPr lang="en-US" dirty="0"/>
              <a:t>Bivariate analysis</a:t>
            </a:r>
          </a:p>
        </p:txBody>
      </p:sp>
      <p:sp>
        <p:nvSpPr>
          <p:cNvPr id="3" name="Content Placeholder 2">
            <a:extLst>
              <a:ext uri="{FF2B5EF4-FFF2-40B4-BE49-F238E27FC236}">
                <a16:creationId xmlns:a16="http://schemas.microsoft.com/office/drawing/2014/main" id="{4471E221-01CA-43B2-9560-120F18DB1836}"/>
              </a:ext>
            </a:extLst>
          </p:cNvPr>
          <p:cNvSpPr>
            <a:spLocks noGrp="1"/>
          </p:cNvSpPr>
          <p:nvPr>
            <p:ph idx="1"/>
          </p:nvPr>
        </p:nvSpPr>
        <p:spPr/>
        <p:txBody>
          <a:bodyPr/>
          <a:lstStyle/>
          <a:p>
            <a:r>
              <a:rPr lang="en-IN" sz="1800" dirty="0">
                <a:effectLst/>
                <a:ea typeface="Calibri" panose="020F0502020204030204" pitchFamily="34" charset="0"/>
                <a:cs typeface="Times New Roman" panose="02020603050405020304" pitchFamily="18" charset="0"/>
              </a:rPr>
              <a:t>The customers who are taking more loan amount are paying back with less time period.</a:t>
            </a:r>
            <a:endParaRPr lang="en-US" sz="1800" dirty="0">
              <a:effectLst/>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180F02AF-0ED6-4E53-BC0D-16B92EC23A05}"/>
              </a:ext>
            </a:extLst>
          </p:cNvPr>
          <p:cNvPicPr>
            <a:picLocks noChangeAspect="1"/>
          </p:cNvPicPr>
          <p:nvPr/>
        </p:nvPicPr>
        <p:blipFill>
          <a:blip r:embed="rId2"/>
          <a:stretch>
            <a:fillRect/>
          </a:stretch>
        </p:blipFill>
        <p:spPr>
          <a:xfrm>
            <a:off x="3069815" y="2426724"/>
            <a:ext cx="4400550" cy="3390900"/>
          </a:xfrm>
          <a:prstGeom prst="rect">
            <a:avLst/>
          </a:prstGeom>
        </p:spPr>
      </p:pic>
    </p:spTree>
    <p:extLst>
      <p:ext uri="{BB962C8B-B14F-4D97-AF65-F5344CB8AC3E}">
        <p14:creationId xmlns:p14="http://schemas.microsoft.com/office/powerpoint/2010/main" val="1515537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0650-CB4F-4B9A-93F9-B03D1ABA3624}"/>
              </a:ext>
            </a:extLst>
          </p:cNvPr>
          <p:cNvSpPr>
            <a:spLocks noGrp="1"/>
          </p:cNvSpPr>
          <p:nvPr>
            <p:ph type="title"/>
          </p:nvPr>
        </p:nvSpPr>
        <p:spPr/>
        <p:txBody>
          <a:bodyPr/>
          <a:lstStyle/>
          <a:p>
            <a:r>
              <a:rPr lang="en-US" dirty="0"/>
              <a:t>Bivariate analysis</a:t>
            </a:r>
          </a:p>
        </p:txBody>
      </p:sp>
      <p:sp>
        <p:nvSpPr>
          <p:cNvPr id="3" name="Content Placeholder 2">
            <a:extLst>
              <a:ext uri="{FF2B5EF4-FFF2-40B4-BE49-F238E27FC236}">
                <a16:creationId xmlns:a16="http://schemas.microsoft.com/office/drawing/2014/main" id="{3241371F-FDA9-498F-8DA6-4FC2001397D7}"/>
              </a:ext>
            </a:extLst>
          </p:cNvPr>
          <p:cNvSpPr>
            <a:spLocks noGrp="1"/>
          </p:cNvSpPr>
          <p:nvPr>
            <p:ph idx="1"/>
          </p:nvPr>
        </p:nvSpPr>
        <p:spPr/>
        <p:txBody>
          <a:bodyPr/>
          <a:lstStyle/>
          <a:p>
            <a:r>
              <a:rPr lang="en-IN" sz="1800" dirty="0">
                <a:effectLst/>
                <a:ea typeface="Calibri" panose="020F0502020204030204" pitchFamily="34" charset="0"/>
                <a:cs typeface="Times New Roman" panose="02020603050405020304" pitchFamily="18" charset="0"/>
              </a:rPr>
              <a:t>When the customer recharging more number of times for their main account, they are most likely to payback the loans within the time period.</a:t>
            </a:r>
            <a:endParaRPr lang="en-US" sz="1800" dirty="0">
              <a:effectLst/>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6792A168-CA18-41DE-B6D9-715C9306DE2A}"/>
              </a:ext>
            </a:extLst>
          </p:cNvPr>
          <p:cNvPicPr>
            <a:picLocks noChangeAspect="1"/>
          </p:cNvPicPr>
          <p:nvPr/>
        </p:nvPicPr>
        <p:blipFill>
          <a:blip r:embed="rId2"/>
          <a:stretch>
            <a:fillRect/>
          </a:stretch>
        </p:blipFill>
        <p:spPr>
          <a:xfrm>
            <a:off x="2782836" y="2532267"/>
            <a:ext cx="4591050" cy="3533775"/>
          </a:xfrm>
          <a:prstGeom prst="rect">
            <a:avLst/>
          </a:prstGeom>
        </p:spPr>
      </p:pic>
    </p:spTree>
    <p:extLst>
      <p:ext uri="{BB962C8B-B14F-4D97-AF65-F5344CB8AC3E}">
        <p14:creationId xmlns:p14="http://schemas.microsoft.com/office/powerpoint/2010/main" val="945406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4B7E-9898-4BE4-BDB9-31D47F900F98}"/>
              </a:ext>
            </a:extLst>
          </p:cNvPr>
          <p:cNvSpPr>
            <a:spLocks noGrp="1"/>
          </p:cNvSpPr>
          <p:nvPr>
            <p:ph type="title"/>
          </p:nvPr>
        </p:nvSpPr>
        <p:spPr/>
        <p:txBody>
          <a:bodyPr/>
          <a:lstStyle/>
          <a:p>
            <a:r>
              <a:rPr lang="en-US" dirty="0"/>
              <a:t>Bivariate analysis</a:t>
            </a:r>
          </a:p>
        </p:txBody>
      </p:sp>
      <p:sp>
        <p:nvSpPr>
          <p:cNvPr id="3" name="Content Placeholder 2">
            <a:extLst>
              <a:ext uri="{FF2B5EF4-FFF2-40B4-BE49-F238E27FC236}">
                <a16:creationId xmlns:a16="http://schemas.microsoft.com/office/drawing/2014/main" id="{59DD4048-04A5-497B-B12B-CF5B57AF39FC}"/>
              </a:ext>
            </a:extLst>
          </p:cNvPr>
          <p:cNvSpPr>
            <a:spLocks noGrp="1"/>
          </p:cNvSpPr>
          <p:nvPr>
            <p:ph idx="1"/>
          </p:nvPr>
        </p:nvSpPr>
        <p:spPr/>
        <p:txBody>
          <a:bodyPr/>
          <a:lstStyle/>
          <a:p>
            <a:r>
              <a:rPr lang="en-IN" sz="1800" dirty="0">
                <a:effectLst/>
                <a:ea typeface="Calibri" panose="020F0502020204030204" pitchFamily="34" charset="0"/>
                <a:cs typeface="Times New Roman" panose="02020603050405020304" pitchFamily="18" charset="0"/>
              </a:rPr>
              <a:t>When the total amount of recharge in main account is more, the customer is more likely to payback the loans within the time period.</a:t>
            </a:r>
            <a:endParaRPr lang="en-US" sz="1800" dirty="0">
              <a:effectLst/>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8E44282F-6AF5-4B88-BCDC-8568D90B63BC}"/>
              </a:ext>
            </a:extLst>
          </p:cNvPr>
          <p:cNvPicPr>
            <a:picLocks noChangeAspect="1"/>
          </p:cNvPicPr>
          <p:nvPr/>
        </p:nvPicPr>
        <p:blipFill>
          <a:blip r:embed="rId2"/>
          <a:stretch>
            <a:fillRect/>
          </a:stretch>
        </p:blipFill>
        <p:spPr>
          <a:xfrm>
            <a:off x="2765169" y="2463749"/>
            <a:ext cx="4714875" cy="3552825"/>
          </a:xfrm>
          <a:prstGeom prst="rect">
            <a:avLst/>
          </a:prstGeom>
        </p:spPr>
      </p:pic>
    </p:spTree>
    <p:extLst>
      <p:ext uri="{BB962C8B-B14F-4D97-AF65-F5344CB8AC3E}">
        <p14:creationId xmlns:p14="http://schemas.microsoft.com/office/powerpoint/2010/main" val="4111736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0686-0935-4280-B693-6B219D19A792}"/>
              </a:ext>
            </a:extLst>
          </p:cNvPr>
          <p:cNvSpPr>
            <a:spLocks noGrp="1"/>
          </p:cNvSpPr>
          <p:nvPr>
            <p:ph type="title"/>
          </p:nvPr>
        </p:nvSpPr>
        <p:spPr/>
        <p:txBody>
          <a:bodyPr/>
          <a:lstStyle/>
          <a:p>
            <a:r>
              <a:rPr lang="en-US" dirty="0"/>
              <a:t>Bivariate analysis</a:t>
            </a:r>
          </a:p>
        </p:txBody>
      </p:sp>
      <p:sp>
        <p:nvSpPr>
          <p:cNvPr id="3" name="Content Placeholder 2">
            <a:extLst>
              <a:ext uri="{FF2B5EF4-FFF2-40B4-BE49-F238E27FC236}">
                <a16:creationId xmlns:a16="http://schemas.microsoft.com/office/drawing/2014/main" id="{7F2E8187-3F15-4D10-9236-CB62B6CDC32A}"/>
              </a:ext>
            </a:extLst>
          </p:cNvPr>
          <p:cNvSpPr>
            <a:spLocks noGrp="1"/>
          </p:cNvSpPr>
          <p:nvPr>
            <p:ph idx="1"/>
          </p:nvPr>
        </p:nvSpPr>
        <p:spPr/>
        <p:txBody>
          <a:bodyPr/>
          <a:lstStyle/>
          <a:p>
            <a:r>
              <a:rPr lang="en-IN" sz="1800" dirty="0">
                <a:effectLst/>
                <a:ea typeface="Calibri" panose="020F0502020204030204" pitchFamily="34" charset="0"/>
                <a:cs typeface="Times New Roman" panose="02020603050405020304" pitchFamily="18" charset="0"/>
              </a:rPr>
              <a:t>The customers who are taking loan amount of 12 are most likely to be defaulters.</a:t>
            </a:r>
            <a:endParaRPr lang="en-US" sz="1800" dirty="0">
              <a:effectLst/>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D69BD6F8-4EE3-4827-97E2-B5E82C1AA031}"/>
              </a:ext>
            </a:extLst>
          </p:cNvPr>
          <p:cNvPicPr>
            <a:picLocks noChangeAspect="1"/>
          </p:cNvPicPr>
          <p:nvPr/>
        </p:nvPicPr>
        <p:blipFill>
          <a:blip r:embed="rId2"/>
          <a:stretch>
            <a:fillRect/>
          </a:stretch>
        </p:blipFill>
        <p:spPr>
          <a:xfrm>
            <a:off x="2251740" y="2411361"/>
            <a:ext cx="5800725" cy="3657600"/>
          </a:xfrm>
          <a:prstGeom prst="rect">
            <a:avLst/>
          </a:prstGeom>
        </p:spPr>
      </p:pic>
    </p:spTree>
    <p:extLst>
      <p:ext uri="{BB962C8B-B14F-4D97-AF65-F5344CB8AC3E}">
        <p14:creationId xmlns:p14="http://schemas.microsoft.com/office/powerpoint/2010/main" val="1069304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8056-A2BD-4815-A5DD-5E380245D9DD}"/>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0C5C2A31-BCDE-4E50-93CF-A7453D290C7D}"/>
              </a:ext>
            </a:extLst>
          </p:cNvPr>
          <p:cNvSpPr>
            <a:spLocks noGrp="1"/>
          </p:cNvSpPr>
          <p:nvPr>
            <p:ph idx="1"/>
          </p:nvPr>
        </p:nvSpPr>
        <p:spPr/>
        <p:txBody>
          <a:bodyPr>
            <a:normAutofit/>
          </a:bodyPr>
          <a:lstStyle/>
          <a:p>
            <a:r>
              <a:rPr lang="en-US" sz="2000" dirty="0"/>
              <a:t>The dataset that was provided did not have any null values but had a lot of skew data.</a:t>
            </a:r>
          </a:p>
          <a:p>
            <a:r>
              <a:rPr lang="en-US" sz="2000" dirty="0"/>
              <a:t>I have cleaned few of the non-realistic data with respect to </a:t>
            </a:r>
            <a:r>
              <a:rPr lang="en-US" sz="2000" dirty="0" err="1"/>
              <a:t>no.of</a:t>
            </a:r>
            <a:r>
              <a:rPr lang="en-US" sz="2000" dirty="0"/>
              <a:t> days.</a:t>
            </a:r>
          </a:p>
          <a:p>
            <a:r>
              <a:rPr lang="en-US" sz="2000" dirty="0"/>
              <a:t>Also cleaned the customer info with no history of loans.</a:t>
            </a:r>
          </a:p>
          <a:p>
            <a:r>
              <a:rPr lang="en-US" sz="2000" dirty="0"/>
              <a:t>Checked the skewness and reduced the skewness by using </a:t>
            </a:r>
            <a:r>
              <a:rPr lang="en-US" sz="2000" dirty="0" err="1"/>
              <a:t>PowerTansformer</a:t>
            </a:r>
            <a:r>
              <a:rPr lang="en-US" sz="2000" dirty="0"/>
              <a:t> .</a:t>
            </a:r>
          </a:p>
          <a:p>
            <a:endParaRPr lang="en-IN" sz="2000" dirty="0"/>
          </a:p>
          <a:p>
            <a:endParaRPr lang="en-US" sz="2000" dirty="0"/>
          </a:p>
        </p:txBody>
      </p:sp>
    </p:spTree>
    <p:extLst>
      <p:ext uri="{BB962C8B-B14F-4D97-AF65-F5344CB8AC3E}">
        <p14:creationId xmlns:p14="http://schemas.microsoft.com/office/powerpoint/2010/main" val="2497615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C956-D4E3-420C-9AC0-3085E41A9EBF}"/>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CE8C80AF-EB7A-490D-8F88-A39CC7314124}"/>
              </a:ext>
            </a:extLst>
          </p:cNvPr>
          <p:cNvSpPr>
            <a:spLocks noGrp="1"/>
          </p:cNvSpPr>
          <p:nvPr>
            <p:ph idx="1"/>
          </p:nvPr>
        </p:nvSpPr>
        <p:spPr/>
        <p:txBody>
          <a:bodyPr>
            <a:normAutofit/>
          </a:bodyPr>
          <a:lstStyle/>
          <a:p>
            <a:r>
              <a:rPr lang="en-US" sz="2000" dirty="0"/>
              <a:t>We will now use classification models since out target contains categorical data. The below list algorithms are what I’ve used in my project.</a:t>
            </a:r>
          </a:p>
          <a:p>
            <a:pPr marL="457200" indent="-457200">
              <a:buFont typeface="+mj-lt"/>
              <a:buAutoNum type="arabicPeriod"/>
            </a:pPr>
            <a:r>
              <a:rPr lang="en-US" sz="2000" dirty="0"/>
              <a:t>Decision Tree Classifier</a:t>
            </a:r>
          </a:p>
          <a:p>
            <a:pPr marL="457200" indent="-457200">
              <a:buFont typeface="+mj-lt"/>
              <a:buAutoNum type="arabicPeriod"/>
            </a:pPr>
            <a:r>
              <a:rPr lang="en-US" sz="2000" dirty="0"/>
              <a:t>Random Forest Classifier</a:t>
            </a:r>
          </a:p>
          <a:p>
            <a:pPr marL="457200" indent="-457200">
              <a:buFont typeface="+mj-lt"/>
              <a:buAutoNum type="arabicPeriod"/>
            </a:pPr>
            <a:r>
              <a:rPr lang="en-US" sz="2000" dirty="0"/>
              <a:t>Logistic Regression</a:t>
            </a:r>
          </a:p>
          <a:p>
            <a:pPr marL="457200" indent="-457200">
              <a:buFont typeface="+mj-lt"/>
              <a:buAutoNum type="arabicPeriod"/>
            </a:pPr>
            <a:r>
              <a:rPr lang="en-IN" sz="2000" dirty="0">
                <a:effectLst/>
                <a:ea typeface="Calibri" panose="020F0502020204030204" pitchFamily="34" charset="0"/>
              </a:rPr>
              <a:t>Gradient Boosting Classifier</a:t>
            </a:r>
            <a:endParaRPr lang="en-US" sz="2000" dirty="0"/>
          </a:p>
          <a:p>
            <a:pPr marL="457200" indent="-457200">
              <a:buFont typeface="+mj-lt"/>
              <a:buAutoNum type="arabicPeriod"/>
            </a:pPr>
            <a:r>
              <a:rPr lang="en-IN" sz="2000" dirty="0" err="1">
                <a:effectLst/>
                <a:ea typeface="Calibri" panose="020F0502020204030204" pitchFamily="34" charset="0"/>
              </a:rPr>
              <a:t>KNeighborsClassifier</a:t>
            </a:r>
            <a:endParaRPr lang="en-IN" sz="2000" dirty="0">
              <a:effectLst/>
              <a:ea typeface="Calibri" panose="020F0502020204030204" pitchFamily="34" charset="0"/>
            </a:endParaRPr>
          </a:p>
          <a:p>
            <a:pPr marL="457200" indent="-457200">
              <a:buFont typeface="+mj-lt"/>
              <a:buAutoNum type="arabicPeriod"/>
            </a:pPr>
            <a:r>
              <a:rPr lang="en-US" sz="2000" dirty="0"/>
              <a:t>AdaBoost Classifier</a:t>
            </a:r>
          </a:p>
          <a:p>
            <a:pPr marL="457200" indent="-457200">
              <a:buFont typeface="+mj-lt"/>
              <a:buAutoNum type="arabicPeriod"/>
            </a:pPr>
            <a:r>
              <a:rPr lang="en-US" sz="2000" dirty="0"/>
              <a:t>SVC</a:t>
            </a:r>
            <a:endParaRPr lang="en-IN" sz="2000" dirty="0"/>
          </a:p>
          <a:p>
            <a:endParaRPr lang="en-US" sz="2000" dirty="0"/>
          </a:p>
        </p:txBody>
      </p:sp>
    </p:spTree>
    <p:extLst>
      <p:ext uri="{BB962C8B-B14F-4D97-AF65-F5344CB8AC3E}">
        <p14:creationId xmlns:p14="http://schemas.microsoft.com/office/powerpoint/2010/main" val="65808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4D61-63A2-411A-94F6-62094996872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F59679C-B3A6-4E23-8CAF-D23586ED30B4}"/>
              </a:ext>
            </a:extLst>
          </p:cNvPr>
          <p:cNvSpPr>
            <a:spLocks noGrp="1"/>
          </p:cNvSpPr>
          <p:nvPr>
            <p:ph idx="1"/>
          </p:nvPr>
        </p:nvSpPr>
        <p:spPr/>
        <p:txBody>
          <a:bodyPr>
            <a:normAutofit fontScale="92500" lnSpcReduction="10000"/>
          </a:bodyPr>
          <a:lstStyle/>
          <a:p>
            <a:pPr marL="0" indent="0">
              <a:buNone/>
            </a:pPr>
            <a:r>
              <a:rPr lang="en-US"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0" indent="0">
              <a:buNone/>
            </a:pPr>
            <a:r>
              <a:rPr lang="en-US"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marL="0" indent="0">
              <a:buNone/>
            </a:pPr>
            <a:endParaRPr lang="en-IN" dirty="0"/>
          </a:p>
          <a:p>
            <a:pPr marL="0" indent="0">
              <a:buNone/>
            </a:pPr>
            <a:endParaRPr lang="en-IN" dirty="0"/>
          </a:p>
          <a:p>
            <a:endParaRPr lang="en-US" dirty="0"/>
          </a:p>
        </p:txBody>
      </p:sp>
    </p:spTree>
    <p:extLst>
      <p:ext uri="{BB962C8B-B14F-4D97-AF65-F5344CB8AC3E}">
        <p14:creationId xmlns:p14="http://schemas.microsoft.com/office/powerpoint/2010/main" val="3544025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6024-835B-4975-BEA6-FA9448EC0588}"/>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B6BAE106-C4F0-4E11-8FF6-43D93DF6E375}"/>
              </a:ext>
            </a:extLst>
          </p:cNvPr>
          <p:cNvPicPr>
            <a:picLocks noGrp="1" noChangeAspect="1"/>
          </p:cNvPicPr>
          <p:nvPr>
            <p:ph idx="1"/>
          </p:nvPr>
        </p:nvPicPr>
        <p:blipFill>
          <a:blip r:embed="rId2"/>
          <a:stretch>
            <a:fillRect/>
          </a:stretch>
        </p:blipFill>
        <p:spPr>
          <a:xfrm>
            <a:off x="1143000" y="1915318"/>
            <a:ext cx="4358148" cy="3757523"/>
          </a:xfrm>
        </p:spPr>
      </p:pic>
      <p:pic>
        <p:nvPicPr>
          <p:cNvPr id="7" name="Picture 6">
            <a:extLst>
              <a:ext uri="{FF2B5EF4-FFF2-40B4-BE49-F238E27FC236}">
                <a16:creationId xmlns:a16="http://schemas.microsoft.com/office/drawing/2014/main" id="{9A5AB2A9-5F81-42EF-B54F-00DF54EF3224}"/>
              </a:ext>
            </a:extLst>
          </p:cNvPr>
          <p:cNvPicPr>
            <a:picLocks noChangeAspect="1"/>
          </p:cNvPicPr>
          <p:nvPr/>
        </p:nvPicPr>
        <p:blipFill>
          <a:blip r:embed="rId3"/>
          <a:stretch>
            <a:fillRect/>
          </a:stretch>
        </p:blipFill>
        <p:spPr>
          <a:xfrm>
            <a:off x="6849703" y="1596141"/>
            <a:ext cx="3547909" cy="4076700"/>
          </a:xfrm>
          <a:prstGeom prst="rect">
            <a:avLst/>
          </a:prstGeom>
        </p:spPr>
      </p:pic>
    </p:spTree>
    <p:extLst>
      <p:ext uri="{BB962C8B-B14F-4D97-AF65-F5344CB8AC3E}">
        <p14:creationId xmlns:p14="http://schemas.microsoft.com/office/powerpoint/2010/main" val="1564511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B372-75E1-4627-A2BF-0B1E55C50004}"/>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2150E091-97CA-474D-B188-F773E12965A5}"/>
              </a:ext>
            </a:extLst>
          </p:cNvPr>
          <p:cNvPicPr>
            <a:picLocks noGrp="1" noChangeAspect="1"/>
          </p:cNvPicPr>
          <p:nvPr>
            <p:ph idx="1"/>
          </p:nvPr>
        </p:nvPicPr>
        <p:blipFill>
          <a:blip r:embed="rId2"/>
          <a:stretch>
            <a:fillRect/>
          </a:stretch>
        </p:blipFill>
        <p:spPr>
          <a:xfrm>
            <a:off x="1876271" y="2084311"/>
            <a:ext cx="3728116" cy="3981450"/>
          </a:xfrm>
        </p:spPr>
      </p:pic>
      <p:pic>
        <p:nvPicPr>
          <p:cNvPr id="7" name="Picture 6">
            <a:extLst>
              <a:ext uri="{FF2B5EF4-FFF2-40B4-BE49-F238E27FC236}">
                <a16:creationId xmlns:a16="http://schemas.microsoft.com/office/drawing/2014/main" id="{75C32297-8307-41D4-9BF6-D4C7A78454A9}"/>
              </a:ext>
            </a:extLst>
          </p:cNvPr>
          <p:cNvPicPr>
            <a:picLocks noChangeAspect="1"/>
          </p:cNvPicPr>
          <p:nvPr/>
        </p:nvPicPr>
        <p:blipFill>
          <a:blip r:embed="rId3"/>
          <a:stretch>
            <a:fillRect/>
          </a:stretch>
        </p:blipFill>
        <p:spPr>
          <a:xfrm>
            <a:off x="6174657" y="1972162"/>
            <a:ext cx="3418793" cy="4086225"/>
          </a:xfrm>
          <a:prstGeom prst="rect">
            <a:avLst/>
          </a:prstGeom>
        </p:spPr>
      </p:pic>
    </p:spTree>
    <p:extLst>
      <p:ext uri="{BB962C8B-B14F-4D97-AF65-F5344CB8AC3E}">
        <p14:creationId xmlns:p14="http://schemas.microsoft.com/office/powerpoint/2010/main" val="2697727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F631-2C66-4FDC-AD0E-11C2A0333D9C}"/>
              </a:ext>
            </a:extLst>
          </p:cNvPr>
          <p:cNvSpPr>
            <a:spLocks noGrp="1"/>
          </p:cNvSpPr>
          <p:nvPr>
            <p:ph type="title"/>
          </p:nvPr>
        </p:nvSpPr>
        <p:spPr/>
        <p:txBody>
          <a:bodyPr/>
          <a:lstStyle/>
          <a:p>
            <a:r>
              <a:rPr lang="en-US" dirty="0"/>
              <a:t>Cross Validation Check</a:t>
            </a:r>
          </a:p>
        </p:txBody>
      </p:sp>
      <p:pic>
        <p:nvPicPr>
          <p:cNvPr id="5" name="Content Placeholder 4">
            <a:extLst>
              <a:ext uri="{FF2B5EF4-FFF2-40B4-BE49-F238E27FC236}">
                <a16:creationId xmlns:a16="http://schemas.microsoft.com/office/drawing/2014/main" id="{922CE4E0-617C-4CBB-9C1B-4E3E7B63D198}"/>
              </a:ext>
            </a:extLst>
          </p:cNvPr>
          <p:cNvPicPr>
            <a:picLocks noGrp="1" noChangeAspect="1"/>
          </p:cNvPicPr>
          <p:nvPr>
            <p:ph idx="1"/>
          </p:nvPr>
        </p:nvPicPr>
        <p:blipFill>
          <a:blip r:embed="rId2"/>
          <a:stretch>
            <a:fillRect/>
          </a:stretch>
        </p:blipFill>
        <p:spPr>
          <a:xfrm>
            <a:off x="2122232" y="1840808"/>
            <a:ext cx="5086350" cy="3819525"/>
          </a:xfrm>
        </p:spPr>
      </p:pic>
    </p:spTree>
    <p:extLst>
      <p:ext uri="{BB962C8B-B14F-4D97-AF65-F5344CB8AC3E}">
        <p14:creationId xmlns:p14="http://schemas.microsoft.com/office/powerpoint/2010/main" val="2508109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04F6-220E-46F8-A90C-84EF9EACC62F}"/>
              </a:ext>
            </a:extLst>
          </p:cNvPr>
          <p:cNvSpPr>
            <a:spLocks noGrp="1"/>
          </p:cNvSpPr>
          <p:nvPr>
            <p:ph type="title"/>
          </p:nvPr>
        </p:nvSpPr>
        <p:spPr/>
        <p:txBody>
          <a:bodyPr/>
          <a:lstStyle/>
          <a:p>
            <a:r>
              <a:rPr lang="en-US" dirty="0"/>
              <a:t>ROC AUC Curve</a:t>
            </a:r>
          </a:p>
        </p:txBody>
      </p:sp>
      <p:pic>
        <p:nvPicPr>
          <p:cNvPr id="5" name="Content Placeholder 4">
            <a:extLst>
              <a:ext uri="{FF2B5EF4-FFF2-40B4-BE49-F238E27FC236}">
                <a16:creationId xmlns:a16="http://schemas.microsoft.com/office/drawing/2014/main" id="{934581DA-C12E-4F82-87A6-0CB9C7A9ECAB}"/>
              </a:ext>
            </a:extLst>
          </p:cNvPr>
          <p:cNvPicPr>
            <a:picLocks noGrp="1" noChangeAspect="1"/>
          </p:cNvPicPr>
          <p:nvPr>
            <p:ph idx="1"/>
          </p:nvPr>
        </p:nvPicPr>
        <p:blipFill>
          <a:blip r:embed="rId2"/>
          <a:stretch>
            <a:fillRect/>
          </a:stretch>
        </p:blipFill>
        <p:spPr>
          <a:xfrm>
            <a:off x="2228850" y="1833562"/>
            <a:ext cx="3867150" cy="3190875"/>
          </a:xfrm>
        </p:spPr>
      </p:pic>
    </p:spTree>
    <p:extLst>
      <p:ext uri="{BB962C8B-B14F-4D97-AF65-F5344CB8AC3E}">
        <p14:creationId xmlns:p14="http://schemas.microsoft.com/office/powerpoint/2010/main" val="3880838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C90C-0A5D-442D-B7F8-CC5E7FC78E3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F43DEED-FE46-4368-9744-F1104CBBC914}"/>
              </a:ext>
            </a:extLst>
          </p:cNvPr>
          <p:cNvSpPr>
            <a:spLocks noGrp="1"/>
          </p:cNvSpPr>
          <p:nvPr>
            <p:ph idx="1"/>
          </p:nvPr>
        </p:nvSpPr>
        <p:spPr/>
        <p:txBody>
          <a:bodyPr/>
          <a:lstStyle/>
          <a:p>
            <a:r>
              <a:rPr lang="en-US" dirty="0"/>
              <a:t>Based on the base model accuracy score, cross validation score and ROC AUC score, we could finalize RandomForestClassifier as best model for our dataset.</a:t>
            </a:r>
          </a:p>
        </p:txBody>
      </p:sp>
    </p:spTree>
    <p:extLst>
      <p:ext uri="{BB962C8B-B14F-4D97-AF65-F5344CB8AC3E}">
        <p14:creationId xmlns:p14="http://schemas.microsoft.com/office/powerpoint/2010/main" val="525669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8048-DF96-4D27-A296-8FA3AF06CEE8}"/>
              </a:ext>
            </a:extLst>
          </p:cNvPr>
          <p:cNvSpPr>
            <a:spLocks noGrp="1"/>
          </p:cNvSpPr>
          <p:nvPr>
            <p:ph type="title"/>
          </p:nvPr>
        </p:nvSpPr>
        <p:spPr/>
        <p:txBody>
          <a:bodyPr/>
          <a:lstStyle/>
          <a:p>
            <a:r>
              <a:rPr lang="en-US" dirty="0"/>
              <a:t>Hyper parameter tuning</a:t>
            </a:r>
          </a:p>
        </p:txBody>
      </p:sp>
      <p:sp>
        <p:nvSpPr>
          <p:cNvPr id="7" name="Content Placeholder 6">
            <a:extLst>
              <a:ext uri="{FF2B5EF4-FFF2-40B4-BE49-F238E27FC236}">
                <a16:creationId xmlns:a16="http://schemas.microsoft.com/office/drawing/2014/main" id="{D13654F4-8D5B-47CA-8FC0-E8B3DB70A2CC}"/>
              </a:ext>
            </a:extLst>
          </p:cNvPr>
          <p:cNvSpPr>
            <a:spLocks noGrp="1"/>
          </p:cNvSpPr>
          <p:nvPr>
            <p:ph idx="1"/>
          </p:nvPr>
        </p:nvSpPr>
        <p:spPr/>
        <p:txBody>
          <a:bodyPr/>
          <a:lstStyle/>
          <a:p>
            <a:r>
              <a:rPr lang="en-US" dirty="0"/>
              <a:t>Hyper parameter tuning and finding best random state helped to improved accuracy score up to 98%.</a:t>
            </a:r>
          </a:p>
          <a:p>
            <a:endParaRPr lang="en-US" dirty="0"/>
          </a:p>
        </p:txBody>
      </p:sp>
      <p:pic>
        <p:nvPicPr>
          <p:cNvPr id="9" name="Picture 8">
            <a:extLst>
              <a:ext uri="{FF2B5EF4-FFF2-40B4-BE49-F238E27FC236}">
                <a16:creationId xmlns:a16="http://schemas.microsoft.com/office/drawing/2014/main" id="{D3E74B61-F385-42F2-AB77-21CB4301574C}"/>
              </a:ext>
            </a:extLst>
          </p:cNvPr>
          <p:cNvPicPr>
            <a:picLocks noChangeAspect="1"/>
          </p:cNvPicPr>
          <p:nvPr/>
        </p:nvPicPr>
        <p:blipFill>
          <a:blip r:embed="rId2"/>
          <a:stretch>
            <a:fillRect/>
          </a:stretch>
        </p:blipFill>
        <p:spPr>
          <a:xfrm>
            <a:off x="3552341" y="3091656"/>
            <a:ext cx="4630764" cy="2208764"/>
          </a:xfrm>
          <a:prstGeom prst="rect">
            <a:avLst/>
          </a:prstGeom>
        </p:spPr>
      </p:pic>
    </p:spTree>
    <p:extLst>
      <p:ext uri="{BB962C8B-B14F-4D97-AF65-F5344CB8AC3E}">
        <p14:creationId xmlns:p14="http://schemas.microsoft.com/office/powerpoint/2010/main" val="3575993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C1F4-76BE-40E7-9138-F16705E2177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37042B2-7BDD-43A4-8314-DAC5A5CC1CAE}"/>
              </a:ext>
            </a:extLst>
          </p:cNvPr>
          <p:cNvSpPr>
            <a:spLocks noGrp="1"/>
          </p:cNvSpPr>
          <p:nvPr>
            <p:ph idx="1"/>
          </p:nvPr>
        </p:nvSpPr>
        <p:spPr/>
        <p:txBody>
          <a:bodyPr/>
          <a:lstStyle/>
          <a:p>
            <a:r>
              <a:rPr lang="en-US" dirty="0"/>
              <a:t>In this project, we have used different classification algorithms to predict if a customer is a credit defaulter or not.</a:t>
            </a:r>
          </a:p>
          <a:p>
            <a:r>
              <a:rPr lang="en-US" dirty="0"/>
              <a:t> After building different models, we came to conclusion that Random Forest Classifier is the best model for this project and gave us an accuracy score of 98%.</a:t>
            </a:r>
          </a:p>
          <a:p>
            <a:r>
              <a:rPr lang="en-US" dirty="0"/>
              <a:t>We also saved the best model and printed the prediction results according to our model.</a:t>
            </a:r>
            <a:endParaRPr lang="en-IN" dirty="0"/>
          </a:p>
          <a:p>
            <a:endParaRPr lang="en-US" dirty="0"/>
          </a:p>
        </p:txBody>
      </p:sp>
    </p:spTree>
    <p:extLst>
      <p:ext uri="{BB962C8B-B14F-4D97-AF65-F5344CB8AC3E}">
        <p14:creationId xmlns:p14="http://schemas.microsoft.com/office/powerpoint/2010/main" val="230861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ADA6-FD9D-4732-8C94-74D79F351049}"/>
              </a:ext>
            </a:extLst>
          </p:cNvPr>
          <p:cNvSpPr>
            <a:spLocks noGrp="1"/>
          </p:cNvSpPr>
          <p:nvPr>
            <p:ph type="title"/>
          </p:nvPr>
        </p:nvSpPr>
        <p:spPr>
          <a:xfrm flipV="1">
            <a:off x="838200" y="319404"/>
            <a:ext cx="10515600" cy="1007950"/>
          </a:xfrm>
        </p:spPr>
        <p:txBody>
          <a:bodyPr>
            <a:normAutofit fontScale="90000"/>
          </a:bodyPr>
          <a:lstStyle/>
          <a:p>
            <a:r>
              <a:rPr lang="en-US" dirty="0"/>
              <a:t> </a:t>
            </a:r>
            <a:br>
              <a:rPr lang="en-US" dirty="0"/>
            </a:br>
            <a:endParaRPr lang="en-US" dirty="0"/>
          </a:p>
        </p:txBody>
      </p:sp>
      <p:sp>
        <p:nvSpPr>
          <p:cNvPr id="3" name="Content Placeholder 2">
            <a:extLst>
              <a:ext uri="{FF2B5EF4-FFF2-40B4-BE49-F238E27FC236}">
                <a16:creationId xmlns:a16="http://schemas.microsoft.com/office/drawing/2014/main" id="{3DC88E84-82F8-4293-93B1-87DA1562D442}"/>
              </a:ext>
            </a:extLst>
          </p:cNvPr>
          <p:cNvSpPr>
            <a:spLocks noGrp="1"/>
          </p:cNvSpPr>
          <p:nvPr>
            <p:ph idx="1"/>
          </p:nvPr>
        </p:nvSpPr>
        <p:spPr>
          <a:xfrm>
            <a:off x="661219" y="1495951"/>
            <a:ext cx="10515600" cy="4477145"/>
          </a:xfrm>
        </p:spPr>
        <p:txBody>
          <a:bodyPr>
            <a:normAutofit fontScale="85000" lnSpcReduction="20000"/>
          </a:bodyPr>
          <a:lstStyle/>
          <a:p>
            <a:r>
              <a:rPr lang="en-US" sz="2800"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r>
              <a:rPr lang="en-US" sz="2800" dirty="0"/>
              <a:t>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r>
              <a:rPr lang="en-US" sz="2800"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sz="2800" dirty="0"/>
          </a:p>
          <a:p>
            <a:endParaRPr lang="en-IN" sz="2800" dirty="0"/>
          </a:p>
          <a:p>
            <a:endParaRPr lang="en-US" dirty="0"/>
          </a:p>
        </p:txBody>
      </p:sp>
    </p:spTree>
    <p:extLst>
      <p:ext uri="{BB962C8B-B14F-4D97-AF65-F5344CB8AC3E}">
        <p14:creationId xmlns:p14="http://schemas.microsoft.com/office/powerpoint/2010/main" val="184332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501A-0FB1-423F-AD4A-D1BB2FC134A7}"/>
              </a:ext>
            </a:extLst>
          </p:cNvPr>
          <p:cNvSpPr>
            <a:spLocks noGrp="1"/>
          </p:cNvSpPr>
          <p:nvPr>
            <p:ph type="title"/>
          </p:nvPr>
        </p:nvSpPr>
        <p:spPr/>
        <p:txBody>
          <a:bodyPr/>
          <a:lstStyle/>
          <a:p>
            <a:r>
              <a:rPr lang="en-US" dirty="0"/>
              <a:t>What is Microcredit?</a:t>
            </a:r>
          </a:p>
        </p:txBody>
      </p:sp>
      <p:sp>
        <p:nvSpPr>
          <p:cNvPr id="3" name="Content Placeholder 2">
            <a:extLst>
              <a:ext uri="{FF2B5EF4-FFF2-40B4-BE49-F238E27FC236}">
                <a16:creationId xmlns:a16="http://schemas.microsoft.com/office/drawing/2014/main" id="{2C9A6D76-0E95-43C2-8680-506F9BC4DC5D}"/>
              </a:ext>
            </a:extLst>
          </p:cNvPr>
          <p:cNvSpPr>
            <a:spLocks noGrp="1"/>
          </p:cNvSpPr>
          <p:nvPr>
            <p:ph idx="1"/>
          </p:nvPr>
        </p:nvSpPr>
        <p:spPr/>
        <p:txBody>
          <a:bodyPr/>
          <a:lstStyle/>
          <a:p>
            <a:r>
              <a:rPr lang="en-US" dirty="0"/>
              <a:t>Microcredit is a common form of </a:t>
            </a:r>
            <a:r>
              <a:rPr lang="en-US" u="sng" dirty="0">
                <a:hlinkClick r:id="rId2"/>
              </a:rPr>
              <a:t>microfinance</a:t>
            </a:r>
            <a:r>
              <a:rPr lang="en-US" dirty="0"/>
              <a:t> that involves an extremely small </a:t>
            </a:r>
            <a:r>
              <a:rPr lang="en-US" u="sng" dirty="0">
                <a:hlinkClick r:id="rId3"/>
              </a:rPr>
              <a:t>loan</a:t>
            </a:r>
            <a:r>
              <a:rPr lang="en-US" dirty="0"/>
              <a:t> given to an individual to help them become self-employed or grow a small business. These borrowers tend to be low-income individuals, especially from less developed countries (LDCs). Microcredit is also known as "micro lending" or "microloan."</a:t>
            </a:r>
            <a:endParaRPr lang="en-IN" dirty="0"/>
          </a:p>
          <a:p>
            <a:endParaRPr lang="en-US" dirty="0"/>
          </a:p>
        </p:txBody>
      </p:sp>
    </p:spTree>
    <p:extLst>
      <p:ext uri="{BB962C8B-B14F-4D97-AF65-F5344CB8AC3E}">
        <p14:creationId xmlns:p14="http://schemas.microsoft.com/office/powerpoint/2010/main" val="41539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2DE9-2318-47C0-AB75-72F830E67732}"/>
              </a:ext>
            </a:extLst>
          </p:cNvPr>
          <p:cNvSpPr>
            <a:spLocks noGrp="1"/>
          </p:cNvSpPr>
          <p:nvPr>
            <p:ph type="title"/>
          </p:nvPr>
        </p:nvSpPr>
        <p:spPr/>
        <p:txBody>
          <a:bodyPr/>
          <a:lstStyle/>
          <a:p>
            <a:r>
              <a:rPr lang="en-US" dirty="0"/>
              <a:t>Exploratory data analysis(EDA)</a:t>
            </a:r>
          </a:p>
        </p:txBody>
      </p:sp>
      <p:sp>
        <p:nvSpPr>
          <p:cNvPr id="3" name="Content Placeholder 2">
            <a:extLst>
              <a:ext uri="{FF2B5EF4-FFF2-40B4-BE49-F238E27FC236}">
                <a16:creationId xmlns:a16="http://schemas.microsoft.com/office/drawing/2014/main" id="{9E1E4BC2-6A95-48DF-A793-679C366F0983}"/>
              </a:ext>
            </a:extLst>
          </p:cNvPr>
          <p:cNvSpPr>
            <a:spLocks noGrp="1"/>
          </p:cNvSpPr>
          <p:nvPr>
            <p:ph idx="1"/>
          </p:nvPr>
        </p:nvSpPr>
        <p:spPr/>
        <p:txBody>
          <a:bodyPr/>
          <a:lstStyle/>
          <a:p>
            <a:r>
              <a:rPr lang="en-US" dirty="0"/>
              <a:t>Step 1: Import the dataset</a:t>
            </a:r>
          </a:p>
          <a:p>
            <a:r>
              <a:rPr lang="en-US" dirty="0"/>
              <a:t>Step 2: Perform statistical analysis like checking the shape and information about the data</a:t>
            </a:r>
          </a:p>
          <a:p>
            <a:r>
              <a:rPr lang="en-US" dirty="0"/>
              <a:t>Step 3: Check for null values in the dataset</a:t>
            </a:r>
          </a:p>
          <a:p>
            <a:r>
              <a:rPr lang="en-US" dirty="0"/>
              <a:t>Step 4: Dropped the columns with respect to 30 days and kept only the features with respect to 90 days.</a:t>
            </a:r>
          </a:p>
          <a:p>
            <a:r>
              <a:rPr lang="en-US" dirty="0"/>
              <a:t>Step 5: Extracted the Day and month from the date column</a:t>
            </a:r>
          </a:p>
          <a:p>
            <a:r>
              <a:rPr lang="en-US" dirty="0"/>
              <a:t>Step 6: Removed negative values for the fields with respect to number of days.</a:t>
            </a:r>
            <a:endParaRPr lang="en-IN" dirty="0"/>
          </a:p>
          <a:p>
            <a:endParaRPr lang="en-US" dirty="0"/>
          </a:p>
        </p:txBody>
      </p:sp>
    </p:spTree>
    <p:extLst>
      <p:ext uri="{BB962C8B-B14F-4D97-AF65-F5344CB8AC3E}">
        <p14:creationId xmlns:p14="http://schemas.microsoft.com/office/powerpoint/2010/main" val="30419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9FCE-ED8F-4E2A-B7A3-8714910809AE}"/>
              </a:ext>
            </a:extLst>
          </p:cNvPr>
          <p:cNvSpPr>
            <a:spLocks noGrp="1"/>
          </p:cNvSpPr>
          <p:nvPr>
            <p:ph type="title"/>
          </p:nvPr>
        </p:nvSpPr>
        <p:spPr/>
        <p:txBody>
          <a:bodyPr/>
          <a:lstStyle/>
          <a:p>
            <a:r>
              <a:rPr lang="en-US" dirty="0"/>
              <a:t>Visualization </a:t>
            </a:r>
          </a:p>
        </p:txBody>
      </p:sp>
      <p:pic>
        <p:nvPicPr>
          <p:cNvPr id="5" name="Content Placeholder 4">
            <a:extLst>
              <a:ext uri="{FF2B5EF4-FFF2-40B4-BE49-F238E27FC236}">
                <a16:creationId xmlns:a16="http://schemas.microsoft.com/office/drawing/2014/main" id="{4FEDC3B0-AD11-47B3-BD27-0A8228C57FF6}"/>
              </a:ext>
            </a:extLst>
          </p:cNvPr>
          <p:cNvPicPr>
            <a:picLocks noGrp="1" noChangeAspect="1"/>
          </p:cNvPicPr>
          <p:nvPr>
            <p:ph idx="1"/>
          </p:nvPr>
        </p:nvPicPr>
        <p:blipFill>
          <a:blip r:embed="rId2"/>
          <a:stretch>
            <a:fillRect/>
          </a:stretch>
        </p:blipFill>
        <p:spPr>
          <a:xfrm>
            <a:off x="6806096" y="1961575"/>
            <a:ext cx="4228696" cy="3927782"/>
          </a:xfrm>
        </p:spPr>
      </p:pic>
      <p:pic>
        <p:nvPicPr>
          <p:cNvPr id="7" name="Picture 6">
            <a:extLst>
              <a:ext uri="{FF2B5EF4-FFF2-40B4-BE49-F238E27FC236}">
                <a16:creationId xmlns:a16="http://schemas.microsoft.com/office/drawing/2014/main" id="{F98E9416-CD81-433F-A636-ABB9CD90300C}"/>
              </a:ext>
            </a:extLst>
          </p:cNvPr>
          <p:cNvPicPr>
            <a:picLocks noChangeAspect="1"/>
          </p:cNvPicPr>
          <p:nvPr/>
        </p:nvPicPr>
        <p:blipFill>
          <a:blip r:embed="rId3"/>
          <a:stretch>
            <a:fillRect/>
          </a:stretch>
        </p:blipFill>
        <p:spPr>
          <a:xfrm>
            <a:off x="2876149" y="1961576"/>
            <a:ext cx="3090698" cy="3927781"/>
          </a:xfrm>
          <a:prstGeom prst="rect">
            <a:avLst/>
          </a:prstGeom>
        </p:spPr>
      </p:pic>
    </p:spTree>
    <p:extLst>
      <p:ext uri="{BB962C8B-B14F-4D97-AF65-F5344CB8AC3E}">
        <p14:creationId xmlns:p14="http://schemas.microsoft.com/office/powerpoint/2010/main" val="3079772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2D6E-2D2C-414C-8714-2B536CFBDEBD}"/>
              </a:ext>
            </a:extLst>
          </p:cNvPr>
          <p:cNvSpPr>
            <a:spLocks noGrp="1"/>
          </p:cNvSpPr>
          <p:nvPr>
            <p:ph type="title"/>
          </p:nvPr>
        </p:nvSpPr>
        <p:spPr/>
        <p:txBody>
          <a:bodyPr/>
          <a:lstStyle/>
          <a:p>
            <a:r>
              <a:rPr lang="en-US" dirty="0"/>
              <a:t>Visualization</a:t>
            </a:r>
          </a:p>
        </p:txBody>
      </p:sp>
      <p:pic>
        <p:nvPicPr>
          <p:cNvPr id="5" name="Content Placeholder 4">
            <a:extLst>
              <a:ext uri="{FF2B5EF4-FFF2-40B4-BE49-F238E27FC236}">
                <a16:creationId xmlns:a16="http://schemas.microsoft.com/office/drawing/2014/main" id="{752678F0-47A7-470B-ADF0-048246D193E2}"/>
              </a:ext>
            </a:extLst>
          </p:cNvPr>
          <p:cNvPicPr>
            <a:picLocks noGrp="1" noChangeAspect="1"/>
          </p:cNvPicPr>
          <p:nvPr>
            <p:ph idx="1"/>
          </p:nvPr>
        </p:nvPicPr>
        <p:blipFill>
          <a:blip r:embed="rId2"/>
          <a:stretch>
            <a:fillRect/>
          </a:stretch>
        </p:blipFill>
        <p:spPr>
          <a:xfrm>
            <a:off x="874363" y="1962620"/>
            <a:ext cx="4271074" cy="4252199"/>
          </a:xfrm>
        </p:spPr>
      </p:pic>
      <p:pic>
        <p:nvPicPr>
          <p:cNvPr id="7" name="Picture 6">
            <a:extLst>
              <a:ext uri="{FF2B5EF4-FFF2-40B4-BE49-F238E27FC236}">
                <a16:creationId xmlns:a16="http://schemas.microsoft.com/office/drawing/2014/main" id="{2D5D8E56-A02C-49A5-A20E-D7F1CA3D5E52}"/>
              </a:ext>
            </a:extLst>
          </p:cNvPr>
          <p:cNvPicPr>
            <a:picLocks noChangeAspect="1"/>
          </p:cNvPicPr>
          <p:nvPr/>
        </p:nvPicPr>
        <p:blipFill>
          <a:blip r:embed="rId3"/>
          <a:stretch>
            <a:fillRect/>
          </a:stretch>
        </p:blipFill>
        <p:spPr>
          <a:xfrm>
            <a:off x="5705878" y="1962619"/>
            <a:ext cx="4631491" cy="4252200"/>
          </a:xfrm>
          <a:prstGeom prst="rect">
            <a:avLst/>
          </a:prstGeom>
        </p:spPr>
      </p:pic>
    </p:spTree>
    <p:extLst>
      <p:ext uri="{BB962C8B-B14F-4D97-AF65-F5344CB8AC3E}">
        <p14:creationId xmlns:p14="http://schemas.microsoft.com/office/powerpoint/2010/main" val="345583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EFB7-28A6-4B1F-964C-4891DDD66EAB}"/>
              </a:ext>
            </a:extLst>
          </p:cNvPr>
          <p:cNvSpPr>
            <a:spLocks noGrp="1"/>
          </p:cNvSpPr>
          <p:nvPr>
            <p:ph type="title"/>
          </p:nvPr>
        </p:nvSpPr>
        <p:spPr/>
        <p:txBody>
          <a:bodyPr/>
          <a:lstStyle/>
          <a:p>
            <a:r>
              <a:rPr lang="en-US" dirty="0"/>
              <a:t>Visualization</a:t>
            </a:r>
          </a:p>
        </p:txBody>
      </p:sp>
      <p:pic>
        <p:nvPicPr>
          <p:cNvPr id="5" name="Content Placeholder 4">
            <a:extLst>
              <a:ext uri="{FF2B5EF4-FFF2-40B4-BE49-F238E27FC236}">
                <a16:creationId xmlns:a16="http://schemas.microsoft.com/office/drawing/2014/main" id="{B5D86186-92AB-4F50-B154-E99FA77B4CA3}"/>
              </a:ext>
            </a:extLst>
          </p:cNvPr>
          <p:cNvPicPr>
            <a:picLocks noGrp="1" noChangeAspect="1"/>
          </p:cNvPicPr>
          <p:nvPr>
            <p:ph idx="1"/>
          </p:nvPr>
        </p:nvPicPr>
        <p:blipFill>
          <a:blip r:embed="rId2"/>
          <a:stretch>
            <a:fillRect/>
          </a:stretch>
        </p:blipFill>
        <p:spPr>
          <a:xfrm>
            <a:off x="1216131" y="1951077"/>
            <a:ext cx="4113993" cy="4162425"/>
          </a:xfrm>
        </p:spPr>
      </p:pic>
      <p:pic>
        <p:nvPicPr>
          <p:cNvPr id="7" name="Picture 6">
            <a:extLst>
              <a:ext uri="{FF2B5EF4-FFF2-40B4-BE49-F238E27FC236}">
                <a16:creationId xmlns:a16="http://schemas.microsoft.com/office/drawing/2014/main" id="{0802D751-C8FF-46DE-BA81-63A81EB978E3}"/>
              </a:ext>
            </a:extLst>
          </p:cNvPr>
          <p:cNvPicPr>
            <a:picLocks noChangeAspect="1"/>
          </p:cNvPicPr>
          <p:nvPr/>
        </p:nvPicPr>
        <p:blipFill>
          <a:blip r:embed="rId3"/>
          <a:stretch>
            <a:fillRect/>
          </a:stretch>
        </p:blipFill>
        <p:spPr>
          <a:xfrm>
            <a:off x="5525952" y="1836777"/>
            <a:ext cx="4950902" cy="4276725"/>
          </a:xfrm>
          <a:prstGeom prst="rect">
            <a:avLst/>
          </a:prstGeom>
        </p:spPr>
      </p:pic>
    </p:spTree>
    <p:extLst>
      <p:ext uri="{BB962C8B-B14F-4D97-AF65-F5344CB8AC3E}">
        <p14:creationId xmlns:p14="http://schemas.microsoft.com/office/powerpoint/2010/main" val="3165377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1128</Words>
  <Application>Microsoft Office PowerPoint</Application>
  <PresentationFormat>Widescreen</PresentationFormat>
  <Paragraphs>92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Micro Credit Defaulter Project</vt:lpstr>
      <vt:lpstr>Contents:</vt:lpstr>
      <vt:lpstr>Problem statement:</vt:lpstr>
      <vt:lpstr>  </vt:lpstr>
      <vt:lpstr>What is Microcredit?</vt:lpstr>
      <vt:lpstr>Exploratory data analysis(EDA)</vt:lpstr>
      <vt:lpstr>Visualization </vt:lpstr>
      <vt:lpstr>Visualization</vt:lpstr>
      <vt:lpstr>Visualization</vt:lpstr>
      <vt:lpstr>Visualization</vt:lpstr>
      <vt:lpstr>Visualization</vt:lpstr>
      <vt:lpstr>Visualization</vt:lpstr>
      <vt:lpstr>Visualization</vt:lpstr>
      <vt:lpstr>  </vt:lpstr>
      <vt:lpstr>Imbalanced Data:</vt:lpstr>
      <vt:lpstr>Bivariate analysis</vt:lpstr>
      <vt:lpstr>Bivariate analysis</vt:lpstr>
      <vt:lpstr>Bivariate analysis</vt:lpstr>
      <vt:lpstr>Bivariate analysis</vt:lpstr>
      <vt:lpstr>Bivariate analysis</vt:lpstr>
      <vt:lpstr>Bivariate analysis</vt:lpstr>
      <vt:lpstr>Observations from above plots:</vt:lpstr>
      <vt:lpstr>Bivariate analysis</vt:lpstr>
      <vt:lpstr>Bivariate analysis</vt:lpstr>
      <vt:lpstr>Bivariate analysis</vt:lpstr>
      <vt:lpstr>Bivariate analysis</vt:lpstr>
      <vt:lpstr>Bivariate analysis</vt:lpstr>
      <vt:lpstr>Data cleaning</vt:lpstr>
      <vt:lpstr>Model building</vt:lpstr>
      <vt:lpstr> </vt:lpstr>
      <vt:lpstr> </vt:lpstr>
      <vt:lpstr>Cross Validation Check</vt:lpstr>
      <vt:lpstr>ROC AUC Curve</vt:lpstr>
      <vt:lpstr>Conclusion</vt:lpstr>
      <vt:lpstr>Hyper parameter tuning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N,Yuvarani</dc:creator>
  <cp:lastModifiedBy>N,Yuvarani</cp:lastModifiedBy>
  <cp:revision>7</cp:revision>
  <dcterms:created xsi:type="dcterms:W3CDTF">2022-02-10T13:41:35Z</dcterms:created>
  <dcterms:modified xsi:type="dcterms:W3CDTF">2022-02-10T15:17:45Z</dcterms:modified>
</cp:coreProperties>
</file>