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181B1-BC96-46AE-9A59-3E0E54ADE5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D5FCF9-8393-4158-A756-4F285790AF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714B0F-A3B4-40E3-947B-754B3B715180}"/>
              </a:ext>
            </a:extLst>
          </p:cNvPr>
          <p:cNvSpPr>
            <a:spLocks noGrp="1"/>
          </p:cNvSpPr>
          <p:nvPr>
            <p:ph type="dt" sz="half" idx="10"/>
          </p:nvPr>
        </p:nvSpPr>
        <p:spPr/>
        <p:txBody>
          <a:bodyPr/>
          <a:lstStyle/>
          <a:p>
            <a:fld id="{680330ED-9F3E-4716-B4DF-A09211B95E9A}" type="datetimeFigureOut">
              <a:rPr lang="en-US" smtClean="0"/>
              <a:t>2/25/2022</a:t>
            </a:fld>
            <a:endParaRPr lang="en-US"/>
          </a:p>
        </p:txBody>
      </p:sp>
      <p:sp>
        <p:nvSpPr>
          <p:cNvPr id="5" name="Footer Placeholder 4">
            <a:extLst>
              <a:ext uri="{FF2B5EF4-FFF2-40B4-BE49-F238E27FC236}">
                <a16:creationId xmlns:a16="http://schemas.microsoft.com/office/drawing/2014/main" id="{FFB6CFA3-7FB6-433E-8478-BD527A33C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E7577-F49F-4060-99CB-E26D60690961}"/>
              </a:ext>
            </a:extLst>
          </p:cNvPr>
          <p:cNvSpPr>
            <a:spLocks noGrp="1"/>
          </p:cNvSpPr>
          <p:nvPr>
            <p:ph type="sldNum" sz="quarter" idx="12"/>
          </p:nvPr>
        </p:nvSpPr>
        <p:spPr/>
        <p:txBody>
          <a:bodyPr/>
          <a:lstStyle/>
          <a:p>
            <a:fld id="{0A727346-8D74-4829-A4FA-4A298B973D57}" type="slidenum">
              <a:rPr lang="en-US" smtClean="0"/>
              <a:t>‹#›</a:t>
            </a:fld>
            <a:endParaRPr lang="en-US"/>
          </a:p>
        </p:txBody>
      </p:sp>
    </p:spTree>
    <p:extLst>
      <p:ext uri="{BB962C8B-B14F-4D97-AF65-F5344CB8AC3E}">
        <p14:creationId xmlns:p14="http://schemas.microsoft.com/office/powerpoint/2010/main" val="217551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0F5A-F62E-4594-9A9B-A5B921E622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FB807A-0915-4107-9C5B-B9F23FAF5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570B7A-E7D9-402C-8C83-DA8A5A139E0A}"/>
              </a:ext>
            </a:extLst>
          </p:cNvPr>
          <p:cNvSpPr>
            <a:spLocks noGrp="1"/>
          </p:cNvSpPr>
          <p:nvPr>
            <p:ph type="dt" sz="half" idx="10"/>
          </p:nvPr>
        </p:nvSpPr>
        <p:spPr/>
        <p:txBody>
          <a:bodyPr/>
          <a:lstStyle/>
          <a:p>
            <a:fld id="{680330ED-9F3E-4716-B4DF-A09211B95E9A}" type="datetimeFigureOut">
              <a:rPr lang="en-US" smtClean="0"/>
              <a:t>2/25/2022</a:t>
            </a:fld>
            <a:endParaRPr lang="en-US"/>
          </a:p>
        </p:txBody>
      </p:sp>
      <p:sp>
        <p:nvSpPr>
          <p:cNvPr id="5" name="Footer Placeholder 4">
            <a:extLst>
              <a:ext uri="{FF2B5EF4-FFF2-40B4-BE49-F238E27FC236}">
                <a16:creationId xmlns:a16="http://schemas.microsoft.com/office/drawing/2014/main" id="{4B3EAE14-2D99-4C51-BA48-F137C6F5E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4BA22-AF5C-4E29-A76D-5218C577770F}"/>
              </a:ext>
            </a:extLst>
          </p:cNvPr>
          <p:cNvSpPr>
            <a:spLocks noGrp="1"/>
          </p:cNvSpPr>
          <p:nvPr>
            <p:ph type="sldNum" sz="quarter" idx="12"/>
          </p:nvPr>
        </p:nvSpPr>
        <p:spPr/>
        <p:txBody>
          <a:bodyPr/>
          <a:lstStyle/>
          <a:p>
            <a:fld id="{0A727346-8D74-4829-A4FA-4A298B973D57}" type="slidenum">
              <a:rPr lang="en-US" smtClean="0"/>
              <a:t>‹#›</a:t>
            </a:fld>
            <a:endParaRPr lang="en-US"/>
          </a:p>
        </p:txBody>
      </p:sp>
    </p:spTree>
    <p:extLst>
      <p:ext uri="{BB962C8B-B14F-4D97-AF65-F5344CB8AC3E}">
        <p14:creationId xmlns:p14="http://schemas.microsoft.com/office/powerpoint/2010/main" val="181552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B219DB-246F-43E5-87BE-927ADFCCD7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5B4810-01F4-450F-8EE5-BB26E1213F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5AAA2-DDE0-41F2-98E9-F044AF52BAC5}"/>
              </a:ext>
            </a:extLst>
          </p:cNvPr>
          <p:cNvSpPr>
            <a:spLocks noGrp="1"/>
          </p:cNvSpPr>
          <p:nvPr>
            <p:ph type="dt" sz="half" idx="10"/>
          </p:nvPr>
        </p:nvSpPr>
        <p:spPr/>
        <p:txBody>
          <a:bodyPr/>
          <a:lstStyle/>
          <a:p>
            <a:fld id="{680330ED-9F3E-4716-B4DF-A09211B95E9A}" type="datetimeFigureOut">
              <a:rPr lang="en-US" smtClean="0"/>
              <a:t>2/25/2022</a:t>
            </a:fld>
            <a:endParaRPr lang="en-US"/>
          </a:p>
        </p:txBody>
      </p:sp>
      <p:sp>
        <p:nvSpPr>
          <p:cNvPr id="5" name="Footer Placeholder 4">
            <a:extLst>
              <a:ext uri="{FF2B5EF4-FFF2-40B4-BE49-F238E27FC236}">
                <a16:creationId xmlns:a16="http://schemas.microsoft.com/office/drawing/2014/main" id="{109CEB9F-7B4D-44D4-BE19-BBA39BA6E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08E7D-8532-4D41-A95F-606AE95DBF12}"/>
              </a:ext>
            </a:extLst>
          </p:cNvPr>
          <p:cNvSpPr>
            <a:spLocks noGrp="1"/>
          </p:cNvSpPr>
          <p:nvPr>
            <p:ph type="sldNum" sz="quarter" idx="12"/>
          </p:nvPr>
        </p:nvSpPr>
        <p:spPr/>
        <p:txBody>
          <a:bodyPr/>
          <a:lstStyle/>
          <a:p>
            <a:fld id="{0A727346-8D74-4829-A4FA-4A298B973D57}" type="slidenum">
              <a:rPr lang="en-US" smtClean="0"/>
              <a:t>‹#›</a:t>
            </a:fld>
            <a:endParaRPr lang="en-US"/>
          </a:p>
        </p:txBody>
      </p:sp>
    </p:spTree>
    <p:extLst>
      <p:ext uri="{BB962C8B-B14F-4D97-AF65-F5344CB8AC3E}">
        <p14:creationId xmlns:p14="http://schemas.microsoft.com/office/powerpoint/2010/main" val="43389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0127-2E98-4D5E-B499-20F71F0B7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F8F6C8-3181-4EAF-A9F8-2A829FA889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07F8D-E927-4B7D-BE5C-D2E6FD6E599F}"/>
              </a:ext>
            </a:extLst>
          </p:cNvPr>
          <p:cNvSpPr>
            <a:spLocks noGrp="1"/>
          </p:cNvSpPr>
          <p:nvPr>
            <p:ph type="dt" sz="half" idx="10"/>
          </p:nvPr>
        </p:nvSpPr>
        <p:spPr/>
        <p:txBody>
          <a:bodyPr/>
          <a:lstStyle/>
          <a:p>
            <a:fld id="{680330ED-9F3E-4716-B4DF-A09211B95E9A}" type="datetimeFigureOut">
              <a:rPr lang="en-US" smtClean="0"/>
              <a:t>2/25/2022</a:t>
            </a:fld>
            <a:endParaRPr lang="en-US"/>
          </a:p>
        </p:txBody>
      </p:sp>
      <p:sp>
        <p:nvSpPr>
          <p:cNvPr id="5" name="Footer Placeholder 4">
            <a:extLst>
              <a:ext uri="{FF2B5EF4-FFF2-40B4-BE49-F238E27FC236}">
                <a16:creationId xmlns:a16="http://schemas.microsoft.com/office/drawing/2014/main" id="{18E627C7-1372-4BB3-88D7-CED5138E6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8E77D-CFCC-4588-806B-09A942EE9244}"/>
              </a:ext>
            </a:extLst>
          </p:cNvPr>
          <p:cNvSpPr>
            <a:spLocks noGrp="1"/>
          </p:cNvSpPr>
          <p:nvPr>
            <p:ph type="sldNum" sz="quarter" idx="12"/>
          </p:nvPr>
        </p:nvSpPr>
        <p:spPr/>
        <p:txBody>
          <a:bodyPr/>
          <a:lstStyle/>
          <a:p>
            <a:fld id="{0A727346-8D74-4829-A4FA-4A298B973D57}" type="slidenum">
              <a:rPr lang="en-US" smtClean="0"/>
              <a:t>‹#›</a:t>
            </a:fld>
            <a:endParaRPr lang="en-US"/>
          </a:p>
        </p:txBody>
      </p:sp>
    </p:spTree>
    <p:extLst>
      <p:ext uri="{BB962C8B-B14F-4D97-AF65-F5344CB8AC3E}">
        <p14:creationId xmlns:p14="http://schemas.microsoft.com/office/powerpoint/2010/main" val="147140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3379-FE64-418F-BE55-C1CD09915A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2E56C5-BB52-4766-A3B5-9137642D3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E376E6-48E8-491B-A6AD-619C69EB6377}"/>
              </a:ext>
            </a:extLst>
          </p:cNvPr>
          <p:cNvSpPr>
            <a:spLocks noGrp="1"/>
          </p:cNvSpPr>
          <p:nvPr>
            <p:ph type="dt" sz="half" idx="10"/>
          </p:nvPr>
        </p:nvSpPr>
        <p:spPr/>
        <p:txBody>
          <a:bodyPr/>
          <a:lstStyle/>
          <a:p>
            <a:fld id="{680330ED-9F3E-4716-B4DF-A09211B95E9A}" type="datetimeFigureOut">
              <a:rPr lang="en-US" smtClean="0"/>
              <a:t>2/25/2022</a:t>
            </a:fld>
            <a:endParaRPr lang="en-US"/>
          </a:p>
        </p:txBody>
      </p:sp>
      <p:sp>
        <p:nvSpPr>
          <p:cNvPr id="5" name="Footer Placeholder 4">
            <a:extLst>
              <a:ext uri="{FF2B5EF4-FFF2-40B4-BE49-F238E27FC236}">
                <a16:creationId xmlns:a16="http://schemas.microsoft.com/office/drawing/2014/main" id="{3918AFBC-C540-46C9-B1CB-ADF0B2C60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A7686-C490-4263-B465-C894A3CEC2ED}"/>
              </a:ext>
            </a:extLst>
          </p:cNvPr>
          <p:cNvSpPr>
            <a:spLocks noGrp="1"/>
          </p:cNvSpPr>
          <p:nvPr>
            <p:ph type="sldNum" sz="quarter" idx="12"/>
          </p:nvPr>
        </p:nvSpPr>
        <p:spPr/>
        <p:txBody>
          <a:bodyPr/>
          <a:lstStyle/>
          <a:p>
            <a:fld id="{0A727346-8D74-4829-A4FA-4A298B973D57}" type="slidenum">
              <a:rPr lang="en-US" smtClean="0"/>
              <a:t>‹#›</a:t>
            </a:fld>
            <a:endParaRPr lang="en-US"/>
          </a:p>
        </p:txBody>
      </p:sp>
    </p:spTree>
    <p:extLst>
      <p:ext uri="{BB962C8B-B14F-4D97-AF65-F5344CB8AC3E}">
        <p14:creationId xmlns:p14="http://schemas.microsoft.com/office/powerpoint/2010/main" val="223638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38DD4-9C00-4C61-BBD7-68BB3332D0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A82952-4AB8-459B-87A9-C1B53B67C1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9E5C5C-876C-4D86-8D93-4EEA64F5D6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173FDB-C918-43CF-B2B7-A7B7916FC197}"/>
              </a:ext>
            </a:extLst>
          </p:cNvPr>
          <p:cNvSpPr>
            <a:spLocks noGrp="1"/>
          </p:cNvSpPr>
          <p:nvPr>
            <p:ph type="dt" sz="half" idx="10"/>
          </p:nvPr>
        </p:nvSpPr>
        <p:spPr/>
        <p:txBody>
          <a:bodyPr/>
          <a:lstStyle/>
          <a:p>
            <a:fld id="{680330ED-9F3E-4716-B4DF-A09211B95E9A}" type="datetimeFigureOut">
              <a:rPr lang="en-US" smtClean="0"/>
              <a:t>2/25/2022</a:t>
            </a:fld>
            <a:endParaRPr lang="en-US"/>
          </a:p>
        </p:txBody>
      </p:sp>
      <p:sp>
        <p:nvSpPr>
          <p:cNvPr id="6" name="Footer Placeholder 5">
            <a:extLst>
              <a:ext uri="{FF2B5EF4-FFF2-40B4-BE49-F238E27FC236}">
                <a16:creationId xmlns:a16="http://schemas.microsoft.com/office/drawing/2014/main" id="{B17C4E67-3B37-496F-8278-0374BC1049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8F3436-07A8-487F-BC6E-1D5014D8A84C}"/>
              </a:ext>
            </a:extLst>
          </p:cNvPr>
          <p:cNvSpPr>
            <a:spLocks noGrp="1"/>
          </p:cNvSpPr>
          <p:nvPr>
            <p:ph type="sldNum" sz="quarter" idx="12"/>
          </p:nvPr>
        </p:nvSpPr>
        <p:spPr/>
        <p:txBody>
          <a:bodyPr/>
          <a:lstStyle/>
          <a:p>
            <a:fld id="{0A727346-8D74-4829-A4FA-4A298B973D57}" type="slidenum">
              <a:rPr lang="en-US" smtClean="0"/>
              <a:t>‹#›</a:t>
            </a:fld>
            <a:endParaRPr lang="en-US"/>
          </a:p>
        </p:txBody>
      </p:sp>
    </p:spTree>
    <p:extLst>
      <p:ext uri="{BB962C8B-B14F-4D97-AF65-F5344CB8AC3E}">
        <p14:creationId xmlns:p14="http://schemas.microsoft.com/office/powerpoint/2010/main" val="422950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E836-4C54-4DED-BFD6-4922D0CD0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95E98F-2D39-4888-B6D2-13961FB013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362280-FAB8-4FBB-A2CC-7C4580E8A6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5FB62F-147D-43CE-9A2D-72449998E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295D98-D8D4-49C8-BE72-1357B974CF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E1F7FE-2471-4BC7-81B6-DDCA6A19E5C3}"/>
              </a:ext>
            </a:extLst>
          </p:cNvPr>
          <p:cNvSpPr>
            <a:spLocks noGrp="1"/>
          </p:cNvSpPr>
          <p:nvPr>
            <p:ph type="dt" sz="half" idx="10"/>
          </p:nvPr>
        </p:nvSpPr>
        <p:spPr/>
        <p:txBody>
          <a:bodyPr/>
          <a:lstStyle/>
          <a:p>
            <a:fld id="{680330ED-9F3E-4716-B4DF-A09211B95E9A}" type="datetimeFigureOut">
              <a:rPr lang="en-US" smtClean="0"/>
              <a:t>2/25/2022</a:t>
            </a:fld>
            <a:endParaRPr lang="en-US"/>
          </a:p>
        </p:txBody>
      </p:sp>
      <p:sp>
        <p:nvSpPr>
          <p:cNvPr id="8" name="Footer Placeholder 7">
            <a:extLst>
              <a:ext uri="{FF2B5EF4-FFF2-40B4-BE49-F238E27FC236}">
                <a16:creationId xmlns:a16="http://schemas.microsoft.com/office/drawing/2014/main" id="{22DADAD1-778A-4669-93DF-8C844EDEC8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87BF3D-6844-462B-8C34-2E28EB881886}"/>
              </a:ext>
            </a:extLst>
          </p:cNvPr>
          <p:cNvSpPr>
            <a:spLocks noGrp="1"/>
          </p:cNvSpPr>
          <p:nvPr>
            <p:ph type="sldNum" sz="quarter" idx="12"/>
          </p:nvPr>
        </p:nvSpPr>
        <p:spPr/>
        <p:txBody>
          <a:bodyPr/>
          <a:lstStyle/>
          <a:p>
            <a:fld id="{0A727346-8D74-4829-A4FA-4A298B973D57}" type="slidenum">
              <a:rPr lang="en-US" smtClean="0"/>
              <a:t>‹#›</a:t>
            </a:fld>
            <a:endParaRPr lang="en-US"/>
          </a:p>
        </p:txBody>
      </p:sp>
    </p:spTree>
    <p:extLst>
      <p:ext uri="{BB962C8B-B14F-4D97-AF65-F5344CB8AC3E}">
        <p14:creationId xmlns:p14="http://schemas.microsoft.com/office/powerpoint/2010/main" val="199643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D4D4-2A3C-4C2B-95D7-FF77BCA924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D9D850-D72A-4354-87C6-FAFEB9E4832A}"/>
              </a:ext>
            </a:extLst>
          </p:cNvPr>
          <p:cNvSpPr>
            <a:spLocks noGrp="1"/>
          </p:cNvSpPr>
          <p:nvPr>
            <p:ph type="dt" sz="half" idx="10"/>
          </p:nvPr>
        </p:nvSpPr>
        <p:spPr/>
        <p:txBody>
          <a:bodyPr/>
          <a:lstStyle/>
          <a:p>
            <a:fld id="{680330ED-9F3E-4716-B4DF-A09211B95E9A}" type="datetimeFigureOut">
              <a:rPr lang="en-US" smtClean="0"/>
              <a:t>2/25/2022</a:t>
            </a:fld>
            <a:endParaRPr lang="en-US"/>
          </a:p>
        </p:txBody>
      </p:sp>
      <p:sp>
        <p:nvSpPr>
          <p:cNvPr id="4" name="Footer Placeholder 3">
            <a:extLst>
              <a:ext uri="{FF2B5EF4-FFF2-40B4-BE49-F238E27FC236}">
                <a16:creationId xmlns:a16="http://schemas.microsoft.com/office/drawing/2014/main" id="{C19208E5-B42D-4D80-A736-685022E5D0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E7368F-07E6-436C-BE0A-DE04919A8BB2}"/>
              </a:ext>
            </a:extLst>
          </p:cNvPr>
          <p:cNvSpPr>
            <a:spLocks noGrp="1"/>
          </p:cNvSpPr>
          <p:nvPr>
            <p:ph type="sldNum" sz="quarter" idx="12"/>
          </p:nvPr>
        </p:nvSpPr>
        <p:spPr/>
        <p:txBody>
          <a:bodyPr/>
          <a:lstStyle/>
          <a:p>
            <a:fld id="{0A727346-8D74-4829-A4FA-4A298B973D57}" type="slidenum">
              <a:rPr lang="en-US" smtClean="0"/>
              <a:t>‹#›</a:t>
            </a:fld>
            <a:endParaRPr lang="en-US"/>
          </a:p>
        </p:txBody>
      </p:sp>
    </p:spTree>
    <p:extLst>
      <p:ext uri="{BB962C8B-B14F-4D97-AF65-F5344CB8AC3E}">
        <p14:creationId xmlns:p14="http://schemas.microsoft.com/office/powerpoint/2010/main" val="126448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C18CDF-2483-4D37-BCCE-D37EF12EDA3D}"/>
              </a:ext>
            </a:extLst>
          </p:cNvPr>
          <p:cNvSpPr>
            <a:spLocks noGrp="1"/>
          </p:cNvSpPr>
          <p:nvPr>
            <p:ph type="dt" sz="half" idx="10"/>
          </p:nvPr>
        </p:nvSpPr>
        <p:spPr/>
        <p:txBody>
          <a:bodyPr/>
          <a:lstStyle/>
          <a:p>
            <a:fld id="{680330ED-9F3E-4716-B4DF-A09211B95E9A}" type="datetimeFigureOut">
              <a:rPr lang="en-US" smtClean="0"/>
              <a:t>2/25/2022</a:t>
            </a:fld>
            <a:endParaRPr lang="en-US"/>
          </a:p>
        </p:txBody>
      </p:sp>
      <p:sp>
        <p:nvSpPr>
          <p:cNvPr id="3" name="Footer Placeholder 2">
            <a:extLst>
              <a:ext uri="{FF2B5EF4-FFF2-40B4-BE49-F238E27FC236}">
                <a16:creationId xmlns:a16="http://schemas.microsoft.com/office/drawing/2014/main" id="{74E41BD0-7520-40E0-AB8C-7D768A3850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0F5E25-4306-4D3F-B0E7-2BB329CCFED6}"/>
              </a:ext>
            </a:extLst>
          </p:cNvPr>
          <p:cNvSpPr>
            <a:spLocks noGrp="1"/>
          </p:cNvSpPr>
          <p:nvPr>
            <p:ph type="sldNum" sz="quarter" idx="12"/>
          </p:nvPr>
        </p:nvSpPr>
        <p:spPr/>
        <p:txBody>
          <a:bodyPr/>
          <a:lstStyle/>
          <a:p>
            <a:fld id="{0A727346-8D74-4829-A4FA-4A298B973D57}" type="slidenum">
              <a:rPr lang="en-US" smtClean="0"/>
              <a:t>‹#›</a:t>
            </a:fld>
            <a:endParaRPr lang="en-US"/>
          </a:p>
        </p:txBody>
      </p:sp>
    </p:spTree>
    <p:extLst>
      <p:ext uri="{BB962C8B-B14F-4D97-AF65-F5344CB8AC3E}">
        <p14:creationId xmlns:p14="http://schemas.microsoft.com/office/powerpoint/2010/main" val="1544831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D3EE-C720-4BAB-A113-DD7B8B205E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4EC169-8539-4656-9A86-6BE7398DC8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CA459-B01C-4E73-8A7C-217E925F3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C6775A-C1E5-4B3F-8020-FB6E28EAE008}"/>
              </a:ext>
            </a:extLst>
          </p:cNvPr>
          <p:cNvSpPr>
            <a:spLocks noGrp="1"/>
          </p:cNvSpPr>
          <p:nvPr>
            <p:ph type="dt" sz="half" idx="10"/>
          </p:nvPr>
        </p:nvSpPr>
        <p:spPr/>
        <p:txBody>
          <a:bodyPr/>
          <a:lstStyle/>
          <a:p>
            <a:fld id="{680330ED-9F3E-4716-B4DF-A09211B95E9A}" type="datetimeFigureOut">
              <a:rPr lang="en-US" smtClean="0"/>
              <a:t>2/25/2022</a:t>
            </a:fld>
            <a:endParaRPr lang="en-US"/>
          </a:p>
        </p:txBody>
      </p:sp>
      <p:sp>
        <p:nvSpPr>
          <p:cNvPr id="6" name="Footer Placeholder 5">
            <a:extLst>
              <a:ext uri="{FF2B5EF4-FFF2-40B4-BE49-F238E27FC236}">
                <a16:creationId xmlns:a16="http://schemas.microsoft.com/office/drawing/2014/main" id="{D1136AEC-DD69-4285-8AA2-01182FBD9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FBD32-B6E4-4283-9818-33C10DA967AA}"/>
              </a:ext>
            </a:extLst>
          </p:cNvPr>
          <p:cNvSpPr>
            <a:spLocks noGrp="1"/>
          </p:cNvSpPr>
          <p:nvPr>
            <p:ph type="sldNum" sz="quarter" idx="12"/>
          </p:nvPr>
        </p:nvSpPr>
        <p:spPr/>
        <p:txBody>
          <a:bodyPr/>
          <a:lstStyle/>
          <a:p>
            <a:fld id="{0A727346-8D74-4829-A4FA-4A298B973D57}" type="slidenum">
              <a:rPr lang="en-US" smtClean="0"/>
              <a:t>‹#›</a:t>
            </a:fld>
            <a:endParaRPr lang="en-US"/>
          </a:p>
        </p:txBody>
      </p:sp>
    </p:spTree>
    <p:extLst>
      <p:ext uri="{BB962C8B-B14F-4D97-AF65-F5344CB8AC3E}">
        <p14:creationId xmlns:p14="http://schemas.microsoft.com/office/powerpoint/2010/main" val="200043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89F17-641F-47CE-9360-31E5FE65E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A35ADE-F83C-40B4-9D0D-BC19B3262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7D6F9D-6C38-4B08-B125-EE85F839A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50258-47CF-4A8F-80AA-2ABC48EDDF58}"/>
              </a:ext>
            </a:extLst>
          </p:cNvPr>
          <p:cNvSpPr>
            <a:spLocks noGrp="1"/>
          </p:cNvSpPr>
          <p:nvPr>
            <p:ph type="dt" sz="half" idx="10"/>
          </p:nvPr>
        </p:nvSpPr>
        <p:spPr/>
        <p:txBody>
          <a:bodyPr/>
          <a:lstStyle/>
          <a:p>
            <a:fld id="{680330ED-9F3E-4716-B4DF-A09211B95E9A}" type="datetimeFigureOut">
              <a:rPr lang="en-US" smtClean="0"/>
              <a:t>2/25/2022</a:t>
            </a:fld>
            <a:endParaRPr lang="en-US"/>
          </a:p>
        </p:txBody>
      </p:sp>
      <p:sp>
        <p:nvSpPr>
          <p:cNvPr id="6" name="Footer Placeholder 5">
            <a:extLst>
              <a:ext uri="{FF2B5EF4-FFF2-40B4-BE49-F238E27FC236}">
                <a16:creationId xmlns:a16="http://schemas.microsoft.com/office/drawing/2014/main" id="{065CE3EC-C5A7-4D38-B368-03741EFC41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A7ED7-7D5C-4368-B22F-95207577E483}"/>
              </a:ext>
            </a:extLst>
          </p:cNvPr>
          <p:cNvSpPr>
            <a:spLocks noGrp="1"/>
          </p:cNvSpPr>
          <p:nvPr>
            <p:ph type="sldNum" sz="quarter" idx="12"/>
          </p:nvPr>
        </p:nvSpPr>
        <p:spPr/>
        <p:txBody>
          <a:bodyPr/>
          <a:lstStyle/>
          <a:p>
            <a:fld id="{0A727346-8D74-4829-A4FA-4A298B973D57}" type="slidenum">
              <a:rPr lang="en-US" smtClean="0"/>
              <a:t>‹#›</a:t>
            </a:fld>
            <a:endParaRPr lang="en-US"/>
          </a:p>
        </p:txBody>
      </p:sp>
    </p:spTree>
    <p:extLst>
      <p:ext uri="{BB962C8B-B14F-4D97-AF65-F5344CB8AC3E}">
        <p14:creationId xmlns:p14="http://schemas.microsoft.com/office/powerpoint/2010/main" val="3564133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755DAD-31D4-4B6D-9240-FC852499C1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ADDF16-1204-442A-864E-0FDCC1631E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CCD8E-EBC2-49A9-9CF2-082186534D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330ED-9F3E-4716-B4DF-A09211B95E9A}" type="datetimeFigureOut">
              <a:rPr lang="en-US" smtClean="0"/>
              <a:t>2/25/2022</a:t>
            </a:fld>
            <a:endParaRPr lang="en-US"/>
          </a:p>
        </p:txBody>
      </p:sp>
      <p:sp>
        <p:nvSpPr>
          <p:cNvPr id="5" name="Footer Placeholder 4">
            <a:extLst>
              <a:ext uri="{FF2B5EF4-FFF2-40B4-BE49-F238E27FC236}">
                <a16:creationId xmlns:a16="http://schemas.microsoft.com/office/drawing/2014/main" id="{4850C446-F1D7-4A18-80F1-F688517FAD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E9003D-B5FE-4E6B-AE7A-DF0F64B77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727346-8D74-4829-A4FA-4A298B973D57}" type="slidenum">
              <a:rPr lang="en-US" smtClean="0"/>
              <a:t>‹#›</a:t>
            </a:fld>
            <a:endParaRPr lang="en-US"/>
          </a:p>
        </p:txBody>
      </p:sp>
    </p:spTree>
    <p:extLst>
      <p:ext uri="{BB962C8B-B14F-4D97-AF65-F5344CB8AC3E}">
        <p14:creationId xmlns:p14="http://schemas.microsoft.com/office/powerpoint/2010/main" val="4077325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4F5F-D542-44F2-90B0-4B42CD268C6D}"/>
              </a:ext>
            </a:extLst>
          </p:cNvPr>
          <p:cNvSpPr>
            <a:spLocks noGrp="1"/>
          </p:cNvSpPr>
          <p:nvPr>
            <p:ph type="ctrTitle"/>
          </p:nvPr>
        </p:nvSpPr>
        <p:spPr>
          <a:xfrm>
            <a:off x="1524000" y="1122363"/>
            <a:ext cx="9144000" cy="1423889"/>
          </a:xfrm>
        </p:spPr>
        <p:txBody>
          <a:bodyPr/>
          <a:lstStyle/>
          <a:p>
            <a:r>
              <a:rPr lang="en-US" b="1" dirty="0"/>
              <a:t>Used Car Price Prediction</a:t>
            </a:r>
          </a:p>
        </p:txBody>
      </p:sp>
      <p:sp>
        <p:nvSpPr>
          <p:cNvPr id="3" name="Subtitle 2">
            <a:extLst>
              <a:ext uri="{FF2B5EF4-FFF2-40B4-BE49-F238E27FC236}">
                <a16:creationId xmlns:a16="http://schemas.microsoft.com/office/drawing/2014/main" id="{3C38E978-0769-4006-B1C2-4C4C52264259}"/>
              </a:ext>
            </a:extLst>
          </p:cNvPr>
          <p:cNvSpPr>
            <a:spLocks noGrp="1"/>
          </p:cNvSpPr>
          <p:nvPr>
            <p:ph type="subTitle" idx="1"/>
          </p:nvPr>
        </p:nvSpPr>
        <p:spPr/>
        <p:txBody>
          <a:bodyPr>
            <a:normAutofit fontScale="77500" lnSpcReduction="20000"/>
          </a:bodyPr>
          <a:lstStyle/>
          <a:p>
            <a:endParaRPr lang="en-US" dirty="0"/>
          </a:p>
          <a:p>
            <a:endParaRPr lang="en-US" dirty="0"/>
          </a:p>
          <a:p>
            <a:r>
              <a:rPr lang="en-US" sz="4300" b="1" dirty="0"/>
              <a:t>By </a:t>
            </a:r>
          </a:p>
          <a:p>
            <a:r>
              <a:rPr lang="en-US" sz="4300" b="1" dirty="0"/>
              <a:t>Yuvarani N</a:t>
            </a:r>
          </a:p>
        </p:txBody>
      </p:sp>
    </p:spTree>
    <p:extLst>
      <p:ext uri="{BB962C8B-B14F-4D97-AF65-F5344CB8AC3E}">
        <p14:creationId xmlns:p14="http://schemas.microsoft.com/office/powerpoint/2010/main" val="4034014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CFA5-080C-4596-BB18-78B8429D3D1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06D2F9B-E6B0-4CDB-8781-6939C5B6D64F}"/>
              </a:ext>
            </a:extLst>
          </p:cNvPr>
          <p:cNvPicPr>
            <a:picLocks noGrp="1" noChangeAspect="1"/>
          </p:cNvPicPr>
          <p:nvPr>
            <p:ph idx="1"/>
          </p:nvPr>
        </p:nvPicPr>
        <p:blipFill>
          <a:blip r:embed="rId2"/>
          <a:stretch>
            <a:fillRect/>
          </a:stretch>
        </p:blipFill>
        <p:spPr>
          <a:xfrm>
            <a:off x="3048000" y="1929606"/>
            <a:ext cx="6096000" cy="4143375"/>
          </a:xfrm>
        </p:spPr>
      </p:pic>
    </p:spTree>
    <p:extLst>
      <p:ext uri="{BB962C8B-B14F-4D97-AF65-F5344CB8AC3E}">
        <p14:creationId xmlns:p14="http://schemas.microsoft.com/office/powerpoint/2010/main" val="353504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0671-EB71-4966-AC13-D51C47291E7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6B835ED-3E71-4A66-AA92-379B896A4EA7}"/>
              </a:ext>
            </a:extLst>
          </p:cNvPr>
          <p:cNvPicPr>
            <a:picLocks noGrp="1" noChangeAspect="1"/>
          </p:cNvPicPr>
          <p:nvPr>
            <p:ph idx="1"/>
          </p:nvPr>
        </p:nvPicPr>
        <p:blipFill>
          <a:blip r:embed="rId2"/>
          <a:stretch>
            <a:fillRect/>
          </a:stretch>
        </p:blipFill>
        <p:spPr>
          <a:xfrm>
            <a:off x="2971800" y="1891506"/>
            <a:ext cx="6248400" cy="4219575"/>
          </a:xfrm>
        </p:spPr>
      </p:pic>
    </p:spTree>
    <p:extLst>
      <p:ext uri="{BB962C8B-B14F-4D97-AF65-F5344CB8AC3E}">
        <p14:creationId xmlns:p14="http://schemas.microsoft.com/office/powerpoint/2010/main" val="346885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B315-5D91-4A6F-A855-9B601CDC258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F9702CD-FF8B-4678-83DF-0DED80BEAA27}"/>
              </a:ext>
            </a:extLst>
          </p:cNvPr>
          <p:cNvPicPr>
            <a:picLocks noGrp="1" noChangeAspect="1"/>
          </p:cNvPicPr>
          <p:nvPr>
            <p:ph idx="1"/>
          </p:nvPr>
        </p:nvPicPr>
        <p:blipFill>
          <a:blip r:embed="rId2"/>
          <a:stretch>
            <a:fillRect/>
          </a:stretch>
        </p:blipFill>
        <p:spPr>
          <a:xfrm>
            <a:off x="3152775" y="2177256"/>
            <a:ext cx="5886450" cy="3648075"/>
          </a:xfrm>
        </p:spPr>
      </p:pic>
    </p:spTree>
    <p:extLst>
      <p:ext uri="{BB962C8B-B14F-4D97-AF65-F5344CB8AC3E}">
        <p14:creationId xmlns:p14="http://schemas.microsoft.com/office/powerpoint/2010/main" val="3306492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84DD-E4B8-458E-99C7-F80B6CB2269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3CFA94E-6ECD-4487-9441-4F8DB379188C}"/>
              </a:ext>
            </a:extLst>
          </p:cNvPr>
          <p:cNvPicPr>
            <a:picLocks noGrp="1" noChangeAspect="1"/>
          </p:cNvPicPr>
          <p:nvPr>
            <p:ph idx="1"/>
          </p:nvPr>
        </p:nvPicPr>
        <p:blipFill>
          <a:blip r:embed="rId2"/>
          <a:stretch>
            <a:fillRect/>
          </a:stretch>
        </p:blipFill>
        <p:spPr>
          <a:xfrm>
            <a:off x="3128962" y="2034381"/>
            <a:ext cx="5934075" cy="3933825"/>
          </a:xfrm>
        </p:spPr>
      </p:pic>
    </p:spTree>
    <p:extLst>
      <p:ext uri="{BB962C8B-B14F-4D97-AF65-F5344CB8AC3E}">
        <p14:creationId xmlns:p14="http://schemas.microsoft.com/office/powerpoint/2010/main" val="2888628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6150-5657-4D35-AA6D-8E843435013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93E89A9-6086-4174-9BAA-1B34B727938F}"/>
              </a:ext>
            </a:extLst>
          </p:cNvPr>
          <p:cNvPicPr>
            <a:picLocks noGrp="1" noChangeAspect="1"/>
          </p:cNvPicPr>
          <p:nvPr>
            <p:ph idx="1"/>
          </p:nvPr>
        </p:nvPicPr>
        <p:blipFill>
          <a:blip r:embed="rId2"/>
          <a:stretch>
            <a:fillRect/>
          </a:stretch>
        </p:blipFill>
        <p:spPr>
          <a:xfrm>
            <a:off x="3176587" y="2120106"/>
            <a:ext cx="5838825" cy="3762375"/>
          </a:xfrm>
        </p:spPr>
      </p:pic>
    </p:spTree>
    <p:extLst>
      <p:ext uri="{BB962C8B-B14F-4D97-AF65-F5344CB8AC3E}">
        <p14:creationId xmlns:p14="http://schemas.microsoft.com/office/powerpoint/2010/main" val="1458640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BF9D-54D8-45B9-85EE-0472327828B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D7152FD-73E7-45FA-8AFC-A2D9109BEB4A}"/>
              </a:ext>
            </a:extLst>
          </p:cNvPr>
          <p:cNvPicPr>
            <a:picLocks noGrp="1" noChangeAspect="1"/>
          </p:cNvPicPr>
          <p:nvPr>
            <p:ph idx="1"/>
          </p:nvPr>
        </p:nvPicPr>
        <p:blipFill>
          <a:blip r:embed="rId2"/>
          <a:stretch>
            <a:fillRect/>
          </a:stretch>
        </p:blipFill>
        <p:spPr>
          <a:xfrm>
            <a:off x="3458963" y="1825625"/>
            <a:ext cx="5274074" cy="4351338"/>
          </a:xfrm>
        </p:spPr>
      </p:pic>
    </p:spTree>
    <p:extLst>
      <p:ext uri="{BB962C8B-B14F-4D97-AF65-F5344CB8AC3E}">
        <p14:creationId xmlns:p14="http://schemas.microsoft.com/office/powerpoint/2010/main" val="1783226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5CD3-4FB3-440A-98E3-F2990CEBFBA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0D85C5E-8D24-45B7-BDE9-74F1C822449E}"/>
              </a:ext>
            </a:extLst>
          </p:cNvPr>
          <p:cNvPicPr>
            <a:picLocks noGrp="1" noChangeAspect="1"/>
          </p:cNvPicPr>
          <p:nvPr>
            <p:ph idx="1"/>
          </p:nvPr>
        </p:nvPicPr>
        <p:blipFill>
          <a:blip r:embed="rId2"/>
          <a:stretch>
            <a:fillRect/>
          </a:stretch>
        </p:blipFill>
        <p:spPr>
          <a:xfrm>
            <a:off x="3672584" y="1825625"/>
            <a:ext cx="4846831" cy="4351338"/>
          </a:xfrm>
        </p:spPr>
      </p:pic>
    </p:spTree>
    <p:extLst>
      <p:ext uri="{BB962C8B-B14F-4D97-AF65-F5344CB8AC3E}">
        <p14:creationId xmlns:p14="http://schemas.microsoft.com/office/powerpoint/2010/main" val="1146008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1705-443A-4CC7-AE28-525CE6978573}"/>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291CACE7-6502-4CBE-B0A3-53EC97552DEB}"/>
              </a:ext>
            </a:extLst>
          </p:cNvPr>
          <p:cNvSpPr>
            <a:spLocks noGrp="1"/>
          </p:cNvSpPr>
          <p:nvPr>
            <p:ph idx="1"/>
          </p:nvPr>
        </p:nvSpPr>
        <p:spPr/>
        <p:txBody>
          <a:bodyPr/>
          <a:lstStyle/>
          <a:p>
            <a:pPr marL="457200" marR="0" indent="0">
              <a:lnSpc>
                <a:spcPct val="107000"/>
              </a:lnSpc>
              <a:spcBef>
                <a:spcPts val="0"/>
              </a:spcBef>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Since our target variable is a continuous data, I have used below regression algorithms and used ‘r2_score’, ‘mean_absolute_error’ and ‘mean_squared_error’ and ‘root_mean_squared_error’ metrics to calculate the model accuracy and find the best model out of the below models. Also used cross validation technique to make sure the model is not overfitting.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LinearRegression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RandomForestRegressor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DecisionTreeRegressor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KNeighborsRegressor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GradientBoostingRegressor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XGBRegressor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82329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C0C0-D4B4-4DB6-8663-4D25D11C83C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8EEF3EF-A570-4C96-A690-2CC13602113F}"/>
              </a:ext>
            </a:extLst>
          </p:cNvPr>
          <p:cNvPicPr>
            <a:picLocks noGrp="1" noChangeAspect="1"/>
          </p:cNvPicPr>
          <p:nvPr>
            <p:ph idx="1"/>
          </p:nvPr>
        </p:nvPicPr>
        <p:blipFill>
          <a:blip r:embed="rId2"/>
          <a:stretch>
            <a:fillRect/>
          </a:stretch>
        </p:blipFill>
        <p:spPr>
          <a:xfrm>
            <a:off x="866775" y="1784471"/>
            <a:ext cx="5229225" cy="2544659"/>
          </a:xfrm>
        </p:spPr>
      </p:pic>
      <p:pic>
        <p:nvPicPr>
          <p:cNvPr id="7" name="Picture 6">
            <a:extLst>
              <a:ext uri="{FF2B5EF4-FFF2-40B4-BE49-F238E27FC236}">
                <a16:creationId xmlns:a16="http://schemas.microsoft.com/office/drawing/2014/main" id="{209CEB4B-91F4-4C9A-9434-CF0844CAA151}"/>
              </a:ext>
            </a:extLst>
          </p:cNvPr>
          <p:cNvPicPr>
            <a:picLocks noChangeAspect="1"/>
          </p:cNvPicPr>
          <p:nvPr/>
        </p:nvPicPr>
        <p:blipFill>
          <a:blip r:embed="rId3"/>
          <a:stretch>
            <a:fillRect/>
          </a:stretch>
        </p:blipFill>
        <p:spPr>
          <a:xfrm>
            <a:off x="1124986" y="4422913"/>
            <a:ext cx="3209925" cy="2352675"/>
          </a:xfrm>
          <a:prstGeom prst="rect">
            <a:avLst/>
          </a:prstGeom>
        </p:spPr>
      </p:pic>
      <p:pic>
        <p:nvPicPr>
          <p:cNvPr id="9" name="Picture 8">
            <a:extLst>
              <a:ext uri="{FF2B5EF4-FFF2-40B4-BE49-F238E27FC236}">
                <a16:creationId xmlns:a16="http://schemas.microsoft.com/office/drawing/2014/main" id="{2462DB22-F956-40A7-9375-993C0D9567B2}"/>
              </a:ext>
            </a:extLst>
          </p:cNvPr>
          <p:cNvPicPr>
            <a:picLocks noChangeAspect="1"/>
          </p:cNvPicPr>
          <p:nvPr/>
        </p:nvPicPr>
        <p:blipFill>
          <a:blip r:embed="rId4"/>
          <a:stretch>
            <a:fillRect/>
          </a:stretch>
        </p:blipFill>
        <p:spPr>
          <a:xfrm>
            <a:off x="6257925" y="2277717"/>
            <a:ext cx="5095875" cy="3733800"/>
          </a:xfrm>
          <a:prstGeom prst="rect">
            <a:avLst/>
          </a:prstGeom>
        </p:spPr>
      </p:pic>
    </p:spTree>
    <p:extLst>
      <p:ext uri="{BB962C8B-B14F-4D97-AF65-F5344CB8AC3E}">
        <p14:creationId xmlns:p14="http://schemas.microsoft.com/office/powerpoint/2010/main" val="562344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929E-F46D-4414-8AFA-138EF5B5FFC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3D49F1B-6C32-41A3-BF0A-CE22F777BCE5}"/>
              </a:ext>
            </a:extLst>
          </p:cNvPr>
          <p:cNvPicPr>
            <a:picLocks noGrp="1" noChangeAspect="1"/>
          </p:cNvPicPr>
          <p:nvPr>
            <p:ph idx="1"/>
          </p:nvPr>
        </p:nvPicPr>
        <p:blipFill>
          <a:blip r:embed="rId2"/>
          <a:stretch>
            <a:fillRect/>
          </a:stretch>
        </p:blipFill>
        <p:spPr>
          <a:xfrm>
            <a:off x="2782957" y="2319129"/>
            <a:ext cx="5908605" cy="3220279"/>
          </a:xfrm>
        </p:spPr>
      </p:pic>
    </p:spTree>
    <p:extLst>
      <p:ext uri="{BB962C8B-B14F-4D97-AF65-F5344CB8AC3E}">
        <p14:creationId xmlns:p14="http://schemas.microsoft.com/office/powerpoint/2010/main" val="195700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0FA31-64AB-4956-9457-E79B6B09E86F}"/>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96C1625-D8CD-4F0A-8889-09628DF40611}"/>
              </a:ext>
            </a:extLst>
          </p:cNvPr>
          <p:cNvSpPr>
            <a:spLocks noGrp="1"/>
          </p:cNvSpPr>
          <p:nvPr>
            <p:ph idx="1"/>
          </p:nvPr>
        </p:nvSpPr>
        <p:spPr/>
        <p:txBody>
          <a:bodyPr>
            <a:normAutofit lnSpcReduction="10000"/>
          </a:bodyPr>
          <a:lstStyle/>
          <a:p>
            <a:r>
              <a:rPr lang="en-US" dirty="0"/>
              <a:t>Problem Statement</a:t>
            </a:r>
          </a:p>
          <a:p>
            <a:r>
              <a:rPr lang="en-US" dirty="0"/>
              <a:t>Exploratory data analysis(EDA)</a:t>
            </a:r>
          </a:p>
          <a:p>
            <a:r>
              <a:rPr lang="en-US" dirty="0"/>
              <a:t>Data cleaning</a:t>
            </a:r>
          </a:p>
          <a:p>
            <a:r>
              <a:rPr lang="en-US" dirty="0"/>
              <a:t>Visualization</a:t>
            </a:r>
          </a:p>
          <a:p>
            <a:r>
              <a:rPr lang="en-US" dirty="0"/>
              <a:t>Model Building</a:t>
            </a:r>
          </a:p>
          <a:p>
            <a:r>
              <a:rPr lang="en-US" dirty="0"/>
              <a:t>Hyper parameter Tuning</a:t>
            </a:r>
          </a:p>
          <a:p>
            <a:r>
              <a:rPr lang="en-US" dirty="0"/>
              <a:t>How to save the Model</a:t>
            </a:r>
          </a:p>
          <a:p>
            <a:r>
              <a:rPr lang="en-US" dirty="0"/>
              <a:t>Conclusion</a:t>
            </a:r>
          </a:p>
          <a:p>
            <a:r>
              <a:rPr lang="en-US" dirty="0"/>
              <a:t>Findings </a:t>
            </a:r>
            <a:r>
              <a:rPr lang="en-US"/>
              <a:t>and Insights</a:t>
            </a:r>
            <a:endParaRPr lang="en-US" dirty="0"/>
          </a:p>
          <a:p>
            <a:endParaRPr lang="en-US" dirty="0"/>
          </a:p>
          <a:p>
            <a:endParaRPr lang="en-US" dirty="0"/>
          </a:p>
        </p:txBody>
      </p:sp>
    </p:spTree>
    <p:extLst>
      <p:ext uri="{BB962C8B-B14F-4D97-AF65-F5344CB8AC3E}">
        <p14:creationId xmlns:p14="http://schemas.microsoft.com/office/powerpoint/2010/main" val="2839283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8582-27A0-46F4-A465-F0C5E5AF440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B1CCCFB-CA14-4E24-9EEF-5D3829F51FD4}"/>
              </a:ext>
            </a:extLst>
          </p:cNvPr>
          <p:cNvPicPr>
            <a:picLocks noGrp="1" noChangeAspect="1"/>
          </p:cNvPicPr>
          <p:nvPr>
            <p:ph idx="1"/>
          </p:nvPr>
        </p:nvPicPr>
        <p:blipFill>
          <a:blip r:embed="rId2"/>
          <a:stretch>
            <a:fillRect/>
          </a:stretch>
        </p:blipFill>
        <p:spPr>
          <a:xfrm>
            <a:off x="3485323" y="2107096"/>
            <a:ext cx="5446642" cy="3513448"/>
          </a:xfrm>
        </p:spPr>
      </p:pic>
    </p:spTree>
    <p:extLst>
      <p:ext uri="{BB962C8B-B14F-4D97-AF65-F5344CB8AC3E}">
        <p14:creationId xmlns:p14="http://schemas.microsoft.com/office/powerpoint/2010/main" val="624924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6D8F-D6C6-456B-BA62-00DECFF06F5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5D3EFC7-B5BE-42FA-985B-5DD18C54DB78}"/>
              </a:ext>
            </a:extLst>
          </p:cNvPr>
          <p:cNvPicPr>
            <a:picLocks noGrp="1" noChangeAspect="1"/>
          </p:cNvPicPr>
          <p:nvPr>
            <p:ph idx="1"/>
          </p:nvPr>
        </p:nvPicPr>
        <p:blipFill>
          <a:blip r:embed="rId2"/>
          <a:stretch>
            <a:fillRect/>
          </a:stretch>
        </p:blipFill>
        <p:spPr>
          <a:xfrm>
            <a:off x="2849217" y="1849715"/>
            <a:ext cx="5952503" cy="4067968"/>
          </a:xfrm>
        </p:spPr>
      </p:pic>
    </p:spTree>
    <p:extLst>
      <p:ext uri="{BB962C8B-B14F-4D97-AF65-F5344CB8AC3E}">
        <p14:creationId xmlns:p14="http://schemas.microsoft.com/office/powerpoint/2010/main" val="2568300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491D-DC8B-471A-8A97-5352D7945DC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C7D5B53-43DF-4900-9BB2-AE162081C955}"/>
              </a:ext>
            </a:extLst>
          </p:cNvPr>
          <p:cNvSpPr>
            <a:spLocks noGrp="1"/>
          </p:cNvSpPr>
          <p:nvPr>
            <p:ph idx="1"/>
          </p:nvPr>
        </p:nvSpPr>
        <p:spPr/>
        <p:txBody>
          <a:bodyPr/>
          <a:lstStyle/>
          <a:p>
            <a:pPr marL="457200" marR="0" indent="457200">
              <a:lnSpc>
                <a:spcPct val="107000"/>
              </a:lnSpc>
              <a:spcBef>
                <a:spcPts val="0"/>
              </a:spcBef>
              <a:spcAft>
                <a:spcPts val="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Based on the r2_score and root mean squared error and cross validation score, I have selected XGBRegressor as the best fit model to our data.</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Hyper parameter tuning and finding best random state helped to improve the accuracy to 93% and reduce the Root mean squared error score.</a:t>
            </a:r>
          </a:p>
          <a:p>
            <a:pPr marL="457200" indent="457200">
              <a:lnSpc>
                <a:spcPct val="107000"/>
              </a:lnSpc>
              <a:spcBef>
                <a:spcPts val="0"/>
              </a:spcBef>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Below</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is the best fit line generated by our model. It seems not too bad.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B05C2544-24E9-4480-B8AC-B12BE3FAFB8D}"/>
              </a:ext>
            </a:extLst>
          </p:cNvPr>
          <p:cNvPicPr>
            <a:picLocks noChangeAspect="1"/>
          </p:cNvPicPr>
          <p:nvPr/>
        </p:nvPicPr>
        <p:blipFill>
          <a:blip r:embed="rId2"/>
          <a:stretch>
            <a:fillRect/>
          </a:stretch>
        </p:blipFill>
        <p:spPr>
          <a:xfrm>
            <a:off x="2756660" y="3864873"/>
            <a:ext cx="4346506" cy="2628002"/>
          </a:xfrm>
          <a:prstGeom prst="rect">
            <a:avLst/>
          </a:prstGeom>
        </p:spPr>
      </p:pic>
    </p:spTree>
    <p:extLst>
      <p:ext uri="{BB962C8B-B14F-4D97-AF65-F5344CB8AC3E}">
        <p14:creationId xmlns:p14="http://schemas.microsoft.com/office/powerpoint/2010/main" val="2776860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D35B-F4A8-4E6D-A435-CA659946B826}"/>
              </a:ext>
            </a:extLst>
          </p:cNvPr>
          <p:cNvSpPr>
            <a:spLocks noGrp="1"/>
          </p:cNvSpPr>
          <p:nvPr>
            <p:ph type="title"/>
          </p:nvPr>
        </p:nvSpPr>
        <p:spPr/>
        <p:txBody>
          <a:bodyPr/>
          <a:lstStyle/>
          <a:p>
            <a:r>
              <a:rPr lang="en-US" dirty="0"/>
              <a:t>Finding and Insights </a:t>
            </a:r>
          </a:p>
        </p:txBody>
      </p:sp>
      <p:sp>
        <p:nvSpPr>
          <p:cNvPr id="3" name="Content Placeholder 2">
            <a:extLst>
              <a:ext uri="{FF2B5EF4-FFF2-40B4-BE49-F238E27FC236}">
                <a16:creationId xmlns:a16="http://schemas.microsoft.com/office/drawing/2014/main" id="{42F53EF6-31B5-4885-9A7B-6D41B7B410F3}"/>
              </a:ext>
            </a:extLst>
          </p:cNvPr>
          <p:cNvSpPr>
            <a:spLocks noGrp="1"/>
          </p:cNvSpPr>
          <p:nvPr>
            <p:ph idx="1"/>
          </p:nvPr>
        </p:nvSpPr>
        <p:spPr/>
        <p:txBody>
          <a:bodyPr/>
          <a:lstStyle/>
          <a:p>
            <a:pPr marL="457200" marR="0">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have more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maruthi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brand cars in the market for sale. We can interpret this in such a way that people are do not want to use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maruti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cars anymore and they are seeking to explore new branded cars.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Price of Rolls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royce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cars are higher than other brand cars.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Price of Unregistered cars and 1st owner cars are higher than others.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the number of owners increase, the price of the car is less.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price of convertible body type cars are higher than other body types and followed by coupe.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the Km driven is less, the car price is more.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price of automatic transmission type cars are higher than manual cars.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price of Hybrid fuel type cars are higher than other fuel type cars and followed by Electric cars and diesel cars.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RollsRoyce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brand cars with automatic transmission type are costlier than other type of cars.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0748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535E-AA8F-4AF7-856B-33EE91730F5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268C219-340E-42D3-8571-D73D11F211FC}"/>
              </a:ext>
            </a:extLst>
          </p:cNvPr>
          <p:cNvSpPr>
            <a:spLocks noGrp="1"/>
          </p:cNvSpPr>
          <p:nvPr>
            <p:ph idx="1"/>
          </p:nvPr>
        </p:nvSpPr>
        <p:spPr/>
        <p:txBody>
          <a:bodyPr/>
          <a:lstStyle/>
          <a:p>
            <a:r>
              <a:rPr lang="en-IN" dirty="0">
                <a:effectLst/>
                <a:latin typeface="Times New Roman" panose="020206030504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This model can help the client to understand the current status of the car market and car prices and based on this they can evaluate the car price for sale.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507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163B-936B-4614-A691-0C920F83A2E5}"/>
              </a:ext>
            </a:extLst>
          </p:cNvPr>
          <p:cNvSpPr>
            <a:spLocks noGrp="1"/>
          </p:cNvSpPr>
          <p:nvPr>
            <p:ph type="title"/>
          </p:nvPr>
        </p:nvSpPr>
        <p:spPr/>
        <p:txBody>
          <a:bodyPr/>
          <a:lstStyle/>
          <a:p>
            <a:r>
              <a:rPr lang="en-US" dirty="0"/>
              <a:t>Exploratory data analysis(EDA)</a:t>
            </a:r>
          </a:p>
        </p:txBody>
      </p:sp>
      <p:sp>
        <p:nvSpPr>
          <p:cNvPr id="3" name="Content Placeholder 2">
            <a:extLst>
              <a:ext uri="{FF2B5EF4-FFF2-40B4-BE49-F238E27FC236}">
                <a16:creationId xmlns:a16="http://schemas.microsoft.com/office/drawing/2014/main" id="{E8CDDF29-CDAF-4627-82C8-F4A4CCD5AC3C}"/>
              </a:ext>
            </a:extLst>
          </p:cNvPr>
          <p:cNvSpPr>
            <a:spLocks noGrp="1"/>
          </p:cNvSpPr>
          <p:nvPr>
            <p:ph idx="1"/>
          </p:nvPr>
        </p:nvSpPr>
        <p:spPr/>
        <p:txBody>
          <a:bodyPr/>
          <a:lstStyle/>
          <a:p>
            <a:r>
              <a:rPr lang="en-US" dirty="0"/>
              <a:t>Step 1: Import the dataset</a:t>
            </a:r>
          </a:p>
          <a:p>
            <a:r>
              <a:rPr lang="en-US" dirty="0"/>
              <a:t>Step 2: Perform statistical analysis like checking the shape and information about the data</a:t>
            </a:r>
          </a:p>
          <a:p>
            <a:r>
              <a:rPr lang="en-US" dirty="0"/>
              <a:t>Step 3: Check for null values in the dataset</a:t>
            </a:r>
          </a:p>
          <a:p>
            <a:r>
              <a:rPr lang="en-US" dirty="0"/>
              <a:t>Step 4: Dropped the columns with null values.</a:t>
            </a:r>
          </a:p>
          <a:p>
            <a:r>
              <a:rPr lang="en-US" dirty="0"/>
              <a:t>Step 5: Performed data cleaning process.</a:t>
            </a:r>
          </a:p>
          <a:p>
            <a:pPr marL="0" indent="0">
              <a:buNone/>
            </a:pPr>
            <a:endParaRPr lang="en-US" dirty="0"/>
          </a:p>
        </p:txBody>
      </p:sp>
    </p:spTree>
    <p:extLst>
      <p:ext uri="{BB962C8B-B14F-4D97-AF65-F5344CB8AC3E}">
        <p14:creationId xmlns:p14="http://schemas.microsoft.com/office/powerpoint/2010/main" val="67827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5548-0671-41BC-BB86-2B2E10C80FAB}"/>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9A3C2286-5553-49FF-AA01-CD5D511E5FB4}"/>
              </a:ext>
            </a:extLst>
          </p:cNvPr>
          <p:cNvSpPr>
            <a:spLocks noGrp="1"/>
          </p:cNvSpPr>
          <p:nvPr>
            <p:ph idx="1"/>
          </p:nvPr>
        </p:nvSpPr>
        <p:spPr>
          <a:xfrm>
            <a:off x="838200" y="1825625"/>
            <a:ext cx="10515600" cy="4800462"/>
          </a:xfrm>
        </p:spPr>
        <p:txBody>
          <a:bodyPr>
            <a:normAutofit fontScale="47500" lnSpcReduction="20000"/>
          </a:bodyPr>
          <a:lstStyle/>
          <a:p>
            <a:pPr marL="0" indent="0">
              <a:lnSpc>
                <a:spcPct val="107000"/>
              </a:lnSpc>
              <a:spcBef>
                <a:spcPts val="0"/>
              </a:spcBef>
              <a:spcAft>
                <a:spcPts val="800"/>
              </a:spcAft>
              <a:buNone/>
            </a:pPr>
            <a:r>
              <a:rPr lang="en-US" sz="3400" dirty="0">
                <a:effectLst/>
                <a:latin typeface="Times New Roman" panose="02020603050405020304" pitchFamily="18" charset="0"/>
                <a:ea typeface="Calibri" panose="020F0502020204030204" pitchFamily="34" charset="0"/>
                <a:cs typeface="Times New Roman" panose="02020603050405020304" pitchFamily="18" charset="0"/>
              </a:rPr>
              <a:t>1.  Converted all the words to the lower case in the fields ‘Brand’, ‘</a:t>
            </a:r>
            <a:r>
              <a:rPr lang="en-US" sz="3400" dirty="0" err="1">
                <a:effectLst/>
                <a:latin typeface="Times New Roman" panose="02020603050405020304" pitchFamily="18" charset="0"/>
                <a:ea typeface="Calibri" panose="020F0502020204030204" pitchFamily="34" charset="0"/>
                <a:cs typeface="Times New Roman" panose="02020603050405020304" pitchFamily="18" charset="0"/>
              </a:rPr>
              <a:t>Model’,’Variant’,’Body</a:t>
            </a:r>
            <a:r>
              <a:rPr lang="en-US" sz="3400" dirty="0">
                <a:effectLst/>
                <a:latin typeface="Times New Roman" panose="02020603050405020304" pitchFamily="18" charset="0"/>
                <a:ea typeface="Calibri" panose="020F0502020204030204" pitchFamily="34" charset="0"/>
                <a:cs typeface="Times New Roman" panose="02020603050405020304" pitchFamily="18" charset="0"/>
              </a:rPr>
              <a:t> type’, ‘location’ and ‘</a:t>
            </a:r>
            <a:r>
              <a:rPr lang="en-US" sz="3400" dirty="0" err="1">
                <a:effectLst/>
                <a:latin typeface="Times New Roman" panose="02020603050405020304" pitchFamily="18" charset="0"/>
                <a:ea typeface="Calibri" panose="020F0502020204030204" pitchFamily="34" charset="0"/>
                <a:cs typeface="Times New Roman" panose="02020603050405020304" pitchFamily="18" charset="0"/>
              </a:rPr>
              <a:t>No.of.Owners’.It</a:t>
            </a:r>
            <a:r>
              <a:rPr lang="en-US" sz="3400" dirty="0">
                <a:effectLst/>
                <a:latin typeface="Times New Roman" panose="02020603050405020304" pitchFamily="18" charset="0"/>
                <a:ea typeface="Calibri" panose="020F0502020204030204" pitchFamily="34" charset="0"/>
                <a:cs typeface="Times New Roman" panose="02020603050405020304" pitchFamily="18" charset="0"/>
              </a:rPr>
              <a:t> helps to remove the duplicate data with different cases. </a:t>
            </a:r>
          </a:p>
          <a:p>
            <a:pPr marL="0" indent="0">
              <a:lnSpc>
                <a:spcPct val="107000"/>
              </a:lnSpc>
              <a:spcBef>
                <a:spcPts val="0"/>
              </a:spcBef>
              <a:spcAft>
                <a:spcPts val="800"/>
              </a:spcAft>
              <a:buNone/>
            </a:pPr>
            <a:r>
              <a:rPr lang="en-US" sz="3800" b="1"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sz="3800" b="1" dirty="0">
                <a:effectLst/>
                <a:latin typeface="Times New Roman" panose="02020603050405020304" pitchFamily="18" charset="0"/>
                <a:ea typeface="Calibri" panose="020F0502020204030204" pitchFamily="34" charset="0"/>
                <a:cs typeface="Times New Roman" panose="02020603050405020304" pitchFamily="18" charset="0"/>
              </a:rPr>
              <a:t>: Maruti, MARUTI – these two data are now considered as same word ‘</a:t>
            </a:r>
            <a:r>
              <a:rPr lang="en-US" sz="3800" b="1" dirty="0" err="1">
                <a:effectLst/>
                <a:latin typeface="Times New Roman" panose="02020603050405020304" pitchFamily="18" charset="0"/>
                <a:ea typeface="Calibri" panose="020F0502020204030204" pitchFamily="34" charset="0"/>
                <a:cs typeface="Times New Roman" panose="02020603050405020304" pitchFamily="18" charset="0"/>
              </a:rPr>
              <a:t>maruti</a:t>
            </a:r>
            <a:r>
              <a:rPr lang="en-US" sz="38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07000"/>
              </a:lnSpc>
              <a:spcBef>
                <a:spcPts val="0"/>
              </a:spcBef>
              <a:spcAft>
                <a:spcPts val="800"/>
              </a:spcAft>
              <a:buNone/>
            </a:pPr>
            <a:r>
              <a:rPr lang="en-US" sz="3400" dirty="0">
                <a:effectLst/>
                <a:latin typeface="Times New Roman" panose="02020603050405020304" pitchFamily="18" charset="0"/>
                <a:ea typeface="Calibri" panose="020F0502020204030204" pitchFamily="34" charset="0"/>
                <a:cs typeface="Times New Roman" panose="02020603050405020304" pitchFamily="18" charset="0"/>
              </a:rPr>
              <a:t>2.  Removed the space and special characters from the above fields, and it also helped to remove the duplicates.</a:t>
            </a:r>
          </a:p>
          <a:p>
            <a:pPr marL="0" indent="0">
              <a:lnSpc>
                <a:spcPct val="107000"/>
              </a:lnSpc>
              <a:spcBef>
                <a:spcPts val="0"/>
              </a:spcBef>
              <a:spcAft>
                <a:spcPts val="800"/>
              </a:spcAft>
              <a:buNone/>
            </a:pPr>
            <a:r>
              <a:rPr lang="en-US" sz="3800" b="1"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sz="3800" b="1" dirty="0">
                <a:effectLst/>
                <a:latin typeface="Times New Roman" panose="02020603050405020304" pitchFamily="18" charset="0"/>
                <a:ea typeface="Calibri" panose="020F0502020204030204" pitchFamily="34" charset="0"/>
                <a:cs typeface="Times New Roman" panose="02020603050405020304" pitchFamily="18" charset="0"/>
              </a:rPr>
              <a:t>: Mahindra-Renault, Mahindra Renault – these two are now considered as same word ‘</a:t>
            </a:r>
            <a:r>
              <a:rPr lang="en-US" sz="3800" b="1" dirty="0" err="1">
                <a:effectLst/>
                <a:latin typeface="Times New Roman" panose="02020603050405020304" pitchFamily="18" charset="0"/>
                <a:ea typeface="Calibri" panose="020F0502020204030204" pitchFamily="34" charset="0"/>
                <a:cs typeface="Times New Roman" panose="02020603050405020304" pitchFamily="18" charset="0"/>
              </a:rPr>
              <a:t>mahindrarenault</a:t>
            </a:r>
            <a:r>
              <a:rPr lang="en-US" sz="38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07000"/>
              </a:lnSpc>
              <a:spcBef>
                <a:spcPts val="0"/>
              </a:spcBef>
              <a:spcAft>
                <a:spcPts val="800"/>
              </a:spcAft>
              <a:buNone/>
            </a:pPr>
            <a:r>
              <a:rPr lang="en-US" sz="3400" dirty="0">
                <a:effectLst/>
                <a:latin typeface="Times New Roman" panose="02020603050405020304" pitchFamily="18" charset="0"/>
                <a:ea typeface="Calibri" panose="020F0502020204030204" pitchFamily="34" charset="0"/>
                <a:cs typeface="Times New Roman" panose="02020603050405020304" pitchFamily="18" charset="0"/>
              </a:rPr>
              <a:t>3.  Removed the ‘,’ in between the numbers in the field of Km driven. </a:t>
            </a:r>
          </a:p>
          <a:p>
            <a:pPr marL="0" indent="0">
              <a:lnSpc>
                <a:spcPct val="107000"/>
              </a:lnSpc>
              <a:spcBef>
                <a:spcPts val="0"/>
              </a:spcBef>
              <a:spcAft>
                <a:spcPts val="800"/>
              </a:spcAft>
              <a:buNone/>
            </a:pPr>
            <a:r>
              <a:rPr lang="en-US" sz="3800" b="1"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sz="3800" b="1" dirty="0">
                <a:effectLst/>
                <a:latin typeface="Times New Roman" panose="02020603050405020304" pitchFamily="18" charset="0"/>
                <a:ea typeface="Calibri" panose="020F0502020204030204" pitchFamily="34" charset="0"/>
                <a:cs typeface="Times New Roman" panose="02020603050405020304" pitchFamily="18" charset="0"/>
              </a:rPr>
              <a:t>: 11,410 – this data is now converted to 11410. Converted from object type to int type data.</a:t>
            </a:r>
          </a:p>
          <a:p>
            <a:pPr marL="0" indent="0">
              <a:lnSpc>
                <a:spcPct val="107000"/>
              </a:lnSpc>
              <a:spcBef>
                <a:spcPts val="0"/>
              </a:spcBef>
              <a:spcAft>
                <a:spcPts val="800"/>
              </a:spcAft>
              <a:buNone/>
            </a:pPr>
            <a:r>
              <a:rPr lang="en-US" sz="3400" dirty="0">
                <a:effectLst/>
                <a:latin typeface="Times New Roman" panose="02020603050405020304" pitchFamily="18" charset="0"/>
                <a:ea typeface="Calibri" panose="020F0502020204030204" pitchFamily="34" charset="0"/>
                <a:cs typeface="Times New Roman" panose="02020603050405020304" pitchFamily="18" charset="0"/>
              </a:rPr>
              <a:t>4.  Cleaned the manufacturing year field by applying round function on the data.</a:t>
            </a:r>
          </a:p>
          <a:p>
            <a:pPr marL="0" indent="0">
              <a:lnSpc>
                <a:spcPct val="107000"/>
              </a:lnSpc>
              <a:spcBef>
                <a:spcPts val="0"/>
              </a:spcBef>
              <a:spcAft>
                <a:spcPts val="800"/>
              </a:spcAft>
              <a:buNone/>
            </a:pPr>
            <a:r>
              <a:rPr lang="en-US" sz="3800" b="1"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sz="3800" b="1" dirty="0">
                <a:effectLst/>
                <a:latin typeface="Times New Roman" panose="02020603050405020304" pitchFamily="18" charset="0"/>
                <a:ea typeface="Calibri" panose="020F0502020204030204" pitchFamily="34" charset="0"/>
                <a:cs typeface="Times New Roman" panose="02020603050405020304" pitchFamily="18" charset="0"/>
              </a:rPr>
              <a:t>: 2015.0 – now converted to 2015</a:t>
            </a:r>
          </a:p>
          <a:p>
            <a:pPr marL="0" indent="0">
              <a:lnSpc>
                <a:spcPct val="107000"/>
              </a:lnSpc>
              <a:spcBef>
                <a:spcPts val="0"/>
              </a:spcBef>
              <a:spcAft>
                <a:spcPts val="800"/>
              </a:spcAft>
              <a:buNone/>
            </a:pPr>
            <a:r>
              <a:rPr lang="en-US" sz="3400" dirty="0">
                <a:effectLst/>
                <a:latin typeface="Times New Roman" panose="02020603050405020304" pitchFamily="18" charset="0"/>
                <a:ea typeface="Calibri" panose="020F0502020204030204" pitchFamily="34" charset="0"/>
                <a:cs typeface="Times New Roman" panose="02020603050405020304" pitchFamily="18" charset="0"/>
              </a:rPr>
              <a:t>5.  Cleaned the target variable price. Converted from object type to int type data.</a:t>
            </a:r>
          </a:p>
          <a:p>
            <a:pPr marL="0" indent="0">
              <a:lnSpc>
                <a:spcPct val="107000"/>
              </a:lnSpc>
              <a:spcBef>
                <a:spcPts val="0"/>
              </a:spcBef>
              <a:spcAft>
                <a:spcPts val="800"/>
              </a:spcAft>
              <a:buNone/>
            </a:pPr>
            <a:r>
              <a:rPr lang="en-US" sz="3800" b="1"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sz="3800" b="1" dirty="0">
                <a:effectLst/>
                <a:latin typeface="Times New Roman" panose="02020603050405020304" pitchFamily="18" charset="0"/>
                <a:ea typeface="Calibri" panose="020F0502020204030204" pitchFamily="34" charset="0"/>
                <a:cs typeface="Times New Roman" panose="02020603050405020304" pitchFamily="18" charset="0"/>
              </a:rPr>
              <a:t>: 4,70,000 – now converted to 470000</a:t>
            </a:r>
          </a:p>
          <a:p>
            <a:pPr marL="0" indent="0">
              <a:lnSpc>
                <a:spcPct val="107000"/>
              </a:lnSpc>
              <a:spcBef>
                <a:spcPts val="0"/>
              </a:spcBef>
              <a:spcAft>
                <a:spcPts val="800"/>
              </a:spcAft>
              <a:buNone/>
            </a:pPr>
            <a:r>
              <a:rPr lang="en-US" sz="3800" b="1" dirty="0">
                <a:effectLst/>
                <a:latin typeface="Times New Roman" panose="02020603050405020304" pitchFamily="18" charset="0"/>
                <a:ea typeface="Calibri" panose="020F0502020204030204" pitchFamily="34" charset="0"/>
                <a:cs typeface="Times New Roman" panose="02020603050405020304" pitchFamily="18" charset="0"/>
              </a:rPr>
              <a:t>      534999.0 – now converted to 534999</a:t>
            </a:r>
          </a:p>
          <a:p>
            <a:pPr marL="0" indent="0">
              <a:lnSpc>
                <a:spcPct val="107000"/>
              </a:lnSpc>
              <a:spcBef>
                <a:spcPts val="0"/>
              </a:spcBef>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800"/>
              </a:spcAft>
              <a:buNone/>
            </a:pPr>
            <a:r>
              <a:rPr lang="en-IN" sz="1400" dirty="0">
                <a:effectLst/>
                <a:latin typeface="Times New Roman" panose="02020603050405020304" pitchFamily="18" charset="0"/>
                <a:ea typeface="Calibri" panose="020F0502020204030204" pitchFamily="34" charset="0"/>
              </a:rPr>
              <a:t>               </a:t>
            </a:r>
            <a:r>
              <a:rPr lang="en-IN" sz="2000" dirty="0">
                <a:latin typeface="Times New Roman" panose="02020603050405020304" pitchFamily="18" charset="0"/>
                <a:ea typeface="Calibri" panose="020F0502020204030204" pitchFamily="34" charset="0"/>
              </a:rPr>
              <a:t> </a:t>
            </a:r>
            <a:endParaRPr lang="en-IN"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38439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E91C-02DB-4550-8510-9A0B9317993D}"/>
              </a:ext>
            </a:extLst>
          </p:cNvPr>
          <p:cNvSpPr>
            <a:spLocks noGrp="1"/>
          </p:cNvSpPr>
          <p:nvPr>
            <p:ph type="title"/>
          </p:nvPr>
        </p:nvSpPr>
        <p:spPr/>
        <p:txBody>
          <a:bodyPr/>
          <a:lstStyle/>
          <a:p>
            <a:r>
              <a:rPr lang="en-US" dirty="0"/>
              <a:t>Visualization</a:t>
            </a:r>
          </a:p>
        </p:txBody>
      </p:sp>
      <p:pic>
        <p:nvPicPr>
          <p:cNvPr id="5" name="Content Placeholder 4">
            <a:extLst>
              <a:ext uri="{FF2B5EF4-FFF2-40B4-BE49-F238E27FC236}">
                <a16:creationId xmlns:a16="http://schemas.microsoft.com/office/drawing/2014/main" id="{D31DEE61-B8C9-483C-A8DE-CCABA1D25FD3}"/>
              </a:ext>
            </a:extLst>
          </p:cNvPr>
          <p:cNvPicPr>
            <a:picLocks noGrp="1" noChangeAspect="1"/>
          </p:cNvPicPr>
          <p:nvPr>
            <p:ph idx="1"/>
          </p:nvPr>
        </p:nvPicPr>
        <p:blipFill>
          <a:blip r:embed="rId2"/>
          <a:stretch>
            <a:fillRect/>
          </a:stretch>
        </p:blipFill>
        <p:spPr>
          <a:xfrm>
            <a:off x="3409950" y="2182019"/>
            <a:ext cx="5372100" cy="3638550"/>
          </a:xfrm>
        </p:spPr>
      </p:pic>
    </p:spTree>
    <p:extLst>
      <p:ext uri="{BB962C8B-B14F-4D97-AF65-F5344CB8AC3E}">
        <p14:creationId xmlns:p14="http://schemas.microsoft.com/office/powerpoint/2010/main" val="395136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2339-B1A7-4D31-8C9F-373338BE8DE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AC2D0DB-0DD9-45BF-A904-D9883A55D3FA}"/>
              </a:ext>
            </a:extLst>
          </p:cNvPr>
          <p:cNvPicPr>
            <a:picLocks noGrp="1" noChangeAspect="1"/>
          </p:cNvPicPr>
          <p:nvPr>
            <p:ph idx="1"/>
          </p:nvPr>
        </p:nvPicPr>
        <p:blipFill>
          <a:blip r:embed="rId2"/>
          <a:stretch>
            <a:fillRect/>
          </a:stretch>
        </p:blipFill>
        <p:spPr>
          <a:xfrm>
            <a:off x="3095624" y="2043906"/>
            <a:ext cx="6301593" cy="3914775"/>
          </a:xfrm>
        </p:spPr>
      </p:pic>
    </p:spTree>
    <p:extLst>
      <p:ext uri="{BB962C8B-B14F-4D97-AF65-F5344CB8AC3E}">
        <p14:creationId xmlns:p14="http://schemas.microsoft.com/office/powerpoint/2010/main" val="195458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DDB3-667E-4245-A22B-246550B107E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6B8522D-B06E-4EC1-B4A7-F61C464DF7D5}"/>
              </a:ext>
            </a:extLst>
          </p:cNvPr>
          <p:cNvPicPr>
            <a:picLocks noGrp="1" noChangeAspect="1"/>
          </p:cNvPicPr>
          <p:nvPr>
            <p:ph idx="1"/>
          </p:nvPr>
        </p:nvPicPr>
        <p:blipFill>
          <a:blip r:embed="rId2"/>
          <a:stretch>
            <a:fillRect/>
          </a:stretch>
        </p:blipFill>
        <p:spPr>
          <a:xfrm>
            <a:off x="3114675" y="1981994"/>
            <a:ext cx="5962650" cy="4038600"/>
          </a:xfrm>
        </p:spPr>
      </p:pic>
    </p:spTree>
    <p:extLst>
      <p:ext uri="{BB962C8B-B14F-4D97-AF65-F5344CB8AC3E}">
        <p14:creationId xmlns:p14="http://schemas.microsoft.com/office/powerpoint/2010/main" val="114566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F543B-1A35-4892-9B7B-62742C10C52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528CE9B-872E-4279-A6D0-F75960478B97}"/>
              </a:ext>
            </a:extLst>
          </p:cNvPr>
          <p:cNvPicPr>
            <a:picLocks noGrp="1" noChangeAspect="1"/>
          </p:cNvPicPr>
          <p:nvPr>
            <p:ph idx="1"/>
          </p:nvPr>
        </p:nvPicPr>
        <p:blipFill>
          <a:blip r:embed="rId2"/>
          <a:stretch>
            <a:fillRect/>
          </a:stretch>
        </p:blipFill>
        <p:spPr>
          <a:xfrm>
            <a:off x="3162300" y="2148681"/>
            <a:ext cx="5867400" cy="3705225"/>
          </a:xfrm>
        </p:spPr>
      </p:pic>
    </p:spTree>
    <p:extLst>
      <p:ext uri="{BB962C8B-B14F-4D97-AF65-F5344CB8AC3E}">
        <p14:creationId xmlns:p14="http://schemas.microsoft.com/office/powerpoint/2010/main" val="3768507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738</Words>
  <Application>Microsoft Office PowerPoint</Application>
  <PresentationFormat>Widescreen</PresentationFormat>
  <Paragraphs>61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Used Car Price Prediction</vt:lpstr>
      <vt:lpstr>Content</vt:lpstr>
      <vt:lpstr>Problem statement</vt:lpstr>
      <vt:lpstr>Exploratory data analysis(EDA)</vt:lpstr>
      <vt:lpstr>Data Cleaning</vt:lpstr>
      <vt:lpstr>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vt:lpstr>
      <vt:lpstr>PowerPoint Presentation</vt:lpstr>
      <vt:lpstr>PowerPoint Presentation</vt:lpstr>
      <vt:lpstr>PowerPoint Presentation</vt:lpstr>
      <vt:lpstr>PowerPoint Presentation</vt:lpstr>
      <vt:lpstr>Conclusion</vt:lpstr>
      <vt:lpstr>Finding and 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N,Yuvarani</dc:creator>
  <cp:lastModifiedBy>N,Yuvarani</cp:lastModifiedBy>
  <cp:revision>4</cp:revision>
  <dcterms:created xsi:type="dcterms:W3CDTF">2022-02-25T07:02:56Z</dcterms:created>
  <dcterms:modified xsi:type="dcterms:W3CDTF">2022-02-25T07:33:38Z</dcterms:modified>
</cp:coreProperties>
</file>