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69" d="100"/>
          <a:sy n="69" d="100"/>
        </p:scale>
        <p:origin x="76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11DC-E945-49EF-9C42-FD7322E4FE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8AFA01-DEB6-463B-B3A9-FE50C2FC9A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C5B3BE-37F5-4F03-8704-1FE7D685339B}"/>
              </a:ext>
            </a:extLst>
          </p:cNvPr>
          <p:cNvSpPr>
            <a:spLocks noGrp="1"/>
          </p:cNvSpPr>
          <p:nvPr>
            <p:ph type="dt" sz="half" idx="10"/>
          </p:nvPr>
        </p:nvSpPr>
        <p:spPr/>
        <p:txBody>
          <a:bodyPr/>
          <a:lstStyle/>
          <a:p>
            <a:fld id="{DD766811-85AF-42E5-9255-D7461B66D518}" type="datetimeFigureOut">
              <a:rPr lang="en-US" smtClean="0"/>
              <a:t>1/26/2022</a:t>
            </a:fld>
            <a:endParaRPr lang="en-US"/>
          </a:p>
        </p:txBody>
      </p:sp>
      <p:sp>
        <p:nvSpPr>
          <p:cNvPr id="5" name="Footer Placeholder 4">
            <a:extLst>
              <a:ext uri="{FF2B5EF4-FFF2-40B4-BE49-F238E27FC236}">
                <a16:creationId xmlns:a16="http://schemas.microsoft.com/office/drawing/2014/main" id="{442D3A1C-9BFE-42BE-9C92-BD62C6751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339E8-FAD1-465A-8A09-469A37B1E344}"/>
              </a:ext>
            </a:extLst>
          </p:cNvPr>
          <p:cNvSpPr>
            <a:spLocks noGrp="1"/>
          </p:cNvSpPr>
          <p:nvPr>
            <p:ph type="sldNum" sz="quarter" idx="12"/>
          </p:nvPr>
        </p:nvSpPr>
        <p:spPr/>
        <p:txBody>
          <a:bodyPr/>
          <a:lstStyle/>
          <a:p>
            <a:fld id="{E6F0E4DA-51A6-4F38-A0FA-DDA1B856744C}" type="slidenum">
              <a:rPr lang="en-US" smtClean="0"/>
              <a:t>‹#›</a:t>
            </a:fld>
            <a:endParaRPr lang="en-US"/>
          </a:p>
        </p:txBody>
      </p:sp>
    </p:spTree>
    <p:extLst>
      <p:ext uri="{BB962C8B-B14F-4D97-AF65-F5344CB8AC3E}">
        <p14:creationId xmlns:p14="http://schemas.microsoft.com/office/powerpoint/2010/main" val="387550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E29F-C221-43CA-A65C-715FA5C841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3B8-7F01-498A-8046-B4E3D5C8D6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97138-1079-42B1-91D4-CA1800FA2FA2}"/>
              </a:ext>
            </a:extLst>
          </p:cNvPr>
          <p:cNvSpPr>
            <a:spLocks noGrp="1"/>
          </p:cNvSpPr>
          <p:nvPr>
            <p:ph type="dt" sz="half" idx="10"/>
          </p:nvPr>
        </p:nvSpPr>
        <p:spPr/>
        <p:txBody>
          <a:bodyPr/>
          <a:lstStyle/>
          <a:p>
            <a:fld id="{DD766811-85AF-42E5-9255-D7461B66D518}" type="datetimeFigureOut">
              <a:rPr lang="en-US" smtClean="0"/>
              <a:t>1/26/2022</a:t>
            </a:fld>
            <a:endParaRPr lang="en-US"/>
          </a:p>
        </p:txBody>
      </p:sp>
      <p:sp>
        <p:nvSpPr>
          <p:cNvPr id="5" name="Footer Placeholder 4">
            <a:extLst>
              <a:ext uri="{FF2B5EF4-FFF2-40B4-BE49-F238E27FC236}">
                <a16:creationId xmlns:a16="http://schemas.microsoft.com/office/drawing/2014/main" id="{0390B7AC-9C59-43DF-8B2F-29A063956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B8336-249F-443C-8261-1C6BF8708B29}"/>
              </a:ext>
            </a:extLst>
          </p:cNvPr>
          <p:cNvSpPr>
            <a:spLocks noGrp="1"/>
          </p:cNvSpPr>
          <p:nvPr>
            <p:ph type="sldNum" sz="quarter" idx="12"/>
          </p:nvPr>
        </p:nvSpPr>
        <p:spPr/>
        <p:txBody>
          <a:bodyPr/>
          <a:lstStyle/>
          <a:p>
            <a:fld id="{E6F0E4DA-51A6-4F38-A0FA-DDA1B856744C}" type="slidenum">
              <a:rPr lang="en-US" smtClean="0"/>
              <a:t>‹#›</a:t>
            </a:fld>
            <a:endParaRPr lang="en-US"/>
          </a:p>
        </p:txBody>
      </p:sp>
    </p:spTree>
    <p:extLst>
      <p:ext uri="{BB962C8B-B14F-4D97-AF65-F5344CB8AC3E}">
        <p14:creationId xmlns:p14="http://schemas.microsoft.com/office/powerpoint/2010/main" val="1904113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B8FD3-3FA6-409F-B222-15B2C02E8E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6648B-12DA-43E8-B247-0D3F0669C1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2EDA3-315E-41CD-AB5F-7FDDD47F52AB}"/>
              </a:ext>
            </a:extLst>
          </p:cNvPr>
          <p:cNvSpPr>
            <a:spLocks noGrp="1"/>
          </p:cNvSpPr>
          <p:nvPr>
            <p:ph type="dt" sz="half" idx="10"/>
          </p:nvPr>
        </p:nvSpPr>
        <p:spPr/>
        <p:txBody>
          <a:bodyPr/>
          <a:lstStyle/>
          <a:p>
            <a:fld id="{DD766811-85AF-42E5-9255-D7461B66D518}" type="datetimeFigureOut">
              <a:rPr lang="en-US" smtClean="0"/>
              <a:t>1/26/2022</a:t>
            </a:fld>
            <a:endParaRPr lang="en-US"/>
          </a:p>
        </p:txBody>
      </p:sp>
      <p:sp>
        <p:nvSpPr>
          <p:cNvPr id="5" name="Footer Placeholder 4">
            <a:extLst>
              <a:ext uri="{FF2B5EF4-FFF2-40B4-BE49-F238E27FC236}">
                <a16:creationId xmlns:a16="http://schemas.microsoft.com/office/drawing/2014/main" id="{A02C27B1-66EC-4D47-B107-C0198EF9B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C768E-65DF-49DF-9DB2-867AF15F4B57}"/>
              </a:ext>
            </a:extLst>
          </p:cNvPr>
          <p:cNvSpPr>
            <a:spLocks noGrp="1"/>
          </p:cNvSpPr>
          <p:nvPr>
            <p:ph type="sldNum" sz="quarter" idx="12"/>
          </p:nvPr>
        </p:nvSpPr>
        <p:spPr/>
        <p:txBody>
          <a:bodyPr/>
          <a:lstStyle/>
          <a:p>
            <a:fld id="{E6F0E4DA-51A6-4F38-A0FA-DDA1B856744C}" type="slidenum">
              <a:rPr lang="en-US" smtClean="0"/>
              <a:t>‹#›</a:t>
            </a:fld>
            <a:endParaRPr lang="en-US"/>
          </a:p>
        </p:txBody>
      </p:sp>
    </p:spTree>
    <p:extLst>
      <p:ext uri="{BB962C8B-B14F-4D97-AF65-F5344CB8AC3E}">
        <p14:creationId xmlns:p14="http://schemas.microsoft.com/office/powerpoint/2010/main" val="322503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C35E-C188-4423-8113-EF47A3D188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D6F5F2-A553-4E2A-B16A-72D3FBA239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34124-CAE9-4AD5-90F6-1054EC41EB95}"/>
              </a:ext>
            </a:extLst>
          </p:cNvPr>
          <p:cNvSpPr>
            <a:spLocks noGrp="1"/>
          </p:cNvSpPr>
          <p:nvPr>
            <p:ph type="dt" sz="half" idx="10"/>
          </p:nvPr>
        </p:nvSpPr>
        <p:spPr/>
        <p:txBody>
          <a:bodyPr/>
          <a:lstStyle/>
          <a:p>
            <a:fld id="{DD766811-85AF-42E5-9255-D7461B66D518}" type="datetimeFigureOut">
              <a:rPr lang="en-US" smtClean="0"/>
              <a:t>1/26/2022</a:t>
            </a:fld>
            <a:endParaRPr lang="en-US"/>
          </a:p>
        </p:txBody>
      </p:sp>
      <p:sp>
        <p:nvSpPr>
          <p:cNvPr id="5" name="Footer Placeholder 4">
            <a:extLst>
              <a:ext uri="{FF2B5EF4-FFF2-40B4-BE49-F238E27FC236}">
                <a16:creationId xmlns:a16="http://schemas.microsoft.com/office/drawing/2014/main" id="{45CF09F5-5A52-4A99-A1A6-C1241BCA9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AD2E2-DBE6-40D5-A20F-FE85E2E52247}"/>
              </a:ext>
            </a:extLst>
          </p:cNvPr>
          <p:cNvSpPr>
            <a:spLocks noGrp="1"/>
          </p:cNvSpPr>
          <p:nvPr>
            <p:ph type="sldNum" sz="quarter" idx="12"/>
          </p:nvPr>
        </p:nvSpPr>
        <p:spPr/>
        <p:txBody>
          <a:bodyPr/>
          <a:lstStyle/>
          <a:p>
            <a:fld id="{E6F0E4DA-51A6-4F38-A0FA-DDA1B856744C}" type="slidenum">
              <a:rPr lang="en-US" smtClean="0"/>
              <a:t>‹#›</a:t>
            </a:fld>
            <a:endParaRPr lang="en-US"/>
          </a:p>
        </p:txBody>
      </p:sp>
    </p:spTree>
    <p:extLst>
      <p:ext uri="{BB962C8B-B14F-4D97-AF65-F5344CB8AC3E}">
        <p14:creationId xmlns:p14="http://schemas.microsoft.com/office/powerpoint/2010/main" val="231601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74A6-061B-4F90-8B53-4AE3A86921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A916EA-652A-4347-B2AF-641E8D6CF4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8A4F02-26E1-4D06-BB85-037A3E790579}"/>
              </a:ext>
            </a:extLst>
          </p:cNvPr>
          <p:cNvSpPr>
            <a:spLocks noGrp="1"/>
          </p:cNvSpPr>
          <p:nvPr>
            <p:ph type="dt" sz="half" idx="10"/>
          </p:nvPr>
        </p:nvSpPr>
        <p:spPr/>
        <p:txBody>
          <a:bodyPr/>
          <a:lstStyle/>
          <a:p>
            <a:fld id="{DD766811-85AF-42E5-9255-D7461B66D518}" type="datetimeFigureOut">
              <a:rPr lang="en-US" smtClean="0"/>
              <a:t>1/26/2022</a:t>
            </a:fld>
            <a:endParaRPr lang="en-US"/>
          </a:p>
        </p:txBody>
      </p:sp>
      <p:sp>
        <p:nvSpPr>
          <p:cNvPr id="5" name="Footer Placeholder 4">
            <a:extLst>
              <a:ext uri="{FF2B5EF4-FFF2-40B4-BE49-F238E27FC236}">
                <a16:creationId xmlns:a16="http://schemas.microsoft.com/office/drawing/2014/main" id="{F38E803E-E78F-4A3B-9210-55B2F0003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67479-5287-4171-BE4D-55C72D59DE7A}"/>
              </a:ext>
            </a:extLst>
          </p:cNvPr>
          <p:cNvSpPr>
            <a:spLocks noGrp="1"/>
          </p:cNvSpPr>
          <p:nvPr>
            <p:ph type="sldNum" sz="quarter" idx="12"/>
          </p:nvPr>
        </p:nvSpPr>
        <p:spPr/>
        <p:txBody>
          <a:bodyPr/>
          <a:lstStyle/>
          <a:p>
            <a:fld id="{E6F0E4DA-51A6-4F38-A0FA-DDA1B856744C}" type="slidenum">
              <a:rPr lang="en-US" smtClean="0"/>
              <a:t>‹#›</a:t>
            </a:fld>
            <a:endParaRPr lang="en-US"/>
          </a:p>
        </p:txBody>
      </p:sp>
    </p:spTree>
    <p:extLst>
      <p:ext uri="{BB962C8B-B14F-4D97-AF65-F5344CB8AC3E}">
        <p14:creationId xmlns:p14="http://schemas.microsoft.com/office/powerpoint/2010/main" val="193424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73C4-9047-4AB7-9263-A15EF67C27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68FD4-0A86-401B-ACE1-876BDB8E61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D6636F-525C-43C3-9ACE-D7968A65BA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67C5A3-0A5B-4136-8745-9000DCFB9DC8}"/>
              </a:ext>
            </a:extLst>
          </p:cNvPr>
          <p:cNvSpPr>
            <a:spLocks noGrp="1"/>
          </p:cNvSpPr>
          <p:nvPr>
            <p:ph type="dt" sz="half" idx="10"/>
          </p:nvPr>
        </p:nvSpPr>
        <p:spPr/>
        <p:txBody>
          <a:bodyPr/>
          <a:lstStyle/>
          <a:p>
            <a:fld id="{DD766811-85AF-42E5-9255-D7461B66D518}" type="datetimeFigureOut">
              <a:rPr lang="en-US" smtClean="0"/>
              <a:t>1/26/2022</a:t>
            </a:fld>
            <a:endParaRPr lang="en-US"/>
          </a:p>
        </p:txBody>
      </p:sp>
      <p:sp>
        <p:nvSpPr>
          <p:cNvPr id="6" name="Footer Placeholder 5">
            <a:extLst>
              <a:ext uri="{FF2B5EF4-FFF2-40B4-BE49-F238E27FC236}">
                <a16:creationId xmlns:a16="http://schemas.microsoft.com/office/drawing/2014/main" id="{57E583BC-45F6-472D-87D6-B8BEACB915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09D0E-6D1F-4AA3-8931-449A72B32A3B}"/>
              </a:ext>
            </a:extLst>
          </p:cNvPr>
          <p:cNvSpPr>
            <a:spLocks noGrp="1"/>
          </p:cNvSpPr>
          <p:nvPr>
            <p:ph type="sldNum" sz="quarter" idx="12"/>
          </p:nvPr>
        </p:nvSpPr>
        <p:spPr/>
        <p:txBody>
          <a:bodyPr/>
          <a:lstStyle/>
          <a:p>
            <a:fld id="{E6F0E4DA-51A6-4F38-A0FA-DDA1B856744C}" type="slidenum">
              <a:rPr lang="en-US" smtClean="0"/>
              <a:t>‹#›</a:t>
            </a:fld>
            <a:endParaRPr lang="en-US"/>
          </a:p>
        </p:txBody>
      </p:sp>
    </p:spTree>
    <p:extLst>
      <p:ext uri="{BB962C8B-B14F-4D97-AF65-F5344CB8AC3E}">
        <p14:creationId xmlns:p14="http://schemas.microsoft.com/office/powerpoint/2010/main" val="356435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D2B8-9137-4611-BC17-902821166A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C38AA2-A51E-4522-94E7-450AD8C5F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B1FCF1-7B76-44A4-BDBB-D63AC0E77A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184E3-33FA-45C7-A7D7-2884DD390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74FEF-4FFD-4291-87C4-CF1F3856DA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F9C8EE-0EB9-42E2-BD82-13929A65F907}"/>
              </a:ext>
            </a:extLst>
          </p:cNvPr>
          <p:cNvSpPr>
            <a:spLocks noGrp="1"/>
          </p:cNvSpPr>
          <p:nvPr>
            <p:ph type="dt" sz="half" idx="10"/>
          </p:nvPr>
        </p:nvSpPr>
        <p:spPr/>
        <p:txBody>
          <a:bodyPr/>
          <a:lstStyle/>
          <a:p>
            <a:fld id="{DD766811-85AF-42E5-9255-D7461B66D518}" type="datetimeFigureOut">
              <a:rPr lang="en-US" smtClean="0"/>
              <a:t>1/26/2022</a:t>
            </a:fld>
            <a:endParaRPr lang="en-US"/>
          </a:p>
        </p:txBody>
      </p:sp>
      <p:sp>
        <p:nvSpPr>
          <p:cNvPr id="8" name="Footer Placeholder 7">
            <a:extLst>
              <a:ext uri="{FF2B5EF4-FFF2-40B4-BE49-F238E27FC236}">
                <a16:creationId xmlns:a16="http://schemas.microsoft.com/office/drawing/2014/main" id="{786075E6-4098-4613-A81E-8EF283401E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1A7628-B6CB-4181-B78E-F8CB08828DC5}"/>
              </a:ext>
            </a:extLst>
          </p:cNvPr>
          <p:cNvSpPr>
            <a:spLocks noGrp="1"/>
          </p:cNvSpPr>
          <p:nvPr>
            <p:ph type="sldNum" sz="quarter" idx="12"/>
          </p:nvPr>
        </p:nvSpPr>
        <p:spPr/>
        <p:txBody>
          <a:bodyPr/>
          <a:lstStyle/>
          <a:p>
            <a:fld id="{E6F0E4DA-51A6-4F38-A0FA-DDA1B856744C}" type="slidenum">
              <a:rPr lang="en-US" smtClean="0"/>
              <a:t>‹#›</a:t>
            </a:fld>
            <a:endParaRPr lang="en-US"/>
          </a:p>
        </p:txBody>
      </p:sp>
    </p:spTree>
    <p:extLst>
      <p:ext uri="{BB962C8B-B14F-4D97-AF65-F5344CB8AC3E}">
        <p14:creationId xmlns:p14="http://schemas.microsoft.com/office/powerpoint/2010/main" val="2846024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C064C-67A3-4674-B75D-1FFCEC9CC0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DFAD92-7CD0-4D67-868B-A08E28FD7068}"/>
              </a:ext>
            </a:extLst>
          </p:cNvPr>
          <p:cNvSpPr>
            <a:spLocks noGrp="1"/>
          </p:cNvSpPr>
          <p:nvPr>
            <p:ph type="dt" sz="half" idx="10"/>
          </p:nvPr>
        </p:nvSpPr>
        <p:spPr/>
        <p:txBody>
          <a:bodyPr/>
          <a:lstStyle/>
          <a:p>
            <a:fld id="{DD766811-85AF-42E5-9255-D7461B66D518}" type="datetimeFigureOut">
              <a:rPr lang="en-US" smtClean="0"/>
              <a:t>1/26/2022</a:t>
            </a:fld>
            <a:endParaRPr lang="en-US"/>
          </a:p>
        </p:txBody>
      </p:sp>
      <p:sp>
        <p:nvSpPr>
          <p:cNvPr id="4" name="Footer Placeholder 3">
            <a:extLst>
              <a:ext uri="{FF2B5EF4-FFF2-40B4-BE49-F238E27FC236}">
                <a16:creationId xmlns:a16="http://schemas.microsoft.com/office/drawing/2014/main" id="{90C8AE6E-AE03-405E-90DD-A1DBDBCB93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82129A-45DC-4307-9EE0-B72C0F87B761}"/>
              </a:ext>
            </a:extLst>
          </p:cNvPr>
          <p:cNvSpPr>
            <a:spLocks noGrp="1"/>
          </p:cNvSpPr>
          <p:nvPr>
            <p:ph type="sldNum" sz="quarter" idx="12"/>
          </p:nvPr>
        </p:nvSpPr>
        <p:spPr/>
        <p:txBody>
          <a:bodyPr/>
          <a:lstStyle/>
          <a:p>
            <a:fld id="{E6F0E4DA-51A6-4F38-A0FA-DDA1B856744C}" type="slidenum">
              <a:rPr lang="en-US" smtClean="0"/>
              <a:t>‹#›</a:t>
            </a:fld>
            <a:endParaRPr lang="en-US"/>
          </a:p>
        </p:txBody>
      </p:sp>
    </p:spTree>
    <p:extLst>
      <p:ext uri="{BB962C8B-B14F-4D97-AF65-F5344CB8AC3E}">
        <p14:creationId xmlns:p14="http://schemas.microsoft.com/office/powerpoint/2010/main" val="407953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DA341C-DCC7-49A6-A311-1670A3363FBA}"/>
              </a:ext>
            </a:extLst>
          </p:cNvPr>
          <p:cNvSpPr>
            <a:spLocks noGrp="1"/>
          </p:cNvSpPr>
          <p:nvPr>
            <p:ph type="dt" sz="half" idx="10"/>
          </p:nvPr>
        </p:nvSpPr>
        <p:spPr/>
        <p:txBody>
          <a:bodyPr/>
          <a:lstStyle/>
          <a:p>
            <a:fld id="{DD766811-85AF-42E5-9255-D7461B66D518}" type="datetimeFigureOut">
              <a:rPr lang="en-US" smtClean="0"/>
              <a:t>1/26/2022</a:t>
            </a:fld>
            <a:endParaRPr lang="en-US"/>
          </a:p>
        </p:txBody>
      </p:sp>
      <p:sp>
        <p:nvSpPr>
          <p:cNvPr id="3" name="Footer Placeholder 2">
            <a:extLst>
              <a:ext uri="{FF2B5EF4-FFF2-40B4-BE49-F238E27FC236}">
                <a16:creationId xmlns:a16="http://schemas.microsoft.com/office/drawing/2014/main" id="{56F45CB6-91A1-4E4B-A061-6593715D1F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D16426-CD6A-4EA2-A1EA-F12F2A4E8829}"/>
              </a:ext>
            </a:extLst>
          </p:cNvPr>
          <p:cNvSpPr>
            <a:spLocks noGrp="1"/>
          </p:cNvSpPr>
          <p:nvPr>
            <p:ph type="sldNum" sz="quarter" idx="12"/>
          </p:nvPr>
        </p:nvSpPr>
        <p:spPr/>
        <p:txBody>
          <a:bodyPr/>
          <a:lstStyle/>
          <a:p>
            <a:fld id="{E6F0E4DA-51A6-4F38-A0FA-DDA1B856744C}" type="slidenum">
              <a:rPr lang="en-US" smtClean="0"/>
              <a:t>‹#›</a:t>
            </a:fld>
            <a:endParaRPr lang="en-US"/>
          </a:p>
        </p:txBody>
      </p:sp>
    </p:spTree>
    <p:extLst>
      <p:ext uri="{BB962C8B-B14F-4D97-AF65-F5344CB8AC3E}">
        <p14:creationId xmlns:p14="http://schemas.microsoft.com/office/powerpoint/2010/main" val="939395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B238-7257-48BE-86D6-715F501C4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757A43-7D57-4DD9-9A66-D2E0784989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7C849F-F97F-4FB4-BB4E-27A574DED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778FB-3EE4-42BE-8FFF-932CEB53EC24}"/>
              </a:ext>
            </a:extLst>
          </p:cNvPr>
          <p:cNvSpPr>
            <a:spLocks noGrp="1"/>
          </p:cNvSpPr>
          <p:nvPr>
            <p:ph type="dt" sz="half" idx="10"/>
          </p:nvPr>
        </p:nvSpPr>
        <p:spPr/>
        <p:txBody>
          <a:bodyPr/>
          <a:lstStyle/>
          <a:p>
            <a:fld id="{DD766811-85AF-42E5-9255-D7461B66D518}" type="datetimeFigureOut">
              <a:rPr lang="en-US" smtClean="0"/>
              <a:t>1/26/2022</a:t>
            </a:fld>
            <a:endParaRPr lang="en-US"/>
          </a:p>
        </p:txBody>
      </p:sp>
      <p:sp>
        <p:nvSpPr>
          <p:cNvPr id="6" name="Footer Placeholder 5">
            <a:extLst>
              <a:ext uri="{FF2B5EF4-FFF2-40B4-BE49-F238E27FC236}">
                <a16:creationId xmlns:a16="http://schemas.microsoft.com/office/drawing/2014/main" id="{574807D6-A18E-4D18-A348-28B76A742D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581CA-7AB9-420F-94D9-5E6B6803E359}"/>
              </a:ext>
            </a:extLst>
          </p:cNvPr>
          <p:cNvSpPr>
            <a:spLocks noGrp="1"/>
          </p:cNvSpPr>
          <p:nvPr>
            <p:ph type="sldNum" sz="quarter" idx="12"/>
          </p:nvPr>
        </p:nvSpPr>
        <p:spPr/>
        <p:txBody>
          <a:bodyPr/>
          <a:lstStyle/>
          <a:p>
            <a:fld id="{E6F0E4DA-51A6-4F38-A0FA-DDA1B856744C}" type="slidenum">
              <a:rPr lang="en-US" smtClean="0"/>
              <a:t>‹#›</a:t>
            </a:fld>
            <a:endParaRPr lang="en-US"/>
          </a:p>
        </p:txBody>
      </p:sp>
    </p:spTree>
    <p:extLst>
      <p:ext uri="{BB962C8B-B14F-4D97-AF65-F5344CB8AC3E}">
        <p14:creationId xmlns:p14="http://schemas.microsoft.com/office/powerpoint/2010/main" val="77727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8398-41EA-4101-86C3-C6A8119CA9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C69E5A-BA44-4186-9679-0152073420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6F72D0-7372-411F-B79B-97EB62D10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5BE81-7BAB-4835-A31C-A567E924BA2E}"/>
              </a:ext>
            </a:extLst>
          </p:cNvPr>
          <p:cNvSpPr>
            <a:spLocks noGrp="1"/>
          </p:cNvSpPr>
          <p:nvPr>
            <p:ph type="dt" sz="half" idx="10"/>
          </p:nvPr>
        </p:nvSpPr>
        <p:spPr/>
        <p:txBody>
          <a:bodyPr/>
          <a:lstStyle/>
          <a:p>
            <a:fld id="{DD766811-85AF-42E5-9255-D7461B66D518}" type="datetimeFigureOut">
              <a:rPr lang="en-US" smtClean="0"/>
              <a:t>1/26/2022</a:t>
            </a:fld>
            <a:endParaRPr lang="en-US"/>
          </a:p>
        </p:txBody>
      </p:sp>
      <p:sp>
        <p:nvSpPr>
          <p:cNvPr id="6" name="Footer Placeholder 5">
            <a:extLst>
              <a:ext uri="{FF2B5EF4-FFF2-40B4-BE49-F238E27FC236}">
                <a16:creationId xmlns:a16="http://schemas.microsoft.com/office/drawing/2014/main" id="{240AD3CB-C18E-4F09-9B64-2DCF19FB1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EF4174-4F81-4178-923C-4E1A6E83626C}"/>
              </a:ext>
            </a:extLst>
          </p:cNvPr>
          <p:cNvSpPr>
            <a:spLocks noGrp="1"/>
          </p:cNvSpPr>
          <p:nvPr>
            <p:ph type="sldNum" sz="quarter" idx="12"/>
          </p:nvPr>
        </p:nvSpPr>
        <p:spPr/>
        <p:txBody>
          <a:bodyPr/>
          <a:lstStyle/>
          <a:p>
            <a:fld id="{E6F0E4DA-51A6-4F38-A0FA-DDA1B856744C}" type="slidenum">
              <a:rPr lang="en-US" smtClean="0"/>
              <a:t>‹#›</a:t>
            </a:fld>
            <a:endParaRPr lang="en-US"/>
          </a:p>
        </p:txBody>
      </p:sp>
    </p:spTree>
    <p:extLst>
      <p:ext uri="{BB962C8B-B14F-4D97-AF65-F5344CB8AC3E}">
        <p14:creationId xmlns:p14="http://schemas.microsoft.com/office/powerpoint/2010/main" val="15439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9DAD9C-83B1-423D-8D60-6831882553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FB50BB-9684-4014-AFFB-B1AEEF90C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661B3-D9EA-4367-B971-1F62B235C8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66811-85AF-42E5-9255-D7461B66D518}" type="datetimeFigureOut">
              <a:rPr lang="en-US" smtClean="0"/>
              <a:t>1/26/2022</a:t>
            </a:fld>
            <a:endParaRPr lang="en-US"/>
          </a:p>
        </p:txBody>
      </p:sp>
      <p:sp>
        <p:nvSpPr>
          <p:cNvPr id="5" name="Footer Placeholder 4">
            <a:extLst>
              <a:ext uri="{FF2B5EF4-FFF2-40B4-BE49-F238E27FC236}">
                <a16:creationId xmlns:a16="http://schemas.microsoft.com/office/drawing/2014/main" id="{483FFB51-951B-4B37-BEB2-A401AA285F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E318CC-4AD1-4DFB-A8D0-2D4F6DDDFA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0E4DA-51A6-4F38-A0FA-DDA1B856744C}" type="slidenum">
              <a:rPr lang="en-US" smtClean="0"/>
              <a:t>‹#›</a:t>
            </a:fld>
            <a:endParaRPr lang="en-US"/>
          </a:p>
        </p:txBody>
      </p:sp>
    </p:spTree>
    <p:extLst>
      <p:ext uri="{BB962C8B-B14F-4D97-AF65-F5344CB8AC3E}">
        <p14:creationId xmlns:p14="http://schemas.microsoft.com/office/powerpoint/2010/main" val="1885609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461B-DB53-4E5F-9707-26E4B509DEF4}"/>
              </a:ext>
            </a:extLst>
          </p:cNvPr>
          <p:cNvSpPr>
            <a:spLocks noGrp="1"/>
          </p:cNvSpPr>
          <p:nvPr>
            <p:ph type="ctrTitle"/>
          </p:nvPr>
        </p:nvSpPr>
        <p:spPr/>
        <p:txBody>
          <a:bodyPr/>
          <a:lstStyle/>
          <a:p>
            <a:r>
              <a:rPr lang="en-US" b="1" dirty="0">
                <a:latin typeface="+mn-lt"/>
              </a:rPr>
              <a:t>Customer Retention Project</a:t>
            </a:r>
          </a:p>
        </p:txBody>
      </p:sp>
      <p:sp>
        <p:nvSpPr>
          <p:cNvPr id="3" name="Subtitle 2">
            <a:extLst>
              <a:ext uri="{FF2B5EF4-FFF2-40B4-BE49-F238E27FC236}">
                <a16:creationId xmlns:a16="http://schemas.microsoft.com/office/drawing/2014/main" id="{595E8A27-280F-4C5E-AC33-296B005DCFB4}"/>
              </a:ext>
            </a:extLst>
          </p:cNvPr>
          <p:cNvSpPr>
            <a:spLocks noGrp="1"/>
          </p:cNvSpPr>
          <p:nvPr>
            <p:ph type="subTitle" idx="1"/>
          </p:nvPr>
        </p:nvSpPr>
        <p:spPr/>
        <p:txBody>
          <a:bodyPr/>
          <a:lstStyle/>
          <a:p>
            <a:r>
              <a:rPr lang="en-IN" sz="2800" b="1" i="1" u="sng" dirty="0">
                <a:effectLst/>
                <a:latin typeface="Arial" panose="020B0604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E-retail factors for customer activation and retention: A case study from Indian e-commerce customers</a:t>
            </a:r>
            <a:endParaRPr lang="en-US" sz="2800" b="1" i="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34621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B4FE7-D6AD-43DB-ACA7-1C9EED07C650}"/>
              </a:ext>
            </a:extLst>
          </p:cNvPr>
          <p:cNvSpPr>
            <a:spLocks noGrp="1"/>
          </p:cNvSpPr>
          <p:nvPr>
            <p:ph type="title"/>
          </p:nvPr>
        </p:nvSpPr>
        <p:spPr/>
        <p:txBody>
          <a:bodyPr>
            <a:normAutofit/>
          </a:bodyPr>
          <a:lstStyle/>
          <a:p>
            <a:pPr algn="ctr"/>
            <a:r>
              <a:rPr lang="en-US" sz="4000" b="1" dirty="0">
                <a:latin typeface="+mn-lt"/>
              </a:rPr>
              <a:t>About Purchase</a:t>
            </a:r>
            <a:endParaRPr lang="en-US" sz="4000" dirty="0">
              <a:latin typeface="+mn-lt"/>
            </a:endParaRPr>
          </a:p>
        </p:txBody>
      </p:sp>
      <p:sp>
        <p:nvSpPr>
          <p:cNvPr id="3" name="Content Placeholder 2">
            <a:extLst>
              <a:ext uri="{FF2B5EF4-FFF2-40B4-BE49-F238E27FC236}">
                <a16:creationId xmlns:a16="http://schemas.microsoft.com/office/drawing/2014/main" id="{93BDA3AA-0FD1-4425-9524-F6906DA12ABE}"/>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pincode</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201308(Place in Greater Noida), we have high number of online shopping than other places.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Mostly one purchase takes more than 15 mins.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13926D2-A220-45A4-B0D8-3887EE1DB778}"/>
              </a:ext>
            </a:extLst>
          </p:cNvPr>
          <p:cNvPicPr>
            <a:picLocks noChangeAspect="1"/>
          </p:cNvPicPr>
          <p:nvPr/>
        </p:nvPicPr>
        <p:blipFill>
          <a:blip r:embed="rId2"/>
          <a:stretch>
            <a:fillRect/>
          </a:stretch>
        </p:blipFill>
        <p:spPr>
          <a:xfrm>
            <a:off x="568035" y="2821492"/>
            <a:ext cx="5320147" cy="3671383"/>
          </a:xfrm>
          <a:prstGeom prst="rect">
            <a:avLst/>
          </a:prstGeom>
        </p:spPr>
      </p:pic>
      <p:pic>
        <p:nvPicPr>
          <p:cNvPr id="7" name="Picture 6">
            <a:extLst>
              <a:ext uri="{FF2B5EF4-FFF2-40B4-BE49-F238E27FC236}">
                <a16:creationId xmlns:a16="http://schemas.microsoft.com/office/drawing/2014/main" id="{A7D4DFF4-8B20-40B6-A39C-B079A3BC9858}"/>
              </a:ext>
            </a:extLst>
          </p:cNvPr>
          <p:cNvPicPr>
            <a:picLocks noChangeAspect="1"/>
          </p:cNvPicPr>
          <p:nvPr/>
        </p:nvPicPr>
        <p:blipFill>
          <a:blip r:embed="rId3"/>
          <a:stretch>
            <a:fillRect/>
          </a:stretch>
        </p:blipFill>
        <p:spPr>
          <a:xfrm>
            <a:off x="6158348" y="2933158"/>
            <a:ext cx="5299362" cy="4077242"/>
          </a:xfrm>
          <a:prstGeom prst="rect">
            <a:avLst/>
          </a:prstGeom>
        </p:spPr>
      </p:pic>
    </p:spTree>
    <p:extLst>
      <p:ext uri="{BB962C8B-B14F-4D97-AF65-F5344CB8AC3E}">
        <p14:creationId xmlns:p14="http://schemas.microsoft.com/office/powerpoint/2010/main" val="325647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C355-EF66-494F-B6C4-A5FC9FF79F69}"/>
              </a:ext>
            </a:extLst>
          </p:cNvPr>
          <p:cNvSpPr>
            <a:spLocks noGrp="1"/>
          </p:cNvSpPr>
          <p:nvPr>
            <p:ph type="title"/>
          </p:nvPr>
        </p:nvSpPr>
        <p:spPr/>
        <p:txBody>
          <a:bodyPr>
            <a:normAutofit/>
          </a:bodyPr>
          <a:lstStyle/>
          <a:p>
            <a:pPr algn="ctr"/>
            <a:r>
              <a:rPr lang="en-US" sz="4000" b="1" dirty="0">
                <a:latin typeface="+mn-lt"/>
              </a:rPr>
              <a:t>About Purchase</a:t>
            </a:r>
            <a:endParaRPr lang="en-US" sz="4000" dirty="0">
              <a:latin typeface="+mn-lt"/>
            </a:endParaRPr>
          </a:p>
        </p:txBody>
      </p:sp>
      <p:sp>
        <p:nvSpPr>
          <p:cNvPr id="3" name="Content Placeholder 2">
            <a:extLst>
              <a:ext uri="{FF2B5EF4-FFF2-40B4-BE49-F238E27FC236}">
                <a16:creationId xmlns:a16="http://schemas.microsoft.com/office/drawing/2014/main" id="{4F073C00-58B5-4819-94BA-72328FFBABA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Most of the times credit/debit card used for payments.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 Delhi and Greater Noida more customers purchased more than 40 times in last 1 year.</a:t>
            </a:r>
          </a:p>
          <a:p>
            <a:endParaRPr lang="en-US" dirty="0"/>
          </a:p>
        </p:txBody>
      </p:sp>
      <p:pic>
        <p:nvPicPr>
          <p:cNvPr id="5" name="Picture 4">
            <a:extLst>
              <a:ext uri="{FF2B5EF4-FFF2-40B4-BE49-F238E27FC236}">
                <a16:creationId xmlns:a16="http://schemas.microsoft.com/office/drawing/2014/main" id="{31EB91F1-5E5C-4658-B631-6C3FDCD42A23}"/>
              </a:ext>
            </a:extLst>
          </p:cNvPr>
          <p:cNvPicPr>
            <a:picLocks noChangeAspect="1"/>
          </p:cNvPicPr>
          <p:nvPr/>
        </p:nvPicPr>
        <p:blipFill>
          <a:blip r:embed="rId2"/>
          <a:stretch>
            <a:fillRect/>
          </a:stretch>
        </p:blipFill>
        <p:spPr>
          <a:xfrm>
            <a:off x="1205778" y="2781300"/>
            <a:ext cx="3933825" cy="4076700"/>
          </a:xfrm>
          <a:prstGeom prst="rect">
            <a:avLst/>
          </a:prstGeom>
        </p:spPr>
      </p:pic>
      <p:pic>
        <p:nvPicPr>
          <p:cNvPr id="7" name="Picture 6">
            <a:extLst>
              <a:ext uri="{FF2B5EF4-FFF2-40B4-BE49-F238E27FC236}">
                <a16:creationId xmlns:a16="http://schemas.microsoft.com/office/drawing/2014/main" id="{005C9F66-8F7F-4C2E-AD36-9D420A6A56F6}"/>
              </a:ext>
            </a:extLst>
          </p:cNvPr>
          <p:cNvPicPr>
            <a:picLocks noChangeAspect="1"/>
          </p:cNvPicPr>
          <p:nvPr/>
        </p:nvPicPr>
        <p:blipFill>
          <a:blip r:embed="rId3"/>
          <a:stretch>
            <a:fillRect/>
          </a:stretch>
        </p:blipFill>
        <p:spPr>
          <a:xfrm>
            <a:off x="5865451" y="2709862"/>
            <a:ext cx="5689240" cy="4219575"/>
          </a:xfrm>
          <a:prstGeom prst="rect">
            <a:avLst/>
          </a:prstGeom>
        </p:spPr>
      </p:pic>
    </p:spTree>
    <p:extLst>
      <p:ext uri="{BB962C8B-B14F-4D97-AF65-F5344CB8AC3E}">
        <p14:creationId xmlns:p14="http://schemas.microsoft.com/office/powerpoint/2010/main" val="369736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ED56-68B3-443B-9108-0EFC50269446}"/>
              </a:ext>
            </a:extLst>
          </p:cNvPr>
          <p:cNvSpPr>
            <a:spLocks noGrp="1"/>
          </p:cNvSpPr>
          <p:nvPr>
            <p:ph type="title"/>
          </p:nvPr>
        </p:nvSpPr>
        <p:spPr/>
        <p:txBody>
          <a:bodyPr>
            <a:normAutofit/>
          </a:bodyPr>
          <a:lstStyle/>
          <a:p>
            <a:pPr algn="ctr"/>
            <a:r>
              <a:rPr lang="en-US" sz="3800" b="1" dirty="0">
                <a:latin typeface="+mn-lt"/>
              </a:rPr>
              <a:t>About Online Retailers and Customers Experience</a:t>
            </a:r>
          </a:p>
        </p:txBody>
      </p:sp>
      <p:sp>
        <p:nvSpPr>
          <p:cNvPr id="3" name="Content Placeholder 2">
            <a:extLst>
              <a:ext uri="{FF2B5EF4-FFF2-40B4-BE49-F238E27FC236}">
                <a16:creationId xmlns:a16="http://schemas.microsoft.com/office/drawing/2014/main" id="{C3560BA2-1CE6-4388-8C31-3F0C6EAD1CC5}"/>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More number of customers almost purchased in all the online stores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Amazon,Flipkart,Paytm,Myntra,Snapdeal</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pic>
        <p:nvPicPr>
          <p:cNvPr id="5" name="Picture 4">
            <a:extLst>
              <a:ext uri="{FF2B5EF4-FFF2-40B4-BE49-F238E27FC236}">
                <a16:creationId xmlns:a16="http://schemas.microsoft.com/office/drawing/2014/main" id="{C459E8D8-249F-44C1-99F1-947FDA002A91}"/>
              </a:ext>
            </a:extLst>
          </p:cNvPr>
          <p:cNvPicPr>
            <a:picLocks noChangeAspect="1"/>
          </p:cNvPicPr>
          <p:nvPr/>
        </p:nvPicPr>
        <p:blipFill>
          <a:blip r:embed="rId2"/>
          <a:stretch>
            <a:fillRect/>
          </a:stretch>
        </p:blipFill>
        <p:spPr>
          <a:xfrm>
            <a:off x="984539" y="2638425"/>
            <a:ext cx="8782050" cy="4219575"/>
          </a:xfrm>
          <a:prstGeom prst="rect">
            <a:avLst/>
          </a:prstGeom>
        </p:spPr>
      </p:pic>
    </p:spTree>
    <p:extLst>
      <p:ext uri="{BB962C8B-B14F-4D97-AF65-F5344CB8AC3E}">
        <p14:creationId xmlns:p14="http://schemas.microsoft.com/office/powerpoint/2010/main" val="2343990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9896-6641-4EDA-BCB5-95CAA5E42FE5}"/>
              </a:ext>
            </a:extLst>
          </p:cNvPr>
          <p:cNvSpPr>
            <a:spLocks noGrp="1"/>
          </p:cNvSpPr>
          <p:nvPr>
            <p:ph type="title"/>
          </p:nvPr>
        </p:nvSpPr>
        <p:spPr/>
        <p:txBody>
          <a:bodyPr>
            <a:normAutofit/>
          </a:bodyPr>
          <a:lstStyle/>
          <a:p>
            <a:pPr algn="ctr"/>
            <a:r>
              <a:rPr lang="en-US" sz="3800" b="1" dirty="0">
                <a:latin typeface="+mn-lt"/>
              </a:rPr>
              <a:t>About Online Retailers and Customers Experience</a:t>
            </a:r>
            <a:endParaRPr lang="en-US" sz="3800" dirty="0"/>
          </a:p>
        </p:txBody>
      </p:sp>
      <p:sp>
        <p:nvSpPr>
          <p:cNvPr id="3" name="Content Placeholder 2">
            <a:extLst>
              <a:ext uri="{FF2B5EF4-FFF2-40B4-BE49-F238E27FC236}">
                <a16:creationId xmlns:a16="http://schemas.microsoft.com/office/drawing/2014/main" id="{0F17EABA-655C-4B2A-89BE-540582D8D66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customers who used all the online shopping websites are mostly recommending Amazon to their friends and followed by Flipkart.</a:t>
            </a:r>
          </a:p>
          <a:p>
            <a:endParaRPr lang="en-US" dirty="0"/>
          </a:p>
        </p:txBody>
      </p:sp>
      <p:pic>
        <p:nvPicPr>
          <p:cNvPr id="5" name="Picture 4">
            <a:extLst>
              <a:ext uri="{FF2B5EF4-FFF2-40B4-BE49-F238E27FC236}">
                <a16:creationId xmlns:a16="http://schemas.microsoft.com/office/drawing/2014/main" id="{E24F8C26-6BDA-4D1E-90C4-BBF25EB3AA58}"/>
              </a:ext>
            </a:extLst>
          </p:cNvPr>
          <p:cNvPicPr>
            <a:picLocks noChangeAspect="1"/>
          </p:cNvPicPr>
          <p:nvPr/>
        </p:nvPicPr>
        <p:blipFill>
          <a:blip r:embed="rId2"/>
          <a:stretch>
            <a:fillRect/>
          </a:stretch>
        </p:blipFill>
        <p:spPr>
          <a:xfrm>
            <a:off x="1568594" y="2466109"/>
            <a:ext cx="7644679" cy="4618325"/>
          </a:xfrm>
          <a:prstGeom prst="rect">
            <a:avLst/>
          </a:prstGeom>
        </p:spPr>
      </p:pic>
    </p:spTree>
    <p:extLst>
      <p:ext uri="{BB962C8B-B14F-4D97-AF65-F5344CB8AC3E}">
        <p14:creationId xmlns:p14="http://schemas.microsoft.com/office/powerpoint/2010/main" val="1632424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C831-6386-4D1E-B3FF-A77975D14DBD}"/>
              </a:ext>
            </a:extLst>
          </p:cNvPr>
          <p:cNvSpPr>
            <a:spLocks noGrp="1"/>
          </p:cNvSpPr>
          <p:nvPr>
            <p:ph type="title"/>
          </p:nvPr>
        </p:nvSpPr>
        <p:spPr/>
        <p:txBody>
          <a:bodyPr>
            <a:normAutofit/>
          </a:bodyPr>
          <a:lstStyle/>
          <a:p>
            <a:pPr algn="ctr"/>
            <a:r>
              <a:rPr lang="en-US" sz="3800" b="1" dirty="0">
                <a:latin typeface="+mn-lt"/>
              </a:rPr>
              <a:t>About Online Retailers and Customers Experience</a:t>
            </a:r>
            <a:endParaRPr lang="en-US" sz="3800" dirty="0"/>
          </a:p>
        </p:txBody>
      </p:sp>
      <p:sp>
        <p:nvSpPr>
          <p:cNvPr id="3" name="Content Placeholder 2">
            <a:extLst>
              <a:ext uri="{FF2B5EF4-FFF2-40B4-BE49-F238E27FC236}">
                <a16:creationId xmlns:a16="http://schemas.microsoft.com/office/drawing/2014/main" id="{16ABF671-1B3E-4B31-9173-19AC9CF048F3}"/>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Customers who uses credit/debit card payment options are strongly agree that the online retailers has convenient payment methods.</a:t>
            </a:r>
          </a:p>
          <a:p>
            <a:endParaRPr lang="en-US" dirty="0"/>
          </a:p>
        </p:txBody>
      </p:sp>
      <p:pic>
        <p:nvPicPr>
          <p:cNvPr id="5" name="Picture 4">
            <a:extLst>
              <a:ext uri="{FF2B5EF4-FFF2-40B4-BE49-F238E27FC236}">
                <a16:creationId xmlns:a16="http://schemas.microsoft.com/office/drawing/2014/main" id="{1B7FCD78-9B40-4E95-909E-ABF43500098E}"/>
              </a:ext>
            </a:extLst>
          </p:cNvPr>
          <p:cNvPicPr>
            <a:picLocks noChangeAspect="1"/>
          </p:cNvPicPr>
          <p:nvPr/>
        </p:nvPicPr>
        <p:blipFill>
          <a:blip r:embed="rId2"/>
          <a:stretch>
            <a:fillRect/>
          </a:stretch>
        </p:blipFill>
        <p:spPr>
          <a:xfrm>
            <a:off x="1303625" y="2506662"/>
            <a:ext cx="7992775" cy="4351338"/>
          </a:xfrm>
          <a:prstGeom prst="rect">
            <a:avLst/>
          </a:prstGeom>
        </p:spPr>
      </p:pic>
    </p:spTree>
    <p:extLst>
      <p:ext uri="{BB962C8B-B14F-4D97-AF65-F5344CB8AC3E}">
        <p14:creationId xmlns:p14="http://schemas.microsoft.com/office/powerpoint/2010/main" val="2428100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05FA-95BA-497E-B945-49D27601B9CD}"/>
              </a:ext>
            </a:extLst>
          </p:cNvPr>
          <p:cNvSpPr>
            <a:spLocks noGrp="1"/>
          </p:cNvSpPr>
          <p:nvPr>
            <p:ph type="title"/>
          </p:nvPr>
        </p:nvSpPr>
        <p:spPr/>
        <p:txBody>
          <a:bodyPr>
            <a:normAutofit/>
          </a:bodyPr>
          <a:lstStyle/>
          <a:p>
            <a:pPr algn="ctr"/>
            <a:r>
              <a:rPr lang="en-US" sz="3800" b="1" dirty="0">
                <a:latin typeface="+mn-lt"/>
              </a:rPr>
              <a:t>About Online Retailers and Customers Experience</a:t>
            </a:r>
            <a:endParaRPr lang="en-US" sz="3800" dirty="0"/>
          </a:p>
        </p:txBody>
      </p:sp>
      <p:sp>
        <p:nvSpPr>
          <p:cNvPr id="3" name="Content Placeholder 2">
            <a:extLst>
              <a:ext uri="{FF2B5EF4-FFF2-40B4-BE49-F238E27FC236}">
                <a16:creationId xmlns:a16="http://schemas.microsoft.com/office/drawing/2014/main" id="{BA43D940-062D-49D5-A4EC-1FB3B07ADD28}"/>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More customers rated amazon has the better website efficiency.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top recommended online retailer is Amazon.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15EBDAC0-75A8-43BA-BD36-CFC1182DCB0A}"/>
              </a:ext>
            </a:extLst>
          </p:cNvPr>
          <p:cNvPicPr>
            <a:picLocks noChangeAspect="1"/>
          </p:cNvPicPr>
          <p:nvPr/>
        </p:nvPicPr>
        <p:blipFill>
          <a:blip r:embed="rId2"/>
          <a:stretch>
            <a:fillRect/>
          </a:stretch>
        </p:blipFill>
        <p:spPr>
          <a:xfrm>
            <a:off x="671945" y="2504064"/>
            <a:ext cx="5057775" cy="4238625"/>
          </a:xfrm>
          <a:prstGeom prst="rect">
            <a:avLst/>
          </a:prstGeom>
        </p:spPr>
      </p:pic>
      <p:pic>
        <p:nvPicPr>
          <p:cNvPr id="7" name="Picture 6">
            <a:extLst>
              <a:ext uri="{FF2B5EF4-FFF2-40B4-BE49-F238E27FC236}">
                <a16:creationId xmlns:a16="http://schemas.microsoft.com/office/drawing/2014/main" id="{0D71B890-BDF3-4161-A861-243B86E9016C}"/>
              </a:ext>
            </a:extLst>
          </p:cNvPr>
          <p:cNvPicPr>
            <a:picLocks noChangeAspect="1"/>
          </p:cNvPicPr>
          <p:nvPr/>
        </p:nvPicPr>
        <p:blipFill>
          <a:blip r:embed="rId3"/>
          <a:stretch>
            <a:fillRect/>
          </a:stretch>
        </p:blipFill>
        <p:spPr>
          <a:xfrm>
            <a:off x="6141460" y="2332902"/>
            <a:ext cx="4800600" cy="4781550"/>
          </a:xfrm>
          <a:prstGeom prst="rect">
            <a:avLst/>
          </a:prstGeom>
        </p:spPr>
      </p:pic>
    </p:spTree>
    <p:extLst>
      <p:ext uri="{BB962C8B-B14F-4D97-AF65-F5344CB8AC3E}">
        <p14:creationId xmlns:p14="http://schemas.microsoft.com/office/powerpoint/2010/main" val="2000994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3EAC-4E71-46F8-B49F-2D4E6BC3C313}"/>
              </a:ext>
            </a:extLst>
          </p:cNvPr>
          <p:cNvSpPr>
            <a:spLocks noGrp="1"/>
          </p:cNvSpPr>
          <p:nvPr>
            <p:ph type="title"/>
          </p:nvPr>
        </p:nvSpPr>
        <p:spPr/>
        <p:txBody>
          <a:bodyPr>
            <a:normAutofit/>
          </a:bodyPr>
          <a:lstStyle/>
          <a:p>
            <a:pPr algn="ctr"/>
            <a:r>
              <a:rPr lang="en-US" sz="3800" b="1" dirty="0">
                <a:latin typeface="+mn-lt"/>
              </a:rPr>
              <a:t>About Online Retailers and Customers Experience</a:t>
            </a:r>
            <a:endParaRPr lang="en-US" sz="3800" dirty="0"/>
          </a:p>
        </p:txBody>
      </p:sp>
      <p:sp>
        <p:nvSpPr>
          <p:cNvPr id="3" name="Content Placeholder 2">
            <a:extLst>
              <a:ext uri="{FF2B5EF4-FFF2-40B4-BE49-F238E27FC236}">
                <a16:creationId xmlns:a16="http://schemas.microsoft.com/office/drawing/2014/main" id="{A0D49EB6-C6C2-4643-A53A-EB2FA44082E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Paytm takes longer time to deliver the products.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Snapdeal has limited mode of payment options for products.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C20DCB6-0B7F-4526-A34D-FEB7D9BC4D17}"/>
              </a:ext>
            </a:extLst>
          </p:cNvPr>
          <p:cNvPicPr>
            <a:picLocks noChangeAspect="1"/>
          </p:cNvPicPr>
          <p:nvPr/>
        </p:nvPicPr>
        <p:blipFill>
          <a:blip r:embed="rId2"/>
          <a:stretch>
            <a:fillRect/>
          </a:stretch>
        </p:blipFill>
        <p:spPr>
          <a:xfrm>
            <a:off x="1051214" y="2616200"/>
            <a:ext cx="4933950" cy="3876675"/>
          </a:xfrm>
          <a:prstGeom prst="rect">
            <a:avLst/>
          </a:prstGeom>
        </p:spPr>
      </p:pic>
      <p:pic>
        <p:nvPicPr>
          <p:cNvPr id="7" name="Picture 6">
            <a:extLst>
              <a:ext uri="{FF2B5EF4-FFF2-40B4-BE49-F238E27FC236}">
                <a16:creationId xmlns:a16="http://schemas.microsoft.com/office/drawing/2014/main" id="{183D9601-D2DF-477D-82EE-EA466BCF203E}"/>
              </a:ext>
            </a:extLst>
          </p:cNvPr>
          <p:cNvPicPr>
            <a:picLocks noChangeAspect="1"/>
          </p:cNvPicPr>
          <p:nvPr/>
        </p:nvPicPr>
        <p:blipFill>
          <a:blip r:embed="rId3"/>
          <a:stretch>
            <a:fillRect/>
          </a:stretch>
        </p:blipFill>
        <p:spPr>
          <a:xfrm>
            <a:off x="6096000" y="2664691"/>
            <a:ext cx="4905375" cy="3790950"/>
          </a:xfrm>
          <a:prstGeom prst="rect">
            <a:avLst/>
          </a:prstGeom>
        </p:spPr>
      </p:pic>
    </p:spTree>
    <p:extLst>
      <p:ext uri="{BB962C8B-B14F-4D97-AF65-F5344CB8AC3E}">
        <p14:creationId xmlns:p14="http://schemas.microsoft.com/office/powerpoint/2010/main" val="301601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70F5-598E-48EA-B0F6-060BA3023744}"/>
              </a:ext>
            </a:extLst>
          </p:cNvPr>
          <p:cNvSpPr>
            <a:spLocks noGrp="1"/>
          </p:cNvSpPr>
          <p:nvPr>
            <p:ph type="title"/>
          </p:nvPr>
        </p:nvSpPr>
        <p:spPr/>
        <p:txBody>
          <a:bodyPr>
            <a:normAutofit/>
          </a:bodyPr>
          <a:lstStyle/>
          <a:p>
            <a:pPr algn="ctr"/>
            <a:r>
              <a:rPr lang="en-US" sz="3800" b="1" dirty="0">
                <a:latin typeface="+mn-lt"/>
              </a:rPr>
              <a:t>About Online Retailers and Customers Experience</a:t>
            </a:r>
            <a:endParaRPr lang="en-US" sz="3800" dirty="0"/>
          </a:p>
        </p:txBody>
      </p:sp>
      <p:sp>
        <p:nvSpPr>
          <p:cNvPr id="3" name="Content Placeholder 2">
            <a:extLst>
              <a:ext uri="{FF2B5EF4-FFF2-40B4-BE49-F238E27FC236}">
                <a16:creationId xmlns:a16="http://schemas.microsoft.com/office/drawing/2014/main" id="{E75A8B73-DB4A-4A44-A82C-2258D535223D}"/>
              </a:ext>
            </a:extLst>
          </p:cNvPr>
          <p:cNvSpPr>
            <a:spLocks noGrp="1"/>
          </p:cNvSpPr>
          <p:nvPr>
            <p:ph idx="1"/>
          </p:nvPr>
        </p:nvSpPr>
        <p:spPr/>
        <p:txBody>
          <a:bodyPr/>
          <a:lstStyle/>
          <a:p>
            <a:r>
              <a:rPr lang="en-US" sz="2000" dirty="0"/>
              <a:t>Myntra and Paytm takes longer time to load the page.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Myntra does the late declaration on prices.</a:t>
            </a:r>
          </a:p>
          <a:p>
            <a:endParaRPr lang="en-US" dirty="0"/>
          </a:p>
        </p:txBody>
      </p:sp>
      <p:pic>
        <p:nvPicPr>
          <p:cNvPr id="5" name="Picture 4">
            <a:extLst>
              <a:ext uri="{FF2B5EF4-FFF2-40B4-BE49-F238E27FC236}">
                <a16:creationId xmlns:a16="http://schemas.microsoft.com/office/drawing/2014/main" id="{D361CE45-796A-4B30-B4E9-66F1486F4AAE}"/>
              </a:ext>
            </a:extLst>
          </p:cNvPr>
          <p:cNvPicPr>
            <a:picLocks noChangeAspect="1"/>
          </p:cNvPicPr>
          <p:nvPr/>
        </p:nvPicPr>
        <p:blipFill>
          <a:blip r:embed="rId2"/>
          <a:stretch>
            <a:fillRect/>
          </a:stretch>
        </p:blipFill>
        <p:spPr>
          <a:xfrm>
            <a:off x="977178" y="3002107"/>
            <a:ext cx="4695825" cy="4105275"/>
          </a:xfrm>
          <a:prstGeom prst="rect">
            <a:avLst/>
          </a:prstGeom>
        </p:spPr>
      </p:pic>
      <p:pic>
        <p:nvPicPr>
          <p:cNvPr id="7" name="Picture 6">
            <a:extLst>
              <a:ext uri="{FF2B5EF4-FFF2-40B4-BE49-F238E27FC236}">
                <a16:creationId xmlns:a16="http://schemas.microsoft.com/office/drawing/2014/main" id="{D570189E-6F0D-44D4-A139-8B289FBF0C7E}"/>
              </a:ext>
            </a:extLst>
          </p:cNvPr>
          <p:cNvPicPr>
            <a:picLocks noChangeAspect="1"/>
          </p:cNvPicPr>
          <p:nvPr/>
        </p:nvPicPr>
        <p:blipFill>
          <a:blip r:embed="rId3"/>
          <a:stretch>
            <a:fillRect/>
          </a:stretch>
        </p:blipFill>
        <p:spPr>
          <a:xfrm>
            <a:off x="6096000" y="2959822"/>
            <a:ext cx="4533900" cy="3771900"/>
          </a:xfrm>
          <a:prstGeom prst="rect">
            <a:avLst/>
          </a:prstGeom>
        </p:spPr>
      </p:pic>
    </p:spTree>
    <p:extLst>
      <p:ext uri="{BB962C8B-B14F-4D97-AF65-F5344CB8AC3E}">
        <p14:creationId xmlns:p14="http://schemas.microsoft.com/office/powerpoint/2010/main" val="1088624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0222-81F0-4C01-82A1-787E6E8B5E61}"/>
              </a:ext>
            </a:extLst>
          </p:cNvPr>
          <p:cNvSpPr>
            <a:spLocks noGrp="1"/>
          </p:cNvSpPr>
          <p:nvPr>
            <p:ph type="title"/>
          </p:nvPr>
        </p:nvSpPr>
        <p:spPr/>
        <p:txBody>
          <a:bodyPr>
            <a:normAutofit/>
          </a:bodyPr>
          <a:lstStyle/>
          <a:p>
            <a:pPr algn="ctr"/>
            <a:r>
              <a:rPr lang="en-US" sz="3800" b="1" dirty="0">
                <a:latin typeface="+mn-lt"/>
              </a:rPr>
              <a:t>About Online Retailers and Customers Experience</a:t>
            </a:r>
            <a:endParaRPr lang="en-US" sz="3800" dirty="0"/>
          </a:p>
        </p:txBody>
      </p:sp>
      <p:sp>
        <p:nvSpPr>
          <p:cNvPr id="3" name="Content Placeholder 2">
            <a:extLst>
              <a:ext uri="{FF2B5EF4-FFF2-40B4-BE49-F238E27FC236}">
                <a16:creationId xmlns:a16="http://schemas.microsoft.com/office/drawing/2014/main" id="{4038DF01-E3BF-457F-B489-CE4155F66CB4}"/>
              </a:ext>
            </a:extLst>
          </p:cNvPr>
          <p:cNvSpPr>
            <a:spLocks noGrp="1"/>
          </p:cNvSpPr>
          <p:nvPr>
            <p:ph idx="1"/>
          </p:nvPr>
        </p:nvSpPr>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mazon takes longer time to get logged in. </a:t>
            </a:r>
          </a:p>
          <a:p>
            <a:r>
              <a:rPr lang="en-US" sz="1800" dirty="0">
                <a:latin typeface="Calibri" panose="020F0502020204030204" pitchFamily="34" charset="0"/>
                <a:ea typeface="Calibri" panose="020F0502020204030204" pitchFamily="34" charset="0"/>
                <a:cs typeface="Times New Roman" panose="02020603050405020304" pitchFamily="18" charset="0"/>
              </a:rPr>
              <a:t>Majority of customers says amazon is the trust worthier website for online shopping.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B1EA1462-DC56-44CE-AF32-E846F6FD8EC6}"/>
              </a:ext>
            </a:extLst>
          </p:cNvPr>
          <p:cNvPicPr>
            <a:picLocks noChangeAspect="1"/>
          </p:cNvPicPr>
          <p:nvPr/>
        </p:nvPicPr>
        <p:blipFill>
          <a:blip r:embed="rId2"/>
          <a:stretch>
            <a:fillRect/>
          </a:stretch>
        </p:blipFill>
        <p:spPr>
          <a:xfrm>
            <a:off x="727364" y="2676525"/>
            <a:ext cx="4962525" cy="4181475"/>
          </a:xfrm>
          <a:prstGeom prst="rect">
            <a:avLst/>
          </a:prstGeom>
        </p:spPr>
      </p:pic>
      <p:pic>
        <p:nvPicPr>
          <p:cNvPr id="7" name="Picture 6">
            <a:extLst>
              <a:ext uri="{FF2B5EF4-FFF2-40B4-BE49-F238E27FC236}">
                <a16:creationId xmlns:a16="http://schemas.microsoft.com/office/drawing/2014/main" id="{79AB5FF1-1F7A-47FC-ABEB-426124CD832E}"/>
              </a:ext>
            </a:extLst>
          </p:cNvPr>
          <p:cNvPicPr>
            <a:picLocks noChangeAspect="1"/>
          </p:cNvPicPr>
          <p:nvPr/>
        </p:nvPicPr>
        <p:blipFill>
          <a:blip r:embed="rId3"/>
          <a:stretch>
            <a:fillRect/>
          </a:stretch>
        </p:blipFill>
        <p:spPr>
          <a:xfrm>
            <a:off x="6302519" y="2574780"/>
            <a:ext cx="4438650" cy="4867275"/>
          </a:xfrm>
          <a:prstGeom prst="rect">
            <a:avLst/>
          </a:prstGeom>
        </p:spPr>
      </p:pic>
    </p:spTree>
    <p:extLst>
      <p:ext uri="{BB962C8B-B14F-4D97-AF65-F5344CB8AC3E}">
        <p14:creationId xmlns:p14="http://schemas.microsoft.com/office/powerpoint/2010/main" val="143572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CE7B-6FEA-4966-AFFC-F45408CFE105}"/>
              </a:ext>
            </a:extLst>
          </p:cNvPr>
          <p:cNvSpPr>
            <a:spLocks noGrp="1"/>
          </p:cNvSpPr>
          <p:nvPr>
            <p:ph type="title"/>
          </p:nvPr>
        </p:nvSpPr>
        <p:spPr/>
        <p:txBody>
          <a:bodyPr>
            <a:normAutofit/>
          </a:bodyPr>
          <a:lstStyle/>
          <a:p>
            <a:pPr algn="ctr"/>
            <a:r>
              <a:rPr lang="en-US" sz="3800" b="1" dirty="0">
                <a:latin typeface="+mn-lt"/>
              </a:rPr>
              <a:t>About Online Retailers and Customers Experience</a:t>
            </a:r>
            <a:endParaRPr lang="en-US" sz="3800" dirty="0"/>
          </a:p>
        </p:txBody>
      </p:sp>
      <p:sp>
        <p:nvSpPr>
          <p:cNvPr id="3" name="Content Placeholder 2">
            <a:extLst>
              <a:ext uri="{FF2B5EF4-FFF2-40B4-BE49-F238E27FC236}">
                <a16:creationId xmlns:a16="http://schemas.microsoft.com/office/drawing/2014/main" id="{777BCC77-5031-4FD7-A935-816974E72870}"/>
              </a:ext>
            </a:extLst>
          </p:cNvPr>
          <p:cNvSpPr>
            <a:spLocks noGrp="1"/>
          </p:cNvSpPr>
          <p:nvPr>
            <p:ph idx="1"/>
          </p:nvPr>
        </p:nvSpPr>
        <p:spPr/>
        <p:txBody>
          <a:bodyPr/>
          <a:lstStyle/>
          <a:p>
            <a:r>
              <a:rPr lang="en-US" sz="2000" dirty="0"/>
              <a:t>Amazon does the speed delivery of products.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Amazon is rated by more customers for quick online purchase. </a:t>
            </a:r>
            <a:endParaRPr lang="en-US" dirty="0"/>
          </a:p>
          <a:p>
            <a:endParaRPr lang="en-US" dirty="0"/>
          </a:p>
        </p:txBody>
      </p:sp>
      <p:pic>
        <p:nvPicPr>
          <p:cNvPr id="5" name="Picture 4">
            <a:extLst>
              <a:ext uri="{FF2B5EF4-FFF2-40B4-BE49-F238E27FC236}">
                <a16:creationId xmlns:a16="http://schemas.microsoft.com/office/drawing/2014/main" id="{5ABA5DDD-2B96-477D-8EB5-8575B6F16989}"/>
              </a:ext>
            </a:extLst>
          </p:cNvPr>
          <p:cNvPicPr>
            <a:picLocks noChangeAspect="1"/>
          </p:cNvPicPr>
          <p:nvPr/>
        </p:nvPicPr>
        <p:blipFill>
          <a:blip r:embed="rId2"/>
          <a:stretch>
            <a:fillRect/>
          </a:stretch>
        </p:blipFill>
        <p:spPr>
          <a:xfrm>
            <a:off x="1112693" y="2673928"/>
            <a:ext cx="4286250" cy="4038600"/>
          </a:xfrm>
          <a:prstGeom prst="rect">
            <a:avLst/>
          </a:prstGeom>
        </p:spPr>
      </p:pic>
      <p:pic>
        <p:nvPicPr>
          <p:cNvPr id="7" name="Picture 6">
            <a:extLst>
              <a:ext uri="{FF2B5EF4-FFF2-40B4-BE49-F238E27FC236}">
                <a16:creationId xmlns:a16="http://schemas.microsoft.com/office/drawing/2014/main" id="{C6C46AEF-87F2-495C-A7A1-7548B717BFB6}"/>
              </a:ext>
            </a:extLst>
          </p:cNvPr>
          <p:cNvPicPr>
            <a:picLocks noChangeAspect="1"/>
          </p:cNvPicPr>
          <p:nvPr/>
        </p:nvPicPr>
        <p:blipFill>
          <a:blip r:embed="rId3"/>
          <a:stretch>
            <a:fillRect/>
          </a:stretch>
        </p:blipFill>
        <p:spPr>
          <a:xfrm>
            <a:off x="6123709" y="2646220"/>
            <a:ext cx="4505325" cy="4800600"/>
          </a:xfrm>
          <a:prstGeom prst="rect">
            <a:avLst/>
          </a:prstGeom>
        </p:spPr>
      </p:pic>
    </p:spTree>
    <p:extLst>
      <p:ext uri="{BB962C8B-B14F-4D97-AF65-F5344CB8AC3E}">
        <p14:creationId xmlns:p14="http://schemas.microsoft.com/office/powerpoint/2010/main" val="3481976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9560-74C3-4FF6-B50A-C37E8AE2846D}"/>
              </a:ext>
            </a:extLst>
          </p:cNvPr>
          <p:cNvSpPr>
            <a:spLocks noGrp="1"/>
          </p:cNvSpPr>
          <p:nvPr>
            <p:ph type="title"/>
          </p:nvPr>
        </p:nvSpPr>
        <p:spPr/>
        <p:txBody>
          <a:bodyPr/>
          <a:lstStyle/>
          <a:p>
            <a:pPr algn="ctr"/>
            <a:r>
              <a:rPr lang="en-US" b="1" dirty="0">
                <a:latin typeface="+mn-lt"/>
              </a:rPr>
              <a:t>Contents</a:t>
            </a:r>
          </a:p>
        </p:txBody>
      </p:sp>
      <p:sp>
        <p:nvSpPr>
          <p:cNvPr id="3" name="Content Placeholder 2">
            <a:extLst>
              <a:ext uri="{FF2B5EF4-FFF2-40B4-BE49-F238E27FC236}">
                <a16:creationId xmlns:a16="http://schemas.microsoft.com/office/drawing/2014/main" id="{1A157132-88AF-40D3-ADB2-668A214B61B9}"/>
              </a:ext>
            </a:extLst>
          </p:cNvPr>
          <p:cNvSpPr>
            <a:spLocks noGrp="1"/>
          </p:cNvSpPr>
          <p:nvPr>
            <p:ph idx="1"/>
          </p:nvPr>
        </p:nvSpPr>
        <p:spPr/>
        <p:txBody>
          <a:bodyPr/>
          <a:lstStyle/>
          <a:p>
            <a:r>
              <a:rPr lang="en-US" dirty="0"/>
              <a:t>What is Customer Retention?</a:t>
            </a:r>
          </a:p>
          <a:p>
            <a:r>
              <a:rPr lang="en-US" dirty="0"/>
              <a:t>Why Customer Retention is Important?</a:t>
            </a:r>
          </a:p>
          <a:p>
            <a:r>
              <a:rPr lang="en-US" dirty="0"/>
              <a:t>Assumptions made about the data</a:t>
            </a:r>
          </a:p>
          <a:p>
            <a:r>
              <a:rPr lang="en-US" dirty="0"/>
              <a:t>Exploratory Data Analysis</a:t>
            </a:r>
          </a:p>
          <a:p>
            <a:r>
              <a:rPr lang="en-US" dirty="0"/>
              <a:t>Conclusion/Insights</a:t>
            </a:r>
          </a:p>
        </p:txBody>
      </p:sp>
    </p:spTree>
    <p:extLst>
      <p:ext uri="{BB962C8B-B14F-4D97-AF65-F5344CB8AC3E}">
        <p14:creationId xmlns:p14="http://schemas.microsoft.com/office/powerpoint/2010/main" val="1134072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5BEB-9DC2-4A16-881D-4014C4897F87}"/>
              </a:ext>
            </a:extLst>
          </p:cNvPr>
          <p:cNvSpPr>
            <a:spLocks noGrp="1"/>
          </p:cNvSpPr>
          <p:nvPr>
            <p:ph type="title"/>
          </p:nvPr>
        </p:nvSpPr>
        <p:spPr/>
        <p:txBody>
          <a:bodyPr>
            <a:normAutofit/>
          </a:bodyPr>
          <a:lstStyle/>
          <a:p>
            <a:pPr algn="ctr"/>
            <a:r>
              <a:rPr lang="en-US" sz="3800" b="1" dirty="0">
                <a:latin typeface="+mn-lt"/>
              </a:rPr>
              <a:t>About Online Retailers and Customers Experience</a:t>
            </a:r>
            <a:endParaRPr lang="en-US" sz="3800" dirty="0"/>
          </a:p>
        </p:txBody>
      </p:sp>
      <p:sp>
        <p:nvSpPr>
          <p:cNvPr id="3" name="Content Placeholder 2">
            <a:extLst>
              <a:ext uri="{FF2B5EF4-FFF2-40B4-BE49-F238E27FC236}">
                <a16:creationId xmlns:a16="http://schemas.microsoft.com/office/drawing/2014/main" id="{3E2C113D-DA1A-43FE-B816-7EE931519399}"/>
              </a:ext>
            </a:extLst>
          </p:cNvPr>
          <p:cNvSpPr>
            <a:spLocks noGrp="1"/>
          </p:cNvSpPr>
          <p:nvPr>
            <p:ph idx="1"/>
          </p:nvPr>
        </p:nvSpPr>
        <p:spPr>
          <a:xfrm>
            <a:off x="838200" y="1681163"/>
            <a:ext cx="10515600" cy="4495800"/>
          </a:xfrm>
        </p:spPr>
        <p:txBody>
          <a:bodyPr/>
          <a:lstStyle/>
          <a:p>
            <a:r>
              <a:rPr lang="en-US" sz="2000" dirty="0"/>
              <a:t>Amazon rated as the best reliable website.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Speed of Amazon website/Application is faster than other retailers.</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E4E57513-4B72-4CE2-913C-C0F3CCDE1C98}"/>
              </a:ext>
            </a:extLst>
          </p:cNvPr>
          <p:cNvPicPr>
            <a:picLocks noChangeAspect="1"/>
          </p:cNvPicPr>
          <p:nvPr/>
        </p:nvPicPr>
        <p:blipFill>
          <a:blip r:embed="rId2"/>
          <a:stretch>
            <a:fillRect/>
          </a:stretch>
        </p:blipFill>
        <p:spPr>
          <a:xfrm>
            <a:off x="719137" y="2511136"/>
            <a:ext cx="4962525" cy="4495800"/>
          </a:xfrm>
          <a:prstGeom prst="rect">
            <a:avLst/>
          </a:prstGeom>
        </p:spPr>
      </p:pic>
      <p:pic>
        <p:nvPicPr>
          <p:cNvPr id="7" name="Picture 6">
            <a:extLst>
              <a:ext uri="{FF2B5EF4-FFF2-40B4-BE49-F238E27FC236}">
                <a16:creationId xmlns:a16="http://schemas.microsoft.com/office/drawing/2014/main" id="{11DBBEE5-AC91-48DD-96BC-CE3A76133F8A}"/>
              </a:ext>
            </a:extLst>
          </p:cNvPr>
          <p:cNvPicPr>
            <a:picLocks noChangeAspect="1"/>
          </p:cNvPicPr>
          <p:nvPr/>
        </p:nvPicPr>
        <p:blipFill>
          <a:blip r:embed="rId3"/>
          <a:stretch>
            <a:fillRect/>
          </a:stretch>
        </p:blipFill>
        <p:spPr>
          <a:xfrm>
            <a:off x="5998152" y="2511136"/>
            <a:ext cx="4629150" cy="4943475"/>
          </a:xfrm>
          <a:prstGeom prst="rect">
            <a:avLst/>
          </a:prstGeom>
        </p:spPr>
      </p:pic>
    </p:spTree>
    <p:extLst>
      <p:ext uri="{BB962C8B-B14F-4D97-AF65-F5344CB8AC3E}">
        <p14:creationId xmlns:p14="http://schemas.microsoft.com/office/powerpoint/2010/main" val="17438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C7B2-650D-4804-B0B7-1E88452377FC}"/>
              </a:ext>
            </a:extLst>
          </p:cNvPr>
          <p:cNvSpPr>
            <a:spLocks noGrp="1"/>
          </p:cNvSpPr>
          <p:nvPr>
            <p:ph type="title"/>
          </p:nvPr>
        </p:nvSpPr>
        <p:spPr/>
        <p:txBody>
          <a:bodyPr>
            <a:normAutofit/>
          </a:bodyPr>
          <a:lstStyle/>
          <a:p>
            <a:pPr algn="ctr"/>
            <a:r>
              <a:rPr lang="en-US" sz="3800" b="1" dirty="0">
                <a:latin typeface="+mn-lt"/>
              </a:rPr>
              <a:t>About Online Retailers and Customers Experience</a:t>
            </a:r>
            <a:endParaRPr lang="en-US" sz="3800" dirty="0"/>
          </a:p>
        </p:txBody>
      </p:sp>
      <p:sp>
        <p:nvSpPr>
          <p:cNvPr id="3" name="Content Placeholder 2">
            <a:extLst>
              <a:ext uri="{FF2B5EF4-FFF2-40B4-BE49-F238E27FC236}">
                <a16:creationId xmlns:a16="http://schemas.microsoft.com/office/drawing/2014/main" id="{78AE3242-1FBA-4040-8422-D9105B17C702}"/>
              </a:ext>
            </a:extLst>
          </p:cNvPr>
          <p:cNvSpPr>
            <a:spLocks noGrp="1"/>
          </p:cNvSpPr>
          <p:nvPr>
            <p:ph idx="1"/>
          </p:nvPr>
        </p:nvSpPr>
        <p:spPr/>
        <p:txBody>
          <a:bodyPr>
            <a:normAutofit/>
          </a:bodyPr>
          <a:lstStyle/>
          <a:p>
            <a:r>
              <a:rPr lang="en-US" sz="2000" dirty="0"/>
              <a:t>Amazon and Flipkart provides more offers than other retailers.</a:t>
            </a:r>
          </a:p>
        </p:txBody>
      </p:sp>
      <p:pic>
        <p:nvPicPr>
          <p:cNvPr id="5" name="Picture 4">
            <a:extLst>
              <a:ext uri="{FF2B5EF4-FFF2-40B4-BE49-F238E27FC236}">
                <a16:creationId xmlns:a16="http://schemas.microsoft.com/office/drawing/2014/main" id="{7CCAD153-DCE9-49DA-9CF0-5A6DFF665990}"/>
              </a:ext>
            </a:extLst>
          </p:cNvPr>
          <p:cNvPicPr>
            <a:picLocks noChangeAspect="1"/>
          </p:cNvPicPr>
          <p:nvPr/>
        </p:nvPicPr>
        <p:blipFill>
          <a:blip r:embed="rId2"/>
          <a:stretch>
            <a:fillRect/>
          </a:stretch>
        </p:blipFill>
        <p:spPr>
          <a:xfrm>
            <a:off x="2001981" y="2438400"/>
            <a:ext cx="6324600" cy="4179166"/>
          </a:xfrm>
          <a:prstGeom prst="rect">
            <a:avLst/>
          </a:prstGeom>
        </p:spPr>
      </p:pic>
    </p:spTree>
    <p:extLst>
      <p:ext uri="{BB962C8B-B14F-4D97-AF65-F5344CB8AC3E}">
        <p14:creationId xmlns:p14="http://schemas.microsoft.com/office/powerpoint/2010/main" val="831956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5D2E-5632-4A5E-84B7-7E5103C3FDC9}"/>
              </a:ext>
            </a:extLst>
          </p:cNvPr>
          <p:cNvSpPr>
            <a:spLocks noGrp="1"/>
          </p:cNvSpPr>
          <p:nvPr>
            <p:ph type="title"/>
          </p:nvPr>
        </p:nvSpPr>
        <p:spPr/>
        <p:txBody>
          <a:bodyPr>
            <a:normAutofit/>
          </a:bodyPr>
          <a:lstStyle/>
          <a:p>
            <a:pPr algn="ctr"/>
            <a:r>
              <a:rPr lang="en-US" sz="3800" b="1" dirty="0">
                <a:latin typeface="+mn-lt"/>
              </a:rPr>
              <a:t>About Online Retailers and Customers Experience</a:t>
            </a:r>
            <a:endParaRPr lang="en-US" sz="3800" dirty="0"/>
          </a:p>
        </p:txBody>
      </p:sp>
      <p:sp>
        <p:nvSpPr>
          <p:cNvPr id="3" name="Content Placeholder 2">
            <a:extLst>
              <a:ext uri="{FF2B5EF4-FFF2-40B4-BE49-F238E27FC236}">
                <a16:creationId xmlns:a16="http://schemas.microsoft.com/office/drawing/2014/main" id="{480A7532-CD63-48A8-8060-743CECDA73FC}"/>
              </a:ext>
            </a:extLst>
          </p:cNvPr>
          <p:cNvSpPr>
            <a:spLocks noGrp="1"/>
          </p:cNvSpPr>
          <p:nvPr>
            <p:ph idx="1"/>
          </p:nvPr>
        </p:nvSpPr>
        <p:spPr/>
        <p:txBody>
          <a:bodyPr/>
          <a:lstStyle/>
          <a:p>
            <a:r>
              <a:rPr lang="en-US" sz="2000" dirty="0"/>
              <a:t>Snapdeal takes longer time to deliver the orders in Delhi.</a:t>
            </a:r>
          </a:p>
          <a:p>
            <a:r>
              <a:rPr lang="en-US" sz="2000" dirty="0"/>
              <a:t>Customers uses search engines to visit the online stores for the first time.</a:t>
            </a:r>
          </a:p>
        </p:txBody>
      </p:sp>
      <p:pic>
        <p:nvPicPr>
          <p:cNvPr id="5" name="Picture 4">
            <a:extLst>
              <a:ext uri="{FF2B5EF4-FFF2-40B4-BE49-F238E27FC236}">
                <a16:creationId xmlns:a16="http://schemas.microsoft.com/office/drawing/2014/main" id="{5CC84E7E-2C87-467A-B6E6-18E2138FE981}"/>
              </a:ext>
            </a:extLst>
          </p:cNvPr>
          <p:cNvPicPr>
            <a:picLocks noChangeAspect="1"/>
          </p:cNvPicPr>
          <p:nvPr/>
        </p:nvPicPr>
        <p:blipFill>
          <a:blip r:embed="rId2"/>
          <a:stretch>
            <a:fillRect/>
          </a:stretch>
        </p:blipFill>
        <p:spPr>
          <a:xfrm>
            <a:off x="1154257" y="2816225"/>
            <a:ext cx="4470688" cy="3495675"/>
          </a:xfrm>
          <a:prstGeom prst="rect">
            <a:avLst/>
          </a:prstGeom>
        </p:spPr>
      </p:pic>
      <p:pic>
        <p:nvPicPr>
          <p:cNvPr id="7" name="Picture 6">
            <a:extLst>
              <a:ext uri="{FF2B5EF4-FFF2-40B4-BE49-F238E27FC236}">
                <a16:creationId xmlns:a16="http://schemas.microsoft.com/office/drawing/2014/main" id="{7C90CD46-3DFD-4262-A743-0D13580D05B6}"/>
              </a:ext>
            </a:extLst>
          </p:cNvPr>
          <p:cNvPicPr>
            <a:picLocks noChangeAspect="1"/>
          </p:cNvPicPr>
          <p:nvPr/>
        </p:nvPicPr>
        <p:blipFill>
          <a:blip r:embed="rId3"/>
          <a:stretch>
            <a:fillRect/>
          </a:stretch>
        </p:blipFill>
        <p:spPr>
          <a:xfrm>
            <a:off x="6462495" y="2816225"/>
            <a:ext cx="4053754" cy="3207329"/>
          </a:xfrm>
          <a:prstGeom prst="rect">
            <a:avLst/>
          </a:prstGeom>
        </p:spPr>
      </p:pic>
    </p:spTree>
    <p:extLst>
      <p:ext uri="{BB962C8B-B14F-4D97-AF65-F5344CB8AC3E}">
        <p14:creationId xmlns:p14="http://schemas.microsoft.com/office/powerpoint/2010/main" val="2782596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1F0E-77DE-4079-B664-5D145CFB4AD1}"/>
              </a:ext>
            </a:extLst>
          </p:cNvPr>
          <p:cNvSpPr>
            <a:spLocks noGrp="1"/>
          </p:cNvSpPr>
          <p:nvPr>
            <p:ph type="title"/>
          </p:nvPr>
        </p:nvSpPr>
        <p:spPr/>
        <p:txBody>
          <a:bodyPr>
            <a:normAutofit/>
          </a:bodyPr>
          <a:lstStyle/>
          <a:p>
            <a:pPr algn="ctr"/>
            <a:r>
              <a:rPr lang="en-US" sz="4000" b="1" dirty="0">
                <a:latin typeface="+mn-lt"/>
              </a:rPr>
              <a:t>Insights from the Analysis</a:t>
            </a:r>
          </a:p>
        </p:txBody>
      </p:sp>
      <p:sp>
        <p:nvSpPr>
          <p:cNvPr id="3" name="Content Placeholder 2">
            <a:extLst>
              <a:ext uri="{FF2B5EF4-FFF2-40B4-BE49-F238E27FC236}">
                <a16:creationId xmlns:a16="http://schemas.microsoft.com/office/drawing/2014/main" id="{3DB16887-0058-4766-A372-C8F0577953E1}"/>
              </a:ext>
            </a:extLst>
          </p:cNvPr>
          <p:cNvSpPr>
            <a:spLocks noGrp="1"/>
          </p:cNvSpPr>
          <p:nvPr>
            <p:ph idx="1"/>
          </p:nvPr>
        </p:nvSpPr>
        <p:spPr/>
        <p:txBody>
          <a:bodyPr>
            <a:normAutofit/>
          </a:bodyPr>
          <a:lstStyle/>
          <a:p>
            <a:pPr marL="1200150" marR="0">
              <a:lnSpc>
                <a:spcPct val="107000"/>
              </a:lnSpc>
              <a:spcBef>
                <a:spcPts val="0"/>
              </a:spcBef>
              <a:spcAft>
                <a:spcPts val="800"/>
              </a:spcAft>
            </a:pPr>
            <a:r>
              <a:rPr lang="en-US" sz="2000" b="1" i="1" dirty="0">
                <a:effectLst/>
                <a:latin typeface="Calibri" panose="020F0502020204030204" pitchFamily="34" charset="0"/>
                <a:ea typeface="Calibri" panose="020F0502020204030204" pitchFamily="34" charset="0"/>
                <a:cs typeface="Times New Roman" panose="02020603050405020304" pitchFamily="18" charset="0"/>
              </a:rPr>
              <a:t>Following are the few of improvement areas for online retailers to retain their customers. This is purely based on customers experience and the feedback given in the dataset.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n-US" b="1" i="1" u="sng" dirty="0">
                <a:effectLst/>
                <a:latin typeface="Calibri" panose="020F0502020204030204" pitchFamily="34" charset="0"/>
                <a:ea typeface="Calibri" panose="020F0502020204030204" pitchFamily="34" charset="0"/>
                <a:cs typeface="Times New Roman" panose="02020603050405020304" pitchFamily="18" charset="0"/>
              </a:rPr>
              <a:t>Snapdeal: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Bef>
                <a:spcPts val="0"/>
              </a:spcBef>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Snapdeal has limited mode of payment options for products. It should not be the case for customer’s dissatisfaction.</a:t>
            </a:r>
          </a:p>
          <a:p>
            <a:pPr marL="1257300" lvl="2" indent="-342900">
              <a:lnSpc>
                <a:spcPct val="107000"/>
              </a:lnSpc>
              <a:spcBef>
                <a:spcPts val="0"/>
              </a:spcBef>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Team should focus on reducing the delivery time.</a:t>
            </a:r>
          </a:p>
          <a:p>
            <a:pPr marL="1257300" lvl="2" indent="-342900">
              <a:lnSpc>
                <a:spcPct val="107000"/>
              </a:lnSpc>
              <a:spcBef>
                <a:spcPts val="0"/>
              </a:spcBef>
              <a:spcAft>
                <a:spcPts val="8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Customers face frequent disruption with Snapdeal site/application. It shows that website instability. Team may focus on improving the website stability.</a:t>
            </a:r>
          </a:p>
          <a:p>
            <a:pPr marL="914400" lvl="2" indent="0">
              <a:buNone/>
            </a:pPr>
            <a:r>
              <a:rPr lang="en-US" dirty="0">
                <a:effectLst/>
                <a:latin typeface="Calibri" panose="020F0502020204030204" pitchFamily="34" charset="0"/>
                <a:ea typeface="Calibri" panose="020F0502020204030204" pitchFamily="34" charset="0"/>
                <a:cs typeface="Times New Roman" panose="02020603050405020304" pitchFamily="18" charset="0"/>
              </a:rPr>
              <a:t>4.  Team can focus on reducing the delivery time in Delhi and Bangalore.</a:t>
            </a:r>
            <a:endParaRPr lang="en-US" dirty="0"/>
          </a:p>
        </p:txBody>
      </p:sp>
    </p:spTree>
    <p:extLst>
      <p:ext uri="{BB962C8B-B14F-4D97-AF65-F5344CB8AC3E}">
        <p14:creationId xmlns:p14="http://schemas.microsoft.com/office/powerpoint/2010/main" val="4005184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2CF7-3A6B-4F41-85D1-B4775795FA37}"/>
              </a:ext>
            </a:extLst>
          </p:cNvPr>
          <p:cNvSpPr>
            <a:spLocks noGrp="1"/>
          </p:cNvSpPr>
          <p:nvPr>
            <p:ph type="title"/>
          </p:nvPr>
        </p:nvSpPr>
        <p:spPr/>
        <p:txBody>
          <a:bodyPr>
            <a:normAutofit/>
          </a:bodyPr>
          <a:lstStyle/>
          <a:p>
            <a:pPr algn="ctr"/>
            <a:r>
              <a:rPr lang="en-US" sz="4000" b="1" dirty="0">
                <a:latin typeface="+mn-lt"/>
              </a:rPr>
              <a:t>Insights from the Analysis</a:t>
            </a:r>
            <a:endParaRPr lang="en-US" sz="4000" dirty="0"/>
          </a:p>
        </p:txBody>
      </p:sp>
      <p:sp>
        <p:nvSpPr>
          <p:cNvPr id="3" name="Content Placeholder 2">
            <a:extLst>
              <a:ext uri="{FF2B5EF4-FFF2-40B4-BE49-F238E27FC236}">
                <a16:creationId xmlns:a16="http://schemas.microsoft.com/office/drawing/2014/main" id="{7D48ABC0-B607-47FE-AB4D-53B143F28D03}"/>
              </a:ext>
            </a:extLst>
          </p:cNvPr>
          <p:cNvSpPr>
            <a:spLocks noGrp="1"/>
          </p:cNvSpPr>
          <p:nvPr>
            <p:ph idx="1"/>
          </p:nvPr>
        </p:nvSpPr>
        <p:spPr/>
        <p:txBody>
          <a:bodyPr>
            <a:normAutofit/>
          </a:bodyPr>
          <a:lstStyle/>
          <a:p>
            <a:pPr marL="1143000" marR="0" lvl="2" indent="-228600">
              <a:lnSpc>
                <a:spcPct val="107000"/>
              </a:lnSpc>
              <a:spcBef>
                <a:spcPts val="0"/>
              </a:spcBef>
              <a:spcAft>
                <a:spcPts val="0"/>
              </a:spcAft>
              <a:buFont typeface="Wingdings" panose="05000000000000000000" pitchFamily="2" charset="2"/>
              <a:buChar char=""/>
            </a:pPr>
            <a:r>
              <a:rPr lang="en-US" b="1" i="1" u="sng" dirty="0">
                <a:effectLst/>
                <a:latin typeface="Calibri" panose="020F0502020204030204" pitchFamily="34" charset="0"/>
                <a:ea typeface="Calibri" panose="020F0502020204030204" pitchFamily="34" charset="0"/>
                <a:cs typeface="Times New Roman" panose="02020603050405020304" pitchFamily="18" charset="0"/>
              </a:rPr>
              <a:t>Myntra: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Bef>
                <a:spcPts val="0"/>
              </a:spcBef>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Most of the customers says, Myntra does the late declaration on Prices. It will reduce the application reliability on the customers. So team can focus on reducing such kind of cases.</a:t>
            </a:r>
          </a:p>
          <a:p>
            <a:pPr marL="1257300" lvl="2" indent="-342900">
              <a:lnSpc>
                <a:spcPct val="107000"/>
              </a:lnSpc>
              <a:spcBef>
                <a:spcPts val="0"/>
              </a:spcBef>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Team can focus on reducing the website/application loading time.</a:t>
            </a:r>
          </a:p>
          <a:p>
            <a:pPr marL="1257300" lvl="2" indent="-342900">
              <a:lnSpc>
                <a:spcPct val="107000"/>
              </a:lnSpc>
              <a:spcBef>
                <a:spcPts val="0"/>
              </a:spcBef>
              <a:spcAft>
                <a:spcPts val="8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Team can focus on reducing the disruptions during the online shopping</a:t>
            </a:r>
          </a:p>
          <a:p>
            <a:pPr marL="1143000" marR="0" lvl="2" indent="-228600">
              <a:lnSpc>
                <a:spcPct val="107000"/>
              </a:lnSpc>
              <a:spcBef>
                <a:spcPts val="0"/>
              </a:spcBef>
              <a:spcAft>
                <a:spcPts val="0"/>
              </a:spcAft>
              <a:buFont typeface="Wingdings" panose="05000000000000000000" pitchFamily="2" charset="2"/>
              <a:buChar char=""/>
            </a:pPr>
            <a:r>
              <a:rPr lang="en-US" b="1" i="1" u="sng" dirty="0">
                <a:effectLst/>
                <a:latin typeface="Calibri" panose="020F0502020204030204" pitchFamily="34" charset="0"/>
                <a:ea typeface="Calibri" panose="020F0502020204030204" pitchFamily="34" charset="0"/>
                <a:cs typeface="Times New Roman" panose="02020603050405020304" pitchFamily="18" charset="0"/>
              </a:rPr>
              <a:t>Paytm: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Bef>
                <a:spcPts val="0"/>
              </a:spcBef>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Very smaller number of customers rated Paytm as reliable website/application. It shows that, customers may not feel Paytm as the reliable retailer. The team should try to create strong reliability within the customers.</a:t>
            </a:r>
          </a:p>
          <a:p>
            <a:pPr marL="1257300" lvl="2" indent="-342900">
              <a:lnSpc>
                <a:spcPct val="107000"/>
              </a:lnSpc>
              <a:spcBef>
                <a:spcPts val="0"/>
              </a:spcBef>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Team can focus on reducing the website/application loading time.</a:t>
            </a:r>
          </a:p>
          <a:p>
            <a:pPr marL="1257300" lvl="2" indent="-342900">
              <a:lnSpc>
                <a:spcPct val="107000"/>
              </a:lnSpc>
              <a:spcBef>
                <a:spcPts val="0"/>
              </a:spcBef>
              <a:spcAft>
                <a:spcPts val="8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Team can focus on reducing the delivery time.</a:t>
            </a:r>
          </a:p>
          <a:p>
            <a:pPr marL="914400" lvl="2" indent="0">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306015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79BC-58C9-45F6-AB47-6C3FE8301AEA}"/>
              </a:ext>
            </a:extLst>
          </p:cNvPr>
          <p:cNvSpPr>
            <a:spLocks noGrp="1"/>
          </p:cNvSpPr>
          <p:nvPr>
            <p:ph type="title"/>
          </p:nvPr>
        </p:nvSpPr>
        <p:spPr/>
        <p:txBody>
          <a:bodyPr>
            <a:normAutofit/>
          </a:bodyPr>
          <a:lstStyle/>
          <a:p>
            <a:pPr algn="ctr"/>
            <a:r>
              <a:rPr lang="en-US" sz="4000" b="1" dirty="0">
                <a:latin typeface="+mn-lt"/>
              </a:rPr>
              <a:t>Insights from the Analysis</a:t>
            </a:r>
            <a:endParaRPr lang="en-US" sz="4000" dirty="0"/>
          </a:p>
        </p:txBody>
      </p:sp>
      <p:sp>
        <p:nvSpPr>
          <p:cNvPr id="3" name="Content Placeholder 2">
            <a:extLst>
              <a:ext uri="{FF2B5EF4-FFF2-40B4-BE49-F238E27FC236}">
                <a16:creationId xmlns:a16="http://schemas.microsoft.com/office/drawing/2014/main" id="{99A03475-5798-4CFD-A46D-3856E96B6460}"/>
              </a:ext>
            </a:extLst>
          </p:cNvPr>
          <p:cNvSpPr>
            <a:spLocks noGrp="1"/>
          </p:cNvSpPr>
          <p:nvPr>
            <p:ph idx="1"/>
          </p:nvPr>
        </p:nvSpPr>
        <p:spPr/>
        <p:txBody>
          <a:bodyPr>
            <a:normAutofit fontScale="85000" lnSpcReduction="20000"/>
          </a:bodyPr>
          <a:lstStyle/>
          <a:p>
            <a:pPr marL="1143000" marR="0" lvl="2" indent="-228600">
              <a:lnSpc>
                <a:spcPct val="107000"/>
              </a:lnSpc>
              <a:spcBef>
                <a:spcPts val="0"/>
              </a:spcBef>
              <a:spcAft>
                <a:spcPts val="0"/>
              </a:spcAft>
              <a:buFont typeface="Wingdings" panose="05000000000000000000" pitchFamily="2" charset="2"/>
              <a:buChar char=""/>
            </a:pPr>
            <a:r>
              <a:rPr lang="en-US" b="1" i="1" u="sng" dirty="0">
                <a:effectLst/>
                <a:latin typeface="Calibri" panose="020F0502020204030204" pitchFamily="34" charset="0"/>
                <a:ea typeface="Calibri" panose="020F0502020204030204" pitchFamily="34" charset="0"/>
                <a:cs typeface="Times New Roman" panose="02020603050405020304" pitchFamily="18" charset="0"/>
              </a:rPr>
              <a:t>Flipkart: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Bef>
                <a:spcPts val="0"/>
              </a:spcBef>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Very less customers rated website/application speed is better in Flipkart. It shows that they do not feel good about the website/application speed. May be the Flipkart team focus on improving the speed of the website/application.</a:t>
            </a:r>
          </a:p>
          <a:p>
            <a:pPr marL="1257300" lvl="2" indent="-342900">
              <a:lnSpc>
                <a:spcPct val="107000"/>
              </a:lnSpc>
              <a:spcBef>
                <a:spcPts val="0"/>
              </a:spcBef>
              <a:spcAft>
                <a:spcPts val="8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May be the team can try to reduce the delay on loading images.</a:t>
            </a:r>
          </a:p>
          <a:p>
            <a:pPr marL="1257300" lvl="2" indent="-342900">
              <a:lnSpc>
                <a:spcPct val="107000"/>
              </a:lnSpc>
              <a:spcBef>
                <a:spcPts val="0"/>
              </a:spcBef>
              <a:spcAft>
                <a:spcPts val="8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Flipkart should focus on reducing delivery time in Bangalore.</a:t>
            </a:r>
          </a:p>
          <a:p>
            <a:pPr marL="1143000" marR="0" lvl="2" indent="-228600">
              <a:lnSpc>
                <a:spcPct val="107000"/>
              </a:lnSpc>
              <a:spcBef>
                <a:spcPts val="0"/>
              </a:spcBef>
              <a:spcAft>
                <a:spcPts val="0"/>
              </a:spcAft>
              <a:buFont typeface="Wingdings" panose="05000000000000000000" pitchFamily="2" charset="2"/>
              <a:buChar char=""/>
            </a:pPr>
            <a:r>
              <a:rPr lang="en-US" b="1" i="1" u="sng" dirty="0">
                <a:effectLst/>
                <a:latin typeface="Calibri" panose="020F0502020204030204" pitchFamily="34" charset="0"/>
                <a:ea typeface="Calibri" panose="020F0502020204030204" pitchFamily="34" charset="0"/>
                <a:cs typeface="Times New Roman" panose="02020603050405020304" pitchFamily="18" charset="0"/>
              </a:rPr>
              <a:t>Amazon: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Bef>
                <a:spcPts val="0"/>
              </a:spcBef>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More customers feels amazon takes longer time to get logged in. May be amazon can look into that area to reduce the login time.</a:t>
            </a:r>
          </a:p>
          <a:p>
            <a:pPr marL="1257300" lvl="2" indent="-342900">
              <a:lnSpc>
                <a:spcPct val="107000"/>
              </a:lnSpc>
              <a:spcBef>
                <a:spcPts val="0"/>
              </a:spcBef>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May be the application team look at the area to reduce the image loading time.</a:t>
            </a:r>
          </a:p>
          <a:p>
            <a:pPr marL="1257300" lvl="2" indent="-342900">
              <a:lnSpc>
                <a:spcPct val="107000"/>
              </a:lnSpc>
              <a:spcBef>
                <a:spcPts val="0"/>
              </a:spcBef>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More number of customers says amazon has frequent disruption when moving from one page to another page. This may be because of more load on the website at a time, so application team may try to reduce this kind of disruption for the customers.</a:t>
            </a:r>
          </a:p>
          <a:p>
            <a:pPr marL="1257300" lvl="2" indent="-342900">
              <a:lnSpc>
                <a:spcPct val="107000"/>
              </a:lnSpc>
              <a:spcBef>
                <a:spcPts val="0"/>
              </a:spcBef>
              <a:spcAft>
                <a:spcPts val="8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In the city Solan most the customers uses Amazon website/application for online shopping but the speed of delivery is very slow in this city. Amazon team may concentrate on reducing delivery time in this city.</a:t>
            </a:r>
          </a:p>
          <a:p>
            <a:pPr marL="1257300" lvl="2" indent="-342900">
              <a:lnSpc>
                <a:spcPct val="107000"/>
              </a:lnSpc>
              <a:spcBef>
                <a:spcPts val="0"/>
              </a:spcBef>
              <a:spcAft>
                <a:spcPts val="800"/>
              </a:spcAft>
              <a:buFont typeface="+mj-lt"/>
              <a:buAutoNum type="arabicPeriod"/>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2600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6DCA-97CF-496E-B65E-3D87384C8D3B}"/>
              </a:ext>
            </a:extLst>
          </p:cNvPr>
          <p:cNvSpPr>
            <a:spLocks noGrp="1"/>
          </p:cNvSpPr>
          <p:nvPr>
            <p:ph type="title"/>
          </p:nvPr>
        </p:nvSpPr>
        <p:spPr/>
        <p:txBody>
          <a:bodyPr>
            <a:normAutofit/>
          </a:bodyPr>
          <a:lstStyle/>
          <a:p>
            <a:pPr algn="ctr"/>
            <a:r>
              <a:rPr lang="en-US" sz="4000" b="1" dirty="0">
                <a:latin typeface="+mn-lt"/>
              </a:rPr>
              <a:t>Conclusion</a:t>
            </a:r>
          </a:p>
        </p:txBody>
      </p:sp>
      <p:sp>
        <p:nvSpPr>
          <p:cNvPr id="3" name="Content Placeholder 2">
            <a:extLst>
              <a:ext uri="{FF2B5EF4-FFF2-40B4-BE49-F238E27FC236}">
                <a16:creationId xmlns:a16="http://schemas.microsoft.com/office/drawing/2014/main" id="{3B927327-FB12-4B00-92B2-A3CA7B10478A}"/>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Amazon is the top and highly recommended website/application for online shopping. Amazon is the customer’s primacy choice of online shopping websites for various reasons like website speed, quick online purchase, various payment options, speedy delivery, better website efficiency and more variety of offers for the products and etc.</a:t>
            </a:r>
          </a:p>
          <a:p>
            <a:pPr marL="342900" marR="0" lvl="0" indent="-342900">
              <a:lnSpc>
                <a:spcPct val="107000"/>
              </a:lnSpc>
              <a:spcBef>
                <a:spcPts val="0"/>
              </a:spcBef>
              <a:spcAft>
                <a:spcPts val="0"/>
              </a:spcAft>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Flipkart is the second top online shopping website for the reasons like providing better relevant product information, more payment options availability, provides more variety of offers and speed delivery in Delhi.</a:t>
            </a:r>
          </a:p>
          <a:p>
            <a:pPr marL="342900" marR="0" lvl="0" indent="-342900">
              <a:lnSpc>
                <a:spcPct val="107000"/>
              </a:lnSpc>
              <a:spcBef>
                <a:spcPts val="0"/>
              </a:spcBef>
              <a:spcAft>
                <a:spcPts val="800"/>
              </a:spcAft>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In Bangalore, Myntra also mostly used by customers, and it is recommended to their friends.</a:t>
            </a:r>
          </a:p>
          <a:p>
            <a:endParaRPr lang="en-US" dirty="0"/>
          </a:p>
        </p:txBody>
      </p:sp>
    </p:spTree>
    <p:extLst>
      <p:ext uri="{BB962C8B-B14F-4D97-AF65-F5344CB8AC3E}">
        <p14:creationId xmlns:p14="http://schemas.microsoft.com/office/powerpoint/2010/main" val="72062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957C-E423-4CFC-9186-61FEFA95C976}"/>
              </a:ext>
            </a:extLst>
          </p:cNvPr>
          <p:cNvSpPr>
            <a:spLocks noGrp="1"/>
          </p:cNvSpPr>
          <p:nvPr>
            <p:ph type="title"/>
          </p:nvPr>
        </p:nvSpPr>
        <p:spPr>
          <a:xfrm>
            <a:off x="838200" y="498764"/>
            <a:ext cx="10515600" cy="1039091"/>
          </a:xfrm>
        </p:spPr>
        <p:txBody>
          <a:bodyPr>
            <a:noAutofit/>
          </a:bodyPr>
          <a:lstStyle/>
          <a:p>
            <a:pPr algn="ctr"/>
            <a:br>
              <a:rPr lang="en-US" sz="4000" b="1" dirty="0"/>
            </a:br>
            <a:r>
              <a:rPr lang="en-US" sz="4000" b="1" dirty="0">
                <a:latin typeface="Calibri" panose="020F0502020204030204" pitchFamily="34" charset="0"/>
                <a:ea typeface="Calibri" panose="020F0502020204030204" pitchFamily="34" charset="0"/>
                <a:cs typeface="Times New Roman" panose="02020603050405020304" pitchFamily="18" charset="0"/>
              </a:rPr>
              <a:t>What is </a:t>
            </a:r>
            <a:r>
              <a:rPr lang="en-US" sz="4000" b="1" dirty="0">
                <a:effectLst/>
                <a:latin typeface="Calibri" panose="020F0502020204030204" pitchFamily="34" charset="0"/>
                <a:ea typeface="Calibri" panose="020F0502020204030204" pitchFamily="34" charset="0"/>
                <a:cs typeface="Times New Roman" panose="02020603050405020304" pitchFamily="18" charset="0"/>
              </a:rPr>
              <a:t>Customer Retention?</a:t>
            </a:r>
            <a:endParaRPr lang="en-US" sz="4000" b="1" dirty="0"/>
          </a:p>
        </p:txBody>
      </p:sp>
      <p:sp>
        <p:nvSpPr>
          <p:cNvPr id="3" name="Content Placeholder 2">
            <a:extLst>
              <a:ext uri="{FF2B5EF4-FFF2-40B4-BE49-F238E27FC236}">
                <a16:creationId xmlns:a16="http://schemas.microsoft.com/office/drawing/2014/main" id="{1D97B5A2-2761-4976-9EE4-B0DEF28A91F1}"/>
              </a:ext>
            </a:extLst>
          </p:cNvPr>
          <p:cNvSpPr>
            <a:spLocks noGrp="1"/>
          </p:cNvSpPr>
          <p:nvPr>
            <p:ph idx="1"/>
          </p:nvPr>
        </p:nvSpPr>
        <p:spPr/>
        <p:txBody>
          <a:bodyPr>
            <a:normAutofit/>
          </a:bodyPr>
          <a:lstStyle/>
          <a:p>
            <a:r>
              <a:rPr lang="en-US" sz="3600" dirty="0">
                <a:effectLst/>
                <a:latin typeface="Calibri" panose="020F0502020204030204" pitchFamily="34" charset="0"/>
                <a:ea typeface="Calibri" panose="020F0502020204030204" pitchFamily="34" charset="0"/>
                <a:cs typeface="Times New Roman" panose="02020603050405020304" pitchFamily="18" charset="0"/>
              </a:rPr>
              <a:t>Customer retention refers to a company’s ability to turn customers into repeat buyers and prevent them from switching to a competitor. It indicates whether your product and the quality of your service please your existing customers. It’s also the lifeblood of most subscription-based companies and service providers.</a:t>
            </a:r>
          </a:p>
          <a:p>
            <a:endParaRPr lang="en-US" sz="3600" dirty="0"/>
          </a:p>
        </p:txBody>
      </p:sp>
    </p:spTree>
    <p:extLst>
      <p:ext uri="{BB962C8B-B14F-4D97-AF65-F5344CB8AC3E}">
        <p14:creationId xmlns:p14="http://schemas.microsoft.com/office/powerpoint/2010/main" val="425578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FB36-1B8E-49B8-B316-04FE2E75C5BE}"/>
              </a:ext>
            </a:extLst>
          </p:cNvPr>
          <p:cNvSpPr>
            <a:spLocks noGrp="1"/>
          </p:cNvSpPr>
          <p:nvPr>
            <p:ph type="title"/>
          </p:nvPr>
        </p:nvSpPr>
        <p:spPr>
          <a:xfrm>
            <a:off x="838200" y="803563"/>
            <a:ext cx="10515600" cy="900545"/>
          </a:xfrm>
        </p:spPr>
        <p:txBody>
          <a:bodyPr>
            <a:normAutofit fontScale="90000"/>
          </a:bodyPr>
          <a:lstStyle/>
          <a:p>
            <a:pPr algn="ctr"/>
            <a:r>
              <a:rPr lang="en-US" b="1" dirty="0">
                <a:latin typeface="Calibri" panose="020F0502020204030204" pitchFamily="34" charset="0"/>
                <a:ea typeface="Calibri" panose="020F0502020204030204" pitchFamily="34" charset="0"/>
                <a:cs typeface="Times New Roman" panose="02020603050405020304" pitchFamily="18" charset="0"/>
              </a:rPr>
              <a:t>Why </a:t>
            </a:r>
            <a:r>
              <a:rPr lang="en-US" b="1" dirty="0">
                <a:effectLst/>
                <a:latin typeface="Calibri" panose="020F0502020204030204" pitchFamily="34" charset="0"/>
                <a:ea typeface="Calibri" panose="020F0502020204030204" pitchFamily="34" charset="0"/>
                <a:cs typeface="Times New Roman" panose="02020603050405020304" pitchFamily="18" charset="0"/>
              </a:rPr>
              <a:t>Customer Retention is important?</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A76FC010-42DA-487E-BC5F-5A2AC78D9D68}"/>
              </a:ext>
            </a:extLst>
          </p:cNvPr>
          <p:cNvSpPr>
            <a:spLocks noGrp="1"/>
          </p:cNvSpPr>
          <p:nvPr>
            <p:ph idx="1"/>
          </p:nvPr>
        </p:nvSpPr>
        <p:spPr/>
        <p:txBody>
          <a:bodyPr>
            <a:normAutofit lnSpcReduction="10000"/>
          </a:bodyPr>
          <a:lstStyle/>
          <a:p>
            <a:r>
              <a:rPr lang="en-US" dirty="0"/>
              <a:t> Retention is Cheaper than Acquisition</a:t>
            </a:r>
          </a:p>
          <a:p>
            <a:r>
              <a:rPr lang="en-US" dirty="0"/>
              <a:t> Loyal Customers are More Profitable</a:t>
            </a:r>
          </a:p>
          <a:p>
            <a:r>
              <a:rPr lang="en-US" dirty="0"/>
              <a:t> The Brand Will Stand Out from the Crowd</a:t>
            </a:r>
          </a:p>
          <a:p>
            <a:r>
              <a:rPr lang="en-US" dirty="0"/>
              <a:t> Retailers Earn More Word of Mouth Referrals</a:t>
            </a:r>
          </a:p>
          <a:p>
            <a:r>
              <a:rPr lang="en-US" dirty="0"/>
              <a:t> Engaged Customers Provide More Feedback</a:t>
            </a:r>
          </a:p>
          <a:p>
            <a:r>
              <a:rPr lang="en-US" dirty="0"/>
              <a:t> Customers Will Explore the Brand</a:t>
            </a:r>
          </a:p>
          <a:p>
            <a:r>
              <a:rPr lang="en-US" dirty="0"/>
              <a:t> Loyal Customers are More Forgiving</a:t>
            </a:r>
          </a:p>
          <a:p>
            <a:r>
              <a:rPr lang="en-US" dirty="0"/>
              <a:t> Retailers Earn Wiggle Room to Try New Things</a:t>
            </a:r>
          </a:p>
          <a:p>
            <a:r>
              <a:rPr lang="en-US" dirty="0"/>
              <a:t> It's Better for Employee Health</a:t>
            </a:r>
          </a:p>
        </p:txBody>
      </p:sp>
    </p:spTree>
    <p:extLst>
      <p:ext uri="{BB962C8B-B14F-4D97-AF65-F5344CB8AC3E}">
        <p14:creationId xmlns:p14="http://schemas.microsoft.com/office/powerpoint/2010/main" val="49660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DFBA-3789-4E3A-8944-ECC7D41A21A4}"/>
              </a:ext>
            </a:extLst>
          </p:cNvPr>
          <p:cNvSpPr>
            <a:spLocks noGrp="1"/>
          </p:cNvSpPr>
          <p:nvPr>
            <p:ph type="title"/>
          </p:nvPr>
        </p:nvSpPr>
        <p:spPr/>
        <p:txBody>
          <a:bodyPr>
            <a:normAutofit/>
          </a:bodyPr>
          <a:lstStyle/>
          <a:p>
            <a:r>
              <a:rPr lang="en-US" sz="4000" b="1" dirty="0">
                <a:latin typeface="+mn-lt"/>
              </a:rPr>
              <a:t>Assumptions about the data:</a:t>
            </a:r>
          </a:p>
        </p:txBody>
      </p:sp>
      <p:sp>
        <p:nvSpPr>
          <p:cNvPr id="3" name="Content Placeholder 2">
            <a:extLst>
              <a:ext uri="{FF2B5EF4-FFF2-40B4-BE49-F238E27FC236}">
                <a16:creationId xmlns:a16="http://schemas.microsoft.com/office/drawing/2014/main" id="{760DF81F-8F96-45BD-8419-3A1F1040849C}"/>
              </a:ext>
            </a:extLst>
          </p:cNvPr>
          <p:cNvSpPr>
            <a:spLocks noGrp="1"/>
          </p:cNvSpPr>
          <p:nvPr>
            <p:ph idx="1"/>
          </p:nvPr>
        </p:nvSpPr>
        <p:spPr/>
        <p:txBody>
          <a:bodyPr>
            <a:normAutofit lnSpcReduction="10000"/>
          </a:bodyPr>
          <a:lstStyle/>
          <a:p>
            <a:r>
              <a:rPr lang="en-US" dirty="0"/>
              <a:t>The Data set has list of 269 records with 71 attributes which are the information collected from the customers about their experience and satisfaction about the online retailers.</a:t>
            </a:r>
          </a:p>
          <a:p>
            <a:r>
              <a:rPr lang="en-US" dirty="0"/>
              <a:t>Customers rated their satisfactory information(rated like strongly agree/agree/etc..) regardless of the specific retailer. It is the common satisfaction rating about online shopping.</a:t>
            </a:r>
          </a:p>
          <a:p>
            <a:r>
              <a:rPr lang="en-US" dirty="0"/>
              <a:t>The assumption for the project idea is, when a customer is having good experience and satisfaction with any online shopping, they most likely to revisit and refer to their friends. </a:t>
            </a:r>
          </a:p>
          <a:p>
            <a:r>
              <a:rPr lang="en-US" dirty="0"/>
              <a:t>So the complete project is to focus on the customers enjoyment, satisfaction and the dissatisfaction area. </a:t>
            </a:r>
          </a:p>
        </p:txBody>
      </p:sp>
    </p:spTree>
    <p:extLst>
      <p:ext uri="{BB962C8B-B14F-4D97-AF65-F5344CB8AC3E}">
        <p14:creationId xmlns:p14="http://schemas.microsoft.com/office/powerpoint/2010/main" val="4066194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C056-4B6C-4EB1-A5DD-2E1ABFF3D0F4}"/>
              </a:ext>
            </a:extLst>
          </p:cNvPr>
          <p:cNvSpPr>
            <a:spLocks noGrp="1"/>
          </p:cNvSpPr>
          <p:nvPr>
            <p:ph type="title"/>
          </p:nvPr>
        </p:nvSpPr>
        <p:spPr/>
        <p:txBody>
          <a:bodyPr>
            <a:normAutofit/>
          </a:bodyPr>
          <a:lstStyle/>
          <a:p>
            <a:r>
              <a:rPr lang="en-US" sz="4000" b="1" dirty="0">
                <a:latin typeface="+mn-lt"/>
              </a:rPr>
              <a:t>Exploratory Data Analysis</a:t>
            </a:r>
          </a:p>
        </p:txBody>
      </p:sp>
      <p:sp>
        <p:nvSpPr>
          <p:cNvPr id="3" name="Content Placeholder 2">
            <a:extLst>
              <a:ext uri="{FF2B5EF4-FFF2-40B4-BE49-F238E27FC236}">
                <a16:creationId xmlns:a16="http://schemas.microsoft.com/office/drawing/2014/main" id="{0BDF576D-0E65-49A3-A0B0-2A50138AF64B}"/>
              </a:ext>
            </a:extLst>
          </p:cNvPr>
          <p:cNvSpPr>
            <a:spLocks noGrp="1"/>
          </p:cNvSpPr>
          <p:nvPr>
            <p:ph idx="1"/>
          </p:nvPr>
        </p:nvSpPr>
        <p:spPr/>
        <p:txBody>
          <a:bodyPr/>
          <a:lstStyle/>
          <a:p>
            <a:r>
              <a:rPr lang="en-US" dirty="0"/>
              <a:t>There is no null/missing values in the dataset.</a:t>
            </a:r>
          </a:p>
          <a:p>
            <a:r>
              <a:rPr lang="en-US" dirty="0"/>
              <a:t>We have done univariate analysis by visualizing the </a:t>
            </a:r>
            <a:r>
              <a:rPr lang="en-US" dirty="0" err="1"/>
              <a:t>countplot</a:t>
            </a:r>
            <a:r>
              <a:rPr lang="en-US" dirty="0"/>
              <a:t> for each attribute, and it gives the better idea about the customers experience and expectations.</a:t>
            </a:r>
          </a:p>
          <a:p>
            <a:r>
              <a:rPr lang="en-US" dirty="0"/>
              <a:t>Also we have done bivariate analysis between the features to understand the correlation between the features.</a:t>
            </a:r>
          </a:p>
          <a:p>
            <a:r>
              <a:rPr lang="en-US" dirty="0"/>
              <a:t>In the following slides will look into deep analysis and visualizations about the features.</a:t>
            </a:r>
          </a:p>
        </p:txBody>
      </p:sp>
    </p:spTree>
    <p:extLst>
      <p:ext uri="{BB962C8B-B14F-4D97-AF65-F5344CB8AC3E}">
        <p14:creationId xmlns:p14="http://schemas.microsoft.com/office/powerpoint/2010/main" val="206535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B1A8-7E4C-4466-A3E4-8F2F73B008E9}"/>
              </a:ext>
            </a:extLst>
          </p:cNvPr>
          <p:cNvSpPr>
            <a:spLocks noGrp="1"/>
          </p:cNvSpPr>
          <p:nvPr>
            <p:ph type="title"/>
          </p:nvPr>
        </p:nvSpPr>
        <p:spPr/>
        <p:txBody>
          <a:bodyPr>
            <a:normAutofit/>
          </a:bodyPr>
          <a:lstStyle/>
          <a:p>
            <a:r>
              <a:rPr lang="en-US" sz="4000" b="1" dirty="0">
                <a:latin typeface="+mn-lt"/>
              </a:rPr>
              <a:t>About the Customers personal information</a:t>
            </a:r>
            <a:endParaRPr lang="en-US" sz="4000" dirty="0">
              <a:latin typeface="+mn-lt"/>
            </a:endParaRPr>
          </a:p>
        </p:txBody>
      </p:sp>
      <p:sp>
        <p:nvSpPr>
          <p:cNvPr id="3" name="Content Placeholder 2">
            <a:extLst>
              <a:ext uri="{FF2B5EF4-FFF2-40B4-BE49-F238E27FC236}">
                <a16:creationId xmlns:a16="http://schemas.microsoft.com/office/drawing/2014/main" id="{6D8AB45C-FA84-48F2-BFF2-239EA73EE97D}"/>
              </a:ext>
            </a:extLst>
          </p:cNvPr>
          <p:cNvSpPr>
            <a:spLocks noGrp="1"/>
          </p:cNvSpPr>
          <p:nvPr>
            <p:ph idx="1"/>
          </p:nvPr>
        </p:nvSpPr>
        <p:spPr/>
        <p:txBody>
          <a:bodyPr/>
          <a:lstStyle/>
          <a:p>
            <a:r>
              <a:rPr lang="en-US" dirty="0"/>
              <a:t>We have more female customers than male customers.</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68F7E658-D22D-4503-8523-9BCD5472669A}"/>
              </a:ext>
            </a:extLst>
          </p:cNvPr>
          <p:cNvPicPr>
            <a:picLocks noChangeAspect="1"/>
          </p:cNvPicPr>
          <p:nvPr/>
        </p:nvPicPr>
        <p:blipFill>
          <a:blip r:embed="rId2"/>
          <a:stretch>
            <a:fillRect/>
          </a:stretch>
        </p:blipFill>
        <p:spPr>
          <a:xfrm>
            <a:off x="1206210" y="2385580"/>
            <a:ext cx="5804190" cy="3652536"/>
          </a:xfrm>
          <a:prstGeom prst="rect">
            <a:avLst/>
          </a:prstGeom>
        </p:spPr>
      </p:pic>
    </p:spTree>
    <p:extLst>
      <p:ext uri="{BB962C8B-B14F-4D97-AF65-F5344CB8AC3E}">
        <p14:creationId xmlns:p14="http://schemas.microsoft.com/office/powerpoint/2010/main" val="821284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B2DD-6650-480F-AC82-30C754EC5618}"/>
              </a:ext>
            </a:extLst>
          </p:cNvPr>
          <p:cNvSpPr>
            <a:spLocks noGrp="1"/>
          </p:cNvSpPr>
          <p:nvPr>
            <p:ph type="title"/>
          </p:nvPr>
        </p:nvSpPr>
        <p:spPr/>
        <p:txBody>
          <a:bodyPr>
            <a:normAutofit/>
          </a:bodyPr>
          <a:lstStyle/>
          <a:p>
            <a:pPr algn="ctr"/>
            <a:r>
              <a:rPr lang="en-US" sz="4000" b="1" dirty="0">
                <a:latin typeface="+mn-lt"/>
              </a:rPr>
              <a:t>About the Customers personal information</a:t>
            </a:r>
          </a:p>
        </p:txBody>
      </p:sp>
      <p:sp>
        <p:nvSpPr>
          <p:cNvPr id="3" name="Content Placeholder 2">
            <a:extLst>
              <a:ext uri="{FF2B5EF4-FFF2-40B4-BE49-F238E27FC236}">
                <a16:creationId xmlns:a16="http://schemas.microsoft.com/office/drawing/2014/main" id="{A96AFF83-7EF1-48A0-96F4-07A500F2A39D}"/>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more female customers who are using online retail stores for more than 4 years.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More number of female customers are between the age 21-40 years.</a:t>
            </a:r>
          </a:p>
          <a:p>
            <a:pPr marL="342900" marR="0" lvl="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B3D61F2-52FC-4B8C-9050-E91D223FAEA6}"/>
              </a:ext>
            </a:extLst>
          </p:cNvPr>
          <p:cNvPicPr>
            <a:picLocks noChangeAspect="1"/>
          </p:cNvPicPr>
          <p:nvPr/>
        </p:nvPicPr>
        <p:blipFill>
          <a:blip r:embed="rId2"/>
          <a:stretch>
            <a:fillRect/>
          </a:stretch>
        </p:blipFill>
        <p:spPr>
          <a:xfrm>
            <a:off x="6096000" y="2773506"/>
            <a:ext cx="4946073" cy="3829050"/>
          </a:xfrm>
          <a:prstGeom prst="rect">
            <a:avLst/>
          </a:prstGeom>
        </p:spPr>
      </p:pic>
      <p:pic>
        <p:nvPicPr>
          <p:cNvPr id="9" name="Picture 8">
            <a:extLst>
              <a:ext uri="{FF2B5EF4-FFF2-40B4-BE49-F238E27FC236}">
                <a16:creationId xmlns:a16="http://schemas.microsoft.com/office/drawing/2014/main" id="{67543B0F-B18F-426C-B13A-C1C54320C8B1}"/>
              </a:ext>
            </a:extLst>
          </p:cNvPr>
          <p:cNvPicPr>
            <a:picLocks noChangeAspect="1"/>
          </p:cNvPicPr>
          <p:nvPr/>
        </p:nvPicPr>
        <p:blipFill>
          <a:blip r:embed="rId3"/>
          <a:stretch>
            <a:fillRect/>
          </a:stretch>
        </p:blipFill>
        <p:spPr>
          <a:xfrm>
            <a:off x="1516639" y="2766579"/>
            <a:ext cx="4448175" cy="3686175"/>
          </a:xfrm>
          <a:prstGeom prst="rect">
            <a:avLst/>
          </a:prstGeom>
        </p:spPr>
      </p:pic>
    </p:spTree>
    <p:extLst>
      <p:ext uri="{BB962C8B-B14F-4D97-AF65-F5344CB8AC3E}">
        <p14:creationId xmlns:p14="http://schemas.microsoft.com/office/powerpoint/2010/main" val="136814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44FE-BFAD-45B8-A0BE-7FE8A39F3370}"/>
              </a:ext>
            </a:extLst>
          </p:cNvPr>
          <p:cNvSpPr>
            <a:spLocks noGrp="1"/>
          </p:cNvSpPr>
          <p:nvPr>
            <p:ph type="title"/>
          </p:nvPr>
        </p:nvSpPr>
        <p:spPr/>
        <p:txBody>
          <a:bodyPr>
            <a:normAutofit/>
          </a:bodyPr>
          <a:lstStyle/>
          <a:p>
            <a:pPr algn="ctr"/>
            <a:r>
              <a:rPr lang="en-US" sz="4000" b="1" dirty="0">
                <a:latin typeface="+mn-lt"/>
              </a:rPr>
              <a:t>About Purchase</a:t>
            </a:r>
          </a:p>
        </p:txBody>
      </p:sp>
      <p:sp>
        <p:nvSpPr>
          <p:cNvPr id="3" name="Content Placeholder 2">
            <a:extLst>
              <a:ext uri="{FF2B5EF4-FFF2-40B4-BE49-F238E27FC236}">
                <a16:creationId xmlns:a16="http://schemas.microsoft.com/office/drawing/2014/main" id="{FFF5B909-3BD6-46CE-978D-5C98A10ECA2E}"/>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highest number of online shopping is from the city Delhi. In the city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Bullandshahr</a:t>
            </a:r>
            <a:r>
              <a:rPr lang="en-US" sz="1800" dirty="0">
                <a:effectLst/>
                <a:latin typeface="Calibri" panose="020F0502020204030204" pitchFamily="34" charset="0"/>
                <a:ea typeface="Calibri" panose="020F0502020204030204" pitchFamily="34" charset="0"/>
                <a:cs typeface="Times New Roman" panose="02020603050405020304" pitchFamily="18" charset="0"/>
              </a:rPr>
              <a:t>, its very less.</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5D79F16-DF2C-4859-A4E2-011BF7D71264}"/>
              </a:ext>
            </a:extLst>
          </p:cNvPr>
          <p:cNvPicPr>
            <a:picLocks noChangeAspect="1"/>
          </p:cNvPicPr>
          <p:nvPr/>
        </p:nvPicPr>
        <p:blipFill>
          <a:blip r:embed="rId2"/>
          <a:stretch>
            <a:fillRect/>
          </a:stretch>
        </p:blipFill>
        <p:spPr>
          <a:xfrm>
            <a:off x="1134340" y="2319770"/>
            <a:ext cx="5488133" cy="3105150"/>
          </a:xfrm>
          <a:prstGeom prst="rect">
            <a:avLst/>
          </a:prstGeom>
        </p:spPr>
      </p:pic>
    </p:spTree>
    <p:extLst>
      <p:ext uri="{BB962C8B-B14F-4D97-AF65-F5344CB8AC3E}">
        <p14:creationId xmlns:p14="http://schemas.microsoft.com/office/powerpoint/2010/main" val="745818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1315</Words>
  <Application>Microsoft Office PowerPoint</Application>
  <PresentationFormat>Widescreen</PresentationFormat>
  <Paragraphs>125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Symbol</vt:lpstr>
      <vt:lpstr>Wingdings</vt:lpstr>
      <vt:lpstr>Office Theme</vt:lpstr>
      <vt:lpstr>Customer Retention Project</vt:lpstr>
      <vt:lpstr>Contents</vt:lpstr>
      <vt:lpstr> What is Customer Retention?</vt:lpstr>
      <vt:lpstr>Why Customer Retention is important? </vt:lpstr>
      <vt:lpstr>Assumptions about the data:</vt:lpstr>
      <vt:lpstr>Exploratory Data Analysis</vt:lpstr>
      <vt:lpstr>About the Customers personal information</vt:lpstr>
      <vt:lpstr>About the Customers personal information</vt:lpstr>
      <vt:lpstr>About Purchase</vt:lpstr>
      <vt:lpstr>About Purchase</vt:lpstr>
      <vt:lpstr>About Purchase</vt:lpstr>
      <vt:lpstr>About Online Retailers and Customers Experience</vt:lpstr>
      <vt:lpstr>About Online Retailers and Customers Experience</vt:lpstr>
      <vt:lpstr>About Online Retailers and Customers Experience</vt:lpstr>
      <vt:lpstr>About Online Retailers and Customers Experience</vt:lpstr>
      <vt:lpstr>About Online Retailers and Customers Experience</vt:lpstr>
      <vt:lpstr>About Online Retailers and Customers Experience</vt:lpstr>
      <vt:lpstr>About Online Retailers and Customers Experience</vt:lpstr>
      <vt:lpstr>About Online Retailers and Customers Experience</vt:lpstr>
      <vt:lpstr>About Online Retailers and Customers Experience</vt:lpstr>
      <vt:lpstr>About Online Retailers and Customers Experience</vt:lpstr>
      <vt:lpstr>About Online Retailers and Customers Experience</vt:lpstr>
      <vt:lpstr>Insights from the Analysis</vt:lpstr>
      <vt:lpstr>Insights from the Analysis</vt:lpstr>
      <vt:lpstr>Insights from the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N,Yuvarani</dc:creator>
  <cp:lastModifiedBy>N,Yuvarani</cp:lastModifiedBy>
  <cp:revision>11</cp:revision>
  <dcterms:created xsi:type="dcterms:W3CDTF">2022-01-26T13:51:32Z</dcterms:created>
  <dcterms:modified xsi:type="dcterms:W3CDTF">2022-01-26T15:22:43Z</dcterms:modified>
</cp:coreProperties>
</file>