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4" r:id="rId5"/>
    <p:sldId id="257" r:id="rId6"/>
    <p:sldId id="260" r:id="rId7"/>
    <p:sldId id="261" r:id="rId8"/>
    <p:sldId id="262" r:id="rId9"/>
    <p:sldId id="263" r:id="rId10"/>
    <p:sldId id="292" r:id="rId11"/>
    <p:sldId id="293" r:id="rId12"/>
    <p:sldId id="294" r:id="rId13"/>
    <p:sldId id="295" r:id="rId14"/>
    <p:sldId id="296" r:id="rId15"/>
    <p:sldId id="297" r:id="rId16"/>
    <p:sldId id="275" r:id="rId17"/>
    <p:sldId id="276" r:id="rId18"/>
    <p:sldId id="298" r:id="rId19"/>
    <p:sldId id="299" r:id="rId20"/>
    <p:sldId id="300" r:id="rId21"/>
    <p:sldId id="301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918F-9581-4CC4-BFFB-85BEA512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B86C-DF98-42DA-B3A2-415719B0B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7036-4097-474E-9A5F-4402105E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39F1-CC18-4360-86E3-11934B1E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215A-EB22-4520-A69D-CC1539BA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09F2-29B3-4371-B37C-C712241A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1033A-AE2F-43D0-BDD6-6F71560C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2C67-A46F-4879-B444-131A50E0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06AC-AE14-4B5C-87C9-AE1C8876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A784-3631-43DB-949B-2D9699A9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70C56-E82D-47E1-9ACC-78B81CD1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DD16-9DBF-449C-A2E1-84229667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4CEB-1932-4286-AD64-23B59610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AF62-F676-4410-8A22-D7362D8C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7B1E-C4BF-4172-84D4-7F58EBCE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EB9-6101-4144-971D-6BFAC49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83BB-BCEB-4429-B02E-B79E185F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502C-69DF-484C-B5BB-D29B3E02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7DD0-FA11-4D5B-9445-506D2D73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7D0E-4703-4B63-9107-2C02CAA2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086C-9FED-4B33-AAED-CED30DE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F234-834E-4DAB-A76D-2236AAFF8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67D0-65D2-4AFD-9EFD-61CD9C2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52B-8E07-4C2E-98A7-2E608531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BBF0-B8D7-4C64-88AC-216AD02C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EF73-C759-4B5A-99E2-47FBC613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7CEF-394D-4519-A53A-E7F027F9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F1403-E29D-4A81-A37D-37BA3DB1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FB07-B654-4243-9E12-40114B2E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9227-74BB-4863-B50E-8B126693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2BF9-7AFD-42FE-A68B-9453972C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5C20-0AD2-4A23-9097-7828369F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AD91-381C-49FD-AAF3-762FAEA7E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DFB8-FFA3-470D-9B21-72C3F4375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3BEC5-1257-4B03-A5AD-6DE1040A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2624-F8B6-4569-811B-94E2074CA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8D2C5-71CF-4B67-8C41-4C28FB5E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6C1B3-0CC5-4413-B892-3A3706F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7E4E6-AEAD-4955-9AEF-71227115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5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6BBF-AB50-4F0B-97DF-3E19D8F6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F9AC7-26C5-4CC2-85A7-D614D5B7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11C39-D5AA-459F-A023-FEC5BAE4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A9A81-CE92-472B-8E10-351C2F9D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78A72-ABA1-44F5-A5EF-52FDCCB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D8874-CDD9-4DAB-BD9B-34BD3583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EE9C-8E87-41C4-B6CB-2D89BC0A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ECA0-4A92-4FC9-B0CB-7961A0A0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0B29-93D4-411E-99EC-4C5616B9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62330-1E3F-42DD-864B-4A12D54E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4B90-F318-4EA6-BF99-35581D4D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91FC-7956-415A-BB3A-3260008D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3477C-DE8B-4555-8E30-F01B649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3D32-F49A-41F8-88AD-076ED5AB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6D06-1482-46B4-80CC-DB7BB818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00B3-28F7-4929-BE8C-69A73232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22BA1-835F-414A-AFD9-71DF9F43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91582-56CD-41F2-AA20-11E85F34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F5D2-75F2-4336-AB19-6DA74625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02827-6ED4-4009-B84B-7D2D6FB0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5C15-FC5E-49B5-BAAB-5859F427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277F-E8F2-497E-B732-4D0FBD4D7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3E5C-5B53-44EC-9ADD-ABD024DA6D8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152F-6202-4B4B-B595-3EFEF985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337E-BECE-4960-AA9E-0C545E1D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0697-047A-40AE-87E5-DB5D03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01F-9A7B-4483-B21B-673B7337D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A401C-8566-4180-AA41-526D7A1C7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4861-DB98-4C3E-944D-F5C764F2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04719-A0D5-4E21-B578-DF8946629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71" y="1867828"/>
            <a:ext cx="441414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739B3-E9CA-490C-9362-1EF58E5D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29" y="1867828"/>
            <a:ext cx="44958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F53E-BB30-4158-8163-0060EE65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CF684-0A0C-495A-A3C7-564A7A14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411365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B05F6-82E8-474D-8BDF-609455FF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814" y="2193131"/>
            <a:ext cx="4457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68E7-016F-41B5-9369-ABA16D56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7ED95-9151-4A76-B595-D646E3023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041" y="2013207"/>
            <a:ext cx="3924300" cy="3638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AE79B-E56A-4196-9258-54F509B2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92" y="2013207"/>
            <a:ext cx="37433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4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B3C2-AF12-4C9A-8E62-89BB69E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818AB-1BFC-4621-9BFB-8153B9419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90" y="2136152"/>
            <a:ext cx="4067175" cy="3505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52E3A-70DD-4879-9842-C48B8BB2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13" y="2136152"/>
            <a:ext cx="3781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FC55-C468-47CE-AD35-AA32D5CD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1547B-2CEA-45D5-A85F-2D4A74438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98" y="2070943"/>
            <a:ext cx="3781425" cy="4057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11C7C-911E-42BC-9537-B5938AA2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19" y="2070943"/>
            <a:ext cx="37147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E244-D812-4E9E-8A51-34D0D90F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004C0-273E-46BD-88C9-F4E87D31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33" y="2112120"/>
            <a:ext cx="3629025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0D024-7659-4320-9372-0696F5A8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25" y="2112120"/>
            <a:ext cx="3819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ACA8-0964-4BAD-8B52-CA6155B3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EDA Observations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2D83-C327-4337-9AC9-3E9EB19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There are majority of the properties are belongs to 1-STORY 1946 &amp; NEWER ALL STYLES and followed by 2-STORY 1946 &amp; NEWER</a:t>
            </a:r>
          </a:p>
          <a:p>
            <a:r>
              <a:rPr lang="en-US" dirty="0"/>
              <a:t>2. The quality of overall material and finish of the house is mostly average and followed by above average.</a:t>
            </a:r>
          </a:p>
          <a:p>
            <a:r>
              <a:rPr lang="en-US" dirty="0"/>
              <a:t>3. Majority of the properties are having average condition.</a:t>
            </a:r>
          </a:p>
          <a:p>
            <a:r>
              <a:rPr lang="en-US" dirty="0"/>
              <a:t>4. Most of the </a:t>
            </a:r>
            <a:r>
              <a:rPr lang="en-US" dirty="0" err="1"/>
              <a:t>properites</a:t>
            </a:r>
            <a:r>
              <a:rPr lang="en-US" dirty="0"/>
              <a:t> does not have full bathroom in basement and the second </a:t>
            </a:r>
            <a:r>
              <a:rPr lang="en-US" dirty="0" err="1"/>
              <a:t>higest</a:t>
            </a:r>
            <a:r>
              <a:rPr lang="en-US" dirty="0"/>
              <a:t> is with one bathroom at basement.</a:t>
            </a:r>
          </a:p>
          <a:p>
            <a:r>
              <a:rPr lang="en-US" dirty="0"/>
              <a:t>5.Majority of the </a:t>
            </a:r>
            <a:r>
              <a:rPr lang="en-US" dirty="0" err="1"/>
              <a:t>properites</a:t>
            </a:r>
            <a:r>
              <a:rPr lang="en-US" dirty="0"/>
              <a:t> does not have half bathrooms at basement.</a:t>
            </a:r>
          </a:p>
          <a:p>
            <a:r>
              <a:rPr lang="en-US" dirty="0"/>
              <a:t>6. Most of the properties are having 2 bathrooms above the basement and </a:t>
            </a:r>
            <a:r>
              <a:rPr lang="en-US" dirty="0" err="1"/>
              <a:t>follwed</a:t>
            </a:r>
            <a:r>
              <a:rPr lang="en-US" dirty="0"/>
              <a:t> by few properties with 1 bathroom.</a:t>
            </a:r>
          </a:p>
          <a:p>
            <a:r>
              <a:rPr lang="en-US" dirty="0"/>
              <a:t>7. Mostly there is no half bathrooms above basement and some properties with 1 half bathrooms.</a:t>
            </a:r>
          </a:p>
          <a:p>
            <a:r>
              <a:rPr lang="en-US" dirty="0"/>
              <a:t>8. Majority of the </a:t>
            </a:r>
            <a:r>
              <a:rPr lang="en-US" dirty="0" err="1"/>
              <a:t>properites</a:t>
            </a:r>
            <a:r>
              <a:rPr lang="en-US" dirty="0"/>
              <a:t> are having 3 bedrooms above the grade.</a:t>
            </a:r>
          </a:p>
          <a:p>
            <a:r>
              <a:rPr lang="en-US" dirty="0"/>
              <a:t>9. 1 kitchen is available for most of the properties.</a:t>
            </a:r>
          </a:p>
          <a:p>
            <a:r>
              <a:rPr lang="en-US" dirty="0"/>
              <a:t>10. Most of the properties are having 6 rooms above the basement and followed by properties with 7 rooms.</a:t>
            </a:r>
          </a:p>
        </p:txBody>
      </p:sp>
    </p:spTree>
    <p:extLst>
      <p:ext uri="{BB962C8B-B14F-4D97-AF65-F5344CB8AC3E}">
        <p14:creationId xmlns:p14="http://schemas.microsoft.com/office/powerpoint/2010/main" val="215717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77CC-05C7-4834-8964-F8349E2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E38A2A-40F5-4E97-9BC2-66A73AA4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11. Most of the properties are having no fire place and followed by 1 fire place.</a:t>
            </a:r>
          </a:p>
          <a:p>
            <a:r>
              <a:rPr lang="en-US" dirty="0"/>
              <a:t>12. Most of the </a:t>
            </a:r>
            <a:r>
              <a:rPr lang="en-US" dirty="0" err="1"/>
              <a:t>properites</a:t>
            </a:r>
            <a:r>
              <a:rPr lang="en-US" dirty="0"/>
              <a:t> are with </a:t>
            </a:r>
            <a:r>
              <a:rPr lang="en-US" dirty="0" err="1"/>
              <a:t>grage</a:t>
            </a:r>
            <a:r>
              <a:rPr lang="en-US" dirty="0"/>
              <a:t> size of 2 cars.</a:t>
            </a:r>
          </a:p>
          <a:p>
            <a:r>
              <a:rPr lang="en-US" dirty="0"/>
              <a:t>13. Most of the properties are from the Residential Low Density zone.</a:t>
            </a:r>
          </a:p>
          <a:p>
            <a:r>
              <a:rPr lang="en-US" dirty="0"/>
              <a:t>14. Most of the </a:t>
            </a:r>
            <a:r>
              <a:rPr lang="en-US" dirty="0" err="1"/>
              <a:t>properites</a:t>
            </a:r>
            <a:r>
              <a:rPr lang="en-US" dirty="0"/>
              <a:t> are having paved street to the property.</a:t>
            </a:r>
          </a:p>
          <a:p>
            <a:r>
              <a:rPr lang="en-US" dirty="0"/>
              <a:t>15. Most of the properties are in regular shape</a:t>
            </a:r>
          </a:p>
          <a:p>
            <a:r>
              <a:rPr lang="en-US" dirty="0"/>
              <a:t>16. Majority of the properties are in near flat same level land counter</a:t>
            </a:r>
          </a:p>
          <a:p>
            <a:r>
              <a:rPr lang="en-US" dirty="0"/>
              <a:t>17. Almost the </a:t>
            </a:r>
            <a:r>
              <a:rPr lang="en-US" dirty="0" err="1"/>
              <a:t>proerties</a:t>
            </a:r>
            <a:r>
              <a:rPr lang="en-US" dirty="0"/>
              <a:t> are having all public utilities available at the property.</a:t>
            </a:r>
          </a:p>
          <a:p>
            <a:r>
              <a:rPr lang="en-US" dirty="0"/>
              <a:t>18. Majority of the properties are belongs to indie lot.</a:t>
            </a:r>
          </a:p>
          <a:p>
            <a:r>
              <a:rPr lang="en-US" dirty="0"/>
              <a:t>19. Majority of the properties are having gentle slope.</a:t>
            </a:r>
          </a:p>
          <a:p>
            <a:r>
              <a:rPr lang="en-US" dirty="0"/>
              <a:t>20. Most of the </a:t>
            </a:r>
            <a:r>
              <a:rPr lang="en-US" dirty="0" err="1"/>
              <a:t>properites</a:t>
            </a:r>
            <a:r>
              <a:rPr lang="en-US" dirty="0"/>
              <a:t> are Single-family Detached type of dwelling.</a:t>
            </a:r>
          </a:p>
        </p:txBody>
      </p:sp>
    </p:spTree>
    <p:extLst>
      <p:ext uri="{BB962C8B-B14F-4D97-AF65-F5344CB8AC3E}">
        <p14:creationId xmlns:p14="http://schemas.microsoft.com/office/powerpoint/2010/main" val="4917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567D-BB46-4AA7-8F9C-8D864FA9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D37D-8B91-4176-8DE4-4584FD21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21. Most of the properties are belongs to 1 story house style</a:t>
            </a:r>
          </a:p>
          <a:p>
            <a:r>
              <a:rPr lang="en-US" dirty="0"/>
              <a:t>22. Majority of the </a:t>
            </a:r>
            <a:r>
              <a:rPr lang="en-US" dirty="0" err="1"/>
              <a:t>properites</a:t>
            </a:r>
            <a:r>
              <a:rPr lang="en-US" dirty="0"/>
              <a:t> are having Gable style roofs.</a:t>
            </a:r>
          </a:p>
          <a:p>
            <a:r>
              <a:rPr lang="en-US" dirty="0"/>
              <a:t>23. Mostly the roof material is Standard (Composite) Shingle.</a:t>
            </a:r>
          </a:p>
          <a:p>
            <a:r>
              <a:rPr lang="en-US" dirty="0"/>
              <a:t>24. Mostly the exterior covering is Vinyl Siding.</a:t>
            </a:r>
          </a:p>
          <a:p>
            <a:r>
              <a:rPr lang="en-US" dirty="0"/>
              <a:t>25. Most of the properties are with average quality of the material on the exterior.</a:t>
            </a:r>
          </a:p>
          <a:p>
            <a:r>
              <a:rPr lang="en-US" dirty="0"/>
              <a:t>26. Most of the properties are with average exterior condition.</a:t>
            </a:r>
          </a:p>
          <a:p>
            <a:r>
              <a:rPr lang="en-US" dirty="0"/>
              <a:t>27. Mostly the properties are having foundation type as Poured </a:t>
            </a:r>
            <a:r>
              <a:rPr lang="en-US" dirty="0" err="1"/>
              <a:t>Contrete</a:t>
            </a:r>
            <a:r>
              <a:rPr lang="en-US" dirty="0"/>
              <a:t> or Cinder Block.</a:t>
            </a:r>
          </a:p>
          <a:p>
            <a:r>
              <a:rPr lang="en-US" dirty="0"/>
              <a:t>28. Most of the time, the height of basement is average and good.</a:t>
            </a:r>
          </a:p>
          <a:p>
            <a:r>
              <a:rPr lang="en-US" dirty="0"/>
              <a:t>29. Most of the times the basement condition is Average.</a:t>
            </a:r>
          </a:p>
          <a:p>
            <a:r>
              <a:rPr lang="en-US" dirty="0"/>
              <a:t>30. Mostly the type of heating is Gas forced warm air furnace.</a:t>
            </a:r>
          </a:p>
        </p:txBody>
      </p:sp>
    </p:spTree>
    <p:extLst>
      <p:ext uri="{BB962C8B-B14F-4D97-AF65-F5344CB8AC3E}">
        <p14:creationId xmlns:p14="http://schemas.microsoft.com/office/powerpoint/2010/main" val="91464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EDE-7435-4877-BAD6-642D3810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8B30-316D-475B-9C40-DCE34E0A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31. Most of the times Heating quality and condition is excellent.</a:t>
            </a:r>
          </a:p>
          <a:p>
            <a:r>
              <a:rPr lang="en-US" dirty="0"/>
              <a:t>32. Majority of the properties are having central Air conditioning.</a:t>
            </a:r>
          </a:p>
          <a:p>
            <a:r>
              <a:rPr lang="en-US" dirty="0"/>
              <a:t>33. Mostly the properties are having Standard Circuit Breakers &amp; Romex electrical system.</a:t>
            </a:r>
          </a:p>
          <a:p>
            <a:r>
              <a:rPr lang="en-US" dirty="0"/>
              <a:t>34. Most of the times, the kitchen quality is average.</a:t>
            </a:r>
          </a:p>
          <a:p>
            <a:r>
              <a:rPr lang="en-US" dirty="0"/>
              <a:t>35. Mostly the Home functionality is typical.</a:t>
            </a:r>
          </a:p>
          <a:p>
            <a:r>
              <a:rPr lang="en-US" dirty="0"/>
              <a:t>36. Mostly the Garage is attached from home.</a:t>
            </a:r>
          </a:p>
          <a:p>
            <a:r>
              <a:rPr lang="en-US" dirty="0"/>
              <a:t>37. Most of the times the Interior finish of the garage is unfinished.</a:t>
            </a:r>
          </a:p>
          <a:p>
            <a:r>
              <a:rPr lang="en-US" dirty="0"/>
              <a:t>38. Mostly the garage quality is average.</a:t>
            </a:r>
          </a:p>
          <a:p>
            <a:r>
              <a:rPr lang="en-US" dirty="0"/>
              <a:t>39. Mostly the garage </a:t>
            </a:r>
            <a:r>
              <a:rPr lang="en-US" dirty="0" err="1"/>
              <a:t>condistion</a:t>
            </a:r>
            <a:r>
              <a:rPr lang="en-US" dirty="0"/>
              <a:t> is average.</a:t>
            </a:r>
          </a:p>
          <a:p>
            <a:r>
              <a:rPr lang="en-US" dirty="0"/>
              <a:t>40. Mostly the drive way is paved.</a:t>
            </a:r>
          </a:p>
          <a:p>
            <a:r>
              <a:rPr lang="en-US" dirty="0"/>
              <a:t>41. Mostly the type of sale is Warranty Deed - Conventional.</a:t>
            </a:r>
          </a:p>
          <a:p>
            <a:r>
              <a:rPr lang="en-US" dirty="0"/>
              <a:t>42. Mostly the sale condition is Normal.</a:t>
            </a:r>
          </a:p>
        </p:txBody>
      </p:sp>
    </p:spTree>
    <p:extLst>
      <p:ext uri="{BB962C8B-B14F-4D97-AF65-F5344CB8AC3E}">
        <p14:creationId xmlns:p14="http://schemas.microsoft.com/office/powerpoint/2010/main" val="84139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604A-BE92-4397-802E-F0052B7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EE88-6DD1-429B-B210-69BA9575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Exploratory data analysis(EDA)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Hyper parameter Tuning</a:t>
            </a:r>
          </a:p>
          <a:p>
            <a:r>
              <a:rPr lang="en-US" dirty="0"/>
              <a:t>How to save the Model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4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C95D-D8A8-47B2-978E-0D7A3322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14FF-BBED-4DAD-80A9-7A7D108C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When the type of property is 2-STORY 1946 &amp; NEWER the price is higher and when the type is 1-STORY 1945 &amp; OLDER the price is low.</a:t>
            </a:r>
          </a:p>
          <a:p>
            <a:r>
              <a:rPr lang="en-US" dirty="0"/>
              <a:t>2. When the overall material and finish of the house is excellent, the price is high.</a:t>
            </a:r>
          </a:p>
          <a:p>
            <a:r>
              <a:rPr lang="en-US" dirty="0"/>
              <a:t>3. When the garage size is big, the price of the property is high.</a:t>
            </a:r>
          </a:p>
          <a:p>
            <a:r>
              <a:rPr lang="en-US" dirty="0"/>
              <a:t>4. The price of the property is higher in the zones of Floating Village Residential and Residential Low Density.</a:t>
            </a:r>
          </a:p>
          <a:p>
            <a:r>
              <a:rPr lang="en-US" dirty="0"/>
              <a:t>5. Almost all the properties are having all public utilities available.</a:t>
            </a:r>
          </a:p>
          <a:p>
            <a:r>
              <a:rPr lang="en-US" dirty="0"/>
              <a:t>6. When the lot configuration is Cul-de-sac and Frontage on 3 sides of property, the </a:t>
            </a:r>
            <a:r>
              <a:rPr lang="en-US" dirty="0" err="1"/>
              <a:t>the</a:t>
            </a:r>
            <a:r>
              <a:rPr lang="en-US" dirty="0"/>
              <a:t> price of the property is high.</a:t>
            </a:r>
          </a:p>
          <a:p>
            <a:r>
              <a:rPr lang="en-US" dirty="0"/>
              <a:t>7. When the type of house is Frontage on 3 sides of property and Two story, then the price is more.</a:t>
            </a:r>
          </a:p>
          <a:p>
            <a:r>
              <a:rPr lang="en-US" dirty="0"/>
              <a:t>8. When the roof material is Wood Shingles then the price is more.</a:t>
            </a:r>
          </a:p>
          <a:p>
            <a:r>
              <a:rPr lang="en-US" dirty="0"/>
              <a:t>9. When the Exterior covering is Stone and Imitation Stucco the price of the house is higher.</a:t>
            </a:r>
          </a:p>
          <a:p>
            <a:r>
              <a:rPr lang="en-US" dirty="0"/>
              <a:t>10. When the Masonry veneer type is Stone, the price of the property is high.</a:t>
            </a:r>
          </a:p>
        </p:txBody>
      </p:sp>
    </p:spTree>
    <p:extLst>
      <p:ext uri="{BB962C8B-B14F-4D97-AF65-F5344CB8AC3E}">
        <p14:creationId xmlns:p14="http://schemas.microsoft.com/office/powerpoint/2010/main" val="192198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689B-497E-4229-8966-342B206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6FA8-B340-4AA8-9111-5B199526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11. When the quality of the material on the exterior is excellent, the price is higher.</a:t>
            </a:r>
          </a:p>
          <a:p>
            <a:r>
              <a:rPr lang="en-US" dirty="0"/>
              <a:t>12. When the present condition of the material on the exterior is excellent, the price of the property is high.</a:t>
            </a:r>
          </a:p>
          <a:p>
            <a:r>
              <a:rPr lang="en-US" dirty="0"/>
              <a:t>13. When the type of the foundation is Poured </a:t>
            </a:r>
            <a:r>
              <a:rPr lang="en-US" dirty="0" err="1"/>
              <a:t>Contrete</a:t>
            </a:r>
            <a:r>
              <a:rPr lang="en-US" dirty="0"/>
              <a:t> then the price is higher.</a:t>
            </a:r>
          </a:p>
          <a:p>
            <a:r>
              <a:rPr lang="en-US" dirty="0"/>
              <a:t>14. When the height of the basement is excellent, the price of the property is high.</a:t>
            </a:r>
          </a:p>
          <a:p>
            <a:r>
              <a:rPr lang="en-US" dirty="0"/>
              <a:t>15. When the basement finished area is Good Living Quarters, the price of the property is higher.</a:t>
            </a:r>
          </a:p>
          <a:p>
            <a:r>
              <a:rPr lang="en-US" dirty="0"/>
              <a:t>16. When the garage type is Built-In (Garage part of house - typically has room above garage), the price is higher.</a:t>
            </a:r>
          </a:p>
          <a:p>
            <a:r>
              <a:rPr lang="en-US" dirty="0"/>
              <a:t>17. When the garage quality is excellent, the price is higher.</a:t>
            </a:r>
          </a:p>
          <a:p>
            <a:r>
              <a:rPr lang="en-US" dirty="0"/>
              <a:t>18. When the sale type is Contract 15% Down payment regular terms and Home just constructed and sold then the price is higher.</a:t>
            </a:r>
          </a:p>
          <a:p>
            <a:r>
              <a:rPr lang="en-US" dirty="0"/>
              <a:t>19. When the sale condition is partial(Home was not completed when last assessed (associated with New Homes)), the price is higher.</a:t>
            </a:r>
          </a:p>
        </p:txBody>
      </p:sp>
    </p:spTree>
    <p:extLst>
      <p:ext uri="{BB962C8B-B14F-4D97-AF65-F5344CB8AC3E}">
        <p14:creationId xmlns:p14="http://schemas.microsoft.com/office/powerpoint/2010/main" val="398502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8056-A2BD-4815-A5DD-5E380245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A31-BCDE-4E50-93CF-A7453D29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Removed the fields with more than 50% of null values.</a:t>
            </a:r>
          </a:p>
          <a:p>
            <a:r>
              <a:rPr lang="en-US" sz="2000" dirty="0"/>
              <a:t>Handled the remaining null values with respective values.</a:t>
            </a:r>
          </a:p>
          <a:p>
            <a:r>
              <a:rPr lang="en-US" sz="2000" dirty="0"/>
              <a:t>Encoded the non-numeric data to numeric values.</a:t>
            </a:r>
          </a:p>
          <a:p>
            <a:r>
              <a:rPr lang="en-US" sz="2000" dirty="0"/>
              <a:t>Checked the skewness and reduced the skewness by using </a:t>
            </a:r>
            <a:r>
              <a:rPr lang="en-US" sz="2000" dirty="0" err="1"/>
              <a:t>PowerTansformer</a:t>
            </a:r>
            <a:r>
              <a:rPr lang="en-US" sz="2000" dirty="0"/>
              <a:t> .</a:t>
            </a:r>
          </a:p>
          <a:p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7615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956-D4E3-420C-9AC0-3085E41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80AF-EB7A-490D-8F88-A39CC731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now use regression models since out target contains </a:t>
            </a:r>
            <a:r>
              <a:rPr lang="en-US" sz="2000" dirty="0" err="1"/>
              <a:t>continous</a:t>
            </a:r>
            <a:r>
              <a:rPr lang="en-US" sz="2000" dirty="0"/>
              <a:t> data. The below list algorithms are what I’ve used in my project.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08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6024-835B-4975-BEA6-FA9448EC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7D47E0-61E5-4F9D-8003-DEE09B9B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22" y="1843260"/>
            <a:ext cx="5867400" cy="42100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6BC360-C8CB-4C37-A889-0D05BC76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83" y="1843260"/>
            <a:ext cx="3790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B372-75E1-4627-A2BF-0B1E55C5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9E6E24-3E84-4756-AD88-7529C5141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1896269"/>
            <a:ext cx="6438900" cy="4210050"/>
          </a:xfrm>
        </p:spPr>
      </p:pic>
    </p:spTree>
    <p:extLst>
      <p:ext uri="{BB962C8B-B14F-4D97-AF65-F5344CB8AC3E}">
        <p14:creationId xmlns:p14="http://schemas.microsoft.com/office/powerpoint/2010/main" val="269772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F631-2C66-4FDC-AD0E-11C2A033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Check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40FBF6-D9C5-4EE0-81D2-AC315D0C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2501106"/>
            <a:ext cx="7019925" cy="3000375"/>
          </a:xfrm>
        </p:spPr>
      </p:pic>
    </p:spTree>
    <p:extLst>
      <p:ext uri="{BB962C8B-B14F-4D97-AF65-F5344CB8AC3E}">
        <p14:creationId xmlns:p14="http://schemas.microsoft.com/office/powerpoint/2010/main" val="250810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90C-0A5D-442D-B7F8-CC5E7FC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DEED-FE46-4368-9744-F1104CBB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model accuracy and cross validation </a:t>
            </a:r>
            <a:r>
              <a:rPr lang="en-US" dirty="0" err="1"/>
              <a:t>XGBRegressor</a:t>
            </a:r>
            <a:r>
              <a:rPr lang="en-US" dirty="0"/>
              <a:t> is having less difference. So lets select </a:t>
            </a:r>
            <a:r>
              <a:rPr lang="en-US" dirty="0" err="1"/>
              <a:t>XGBRegressor</a:t>
            </a:r>
            <a:r>
              <a:rPr lang="en-US" dirty="0"/>
              <a:t> as the final model to our dataset.</a:t>
            </a:r>
          </a:p>
        </p:txBody>
      </p:sp>
    </p:spTree>
    <p:extLst>
      <p:ext uri="{BB962C8B-B14F-4D97-AF65-F5344CB8AC3E}">
        <p14:creationId xmlns:p14="http://schemas.microsoft.com/office/powerpoint/2010/main" val="52566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8048-DF96-4D27-A296-8FA3AF06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3654F4-8D5B-47CA-8FC0-E8B3DB70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parameter tuning helped to improve the accuracy from 88 to 89%.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5E0C-B857-44FE-8F22-789172CF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5" y="3280533"/>
            <a:ext cx="7791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3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C1F4-76BE-40E7-9138-F16705E2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42B2-7BDD-43A4-8314-DAC5A5CC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have used different regression model to predict the sales price of the property.</a:t>
            </a:r>
          </a:p>
          <a:p>
            <a:r>
              <a:rPr lang="en-US" dirty="0"/>
              <a:t>After building different models, we came to conclusion that </a:t>
            </a:r>
            <a:r>
              <a:rPr lang="en-US" dirty="0" err="1"/>
              <a:t>XGBRegressor</a:t>
            </a:r>
            <a:r>
              <a:rPr lang="en-US" dirty="0"/>
              <a:t> is the best model for this project and gave us an accuracy score of 89%.</a:t>
            </a:r>
          </a:p>
          <a:p>
            <a:r>
              <a:rPr lang="en-US" dirty="0"/>
              <a:t>We also saved the best model and printed the prediction results according to our model.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4D61-63A2-411A-94F6-62094996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679C-B3A6-4E23-8CAF-D23586ED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The data is provided in the CSV file below. </a:t>
            </a:r>
          </a:p>
          <a:p>
            <a:pPr marL="0" indent="0">
              <a:buNone/>
            </a:pPr>
            <a:r>
              <a:rPr lang="en-US" dirty="0"/>
              <a:t>The company is looking at prospective properties to buy houses to enter the market. You are required to build a model using Machine Learning in order to predict the actual value of the prospective properties and decide whether to invest in them or not.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2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2DE9-2318-47C0-AB75-72F830E6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4BC2-6A95-48DF-A793-679C366F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the dataset</a:t>
            </a:r>
          </a:p>
          <a:p>
            <a:r>
              <a:rPr lang="en-US" dirty="0"/>
              <a:t>Step 2: Perform statistical analysis like checking the shape and information about the data</a:t>
            </a:r>
          </a:p>
          <a:p>
            <a:r>
              <a:rPr lang="en-US" dirty="0"/>
              <a:t>Step 3: Check for null values in the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9FCE-ED8F-4E2A-B7A3-87149108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358D8-D7C1-43F8-B0D9-13B8DF25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699" y="1690688"/>
            <a:ext cx="3486150" cy="39433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A35D1-9928-4B47-B7D9-26536D64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91" y="1719263"/>
            <a:ext cx="3381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27E-4851-4E31-9CD1-01450387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D51F46-2E73-4CBF-8947-9495E6C9E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363" y="1973568"/>
            <a:ext cx="3114675" cy="39147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1944D-79F0-426B-B347-0CC6F8C9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916418"/>
            <a:ext cx="3314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F0A1-3E0C-465D-9B80-428EF1E7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51B966-7AAC-4ECE-85DD-7F6042C4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379" y="1950854"/>
            <a:ext cx="3228975" cy="38195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C5332B-0E49-4F7E-BF95-45B109DD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0842"/>
            <a:ext cx="3448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6A13-335E-45C5-AEED-8849BC2A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0D22F-1ECD-4F0D-B51C-2A2B9F71F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26" y="2130731"/>
            <a:ext cx="4667250" cy="36004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027ADD-B8A1-4D2C-A70F-3241C284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49" y="2130731"/>
            <a:ext cx="4505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6EEB-445B-435F-9A56-1BCD8EA2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B2BE73-1F06-4B00-BA9F-80D81DF2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59" y="1976645"/>
            <a:ext cx="4619625" cy="35147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78AB5-568D-4C3C-9349-8445C279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33" y="1905207"/>
            <a:ext cx="4762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1360</Words>
  <Application>Microsoft Office PowerPoint</Application>
  <PresentationFormat>Widescreen</PresentationFormat>
  <Paragraphs>113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Housing Price Prediction</vt:lpstr>
      <vt:lpstr>Contents:</vt:lpstr>
      <vt:lpstr>Problem statement:</vt:lpstr>
      <vt:lpstr>Exploratory data analysis(EDA)</vt:lpstr>
      <vt:lpstr>Visualization </vt:lpstr>
      <vt:lpstr>Visualization</vt:lpstr>
      <vt:lpstr>Visualization</vt:lpstr>
      <vt:lpstr>Visualization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EDA Observations </vt:lpstr>
      <vt:lpstr>PowerPoint Presentation</vt:lpstr>
      <vt:lpstr>PowerPoint Presentation</vt:lpstr>
      <vt:lpstr>PowerPoint Presentation</vt:lpstr>
      <vt:lpstr>Insights from EDA</vt:lpstr>
      <vt:lpstr>PowerPoint Presentation</vt:lpstr>
      <vt:lpstr>Data cleaning</vt:lpstr>
      <vt:lpstr>Model building</vt:lpstr>
      <vt:lpstr> </vt:lpstr>
      <vt:lpstr> </vt:lpstr>
      <vt:lpstr>Cross Validation Check</vt:lpstr>
      <vt:lpstr>Conclusion</vt:lpstr>
      <vt:lpstr>Hyper parameter tuning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N,Yuvarani</dc:creator>
  <cp:lastModifiedBy>N,Yuvarani</cp:lastModifiedBy>
  <cp:revision>11</cp:revision>
  <dcterms:created xsi:type="dcterms:W3CDTF">2022-02-10T13:41:35Z</dcterms:created>
  <dcterms:modified xsi:type="dcterms:W3CDTF">2022-03-10T12:42:15Z</dcterms:modified>
</cp:coreProperties>
</file>