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96" r:id="rId6"/>
    <p:sldId id="316" r:id="rId7"/>
    <p:sldId id="317" r:id="rId8"/>
    <p:sldId id="318" r:id="rId9"/>
    <p:sldId id="319" r:id="rId10"/>
    <p:sldId id="320" r:id="rId11"/>
    <p:sldId id="321" r:id="rId12"/>
    <p:sldId id="271" r:id="rId13"/>
    <p:sldId id="303" r:id="rId14"/>
    <p:sldId id="304" r:id="rId15"/>
    <p:sldId id="306" r:id="rId16"/>
    <p:sldId id="315" r:id="rId17"/>
    <p:sldId id="313" r:id="rId18"/>
    <p:sldId id="314" r:id="rId19"/>
    <p:sldId id="29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735D7-804F-47F3-996D-09BC0690FF32}" v="1973" dt="2021-03-04T08:36:43.590"/>
    <p1510:client id="{9334600E-37D0-4DE2-B01A-573D67C2E7D4}" v="9" dt="2021-03-04T09:26:10.462"/>
    <p1510:client id="{C4C2C482-1E8F-43AA-A45F-74736BDF7B9F}" v="2448" dt="2021-01-02T18:32:57.845"/>
    <p1510:client id="{DE7C8CAD-DDD8-4525-BE71-088B4E8D55FA}" v="547" dt="2021-05-22T15:04:02.724"/>
    <p1510:client id="{F4BFCC1E-8FF9-492B-A13F-102C845B31C4}" v="856" dt="2021-06-06T12:41:57.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2" d="100"/>
          <a:sy n="72"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846CE7D5-CF57-46EF-B807-FDD0502418D4}" type="datetimeFigureOut">
              <a:rPr lang="en-US" smtClean="0"/>
              <a:t>4/24/2022</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330EA680-D336-4FF7-8B7A-9848BB0A1C32}" type="slidenum">
              <a:rPr lang="en-US" smtClean="0"/>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9697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512149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938276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97909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718662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4/24/2022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343306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4/24/2022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619225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918901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6459341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636251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643876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148676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977796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446260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879002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267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118057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737785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846CE7D5-CF57-46EF-B807-FDD0502418D4}" type="datetimeFigureOut">
              <a:rPr lang="en-US" smtClean="0"/>
              <a:t>4/24/2022</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330EA680-D336-4FF7-8B7A-9848BB0A1C32}" type="slidenum">
              <a:rPr lang="en-US" smtClean="0"/>
              <a:t>‹#›</a:t>
            </a:fld>
            <a:endParaRPr lang="en-US" dirty="0"/>
          </a:p>
        </p:txBody>
      </p:sp>
    </p:spTree>
    <p:extLst>
      <p:ext uri="{BB962C8B-B14F-4D97-AF65-F5344CB8AC3E}">
        <p14:creationId xmlns:p14="http://schemas.microsoft.com/office/powerpoint/2010/main" val="34082096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2428" y="1295994"/>
            <a:ext cx="9144000" cy="1216529"/>
          </a:xfrm>
        </p:spPr>
        <p:txBody>
          <a:bodyPr>
            <a:normAutofit fontScale="90000"/>
          </a:bodyPr>
          <a:lstStyle/>
          <a:p>
            <a:pPr algn="ctr"/>
            <a:r>
              <a:rPr lang="en-US" sz="4000" dirty="0">
                <a:cs typeface="Calibri Light"/>
              </a:rPr>
              <a:t>Project presentation on :-</a:t>
            </a:r>
            <a:br>
              <a:rPr lang="en-US" sz="4000" dirty="0">
                <a:cs typeface="Calibri Light"/>
              </a:rPr>
            </a:br>
            <a:br>
              <a:rPr lang="en-US" sz="4000" dirty="0">
                <a:cs typeface="Calibri Light"/>
              </a:rPr>
            </a:br>
            <a:r>
              <a:rPr lang="en-US" sz="4000" b="1" dirty="0">
                <a:cs typeface="Calibri Light"/>
              </a:rPr>
              <a:t>RATINGS PREDICTION PROJECT</a:t>
            </a:r>
          </a:p>
        </p:txBody>
      </p:sp>
      <p:sp>
        <p:nvSpPr>
          <p:cNvPr id="3" name="Subtitle 2"/>
          <p:cNvSpPr>
            <a:spLocks noGrp="1"/>
          </p:cNvSpPr>
          <p:nvPr>
            <p:ph type="subTitle" idx="1"/>
          </p:nvPr>
        </p:nvSpPr>
        <p:spPr>
          <a:xfrm>
            <a:off x="5131696" y="4953741"/>
            <a:ext cx="4845424" cy="451379"/>
          </a:xfrm>
        </p:spPr>
        <p:txBody>
          <a:bodyPr vert="horz" lIns="91440" tIns="45720" rIns="91440" bIns="45720" rtlCol="0" anchor="t">
            <a:normAutofit fontScale="92500"/>
          </a:bodyPr>
          <a:lstStyle/>
          <a:p>
            <a:pPr algn="l"/>
            <a:r>
              <a:rPr lang="en-US" sz="2400" dirty="0">
                <a:cs typeface="Calibri"/>
              </a:rPr>
              <a:t>Submitted by: YUVARNI 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441AAD89-B030-4E24-8CD8-8783C8015711}"/>
              </a:ext>
            </a:extLst>
          </p:cNvPr>
          <p:cNvPicPr>
            <a:picLocks noChangeAspect="1"/>
          </p:cNvPicPr>
          <p:nvPr/>
        </p:nvPicPr>
        <p:blipFill>
          <a:blip r:embed="rId2"/>
          <a:stretch>
            <a:fillRect/>
          </a:stretch>
        </p:blipFill>
        <p:spPr>
          <a:xfrm>
            <a:off x="2167003" y="161157"/>
            <a:ext cx="7649227" cy="5377027"/>
          </a:xfrm>
          <a:prstGeom prst="rect">
            <a:avLst/>
          </a:prstGeom>
        </p:spPr>
      </p:pic>
      <p:sp>
        <p:nvSpPr>
          <p:cNvPr id="3" name="TextBox 2">
            <a:extLst>
              <a:ext uri="{FF2B5EF4-FFF2-40B4-BE49-F238E27FC236}">
                <a16:creationId xmlns:a16="http://schemas.microsoft.com/office/drawing/2014/main" id="{682AE09F-DDCA-4F11-9B8E-7CD05B489179}"/>
              </a:ext>
            </a:extLst>
          </p:cNvPr>
          <p:cNvSpPr txBox="1"/>
          <p:nvPr/>
        </p:nvSpPr>
        <p:spPr>
          <a:xfrm>
            <a:off x="2532346" y="5745271"/>
            <a:ext cx="88913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IN" sz="2800" dirty="0">
                <a:latin typeface="Calibri"/>
              </a:rPr>
              <a:t>getting sense of review Loud words in Rating 4:</a:t>
            </a:r>
            <a:r>
              <a:rPr lang="en-IN" sz="2800" dirty="0">
                <a:latin typeface="Calibri"/>
                <a:ea typeface="Calibri"/>
                <a:cs typeface="Calibri"/>
              </a:rPr>
              <a:t> </a:t>
            </a:r>
            <a:endParaRPr lang="en-US" sz="2800" dirty="0">
              <a:cs typeface="Calibri"/>
            </a:endParaRPr>
          </a:p>
        </p:txBody>
      </p:sp>
    </p:spTree>
    <p:extLst>
      <p:ext uri="{BB962C8B-B14F-4D97-AF65-F5344CB8AC3E}">
        <p14:creationId xmlns:p14="http://schemas.microsoft.com/office/powerpoint/2010/main" val="1626870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5FDC89F2-8319-4936-A3FB-35219678BC47}"/>
              </a:ext>
            </a:extLst>
          </p:cNvPr>
          <p:cNvPicPr>
            <a:picLocks noChangeAspect="1"/>
          </p:cNvPicPr>
          <p:nvPr/>
        </p:nvPicPr>
        <p:blipFill>
          <a:blip r:embed="rId2"/>
          <a:stretch>
            <a:fillRect/>
          </a:stretch>
        </p:blipFill>
        <p:spPr>
          <a:xfrm>
            <a:off x="2177442" y="132665"/>
            <a:ext cx="8066760" cy="5313095"/>
          </a:xfrm>
          <a:prstGeom prst="rect">
            <a:avLst/>
          </a:prstGeom>
        </p:spPr>
      </p:pic>
      <p:sp>
        <p:nvSpPr>
          <p:cNvPr id="3" name="TextBox 2">
            <a:extLst>
              <a:ext uri="{FF2B5EF4-FFF2-40B4-BE49-F238E27FC236}">
                <a16:creationId xmlns:a16="http://schemas.microsoft.com/office/drawing/2014/main" id="{0EE3154D-EA16-45E4-89A0-A6D545F848F9}"/>
              </a:ext>
            </a:extLst>
          </p:cNvPr>
          <p:cNvSpPr txBox="1"/>
          <p:nvPr/>
        </p:nvSpPr>
        <p:spPr>
          <a:xfrm>
            <a:off x="2731231" y="5734555"/>
            <a:ext cx="79728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5:</a:t>
            </a:r>
            <a:r>
              <a:rPr lang="en-US" sz="2800" dirty="0">
                <a:cs typeface="Calibri"/>
              </a:rPr>
              <a:t> </a:t>
            </a:r>
          </a:p>
        </p:txBody>
      </p:sp>
    </p:spTree>
    <p:extLst>
      <p:ext uri="{BB962C8B-B14F-4D97-AF65-F5344CB8AC3E}">
        <p14:creationId xmlns:p14="http://schemas.microsoft.com/office/powerpoint/2010/main" val="34538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7D0360-E561-4E24-A87A-A1CFA1429B88}"/>
              </a:ext>
            </a:extLst>
          </p:cNvPr>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b="1" dirty="0">
              <a:cs typeface="Segoe UI"/>
            </a:endParaRPr>
          </a:p>
        </p:txBody>
      </p:sp>
      <p:sp>
        <p:nvSpPr>
          <p:cNvPr id="3" name="TextBox 2">
            <a:extLst>
              <a:ext uri="{FF2B5EF4-FFF2-40B4-BE49-F238E27FC236}">
                <a16:creationId xmlns:a16="http://schemas.microsoft.com/office/drawing/2014/main" id="{19368921-E25E-4D34-AEFB-698A5CCAA164}"/>
              </a:ext>
            </a:extLst>
          </p:cNvPr>
          <p:cNvSpPr txBox="1"/>
          <p:nvPr/>
        </p:nvSpPr>
        <p:spPr>
          <a:xfrm>
            <a:off x="480540" y="812158"/>
            <a:ext cx="692443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Calibri Light"/>
                <a:cs typeface="Calibri Light"/>
              </a:rPr>
              <a:t>Data Pre-processing Done</a:t>
            </a:r>
            <a:endParaRPr lang="en-IN" sz="4000" b="1" dirty="0">
              <a:ea typeface="+mn-lt"/>
              <a:cs typeface="+mn-lt"/>
            </a:endParaRPr>
          </a:p>
          <a:p>
            <a:endParaRPr lang="en-IN" sz="2800" dirty="0">
              <a:cs typeface="Calibri"/>
            </a:endParaRPr>
          </a:p>
        </p:txBody>
      </p:sp>
      <p:sp>
        <p:nvSpPr>
          <p:cNvPr id="5" name="TextBox 4">
            <a:extLst>
              <a:ext uri="{FF2B5EF4-FFF2-40B4-BE49-F238E27FC236}">
                <a16:creationId xmlns:a16="http://schemas.microsoft.com/office/drawing/2014/main"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dirty="0">
              <a:latin typeface="WordVisi_MSFontService"/>
            </a:endParaRPr>
          </a:p>
        </p:txBody>
      </p:sp>
      <p:sp>
        <p:nvSpPr>
          <p:cNvPr id="4" name="TextBox 3">
            <a:extLst>
              <a:ext uri="{FF2B5EF4-FFF2-40B4-BE49-F238E27FC236}">
                <a16:creationId xmlns:a16="http://schemas.microsoft.com/office/drawing/2014/main" id="{48DAD107-A054-4A65-8B27-B6D5A7A8E142}"/>
              </a:ext>
            </a:extLst>
          </p:cNvPr>
          <p:cNvSpPr txBox="1"/>
          <p:nvPr/>
        </p:nvSpPr>
        <p:spPr>
          <a:xfrm>
            <a:off x="480540" y="1671761"/>
            <a:ext cx="1027969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first looked for the null values present in the dataset. We </a:t>
            </a:r>
            <a:r>
              <a:rPr lang="en-US" sz="2800" dirty="0">
                <a:cs typeface="Calibri"/>
              </a:rPr>
              <a:t> </a:t>
            </a:r>
            <a:r>
              <a:rPr lang="en-IN" sz="2800" dirty="0"/>
              <a:t>noticed that there were no null values present in our dataset. Then </a:t>
            </a:r>
            <a:r>
              <a:rPr lang="en-US" sz="2800" dirty="0">
                <a:cs typeface="Calibri"/>
              </a:rPr>
              <a:t> </a:t>
            </a:r>
            <a:r>
              <a:rPr lang="en-IN" sz="2800" dirty="0"/>
              <a:t>we performed text processing. Data usually comes from a variety of </a:t>
            </a:r>
            <a:r>
              <a:rPr lang="en-US" sz="2800" dirty="0">
                <a:cs typeface="Calibri"/>
              </a:rPr>
              <a:t> </a:t>
            </a:r>
            <a:r>
              <a:rPr lang="en-IN" sz="2800" dirty="0"/>
              <a:t>sources and often in different formats. For this reason transforming </a:t>
            </a:r>
            <a:r>
              <a:rPr lang="en-US" sz="2800" dirty="0">
                <a:cs typeface="Calibri"/>
              </a:rPr>
              <a:t> </a:t>
            </a:r>
            <a:r>
              <a:rPr lang="en-IN" sz="2800" dirty="0"/>
              <a:t>your raw data is essential. However, this is not a simple process, as </a:t>
            </a:r>
            <a:r>
              <a:rPr lang="en-US" sz="2800" dirty="0">
                <a:cs typeface="Calibri"/>
              </a:rPr>
              <a:t> </a:t>
            </a:r>
            <a:r>
              <a:rPr lang="en-IN" sz="2800" dirty="0"/>
              <a:t>text data often contains redundant and repetitive words. This </a:t>
            </a:r>
            <a:r>
              <a:rPr lang="en-US" sz="2800" dirty="0">
                <a:cs typeface="Calibri"/>
              </a:rPr>
              <a:t> </a:t>
            </a:r>
            <a:r>
              <a:rPr lang="en-IN" sz="2800" dirty="0"/>
              <a:t>means that processing the text data is the first step in our solution. </a:t>
            </a:r>
            <a:r>
              <a:rPr lang="en-US" sz="2800" dirty="0">
                <a:cs typeface="Calibri"/>
              </a:rPr>
              <a:t> </a:t>
            </a:r>
            <a:r>
              <a:rPr lang="en-IN" sz="2800" dirty="0"/>
              <a:t>The fundamental steps involved in text pre-processing are, Cleaning </a:t>
            </a:r>
            <a:r>
              <a:rPr lang="en-US" sz="2800" dirty="0">
                <a:cs typeface="Calibri"/>
              </a:rPr>
              <a:t> </a:t>
            </a:r>
            <a:r>
              <a:rPr lang="en-IN" sz="2800" dirty="0"/>
              <a:t>the raw data Tokenizing the cleaned data.</a:t>
            </a:r>
            <a:r>
              <a:rPr lang="en-US" sz="2800" dirty="0">
                <a:cs typeface="Calibri"/>
              </a:rPr>
              <a:t> </a:t>
            </a:r>
          </a:p>
        </p:txBody>
      </p:sp>
    </p:spTree>
    <p:extLst>
      <p:ext uri="{BB962C8B-B14F-4D97-AF65-F5344CB8AC3E}">
        <p14:creationId xmlns:p14="http://schemas.microsoft.com/office/powerpoint/2010/main" val="2549897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8D850-D3DA-4335-8173-98F60615C014}"/>
              </a:ext>
            </a:extLst>
          </p:cNvPr>
          <p:cNvSpPr txBox="1"/>
          <p:nvPr/>
        </p:nvSpPr>
        <p:spPr>
          <a:xfrm>
            <a:off x="569935" y="215031"/>
            <a:ext cx="11156514"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Pre-processing involved the following steps: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Punctuations and other special characters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Stop Words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Stemming and Lemmatising</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Applying tfidf Vectorizer</a:t>
            </a:r>
            <a:endParaRPr lang="en-US" sz="2800" dirty="0">
              <a:ea typeface="+mn-lt"/>
              <a:cs typeface="+mn-lt"/>
            </a:endParaRPr>
          </a:p>
          <a:p>
            <a:endParaRPr lang="en-IN" sz="2800" dirty="0">
              <a:ea typeface="+mn-lt"/>
              <a:cs typeface="+mn-lt"/>
            </a:endParaRPr>
          </a:p>
          <a:p>
            <a:pPr marL="285750" indent="-285750">
              <a:buFont typeface="Arial" panose="020B0604020202020204" pitchFamily="34" charset="0"/>
              <a:buChar char="•"/>
            </a:pPr>
            <a:r>
              <a:rPr lang="en-IN" sz="2800" dirty="0">
                <a:ea typeface="+mn-lt"/>
                <a:cs typeface="+mn-lt"/>
              </a:rPr>
              <a:t>Balancing the dataset through smote technique</a:t>
            </a:r>
          </a:p>
        </p:txBody>
      </p:sp>
    </p:spTree>
    <p:extLst>
      <p:ext uri="{BB962C8B-B14F-4D97-AF65-F5344CB8AC3E}">
        <p14:creationId xmlns:p14="http://schemas.microsoft.com/office/powerpoint/2010/main" val="653366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316D0A-17DE-457E-939B-C7178643656F}"/>
              </a:ext>
            </a:extLst>
          </p:cNvPr>
          <p:cNvSpPr txBox="1"/>
          <p:nvPr/>
        </p:nvSpPr>
        <p:spPr>
          <a:xfrm>
            <a:off x="496866" y="569934"/>
            <a:ext cx="1146966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panose="020B0604020202020204" pitchFamily="34" charset="0"/>
              <a:buChar char="•"/>
            </a:pPr>
            <a:r>
              <a:rPr lang="en-IN" sz="2800" dirty="0">
                <a:ea typeface="+mn-lt"/>
                <a:cs typeface="+mn-lt"/>
              </a:rPr>
              <a:t>Some very large length comments can be seen, in our dataset. </a:t>
            </a:r>
            <a:r>
              <a:rPr lang="en-US" sz="2800" dirty="0">
                <a:ea typeface="+mn-lt"/>
                <a:cs typeface="+mn-lt"/>
              </a:rPr>
              <a:t> </a:t>
            </a:r>
            <a:r>
              <a:rPr lang="en-IN" sz="2800" dirty="0">
                <a:ea typeface="+mn-lt"/>
                <a:cs typeface="+mn-lt"/>
              </a:rPr>
              <a:t>These pose serious problems like adding excessively more words to </a:t>
            </a:r>
            <a:r>
              <a:rPr lang="en-US" sz="2800" dirty="0">
                <a:ea typeface="+mn-lt"/>
                <a:cs typeface="+mn-lt"/>
              </a:rPr>
              <a:t> </a:t>
            </a:r>
            <a:r>
              <a:rPr lang="en-IN" sz="2800" dirty="0">
                <a:ea typeface="+mn-lt"/>
                <a:cs typeface="+mn-lt"/>
              </a:rPr>
              <a:t>the training dataset, causing training time to increase and accuracy </a:t>
            </a:r>
            <a:r>
              <a:rPr lang="en-US" sz="2800" dirty="0">
                <a:ea typeface="+mn-lt"/>
                <a:cs typeface="+mn-lt"/>
              </a:rPr>
              <a:t> </a:t>
            </a:r>
            <a:r>
              <a:rPr lang="en-IN" sz="2800" dirty="0">
                <a:ea typeface="+mn-lt"/>
                <a:cs typeface="+mn-lt"/>
              </a:rPr>
              <a:t>to decrease! Hence, a threshold of 400 characters will be created </a:t>
            </a:r>
            <a:r>
              <a:rPr lang="en-US" sz="2800" dirty="0">
                <a:ea typeface="+mn-lt"/>
                <a:cs typeface="+mn-lt"/>
              </a:rPr>
              <a:t> </a:t>
            </a:r>
            <a:r>
              <a:rPr lang="en-IN" sz="2800" dirty="0">
                <a:ea typeface="+mn-lt"/>
                <a:cs typeface="+mn-lt"/>
              </a:rPr>
              <a:t>and only comments which have length smaller than 400 will be </a:t>
            </a:r>
            <a:r>
              <a:rPr lang="en-US" sz="2800" dirty="0">
                <a:ea typeface="+mn-lt"/>
                <a:cs typeface="+mn-lt"/>
              </a:rPr>
              <a:t> </a:t>
            </a:r>
            <a:r>
              <a:rPr lang="en-IN" sz="2800" dirty="0">
                <a:ea typeface="+mn-lt"/>
                <a:cs typeface="+mn-lt"/>
              </a:rPr>
              <a:t>used further.</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Hence, after removing comments longer than 400 characters, we </a:t>
            </a:r>
            <a:r>
              <a:rPr lang="en-US" sz="2800" dirty="0">
                <a:ea typeface="+mn-lt"/>
                <a:cs typeface="+mn-lt"/>
              </a:rPr>
              <a:t> </a:t>
            </a:r>
            <a:r>
              <a:rPr lang="en-IN" sz="2800" dirty="0">
                <a:ea typeface="+mn-lt"/>
                <a:cs typeface="+mn-lt"/>
              </a:rPr>
              <a:t>are still left with 115893 comments, which seems enough for </a:t>
            </a:r>
            <a:r>
              <a:rPr lang="en-US" sz="2800" dirty="0">
                <a:ea typeface="+mn-lt"/>
                <a:cs typeface="+mn-lt"/>
              </a:rPr>
              <a:t> </a:t>
            </a:r>
            <a:r>
              <a:rPr lang="en-IN" sz="2800" dirty="0">
                <a:ea typeface="+mn-lt"/>
                <a:cs typeface="+mn-lt"/>
              </a:rPr>
              <a:t>training purposes.</a:t>
            </a:r>
            <a:endParaRPr lang="en-IN" dirty="0"/>
          </a:p>
          <a:p>
            <a:pPr marL="285750" indent="-285750">
              <a:buFont typeface="Arial" panose="020B0604020202020204" pitchFamily="34" charset="0"/>
              <a:buChar char="•"/>
            </a:pPr>
            <a:endParaRPr lang="en-IN" sz="2800" dirty="0">
              <a:cs typeface="Segoe UI"/>
            </a:endParaRPr>
          </a:p>
        </p:txBody>
      </p:sp>
    </p:spTree>
    <p:extLst>
      <p:ext uri="{BB962C8B-B14F-4D97-AF65-F5344CB8AC3E}">
        <p14:creationId xmlns:p14="http://schemas.microsoft.com/office/powerpoint/2010/main" val="320324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DBC8D9-2E35-4B42-9609-FA1080A7693A}"/>
              </a:ext>
            </a:extLst>
          </p:cNvPr>
          <p:cNvSpPr txBox="1"/>
          <p:nvPr/>
        </p:nvSpPr>
        <p:spPr>
          <a:xfrm>
            <a:off x="507305" y="152400"/>
            <a:ext cx="1142791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t>Set of assumptions related to the problem under consideration</a:t>
            </a:r>
            <a:r>
              <a:rPr lang="en-US" sz="4000" b="1" dirty="0">
                <a:cs typeface="Calibri"/>
              </a:rPr>
              <a:t> </a:t>
            </a:r>
            <a:endParaRPr lang="en-US" sz="4000" b="1" dirty="0"/>
          </a:p>
        </p:txBody>
      </p:sp>
      <p:sp>
        <p:nvSpPr>
          <p:cNvPr id="3" name="TextBox 2">
            <a:extLst>
              <a:ext uri="{FF2B5EF4-FFF2-40B4-BE49-F238E27FC236}">
                <a16:creationId xmlns:a16="http://schemas.microsoft.com/office/drawing/2014/main" id="{703F47C6-B071-40D8-9306-58930901812C}"/>
              </a:ext>
            </a:extLst>
          </p:cNvPr>
          <p:cNvSpPr txBox="1"/>
          <p:nvPr/>
        </p:nvSpPr>
        <p:spPr>
          <a:xfrm>
            <a:off x="507304" y="1613770"/>
            <a:ext cx="1132352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IN" sz="2800" dirty="0">
                <a:ea typeface="+mn-lt"/>
                <a:cs typeface="+mn-lt"/>
              </a:rPr>
              <a:t>By looking into the target variable label we assumed that it was  a  Multiclass classification type of problem.</a:t>
            </a:r>
          </a:p>
          <a:p>
            <a:endParaRPr lang="en-IN" sz="2800" dirty="0">
              <a:ea typeface="+mn-lt"/>
              <a:cs typeface="+mn-lt"/>
            </a:endParaRPr>
          </a:p>
          <a:p>
            <a:pPr>
              <a:buFont typeface="Arial"/>
              <a:buChar char="•"/>
            </a:pPr>
            <a:r>
              <a:rPr lang="en-IN" sz="2800" dirty="0">
                <a:ea typeface="+mn-lt"/>
                <a:cs typeface="+mn-lt"/>
              </a:rPr>
              <a:t>We observed that dataset was imbalance so we will have to balance </a:t>
            </a:r>
            <a:r>
              <a:rPr lang="en-US" sz="2800" dirty="0">
                <a:ea typeface="+mn-lt"/>
                <a:cs typeface="+mn-lt"/>
              </a:rPr>
              <a:t> </a:t>
            </a:r>
            <a:r>
              <a:rPr lang="en-IN" sz="2800" dirty="0">
                <a:ea typeface="+mn-lt"/>
                <a:cs typeface="+mn-lt"/>
              </a:rPr>
              <a:t>the dataset for better outcome.</a:t>
            </a:r>
            <a:endParaRPr lang="en-US" sz="2800" dirty="0">
              <a:ea typeface="+mn-lt"/>
              <a:cs typeface="+mn-lt"/>
            </a:endParaRPr>
          </a:p>
          <a:p>
            <a:pPr marL="285750" indent="-285750">
              <a:buFont typeface="Arial"/>
              <a:buChar char="•"/>
            </a:pPr>
            <a:endParaRPr lang="en-IN" sz="2800" dirty="0">
              <a:cs typeface="Segoe UI"/>
            </a:endParaRPr>
          </a:p>
        </p:txBody>
      </p:sp>
    </p:spTree>
    <p:extLst>
      <p:ext uri="{BB962C8B-B14F-4D97-AF65-F5344CB8AC3E}">
        <p14:creationId xmlns:p14="http://schemas.microsoft.com/office/powerpoint/2010/main" val="2700818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709CF0-A0B7-41BC-B62B-316024164481}"/>
              </a:ext>
            </a:extLst>
          </p:cNvPr>
          <p:cNvSpPr txBox="1"/>
          <p:nvPr/>
        </p:nvSpPr>
        <p:spPr>
          <a:xfrm>
            <a:off x="4753488" y="114781"/>
            <a:ext cx="36200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Calibri Light"/>
              </a:rPr>
              <a:t>Model Dashboard</a:t>
            </a:r>
            <a:r>
              <a:rPr lang="en-US" sz="3200" b="1" dirty="0">
                <a:latin typeface="Calibri Light"/>
                <a:cs typeface="Calibri Light"/>
              </a:rPr>
              <a:t>​</a:t>
            </a:r>
            <a:endParaRPr lang="en-US" sz="3200" b="1" dirty="0">
              <a:cs typeface="Calibri"/>
            </a:endParaRPr>
          </a:p>
        </p:txBody>
      </p:sp>
      <p:sp>
        <p:nvSpPr>
          <p:cNvPr id="4" name="TextBox 3">
            <a:extLst>
              <a:ext uri="{FF2B5EF4-FFF2-40B4-BE49-F238E27FC236}">
                <a16:creationId xmlns:a16="http://schemas.microsoft.com/office/drawing/2014/main" id="{30610CAA-5CE6-4162-AADA-56933E82783E}"/>
              </a:ext>
            </a:extLst>
          </p:cNvPr>
          <p:cNvSpPr txBox="1"/>
          <p:nvPr/>
        </p:nvSpPr>
        <p:spPr>
          <a:xfrm>
            <a:off x="1707437" y="5603135"/>
            <a:ext cx="955944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cs typeface="Calibri"/>
              </a:rPr>
              <a:t>We observe that Random forest classifier is giving is best results so we save it as our final model.</a:t>
            </a:r>
          </a:p>
        </p:txBody>
      </p:sp>
      <p:pic>
        <p:nvPicPr>
          <p:cNvPr id="5" name="Picture 5" descr="Table&#10;&#10;Description automatically generated">
            <a:extLst>
              <a:ext uri="{FF2B5EF4-FFF2-40B4-BE49-F238E27FC236}">
                <a16:creationId xmlns:a16="http://schemas.microsoft.com/office/drawing/2014/main" id="{525BCA3E-82DE-41E7-85EB-65E4D401F186}"/>
              </a:ext>
            </a:extLst>
          </p:cNvPr>
          <p:cNvPicPr>
            <a:picLocks noChangeAspect="1"/>
          </p:cNvPicPr>
          <p:nvPr/>
        </p:nvPicPr>
        <p:blipFill>
          <a:blip r:embed="rId2"/>
          <a:stretch>
            <a:fillRect/>
          </a:stretch>
        </p:blipFill>
        <p:spPr>
          <a:xfrm>
            <a:off x="2208200" y="777811"/>
            <a:ext cx="7576158" cy="4607601"/>
          </a:xfrm>
          <a:prstGeom prst="rect">
            <a:avLst/>
          </a:prstGeom>
        </p:spPr>
      </p:pic>
    </p:spTree>
    <p:extLst>
      <p:ext uri="{BB962C8B-B14F-4D97-AF65-F5344CB8AC3E}">
        <p14:creationId xmlns:p14="http://schemas.microsoft.com/office/powerpoint/2010/main" val="4057978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111C-2A22-482E-90AF-87B72B47166A}"/>
              </a:ext>
            </a:extLst>
          </p:cNvPr>
          <p:cNvSpPr>
            <a:spLocks noGrp="1"/>
          </p:cNvSpPr>
          <p:nvPr>
            <p:ph type="title"/>
          </p:nvPr>
        </p:nvSpPr>
        <p:spPr>
          <a:xfrm>
            <a:off x="1474940" y="-219423"/>
            <a:ext cx="10515600" cy="1325563"/>
          </a:xfrm>
        </p:spPr>
        <p:txBody>
          <a:bodyPr/>
          <a:lstStyle/>
          <a:p>
            <a:r>
              <a:rPr lang="en-US" b="1" dirty="0">
                <a:cs typeface="Calibri Light"/>
              </a:rPr>
              <a:t>                    Finalized Model</a:t>
            </a:r>
          </a:p>
        </p:txBody>
      </p:sp>
      <p:pic>
        <p:nvPicPr>
          <p:cNvPr id="5" name="Picture 7" descr="Table&#10;&#10;Description automatically generated">
            <a:extLst>
              <a:ext uri="{FF2B5EF4-FFF2-40B4-BE49-F238E27FC236}">
                <a16:creationId xmlns:a16="http://schemas.microsoft.com/office/drawing/2014/main" id="{19049B81-6995-4002-A9A2-C606E1B1E794}"/>
              </a:ext>
            </a:extLst>
          </p:cNvPr>
          <p:cNvPicPr>
            <a:picLocks noGrp="1" noChangeAspect="1"/>
          </p:cNvPicPr>
          <p:nvPr>
            <p:ph idx="1"/>
          </p:nvPr>
        </p:nvPicPr>
        <p:blipFill>
          <a:blip r:embed="rId2"/>
          <a:stretch>
            <a:fillRect/>
          </a:stretch>
        </p:blipFill>
        <p:spPr>
          <a:xfrm>
            <a:off x="357187" y="959426"/>
            <a:ext cx="6905625" cy="3829050"/>
          </a:xfrm>
        </p:spPr>
      </p:pic>
      <p:sp>
        <p:nvSpPr>
          <p:cNvPr id="7" name="TextBox 6">
            <a:extLst>
              <a:ext uri="{FF2B5EF4-FFF2-40B4-BE49-F238E27FC236}">
                <a16:creationId xmlns:a16="http://schemas.microsoft.com/office/drawing/2014/main" id="{FAD2DFCA-E95B-45D6-BB7E-8E65162B8AD1}"/>
              </a:ext>
            </a:extLst>
          </p:cNvPr>
          <p:cNvSpPr txBox="1"/>
          <p:nvPr/>
        </p:nvSpPr>
        <p:spPr>
          <a:xfrm>
            <a:off x="778703" y="4995797"/>
            <a:ext cx="1045714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We interpreted that Random forest classifier model was giving us the best results with the accuracy score of 60.97 and comparatively better f1-score so we saved it as our final model.</a:t>
            </a:r>
          </a:p>
        </p:txBody>
      </p:sp>
      <p:pic>
        <p:nvPicPr>
          <p:cNvPr id="8" name="Picture 8" descr="A picture containing graphical user interface&#10;&#10;Description automatically generated">
            <a:extLst>
              <a:ext uri="{FF2B5EF4-FFF2-40B4-BE49-F238E27FC236}">
                <a16:creationId xmlns:a16="http://schemas.microsoft.com/office/drawing/2014/main" id="{CF5A24F2-BAF4-40C4-AE58-82EAEAD712D9}"/>
              </a:ext>
            </a:extLst>
          </p:cNvPr>
          <p:cNvPicPr>
            <a:picLocks noChangeAspect="1"/>
          </p:cNvPicPr>
          <p:nvPr/>
        </p:nvPicPr>
        <p:blipFill>
          <a:blip r:embed="rId3"/>
          <a:stretch>
            <a:fillRect/>
          </a:stretch>
        </p:blipFill>
        <p:spPr>
          <a:xfrm>
            <a:off x="6739003" y="1356241"/>
            <a:ext cx="5008323" cy="2976421"/>
          </a:xfrm>
          <a:prstGeom prst="rect">
            <a:avLst/>
          </a:prstGeom>
        </p:spPr>
      </p:pic>
    </p:spTree>
    <p:extLst>
      <p:ext uri="{BB962C8B-B14F-4D97-AF65-F5344CB8AC3E}">
        <p14:creationId xmlns:p14="http://schemas.microsoft.com/office/powerpoint/2010/main" val="3732885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7027-6C1D-44E1-80AE-ADAE71610C6A}"/>
              </a:ext>
            </a:extLst>
          </p:cNvPr>
          <p:cNvSpPr>
            <a:spLocks noGrp="1"/>
          </p:cNvSpPr>
          <p:nvPr>
            <p:ph type="title"/>
          </p:nvPr>
        </p:nvSpPr>
        <p:spPr/>
        <p:txBody>
          <a:bodyPr>
            <a:normAutofit/>
          </a:bodyPr>
          <a:lstStyle/>
          <a:p>
            <a:r>
              <a:rPr lang="en-US" sz="4000" b="1" dirty="0">
                <a:cs typeface="Calibri Light"/>
              </a:rPr>
              <a:t>                              Conclusion</a:t>
            </a:r>
            <a:endParaRPr lang="en-US" sz="4000" b="1" dirty="0"/>
          </a:p>
        </p:txBody>
      </p:sp>
      <p:sp>
        <p:nvSpPr>
          <p:cNvPr id="3" name="Content Placeholder 2">
            <a:extLst>
              <a:ext uri="{FF2B5EF4-FFF2-40B4-BE49-F238E27FC236}">
                <a16:creationId xmlns:a16="http://schemas.microsoft.com/office/drawing/2014/main" id="{7A88E229-D8B6-4A98-AB2A-19FE1056A8A1}"/>
              </a:ext>
            </a:extLst>
          </p:cNvPr>
          <p:cNvSpPr>
            <a:spLocks noGrp="1"/>
          </p:cNvSpPr>
          <p:nvPr>
            <p:ph idx="1"/>
          </p:nvPr>
        </p:nvSpPr>
        <p:spPr>
          <a:xfrm>
            <a:off x="838200" y="1825625"/>
            <a:ext cx="10181573" cy="4205202"/>
          </a:xfrm>
        </p:spPr>
        <p:txBody>
          <a:bodyPr vert="horz" lIns="91440" tIns="45720" rIns="91440" bIns="45720" rtlCol="0" anchor="t">
            <a:normAutofit/>
          </a:bodyPr>
          <a:lstStyle/>
          <a:p>
            <a:pPr marL="0" indent="0">
              <a:buNone/>
            </a:pPr>
            <a:r>
              <a:rPr lang="en-IN" dirty="0">
                <a:ea typeface="+mn-lt"/>
                <a:cs typeface="+mn-lt"/>
              </a:rPr>
              <a:t>In this project we have tried to detect the Ratings in commercial websites on a scale of 1 to 5 on the basis of the reviews given by the users. We made use of natural language processing and machine learning algorithms in order to do so. We interpreted that Random forest classifier model is giving us best results.</a:t>
            </a:r>
            <a:endParaRPr lang="en-US" dirty="0"/>
          </a:p>
        </p:txBody>
      </p:sp>
    </p:spTree>
    <p:extLst>
      <p:ext uri="{BB962C8B-B14F-4D97-AF65-F5344CB8AC3E}">
        <p14:creationId xmlns:p14="http://schemas.microsoft.com/office/powerpoint/2010/main" val="1243146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FF20E-2B0D-43FF-9A73-5AE9907C8AA4}"/>
              </a:ext>
            </a:extLst>
          </p:cNvPr>
          <p:cNvSpPr txBox="1"/>
          <p:nvPr/>
        </p:nvSpPr>
        <p:spPr>
          <a:xfrm>
            <a:off x="699477" y="328247"/>
            <a:ext cx="85426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cs typeface="Calibri"/>
              </a:rPr>
              <a:t>                         Acknowledgement</a:t>
            </a:r>
          </a:p>
        </p:txBody>
      </p:sp>
      <p:sp>
        <p:nvSpPr>
          <p:cNvPr id="3" name="TextBox 2">
            <a:extLst>
              <a:ext uri="{FF2B5EF4-FFF2-40B4-BE49-F238E27FC236}">
                <a16:creationId xmlns:a16="http://schemas.microsoft.com/office/drawing/2014/main" id="{2E5859D6-E838-4AD6-98A4-63FE67F7CA88}"/>
              </a:ext>
            </a:extLst>
          </p:cNvPr>
          <p:cNvSpPr txBox="1"/>
          <p:nvPr/>
        </p:nvSpPr>
        <p:spPr>
          <a:xfrm>
            <a:off x="826477" y="1363785"/>
            <a:ext cx="11047046"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I would like to express my special thanks of gratitude to Swati mahaseth mam for helping me throughout the project &amp; to the sources Medium, TowardsDataScience, Stack Overflow, which helped me to accomplish this project.</a:t>
            </a:r>
            <a:r>
              <a:rPr lang="en-US" sz="2800" dirty="0">
                <a:cs typeface="Calibri"/>
              </a:rPr>
              <a:t> </a:t>
            </a:r>
          </a:p>
        </p:txBody>
      </p:sp>
    </p:spTree>
    <p:extLst>
      <p:ext uri="{BB962C8B-B14F-4D97-AF65-F5344CB8AC3E}">
        <p14:creationId xmlns:p14="http://schemas.microsoft.com/office/powerpoint/2010/main" val="3924499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CEF6-CC1A-4A16-B1A2-58035FC9BCF0}"/>
              </a:ext>
            </a:extLst>
          </p:cNvPr>
          <p:cNvSpPr>
            <a:spLocks noGrp="1"/>
          </p:cNvSpPr>
          <p:nvPr>
            <p:ph type="title"/>
          </p:nvPr>
        </p:nvSpPr>
        <p:spPr>
          <a:xfrm>
            <a:off x="740508" y="212685"/>
            <a:ext cx="10515600" cy="574769"/>
          </a:xfrm>
        </p:spPr>
        <p:txBody>
          <a:bodyPr>
            <a:normAutofit fontScale="90000"/>
          </a:bodyPr>
          <a:lstStyle/>
          <a:p>
            <a:r>
              <a:rPr lang="en-US" b="1" dirty="0">
                <a:cs typeface="Calibri Light"/>
              </a:rPr>
              <a:t>Table Of Contents :-</a:t>
            </a:r>
            <a:endParaRPr lang="en-US" b="1" dirty="0"/>
          </a:p>
        </p:txBody>
      </p:sp>
      <p:sp>
        <p:nvSpPr>
          <p:cNvPr id="3" name="Content Placeholder 2">
            <a:extLst>
              <a:ext uri="{FF2B5EF4-FFF2-40B4-BE49-F238E27FC236}">
                <a16:creationId xmlns:a16="http://schemas.microsoft.com/office/drawing/2014/main" id="{9975F1F6-5187-4DDF-87A8-CA3407726FE4}"/>
              </a:ext>
            </a:extLst>
          </p:cNvPr>
          <p:cNvSpPr>
            <a:spLocks noGrp="1"/>
          </p:cNvSpPr>
          <p:nvPr>
            <p:ph idx="1"/>
          </p:nvPr>
        </p:nvSpPr>
        <p:spPr>
          <a:xfrm>
            <a:off x="803138" y="825721"/>
            <a:ext cx="10452970" cy="6067893"/>
          </a:xfrm>
        </p:spPr>
        <p:txBody>
          <a:bodyPr vert="horz" lIns="91440" tIns="45720" rIns="91440" bIns="45720" rtlCol="0" anchor="t">
            <a:noAutofit/>
          </a:bodyPr>
          <a:lstStyle/>
          <a:p>
            <a:pPr marL="0" indent="0">
              <a:buNone/>
            </a:pPr>
            <a:r>
              <a:rPr lang="en-US" dirty="0">
                <a:cs typeface="Calibri"/>
              </a:rPr>
              <a:t>1.   Introduction</a:t>
            </a:r>
          </a:p>
          <a:p>
            <a:pPr marL="0" indent="0">
              <a:buNone/>
            </a:pPr>
            <a:r>
              <a:rPr lang="en-US" dirty="0">
                <a:cs typeface="Calibri"/>
              </a:rPr>
              <a:t>    1.1 Problem Statement and understanding</a:t>
            </a:r>
          </a:p>
          <a:p>
            <a:pPr marL="0" indent="0">
              <a:buNone/>
            </a:pPr>
            <a:r>
              <a:rPr lang="en-US" dirty="0">
                <a:ea typeface="+mn-lt"/>
                <a:cs typeface="+mn-lt"/>
              </a:rPr>
              <a:t>2.   EDA steps and Visualization</a:t>
            </a:r>
            <a:endParaRPr lang="en-IN" dirty="0">
              <a:ea typeface="+mn-lt"/>
              <a:cs typeface="+mn-lt"/>
            </a:endParaRPr>
          </a:p>
          <a:p>
            <a:pPr marL="0" indent="0">
              <a:buNone/>
            </a:pPr>
            <a:r>
              <a:rPr lang="en-IN" dirty="0">
                <a:ea typeface="+mn-lt"/>
                <a:cs typeface="+mn-lt"/>
              </a:rPr>
              <a:t>3.   Steps and assumptions used to complete the project</a:t>
            </a:r>
            <a:endParaRPr lang="en-IN" dirty="0">
              <a:cs typeface="Calibri"/>
            </a:endParaRPr>
          </a:p>
          <a:p>
            <a:pPr marL="0" indent="0">
              <a:buNone/>
            </a:pPr>
            <a:r>
              <a:rPr lang="en-IN" dirty="0">
                <a:ea typeface="+mn-lt"/>
                <a:cs typeface="+mn-lt"/>
              </a:rPr>
              <a:t>    3.1 Data Pre-processing Done</a:t>
            </a:r>
          </a:p>
          <a:p>
            <a:pPr marL="0" indent="0">
              <a:buNone/>
            </a:pPr>
            <a:r>
              <a:rPr lang="en-IN" dirty="0">
                <a:ea typeface="+mn-lt"/>
                <a:cs typeface="+mn-lt"/>
              </a:rPr>
              <a:t>    3.2 Set of assumptions related to the problem under consideration</a:t>
            </a:r>
          </a:p>
          <a:p>
            <a:pPr marL="0" indent="0">
              <a:buNone/>
            </a:pPr>
            <a:r>
              <a:rPr lang="en-IN" dirty="0">
                <a:ea typeface="+mn-lt"/>
                <a:cs typeface="+mn-lt"/>
              </a:rPr>
              <a:t>4.   Model Dashboard</a:t>
            </a:r>
          </a:p>
          <a:p>
            <a:pPr marL="0" indent="0">
              <a:buNone/>
            </a:pPr>
            <a:r>
              <a:rPr lang="en-IN" dirty="0">
                <a:ea typeface="+mn-lt"/>
                <a:cs typeface="+mn-lt"/>
              </a:rPr>
              <a:t>5.   Finalized Model</a:t>
            </a:r>
          </a:p>
          <a:p>
            <a:pPr marL="0" indent="0">
              <a:buNone/>
            </a:pPr>
            <a:r>
              <a:rPr lang="en-IN" dirty="0">
                <a:ea typeface="+mn-lt"/>
                <a:cs typeface="+mn-lt"/>
              </a:rPr>
              <a:t>6.   Conclusion</a:t>
            </a:r>
          </a:p>
          <a:p>
            <a:pPr marL="0" indent="0">
              <a:buNone/>
            </a:pPr>
            <a:r>
              <a:rPr lang="en-IN" dirty="0">
                <a:ea typeface="+mn-lt"/>
                <a:cs typeface="+mn-lt"/>
              </a:rPr>
              <a:t>7.   Acknowledgement</a:t>
            </a:r>
          </a:p>
          <a:p>
            <a:pPr marL="0" indent="0">
              <a:buNone/>
            </a:pPr>
            <a:endParaRPr lang="en-IN" dirty="0">
              <a:ea typeface="+mn-lt"/>
              <a:cs typeface="+mn-lt"/>
            </a:endParaRPr>
          </a:p>
        </p:txBody>
      </p:sp>
    </p:spTree>
    <p:extLst>
      <p:ext uri="{BB962C8B-B14F-4D97-AF65-F5344CB8AC3E}">
        <p14:creationId xmlns:p14="http://schemas.microsoft.com/office/powerpoint/2010/main" val="1864323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id="{E133B776-CBEC-46C1-B728-98C6734EB4D0}"/>
              </a:ext>
            </a:extLst>
          </p:cNvPr>
          <p:cNvSpPr txBox="1"/>
          <p:nvPr/>
        </p:nvSpPr>
        <p:spPr>
          <a:xfrm>
            <a:off x="768724" y="1116106"/>
            <a:ext cx="77567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Problem</a:t>
            </a:r>
            <a:r>
              <a:rPr lang="en-IN" sz="3200" b="1" dirty="0">
                <a:cs typeface="Calibri"/>
              </a:rPr>
              <a:t> statement and understanding</a:t>
            </a:r>
            <a:r>
              <a:rPr lang="en-US" sz="3200" dirty="0">
                <a:cs typeface="Calibri"/>
              </a:rPr>
              <a:t> </a:t>
            </a:r>
            <a:endParaRPr lang="en-US" dirty="0">
              <a:cs typeface="Calibri" panose="020F0502020204030204"/>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711574" y="2205319"/>
            <a:ext cx="1092349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ea typeface="+mn-lt"/>
                <a:cs typeface="+mn-lt"/>
              </a:rPr>
              <a:t>We have a client who has a website where people write different </a:t>
            </a:r>
            <a:r>
              <a:rPr lang="en-US" sz="2800" dirty="0">
                <a:ea typeface="+mn-lt"/>
                <a:cs typeface="+mn-lt"/>
              </a:rPr>
              <a:t> </a:t>
            </a:r>
            <a:r>
              <a:rPr lang="en-IN" sz="2800" dirty="0">
                <a:ea typeface="+mn-lt"/>
                <a:cs typeface="+mn-lt"/>
              </a:rPr>
              <a:t>reviews for technical products. Now they are adding a new feature </a:t>
            </a:r>
            <a:r>
              <a:rPr lang="en-US" sz="2800" dirty="0">
                <a:ea typeface="+mn-lt"/>
                <a:cs typeface="+mn-lt"/>
              </a:rPr>
              <a:t> </a:t>
            </a:r>
            <a:r>
              <a:rPr lang="en-IN" sz="2800" dirty="0">
                <a:ea typeface="+mn-lt"/>
                <a:cs typeface="+mn-lt"/>
              </a:rPr>
              <a:t>to their website i.e. The reviewer will have to add stars(rating) as </a:t>
            </a:r>
            <a:r>
              <a:rPr lang="en-US" sz="2800" dirty="0">
                <a:ea typeface="+mn-lt"/>
                <a:cs typeface="+mn-lt"/>
              </a:rPr>
              <a:t> </a:t>
            </a:r>
            <a:r>
              <a:rPr lang="en-IN" sz="2800" dirty="0">
                <a:ea typeface="+mn-lt"/>
                <a:cs typeface="+mn-lt"/>
              </a:rPr>
              <a:t>well with the review. The rating is out 5 stars and it only has 5 </a:t>
            </a:r>
            <a:r>
              <a:rPr lang="en-US" sz="2800" dirty="0">
                <a:ea typeface="+mn-lt"/>
                <a:cs typeface="+mn-lt"/>
              </a:rPr>
              <a:t> </a:t>
            </a:r>
            <a:r>
              <a:rPr lang="en-IN" sz="2800" dirty="0">
                <a:ea typeface="+mn-lt"/>
                <a:cs typeface="+mn-lt"/>
              </a:rPr>
              <a:t>options available 1 star, 2 stars, 3 stars, 4 stars, 5 stars. Now they </a:t>
            </a:r>
            <a:r>
              <a:rPr lang="en-US" sz="2800" dirty="0">
                <a:ea typeface="+mn-lt"/>
                <a:cs typeface="+mn-lt"/>
              </a:rPr>
              <a:t> </a:t>
            </a:r>
            <a:r>
              <a:rPr lang="en-IN" sz="2800" dirty="0">
                <a:ea typeface="+mn-lt"/>
                <a:cs typeface="+mn-lt"/>
              </a:rPr>
              <a:t>want to predict ratings for the reviews which were written in the </a:t>
            </a:r>
            <a:r>
              <a:rPr lang="en-US" sz="2800" dirty="0">
                <a:ea typeface="+mn-lt"/>
                <a:cs typeface="+mn-lt"/>
              </a:rPr>
              <a:t> </a:t>
            </a:r>
            <a:r>
              <a:rPr lang="en-IN" sz="2800" dirty="0">
                <a:ea typeface="+mn-lt"/>
                <a:cs typeface="+mn-lt"/>
              </a:rPr>
              <a:t>past and they don’t have rating. So we, we have to build </a:t>
            </a:r>
            <a:r>
              <a:rPr lang="en-US" sz="2800" dirty="0">
                <a:ea typeface="+mn-lt"/>
                <a:cs typeface="+mn-lt"/>
              </a:rPr>
              <a:t> </a:t>
            </a:r>
            <a:r>
              <a:rPr lang="en-IN" sz="2800" dirty="0">
                <a:ea typeface="+mn-lt"/>
                <a:cs typeface="+mn-lt"/>
              </a:rPr>
              <a:t>an application which can predict the rating by seeing the review.</a:t>
            </a:r>
            <a:endParaRPr lang="en-US" sz="2800" dirty="0">
              <a:ea typeface="+mn-lt"/>
              <a:cs typeface="+mn-lt"/>
            </a:endParaRPr>
          </a:p>
        </p:txBody>
      </p:sp>
    </p:spTree>
    <p:extLst>
      <p:ext uri="{BB962C8B-B14F-4D97-AF65-F5344CB8AC3E}">
        <p14:creationId xmlns:p14="http://schemas.microsoft.com/office/powerpoint/2010/main" val="172901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1855-C92B-4E92-B12A-0C09CCB712BD}"/>
              </a:ext>
            </a:extLst>
          </p:cNvPr>
          <p:cNvSpPr>
            <a:spLocks noGrp="1"/>
          </p:cNvSpPr>
          <p:nvPr>
            <p:ph type="title"/>
          </p:nvPr>
        </p:nvSpPr>
        <p:spPr>
          <a:xfrm>
            <a:off x="595593" y="-368300"/>
            <a:ext cx="10672482" cy="1347974"/>
          </a:xfrm>
        </p:spPr>
        <p:txBody>
          <a:bodyPr>
            <a:normAutofit/>
          </a:bodyPr>
          <a:lstStyle/>
          <a:p>
            <a:pPr algn="just"/>
            <a:r>
              <a:rPr lang="en-IN" sz="3200" b="1" dirty="0">
                <a:latin typeface="Calibri"/>
                <a:cs typeface="Calibri"/>
              </a:rPr>
              <a:t>                          EDA steps and Visualization</a:t>
            </a:r>
            <a:endParaRPr lang="en-US" sz="3200" b="1" dirty="0">
              <a:cs typeface="Calibri Light" panose="020F0302020204030204"/>
            </a:endParaRPr>
          </a:p>
        </p:txBody>
      </p:sp>
      <p:sp>
        <p:nvSpPr>
          <p:cNvPr id="3" name="Content Placeholder 2">
            <a:extLst>
              <a:ext uri="{FF2B5EF4-FFF2-40B4-BE49-F238E27FC236}">
                <a16:creationId xmlns:a16="http://schemas.microsoft.com/office/drawing/2014/main" id="{82AF9ABA-34D6-427E-BA4E-96600AE4F29B}"/>
              </a:ext>
            </a:extLst>
          </p:cNvPr>
          <p:cNvSpPr>
            <a:spLocks noGrp="1"/>
          </p:cNvSpPr>
          <p:nvPr>
            <p:ph idx="1"/>
          </p:nvPr>
        </p:nvSpPr>
        <p:spPr>
          <a:xfrm>
            <a:off x="133826" y="751541"/>
            <a:ext cx="11847503" cy="6096239"/>
          </a:xfrm>
        </p:spPr>
        <p:txBody>
          <a:bodyPr vert="horz" lIns="91440" tIns="45720" rIns="91440" bIns="45720" rtlCol="0" anchor="t">
            <a:normAutofit/>
          </a:bodyPr>
          <a:lstStyle/>
          <a:p>
            <a:pPr marL="0" indent="0">
              <a:buNone/>
            </a:pPr>
            <a:endParaRPr lang="en-IN" b="1" dirty="0">
              <a:cs typeface="Calibri"/>
            </a:endParaRPr>
          </a:p>
          <a:p>
            <a:pPr marL="0" indent="0">
              <a:buNone/>
            </a:pPr>
            <a:endParaRPr lang="en-IN" b="1" dirty="0">
              <a:ea typeface="+mn-lt"/>
              <a:cs typeface="+mn-lt"/>
            </a:endParaRPr>
          </a:p>
          <a:p>
            <a:pPr marL="0" indent="0">
              <a:buNone/>
            </a:pPr>
            <a:endParaRPr lang="en-IN" b="1"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a:buNone/>
            </a:pPr>
            <a:r>
              <a:rPr lang="en-IN" dirty="0">
                <a:ea typeface="+mn-lt"/>
                <a:cs typeface="+mn-lt"/>
              </a:rPr>
              <a:t>   Rating 1 and and Rating 2 distribution after cleaning the reviews:</a:t>
            </a:r>
          </a:p>
          <a:p>
            <a:pPr marL="0" indent="0">
              <a:buNone/>
            </a:pPr>
            <a:endParaRPr lang="en-US" dirty="0">
              <a:ea typeface="+mn-lt"/>
              <a:cs typeface="+mn-lt"/>
            </a:endParaRPr>
          </a:p>
        </p:txBody>
      </p:sp>
      <p:pic>
        <p:nvPicPr>
          <p:cNvPr id="4" name="Picture 5">
            <a:extLst>
              <a:ext uri="{FF2B5EF4-FFF2-40B4-BE49-F238E27FC236}">
                <a16:creationId xmlns:a16="http://schemas.microsoft.com/office/drawing/2014/main" id="{CF28E972-7FA3-4FFA-A54D-EAFB24EF41E6}"/>
              </a:ext>
            </a:extLst>
          </p:cNvPr>
          <p:cNvPicPr>
            <a:picLocks noChangeAspect="1"/>
          </p:cNvPicPr>
          <p:nvPr/>
        </p:nvPicPr>
        <p:blipFill>
          <a:blip r:embed="rId2"/>
          <a:stretch>
            <a:fillRect/>
          </a:stretch>
        </p:blipFill>
        <p:spPr>
          <a:xfrm>
            <a:off x="2908126" y="903706"/>
            <a:ext cx="5874706" cy="4559985"/>
          </a:xfrm>
          <a:prstGeom prst="rect">
            <a:avLst/>
          </a:prstGeom>
        </p:spPr>
      </p:pic>
    </p:spTree>
    <p:extLst>
      <p:ext uri="{BB962C8B-B14F-4D97-AF65-F5344CB8AC3E}">
        <p14:creationId xmlns:p14="http://schemas.microsoft.com/office/powerpoint/2010/main" val="39906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815319-415A-4AB1-82F0-9A5FF0B6DDB6}"/>
              </a:ext>
            </a:extLst>
          </p:cNvPr>
          <p:cNvSpPr txBox="1"/>
          <p:nvPr/>
        </p:nvSpPr>
        <p:spPr>
          <a:xfrm>
            <a:off x="110646" y="5747359"/>
            <a:ext cx="104362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         Rating 3 and and Rating 4 distribution after cleaning the reviews:</a:t>
            </a:r>
          </a:p>
        </p:txBody>
      </p:sp>
      <p:pic>
        <p:nvPicPr>
          <p:cNvPr id="2" name="Picture 4">
            <a:extLst>
              <a:ext uri="{FF2B5EF4-FFF2-40B4-BE49-F238E27FC236}">
                <a16:creationId xmlns:a16="http://schemas.microsoft.com/office/drawing/2014/main" id="{1A47D154-FF2C-43F9-95EE-F17256A29DA4}"/>
              </a:ext>
            </a:extLst>
          </p:cNvPr>
          <p:cNvPicPr>
            <a:picLocks noChangeAspect="1"/>
          </p:cNvPicPr>
          <p:nvPr/>
        </p:nvPicPr>
        <p:blipFill>
          <a:blip r:embed="rId2"/>
          <a:stretch>
            <a:fillRect/>
          </a:stretch>
        </p:blipFill>
        <p:spPr>
          <a:xfrm>
            <a:off x="2688921" y="504672"/>
            <a:ext cx="5676377" cy="4857013"/>
          </a:xfrm>
          <a:prstGeom prst="rect">
            <a:avLst/>
          </a:prstGeom>
        </p:spPr>
      </p:pic>
    </p:spTree>
    <p:extLst>
      <p:ext uri="{BB962C8B-B14F-4D97-AF65-F5344CB8AC3E}">
        <p14:creationId xmlns:p14="http://schemas.microsoft.com/office/powerpoint/2010/main" val="31145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0FDDBF5-4916-4C0D-9E8B-B3B44931C1F3}"/>
              </a:ext>
            </a:extLst>
          </p:cNvPr>
          <p:cNvPicPr>
            <a:picLocks noChangeAspect="1"/>
          </p:cNvPicPr>
          <p:nvPr/>
        </p:nvPicPr>
        <p:blipFill>
          <a:blip r:embed="rId2"/>
          <a:stretch>
            <a:fillRect/>
          </a:stretch>
        </p:blipFill>
        <p:spPr>
          <a:xfrm>
            <a:off x="2824620" y="229287"/>
            <a:ext cx="6083473" cy="5313836"/>
          </a:xfrm>
          <a:prstGeom prst="rect">
            <a:avLst/>
          </a:prstGeom>
        </p:spPr>
      </p:pic>
      <p:sp>
        <p:nvSpPr>
          <p:cNvPr id="3" name="TextBox 2">
            <a:extLst>
              <a:ext uri="{FF2B5EF4-FFF2-40B4-BE49-F238E27FC236}">
                <a16:creationId xmlns:a16="http://schemas.microsoft.com/office/drawing/2014/main" id="{E2D12992-6308-4A02-A0F3-81038DE6EE1D}"/>
              </a:ext>
            </a:extLst>
          </p:cNvPr>
          <p:cNvSpPr txBox="1"/>
          <p:nvPr/>
        </p:nvSpPr>
        <p:spPr>
          <a:xfrm>
            <a:off x="1592894" y="5743323"/>
            <a:ext cx="95907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Rating 1 and Rating 5 distribution after cleaning reviews:</a:t>
            </a:r>
            <a:r>
              <a:rPr lang="en-US" sz="2800" dirty="0">
                <a:cs typeface="Calibri"/>
              </a:rPr>
              <a:t> </a:t>
            </a:r>
          </a:p>
        </p:txBody>
      </p:sp>
    </p:spTree>
    <p:extLst>
      <p:ext uri="{BB962C8B-B14F-4D97-AF65-F5344CB8AC3E}">
        <p14:creationId xmlns:p14="http://schemas.microsoft.com/office/powerpoint/2010/main" val="411822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1825EE3C-A959-4FF4-9559-8186419601B9}"/>
              </a:ext>
            </a:extLst>
          </p:cNvPr>
          <p:cNvPicPr>
            <a:picLocks noChangeAspect="1"/>
          </p:cNvPicPr>
          <p:nvPr/>
        </p:nvPicPr>
        <p:blipFill>
          <a:blip r:embed="rId2"/>
          <a:stretch>
            <a:fillRect/>
          </a:stretch>
        </p:blipFill>
        <p:spPr>
          <a:xfrm>
            <a:off x="2010428" y="188095"/>
            <a:ext cx="7482213" cy="5051754"/>
          </a:xfrm>
          <a:prstGeom prst="rect">
            <a:avLst/>
          </a:prstGeom>
        </p:spPr>
      </p:pic>
      <p:sp>
        <p:nvSpPr>
          <p:cNvPr id="3" name="TextBox 2">
            <a:extLst>
              <a:ext uri="{FF2B5EF4-FFF2-40B4-BE49-F238E27FC236}">
                <a16:creationId xmlns:a16="http://schemas.microsoft.com/office/drawing/2014/main" id="{68DD8652-9CF7-45BC-8FEF-A3AD4BCEE6F6}"/>
              </a:ext>
            </a:extLst>
          </p:cNvPr>
          <p:cNvSpPr txBox="1"/>
          <p:nvPr/>
        </p:nvSpPr>
        <p:spPr>
          <a:xfrm>
            <a:off x="1811820" y="5771854"/>
            <a:ext cx="925673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1:</a:t>
            </a:r>
            <a:r>
              <a:rPr lang="en-US" sz="2800" dirty="0">
                <a:cs typeface="Calibri"/>
              </a:rPr>
              <a:t> </a:t>
            </a:r>
          </a:p>
        </p:txBody>
      </p:sp>
    </p:spTree>
    <p:extLst>
      <p:ext uri="{BB962C8B-B14F-4D97-AF65-F5344CB8AC3E}">
        <p14:creationId xmlns:p14="http://schemas.microsoft.com/office/powerpoint/2010/main" val="203248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6B5CC6F-17CD-4BA5-846C-EF970757AC16}"/>
              </a:ext>
            </a:extLst>
          </p:cNvPr>
          <p:cNvPicPr>
            <a:picLocks noChangeAspect="1"/>
          </p:cNvPicPr>
          <p:nvPr/>
        </p:nvPicPr>
        <p:blipFill>
          <a:blip r:embed="rId2"/>
          <a:stretch>
            <a:fillRect/>
          </a:stretch>
        </p:blipFill>
        <p:spPr>
          <a:xfrm>
            <a:off x="2198318" y="148435"/>
            <a:ext cx="7889309" cy="5226205"/>
          </a:xfrm>
          <a:prstGeom prst="rect">
            <a:avLst/>
          </a:prstGeom>
        </p:spPr>
      </p:pic>
      <p:sp>
        <p:nvSpPr>
          <p:cNvPr id="3" name="TextBox 2">
            <a:extLst>
              <a:ext uri="{FF2B5EF4-FFF2-40B4-BE49-F238E27FC236}">
                <a16:creationId xmlns:a16="http://schemas.microsoft.com/office/drawing/2014/main" id="{6B47B07F-ED2D-462B-B311-79540DC8C245}"/>
              </a:ext>
            </a:extLst>
          </p:cNvPr>
          <p:cNvSpPr txBox="1"/>
          <p:nvPr/>
        </p:nvSpPr>
        <p:spPr>
          <a:xfrm>
            <a:off x="2413348" y="5818896"/>
            <a:ext cx="97786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1:</a:t>
            </a:r>
            <a:endParaRPr lang="en-US" sz="2800" dirty="0">
              <a:cs typeface="Calibri"/>
            </a:endParaRPr>
          </a:p>
        </p:txBody>
      </p:sp>
    </p:spTree>
    <p:extLst>
      <p:ext uri="{BB962C8B-B14F-4D97-AF65-F5344CB8AC3E}">
        <p14:creationId xmlns:p14="http://schemas.microsoft.com/office/powerpoint/2010/main" val="159857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 outdoor&#10;&#10;Description automatically generated">
            <a:extLst>
              <a:ext uri="{FF2B5EF4-FFF2-40B4-BE49-F238E27FC236}">
                <a16:creationId xmlns:a16="http://schemas.microsoft.com/office/drawing/2014/main" id="{5619F070-67D3-43F4-A757-E9623623AA0B}"/>
              </a:ext>
            </a:extLst>
          </p:cNvPr>
          <p:cNvPicPr>
            <a:picLocks noChangeAspect="1"/>
          </p:cNvPicPr>
          <p:nvPr/>
        </p:nvPicPr>
        <p:blipFill>
          <a:blip r:embed="rId2"/>
          <a:stretch>
            <a:fillRect/>
          </a:stretch>
        </p:blipFill>
        <p:spPr>
          <a:xfrm>
            <a:off x="1937360" y="135116"/>
            <a:ext cx="7920623" cy="5470863"/>
          </a:xfrm>
          <a:prstGeom prst="rect">
            <a:avLst/>
          </a:prstGeom>
        </p:spPr>
      </p:pic>
      <p:sp>
        <p:nvSpPr>
          <p:cNvPr id="3" name="TextBox 2">
            <a:extLst>
              <a:ext uri="{FF2B5EF4-FFF2-40B4-BE49-F238E27FC236}">
                <a16:creationId xmlns:a16="http://schemas.microsoft.com/office/drawing/2014/main" id="{3FA355DC-18A4-4716-8012-453E42E26B79}"/>
              </a:ext>
            </a:extLst>
          </p:cNvPr>
          <p:cNvSpPr txBox="1"/>
          <p:nvPr/>
        </p:nvSpPr>
        <p:spPr>
          <a:xfrm>
            <a:off x="2355172" y="5767262"/>
            <a:ext cx="936111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3:</a:t>
            </a:r>
            <a:r>
              <a:rPr lang="en-US" sz="2800" dirty="0">
                <a:cs typeface="Calibri"/>
              </a:rPr>
              <a:t> </a:t>
            </a:r>
          </a:p>
        </p:txBody>
      </p:sp>
    </p:spTree>
    <p:extLst>
      <p:ext uri="{BB962C8B-B14F-4D97-AF65-F5344CB8AC3E}">
        <p14:creationId xmlns:p14="http://schemas.microsoft.com/office/powerpoint/2010/main" val="38276622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7</TotalTime>
  <Words>831</Words>
  <Application>Microsoft Office PowerPoint</Application>
  <PresentationFormat>Widescreen</PresentationFormat>
  <Paragraphs>63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Impact</vt:lpstr>
      <vt:lpstr>WordVisi_MSFontService</vt:lpstr>
      <vt:lpstr>Main Event</vt:lpstr>
      <vt:lpstr>Project presentation on :-  RATINGS PREDICTION PROJECT</vt:lpstr>
      <vt:lpstr>Table Of Contents :-</vt:lpstr>
      <vt:lpstr>PowerPoint Presentation</vt:lpstr>
      <vt:lpstr>                          EDA steps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Finalized Model</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Vaibhav</dc:creator>
  <cp:lastModifiedBy>N,Yuvarani</cp:lastModifiedBy>
  <cp:revision>1519</cp:revision>
  <dcterms:created xsi:type="dcterms:W3CDTF">2020-12-29T14:55:28Z</dcterms:created>
  <dcterms:modified xsi:type="dcterms:W3CDTF">2022-04-24T12:47:00Z</dcterms:modified>
</cp:coreProperties>
</file>