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6" r:id="rId19"/>
    <p:sldId id="327" r:id="rId20"/>
    <p:sldId id="322" r:id="rId21"/>
    <p:sldId id="323" r:id="rId22"/>
    <p:sldId id="324" r:id="rId23"/>
    <p:sldId id="32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8E1A4-F25C-453B-9EF5-9BE51332414F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3E7DE-6303-4BB2-9F4E-D0C9C99C1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06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3E7DE-6303-4BB2-9F4E-D0C9C99C104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56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3E7DE-6303-4BB2-9F4E-D0C9C99C104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43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Yuvarani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4262842" cy="685798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A7001FFA-8A66-3343-A061-34A6D7F68F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262841" y="1383511"/>
            <a:ext cx="7929158" cy="203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BIRD OBSERVATION AND ENVIRONMENTAL ANALYSIS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Python-based Exploratory Data Analysis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DB77F4-1EE8-6FE9-795A-498831479E6A}"/>
              </a:ext>
            </a:extLst>
          </p:cNvPr>
          <p:cNvSpPr txBox="1"/>
          <p:nvPr/>
        </p:nvSpPr>
        <p:spPr>
          <a:xfrm>
            <a:off x="265471" y="476252"/>
            <a:ext cx="6037006" cy="467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Species Analysis</a:t>
            </a:r>
            <a:endParaRPr lang="en-IN" sz="1800" b="1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endParaRPr lang="en-IN" b="1" dirty="0">
              <a:solidFill>
                <a:srgbClr val="CCCCCC"/>
              </a:solidFill>
              <a:effectLst/>
              <a:latin typeface="Arial Black" panose="020B0A04020102020204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657BD-A83E-94BC-5C6E-5B86C85CE911}"/>
              </a:ext>
            </a:extLst>
          </p:cNvPr>
          <p:cNvSpPr txBox="1"/>
          <p:nvPr/>
        </p:nvSpPr>
        <p:spPr>
          <a:xfrm>
            <a:off x="353961" y="1158962"/>
            <a:ext cx="6096000" cy="4807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Diversity Metrics: Count unique species (</a:t>
            </a:r>
            <a:r>
              <a:rPr lang="en-IN" sz="180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 Mono" panose="00000009000000000000" pitchFamily="49" charset="0"/>
              </a:rPr>
              <a:t>Scientific_Name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observed and their distribution across </a:t>
            </a:r>
            <a:r>
              <a:rPr lang="en-IN" sz="180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 Mono" panose="00000009000000000000" pitchFamily="49" charset="0"/>
              </a:rPr>
              <a:t>Location_Type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IN" sz="1800" b="1" dirty="0">
                <a:latin typeface="Arial "/>
              </a:rPr>
              <a:t>Interpretation</a:t>
            </a: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●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habitats show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level of species diversity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having a slightly higher count than Grassland.</a:t>
            </a:r>
          </a:p>
          <a:p>
            <a:pPr marL="342900" indent="-34290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●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suggests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forests may support marginally more diverse bird communities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possibly due to habitat complexity, vegetation density, or resource availability.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●"/>
            </a:pP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4E37C-E9DF-826B-2717-FF5B28B5E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754" y="476252"/>
            <a:ext cx="54387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3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1599E-E19A-BB07-C2F2-D6EBC1E4F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" y="1769807"/>
            <a:ext cx="10952367" cy="4469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AC820E-B382-D524-8289-B927B233323F}"/>
              </a:ext>
            </a:extLst>
          </p:cNvPr>
          <p:cNvSpPr txBox="1"/>
          <p:nvPr/>
        </p:nvSpPr>
        <p:spPr>
          <a:xfrm>
            <a:off x="324465" y="412649"/>
            <a:ext cx="11611896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Activity Patterns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IN" u="none" strike="noStrike" dirty="0">
                <a:effectLst/>
                <a:latin typeface="Arial "/>
                <a:ea typeface="Arial" panose="020B0604020202020204" pitchFamily="34" charset="0"/>
              </a:rPr>
              <a:t>Check the </a:t>
            </a:r>
            <a:r>
              <a:rPr lang="en-IN" u="none" strike="noStrike" dirty="0" err="1">
                <a:solidFill>
                  <a:srgbClr val="188038"/>
                </a:solidFill>
                <a:effectLst/>
                <a:latin typeface="Arial "/>
                <a:ea typeface="Roboto Mono" panose="00000009000000000000" pitchFamily="49" charset="0"/>
                <a:cs typeface="Roboto Mono" panose="00000009000000000000" pitchFamily="49" charset="0"/>
              </a:rPr>
              <a:t>Interval_Length</a:t>
            </a:r>
            <a:r>
              <a:rPr lang="en-IN" u="none" strike="noStrike" dirty="0">
                <a:effectLst/>
                <a:latin typeface="Arial "/>
                <a:ea typeface="Arial" panose="020B0604020202020204" pitchFamily="34" charset="0"/>
              </a:rPr>
              <a:t> and </a:t>
            </a:r>
            <a:r>
              <a:rPr lang="en-IN" u="none" strike="noStrike" dirty="0" err="1">
                <a:solidFill>
                  <a:srgbClr val="188038"/>
                </a:solidFill>
                <a:effectLst/>
                <a:latin typeface="Arial "/>
                <a:ea typeface="Roboto Mono" panose="00000009000000000000" pitchFamily="49" charset="0"/>
                <a:cs typeface="Roboto Mono" panose="00000009000000000000" pitchFamily="49" charset="0"/>
              </a:rPr>
              <a:t>ID_Method</a:t>
            </a:r>
            <a:r>
              <a:rPr lang="en-IN" u="none" strike="noStrike" dirty="0">
                <a:effectLst/>
                <a:latin typeface="Arial "/>
                <a:ea typeface="Arial" panose="020B0604020202020204" pitchFamily="34" charset="0"/>
              </a:rPr>
              <a:t> columns to identify the most common activity types (e.g., Singing).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Arial "/>
              </a:rPr>
              <a:t>Interpretation: </a:t>
            </a:r>
            <a:r>
              <a:rPr lang="en-US" dirty="0">
                <a:latin typeface="Arial "/>
              </a:rPr>
              <a:t>The majority of bird singing intervals fall within </a:t>
            </a:r>
            <a:r>
              <a:rPr lang="en-US" b="1" dirty="0">
                <a:latin typeface="Arial "/>
              </a:rPr>
              <a:t>0–2.5 minutes</a:t>
            </a:r>
            <a:endParaRPr lang="en-IN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96561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C1854-2946-60A2-19D4-0B3B65CA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827" y="1548734"/>
            <a:ext cx="3839036" cy="3023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59D12A-2A35-AA0A-5A64-19B44962E6C1}"/>
              </a:ext>
            </a:extLst>
          </p:cNvPr>
          <p:cNvSpPr txBox="1"/>
          <p:nvPr/>
        </p:nvSpPr>
        <p:spPr>
          <a:xfrm>
            <a:off x="825910" y="366569"/>
            <a:ext cx="6725264" cy="5392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200"/>
              </a:spcAft>
            </a:pP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Sex Ratio: </a:t>
            </a:r>
            <a:r>
              <a:rPr lang="en-IN" sz="1800" b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Analyze</a:t>
            </a: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</a:t>
            </a:r>
            <a:r>
              <a:rPr lang="en-IN" sz="1800" b="1" u="none" strike="noStrike" dirty="0"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 Mono" panose="00000009000000000000" pitchFamily="49" charset="0"/>
              </a:rPr>
              <a:t>Sex</a:t>
            </a: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column to understand the male-to-female ratio for different species.</a:t>
            </a:r>
          </a:p>
          <a:p>
            <a:pPr lvl="0">
              <a:lnSpc>
                <a:spcPct val="115000"/>
              </a:lnSpc>
              <a:spcAft>
                <a:spcPts val="1200"/>
              </a:spcAft>
            </a:pPr>
            <a:r>
              <a:rPr lang="en-IN" b="1" dirty="0">
                <a:latin typeface="Arial" panose="020B0604020202020204" pitchFamily="34" charset="0"/>
                <a:ea typeface="Arial" panose="020B0604020202020204" pitchFamily="34" charset="0"/>
              </a:rPr>
              <a:t>Interpretation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proportion (78.9%)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bird observations had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undetermined sex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likely due to visual or acoustic limitations during field surveys.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Males (20.2%)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were more commonly identified than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females (0.8%)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possibly because males are often more vocal or visually distinctive during the breeding season.</a:t>
            </a:r>
          </a:p>
          <a:p>
            <a:pPr>
              <a:lnSpc>
                <a:spcPct val="115000"/>
              </a:lnSpc>
              <a:spcAft>
                <a:spcPts val="120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200"/>
              </a:spcAft>
            </a:pP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200"/>
              </a:spcAft>
            </a:pP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4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91E931-CEDA-A291-3DA5-03D16FA794F2}"/>
              </a:ext>
            </a:extLst>
          </p:cNvPr>
          <p:cNvSpPr txBox="1"/>
          <p:nvPr/>
        </p:nvSpPr>
        <p:spPr>
          <a:xfrm>
            <a:off x="60959" y="142072"/>
            <a:ext cx="4594168" cy="6366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IN" sz="1400" b="1" dirty="0">
                <a:solidFill>
                  <a:srgbClr val="000000"/>
                </a:solidFill>
                <a:effectLst/>
                <a:latin typeface="Arial "/>
              </a:rPr>
              <a:t>Environmental Conditions</a:t>
            </a:r>
            <a:endParaRPr lang="en-IN" sz="1400" b="1" dirty="0">
              <a:solidFill>
                <a:srgbClr val="434343"/>
              </a:solidFill>
              <a:effectLst/>
              <a:latin typeface="Arial "/>
            </a:endParaRPr>
          </a:p>
          <a:p>
            <a:pPr lvl="0" algn="just">
              <a:lnSpc>
                <a:spcPct val="150000"/>
              </a:lnSpc>
              <a:spcBef>
                <a:spcPts val="1200"/>
              </a:spcBef>
            </a:pPr>
            <a:r>
              <a:rPr lang="en-IN" sz="1400" u="none" strike="noStrike" dirty="0">
                <a:effectLst/>
                <a:latin typeface="Arial "/>
                <a:ea typeface="Arial" panose="020B0604020202020204" pitchFamily="34" charset="0"/>
              </a:rPr>
              <a:t>Weather Correlation: Explore how </a:t>
            </a:r>
            <a:r>
              <a:rPr lang="en-IN" sz="1400" u="none" strike="noStrike" dirty="0">
                <a:solidFill>
                  <a:srgbClr val="188038"/>
                </a:solidFill>
                <a:effectLst/>
                <a:latin typeface="Arial "/>
                <a:ea typeface="Roboto Mono" panose="00000009000000000000" pitchFamily="49" charset="0"/>
                <a:cs typeface="Roboto Mono" panose="00000009000000000000" pitchFamily="49" charset="0"/>
              </a:rPr>
              <a:t>Temperature</a:t>
            </a:r>
            <a:r>
              <a:rPr lang="en-IN" sz="1400" u="none" strike="noStrike" dirty="0">
                <a:effectLst/>
                <a:latin typeface="Arial "/>
                <a:ea typeface="Arial" panose="020B0604020202020204" pitchFamily="34" charset="0"/>
              </a:rPr>
              <a:t>, </a:t>
            </a:r>
            <a:r>
              <a:rPr lang="en-IN" sz="1400" u="none" strike="noStrike" dirty="0">
                <a:solidFill>
                  <a:srgbClr val="188038"/>
                </a:solidFill>
                <a:effectLst/>
                <a:latin typeface="Arial "/>
                <a:ea typeface="Roboto Mono" panose="00000009000000000000" pitchFamily="49" charset="0"/>
                <a:cs typeface="Roboto Mono" panose="00000009000000000000" pitchFamily="49" charset="0"/>
              </a:rPr>
              <a:t>Humidity</a:t>
            </a:r>
            <a:r>
              <a:rPr lang="en-IN" sz="1400" u="none" strike="noStrike" dirty="0">
                <a:effectLst/>
                <a:latin typeface="Arial "/>
                <a:ea typeface="Arial" panose="020B0604020202020204" pitchFamily="34" charset="0"/>
              </a:rPr>
              <a:t>, </a:t>
            </a:r>
            <a:r>
              <a:rPr lang="en-IN" sz="1400" u="none" strike="noStrike" dirty="0">
                <a:solidFill>
                  <a:srgbClr val="188038"/>
                </a:solidFill>
                <a:effectLst/>
                <a:latin typeface="Arial "/>
                <a:ea typeface="Roboto Mono" panose="00000009000000000000" pitchFamily="49" charset="0"/>
                <a:cs typeface="Roboto Mono" panose="00000009000000000000" pitchFamily="49" charset="0"/>
              </a:rPr>
              <a:t>Sky</a:t>
            </a:r>
            <a:r>
              <a:rPr lang="en-IN" sz="1400" u="none" strike="noStrike" dirty="0">
                <a:effectLst/>
                <a:latin typeface="Arial "/>
                <a:ea typeface="Arial" panose="020B0604020202020204" pitchFamily="34" charset="0"/>
              </a:rPr>
              <a:t>, and </a:t>
            </a:r>
            <a:r>
              <a:rPr lang="en-IN" sz="1400" u="none" strike="noStrike" dirty="0">
                <a:solidFill>
                  <a:srgbClr val="188038"/>
                </a:solidFill>
                <a:effectLst/>
                <a:latin typeface="Arial "/>
                <a:ea typeface="Roboto Mono" panose="00000009000000000000" pitchFamily="49" charset="0"/>
                <a:cs typeface="Roboto Mono" panose="00000009000000000000" pitchFamily="49" charset="0"/>
              </a:rPr>
              <a:t>Wind</a:t>
            </a:r>
            <a:r>
              <a:rPr lang="en-IN" sz="1400" u="none" strike="noStrike" dirty="0">
                <a:effectLst/>
                <a:latin typeface="Arial "/>
                <a:ea typeface="Arial" panose="020B0604020202020204" pitchFamily="34" charset="0"/>
              </a:rPr>
              <a:t> impact observations, such as the number of birds or their distances.</a:t>
            </a:r>
          </a:p>
          <a:p>
            <a:pPr lvl="0" algn="just">
              <a:lnSpc>
                <a:spcPct val="150000"/>
              </a:lnSpc>
              <a:spcBef>
                <a:spcPts val="1200"/>
              </a:spcBef>
            </a:pPr>
            <a:r>
              <a:rPr lang="en-IN" sz="1400" u="none" strike="noStrike" dirty="0">
                <a:effectLst/>
                <a:latin typeface="Arial "/>
                <a:ea typeface="Arial" panose="020B0604020202020204" pitchFamily="34" charset="0"/>
              </a:rPr>
              <a:t>Interpretation: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Weak correlations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 overall between bird species observations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Common_Name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) and weather variables (temperature, humidity, sky, wind).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Temperature and Humidity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 show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moderate negative correlation (-0.34)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, indicating that as temperature increases, humidity tends to decrease.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Humidity and Wind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 also have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mild negative correlation (-0.22)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Bird observations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Common_Name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) have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very low or negligible correlations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 with all weather factors (values close to 0), suggesting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weather may not significantly affect species presence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 at the macro level.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DB7FA-793B-E146-BEA0-B59991084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891" y="0"/>
            <a:ext cx="7296150" cy="59436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B7FC1067-694B-BE21-4598-19E814A5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4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DFD8C0-522E-A504-95E0-5D485F50C376}"/>
              </a:ext>
            </a:extLst>
          </p:cNvPr>
          <p:cNvSpPr txBox="1"/>
          <p:nvPr/>
        </p:nvSpPr>
        <p:spPr>
          <a:xfrm>
            <a:off x="184727" y="35570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Disturbance Effect: Assess the impact of </a:t>
            </a:r>
            <a:r>
              <a:rPr lang="en-IN" sz="1800" dirty="0">
                <a:solidFill>
                  <a:srgbClr val="188038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 Mono" panose="00000009000000000000" pitchFamily="49" charset="0"/>
              </a:rPr>
              <a:t>Disturbance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(e.g., slight effect) on bird sightings.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95FF1-8879-C168-E430-4FE63571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725" y="355707"/>
            <a:ext cx="4486275" cy="601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F62A3B-2E1D-7326-2C3F-64C8469ADE32}"/>
              </a:ext>
            </a:extLst>
          </p:cNvPr>
          <p:cNvSpPr txBox="1"/>
          <p:nvPr/>
        </p:nvSpPr>
        <p:spPr>
          <a:xfrm>
            <a:off x="184727" y="1270475"/>
            <a:ext cx="6096000" cy="4201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/>
              <a:t>Interpretation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Majority of bird observations (~75%)</a:t>
            </a:r>
            <a:r>
              <a:rPr lang="en-US" dirty="0"/>
              <a:t> reported </a:t>
            </a:r>
            <a:r>
              <a:rPr lang="en-US" b="1" dirty="0"/>
              <a:t>no or slight effect</a:t>
            </a:r>
            <a:r>
              <a:rPr lang="en-US" dirty="0"/>
              <a:t> from disturbances.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Serious effects on bird count are rare</a:t>
            </a:r>
            <a:r>
              <a:rPr lang="en-US" dirty="0"/>
              <a:t>, indicating that birds may </a:t>
            </a:r>
            <a:r>
              <a:rPr lang="en-US" b="1" dirty="0"/>
              <a:t>tolerate mild disturbances</a:t>
            </a:r>
            <a:r>
              <a:rPr lang="en-US" dirty="0"/>
              <a:t> or such disturbances are infrequent.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Moderate and serious disturbance effects</a:t>
            </a:r>
            <a:r>
              <a:rPr lang="en-US" dirty="0"/>
              <a:t> are significantly lower in frequency, suggesting most bird habitats or observation areas are relatively undisturbed or birds are resilient to low-level disturbances.</a:t>
            </a:r>
          </a:p>
        </p:txBody>
      </p:sp>
    </p:spTree>
    <p:extLst>
      <p:ext uri="{BB962C8B-B14F-4D97-AF65-F5344CB8AC3E}">
        <p14:creationId xmlns:p14="http://schemas.microsoft.com/office/powerpoint/2010/main" val="366405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8C83EE-6256-2AF2-F94D-241D3B8D4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953" y="319809"/>
            <a:ext cx="4486275" cy="4648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719F72-BA1F-97A0-5789-72CDCC51D9D9}"/>
              </a:ext>
            </a:extLst>
          </p:cNvPr>
          <p:cNvSpPr txBox="1"/>
          <p:nvPr/>
        </p:nvSpPr>
        <p:spPr>
          <a:xfrm>
            <a:off x="341745" y="319809"/>
            <a:ext cx="6096000" cy="4488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Distance and Behaviour</a:t>
            </a:r>
            <a:endParaRPr lang="en-IN" sz="2400" b="1" dirty="0">
              <a:solidFill>
                <a:srgbClr val="434343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Distance Analysis: Evaluate the </a:t>
            </a:r>
            <a:r>
              <a:rPr lang="en-IN" sz="180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 Mono" panose="00000009000000000000" pitchFamily="49" charset="0"/>
              </a:rPr>
              <a:t>Distance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column to identify species typically observed closer or farther from the observer.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8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Interpretation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observations at 75.0 meters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than at 25.0 meters.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suggests birds were more frequently observed at a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greater distance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7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B1F0EF-FA39-FF56-8B58-13A8C403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130" y="573375"/>
            <a:ext cx="3990975" cy="4067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C2AD99-4995-B702-E085-E29080FB2DF4}"/>
              </a:ext>
            </a:extLst>
          </p:cNvPr>
          <p:cNvSpPr txBox="1"/>
          <p:nvPr/>
        </p:nvSpPr>
        <p:spPr>
          <a:xfrm>
            <a:off x="402359" y="297721"/>
            <a:ext cx="6096000" cy="1020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200"/>
              </a:spcAft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Flyover Frequency: Examine the </a:t>
            </a:r>
            <a:r>
              <a:rPr lang="en-IN" sz="180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 Mono" panose="00000009000000000000" pitchFamily="49" charset="0"/>
              </a:rPr>
              <a:t>Flyover_Observed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column to detect trends in bird </a:t>
            </a:r>
            <a:r>
              <a:rPr lang="en-IN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behavior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during observation.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CC50B-8389-63A2-895B-A692FD9C1B5F}"/>
              </a:ext>
            </a:extLst>
          </p:cNvPr>
          <p:cNvSpPr txBox="1"/>
          <p:nvPr/>
        </p:nvSpPr>
        <p:spPr>
          <a:xfrm>
            <a:off x="226141" y="1391546"/>
            <a:ext cx="6096000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Arial "/>
              </a:rPr>
              <a:t>Interpretation: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 "/>
              </a:rPr>
              <a:t>It shows a clear dominance of one category over the other: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 "/>
              </a:rPr>
              <a:t>False (95.5%)</a:t>
            </a:r>
            <a:r>
              <a:rPr lang="en-US" dirty="0">
                <a:latin typeface="Arial "/>
              </a:rPr>
              <a:t> – meaning most bird observations were not flyovers.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 "/>
              </a:rPr>
              <a:t>True (4.5%)</a:t>
            </a:r>
            <a:r>
              <a:rPr lang="en-US" dirty="0">
                <a:latin typeface="Arial "/>
              </a:rPr>
              <a:t> – only a small fraction were observed flying overhead.</a:t>
            </a:r>
            <a:endParaRPr lang="en-US" b="1" dirty="0">
              <a:latin typeface="Arial 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Arial "/>
              </a:rPr>
              <a:t>Majority of birds were observed in stationary or non-flyover behaviors.</a:t>
            </a:r>
            <a:endParaRPr lang="en-US" dirty="0">
              <a:latin typeface="Arial 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"/>
              </a:rPr>
              <a:t>This could include </a:t>
            </a:r>
            <a:r>
              <a:rPr lang="en-IN" dirty="0">
                <a:latin typeface="Arial "/>
              </a:rPr>
              <a:t>Resting</a:t>
            </a:r>
            <a:r>
              <a:rPr lang="en-US" dirty="0">
                <a:latin typeface="Arial "/>
              </a:rPr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Searching for food</a:t>
            </a:r>
            <a:r>
              <a:rPr lang="en-US" dirty="0">
                <a:latin typeface="Arial "/>
              </a:rPr>
              <a:t>, nesting, etc.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3A83E7A-32A5-8E42-2E84-16A2F51AD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03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72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0D70C5-4E5F-E29E-71A7-779F2E5B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062" y="421698"/>
            <a:ext cx="4486275" cy="5238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44EF69-BCC1-4D7F-B759-BA0A937220E7}"/>
              </a:ext>
            </a:extLst>
          </p:cNvPr>
          <p:cNvSpPr txBox="1"/>
          <p:nvPr/>
        </p:nvSpPr>
        <p:spPr>
          <a:xfrm>
            <a:off x="341746" y="220582"/>
            <a:ext cx="6096000" cy="1544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Observer Trends</a:t>
            </a:r>
            <a:endParaRPr lang="en-IN" sz="2400" b="1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Observer Bias: </a:t>
            </a:r>
            <a:r>
              <a:rPr lang="en-IN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Analyze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data by </a:t>
            </a:r>
            <a:r>
              <a:rPr lang="en-IN" sz="180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 Mono" panose="00000009000000000000" pitchFamily="49" charset="0"/>
              </a:rPr>
              <a:t>Observer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to check if specific individuals report more observations or certain species.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38BCA-5BAF-0139-C2DE-D06E4592F308}"/>
              </a:ext>
            </a:extLst>
          </p:cNvPr>
          <p:cNvSpPr txBox="1"/>
          <p:nvPr/>
        </p:nvSpPr>
        <p:spPr>
          <a:xfrm>
            <a:off x="248085" y="1886911"/>
            <a:ext cx="6096000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Arial "/>
              </a:rPr>
              <a:t>Interpretation: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 "/>
              </a:rPr>
              <a:t>Elizabeth Oswald</a:t>
            </a:r>
            <a:r>
              <a:rPr lang="en-US" dirty="0">
                <a:latin typeface="Arial "/>
              </a:rPr>
              <a:t> reported the highest number of observations (~5800), suggesting she may be the most active or available observer.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 "/>
              </a:rPr>
              <a:t>Kimberly Serno</a:t>
            </a:r>
            <a:r>
              <a:rPr lang="en-US" dirty="0">
                <a:latin typeface="Arial "/>
              </a:rPr>
              <a:t> followed closely with slightly fewer records (~5400).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 "/>
              </a:rPr>
              <a:t>Brian </a:t>
            </a:r>
            <a:r>
              <a:rPr lang="en-US" b="1" dirty="0" err="1">
                <a:latin typeface="Arial "/>
              </a:rPr>
              <a:t>Swimelar</a:t>
            </a:r>
            <a:r>
              <a:rPr lang="en-US" dirty="0">
                <a:latin typeface="Arial "/>
              </a:rPr>
              <a:t> had the least (~4300), which might reflect fewer field visits, different locations, or varied effort.</a:t>
            </a:r>
          </a:p>
        </p:txBody>
      </p:sp>
    </p:spTree>
    <p:extLst>
      <p:ext uri="{BB962C8B-B14F-4D97-AF65-F5344CB8AC3E}">
        <p14:creationId xmlns:p14="http://schemas.microsoft.com/office/powerpoint/2010/main" val="4106498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0EFCC3-FC75-43F0-0B82-7A2013F64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414" y="389803"/>
            <a:ext cx="5143500" cy="5210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55ECAF-C3F0-9016-7F2B-77DB5A1DB67B}"/>
              </a:ext>
            </a:extLst>
          </p:cNvPr>
          <p:cNvSpPr txBox="1"/>
          <p:nvPr/>
        </p:nvSpPr>
        <p:spPr>
          <a:xfrm>
            <a:off x="286327" y="207614"/>
            <a:ext cx="6096000" cy="70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200"/>
              </a:spcAft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Visit Patterns: Evaluate the </a:t>
            </a:r>
            <a:r>
              <a:rPr lang="en-IN" sz="180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 Mono" panose="00000009000000000000" pitchFamily="49" charset="0"/>
              </a:rPr>
              <a:t>Visit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column to see how repeated visits affect species count or diversity.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422A1-A5C7-CA79-5B6D-9C25361179B9}"/>
              </a:ext>
            </a:extLst>
          </p:cNvPr>
          <p:cNvSpPr txBox="1"/>
          <p:nvPr/>
        </p:nvSpPr>
        <p:spPr>
          <a:xfrm>
            <a:off x="286327" y="1248300"/>
            <a:ext cx="6096000" cy="4200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 "/>
              </a:rPr>
              <a:t>Interpretation: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 "/>
              </a:rPr>
              <a:t>First visits</a:t>
            </a:r>
            <a:r>
              <a:rPr lang="en-US" dirty="0">
                <a:latin typeface="Arial "/>
              </a:rPr>
              <a:t> yielded the highest number of unique bird species (~118).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 "/>
              </a:rPr>
              <a:t>Second visits</a:t>
            </a:r>
            <a:r>
              <a:rPr lang="en-US" dirty="0">
                <a:latin typeface="Arial "/>
              </a:rPr>
              <a:t> showed a moderate decrease in species observed (~99).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 "/>
              </a:rPr>
              <a:t>Third visits</a:t>
            </a:r>
            <a:r>
              <a:rPr lang="en-US" dirty="0">
                <a:latin typeface="Arial "/>
              </a:rPr>
              <a:t> revealed the lowest diversity (~74 species).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Arial 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Arial "/>
              </a:rPr>
              <a:t>Repeated visits tend to observe fewer new species suggesting that most species are detected early in the survey period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23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77C17E-C61F-B533-FC09-A2673A48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77" y="596611"/>
            <a:ext cx="6194323" cy="4667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65D5E1-BBC6-1C5A-AE75-820A71C36C3E}"/>
              </a:ext>
            </a:extLst>
          </p:cNvPr>
          <p:cNvSpPr txBox="1"/>
          <p:nvPr/>
        </p:nvSpPr>
        <p:spPr>
          <a:xfrm>
            <a:off x="64655" y="0"/>
            <a:ext cx="6096000" cy="6844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.Conservation Insights</a:t>
            </a:r>
            <a:endParaRPr lang="en-IN" sz="2400" b="1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Watchlist Trends: Use the </a:t>
            </a:r>
            <a:r>
              <a:rPr lang="en-IN" sz="180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 Mono" panose="00000009000000000000" pitchFamily="49" charset="0"/>
              </a:rPr>
              <a:t>PIF_Watchlist_Status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lang="en-IN" sz="180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 Mono" panose="00000009000000000000" pitchFamily="49" charset="0"/>
              </a:rPr>
              <a:t>Regional_Stewardship_Status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to identify trends in species that are at risk or require conservation focus.</a:t>
            </a: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IN" b="1" dirty="0">
                <a:latin typeface="Arial" panose="020B0604020202020204" pitchFamily="34" charset="0"/>
                <a:ea typeface="Arial" panose="020B0604020202020204" pitchFamily="34" charset="0"/>
              </a:rPr>
              <a:t>Interpretation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portion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observed species are on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PIF Watchlist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relatively few species at high conservation risk.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fall under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Stewardship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highlighting species that may need targeted protection in specific areas.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trend supports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prioritizing regional efforts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alongside broader conservation strategies.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A738-DAEF-1FC1-7212-5B3ADAD0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5B3838-6B20-0267-465F-663697E802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5239" y="2725384"/>
            <a:ext cx="1059171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Main Goal is  to perform an in-depth analysis of bird monitoring data collected from forest and grassland ecosystems using Python, with the aim of extracting meaningful patterns related to time, location , species behavior, and environmental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This project uses </a:t>
            </a:r>
            <a:r>
              <a:rPr lang="en-US" b="1" dirty="0"/>
              <a:t>Exploratory Data Analysis</a:t>
            </a:r>
            <a:r>
              <a:rPr lang="en-US" dirty="0"/>
              <a:t> to uncover patterns in bird observation data.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And focus on seasonal and spatial activity, species diversity, and environmental influences.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D9AD7A-5C38-F73B-D426-74D02C27F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01C18EB-7A15-073E-7047-9E5317A9C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904C50-03DC-207F-A9A8-B1755BC67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8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9E4EB-4940-F61A-72F5-E46C219A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720291"/>
            <a:ext cx="6029325" cy="4733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0A8959-6A2C-17F3-F970-A3DF4A2766B9}"/>
              </a:ext>
            </a:extLst>
          </p:cNvPr>
          <p:cNvSpPr txBox="1"/>
          <p:nvPr/>
        </p:nvSpPr>
        <p:spPr>
          <a:xfrm>
            <a:off x="157018" y="209830"/>
            <a:ext cx="6096000" cy="6639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200"/>
              </a:spcAft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AOU Code Patterns: Study the distribution of species based on their </a:t>
            </a:r>
            <a:r>
              <a:rPr lang="en-IN" sz="180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 Mono" panose="00000009000000000000" pitchFamily="49" charset="0"/>
              </a:rPr>
              <a:t>AOU_Code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to correlate with regional or national conservation priorities.</a:t>
            </a:r>
          </a:p>
          <a:p>
            <a:pPr lvl="0">
              <a:lnSpc>
                <a:spcPct val="115000"/>
              </a:lnSpc>
              <a:spcAft>
                <a:spcPts val="1200"/>
              </a:spcAft>
            </a:pPr>
            <a:r>
              <a:rPr lang="en-IN" b="1" dirty="0">
                <a:latin typeface="Arial" panose="020B0604020202020204" pitchFamily="34" charset="0"/>
                <a:ea typeface="Arial" panose="020B0604020202020204" pitchFamily="34" charset="0"/>
              </a:rPr>
              <a:t>Interpretation: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Species with AOU codes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observation counts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they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and widespread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distribution reflects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 sightings of familiar species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possibly due to habitat preference or detectability.</a:t>
            </a:r>
          </a:p>
          <a:p>
            <a:pPr marL="285750" indent="-28575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trends can help identify which species dominate the region and which may require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 frequent but more targeted monitoring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20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200"/>
              </a:spcAft>
            </a:pPr>
            <a:endParaRPr lang="en-IN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7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091A-1F56-76D7-4F21-610D8462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94712"/>
          </a:xfrm>
        </p:spPr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8075-ADFB-A8E0-A799-09E6EF20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Files Used: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Bird_Monitoring_Data_FOREST.XLSX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Bird_Monitoring_Data_GRASSLAND.XLSX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Data was extracted from both Excel files, each containing multiple sheets of bird monitoring records.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"Bird_Monitoring_Data_FOREST.XLSX"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grassland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"Bird_Monitoring_Data_GRASSLAND.XLSX“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forest_dic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read_excel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forest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sheet_name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grassland_dic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read_excel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grassland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sheet_name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36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88A2-3CE6-48C3-6C18-F805BA78C0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15613" y="503647"/>
            <a:ext cx="10058400" cy="1449387"/>
          </a:xfrm>
        </p:spPr>
        <p:txBody>
          <a:bodyPr>
            <a:noAutofit/>
          </a:bodyPr>
          <a:lstStyle/>
          <a:p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Sheets were concatenated and merged into a single unified dataset.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9F57D-747F-8060-56B4-20D8E70159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2108200"/>
            <a:ext cx="10058400" cy="3760788"/>
          </a:xfrm>
        </p:spPr>
        <p:txBody>
          <a:bodyPr>
            <a:normAutofit lnSpcReduction="10000"/>
          </a:bodyPr>
          <a:lstStyle/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forest_df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forest_dic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ignore_index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grassland_df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grassland_dic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ignore_index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forest_df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grassland_df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ignore_index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Inconsistent formats (e.g., date, time, distance) were standardized.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Missing values were handled using appropriate filling techniques (e.g., 'Unknown', 0, or mode or mean or median).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Duplicate records were removed to ensure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New features such as </a:t>
            </a:r>
            <a:r>
              <a:rPr lang="en-US" b="1" dirty="0"/>
              <a:t>Season</a:t>
            </a:r>
            <a:r>
              <a:rPr lang="en-US" dirty="0"/>
              <a:t>, </a:t>
            </a:r>
            <a:r>
              <a:rPr lang="en-US" b="1" dirty="0"/>
              <a:t>Month</a:t>
            </a:r>
            <a:r>
              <a:rPr lang="en-US" dirty="0"/>
              <a:t>, and </a:t>
            </a:r>
            <a:r>
              <a:rPr lang="en-US" b="1" dirty="0"/>
              <a:t>Hour</a:t>
            </a:r>
            <a:r>
              <a:rPr lang="en-US" dirty="0"/>
              <a:t> were derived from timestamps.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Duplicate values are removed.</a:t>
            </a:r>
          </a:p>
          <a:p>
            <a:endParaRPr lang="en-US" dirty="0"/>
          </a:p>
          <a:p>
            <a:pPr marL="0" indent="0">
              <a:lnSpc>
                <a:spcPts val="1425"/>
              </a:lnSpc>
              <a:buNone/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6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F61304-94E7-F88F-4803-68C74CEAC995}"/>
              </a:ext>
            </a:extLst>
          </p:cNvPr>
          <p:cNvSpPr txBox="1"/>
          <p:nvPr/>
        </p:nvSpPr>
        <p:spPr>
          <a:xfrm>
            <a:off x="403123" y="146392"/>
            <a:ext cx="10864645" cy="495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IN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IN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IN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'Distance'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'Distance'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 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distance_mapping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'&lt;= 50 Meters'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'50 - 100 Meters'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'Distance'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'Distance'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distance_mapping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"Sub_Unit_Code"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NPSTaxonCode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Site_Name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"Unknown"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ID_Method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ID_Method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'Distance'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to_numeric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'Distance'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'coerce'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'Distance'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"Distance"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median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'Sex'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"Undetermined"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AcceptedTSN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AcceptedTSN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TaxonCode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TaxonCode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Previously_Obs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Previously_Obs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duplicated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()]</a:t>
            </a:r>
          </a:p>
          <a:p>
            <a:pPr>
              <a:lnSpc>
                <a:spcPts val="1425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drop_duplicates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duplicated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'Year'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'Temperature'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'Year'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'Visit'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8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B54574-448F-5974-7516-253D24C15D15}"/>
              </a:ext>
            </a:extLst>
          </p:cNvPr>
          <p:cNvSpPr txBox="1"/>
          <p:nvPr/>
        </p:nvSpPr>
        <p:spPr>
          <a:xfrm>
            <a:off x="265471" y="501444"/>
            <a:ext cx="54510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IN" sz="1800" b="1" u="none" strike="noStrike" dirty="0">
                <a:solidFill>
                  <a:srgbClr val="000000"/>
                </a:solidFill>
                <a:effectLst/>
                <a:latin typeface="Arial "/>
              </a:rPr>
              <a:t>Temporal Analysis</a:t>
            </a:r>
            <a:endParaRPr lang="en-IN" sz="2400" b="1" u="none" strike="noStrike" dirty="0">
              <a:solidFill>
                <a:srgbClr val="434343"/>
              </a:solidFill>
              <a:effectLst/>
              <a:latin typeface="Arial "/>
            </a:endParaRPr>
          </a:p>
          <a:p>
            <a:pPr lvl="0" algn="just">
              <a:lnSpc>
                <a:spcPct val="150000"/>
              </a:lnSpc>
            </a:pPr>
            <a:r>
              <a:rPr lang="en-IN" sz="1800" b="1" dirty="0">
                <a:effectLst/>
                <a:latin typeface="Arial "/>
                <a:ea typeface="Arial" panose="020B0604020202020204" pitchFamily="34" charset="0"/>
              </a:rPr>
              <a:t>Seasonal Trends</a:t>
            </a:r>
            <a:r>
              <a:rPr lang="en-IN" sz="1800" dirty="0">
                <a:effectLst/>
                <a:latin typeface="Arial "/>
                <a:ea typeface="Arial" panose="020B0604020202020204" pitchFamily="34" charset="0"/>
              </a:rPr>
              <a:t>: Analyse the </a:t>
            </a:r>
            <a:r>
              <a:rPr lang="en-IN" sz="1800" dirty="0">
                <a:solidFill>
                  <a:srgbClr val="188038"/>
                </a:solidFill>
                <a:effectLst/>
                <a:latin typeface="Arial "/>
                <a:ea typeface="Roboto Mono" panose="00000009000000000000" pitchFamily="49" charset="0"/>
                <a:cs typeface="Roboto Mono" panose="00000009000000000000" pitchFamily="49" charset="0"/>
              </a:rPr>
              <a:t>Date</a:t>
            </a:r>
            <a:r>
              <a:rPr lang="en-IN" sz="1800" dirty="0">
                <a:effectLst/>
                <a:latin typeface="Arial "/>
                <a:ea typeface="Arial" panose="020B0604020202020204" pitchFamily="34" charset="0"/>
              </a:rPr>
              <a:t> and </a:t>
            </a:r>
            <a:r>
              <a:rPr lang="en-IN" sz="1800" dirty="0">
                <a:solidFill>
                  <a:srgbClr val="188038"/>
                </a:solidFill>
                <a:effectLst/>
                <a:latin typeface="Arial "/>
                <a:ea typeface="Roboto Mono" panose="00000009000000000000" pitchFamily="49" charset="0"/>
                <a:cs typeface="Roboto Mono" panose="00000009000000000000" pitchFamily="49" charset="0"/>
              </a:rPr>
              <a:t>Year</a:t>
            </a:r>
            <a:r>
              <a:rPr lang="en-IN" sz="1800" dirty="0">
                <a:effectLst/>
                <a:latin typeface="Arial "/>
                <a:ea typeface="Arial" panose="020B0604020202020204" pitchFamily="34" charset="0"/>
              </a:rPr>
              <a:t> columns to detect patterns in bird sightings across different seasons or years</a:t>
            </a:r>
            <a:endParaRPr lang="en-IN" b="1" dirty="0">
              <a:latin typeface="Arial "/>
            </a:endParaRPr>
          </a:p>
          <a:p>
            <a:pPr lvl="0" algn="just">
              <a:lnSpc>
                <a:spcPct val="150000"/>
              </a:lnSpc>
            </a:pPr>
            <a:endParaRPr lang="en-IN" b="1" dirty="0">
              <a:latin typeface="Arial "/>
            </a:endParaRPr>
          </a:p>
          <a:p>
            <a:pPr lvl="0" algn="just">
              <a:lnSpc>
                <a:spcPct val="150000"/>
              </a:lnSpc>
            </a:pPr>
            <a:r>
              <a:rPr lang="en-US" b="1" dirty="0">
                <a:latin typeface="Arial "/>
              </a:rPr>
              <a:t>Interpretation</a:t>
            </a:r>
            <a:r>
              <a:rPr lang="en-US" dirty="0">
                <a:latin typeface="Arial "/>
              </a:rPr>
              <a:t>: Bird sightings peak in Spring and Summer; minimal in Winter due to migration/less activity</a:t>
            </a:r>
            <a:endParaRPr lang="en-IN" sz="1800" u="none" strike="noStrike" dirty="0">
              <a:effectLst/>
              <a:latin typeface="Arial "/>
              <a:ea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6D8B7-7234-1DCB-7ECF-763D0432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524" y="334872"/>
            <a:ext cx="56102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2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A61D65-2D2D-3D9F-61D6-BE9E10E7A759}"/>
              </a:ext>
            </a:extLst>
          </p:cNvPr>
          <p:cNvSpPr txBox="1"/>
          <p:nvPr/>
        </p:nvSpPr>
        <p:spPr>
          <a:xfrm>
            <a:off x="275303" y="812881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800" b="1" u="none" strike="noStrike" dirty="0">
                <a:effectLst/>
                <a:latin typeface="Arial "/>
                <a:ea typeface="Arial" panose="020B0604020202020204" pitchFamily="34" charset="0"/>
              </a:rPr>
              <a:t>Observation Time</a:t>
            </a:r>
            <a:r>
              <a:rPr lang="en-IN" sz="1800" u="none" strike="noStrike" dirty="0">
                <a:effectLst/>
                <a:latin typeface="Arial "/>
                <a:ea typeface="Arial" panose="020B0604020202020204" pitchFamily="34" charset="0"/>
              </a:rPr>
              <a:t>: Study the </a:t>
            </a:r>
            <a:r>
              <a:rPr lang="en-IN" sz="1800" u="none" strike="noStrike" dirty="0" err="1">
                <a:solidFill>
                  <a:srgbClr val="188038"/>
                </a:solidFill>
                <a:effectLst/>
                <a:latin typeface="Arial "/>
                <a:ea typeface="Roboto Mono" panose="00000009000000000000" pitchFamily="49" charset="0"/>
                <a:cs typeface="Roboto Mono" panose="00000009000000000000" pitchFamily="49" charset="0"/>
              </a:rPr>
              <a:t>Start_Time</a:t>
            </a:r>
            <a:r>
              <a:rPr lang="en-IN" sz="1800" u="none" strike="noStrike" dirty="0">
                <a:effectLst/>
                <a:latin typeface="Arial "/>
                <a:ea typeface="Arial" panose="020B0604020202020204" pitchFamily="34" charset="0"/>
              </a:rPr>
              <a:t> and </a:t>
            </a:r>
            <a:r>
              <a:rPr lang="en-IN" sz="1800" u="none" strike="noStrike" dirty="0" err="1">
                <a:solidFill>
                  <a:srgbClr val="188038"/>
                </a:solidFill>
                <a:effectLst/>
                <a:latin typeface="Arial "/>
                <a:ea typeface="Roboto Mono" panose="00000009000000000000" pitchFamily="49" charset="0"/>
                <a:cs typeface="Roboto Mono" panose="00000009000000000000" pitchFamily="49" charset="0"/>
              </a:rPr>
              <a:t>End_Time</a:t>
            </a:r>
            <a:r>
              <a:rPr lang="en-IN" sz="1800" u="none" strike="noStrike" dirty="0">
                <a:effectLst/>
                <a:latin typeface="Arial "/>
                <a:ea typeface="Arial" panose="020B0604020202020204" pitchFamily="34" charset="0"/>
              </a:rPr>
              <a:t> to determine if specific time windows correlate with higher bird activity.</a:t>
            </a:r>
          </a:p>
          <a:p>
            <a:pPr algn="just">
              <a:lnSpc>
                <a:spcPct val="150000"/>
              </a:lnSpc>
              <a:buNone/>
            </a:pPr>
            <a:endParaRPr lang="en-US" dirty="0">
              <a:latin typeface="Arial 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Arial "/>
              </a:rPr>
              <a:t>Interpretation</a:t>
            </a:r>
            <a:r>
              <a:rPr lang="en-US" dirty="0">
                <a:latin typeface="Arial "/>
              </a:rPr>
              <a:t>: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"/>
              </a:rPr>
              <a:t> observations start early morning (6–9 AM), ideal time for birdwatching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 "/>
              </a:rPr>
              <a:t>Observation activity drops significantly after 9 AM, suggesting </a:t>
            </a:r>
            <a:r>
              <a:rPr lang="en-US" b="1" dirty="0">
                <a:latin typeface="Arial "/>
              </a:rPr>
              <a:t>reduced bird visibility or observer availability</a:t>
            </a:r>
            <a:r>
              <a:rPr lang="en-US" dirty="0">
                <a:latin typeface="Arial "/>
              </a:rPr>
              <a:t> during later hours.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3D05A-C9A9-13AF-47DF-BFDB95E4B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563" y="693789"/>
            <a:ext cx="45529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8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A52F58-D483-7910-66AA-00DB2A221EBE}"/>
              </a:ext>
            </a:extLst>
          </p:cNvPr>
          <p:cNvSpPr txBox="1"/>
          <p:nvPr/>
        </p:nvSpPr>
        <p:spPr>
          <a:xfrm>
            <a:off x="403123" y="457018"/>
            <a:ext cx="609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IN" b="1" u="none" strike="noStrike" dirty="0">
                <a:solidFill>
                  <a:srgbClr val="000000"/>
                </a:solidFill>
                <a:effectLst/>
                <a:latin typeface="Arial "/>
              </a:rPr>
              <a:t>Spatial Analysis</a:t>
            </a:r>
          </a:p>
          <a:p>
            <a:pPr algn="just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IN" u="none" strike="noStrike" dirty="0">
                <a:effectLst/>
                <a:latin typeface="Arial "/>
                <a:ea typeface="Arial" panose="020B0604020202020204" pitchFamily="34" charset="0"/>
              </a:rPr>
              <a:t>Location Insights: Group data by </a:t>
            </a:r>
            <a:r>
              <a:rPr lang="en-IN" u="none" strike="noStrike" dirty="0" err="1">
                <a:solidFill>
                  <a:srgbClr val="188038"/>
                </a:solidFill>
                <a:effectLst/>
                <a:latin typeface="Arial "/>
                <a:ea typeface="Roboto Mono" panose="00000009000000000000" pitchFamily="49" charset="0"/>
                <a:cs typeface="Roboto Mono" panose="00000009000000000000" pitchFamily="49" charset="0"/>
              </a:rPr>
              <a:t>Location_Type</a:t>
            </a:r>
            <a:r>
              <a:rPr lang="en-IN" u="none" strike="noStrike" dirty="0">
                <a:effectLst/>
                <a:latin typeface="Arial "/>
                <a:ea typeface="Arial" panose="020B0604020202020204" pitchFamily="34" charset="0"/>
              </a:rPr>
              <a:t> (e.g., Grassland) to identify biodiversity hotspots.</a:t>
            </a:r>
            <a:endParaRPr lang="en-IN" dirty="0">
              <a:latin typeface="Arial "/>
            </a:endParaRP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Arial "/>
              </a:rPr>
              <a:t>Interpretation</a:t>
            </a:r>
            <a:r>
              <a:rPr lang="en-IN" dirty="0">
                <a:latin typeface="Arial 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Arial "/>
              </a:rPr>
              <a:t>Forest or Grassland observations dominate; helps target biodiversity areas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Forests are slightly more dominant in bird activity or survey effort.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This could indicate: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Greater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species richness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 in forests, or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More extensive survey coverage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</a:rPr>
              <a:t> in forested areas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0174F-4245-ED35-395A-B58936A20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123" y="1471612"/>
            <a:ext cx="45815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1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AA2F0-7B8E-F957-1A34-B04150BF01C2}"/>
              </a:ext>
            </a:extLst>
          </p:cNvPr>
          <p:cNvSpPr txBox="1"/>
          <p:nvPr/>
        </p:nvSpPr>
        <p:spPr>
          <a:xfrm>
            <a:off x="0" y="944940"/>
            <a:ext cx="6096000" cy="1020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200"/>
              </a:spcAft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Plot-Level Analysis: Compare observations across different </a:t>
            </a:r>
            <a:r>
              <a:rPr lang="en-IN" sz="180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 Mono" panose="00000009000000000000" pitchFamily="49" charset="0"/>
              </a:rPr>
              <a:t>Plot_Name</a:t>
            </a: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to see which plots attract more species or specific kinds of birds.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15B5C-282B-E777-54E2-99E65B0E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116" y="272077"/>
            <a:ext cx="5057775" cy="57435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BCFEDE2-2A4D-B406-9D2E-65E37C190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0" y="1954239"/>
            <a:ext cx="6263148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800" b="1" dirty="0">
                <a:latin typeface="Arial "/>
              </a:rPr>
              <a:t>Interpretation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bar chart highlights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10 most active plots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terms of bird observations.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plots either </a:t>
            </a:r>
            <a:r>
              <a:rPr lang="en-US" altLang="en-US" dirty="0">
                <a:latin typeface="Arial" panose="020B0604020202020204" pitchFamily="34" charset="0"/>
              </a:rPr>
              <a:t>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surveyed more frequently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leading to higher counts.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findings help in identifying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priority monitoring locations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629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{C1C7869C-718A-4C0C-B47D-4E0286CF83AB}tf11437505_win32</Template>
  <TotalTime>426</TotalTime>
  <Words>1686</Words>
  <Application>Microsoft Office PowerPoint</Application>
  <PresentationFormat>Widescreen</PresentationFormat>
  <Paragraphs>135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</vt:lpstr>
      <vt:lpstr>Arial Black</vt:lpstr>
      <vt:lpstr>Arial Unicode MS</vt:lpstr>
      <vt:lpstr>Calibri</vt:lpstr>
      <vt:lpstr>Consolas</vt:lpstr>
      <vt:lpstr>Georgia Pro Cond Light</vt:lpstr>
      <vt:lpstr>Roboto Mono</vt:lpstr>
      <vt:lpstr>Speak Pro</vt:lpstr>
      <vt:lpstr>RetrospectVTI</vt:lpstr>
      <vt:lpstr> BIRD OBSERVATION AND ENVIRONMENTAL ANALYSIS   A Python-based Exploratory Data Analysis </vt:lpstr>
      <vt:lpstr>Objective</vt:lpstr>
      <vt:lpstr>Dataset Overview</vt:lpstr>
      <vt:lpstr>                 Sheets were concatenated and merged into a single unified dataset.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Gunasekaran Mayilsamy</dc:creator>
  <cp:lastModifiedBy>Gunasekaran Mayilsamy</cp:lastModifiedBy>
  <cp:revision>3</cp:revision>
  <dcterms:created xsi:type="dcterms:W3CDTF">2025-04-06T05:03:18Z</dcterms:created>
  <dcterms:modified xsi:type="dcterms:W3CDTF">2025-04-08T01:08:52Z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