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156345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261530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326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416649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4347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2515221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1739740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183186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205341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E0BFE-61E5-4513-8D23-47D25F6BC110}"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209211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FE0BFE-61E5-4513-8D23-47D25F6BC110}"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378939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E0BFE-61E5-4513-8D23-47D25F6BC110}"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121333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FE0BFE-61E5-4513-8D23-47D25F6BC110}"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232206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E0BFE-61E5-4513-8D23-47D25F6BC110}"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12816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FE0BFE-61E5-4513-8D23-47D25F6BC110}"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402706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E0BFE-61E5-4513-8D23-47D25F6BC110}"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73F47-838F-44C2-B281-1A2414EE05CA}" type="slidenum">
              <a:rPr lang="en-IN" smtClean="0"/>
              <a:t>‹#›</a:t>
            </a:fld>
            <a:endParaRPr lang="en-IN"/>
          </a:p>
        </p:txBody>
      </p:sp>
    </p:spTree>
    <p:extLst>
      <p:ext uri="{BB962C8B-B14F-4D97-AF65-F5344CB8AC3E}">
        <p14:creationId xmlns:p14="http://schemas.microsoft.com/office/powerpoint/2010/main" val="333360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FE0BFE-61E5-4513-8D23-47D25F6BC110}" type="datetimeFigureOut">
              <a:rPr lang="en-IN" smtClean="0"/>
              <a:t>04-10-2023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E73F47-838F-44C2-B281-1A2414EE05CA}" type="slidenum">
              <a:rPr lang="en-IN" smtClean="0"/>
              <a:t>‹#›</a:t>
            </a:fld>
            <a:endParaRPr lang="en-IN"/>
          </a:p>
        </p:txBody>
      </p:sp>
    </p:spTree>
    <p:extLst>
      <p:ext uri="{BB962C8B-B14F-4D97-AF65-F5344CB8AC3E}">
        <p14:creationId xmlns:p14="http://schemas.microsoft.com/office/powerpoint/2010/main" val="3573689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customerexperience/tip/6-ways-to-use-analytics-to-improve-customer-engagement" TargetMode="External"/><Relationship Id="rId2" Type="http://schemas.openxmlformats.org/officeDocument/2006/relationships/hyperlink" Target="https://searchsqlserver.techtarget.com/definition/data-mining" TargetMode="External"/><Relationship Id="rId1" Type="http://schemas.openxmlformats.org/officeDocument/2006/relationships/slideLayout" Target="../slideLayouts/slideLayout2.xml"/><Relationship Id="rId4" Type="http://schemas.openxmlformats.org/officeDocument/2006/relationships/hyperlink" Target="https://www.techtarget.com/searchenterpriseai/definition/data-sci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hyperlink" Target="https://www.turing.com/kb/how-data-collection-and-data-preprocessing-in-python-help-in-machine-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9676-A57E-6427-1DBA-B1325147EBE0}"/>
              </a:ext>
            </a:extLst>
          </p:cNvPr>
          <p:cNvSpPr>
            <a:spLocks noGrp="1"/>
          </p:cNvSpPr>
          <p:nvPr>
            <p:ph type="ctrTitle"/>
          </p:nvPr>
        </p:nvSpPr>
        <p:spPr>
          <a:xfrm>
            <a:off x="773724" y="-337625"/>
            <a:ext cx="8609428" cy="4388458"/>
          </a:xfrm>
        </p:spPr>
        <p:txBody>
          <a:bodyPr/>
          <a:lstStyle/>
          <a:p>
            <a:r>
              <a:rPr lang="en-US" dirty="0"/>
              <a:t>MARKET BASKET INSIGHTS</a:t>
            </a:r>
            <a:endParaRPr lang="en-IN" dirty="0"/>
          </a:p>
        </p:txBody>
      </p:sp>
      <p:sp>
        <p:nvSpPr>
          <p:cNvPr id="3" name="Subtitle 2">
            <a:extLst>
              <a:ext uri="{FF2B5EF4-FFF2-40B4-BE49-F238E27FC236}">
                <a16:creationId xmlns:a16="http://schemas.microsoft.com/office/drawing/2014/main" id="{BE99CFC4-BCB2-4832-9113-2B784177783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00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7F13-8FEC-2C66-9821-C2888AAB11A4}"/>
              </a:ext>
            </a:extLst>
          </p:cNvPr>
          <p:cNvSpPr>
            <a:spLocks noGrp="1"/>
          </p:cNvSpPr>
          <p:nvPr>
            <p:ph type="title"/>
          </p:nvPr>
        </p:nvSpPr>
        <p:spPr>
          <a:xfrm>
            <a:off x="677334" y="609600"/>
            <a:ext cx="8596668" cy="712763"/>
          </a:xfrm>
        </p:spPr>
        <p:txBody>
          <a:bodyPr>
            <a:normAutofit fontScale="90000"/>
          </a:bodyPr>
          <a:lstStyle/>
          <a:p>
            <a:pPr algn="ctr"/>
            <a:r>
              <a:rPr lang="en-US" dirty="0"/>
              <a:t>INTRODUCTION</a:t>
            </a:r>
            <a:br>
              <a:rPr lang="en-US" dirty="0"/>
            </a:br>
            <a:endParaRPr lang="en-IN" sz="2400" dirty="0"/>
          </a:p>
        </p:txBody>
      </p:sp>
      <p:sp>
        <p:nvSpPr>
          <p:cNvPr id="3" name="Content Placeholder 2">
            <a:extLst>
              <a:ext uri="{FF2B5EF4-FFF2-40B4-BE49-F238E27FC236}">
                <a16:creationId xmlns:a16="http://schemas.microsoft.com/office/drawing/2014/main" id="{40BF5864-7897-CA56-F60C-5FDDD251610E}"/>
              </a:ext>
            </a:extLst>
          </p:cNvPr>
          <p:cNvSpPr>
            <a:spLocks noGrp="1"/>
          </p:cNvSpPr>
          <p:nvPr>
            <p:ph idx="1"/>
          </p:nvPr>
        </p:nvSpPr>
        <p:spPr>
          <a:xfrm>
            <a:off x="677334" y="1488613"/>
            <a:ext cx="8596668" cy="3880773"/>
          </a:xfrm>
        </p:spPr>
        <p:txBody>
          <a:bodyPr>
            <a:normAutofit/>
          </a:bodyPr>
          <a:lstStyle/>
          <a:p>
            <a:pPr algn="l">
              <a:buFont typeface="Wingdings" panose="05000000000000000000" pitchFamily="2" charset="2"/>
              <a:buChar char="Ø"/>
            </a:pPr>
            <a:r>
              <a:rPr lang="en-US" b="1" dirty="0"/>
              <a:t>Market Based Insights:</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Provides deeper market knowledge and understanding, clarity through fresh perspectives, and recommendations for effective business decision-making (innovation initiatives, pricing, messaging, benchmarking, etc.)</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Interprets data in narrative form that adds value and/or incites specific action</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Uses a wide range of data streams and a multi-disciplinary approach to identify near and long-term (1-3 years) growth and innovation strategies as well as a clear path to implementation</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Determining new opportunities among existing clients, and participating in new business initiatives</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Collaboration with GTM leaders in strategic planning and investment effort</a:t>
            </a:r>
          </a:p>
          <a:p>
            <a:endParaRPr lang="en-IN" b="1" dirty="0"/>
          </a:p>
        </p:txBody>
      </p:sp>
    </p:spTree>
    <p:extLst>
      <p:ext uri="{BB962C8B-B14F-4D97-AF65-F5344CB8AC3E}">
        <p14:creationId xmlns:p14="http://schemas.microsoft.com/office/powerpoint/2010/main" val="171085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43B9-595F-0771-9123-1D605748AD78}"/>
              </a:ext>
            </a:extLst>
          </p:cNvPr>
          <p:cNvSpPr>
            <a:spLocks noGrp="1"/>
          </p:cNvSpPr>
          <p:nvPr>
            <p:ph type="title"/>
          </p:nvPr>
        </p:nvSpPr>
        <p:spPr>
          <a:xfrm>
            <a:off x="729310" y="454855"/>
            <a:ext cx="8596668" cy="797170"/>
          </a:xfrm>
        </p:spPr>
        <p:txBody>
          <a:bodyPr>
            <a:normAutofit/>
          </a:bodyPr>
          <a:lstStyle/>
          <a:p>
            <a:r>
              <a:rPr lang="en-US" sz="3200" dirty="0"/>
              <a:t>WHAT IS MARKET BASKET ANALYSIS?</a:t>
            </a:r>
            <a:endParaRPr lang="en-IN" sz="3200" dirty="0"/>
          </a:p>
        </p:txBody>
      </p:sp>
      <p:sp>
        <p:nvSpPr>
          <p:cNvPr id="3" name="Content Placeholder 2">
            <a:extLst>
              <a:ext uri="{FF2B5EF4-FFF2-40B4-BE49-F238E27FC236}">
                <a16:creationId xmlns:a16="http://schemas.microsoft.com/office/drawing/2014/main" id="{F5785820-764A-E0FC-8118-36C9BCD8576F}"/>
              </a:ext>
            </a:extLst>
          </p:cNvPr>
          <p:cNvSpPr>
            <a:spLocks noGrp="1"/>
          </p:cNvSpPr>
          <p:nvPr>
            <p:ph idx="1"/>
          </p:nvPr>
        </p:nvSpPr>
        <p:spPr>
          <a:xfrm>
            <a:off x="564793" y="1363419"/>
            <a:ext cx="8596668" cy="3880773"/>
          </a:xfrm>
        </p:spPr>
        <p:txBody>
          <a:bodyPr/>
          <a:lstStyle/>
          <a:p>
            <a:pPr algn="l"/>
            <a:r>
              <a:rPr lang="en-US" b="0" i="0" dirty="0">
                <a:solidFill>
                  <a:srgbClr val="666666"/>
                </a:solidFill>
                <a:effectLst/>
                <a:latin typeface="Arial" panose="020B0604020202020204" pitchFamily="34" charset="0"/>
              </a:rPr>
              <a:t>Market basket analysis is a </a:t>
            </a:r>
            <a:r>
              <a:rPr lang="en-US" b="0" i="0" u="sng" dirty="0">
                <a:solidFill>
                  <a:srgbClr val="007CAD"/>
                </a:solidFill>
                <a:effectLst/>
                <a:latin typeface="Arial" panose="020B0604020202020204" pitchFamily="34" charset="0"/>
                <a:hlinkClick r:id="rId2"/>
              </a:rPr>
              <a:t>data mining</a:t>
            </a:r>
            <a:r>
              <a:rPr lang="en-US" b="0" i="0" dirty="0">
                <a:solidFill>
                  <a:srgbClr val="666666"/>
                </a:solidFill>
                <a:effectLst/>
                <a:latin typeface="Arial" panose="020B0604020202020204" pitchFamily="34" charset="0"/>
              </a:rPr>
              <a:t> technique used by retailers to increase sales by better understanding customer purchasing patterns. It involves analyzing large data sets, such as purchase history, to reveal product groupings, as well as products that are likely to be purchased together.</a:t>
            </a:r>
          </a:p>
          <a:p>
            <a:pPr algn="l"/>
            <a:r>
              <a:rPr lang="en-US" b="0" i="0" dirty="0">
                <a:solidFill>
                  <a:srgbClr val="666666"/>
                </a:solidFill>
                <a:effectLst/>
                <a:latin typeface="Arial" panose="020B0604020202020204" pitchFamily="34" charset="0"/>
              </a:rPr>
              <a:t>The adoption of market basket analysis was aided by the advent of electronic point-of-sale (POS) systems. Compared to handwritten records kept by store owners, the digital records generated by POS systems made it easier for applications to process and </a:t>
            </a:r>
            <a:r>
              <a:rPr lang="en-US" b="0" i="0" u="sng" dirty="0">
                <a:solidFill>
                  <a:srgbClr val="007CAD"/>
                </a:solidFill>
                <a:effectLst/>
                <a:latin typeface="Arial" panose="020B0604020202020204" pitchFamily="34" charset="0"/>
                <a:hlinkClick r:id="rId3"/>
              </a:rPr>
              <a:t>analyze large volumes of purchase data</a:t>
            </a:r>
            <a:r>
              <a:rPr lang="en-US" b="0" i="0" dirty="0">
                <a:solidFill>
                  <a:srgbClr val="666666"/>
                </a:solidFill>
                <a:effectLst/>
                <a:latin typeface="Arial" panose="020B0604020202020204" pitchFamily="34" charset="0"/>
              </a:rPr>
              <a:t>.</a:t>
            </a:r>
          </a:p>
          <a:p>
            <a:r>
              <a:rPr lang="en-US" b="0" i="0" dirty="0">
                <a:solidFill>
                  <a:srgbClr val="666666"/>
                </a:solidFill>
                <a:effectLst/>
                <a:latin typeface="Arial" panose="020B0604020202020204" pitchFamily="34" charset="0"/>
              </a:rPr>
              <a:t>Implementation of market basket analysis requires a background in statistics and </a:t>
            </a:r>
            <a:r>
              <a:rPr lang="en-US" b="0" i="0" u="sng" dirty="0">
                <a:solidFill>
                  <a:srgbClr val="007CAD"/>
                </a:solidFill>
                <a:effectLst/>
                <a:latin typeface="Arial" panose="020B0604020202020204" pitchFamily="34" charset="0"/>
                <a:hlinkClick r:id="rId4"/>
              </a:rPr>
              <a:t>data science</a:t>
            </a:r>
            <a:r>
              <a:rPr lang="en-US" b="0" i="0" dirty="0">
                <a:solidFill>
                  <a:srgbClr val="666666"/>
                </a:solidFill>
                <a:effectLst/>
                <a:latin typeface="Arial" panose="020B0604020202020204" pitchFamily="34" charset="0"/>
              </a:rPr>
              <a:t>, as well as some algorithmic computer programming skills. For those without the needed technical skills, commercial, off-the-shelf tools exist.</a:t>
            </a:r>
            <a:endParaRPr lang="en-IN" dirty="0"/>
          </a:p>
        </p:txBody>
      </p:sp>
    </p:spTree>
    <p:extLst>
      <p:ext uri="{BB962C8B-B14F-4D97-AF65-F5344CB8AC3E}">
        <p14:creationId xmlns:p14="http://schemas.microsoft.com/office/powerpoint/2010/main" val="402663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52FA-41E6-3640-5FD1-D849BEC3716C}"/>
              </a:ext>
            </a:extLst>
          </p:cNvPr>
          <p:cNvSpPr>
            <a:spLocks noGrp="1"/>
          </p:cNvSpPr>
          <p:nvPr>
            <p:ph type="title"/>
          </p:nvPr>
        </p:nvSpPr>
        <p:spPr>
          <a:xfrm>
            <a:off x="677334" y="609600"/>
            <a:ext cx="8596668" cy="684628"/>
          </a:xfrm>
        </p:spPr>
        <p:txBody>
          <a:bodyPr/>
          <a:lstStyle/>
          <a:p>
            <a:pPr algn="ctr"/>
            <a:r>
              <a:rPr lang="en-US" dirty="0"/>
              <a:t>DESIGN THINKING</a:t>
            </a:r>
            <a:endParaRPr lang="en-IN" dirty="0"/>
          </a:p>
        </p:txBody>
      </p:sp>
      <p:sp>
        <p:nvSpPr>
          <p:cNvPr id="3" name="Content Placeholder 2">
            <a:extLst>
              <a:ext uri="{FF2B5EF4-FFF2-40B4-BE49-F238E27FC236}">
                <a16:creationId xmlns:a16="http://schemas.microsoft.com/office/drawing/2014/main" id="{701705EE-0ED7-4FB7-7832-3AE5C6EA5EFB}"/>
              </a:ext>
            </a:extLst>
          </p:cNvPr>
          <p:cNvSpPr>
            <a:spLocks noGrp="1"/>
          </p:cNvSpPr>
          <p:nvPr>
            <p:ph idx="1"/>
          </p:nvPr>
        </p:nvSpPr>
        <p:spPr>
          <a:xfrm>
            <a:off x="677334" y="1294229"/>
            <a:ext cx="8596668" cy="4747134"/>
          </a:xfrm>
        </p:spPr>
        <p:txBody>
          <a:bodyPr/>
          <a:lstStyle/>
          <a:p>
            <a:pPr>
              <a:buFont typeface="Wingdings" panose="05000000000000000000" pitchFamily="2" charset="2"/>
              <a:buChar char="Ø"/>
            </a:pPr>
            <a:r>
              <a:rPr lang="en-US" sz="2000" b="1" dirty="0"/>
              <a:t>Data Source</a:t>
            </a:r>
            <a:r>
              <a:rPr lang="en-US" b="1" dirty="0"/>
              <a:t>:</a:t>
            </a:r>
            <a:r>
              <a:rPr lang="en-US" b="0" i="0" dirty="0">
                <a:solidFill>
                  <a:srgbClr val="EF4444"/>
                </a:solidFill>
                <a:effectLst/>
                <a:latin typeface="Söhne"/>
              </a:rPr>
              <a:t> </a:t>
            </a:r>
            <a:r>
              <a:rPr lang="en-US" sz="2000" b="0" i="0" dirty="0">
                <a:solidFill>
                  <a:schemeClr val="accent2"/>
                </a:solidFill>
                <a:effectLst/>
                <a:latin typeface="Söhne"/>
              </a:rPr>
              <a:t>Choose a dataset that contains transaction data with lists of purchased products.</a:t>
            </a:r>
          </a:p>
          <a:p>
            <a:pPr algn="l">
              <a:buFont typeface="Wingdings" panose="05000000000000000000" pitchFamily="2" charset="2"/>
              <a:buChar char="Ø"/>
            </a:pPr>
            <a:r>
              <a:rPr lang="en-IN" sz="2000" b="1" dirty="0">
                <a:solidFill>
                  <a:schemeClr val="tx1"/>
                </a:solidFill>
              </a:rPr>
              <a:t>Data Preprocessing:</a:t>
            </a:r>
            <a:r>
              <a:rPr lang="en-US" sz="2000" b="1" i="0" dirty="0">
                <a:solidFill>
                  <a:schemeClr val="accent1"/>
                </a:solidFill>
                <a:effectLst/>
                <a:latin typeface="Söhne"/>
              </a:rPr>
              <a:t>Load and clean the dataset, handling missing values and duplicates and Convert the data into a suitable format for association analysis,</a:t>
            </a:r>
          </a:p>
          <a:p>
            <a:pPr algn="just">
              <a:buFont typeface="Wingdings" panose="05000000000000000000" pitchFamily="2" charset="2"/>
              <a:buChar char="Ø"/>
            </a:pPr>
            <a:r>
              <a:rPr lang="en-IN" sz="2000" b="1" dirty="0">
                <a:solidFill>
                  <a:schemeClr val="tx1"/>
                </a:solidFill>
              </a:rPr>
              <a:t>Association Analysis:</a:t>
            </a:r>
            <a:r>
              <a:rPr lang="en-US" sz="2000" b="1" i="0" dirty="0">
                <a:solidFill>
                  <a:schemeClr val="accent1"/>
                </a:solidFill>
                <a:effectLst/>
                <a:latin typeface="Roboto" panose="02000000000000000000" pitchFamily="2" charset="0"/>
              </a:rPr>
              <a:t>Utilize the </a:t>
            </a:r>
            <a:r>
              <a:rPr lang="en-US" sz="2000" b="1" i="0" dirty="0" err="1">
                <a:solidFill>
                  <a:schemeClr val="accent1"/>
                </a:solidFill>
                <a:effectLst/>
                <a:latin typeface="Roboto" panose="02000000000000000000" pitchFamily="2" charset="0"/>
              </a:rPr>
              <a:t>Apriori</a:t>
            </a:r>
            <a:r>
              <a:rPr lang="en-US" sz="2000" b="1" i="0" dirty="0">
                <a:solidFill>
                  <a:schemeClr val="accent1"/>
                </a:solidFill>
                <a:effectLst/>
                <a:latin typeface="Roboto" panose="02000000000000000000" pitchFamily="2" charset="0"/>
              </a:rPr>
              <a:t> algorithm to identify frequent item sets and generate association rules</a:t>
            </a:r>
            <a:r>
              <a:rPr lang="en-US" sz="2000" b="0" i="0" dirty="0">
                <a:solidFill>
                  <a:srgbClr val="313131"/>
                </a:solidFill>
                <a:effectLst/>
                <a:latin typeface="Roboto" panose="02000000000000000000" pitchFamily="2" charset="0"/>
              </a:rPr>
              <a:t>.</a:t>
            </a:r>
          </a:p>
          <a:p>
            <a:pPr algn="just">
              <a:buFont typeface="Wingdings" panose="05000000000000000000" pitchFamily="2" charset="2"/>
              <a:buChar char="Ø"/>
            </a:pPr>
            <a:r>
              <a:rPr lang="en-US" sz="2000" b="1" dirty="0">
                <a:solidFill>
                  <a:srgbClr val="313131"/>
                </a:solidFill>
                <a:latin typeface="Roboto" panose="02000000000000000000" pitchFamily="2" charset="0"/>
              </a:rPr>
              <a:t>Insights Generation</a:t>
            </a:r>
            <a:r>
              <a:rPr lang="en-US" sz="2000" dirty="0">
                <a:solidFill>
                  <a:srgbClr val="313131"/>
                </a:solidFill>
                <a:latin typeface="Roboto" panose="02000000000000000000" pitchFamily="2" charset="0"/>
              </a:rPr>
              <a:t>: </a:t>
            </a:r>
            <a:r>
              <a:rPr lang="en-US" sz="2000" b="1" i="0" dirty="0">
                <a:solidFill>
                  <a:schemeClr val="accent1"/>
                </a:solidFill>
                <a:effectLst/>
                <a:latin typeface="Roboto" panose="02000000000000000000" pitchFamily="2" charset="0"/>
              </a:rPr>
              <a:t>Interpret the association rules to understand customer behavior and cross-selling opportunities</a:t>
            </a:r>
            <a:r>
              <a:rPr lang="en-US" sz="2000" b="0" i="0" dirty="0">
                <a:solidFill>
                  <a:srgbClr val="313131"/>
                </a:solidFill>
                <a:effectLst/>
                <a:latin typeface="Roboto" panose="02000000000000000000" pitchFamily="2" charset="0"/>
              </a:rPr>
              <a:t>.</a:t>
            </a:r>
          </a:p>
          <a:p>
            <a:pPr>
              <a:buFont typeface="Wingdings" panose="05000000000000000000" pitchFamily="2" charset="2"/>
              <a:buChar char="Ø"/>
            </a:pPr>
            <a:r>
              <a:rPr lang="en-US" sz="2000" b="1" dirty="0" err="1">
                <a:solidFill>
                  <a:srgbClr val="313131"/>
                </a:solidFill>
                <a:latin typeface="Roboto" panose="02000000000000000000" pitchFamily="2" charset="0"/>
              </a:rPr>
              <a:t>Visualization:</a:t>
            </a:r>
            <a:r>
              <a:rPr lang="en-US" sz="2000" b="1" i="0" dirty="0" err="1">
                <a:solidFill>
                  <a:schemeClr val="accent1"/>
                </a:solidFill>
                <a:effectLst/>
                <a:latin typeface="Roboto" panose="02000000000000000000" pitchFamily="2" charset="0"/>
              </a:rPr>
              <a:t>Create</a:t>
            </a:r>
            <a:r>
              <a:rPr lang="en-US" sz="2000" b="1" i="0" dirty="0">
                <a:solidFill>
                  <a:schemeClr val="accent1"/>
                </a:solidFill>
                <a:effectLst/>
                <a:latin typeface="Roboto" panose="02000000000000000000" pitchFamily="2" charset="0"/>
              </a:rPr>
              <a:t> visualizations to present the discovered associations and insights.</a:t>
            </a:r>
          </a:p>
          <a:p>
            <a:pPr>
              <a:buFont typeface="Wingdings" panose="05000000000000000000" pitchFamily="2" charset="2"/>
              <a:buChar char="Ø"/>
            </a:pPr>
            <a:r>
              <a:rPr lang="en-US" sz="2000" b="1" dirty="0">
                <a:solidFill>
                  <a:schemeClr val="tx1"/>
                </a:solidFill>
                <a:latin typeface="Roboto" panose="02000000000000000000" pitchFamily="2" charset="0"/>
              </a:rPr>
              <a:t>Business </a:t>
            </a:r>
            <a:r>
              <a:rPr lang="en-US" sz="2000" b="1" dirty="0" err="1">
                <a:solidFill>
                  <a:schemeClr val="tx1"/>
                </a:solidFill>
                <a:latin typeface="Roboto" panose="02000000000000000000" pitchFamily="2" charset="0"/>
              </a:rPr>
              <a:t>Recommendations:</a:t>
            </a:r>
            <a:r>
              <a:rPr lang="en-US" sz="2000" b="1" i="0" dirty="0" err="1">
                <a:solidFill>
                  <a:schemeClr val="accent1"/>
                </a:solidFill>
                <a:effectLst/>
                <a:latin typeface="Roboto" panose="02000000000000000000" pitchFamily="2" charset="0"/>
              </a:rPr>
              <a:t>Provide</a:t>
            </a:r>
            <a:r>
              <a:rPr lang="en-US" sz="2000" b="1" i="0" dirty="0">
                <a:solidFill>
                  <a:schemeClr val="accent1"/>
                </a:solidFill>
                <a:effectLst/>
                <a:latin typeface="Roboto" panose="02000000000000000000" pitchFamily="2" charset="0"/>
              </a:rPr>
              <a:t> actionable recommendations for the retail business based on the insights</a:t>
            </a:r>
            <a:endParaRPr lang="en-IN" sz="2000" b="1" dirty="0">
              <a:solidFill>
                <a:schemeClr val="accent1"/>
              </a:solidFill>
            </a:endParaRPr>
          </a:p>
        </p:txBody>
      </p:sp>
    </p:spTree>
    <p:extLst>
      <p:ext uri="{BB962C8B-B14F-4D97-AF65-F5344CB8AC3E}">
        <p14:creationId xmlns:p14="http://schemas.microsoft.com/office/powerpoint/2010/main" val="228510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37F8F8-0A55-8EFF-AE25-9CC6675B087F}"/>
              </a:ext>
            </a:extLst>
          </p:cNvPr>
          <p:cNvSpPr>
            <a:spLocks noChangeArrowheads="1"/>
          </p:cNvSpPr>
          <p:nvPr/>
        </p:nvSpPr>
        <p:spPr bwMode="auto">
          <a:xfrm>
            <a:off x="759655" y="-259504"/>
            <a:ext cx="8623496" cy="735278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1" i="0" u="none" strike="noStrike" cap="none" normalizeH="0" baseline="0" dirty="0">
                <a:ln>
                  <a:noFill/>
                </a:ln>
                <a:solidFill>
                  <a:schemeClr val="accent1"/>
                </a:solidFill>
                <a:effectLst/>
                <a:latin typeface="Roboto Mono" panose="00000009000000000000" pitchFamily="49" charset="0"/>
                <a:ea typeface="Times New Roman" panose="02020603050405020304" pitchFamily="18" charset="0"/>
                <a:cs typeface="Courier New" panose="02070309020205020404" pitchFamily="49" charset="0"/>
              </a:rPr>
              <a:t> CODING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import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numpy</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as np</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import pandas as pd</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import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matplotlib.pyplot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as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plt</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from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mlxtend.frequent_patterns</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import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apriori</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from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mlxtend.frequent_patterns</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import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association_rules</a:t>
            </a:r>
            <a:endParaRPr kumimoji="0" lang="en-US" altLang="en-US" sz="1400" b="1" i="0" u="none" strike="noStrike" cap="none" normalizeH="0" baseline="0" dirty="0">
              <a:ln>
                <a:noFill/>
              </a:ln>
              <a:effectLst/>
              <a:latin typeface="Roboto Mono" panose="00000009000000000000"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rPr>
              <a:t>dataset.isnull</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effectLst/>
                <a:latin typeface="Roboto Mono" panose="00000009000000000000" pitchFamily="49" charset="0"/>
              </a:rPr>
              <a:t>.sum</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effectLst/>
              </a:rPr>
              <a:t> </a:t>
            </a:r>
            <a:endParaRPr kumimoji="0" lang="en-US" altLang="en-US" sz="14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ataset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Itemname</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 dataset['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Itemname</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str.strip</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Arial" panose="020B0604020202020204" pitchFamily="34" charset="0"/>
              </a:rPr>
              <a:t>linkcode</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dataset.dropna</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(axis=0, subset=['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Itemname</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inplace</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 True)</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dataset =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dataset.drop</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(columns=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CustomerID</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dataset.isnull</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().sum()</a:t>
            </a:r>
            <a:endParaRPr kumimoji="0" lang="en-US" altLang="en-US" sz="1400" b="1" i="0" u="none" strike="noStrike" cap="none" normalizeH="0" baseline="0" dirty="0">
              <a:ln>
                <a:noFill/>
              </a:ln>
              <a:effectLst/>
              <a:latin typeface="Roboto Mono" panose="00000009000000000000"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rPr>
              <a:t>dataset.dtypes</a:t>
            </a:r>
            <a:r>
              <a:rPr kumimoji="0" lang="en-US" altLang="en-US" sz="1400" b="1" i="0" u="none" strike="noStrike" cap="none" normalizeH="0" baseline="0" dirty="0">
                <a:ln>
                  <a:noFill/>
                </a:ln>
                <a:effectLst/>
              </a:rPr>
              <a:t> </a:t>
            </a:r>
            <a:endParaRPr kumimoji="0" lang="en-US" altLang="en-US" sz="14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dataset['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BillNo</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  dataset['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BillNo</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astype</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('str')</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dataset = dataset[~dataset['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BillNo</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str.contains</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('C')]</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dataset['Country'].</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value_counts</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endParaRPr kumimoji="0" lang="en-US" altLang="en-US" sz="1400" b="1" i="0" u="none" strike="noStrike" cap="none" normalizeH="0" baseline="0" dirty="0">
              <a:ln>
                <a:noFill/>
              </a:ln>
              <a:effectLst/>
              <a:latin typeface="Roboto Mono" panose="00000009000000000000"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rPr>
              <a:t>dataset.shape</a:t>
            </a:r>
            <a:r>
              <a:rPr kumimoji="0" lang="en-US" altLang="en-US" sz="1400" b="1" i="0" u="none" strike="noStrike" cap="none" normalizeH="0" baseline="0" dirty="0">
                <a:ln>
                  <a:noFill/>
                </a:ln>
                <a:effectLst/>
              </a:rPr>
              <a:t> </a:t>
            </a:r>
            <a:endParaRPr kumimoji="0" lang="en-US" altLang="en-US" sz="14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basket = (dataset[dataset['Country'] == 'Germany'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groupby</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BillNo</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Itemname</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'])['Quantity'].sum().unstack().</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fillna</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(0))</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Arial" panose="020B0604020202020204" pitchFamily="34" charset="0"/>
              </a:rPr>
              <a:t>linkcode</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basket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def encode(</a:t>
            </a:r>
            <a:r>
              <a:rPr kumimoji="0" lang="en-US" altLang="en-US" sz="1400" b="1" i="0" u="none" strike="noStrike" cap="none" normalizeH="0" baseline="0" dirty="0">
                <a:ln>
                  <a:noFill/>
                </a:ln>
                <a:effectLst/>
                <a:latin typeface="Arial" panose="020B0604020202020204" pitchFamily="34" charset="0"/>
              </a:rPr>
              <a:t>x</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if </a:t>
            </a:r>
            <a:r>
              <a:rPr kumimoji="0" lang="en-US" altLang="en-US" sz="1400" b="1" i="0" u="none" strike="noStrike" cap="none" normalizeH="0" baseline="0" dirty="0">
                <a:ln>
                  <a:noFill/>
                </a:ln>
                <a:effectLst/>
                <a:latin typeface="Arial" panose="020B0604020202020204" pitchFamily="34" charset="0"/>
              </a:rPr>
              <a:t>x</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effectLst/>
                <a:latin typeface="Roboto Mono" panose="00000009000000000000" pitchFamily="49" charset="0"/>
              </a:rPr>
              <a:t>&lt;=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0:        return 0    if </a:t>
            </a:r>
            <a:r>
              <a:rPr kumimoji="0" lang="en-US" altLang="en-US" sz="1400" b="1" i="0" u="none" strike="noStrike" cap="none" normalizeH="0" baseline="0" dirty="0">
                <a:ln>
                  <a:noFill/>
                </a:ln>
                <a:effectLst/>
                <a:latin typeface="Arial" panose="020B0604020202020204" pitchFamily="34" charset="0"/>
              </a:rPr>
              <a:t>x</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effectLst/>
                <a:latin typeface="Roboto Mono" panose="00000009000000000000" pitchFamily="49" charset="0"/>
              </a:rPr>
              <a:t>&gt;=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1:        return 1</a:t>
            </a:r>
            <a:r>
              <a:rPr kumimoji="0" lang="en-US" altLang="en-US" sz="1400" b="1" i="0" u="none" strike="noStrike" cap="none" normalizeH="0" baseline="0" dirty="0">
                <a:ln>
                  <a:noFill/>
                </a:ln>
                <a:effectLst/>
                <a:latin typeface="Roboto Mono" panose="00000009000000000000" pitchFamily="49" charset="0"/>
              </a:rPr>
              <a:t>basket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effectLst/>
                <a:latin typeface="Roboto Mono" panose="00000009000000000000" pitchFamily="49" charset="0"/>
              </a:rPr>
              <a: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effectLst/>
                <a:latin typeface="Arial" panose="020B0604020202020204" pitchFamily="34" charset="0"/>
              </a:rPr>
              <a:t>basket</a:t>
            </a:r>
            <a:r>
              <a:rPr kumimoji="0" lang="en-US" altLang="en-US" sz="1400" b="1" i="0" u="none" strike="noStrike" cap="none" normalizeH="0" baseline="0" dirty="0" err="1">
                <a:ln>
                  <a:noFill/>
                </a:ln>
                <a:effectLst/>
                <a:latin typeface="Roboto Mono" panose="00000009000000000000" pitchFamily="49" charset="0"/>
              </a:rPr>
              <a:t>.applymap</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effectLst/>
                <a:latin typeface="Roboto Mono" panose="00000009000000000000" pitchFamily="49" charset="0"/>
              </a:rPr>
              <a:t>encode</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effectLst/>
                <a:latin typeface="Roboto Mono" panose="00000009000000000000" pitchFamily="49" charset="0"/>
              </a:rPr>
              <a:t>basket.drop</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('POSTAGE', </a:t>
            </a:r>
            <a:r>
              <a:rPr kumimoji="0" lang="en-US" altLang="en-US" sz="1400" b="1" i="0" u="none" strike="noStrike" cap="none" normalizeH="0" baseline="0" dirty="0" err="1">
                <a:ln>
                  <a:noFill/>
                </a:ln>
                <a:effectLst/>
                <a:latin typeface="Arial" panose="020B0604020202020204" pitchFamily="34" charset="0"/>
              </a:rPr>
              <a:t>inplace</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effectLst/>
                <a:latin typeface="Roboto Mono" panose="00000009000000000000" pitchFamily="49" charset="0"/>
              </a:rPr>
              <a: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True, </a:t>
            </a:r>
            <a:r>
              <a:rPr kumimoji="0" lang="en-US" altLang="en-US" sz="1400" b="1" i="0" u="none" strike="noStrike" cap="none" normalizeH="0" baseline="0" dirty="0">
                <a:ln>
                  <a:noFill/>
                </a:ln>
                <a:effectLst/>
                <a:latin typeface="Arial" panose="020B0604020202020204" pitchFamily="34" charset="0"/>
              </a:rPr>
              <a:t>axis</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effectLst/>
                <a:latin typeface="Roboto Mono" panose="00000009000000000000" pitchFamily="49" charset="0"/>
              </a:rPr>
              <a: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1)</a:t>
            </a:r>
            <a:r>
              <a:rPr kumimoji="0" lang="en-US" altLang="en-US" sz="1400" b="1" i="0" u="none" strike="noStrike" cap="none" normalizeH="0" baseline="0" dirty="0">
                <a:ln>
                  <a:noFill/>
                </a:ln>
                <a:effectLst/>
                <a:latin typeface="Roboto Mono" panose="00000009000000000000" pitchFamily="49" charset="0"/>
              </a:rPr>
              <a:t>basket</a:t>
            </a:r>
            <a:r>
              <a:rPr kumimoji="0" lang="en-US" altLang="en-US" sz="1400" b="1" i="0" u="none" strike="noStrike" cap="none" normalizeH="0" baseline="0" dirty="0">
                <a:ln>
                  <a:noFill/>
                </a:ln>
                <a:effectLst/>
              </a:rPr>
              <a:t> </a:t>
            </a:r>
            <a:endParaRPr kumimoji="0" lang="en-US" altLang="en-US" sz="14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rPr>
              <a:t>frequent_items</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effectLst/>
                <a:latin typeface="Arial" panose="020B0604020202020204" pitchFamily="34" charset="0"/>
              </a:rPr>
              <a: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effectLst/>
                <a:latin typeface="Arial" panose="020B0604020202020204" pitchFamily="34" charset="0"/>
              </a:rPr>
              <a:t>apriori</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effectLst/>
                <a:latin typeface="Arial" panose="020B0604020202020204" pitchFamily="34" charset="0"/>
              </a:rPr>
              <a:t>basket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effectLst/>
                <a:latin typeface="Arial" panose="020B0604020202020204" pitchFamily="34" charset="0"/>
              </a:rPr>
              <a:t>min_support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effectLst/>
                <a:latin typeface="Arial" panose="020B0604020202020204" pitchFamily="34" charset="0"/>
              </a:rPr>
              <a: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0.007, </a:t>
            </a:r>
            <a:r>
              <a:rPr kumimoji="0" lang="en-US" altLang="en-US" sz="1400" b="1" i="0" u="none" strike="noStrike" cap="none" normalizeH="0" baseline="0" dirty="0" err="1">
                <a:ln>
                  <a:noFill/>
                </a:ln>
                <a:effectLst/>
                <a:latin typeface="Arial" panose="020B0604020202020204" pitchFamily="34" charset="0"/>
              </a:rPr>
              <a:t>use_colnames</a:t>
            </a:r>
            <a:r>
              <a:rPr kumimoji="0" lang="en-US" altLang="en-US" sz="1400" b="1" i="0" u="none" strike="noStrike" cap="none" normalizeH="0" baseline="0" dirty="0">
                <a:ln>
                  <a:noFill/>
                </a:ln>
                <a:effectLst/>
                <a:latin typeface="Arial" panose="020B0604020202020204" pitchFamily="34" charset="0"/>
              </a:rPr>
              <a:t>=</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True)</a:t>
            </a:r>
            <a:r>
              <a:rPr kumimoji="0" lang="en-US" altLang="en-US" sz="1400" b="1" i="0" u="none" strike="noStrike" cap="none" normalizeH="0" baseline="0" dirty="0">
                <a:ln>
                  <a:noFill/>
                </a:ln>
                <a:effectLst/>
              </a:rPr>
              <a:t> </a:t>
            </a:r>
            <a:endParaRPr kumimoji="0" lang="en-US" altLang="en-US" sz="14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rules =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association_rules</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frequent_items</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metric = 'lift',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min_threshold</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 = 1)</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Arial" panose="020B0604020202020204" pitchFamily="34" charset="0"/>
              </a:rPr>
              <a:t>linkcode</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rules.head</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(100)</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rules = </a:t>
            </a: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Courier New" panose="02070309020205020404" pitchFamily="49" charset="0"/>
              </a:rPr>
              <a:t>rules.sort_values</a:t>
            </a: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(by='lift', ascending = False)</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effectLst/>
                <a:latin typeface="Roboto Mono" panose="00000009000000000000" pitchFamily="49" charset="0"/>
                <a:ea typeface="Times New Roman" panose="02020603050405020304" pitchFamily="18" charset="0"/>
                <a:cs typeface="Arial" panose="020B0604020202020204" pitchFamily="34" charset="0"/>
              </a:rPr>
              <a:t>linkcode</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Roboto Mono" panose="00000009000000000000" pitchFamily="49" charset="0"/>
                <a:ea typeface="Times New Roman" panose="02020603050405020304" pitchFamily="18" charset="0"/>
                <a:cs typeface="Courier New" panose="02070309020205020404" pitchFamily="49" charset="0"/>
              </a:rPr>
              <a:t>rules</a:t>
            </a:r>
            <a:endParaRPr kumimoji="0" lang="en-US" altLang="en-US" sz="1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465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EBD3-EDCB-ED0B-7A84-8911F56FAC57}"/>
              </a:ext>
            </a:extLst>
          </p:cNvPr>
          <p:cNvSpPr>
            <a:spLocks noGrp="1"/>
          </p:cNvSpPr>
          <p:nvPr>
            <p:ph type="title"/>
          </p:nvPr>
        </p:nvSpPr>
        <p:spPr/>
        <p:txBody>
          <a:bodyPr/>
          <a:lstStyle/>
          <a:p>
            <a:pPr algn="ctr"/>
            <a:r>
              <a:rPr lang="en-US" dirty="0"/>
              <a:t>     OUTPUT</a:t>
            </a:r>
            <a:endParaRPr lang="en-IN" dirty="0"/>
          </a:p>
        </p:txBody>
      </p:sp>
      <p:pic>
        <p:nvPicPr>
          <p:cNvPr id="6" name="Picture 5">
            <a:extLst>
              <a:ext uri="{FF2B5EF4-FFF2-40B4-BE49-F238E27FC236}">
                <a16:creationId xmlns:a16="http://schemas.microsoft.com/office/drawing/2014/main" id="{F74A29D0-DEE7-7723-F15A-273BED30A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1"/>
            <a:ext cx="4240373" cy="3413649"/>
          </a:xfrm>
          <a:prstGeom prst="rect">
            <a:avLst/>
          </a:prstGeom>
        </p:spPr>
      </p:pic>
      <p:pic>
        <p:nvPicPr>
          <p:cNvPr id="8" name="Picture 7">
            <a:extLst>
              <a:ext uri="{FF2B5EF4-FFF2-40B4-BE49-F238E27FC236}">
                <a16:creationId xmlns:a16="http://schemas.microsoft.com/office/drawing/2014/main" id="{71CCD163-98DD-FB90-587E-16DFC9841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408" y="478303"/>
            <a:ext cx="5692726" cy="3413649"/>
          </a:xfrm>
          <a:prstGeom prst="rect">
            <a:avLst/>
          </a:prstGeom>
        </p:spPr>
      </p:pic>
      <p:pic>
        <p:nvPicPr>
          <p:cNvPr id="10" name="Picture 9">
            <a:extLst>
              <a:ext uri="{FF2B5EF4-FFF2-40B4-BE49-F238E27FC236}">
                <a16:creationId xmlns:a16="http://schemas.microsoft.com/office/drawing/2014/main" id="{53629A83-6A2B-5A3E-9CB1-971A21AC0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086" y="1775484"/>
            <a:ext cx="3867318" cy="4604213"/>
          </a:xfrm>
          <a:prstGeom prst="rect">
            <a:avLst/>
          </a:prstGeom>
        </p:spPr>
      </p:pic>
    </p:spTree>
    <p:extLst>
      <p:ext uri="{BB962C8B-B14F-4D97-AF65-F5344CB8AC3E}">
        <p14:creationId xmlns:p14="http://schemas.microsoft.com/office/powerpoint/2010/main" val="293841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FEFC-DDA8-9A35-9E1B-148DCFED1A8B}"/>
              </a:ext>
            </a:extLst>
          </p:cNvPr>
          <p:cNvSpPr>
            <a:spLocks noGrp="1"/>
          </p:cNvSpPr>
          <p:nvPr>
            <p:ph type="title"/>
          </p:nvPr>
        </p:nvSpPr>
        <p:spPr>
          <a:xfrm>
            <a:off x="677334" y="609600"/>
            <a:ext cx="8596668" cy="698695"/>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8EDE315F-C580-F54B-EB1D-689904887DD6}"/>
              </a:ext>
            </a:extLst>
          </p:cNvPr>
          <p:cNvSpPr>
            <a:spLocks noGrp="1"/>
          </p:cNvSpPr>
          <p:nvPr>
            <p:ph idx="1"/>
          </p:nvPr>
        </p:nvSpPr>
        <p:spPr>
          <a:xfrm>
            <a:off x="677334" y="1308295"/>
            <a:ext cx="8596668" cy="4733067"/>
          </a:xfrm>
        </p:spPr>
        <p:txBody>
          <a:bodyPr/>
          <a:lstStyle/>
          <a:p>
            <a:r>
              <a:rPr lang="en-US" b="0" i="0" dirty="0">
                <a:solidFill>
                  <a:srgbClr val="212121"/>
                </a:solidFill>
                <a:effectLst/>
                <a:latin typeface="Gordita"/>
              </a:rPr>
              <a:t>Market basket analysis is a data mining technique that analyzes patterns of co-occurrence and determines the strength of the link between products purchased together. We also refer to it as frequent itemset mining or association analysis. It leverages these patterns recognized in any retail setting to understand the behavior of the customer by identifying the relationships between the items bought by them. To put it simply, market basket analysis helps the retailers know about the products frequently bought together so as to keep those items always available in their inventory.</a:t>
            </a:r>
          </a:p>
          <a:p>
            <a:r>
              <a:rPr lang="en-US" b="0" i="0" dirty="0">
                <a:solidFill>
                  <a:srgbClr val="212121"/>
                </a:solidFill>
                <a:effectLst/>
                <a:latin typeface="Gordita"/>
              </a:rPr>
              <a:t>The source from which these patterns are found is the vast amount of data </a:t>
            </a:r>
            <a:r>
              <a:rPr lang="en-US" b="0" i="0" u="none" strike="noStrike" dirty="0">
                <a:effectLst/>
                <a:latin typeface="Gordita"/>
                <a:hlinkClick r:id="rId2"/>
              </a:rPr>
              <a:t>that is continually collected</a:t>
            </a:r>
            <a:r>
              <a:rPr lang="en-US" b="0" i="0" dirty="0">
                <a:solidFill>
                  <a:srgbClr val="212121"/>
                </a:solidFill>
                <a:effectLst/>
                <a:latin typeface="Gordita"/>
              </a:rPr>
              <a:t> and stored. With frequent mining of the item set, it becomes easy to discover the correlation between items in huge relational or transactional datasets. It considerably helps in decision-making processes related to cross-marketing, catalog design, and consumer shopping analytics.</a:t>
            </a:r>
            <a:endParaRPr lang="en-IN" dirty="0"/>
          </a:p>
        </p:txBody>
      </p:sp>
    </p:spTree>
    <p:extLst>
      <p:ext uri="{BB962C8B-B14F-4D97-AF65-F5344CB8AC3E}">
        <p14:creationId xmlns:p14="http://schemas.microsoft.com/office/powerpoint/2010/main" val="816262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779</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Gordita</vt:lpstr>
      <vt:lpstr>Roboto</vt:lpstr>
      <vt:lpstr>Roboto Mono</vt:lpstr>
      <vt:lpstr>Söhne</vt:lpstr>
      <vt:lpstr>Source Sans Pro</vt:lpstr>
      <vt:lpstr>Trebuchet MS</vt:lpstr>
      <vt:lpstr>Wingdings</vt:lpstr>
      <vt:lpstr>Wingdings 3</vt:lpstr>
      <vt:lpstr>Facet</vt:lpstr>
      <vt:lpstr>MARKET BASKET INSIGHTS</vt:lpstr>
      <vt:lpstr>INTRODUCTION </vt:lpstr>
      <vt:lpstr>WHAT IS MARKET BASKET ANALYSIS?</vt:lpstr>
      <vt:lpstr>DESIGN THINKING</vt:lpstr>
      <vt:lpstr>PowerPoint Presentation</vt:lpstr>
      <vt:lpstr>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INSIGHTS</dc:title>
  <dc:creator>AARATHI V</dc:creator>
  <cp:lastModifiedBy>AARATHI V</cp:lastModifiedBy>
  <cp:revision>3</cp:revision>
  <dcterms:created xsi:type="dcterms:W3CDTF">2023-10-04T13:25:41Z</dcterms:created>
  <dcterms:modified xsi:type="dcterms:W3CDTF">2023-10-04T14:42:19Z</dcterms:modified>
</cp:coreProperties>
</file>