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3030202020304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3" autoAdjust="0"/>
    <p:restoredTop sz="94593" autoAdjust="0"/>
  </p:normalViewPr>
  <p:slideViewPr>
    <p:cSldViewPr>
      <p:cViewPr varScale="1">
        <p:scale>
          <a:sx n="68" d="100"/>
          <a:sy n="68" d="100"/>
        </p:scale>
        <p:origin x="240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uvarekhamahendran/Desktop/INTERNSHIP%20MATERIALS/ACCENTURE-DATA%20ANALYTICS%20AND%20VISUALISATION%20FORAGE/Reactions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uvarekhamahendran/Desktop/INTERNSHIP%20MATERIALS/ACCENTURE-DATA%20ANALYTICS%20AND%20VISUALISATION%20FORAGE/Reactions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CATEGORIES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5 categories'!$G$1</c:f>
              <c:strCache>
                <c:ptCount val="1"/>
                <c:pt idx="0">
                  <c:v>Sum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5 categories'!$F$2:$F$6</c:f>
              <c:strCache>
                <c:ptCount val="5"/>
                <c:pt idx="0">
                  <c:v>Animals</c:v>
                </c:pt>
                <c:pt idx="1">
                  <c:v>culture</c:v>
                </c:pt>
                <c:pt idx="2">
                  <c:v>cooking</c:v>
                </c:pt>
                <c:pt idx="3">
                  <c:v>education</c:v>
                </c:pt>
                <c:pt idx="4">
                  <c:v>dogs</c:v>
                </c:pt>
              </c:strCache>
            </c:strRef>
          </c:cat>
          <c:val>
            <c:numRef>
              <c:f>'Top 5 categories'!$G$2:$G$6</c:f>
              <c:numCache>
                <c:formatCode>General</c:formatCode>
                <c:ptCount val="5"/>
                <c:pt idx="0">
                  <c:v>68624</c:v>
                </c:pt>
                <c:pt idx="1">
                  <c:v>60663</c:v>
                </c:pt>
                <c:pt idx="2">
                  <c:v>59174</c:v>
                </c:pt>
                <c:pt idx="3">
                  <c:v>52759</c:v>
                </c:pt>
                <c:pt idx="4">
                  <c:v>48398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B2-AC47-8E6C-DF7FAB1F7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962431"/>
        <c:axId val="668202047"/>
      </c:barChart>
      <c:catAx>
        <c:axId val="546962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202047"/>
        <c:crosses val="autoZero"/>
        <c:auto val="1"/>
        <c:lblAlgn val="ctr"/>
        <c:lblOffset val="100"/>
        <c:noMultiLvlLbl val="0"/>
      </c:catAx>
      <c:valAx>
        <c:axId val="668202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962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PIE</a:t>
            </a:r>
            <a:r>
              <a:rPr lang="en-US" baseline="0"/>
              <a:t> CHART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'Top 5 categories'!$G$1</c:f>
              <c:strCache>
                <c:ptCount val="1"/>
                <c:pt idx="0">
                  <c:v>Sum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FC-D34D-8960-A004182439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4FC-D34D-8960-A004182439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4FC-D34D-8960-A0041824390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4FC-D34D-8960-A0041824390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4FC-D34D-8960-A00418243909}"/>
              </c:ext>
            </c:extLst>
          </c:dPt>
          <c:cat>
            <c:strRef>
              <c:f>'Top 5 categories'!$F$2:$F$6</c:f>
              <c:strCache>
                <c:ptCount val="5"/>
                <c:pt idx="0">
                  <c:v>Animals</c:v>
                </c:pt>
                <c:pt idx="1">
                  <c:v>culture</c:v>
                </c:pt>
                <c:pt idx="2">
                  <c:v>cooking</c:v>
                </c:pt>
                <c:pt idx="3">
                  <c:v>education</c:v>
                </c:pt>
                <c:pt idx="4">
                  <c:v>dogs</c:v>
                </c:pt>
              </c:strCache>
            </c:strRef>
          </c:cat>
          <c:val>
            <c:numRef>
              <c:f>'Top 5 categories'!$G$2:$G$6</c:f>
              <c:numCache>
                <c:formatCode>General</c:formatCode>
                <c:ptCount val="5"/>
                <c:pt idx="0">
                  <c:v>68624</c:v>
                </c:pt>
                <c:pt idx="1">
                  <c:v>60663</c:v>
                </c:pt>
                <c:pt idx="2">
                  <c:v>59174</c:v>
                </c:pt>
                <c:pt idx="3">
                  <c:v>52759</c:v>
                </c:pt>
                <c:pt idx="4">
                  <c:v>48398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4FC-D34D-8960-A004182439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7.jpe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3DAE5247-0244-4123-A713-8D8809E80C70}"/>
              </a:ext>
            </a:extLst>
          </p:cNvPr>
          <p:cNvSpPr txBox="1"/>
          <p:nvPr/>
        </p:nvSpPr>
        <p:spPr>
          <a:xfrm>
            <a:off x="11581833" y="1580430"/>
            <a:ext cx="5677467" cy="338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endParaRPr lang="en-US" sz="2100" spc="-21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EB91BAD-7BAA-281D-8A68-278B92B3C264}"/>
              </a:ext>
            </a:extLst>
          </p:cNvPr>
          <p:cNvSpPr txBox="1"/>
          <p:nvPr/>
        </p:nvSpPr>
        <p:spPr>
          <a:xfrm>
            <a:off x="11887200" y="2095499"/>
            <a:ext cx="39042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Animals are the most popular categories of content with different facial reactions with 16 unique categories. This is providing a great insights in social media domain to analyze the sentiment, type of content with January being the maximum posts.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436952" y="1991170"/>
            <a:ext cx="9546248" cy="673599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buzz being a fastest growing platform placing content as the center piece to track user reactions. Accenture has decided to run a 3 month project with these goals: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An audit of their big data practice</a:t>
            </a:r>
            <a:b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Recommendations for a successful IPO</a:t>
            </a:r>
            <a:b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An analysis of their content categories that highlights the top 5 categories with the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largest aggregate popularity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E18918-BCE7-57C7-20BB-A1AC1E5A47DE}"/>
              </a:ext>
            </a:extLst>
          </p:cNvPr>
          <p:cNvSpPr txBox="1"/>
          <p:nvPr/>
        </p:nvSpPr>
        <p:spPr>
          <a:xfrm>
            <a:off x="2514600" y="43053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-Every day pieces of content is over 100,000</a:t>
            </a:r>
          </a:p>
          <a:p>
            <a:r>
              <a:rPr lang="en-US" sz="3200" dirty="0"/>
              <a:t>-Highly unstructured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788D3B-DAF3-CD06-9F50-98789F3B9694}"/>
              </a:ext>
            </a:extLst>
          </p:cNvPr>
          <p:cNvSpPr txBox="1"/>
          <p:nvPr/>
        </p:nvSpPr>
        <p:spPr>
          <a:xfrm>
            <a:off x="14293092" y="1638300"/>
            <a:ext cx="338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Myself</a:t>
            </a:r>
          </a:p>
          <a:p>
            <a:r>
              <a:rPr lang="en-US" dirty="0"/>
              <a:t>Data Analyst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B721B5-1568-89EF-BB20-9AC79C2EE02C}"/>
              </a:ext>
            </a:extLst>
          </p:cNvPr>
          <p:cNvSpPr txBox="1"/>
          <p:nvPr/>
        </p:nvSpPr>
        <p:spPr>
          <a:xfrm>
            <a:off x="14325600" y="4648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Marcus </a:t>
            </a:r>
            <a:r>
              <a:rPr lang="en-US" dirty="0" err="1"/>
              <a:t>Rompton</a:t>
            </a:r>
            <a:endParaRPr lang="en-US" dirty="0"/>
          </a:p>
          <a:p>
            <a:r>
              <a:rPr lang="en-US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D25BD5-91C5-4CF7-3761-BE5F7BF9177A}"/>
              </a:ext>
            </a:extLst>
          </p:cNvPr>
          <p:cNvSpPr txBox="1"/>
          <p:nvPr/>
        </p:nvSpPr>
        <p:spPr>
          <a:xfrm>
            <a:off x="14287500" y="7677150"/>
            <a:ext cx="270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Andrew Fleming</a:t>
            </a:r>
          </a:p>
          <a:p>
            <a:r>
              <a:rPr lang="en-US" dirty="0"/>
              <a:t>Chief Technical Architect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E40059-2B79-A699-7435-0378B4C71612}"/>
              </a:ext>
            </a:extLst>
          </p:cNvPr>
          <p:cNvSpPr txBox="1"/>
          <p:nvPr/>
        </p:nvSpPr>
        <p:spPr>
          <a:xfrm>
            <a:off x="4363784" y="1562100"/>
            <a:ext cx="496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INSIGHTS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299FEF-C565-EDCA-0456-AACF54230D5E}"/>
              </a:ext>
            </a:extLst>
          </p:cNvPr>
          <p:cNvSpPr txBox="1"/>
          <p:nvPr/>
        </p:nvSpPr>
        <p:spPr>
          <a:xfrm>
            <a:off x="6000291" y="3020870"/>
            <a:ext cx="406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6970FE-96D5-EAA3-B025-6F9160A00DF8}"/>
              </a:ext>
            </a:extLst>
          </p:cNvPr>
          <p:cNvSpPr txBox="1"/>
          <p:nvPr/>
        </p:nvSpPr>
        <p:spPr>
          <a:xfrm>
            <a:off x="8305800" y="4838700"/>
            <a:ext cx="254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253821-7BE0-67ED-1426-FB8FFFE41B80}"/>
              </a:ext>
            </a:extLst>
          </p:cNvPr>
          <p:cNvSpPr txBox="1"/>
          <p:nvPr/>
        </p:nvSpPr>
        <p:spPr>
          <a:xfrm>
            <a:off x="9880994" y="6421294"/>
            <a:ext cx="353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08F3BA-8881-CDED-4C75-7BC88602FFD2}"/>
              </a:ext>
            </a:extLst>
          </p:cNvPr>
          <p:cNvSpPr txBox="1"/>
          <p:nvPr/>
        </p:nvSpPr>
        <p:spPr>
          <a:xfrm flipH="1">
            <a:off x="11578642" y="8003888"/>
            <a:ext cx="330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UNHIDING THE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DC1908-7A66-5290-D7D4-A81DFD05F508}"/>
              </a:ext>
            </a:extLst>
          </p:cNvPr>
          <p:cNvSpPr txBox="1"/>
          <p:nvPr/>
        </p:nvSpPr>
        <p:spPr>
          <a:xfrm rot="10800000" flipV="1">
            <a:off x="1981200" y="4475321"/>
            <a:ext cx="2972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UNIQUE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4E2709-3D23-EA6A-B5AA-7084DE9928E4}"/>
              </a:ext>
            </a:extLst>
          </p:cNvPr>
          <p:cNvSpPr txBox="1"/>
          <p:nvPr/>
        </p:nvSpPr>
        <p:spPr>
          <a:xfrm>
            <a:off x="6553200" y="4454663"/>
            <a:ext cx="441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1897 REACTIONS TO ANIMALS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B6C8EC-1926-445F-F5DE-8D2963665F92}"/>
              </a:ext>
            </a:extLst>
          </p:cNvPr>
          <p:cNvSpPr txBox="1"/>
          <p:nvPr/>
        </p:nvSpPr>
        <p:spPr>
          <a:xfrm>
            <a:off x="12572581" y="4372230"/>
            <a:ext cx="40390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 IS THE MAXIMUM MONTH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B263AACD-FB80-0AEA-BC1B-5D9253FD8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072339"/>
              </p:ext>
            </p:extLst>
          </p:nvPr>
        </p:nvGraphicFramePr>
        <p:xfrm>
          <a:off x="2743363" y="1756593"/>
          <a:ext cx="13487238" cy="7011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FA1FB09E-D473-E9A7-2861-54D7CA89C2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914576"/>
              </p:ext>
            </p:extLst>
          </p:nvPr>
        </p:nvGraphicFramePr>
        <p:xfrm>
          <a:off x="4524920" y="1383831"/>
          <a:ext cx="10870462" cy="6940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0BF02C6-935A-6C77-CB8D-DA25E97AE51A}"/>
              </a:ext>
            </a:extLst>
          </p:cNvPr>
          <p:cNvSpPr txBox="1"/>
          <p:nvPr/>
        </p:nvSpPr>
        <p:spPr>
          <a:xfrm>
            <a:off x="7391400" y="46101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ANIMALS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216</Words>
  <Application>Microsoft Macintosh PowerPoint</Application>
  <PresentationFormat>Custom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Clear Sans Regular Bold</vt:lpstr>
      <vt:lpstr>Arial</vt:lpstr>
      <vt:lpstr>Times New Roman</vt:lpstr>
      <vt:lpstr>Graphik Regular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yuvarekha m</cp:lastModifiedBy>
  <cp:revision>10</cp:revision>
  <dcterms:created xsi:type="dcterms:W3CDTF">2006-08-16T00:00:00Z</dcterms:created>
  <dcterms:modified xsi:type="dcterms:W3CDTF">2024-07-10T14:57:12Z</dcterms:modified>
  <dc:identifier>DAEhDyfaYKE</dc:identifier>
</cp:coreProperties>
</file>