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DA3957-EC3B-4D91-B033-F11E87BD97FE}">
  <a:tblStyle styleId="{52DA3957-EC3B-4D91-B033-F11E87BD97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75"/>
  </p:normalViewPr>
  <p:slideViewPr>
    <p:cSldViewPr snapToGrid="0">
      <p:cViewPr varScale="1">
        <p:scale>
          <a:sx n="64" d="100"/>
          <a:sy n="64" d="100"/>
        </p:scale>
        <p:origin x="160" y="17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0e8a785e7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0e8a785e7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0e8a785e78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0e8a785e78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0e8a785e78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0e8a785e78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0e8a785e78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0e8a785e78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e8a785e78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e8a785e78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e8a785e78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0e8a785e78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0e8a785e78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0e8a785e78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0ede57bed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0ede57bed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ede57bed9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0ede57bed9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e8a785e78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e8a785e78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e8a785e7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e8a785e7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0ede57bed9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0ede57bed9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0e8a785e78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0e8a785e78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0e8a785e7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0e8a785e7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e8a785e78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e8a785e78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e8a785e7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e8a785e7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0e8a785e78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0e8a785e78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End-of-Year</a:t>
            </a:r>
            <a:endParaRPr/>
          </a:p>
          <a:p>
            <a:pPr marL="0" lvl="0" indent="0" algn="ctr" rtl="0">
              <a:spcBef>
                <a:spcPts val="0"/>
              </a:spcBef>
              <a:spcAft>
                <a:spcPts val="0"/>
              </a:spcAft>
              <a:buNone/>
            </a:pPr>
            <a:r>
              <a:rPr lang="en"/>
              <a:t>Marketing Report</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Sinclair Verde Lamp Company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mentions</a:t>
            </a:r>
            <a:endParaRPr/>
          </a:p>
        </p:txBody>
      </p:sp>
      <p:sp>
        <p:nvSpPr>
          <p:cNvPr id="107" name="Google Shape;107;p22"/>
          <p:cNvSpPr txBox="1">
            <a:spLocks noGrp="1"/>
          </p:cNvSpPr>
          <p:nvPr>
            <p:ph type="body" idx="1"/>
          </p:nvPr>
        </p:nvSpPr>
        <p:spPr>
          <a:xfrm>
            <a:off x="311700" y="1152475"/>
            <a:ext cx="39174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lang="en" sz="1400" dirty="0"/>
          </a:p>
          <a:p>
            <a:pPr marL="0" lvl="0" indent="0" algn="l" rtl="0">
              <a:spcBef>
                <a:spcPts val="0"/>
              </a:spcBef>
              <a:spcAft>
                <a:spcPts val="0"/>
              </a:spcAft>
              <a:buClr>
                <a:schemeClr val="dk1"/>
              </a:buClr>
              <a:buSzPts val="1100"/>
              <a:buFont typeface="Arial"/>
              <a:buNone/>
            </a:pPr>
            <a:r>
              <a:rPr lang="en" sz="1400" dirty="0"/>
              <a:t>In January, there were 500</a:t>
            </a:r>
            <a:r>
              <a:rPr lang="en" sz="1400" dirty="0">
                <a:highlight>
                  <a:srgbClr val="FFFF00"/>
                </a:highlight>
              </a:rPr>
              <a:t> </a:t>
            </a:r>
            <a:r>
              <a:rPr lang="en" sz="1400" dirty="0"/>
              <a:t> social media mentions.</a:t>
            </a:r>
            <a:endParaRPr sz="1400" dirty="0"/>
          </a:p>
          <a:p>
            <a:pPr marL="0" lvl="0" indent="0" algn="l" rtl="0">
              <a:spcBef>
                <a:spcPts val="1200"/>
              </a:spcBef>
              <a:spcAft>
                <a:spcPts val="0"/>
              </a:spcAft>
              <a:buClr>
                <a:schemeClr val="dk1"/>
              </a:buClr>
              <a:buSzPts val="1100"/>
              <a:buFont typeface="Arial"/>
              <a:buNone/>
            </a:pPr>
            <a:r>
              <a:rPr lang="en" sz="1400" dirty="0"/>
              <a:t>In December, there were 660 in 2021.</a:t>
            </a:r>
            <a:endParaRPr sz="1400" dirty="0"/>
          </a:p>
          <a:p>
            <a:pPr marL="0" lvl="0" indent="0" algn="l" rtl="0">
              <a:spcBef>
                <a:spcPts val="1200"/>
              </a:spcBef>
              <a:spcAft>
                <a:spcPts val="1200"/>
              </a:spcAft>
              <a:buClr>
                <a:schemeClr val="dk1"/>
              </a:buClr>
              <a:buSzPts val="1100"/>
              <a:buFont typeface="Arial"/>
              <a:buNone/>
            </a:pPr>
            <a:endParaRPr dirty="0"/>
          </a:p>
        </p:txBody>
      </p:sp>
      <p:pic>
        <p:nvPicPr>
          <p:cNvPr id="108" name="Google Shape;108;p22" title="Chart"/>
          <p:cNvPicPr preferRelativeResize="0"/>
          <p:nvPr/>
        </p:nvPicPr>
        <p:blipFill>
          <a:blip r:embed="rId3">
            <a:alphaModFix/>
          </a:blip>
          <a:stretch>
            <a:fillRect/>
          </a:stretch>
        </p:blipFill>
        <p:spPr>
          <a:xfrm>
            <a:off x="4381500" y="1170125"/>
            <a:ext cx="4610100" cy="284727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Instagram followers </a:t>
            </a:r>
            <a:endParaRPr/>
          </a:p>
        </p:txBody>
      </p:sp>
      <p:sp>
        <p:nvSpPr>
          <p:cNvPr id="114" name="Google Shape;114;p23"/>
          <p:cNvSpPr txBox="1">
            <a:spLocks noGrp="1"/>
          </p:cNvSpPr>
          <p:nvPr>
            <p:ph type="body" idx="1"/>
          </p:nvPr>
        </p:nvSpPr>
        <p:spPr>
          <a:xfrm>
            <a:off x="311700" y="1152475"/>
            <a:ext cx="4023000" cy="36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t>Followers also increased. In 2021, the Sinclair Verde social media page gained</a:t>
            </a:r>
            <a:r>
              <a:rPr lang="en" sz="1400" dirty="0">
                <a:highlight>
                  <a:srgbClr val="FFFF00"/>
                </a:highlight>
              </a:rPr>
              <a:t>  9000 </a:t>
            </a:r>
            <a:r>
              <a:rPr lang="en" sz="1400" dirty="0"/>
              <a:t>followers.</a:t>
            </a:r>
            <a:endParaRPr sz="1400" dirty="0"/>
          </a:p>
          <a:p>
            <a:pPr marL="0" lvl="0" indent="0" algn="l" rtl="0">
              <a:spcBef>
                <a:spcPts val="1200"/>
              </a:spcBef>
              <a:spcAft>
                <a:spcPts val="0"/>
              </a:spcAft>
              <a:buNone/>
            </a:pPr>
            <a:endParaRPr sz="1400" dirty="0"/>
          </a:p>
          <a:p>
            <a:pPr marL="0" lvl="0" indent="0" algn="l" rtl="0">
              <a:spcBef>
                <a:spcPts val="1200"/>
              </a:spcBef>
              <a:spcAft>
                <a:spcPts val="0"/>
              </a:spcAft>
              <a:buClr>
                <a:schemeClr val="dk1"/>
              </a:buClr>
              <a:buSzPts val="1100"/>
              <a:buFont typeface="Arial"/>
              <a:buNone/>
            </a:pPr>
            <a:endParaRPr sz="1400" dirty="0"/>
          </a:p>
          <a:p>
            <a:pPr marL="0" lvl="0" indent="0" algn="l" rtl="0">
              <a:spcBef>
                <a:spcPts val="1200"/>
              </a:spcBef>
              <a:spcAft>
                <a:spcPts val="1200"/>
              </a:spcAft>
              <a:buNone/>
            </a:pPr>
            <a:endParaRPr dirty="0"/>
          </a:p>
        </p:txBody>
      </p:sp>
      <p:pic>
        <p:nvPicPr>
          <p:cNvPr id="115" name="Google Shape;115;p23" title="Chart"/>
          <p:cNvPicPr preferRelativeResize="0"/>
          <p:nvPr/>
        </p:nvPicPr>
        <p:blipFill>
          <a:blip r:embed="rId3">
            <a:alphaModFix/>
          </a:blip>
          <a:stretch>
            <a:fillRect/>
          </a:stretch>
        </p:blipFill>
        <p:spPr>
          <a:xfrm>
            <a:off x="4487100" y="1170125"/>
            <a:ext cx="4504501" cy="27820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Instagram engagement</a:t>
            </a:r>
            <a:endParaRPr/>
          </a:p>
        </p:txBody>
      </p:sp>
      <p:sp>
        <p:nvSpPr>
          <p:cNvPr id="121" name="Google Shape;121;p24"/>
          <p:cNvSpPr txBox="1">
            <a:spLocks noGrp="1"/>
          </p:cNvSpPr>
          <p:nvPr>
            <p:ph type="body" idx="1"/>
          </p:nvPr>
        </p:nvSpPr>
        <p:spPr>
          <a:xfrm>
            <a:off x="311700" y="1152475"/>
            <a:ext cx="4023000" cy="36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400" dirty="0"/>
              <a:t>In January, there were </a:t>
            </a:r>
            <a:r>
              <a:rPr lang="en" sz="1400" dirty="0">
                <a:highlight>
                  <a:srgbClr val="FFFF00"/>
                </a:highlight>
              </a:rPr>
              <a:t>500</a:t>
            </a:r>
            <a:r>
              <a:rPr lang="en" sz="1400" dirty="0"/>
              <a:t> Instagram </a:t>
            </a:r>
            <a:r>
              <a:rPr lang="en" sz="1400" dirty="0" err="1"/>
              <a:t>enegagements</a:t>
            </a:r>
            <a:r>
              <a:rPr lang="en" sz="1400" dirty="0"/>
              <a:t>.</a:t>
            </a:r>
            <a:endParaRPr sz="1400" dirty="0"/>
          </a:p>
          <a:p>
            <a:pPr marL="0" lvl="0" indent="0" algn="l" rtl="0">
              <a:spcBef>
                <a:spcPts val="1200"/>
              </a:spcBef>
              <a:spcAft>
                <a:spcPts val="0"/>
              </a:spcAft>
              <a:buNone/>
            </a:pPr>
            <a:r>
              <a:rPr lang="en" sz="1400" dirty="0"/>
              <a:t>In December, there were 600 Instagram engagements.</a:t>
            </a:r>
            <a:endParaRPr sz="1400" dirty="0"/>
          </a:p>
          <a:p>
            <a:pPr marL="0" lvl="0" indent="0" algn="l" rtl="0">
              <a:spcBef>
                <a:spcPts val="1200"/>
              </a:spcBef>
              <a:spcAft>
                <a:spcPts val="1200"/>
              </a:spcAft>
              <a:buClr>
                <a:schemeClr val="dk1"/>
              </a:buClr>
              <a:buSzPts val="1100"/>
              <a:buFont typeface="Arial"/>
              <a:buNone/>
            </a:pPr>
            <a:r>
              <a:rPr lang="en" sz="1400" dirty="0"/>
              <a:t>This shows an increase from the previous year. </a:t>
            </a:r>
            <a:endParaRPr sz="1400" dirty="0"/>
          </a:p>
        </p:txBody>
      </p:sp>
      <p:pic>
        <p:nvPicPr>
          <p:cNvPr id="122" name="Google Shape;122;p24" title="Chart"/>
          <p:cNvPicPr preferRelativeResize="0"/>
          <p:nvPr/>
        </p:nvPicPr>
        <p:blipFill>
          <a:blip r:embed="rId3">
            <a:alphaModFix/>
          </a:blip>
          <a:stretch>
            <a:fillRect/>
          </a:stretch>
        </p:blipFill>
        <p:spPr>
          <a:xfrm>
            <a:off x="4487100" y="1170125"/>
            <a:ext cx="4504501" cy="278205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Twitter followers</a:t>
            </a:r>
            <a:endParaRPr/>
          </a:p>
        </p:txBody>
      </p:sp>
      <p:sp>
        <p:nvSpPr>
          <p:cNvPr id="128" name="Google Shape;128;p25"/>
          <p:cNvSpPr txBox="1">
            <a:spLocks noGrp="1"/>
          </p:cNvSpPr>
          <p:nvPr>
            <p:ph type="body" idx="1"/>
          </p:nvPr>
        </p:nvSpPr>
        <p:spPr>
          <a:xfrm>
            <a:off x="311700" y="1152475"/>
            <a:ext cx="4073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400" dirty="0"/>
              <a:t>In January, there were 5000 Twitter followers.</a:t>
            </a:r>
            <a:endParaRPr sz="1400" dirty="0"/>
          </a:p>
          <a:p>
            <a:pPr marL="0" lvl="0" indent="0" algn="l" rtl="0">
              <a:spcBef>
                <a:spcPts val="1200"/>
              </a:spcBef>
              <a:spcAft>
                <a:spcPts val="0"/>
              </a:spcAft>
              <a:buClr>
                <a:schemeClr val="dk1"/>
              </a:buClr>
              <a:buSzPts val="1100"/>
              <a:buFont typeface="Arial"/>
              <a:buNone/>
            </a:pPr>
            <a:r>
              <a:rPr lang="en" sz="1400" dirty="0"/>
              <a:t>In December, there were 6800 Twitter followers.</a:t>
            </a:r>
            <a:endParaRPr sz="1400" dirty="0"/>
          </a:p>
          <a:p>
            <a:pPr marL="0" lvl="0" indent="0" algn="l" rtl="0">
              <a:spcBef>
                <a:spcPts val="1200"/>
              </a:spcBef>
              <a:spcAft>
                <a:spcPts val="1200"/>
              </a:spcAft>
              <a:buClr>
                <a:schemeClr val="dk1"/>
              </a:buClr>
              <a:buSzPts val="1100"/>
              <a:buFont typeface="Arial"/>
              <a:buNone/>
            </a:pPr>
            <a:r>
              <a:rPr lang="en" sz="1400" dirty="0"/>
              <a:t>This shows an increase from the previous year. </a:t>
            </a:r>
            <a:endParaRPr dirty="0"/>
          </a:p>
        </p:txBody>
      </p:sp>
      <p:pic>
        <p:nvPicPr>
          <p:cNvPr id="129" name="Google Shape;129;p25" title="Chart"/>
          <p:cNvPicPr preferRelativeResize="0"/>
          <p:nvPr/>
        </p:nvPicPr>
        <p:blipFill>
          <a:blip r:embed="rId3">
            <a:alphaModFix/>
          </a:blip>
          <a:stretch>
            <a:fillRect/>
          </a:stretch>
        </p:blipFill>
        <p:spPr>
          <a:xfrm>
            <a:off x="4537800" y="1170125"/>
            <a:ext cx="4453799" cy="275074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Twitter engagement </a:t>
            </a:r>
            <a:endParaRPr/>
          </a:p>
        </p:txBody>
      </p:sp>
      <p:sp>
        <p:nvSpPr>
          <p:cNvPr id="135" name="Google Shape;135;p26"/>
          <p:cNvSpPr txBox="1">
            <a:spLocks noGrp="1"/>
          </p:cNvSpPr>
          <p:nvPr>
            <p:ph type="body" idx="1"/>
          </p:nvPr>
        </p:nvSpPr>
        <p:spPr>
          <a:xfrm>
            <a:off x="311700" y="1152475"/>
            <a:ext cx="4313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400" dirty="0"/>
              <a:t>In January, there were 500 Twitter engagements.</a:t>
            </a:r>
            <a:endParaRPr sz="1400" dirty="0"/>
          </a:p>
          <a:p>
            <a:pPr marL="0" lvl="0" indent="0" algn="l" rtl="0">
              <a:spcBef>
                <a:spcPts val="1200"/>
              </a:spcBef>
              <a:spcAft>
                <a:spcPts val="0"/>
              </a:spcAft>
              <a:buClr>
                <a:schemeClr val="dk1"/>
              </a:buClr>
              <a:buSzPts val="1100"/>
              <a:buFont typeface="Arial"/>
              <a:buNone/>
            </a:pPr>
            <a:r>
              <a:rPr lang="en" sz="1400" dirty="0"/>
              <a:t>In December, there were 950 Twitter engagements.</a:t>
            </a:r>
            <a:endParaRPr sz="1400" dirty="0"/>
          </a:p>
          <a:p>
            <a:pPr marL="0" lvl="0" indent="0" algn="l" rtl="0">
              <a:spcBef>
                <a:spcPts val="1200"/>
              </a:spcBef>
              <a:spcAft>
                <a:spcPts val="1200"/>
              </a:spcAft>
              <a:buClr>
                <a:schemeClr val="dk1"/>
              </a:buClr>
              <a:buSzPts val="1100"/>
              <a:buFont typeface="Arial"/>
              <a:buNone/>
            </a:pPr>
            <a:r>
              <a:rPr lang="en" sz="1400" dirty="0"/>
              <a:t>This shows an increase from the previous year. </a:t>
            </a:r>
            <a:endParaRPr dirty="0"/>
          </a:p>
        </p:txBody>
      </p:sp>
      <p:pic>
        <p:nvPicPr>
          <p:cNvPr id="136" name="Google Shape;136;p26" title="Chart"/>
          <p:cNvPicPr preferRelativeResize="0"/>
          <p:nvPr/>
        </p:nvPicPr>
        <p:blipFill>
          <a:blip r:embed="rId3">
            <a:alphaModFix/>
          </a:blip>
          <a:stretch>
            <a:fillRect/>
          </a:stretch>
        </p:blipFill>
        <p:spPr>
          <a:xfrm>
            <a:off x="4777200" y="1170125"/>
            <a:ext cx="4214399" cy="26028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858375"/>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Holiday Season Report</a:t>
            </a:r>
            <a:endParaRPr/>
          </a:p>
        </p:txBody>
      </p:sp>
      <p:sp>
        <p:nvSpPr>
          <p:cNvPr id="142" name="Google Shape;142;p27"/>
          <p:cNvSpPr txBox="1">
            <a:spLocks noGrp="1"/>
          </p:cNvSpPr>
          <p:nvPr>
            <p:ph type="title"/>
          </p:nvPr>
        </p:nvSpPr>
        <p:spPr>
          <a:xfrm>
            <a:off x="311700" y="1925175"/>
            <a:ext cx="8520600" cy="2901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rgbClr val="9E9E9E"/>
                </a:solidFill>
              </a:rPr>
              <a:t>This section summarizes the data presented in the analytics report, specifically focusing on the months of November and December.</a:t>
            </a:r>
            <a:endParaRPr>
              <a:solidFill>
                <a:srgbClr val="9E9E9E"/>
              </a:solidFill>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graphicFrame>
        <p:nvGraphicFramePr>
          <p:cNvPr id="147" name="Google Shape;147;p28"/>
          <p:cNvGraphicFramePr/>
          <p:nvPr>
            <p:extLst>
              <p:ext uri="{D42A27DB-BD31-4B8C-83A1-F6EECF244321}">
                <p14:modId xmlns:p14="http://schemas.microsoft.com/office/powerpoint/2010/main" val="2192210061"/>
              </p:ext>
            </p:extLst>
          </p:nvPr>
        </p:nvGraphicFramePr>
        <p:xfrm>
          <a:off x="1088775" y="1344313"/>
          <a:ext cx="6966500" cy="1845275"/>
        </p:xfrm>
        <a:graphic>
          <a:graphicData uri="http://schemas.openxmlformats.org/drawingml/2006/table">
            <a:tbl>
              <a:tblPr>
                <a:noFill/>
                <a:tableStyleId>{52DA3957-EC3B-4D91-B033-F11E87BD97FE}</a:tableStyleId>
              </a:tblPr>
              <a:tblGrid>
                <a:gridCol w="1741625">
                  <a:extLst>
                    <a:ext uri="{9D8B030D-6E8A-4147-A177-3AD203B41FA5}">
                      <a16:colId xmlns:a16="http://schemas.microsoft.com/office/drawing/2014/main" val="20000"/>
                    </a:ext>
                  </a:extLst>
                </a:gridCol>
                <a:gridCol w="1741625">
                  <a:extLst>
                    <a:ext uri="{9D8B030D-6E8A-4147-A177-3AD203B41FA5}">
                      <a16:colId xmlns:a16="http://schemas.microsoft.com/office/drawing/2014/main" val="20001"/>
                    </a:ext>
                  </a:extLst>
                </a:gridCol>
                <a:gridCol w="1741625">
                  <a:extLst>
                    <a:ext uri="{9D8B030D-6E8A-4147-A177-3AD203B41FA5}">
                      <a16:colId xmlns:a16="http://schemas.microsoft.com/office/drawing/2014/main" val="20002"/>
                    </a:ext>
                  </a:extLst>
                </a:gridCol>
                <a:gridCol w="1741625">
                  <a:extLst>
                    <a:ext uri="{9D8B030D-6E8A-4147-A177-3AD203B41FA5}">
                      <a16:colId xmlns:a16="http://schemas.microsoft.com/office/drawing/2014/main" val="20003"/>
                    </a:ext>
                  </a:extLst>
                </a:gridCol>
              </a:tblGrid>
              <a:tr h="626125">
                <a:tc>
                  <a:txBody>
                    <a:bodyPr/>
                    <a:lstStyle/>
                    <a:p>
                      <a:pPr marL="0" lvl="0" indent="0" algn="ctr" rtl="0">
                        <a:spcBef>
                          <a:spcPts val="0"/>
                        </a:spcBef>
                        <a:spcAft>
                          <a:spcPts val="0"/>
                        </a:spcAft>
                        <a:buNone/>
                      </a:pPr>
                      <a:endParaRPr b="1"/>
                    </a:p>
                  </a:txBody>
                  <a:tcPr marL="91425" marR="91425" marT="91425" marB="91425" anchor="ctr">
                    <a:solidFill>
                      <a:srgbClr val="9E9E9E">
                        <a:alpha val="0"/>
                      </a:srgbClr>
                    </a:solidFill>
                  </a:tcPr>
                </a:tc>
                <a:tc>
                  <a:txBody>
                    <a:bodyPr/>
                    <a:lstStyle/>
                    <a:p>
                      <a:pPr marL="0" lvl="0" indent="0" algn="ctr" rtl="0">
                        <a:spcBef>
                          <a:spcPts val="0"/>
                        </a:spcBef>
                        <a:spcAft>
                          <a:spcPts val="0"/>
                        </a:spcAft>
                        <a:buNone/>
                      </a:pPr>
                      <a:r>
                        <a:rPr lang="en" b="1"/>
                        <a:t>November</a:t>
                      </a:r>
                      <a:endParaRPr b="1"/>
                    </a:p>
                    <a:p>
                      <a:pPr marL="0" lvl="0" indent="0" algn="ctr" rtl="0">
                        <a:spcBef>
                          <a:spcPts val="0"/>
                        </a:spcBef>
                        <a:spcAft>
                          <a:spcPts val="0"/>
                        </a:spcAft>
                        <a:buNone/>
                      </a:pPr>
                      <a:r>
                        <a:rPr lang="en" b="1"/>
                        <a:t>(Month 11)</a:t>
                      </a:r>
                      <a:endParaRPr b="1"/>
                    </a:p>
                  </a:txBody>
                  <a:tcPr marL="91425" marR="91425" marT="91425" marB="91425" anchor="ctr">
                    <a:solidFill>
                      <a:srgbClr val="CCCCCC"/>
                    </a:solidFill>
                  </a:tcPr>
                </a:tc>
                <a:tc>
                  <a:txBody>
                    <a:bodyPr/>
                    <a:lstStyle/>
                    <a:p>
                      <a:pPr marL="0" lvl="0" indent="0" algn="ctr" rtl="0">
                        <a:spcBef>
                          <a:spcPts val="0"/>
                        </a:spcBef>
                        <a:spcAft>
                          <a:spcPts val="0"/>
                        </a:spcAft>
                        <a:buNone/>
                      </a:pPr>
                      <a:r>
                        <a:rPr lang="en" b="1"/>
                        <a:t>December </a:t>
                      </a:r>
                      <a:endParaRPr b="1"/>
                    </a:p>
                    <a:p>
                      <a:pPr marL="0" lvl="0" indent="0" algn="ctr" rtl="0">
                        <a:spcBef>
                          <a:spcPts val="0"/>
                        </a:spcBef>
                        <a:spcAft>
                          <a:spcPts val="0"/>
                        </a:spcAft>
                        <a:buNone/>
                      </a:pPr>
                      <a:r>
                        <a:rPr lang="en" b="1"/>
                        <a:t>Month 12</a:t>
                      </a:r>
                      <a:endParaRPr b="1"/>
                    </a:p>
                  </a:txBody>
                  <a:tcPr marL="91425" marR="91425" marT="91425" marB="91425" anchor="ctr">
                    <a:solidFill>
                      <a:srgbClr val="CCCCCC"/>
                    </a:solidFill>
                  </a:tcPr>
                </a:tc>
                <a:tc>
                  <a:txBody>
                    <a:bodyPr/>
                    <a:lstStyle/>
                    <a:p>
                      <a:pPr marL="0" lvl="0" indent="0" algn="ctr" rtl="0">
                        <a:spcBef>
                          <a:spcPts val="0"/>
                        </a:spcBef>
                        <a:spcAft>
                          <a:spcPts val="0"/>
                        </a:spcAft>
                        <a:buNone/>
                      </a:pPr>
                      <a:r>
                        <a:rPr lang="en" b="1"/>
                        <a:t>Net Growth:</a:t>
                      </a:r>
                      <a:endParaRPr b="1"/>
                    </a:p>
                  </a:txBody>
                  <a:tcPr marL="91425" marR="91425" marT="91425" marB="91425" anchor="ctr">
                    <a:solidFill>
                      <a:srgbClr val="CCCCCC"/>
                    </a:solidFill>
                  </a:tcPr>
                </a:tc>
                <a:extLst>
                  <a:ext uri="{0D108BD9-81ED-4DB2-BD59-A6C34878D82A}">
                    <a16:rowId xmlns:a16="http://schemas.microsoft.com/office/drawing/2014/main" val="10000"/>
                  </a:ext>
                </a:extLst>
              </a:tr>
              <a:tr h="609575">
                <a:tc>
                  <a:txBody>
                    <a:bodyPr/>
                    <a:lstStyle/>
                    <a:p>
                      <a:pPr marL="0" lvl="0" indent="0" algn="l" rtl="0">
                        <a:spcBef>
                          <a:spcPts val="0"/>
                        </a:spcBef>
                        <a:spcAft>
                          <a:spcPts val="0"/>
                        </a:spcAft>
                        <a:buClr>
                          <a:schemeClr val="dk1"/>
                        </a:buClr>
                        <a:buSzPts val="1100"/>
                        <a:buFont typeface="Arial"/>
                        <a:buNone/>
                      </a:pPr>
                      <a:r>
                        <a:rPr lang="en" b="1">
                          <a:solidFill>
                            <a:schemeClr val="dk1"/>
                          </a:solidFill>
                        </a:rPr>
                        <a:t>2020 Holiday Season</a:t>
                      </a:r>
                      <a:endParaRPr b="1"/>
                    </a:p>
                  </a:txBody>
                  <a:tcPr marL="91425" marR="91425" marT="91425" marB="91425" anchor="ctr">
                    <a:solidFill>
                      <a:srgbClr val="CCCCCC"/>
                    </a:solidFill>
                  </a:tcPr>
                </a:tc>
                <a:tc>
                  <a:txBody>
                    <a:bodyPr/>
                    <a:lstStyle/>
                    <a:p>
                      <a:pPr marL="0" lvl="0" indent="0" algn="l" rtl="0">
                        <a:spcBef>
                          <a:spcPts val="0"/>
                        </a:spcBef>
                        <a:spcAft>
                          <a:spcPts val="0"/>
                        </a:spcAft>
                        <a:buNone/>
                      </a:pPr>
                      <a:r>
                        <a:rPr lang="en-US" dirty="0">
                          <a:highlight>
                            <a:srgbClr val="FFFF00"/>
                          </a:highlight>
                        </a:rPr>
                        <a:t>145000</a:t>
                      </a:r>
                      <a:endParaRPr dirty="0">
                        <a:highlight>
                          <a:srgbClr val="FFFF00"/>
                        </a:highlight>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dirty="0">
                          <a:solidFill>
                            <a:schemeClr val="dk1"/>
                          </a:solidFill>
                          <a:highlight>
                            <a:srgbClr val="FFFF00"/>
                          </a:highlight>
                        </a:rPr>
                        <a:t>145000</a:t>
                      </a:r>
                      <a:endParaRPr dirty="0">
                        <a:solidFill>
                          <a:schemeClr val="dk1"/>
                        </a:solidFill>
                        <a:highlight>
                          <a:srgbClr val="FFFF00"/>
                        </a:highlight>
                      </a:endParaRPr>
                    </a:p>
                  </a:txBody>
                  <a:tcPr marL="91425" marR="91425" marT="91425" marB="91425"/>
                </a:tc>
                <a:tc>
                  <a:txBody>
                    <a:bodyPr/>
                    <a:lstStyle/>
                    <a:p>
                      <a:pPr marL="0" lvl="0" indent="0" algn="l" rtl="0">
                        <a:spcBef>
                          <a:spcPts val="0"/>
                        </a:spcBef>
                        <a:spcAft>
                          <a:spcPts val="0"/>
                        </a:spcAft>
                        <a:buNone/>
                      </a:pPr>
                      <a:r>
                        <a:rPr lang="en-US" dirty="0">
                          <a:solidFill>
                            <a:schemeClr val="dk1"/>
                          </a:solidFill>
                          <a:highlight>
                            <a:srgbClr val="FFFF00"/>
                          </a:highlight>
                        </a:rPr>
                        <a:t>0.00%</a:t>
                      </a:r>
                      <a:endParaRPr dirty="0">
                        <a:solidFill>
                          <a:schemeClr val="dk1"/>
                        </a:solidFill>
                        <a:highlight>
                          <a:srgbClr val="FFFF00"/>
                        </a:highlight>
                      </a:endParaRPr>
                    </a:p>
                  </a:txBody>
                  <a:tcPr marL="91425" marR="91425" marT="91425" marB="91425"/>
                </a:tc>
                <a:extLst>
                  <a:ext uri="{0D108BD9-81ED-4DB2-BD59-A6C34878D82A}">
                    <a16:rowId xmlns:a16="http://schemas.microsoft.com/office/drawing/2014/main" val="10001"/>
                  </a:ext>
                </a:extLst>
              </a:tr>
              <a:tr h="609575">
                <a:tc>
                  <a:txBody>
                    <a:bodyPr/>
                    <a:lstStyle/>
                    <a:p>
                      <a:pPr marL="0" lvl="0" indent="0" algn="l" rtl="0">
                        <a:spcBef>
                          <a:spcPts val="0"/>
                        </a:spcBef>
                        <a:spcAft>
                          <a:spcPts val="0"/>
                        </a:spcAft>
                        <a:buClr>
                          <a:schemeClr val="dk1"/>
                        </a:buClr>
                        <a:buSzPts val="1100"/>
                        <a:buFont typeface="Arial"/>
                        <a:buNone/>
                      </a:pPr>
                      <a:r>
                        <a:rPr lang="en" b="1">
                          <a:solidFill>
                            <a:schemeClr val="dk1"/>
                          </a:solidFill>
                        </a:rPr>
                        <a:t>2021 Holiday Season</a:t>
                      </a:r>
                      <a:endParaRPr b="1"/>
                    </a:p>
                  </a:txBody>
                  <a:tcPr marL="91425" marR="91425" marT="91425" marB="91425" anchor="ctr">
                    <a:solidFill>
                      <a:srgbClr val="CCCCCC"/>
                    </a:solidFill>
                  </a:tcPr>
                </a:tc>
                <a:tc>
                  <a:txBody>
                    <a:bodyPr/>
                    <a:lstStyle/>
                    <a:p>
                      <a:pPr marL="0" lvl="0" indent="0" algn="l" rtl="0">
                        <a:spcBef>
                          <a:spcPts val="0"/>
                        </a:spcBef>
                        <a:spcAft>
                          <a:spcPts val="0"/>
                        </a:spcAft>
                        <a:buNone/>
                      </a:pPr>
                      <a:r>
                        <a:rPr lang="en-US" dirty="0">
                          <a:solidFill>
                            <a:schemeClr val="dk1"/>
                          </a:solidFill>
                          <a:highlight>
                            <a:srgbClr val="FFFF00"/>
                          </a:highlight>
                        </a:rPr>
                        <a:t>165000</a:t>
                      </a:r>
                      <a:endParaRPr dirty="0">
                        <a:solidFill>
                          <a:schemeClr val="dk1"/>
                        </a:solidFill>
                        <a:highlight>
                          <a:srgbClr val="FFFF00"/>
                        </a:highlight>
                      </a:endParaRPr>
                    </a:p>
                  </a:txBody>
                  <a:tcPr marL="91425" marR="91425" marT="91425" marB="91425"/>
                </a:tc>
                <a:tc>
                  <a:txBody>
                    <a:bodyPr/>
                    <a:lstStyle/>
                    <a:p>
                      <a:pPr marL="0" lvl="0" indent="0" algn="l" rtl="0">
                        <a:spcBef>
                          <a:spcPts val="0"/>
                        </a:spcBef>
                        <a:spcAft>
                          <a:spcPts val="0"/>
                        </a:spcAft>
                        <a:buNone/>
                      </a:pPr>
                      <a:r>
                        <a:rPr lang="en-US" dirty="0">
                          <a:solidFill>
                            <a:schemeClr val="dk1"/>
                          </a:solidFill>
                          <a:highlight>
                            <a:srgbClr val="FFFF00"/>
                          </a:highlight>
                        </a:rPr>
                        <a:t>170000</a:t>
                      </a:r>
                      <a:endParaRPr dirty="0">
                        <a:solidFill>
                          <a:schemeClr val="dk1"/>
                        </a:solidFill>
                        <a:highlight>
                          <a:srgbClr val="FFFF00"/>
                        </a:highlight>
                      </a:endParaRPr>
                    </a:p>
                  </a:txBody>
                  <a:tcPr marL="91425" marR="91425" marT="91425" marB="91425"/>
                </a:tc>
                <a:tc>
                  <a:txBody>
                    <a:bodyPr/>
                    <a:lstStyle/>
                    <a:p>
                      <a:pPr marL="0" lvl="0" indent="0" algn="l" rtl="0">
                        <a:spcBef>
                          <a:spcPts val="0"/>
                        </a:spcBef>
                        <a:spcAft>
                          <a:spcPts val="0"/>
                        </a:spcAft>
                        <a:buNone/>
                      </a:pPr>
                      <a:r>
                        <a:rPr lang="en-US" dirty="0">
                          <a:solidFill>
                            <a:schemeClr val="dk1"/>
                          </a:solidFill>
                          <a:highlight>
                            <a:srgbClr val="FFFF00"/>
                          </a:highlight>
                        </a:rPr>
                        <a:t>3.03%</a:t>
                      </a:r>
                      <a:endParaRPr dirty="0">
                        <a:solidFill>
                          <a:schemeClr val="dk1"/>
                        </a:solidFill>
                        <a:highlight>
                          <a:srgbClr val="FFFF00"/>
                        </a:highlight>
                      </a:endParaRPr>
                    </a:p>
                  </a:txBody>
                  <a:tcPr marL="91425" marR="91425" marT="91425" marB="91425"/>
                </a:tc>
                <a:extLst>
                  <a:ext uri="{0D108BD9-81ED-4DB2-BD59-A6C34878D82A}">
                    <a16:rowId xmlns:a16="http://schemas.microsoft.com/office/drawing/2014/main" val="10002"/>
                  </a:ext>
                </a:extLst>
              </a:tr>
            </a:tbl>
          </a:graphicData>
        </a:graphic>
      </p:graphicFrame>
      <p:sp>
        <p:nvSpPr>
          <p:cNvPr id="148" name="Google Shape;148;p28"/>
          <p:cNvSpPr txBox="1"/>
          <p:nvPr/>
        </p:nvSpPr>
        <p:spPr>
          <a:xfrm>
            <a:off x="474775" y="386850"/>
            <a:ext cx="475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Organic Performance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xfrm>
            <a:off x="311700" y="858375"/>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Conclusion</a:t>
            </a:r>
            <a:endParaRPr/>
          </a:p>
        </p:txBody>
      </p:sp>
      <p:sp>
        <p:nvSpPr>
          <p:cNvPr id="154" name="Google Shape;154;p29"/>
          <p:cNvSpPr txBox="1">
            <a:spLocks noGrp="1"/>
          </p:cNvSpPr>
          <p:nvPr>
            <p:ph type="title"/>
          </p:nvPr>
        </p:nvSpPr>
        <p:spPr>
          <a:xfrm>
            <a:off x="311700" y="1925175"/>
            <a:ext cx="8520600" cy="2901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ct val="30555"/>
              <a:buFont typeface="Arial"/>
              <a:buNone/>
            </a:pPr>
            <a:r>
              <a:rPr lang="en-US" sz="1800" dirty="0">
                <a:effectLst/>
                <a:latin typeface="Arial" panose="020B0604020202020204" pitchFamily="34" charset="0"/>
                <a:ea typeface="Arial" panose="020B0604020202020204" pitchFamily="34" charset="0"/>
              </a:rPr>
              <a:t> We have created three times the amount of first time online buyers as the percentage of in-store first time buyers.</a:t>
            </a:r>
            <a:endParaRPr dirty="0"/>
          </a:p>
          <a:p>
            <a:pPr marL="0" lvl="0" indent="0" algn="ctr" rtl="0">
              <a:spcBef>
                <a:spcPts val="0"/>
              </a:spcBef>
              <a:spcAft>
                <a:spcPts val="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60" name="Google Shape;160;p30"/>
          <p:cNvSpPr txBox="1">
            <a:spLocks noGrp="1"/>
          </p:cNvSpPr>
          <p:nvPr>
            <p:ph type="body" idx="1"/>
          </p:nvPr>
        </p:nvSpPr>
        <p:spPr>
          <a:xfrm>
            <a:off x="311700" y="1179200"/>
            <a:ext cx="8520600" cy="1801800"/>
          </a:xfrm>
          <a:prstGeom prst="rect">
            <a:avLst/>
          </a:prstGeom>
        </p:spPr>
        <p:txBody>
          <a:bodyPr spcFirstLastPara="1" wrap="square" lIns="91425" tIns="91425" rIns="91425" bIns="91425" anchor="t" anchorCtr="0">
            <a:normAutofit/>
          </a:bodyPr>
          <a:lstStyle/>
          <a:p>
            <a:pPr marL="0" indent="0">
              <a:spcAft>
                <a:spcPts val="1200"/>
              </a:spcAft>
              <a:buNone/>
            </a:pPr>
            <a:r>
              <a:rPr lang="en" dirty="0"/>
              <a:t>In conclusion, the overall marketing data suggests </a:t>
            </a:r>
            <a:r>
              <a:rPr lang="en-US" sz="1800" dirty="0">
                <a:effectLst/>
                <a:latin typeface="Arial" panose="020B0604020202020204" pitchFamily="34" charset="0"/>
                <a:ea typeface="Arial" panose="020B0604020202020204" pitchFamily="34" charset="0"/>
              </a:rPr>
              <a:t>created three times the amount of first time online buyers as the percentage of in-store first time buyers with 0.00% net growth for the year 2021 for 2020 holiday season.</a:t>
            </a:r>
            <a:endParaRPr lang="en-US" dirty="0"/>
          </a:p>
          <a:p>
            <a:pPr marL="0" lvl="0" indent="0" algn="l" rtl="0">
              <a:spcBef>
                <a:spcPts val="0"/>
              </a:spcBef>
              <a:spcAft>
                <a:spcPts val="1200"/>
              </a:spcAft>
              <a:buNone/>
            </a:pPr>
            <a:r>
              <a:rPr lang="en" dirty="0"/>
              <a:t> </a:t>
            </a:r>
            <a:endParaRPr dirty="0">
              <a:highlight>
                <a:srgbClr val="FFFF00"/>
              </a:highlight>
            </a:endParaRPr>
          </a:p>
        </p:txBody>
      </p:sp>
      <p:sp>
        <p:nvSpPr>
          <p:cNvPr id="161" name="Google Shape;161;p30"/>
          <p:cNvSpPr txBox="1">
            <a:spLocks noGrp="1"/>
          </p:cNvSpPr>
          <p:nvPr>
            <p:ph type="body" idx="1"/>
          </p:nvPr>
        </p:nvSpPr>
        <p:spPr>
          <a:xfrm>
            <a:off x="311700" y="2685275"/>
            <a:ext cx="8520600" cy="1801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Based on this data, Good Mercury Marketing predicts that in the upcoming year, there is an increase in the percentage of in-store first </a:t>
            </a:r>
            <a:r>
              <a:rPr lang="en"/>
              <a:t>time buyers.</a:t>
            </a:r>
            <a:endParaRPr dirty="0">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Agenda</a:t>
            </a:r>
            <a:endParaRPr/>
          </a:p>
        </p:txBody>
      </p:sp>
      <p:graphicFrame>
        <p:nvGraphicFramePr>
          <p:cNvPr id="61" name="Google Shape;61;p14"/>
          <p:cNvGraphicFramePr/>
          <p:nvPr>
            <p:extLst>
              <p:ext uri="{D42A27DB-BD31-4B8C-83A1-F6EECF244321}">
                <p14:modId xmlns:p14="http://schemas.microsoft.com/office/powerpoint/2010/main" val="776532784"/>
              </p:ext>
            </p:extLst>
          </p:nvPr>
        </p:nvGraphicFramePr>
        <p:xfrm>
          <a:off x="899750" y="1510825"/>
          <a:ext cx="7239000" cy="1981050"/>
        </p:xfrm>
        <a:graphic>
          <a:graphicData uri="http://schemas.openxmlformats.org/drawingml/2006/table">
            <a:tbl>
              <a:tblPr>
                <a:noFill/>
                <a:tableStyleId>{52DA3957-EC3B-4D91-B033-F11E87BD97FE}</a:tableStyleId>
              </a:tblPr>
              <a:tblGrid>
                <a:gridCol w="382850">
                  <a:extLst>
                    <a:ext uri="{9D8B030D-6E8A-4147-A177-3AD203B41FA5}">
                      <a16:colId xmlns:a16="http://schemas.microsoft.com/office/drawing/2014/main" val="20000"/>
                    </a:ext>
                  </a:extLst>
                </a:gridCol>
                <a:gridCol w="68561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1. </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dirty="0">
                          <a:solidFill>
                            <a:schemeClr val="dk1"/>
                          </a:solidFill>
                        </a:rPr>
                        <a:t>__The Goal_____________</a:t>
                      </a: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2.</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dirty="0">
                          <a:solidFill>
                            <a:schemeClr val="dk1"/>
                          </a:solidFill>
                        </a:rPr>
                        <a:t>____End-of-year overview___________</a:t>
                      </a:r>
                      <a:endParaRPr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3.</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dirty="0">
                          <a:solidFill>
                            <a:schemeClr val="dk1"/>
                          </a:solidFill>
                        </a:rPr>
                        <a:t>____Holiday season report___________</a:t>
                      </a:r>
                      <a:endParaRPr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4.</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dirty="0">
                          <a:solidFill>
                            <a:schemeClr val="dk1"/>
                          </a:solidFill>
                        </a:rPr>
                        <a:t>_Conclusion______________</a:t>
                      </a: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5.</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dirty="0">
                          <a:solidFill>
                            <a:schemeClr val="dk1"/>
                          </a:solidFill>
                        </a:rPr>
                        <a:t>_______________</a:t>
                      </a: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The Goal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Goal</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dirty="0"/>
              <a:t>The three primary marketing goals for the Sinclair Verde Lamp Company are:</a:t>
            </a:r>
          </a:p>
          <a:p>
            <a:pPr marL="0" lvl="0" indent="0" algn="l" rtl="0">
              <a:spcBef>
                <a:spcPts val="0"/>
              </a:spcBef>
              <a:spcAft>
                <a:spcPts val="0"/>
              </a:spcAft>
              <a:buClr>
                <a:schemeClr val="dk1"/>
              </a:buClr>
              <a:buSzPts val="1100"/>
              <a:buFont typeface="Arial"/>
              <a:buNone/>
            </a:pPr>
            <a:endParaRPr dirty="0"/>
          </a:p>
          <a:p>
            <a:pPr marL="342900" marR="0" lvl="0" indent="-342900">
              <a:lnSpc>
                <a:spcPct val="115000"/>
              </a:lnSpc>
              <a:spcBef>
                <a:spcPts val="0"/>
              </a:spcBef>
              <a:spcAft>
                <a:spcPts val="0"/>
              </a:spcAft>
              <a:buFont typeface="Arial" panose="020B0604020202020204" pitchFamily="34" charset="0"/>
              <a:buChar char="●"/>
            </a:pPr>
            <a:r>
              <a:rPr lang="en-US" sz="1800" u="none" strike="noStrike" dirty="0">
                <a:effectLst/>
                <a:latin typeface="Arial" panose="020B0604020202020204" pitchFamily="34" charset="0"/>
                <a:ea typeface="Arial" panose="020B0604020202020204" pitchFamily="34" charset="0"/>
              </a:rPr>
              <a:t>Create brand awareness </a:t>
            </a:r>
          </a:p>
          <a:p>
            <a:pPr marL="342900" marR="0" lvl="0" indent="-342900">
              <a:lnSpc>
                <a:spcPct val="115000"/>
              </a:lnSpc>
              <a:spcBef>
                <a:spcPts val="0"/>
              </a:spcBef>
              <a:spcAft>
                <a:spcPts val="0"/>
              </a:spcAft>
              <a:buFont typeface="Arial" panose="020B0604020202020204" pitchFamily="34" charset="0"/>
              <a:buChar char="●"/>
            </a:pPr>
            <a:r>
              <a:rPr lang="en-US" sz="1800" u="none" strike="noStrike" dirty="0">
                <a:effectLst/>
                <a:latin typeface="Arial" panose="020B0604020202020204" pitchFamily="34" charset="0"/>
                <a:ea typeface="Arial" panose="020B0604020202020204" pitchFamily="34" charset="0"/>
              </a:rPr>
              <a:t>Drive visits to the physical store</a:t>
            </a:r>
          </a:p>
          <a:p>
            <a:pPr marL="342900" marR="0" lvl="0" indent="-342900">
              <a:lnSpc>
                <a:spcPct val="115000"/>
              </a:lnSpc>
              <a:spcBef>
                <a:spcPts val="0"/>
              </a:spcBef>
              <a:spcAft>
                <a:spcPts val="0"/>
              </a:spcAft>
              <a:buFont typeface="Arial" panose="020B0604020202020204" pitchFamily="34" charset="0"/>
              <a:buChar char="●"/>
            </a:pPr>
            <a:r>
              <a:rPr lang="en-US" sz="1800" u="none" strike="noStrike" dirty="0">
                <a:effectLst/>
                <a:latin typeface="Arial" panose="020B0604020202020204" pitchFamily="34" charset="0"/>
                <a:ea typeface="Arial" panose="020B0604020202020204" pitchFamily="34" charset="0"/>
              </a:rPr>
              <a:t>Increase online holiday sales by 3 percent</a:t>
            </a:r>
          </a:p>
          <a:p>
            <a:pPr marL="114300" lvl="0" indent="0" algn="l" rtl="0">
              <a:spcBef>
                <a:spcPts val="1200"/>
              </a:spcBef>
              <a:spcAft>
                <a:spcPts val="0"/>
              </a:spcAft>
              <a:buSzPts val="1800"/>
              <a:buNone/>
            </a:pPr>
            <a:endParaRPr dirty="0">
              <a:highlight>
                <a:srgbClr val="FFFF0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858375"/>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End-of-Year Overview</a:t>
            </a:r>
            <a:endParaRPr/>
          </a:p>
        </p:txBody>
      </p:sp>
      <p:sp>
        <p:nvSpPr>
          <p:cNvPr id="78" name="Google Shape;78;p17"/>
          <p:cNvSpPr txBox="1">
            <a:spLocks noGrp="1"/>
          </p:cNvSpPr>
          <p:nvPr>
            <p:ph type="title"/>
          </p:nvPr>
        </p:nvSpPr>
        <p:spPr>
          <a:xfrm>
            <a:off x="311700" y="1925175"/>
            <a:ext cx="8520600" cy="2901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dirty="0">
              <a:solidFill>
                <a:srgbClr val="9E9E9E"/>
              </a:solidFill>
            </a:endParaRPr>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graphicFrame>
        <p:nvGraphicFramePr>
          <p:cNvPr id="3" name="Table 2">
            <a:extLst>
              <a:ext uri="{FF2B5EF4-FFF2-40B4-BE49-F238E27FC236}">
                <a16:creationId xmlns:a16="http://schemas.microsoft.com/office/drawing/2014/main" id="{8541B5C4-8640-3926-9172-F6B99B033040}"/>
              </a:ext>
            </a:extLst>
          </p:cNvPr>
          <p:cNvGraphicFramePr>
            <a:graphicFrameLocks noGrp="1"/>
          </p:cNvGraphicFramePr>
          <p:nvPr>
            <p:extLst>
              <p:ext uri="{D42A27DB-BD31-4B8C-83A1-F6EECF244321}">
                <p14:modId xmlns:p14="http://schemas.microsoft.com/office/powerpoint/2010/main" val="1088407562"/>
              </p:ext>
            </p:extLst>
          </p:nvPr>
        </p:nvGraphicFramePr>
        <p:xfrm>
          <a:off x="1002632" y="2280348"/>
          <a:ext cx="6541168" cy="2004777"/>
        </p:xfrm>
        <a:graphic>
          <a:graphicData uri="http://schemas.openxmlformats.org/drawingml/2006/table">
            <a:tbl>
              <a:tblPr>
                <a:tableStyleId>{52DA3957-EC3B-4D91-B033-F11E87BD97FE}</a:tableStyleId>
              </a:tblPr>
              <a:tblGrid>
                <a:gridCol w="6541168">
                  <a:extLst>
                    <a:ext uri="{9D8B030D-6E8A-4147-A177-3AD203B41FA5}">
                      <a16:colId xmlns:a16="http://schemas.microsoft.com/office/drawing/2014/main" val="3577079070"/>
                    </a:ext>
                  </a:extLst>
                </a:gridCol>
              </a:tblGrid>
              <a:tr h="2004777">
                <a:tc>
                  <a:txBody>
                    <a:bodyPr/>
                    <a:lstStyle/>
                    <a:p>
                      <a:pPr marL="0" marR="0" algn="just">
                        <a:lnSpc>
                          <a:spcPct val="115000"/>
                        </a:lnSpc>
                        <a:spcBef>
                          <a:spcPts val="0"/>
                        </a:spcBef>
                        <a:spcAft>
                          <a:spcPts val="0"/>
                        </a:spcAft>
                      </a:pPr>
                      <a:r>
                        <a:rPr lang="en-US" sz="1200" dirty="0">
                          <a:effectLst/>
                        </a:rPr>
                        <a:t>Sinclair Verde Lamp Company targets customers between the ages of 30 and 55 in the United States and Canada. These individuals care about home decor and style. Social media activity has increased among these individuals during the start of the global pandemic.</a:t>
                      </a:r>
                      <a:endParaRPr lang="en-US" sz="1100" dirty="0">
                        <a:effectLst/>
                      </a:endParaRPr>
                    </a:p>
                    <a:p>
                      <a:pPr marL="0" marR="0" algn="just">
                        <a:lnSpc>
                          <a:spcPct val="115000"/>
                        </a:lnSpc>
                        <a:spcBef>
                          <a:spcPts val="0"/>
                        </a:spcBef>
                        <a:spcAft>
                          <a:spcPts val="0"/>
                        </a:spcAft>
                      </a:pPr>
                      <a:r>
                        <a:rPr lang="en-US" sz="1200" dirty="0">
                          <a:effectLst/>
                        </a:rPr>
                        <a:t> </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41499652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Organic traffic</a:t>
            </a:r>
            <a:endParaRPr/>
          </a:p>
        </p:txBody>
      </p:sp>
      <p:sp>
        <p:nvSpPr>
          <p:cNvPr id="84" name="Google Shape;84;p18"/>
          <p:cNvSpPr txBox="1">
            <a:spLocks noGrp="1"/>
          </p:cNvSpPr>
          <p:nvPr>
            <p:ph type="body" idx="1"/>
          </p:nvPr>
        </p:nvSpPr>
        <p:spPr>
          <a:xfrm>
            <a:off x="311700" y="1152475"/>
            <a:ext cx="3999900" cy="6324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1200"/>
              </a:spcAft>
              <a:buClr>
                <a:schemeClr val="dk1"/>
              </a:buClr>
              <a:buSzPts val="1100"/>
              <a:buFont typeface="Arial"/>
              <a:buNone/>
            </a:pPr>
            <a:r>
              <a:rPr lang="en" dirty="0"/>
              <a:t>In 2021, we experienced an overall</a:t>
            </a:r>
            <a:r>
              <a:rPr lang="en" dirty="0">
                <a:highlight>
                  <a:srgbClr val="FFFF00"/>
                </a:highlight>
              </a:rPr>
              <a:t> increase </a:t>
            </a:r>
            <a:r>
              <a:rPr lang="en" dirty="0"/>
              <a:t>organic traffic to the Sinclair Verde website.</a:t>
            </a:r>
            <a:endParaRPr dirty="0"/>
          </a:p>
        </p:txBody>
      </p:sp>
      <p:pic>
        <p:nvPicPr>
          <p:cNvPr id="85" name="Google Shape;85;p18" title="Chart"/>
          <p:cNvPicPr preferRelativeResize="0"/>
          <p:nvPr/>
        </p:nvPicPr>
        <p:blipFill>
          <a:blip r:embed="rId3">
            <a:alphaModFix/>
          </a:blip>
          <a:stretch>
            <a:fillRect/>
          </a:stretch>
        </p:blipFill>
        <p:spPr>
          <a:xfrm>
            <a:off x="4507950" y="1174875"/>
            <a:ext cx="4527600" cy="2793730"/>
          </a:xfrm>
          <a:prstGeom prst="rect">
            <a:avLst/>
          </a:prstGeom>
          <a:noFill/>
          <a:ln>
            <a:noFill/>
          </a:ln>
        </p:spPr>
      </p:pic>
      <p:sp>
        <p:nvSpPr>
          <p:cNvPr id="86" name="Google Shape;86;p18"/>
          <p:cNvSpPr txBox="1"/>
          <p:nvPr/>
        </p:nvSpPr>
        <p:spPr>
          <a:xfrm>
            <a:off x="362400" y="2250324"/>
            <a:ext cx="3898500" cy="1885101"/>
          </a:xfrm>
          <a:prstGeom prst="rect">
            <a:avLst/>
          </a:prstGeom>
          <a:noFill/>
          <a:ln>
            <a:noFill/>
          </a:ln>
        </p:spPr>
        <p:txBody>
          <a:bodyPr spcFirstLastPara="1" wrap="square" lIns="91425" tIns="91425" rIns="91425" bIns="91425" anchor="ctr" anchorCtr="0">
            <a:spAutoFit/>
          </a:bodyPr>
          <a:lstStyle/>
          <a:p>
            <a:pPr marL="0" marR="0" lvl="0" indent="0" algn="l" rtl="0">
              <a:lnSpc>
                <a:spcPct val="115000"/>
              </a:lnSpc>
              <a:spcBef>
                <a:spcPts val="0"/>
              </a:spcBef>
              <a:spcAft>
                <a:spcPts val="0"/>
              </a:spcAft>
              <a:buNone/>
            </a:pPr>
            <a:r>
              <a:rPr lang="en" dirty="0">
                <a:solidFill>
                  <a:schemeClr val="dk2"/>
                </a:solidFill>
              </a:rPr>
              <a:t>In January, we started with </a:t>
            </a:r>
            <a:r>
              <a:rPr lang="en" dirty="0">
                <a:solidFill>
                  <a:schemeClr val="dk2"/>
                </a:solidFill>
                <a:highlight>
                  <a:srgbClr val="FFFF00"/>
                </a:highlight>
              </a:rPr>
              <a:t>120000 </a:t>
            </a:r>
            <a:r>
              <a:rPr lang="en" dirty="0">
                <a:solidFill>
                  <a:schemeClr val="dk2"/>
                </a:solidFill>
              </a:rPr>
              <a:t>organic searches.</a:t>
            </a:r>
            <a:endParaRPr dirty="0">
              <a:solidFill>
                <a:schemeClr val="dk2"/>
              </a:solidFill>
            </a:endParaRPr>
          </a:p>
          <a:p>
            <a:pPr marL="0" marR="0" lvl="0" indent="0" algn="l" rtl="0">
              <a:lnSpc>
                <a:spcPct val="115000"/>
              </a:lnSpc>
              <a:spcBef>
                <a:spcPts val="1200"/>
              </a:spcBef>
              <a:spcAft>
                <a:spcPts val="0"/>
              </a:spcAft>
              <a:buNone/>
            </a:pPr>
            <a:r>
              <a:rPr lang="en" dirty="0">
                <a:solidFill>
                  <a:schemeClr val="dk2"/>
                </a:solidFill>
              </a:rPr>
              <a:t>We ended December with </a:t>
            </a:r>
            <a:r>
              <a:rPr lang="en" dirty="0">
                <a:solidFill>
                  <a:schemeClr val="dk2"/>
                </a:solidFill>
                <a:highlight>
                  <a:srgbClr val="FFFF00"/>
                </a:highlight>
              </a:rPr>
              <a:t>170000 </a:t>
            </a:r>
            <a:r>
              <a:rPr lang="en" dirty="0">
                <a:solidFill>
                  <a:schemeClr val="dk2"/>
                </a:solidFill>
              </a:rPr>
              <a:t> organic searches.</a:t>
            </a:r>
            <a:endParaRPr dirty="0">
              <a:solidFill>
                <a:schemeClr val="dk2"/>
              </a:solidFill>
            </a:endParaRPr>
          </a:p>
          <a:p>
            <a:pPr marL="0" marR="0" lvl="0" indent="0" algn="l" rtl="0">
              <a:lnSpc>
                <a:spcPct val="115000"/>
              </a:lnSpc>
              <a:spcBef>
                <a:spcPts val="1200"/>
              </a:spcBef>
              <a:spcAft>
                <a:spcPts val="1200"/>
              </a:spcAft>
              <a:buNone/>
            </a:pPr>
            <a:r>
              <a:rPr lang="en" dirty="0">
                <a:solidFill>
                  <a:schemeClr val="dk2"/>
                </a:solidFill>
              </a:rPr>
              <a:t>This is up 17.24% from last year.</a:t>
            </a:r>
            <a:endParaRPr dirty="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9" title="Chart"/>
          <p:cNvPicPr preferRelativeResize="0"/>
          <p:nvPr/>
        </p:nvPicPr>
        <p:blipFill>
          <a:blip r:embed="rId3">
            <a:alphaModFix/>
          </a:blip>
          <a:stretch>
            <a:fillRect/>
          </a:stretch>
        </p:blipFill>
        <p:spPr>
          <a:xfrm>
            <a:off x="1300163" y="550063"/>
            <a:ext cx="6543675" cy="40433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20" title="Chart"/>
          <p:cNvPicPr preferRelativeResize="0"/>
          <p:nvPr/>
        </p:nvPicPr>
        <p:blipFill>
          <a:blip r:embed="rId3">
            <a:alphaModFix/>
          </a:blip>
          <a:stretch>
            <a:fillRect/>
          </a:stretch>
        </p:blipFill>
        <p:spPr>
          <a:xfrm>
            <a:off x="1300163" y="550063"/>
            <a:ext cx="6543675" cy="40433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21" title="Chart"/>
          <p:cNvPicPr preferRelativeResize="0"/>
          <p:nvPr/>
        </p:nvPicPr>
        <p:blipFill>
          <a:blip r:embed="rId3">
            <a:alphaModFix/>
          </a:blip>
          <a:stretch>
            <a:fillRect/>
          </a:stretch>
        </p:blipFill>
        <p:spPr>
          <a:xfrm>
            <a:off x="1300163" y="550063"/>
            <a:ext cx="6543675" cy="4043363"/>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433</Words>
  <Application>Microsoft Macintosh PowerPoint</Application>
  <PresentationFormat>On-screen Show (16:9)</PresentationFormat>
  <Paragraphs>71</Paragraphs>
  <Slides>18</Slides>
  <Notes>18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Simple Light</vt:lpstr>
      <vt:lpstr>End-of-Year Marketing Report</vt:lpstr>
      <vt:lpstr>Agenda</vt:lpstr>
      <vt:lpstr>The Goal</vt:lpstr>
      <vt:lpstr>The Goal</vt:lpstr>
      <vt:lpstr>End-of-Year Overview</vt:lpstr>
      <vt:lpstr>Organic traffic</vt:lpstr>
      <vt:lpstr>PowerPoint Presentation</vt:lpstr>
      <vt:lpstr>PowerPoint Presentation</vt:lpstr>
      <vt:lpstr>PowerPoint Presentation</vt:lpstr>
      <vt:lpstr>Social media mentions</vt:lpstr>
      <vt:lpstr>Instagram followers </vt:lpstr>
      <vt:lpstr>Instagram engagement</vt:lpstr>
      <vt:lpstr>Twitter followers</vt:lpstr>
      <vt:lpstr>Twitter engagement </vt:lpstr>
      <vt:lpstr>Holiday Season Report</vt:lpstr>
      <vt:lpstr>PowerPoint Presentation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End-of-Year Marketing Report</dc:title>
  <dc:creator>Laura Veneskey</dc:creator>
  <cp:lastModifiedBy>yuvarekha m</cp:lastModifiedBy>
  <cp:revision>10</cp:revision>
  <dcterms:modified xsi:type="dcterms:W3CDTF">2024-07-04T12:16:20Z</dcterms:modified>
</cp:coreProperties>
</file>