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671197"/>
            <a:ext cx="8610600" cy="2677656"/>
          </a:xfrm>
          <a:prstGeom prst="rect">
            <a:avLst/>
          </a:prstGeom>
          <a:noFill/>
        </p:spPr>
        <p:txBody>
          <a:bodyPr wrap="square" rtlCol="0">
            <a:spAutoFit/>
          </a:bodyPr>
          <a:lstStyle/>
          <a:p>
            <a:r>
              <a:rPr lang="en-US" sz="2400" b="1" dirty="0"/>
              <a:t>STUDENT NAME</a:t>
            </a:r>
            <a:r>
              <a:rPr lang="en-US" sz="2400" dirty="0"/>
              <a:t>: YUVASHNI B </a:t>
            </a:r>
          </a:p>
          <a:p>
            <a:r>
              <a:rPr lang="en-US" sz="2400" b="1" dirty="0"/>
              <a:t>REGISTER NO: </a:t>
            </a:r>
            <a:r>
              <a:rPr lang="en-US" sz="2400" dirty="0"/>
              <a:t>312214683</a:t>
            </a:r>
          </a:p>
          <a:p>
            <a:r>
              <a:rPr lang="en-US" sz="2400" b="1" dirty="0"/>
              <a:t>NAAN MUDHALVAN ID</a:t>
            </a:r>
            <a:r>
              <a:rPr lang="en-US" sz="2400" dirty="0"/>
              <a:t>: asunm1475312214683</a:t>
            </a:r>
          </a:p>
          <a:p>
            <a:r>
              <a:rPr lang="en-US" sz="2400" b="1" dirty="0"/>
              <a:t>DEPARTMENT</a:t>
            </a:r>
            <a:r>
              <a:rPr lang="en-US" sz="2400" dirty="0"/>
              <a:t>: PG AND RESEARCH DEPARTMENT OF COMMERCE.</a:t>
            </a:r>
          </a:p>
          <a:p>
            <a:r>
              <a:rPr lang="en-US" sz="2400" b="1" dirty="0"/>
              <a:t>COLLEGE</a:t>
            </a:r>
            <a:r>
              <a:rPr lang="en-US" sz="2400" dirty="0"/>
              <a:t>: SRI KANYAKA PARAMESWARI ARTS AND SCIENCE COLLEGE FOR WOMEN , CHENNAI-600001.</a:t>
            </a:r>
          </a:p>
          <a:p>
            <a:r>
              <a:rPr lang="en-US" sz="2400" dirty="0"/>
              <a:t>           </a:t>
            </a:r>
            <a:endParaRPr lang="en-IN" sz="2400" dirty="0"/>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A43E2D4-209E-33BF-3B05-6CA6073C24E8}"/>
              </a:ext>
            </a:extLst>
          </p:cNvPr>
          <p:cNvSpPr txBox="1"/>
          <p:nvPr/>
        </p:nvSpPr>
        <p:spPr>
          <a:xfrm>
            <a:off x="884463" y="1214725"/>
            <a:ext cx="8706325" cy="5355312"/>
          </a:xfrm>
          <a:prstGeom prst="rect">
            <a:avLst/>
          </a:prstGeom>
          <a:noFill/>
        </p:spPr>
        <p:txBody>
          <a:bodyPr wrap="square">
            <a:spAutoFit/>
          </a:bodyPr>
          <a:lstStyle/>
          <a:p>
            <a:r>
              <a:rPr lang="en-US" b="1" dirty="0"/>
              <a:t>DATA SET: </a:t>
            </a:r>
          </a:p>
          <a:p>
            <a:r>
              <a:rPr lang="en-US" b="1" dirty="0"/>
              <a:t>1.Kaggle </a:t>
            </a:r>
          </a:p>
          <a:p>
            <a:r>
              <a:rPr lang="en-US" b="1" dirty="0"/>
              <a:t>2.Employee dataset</a:t>
            </a:r>
          </a:p>
          <a:p>
            <a:r>
              <a:rPr lang="en-US" b="1" dirty="0"/>
              <a:t>FEATURE SELECTION: </a:t>
            </a:r>
          </a:p>
          <a:p>
            <a:r>
              <a:rPr lang="en-US" b="1" dirty="0"/>
              <a:t>1.Slicer.</a:t>
            </a:r>
          </a:p>
          <a:p>
            <a:r>
              <a:rPr lang="en-US" b="1" dirty="0"/>
              <a:t>2.Conditional Formatting.</a:t>
            </a:r>
          </a:p>
          <a:p>
            <a:r>
              <a:rPr lang="en-US" b="1" dirty="0"/>
              <a:t>3.Designing</a:t>
            </a:r>
          </a:p>
          <a:p>
            <a:r>
              <a:rPr lang="en-US" b="1" dirty="0"/>
              <a:t>DATA CLEANING:</a:t>
            </a:r>
          </a:p>
          <a:p>
            <a:pPr marL="342900" indent="-342900">
              <a:buAutoNum type="arabicPeriod"/>
            </a:pPr>
            <a:r>
              <a:rPr lang="en-US" b="1" dirty="0"/>
              <a:t>Missing values.</a:t>
            </a:r>
          </a:p>
          <a:p>
            <a:pPr marL="342900" indent="-342900">
              <a:buAutoNum type="arabicPeriod"/>
            </a:pPr>
            <a:r>
              <a:rPr lang="en-US" b="1" dirty="0"/>
              <a:t>Irrelevant data.   </a:t>
            </a:r>
          </a:p>
          <a:p>
            <a:pPr marL="342900" indent="-342900">
              <a:buAutoNum type="arabicPeriod"/>
            </a:pPr>
            <a:r>
              <a:rPr lang="en-US" b="1" dirty="0"/>
              <a:t>Correct Errors.</a:t>
            </a:r>
          </a:p>
          <a:p>
            <a:pPr marL="342900" indent="-342900">
              <a:buAutoNum type="arabicPeriod"/>
            </a:pPr>
            <a:r>
              <a:rPr lang="en-US" b="1" dirty="0"/>
              <a:t>Remove Unnecessary Columns and Rows</a:t>
            </a:r>
          </a:p>
          <a:p>
            <a:r>
              <a:rPr lang="en-US" b="1" dirty="0"/>
              <a:t> PIVOT TABLE:</a:t>
            </a:r>
          </a:p>
          <a:p>
            <a:pPr marL="342900" indent="-342900">
              <a:buAutoNum type="arabicPeriod"/>
            </a:pPr>
            <a:r>
              <a:rPr lang="en-US" b="1" dirty="0"/>
              <a:t>Employee ID</a:t>
            </a:r>
          </a:p>
          <a:p>
            <a:pPr marL="342900" indent="-342900">
              <a:buAutoNum type="arabicPeriod"/>
            </a:pPr>
            <a:r>
              <a:rPr lang="en-US" b="1" dirty="0"/>
              <a:t>First Name. </a:t>
            </a:r>
          </a:p>
          <a:p>
            <a:r>
              <a:rPr lang="en-US" b="1" dirty="0"/>
              <a:t>3. Performance Score</a:t>
            </a:r>
          </a:p>
          <a:p>
            <a:r>
              <a:rPr lang="en-US" b="1" dirty="0"/>
              <a:t>CHART: </a:t>
            </a:r>
          </a:p>
          <a:p>
            <a:r>
              <a:rPr lang="en-US" b="1" dirty="0"/>
              <a:t>Report of Employee Performance based on their Current Ratings is resented as Column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9E51D914-478D-9B05-1DDE-73AD0F30C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44" y="1270906"/>
            <a:ext cx="7962900" cy="37719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36C0C43-A132-3994-11FE-0B7DB6B29861}"/>
              </a:ext>
            </a:extLst>
          </p:cNvPr>
          <p:cNvSpPr txBox="1"/>
          <p:nvPr/>
        </p:nvSpPr>
        <p:spPr>
          <a:xfrm>
            <a:off x="1215769" y="1674675"/>
            <a:ext cx="5947322" cy="1754326"/>
          </a:xfrm>
          <a:prstGeom prst="rect">
            <a:avLst/>
          </a:prstGeom>
          <a:noFill/>
        </p:spPr>
        <p:txBody>
          <a:bodyPr wrap="square">
            <a:spAutoFit/>
          </a:bodyPr>
          <a:lstStyle/>
          <a:p>
            <a:r>
              <a:rPr lang="en-US" b="1" dirty="0">
                <a:ea typeface="Algerian" panose="02000000000000000000" pitchFamily="2" charset="0"/>
                <a:cs typeface="Arial Black" panose="020B0604020202020204" pitchFamily="34" charset="0"/>
              </a:rPr>
              <a:t>In conclusion, conducting an employee performance analysis using Excel provides a structured and efficient way to evaluate and track performance metrics. Excels versatile junctions and teals, such as pivot tables, charts, and conditional Formatting, allow for clear data visualization and analysis, facilitating interned decision making.</a:t>
            </a:r>
          </a:p>
        </p:txBody>
      </p:sp>
    </p:spTree>
    <p:extLst>
      <p:ext uri="{BB962C8B-B14F-4D97-AF65-F5344CB8AC3E}">
        <p14:creationId xmlns:p14="http://schemas.microsoft.com/office/powerpoint/2010/main" val="298644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57B999-BD11-A0F7-CD54-8E1CBEDD2621}"/>
              </a:ext>
            </a:extLst>
          </p:cNvPr>
          <p:cNvSpPr txBox="1"/>
          <p:nvPr/>
        </p:nvSpPr>
        <p:spPr>
          <a:xfrm>
            <a:off x="2505489" y="2862150"/>
            <a:ext cx="6099548" cy="830997"/>
          </a:xfrm>
          <a:prstGeom prst="rect">
            <a:avLst/>
          </a:prstGeom>
          <a:noFill/>
        </p:spPr>
        <p:txBody>
          <a:bodyPr wrap="square">
            <a:spAutoFit/>
          </a:bodyPr>
          <a:lstStyle/>
          <a:p>
            <a:pPr algn="ctr"/>
            <a:r>
              <a:rPr lang="en-US" sz="4800" b="1" dirty="0">
                <a:solidFill>
                  <a:schemeClr val="tx2"/>
                </a:solidFill>
                <a:latin typeface="Aptos ExtraBold" panose="020B0004020202020204" pitchFamily="34" charset="0"/>
              </a:rPr>
              <a:t>THANK YOU!</a:t>
            </a:r>
          </a:p>
        </p:txBody>
      </p:sp>
    </p:spTree>
    <p:extLst>
      <p:ext uri="{BB962C8B-B14F-4D97-AF65-F5344CB8AC3E}">
        <p14:creationId xmlns:p14="http://schemas.microsoft.com/office/powerpoint/2010/main" val="323572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1BD669A8-2D8F-CB3B-BB02-690C5F273B8B}"/>
              </a:ext>
            </a:extLst>
          </p:cNvPr>
          <p:cNvSpPr txBox="1"/>
          <p:nvPr/>
        </p:nvSpPr>
        <p:spPr>
          <a:xfrm>
            <a:off x="1100404" y="2342794"/>
            <a:ext cx="7241366" cy="1477328"/>
          </a:xfrm>
          <a:prstGeom prst="rect">
            <a:avLst/>
          </a:prstGeom>
          <a:noFill/>
        </p:spPr>
        <p:txBody>
          <a:bodyPr wrap="square">
            <a:spAutoFit/>
          </a:bodyPr>
          <a:lstStyle/>
          <a:p>
            <a:r>
              <a:rPr lang="en-US" b="1" dirty="0"/>
              <a:t>An employee performance analysis problem statement can be written to identify a gap in evaluating employee performance and its potential impacts. For example, a problem statement might say, "It is difficult to evaluate employee performance, which may result in increased errors, higher turnover, or reduce our ability to manage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599"/>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ADAF8F8-3869-DD7D-82A2-C3F817931A50}"/>
              </a:ext>
            </a:extLst>
          </p:cNvPr>
          <p:cNvSpPr txBox="1"/>
          <p:nvPr/>
        </p:nvSpPr>
        <p:spPr>
          <a:xfrm>
            <a:off x="1112236" y="2964596"/>
            <a:ext cx="6046304" cy="1477328"/>
          </a:xfrm>
          <a:prstGeom prst="rect">
            <a:avLst/>
          </a:prstGeom>
          <a:noFill/>
        </p:spPr>
        <p:txBody>
          <a:bodyPr wrap="square">
            <a:spAutoFit/>
          </a:bodyPr>
          <a:lstStyle/>
          <a:p>
            <a:r>
              <a:rPr lang="en-US" b="1" dirty="0"/>
              <a:t>Employee performance analysis is a process that measures how employees perform on projects and assignments, and provides feedback to employees on their progress towards organizational goals. It also involves checking if performance standards and elements are realistic.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B36931F-102D-8744-66F8-35DD1843238C}"/>
              </a:ext>
            </a:extLst>
          </p:cNvPr>
          <p:cNvSpPr txBox="1"/>
          <p:nvPr/>
        </p:nvSpPr>
        <p:spPr>
          <a:xfrm>
            <a:off x="1632856" y="1893349"/>
            <a:ext cx="3538547" cy="3139321"/>
          </a:xfrm>
          <a:prstGeom prst="rect">
            <a:avLst/>
          </a:prstGeom>
          <a:noFill/>
        </p:spPr>
        <p:txBody>
          <a:bodyPr wrap="square">
            <a:spAutoFit/>
          </a:bodyPr>
          <a:lstStyle/>
          <a:p>
            <a:pPr marL="342900" indent="-342900">
              <a:buAutoNum type="arabicPeriod"/>
            </a:pPr>
            <a:r>
              <a:rPr lang="en-US" b="1" dirty="0"/>
              <a:t>Employee </a:t>
            </a:r>
          </a:p>
          <a:p>
            <a:pPr marL="342900" indent="-342900">
              <a:buAutoNum type="arabicPeriod" startAt="2"/>
            </a:pPr>
            <a:r>
              <a:rPr lang="en-US" b="1" dirty="0"/>
              <a:t>Managers</a:t>
            </a:r>
          </a:p>
          <a:p>
            <a:pPr marL="342900" indent="-342900">
              <a:buAutoNum type="arabicPeriod" startAt="2"/>
            </a:pPr>
            <a:r>
              <a:rPr lang="en-US" b="1" dirty="0"/>
              <a:t>Executives</a:t>
            </a:r>
          </a:p>
          <a:p>
            <a:r>
              <a:rPr lang="en-US" b="1" dirty="0"/>
              <a:t>4.   Training and Development Teams</a:t>
            </a:r>
          </a:p>
          <a:p>
            <a:pPr marL="342900" indent="-342900">
              <a:buAutoNum type="arabicPeriod" startAt="5"/>
            </a:pPr>
            <a:r>
              <a:rPr lang="en-US" b="1" dirty="0"/>
              <a:t>Compensation and Benefits Teams.</a:t>
            </a:r>
          </a:p>
          <a:p>
            <a:pPr marL="342900" indent="-342900">
              <a:buAutoNum type="arabicPeriod" startAt="5"/>
            </a:pPr>
            <a:r>
              <a:rPr lang="en-US" b="1" dirty="0"/>
              <a:t>Performance Review Committees</a:t>
            </a:r>
          </a:p>
          <a:p>
            <a:pPr marL="342900" indent="-342900">
              <a:buAutoNum type="arabicPeriod" startAt="5"/>
            </a:pPr>
            <a:r>
              <a:rPr lang="en-US" b="1" dirty="0"/>
              <a:t>Employer.</a:t>
            </a:r>
          </a:p>
          <a:p>
            <a:pPr marL="342900" indent="-342900">
              <a:buAutoNum type="arabicPeriod" startAt="5"/>
            </a:pPr>
            <a:r>
              <a:rPr lang="en-US" b="1" dirty="0"/>
              <a:t>Human resources team.</a:t>
            </a:r>
          </a:p>
        </p:txBody>
      </p:sp>
      <p:pic>
        <p:nvPicPr>
          <p:cNvPr id="10" name="Picture 9">
            <a:extLst>
              <a:ext uri="{FF2B5EF4-FFF2-40B4-BE49-F238E27FC236}">
                <a16:creationId xmlns:a16="http://schemas.microsoft.com/office/drawing/2014/main" id="{B6D8520F-C826-5C89-3290-F7C35EA0D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4219" y="2709595"/>
            <a:ext cx="4197186" cy="26215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8A6DE96-F525-2498-6202-44205F467976}"/>
              </a:ext>
            </a:extLst>
          </p:cNvPr>
          <p:cNvSpPr txBox="1"/>
          <p:nvPr/>
        </p:nvSpPr>
        <p:spPr>
          <a:xfrm>
            <a:off x="3049775" y="2144621"/>
            <a:ext cx="5067182" cy="3970318"/>
          </a:xfrm>
          <a:prstGeom prst="rect">
            <a:avLst/>
          </a:prstGeom>
          <a:noFill/>
        </p:spPr>
        <p:txBody>
          <a:bodyPr wrap="square">
            <a:spAutoFit/>
          </a:bodyPr>
          <a:lstStyle/>
          <a:p>
            <a:r>
              <a:rPr lang="en-US" b="1" dirty="0"/>
              <a:t>Solution Data-driven analysis that support performance reviews, promotions, compensation decisions, and targeted training</a:t>
            </a:r>
          </a:p>
          <a:p>
            <a:r>
              <a:rPr lang="en-US" b="1" dirty="0"/>
              <a:t>Solutions The ability to analyze both current and historical performance data, with periodic updates to keep information.</a:t>
            </a:r>
          </a:p>
          <a:p>
            <a:endParaRPr lang="en-US" b="1" dirty="0"/>
          </a:p>
          <a:p>
            <a:r>
              <a:rPr lang="en-US" b="1" dirty="0"/>
              <a:t>Value Proposition Saves time and reduces the risk of human error, ensuring consistent and reliable reporting across the organization.</a:t>
            </a:r>
          </a:p>
          <a:p>
            <a:endParaRPr lang="en-US" b="1" dirty="0"/>
          </a:p>
          <a:p>
            <a:r>
              <a:rPr lang="en-US" b="1" dirty="0"/>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70FC3C7-E86A-95F0-0FB8-BFB5AF14F74E}"/>
              </a:ext>
            </a:extLst>
          </p:cNvPr>
          <p:cNvSpPr txBox="1"/>
          <p:nvPr/>
        </p:nvSpPr>
        <p:spPr>
          <a:xfrm>
            <a:off x="1867568" y="1504166"/>
            <a:ext cx="7042152" cy="3416320"/>
          </a:xfrm>
          <a:prstGeom prst="rect">
            <a:avLst/>
          </a:prstGeom>
          <a:noFill/>
        </p:spPr>
        <p:txBody>
          <a:bodyPr wrap="square">
            <a:spAutoFit/>
          </a:bodyPr>
          <a:lstStyle/>
          <a:p>
            <a:r>
              <a:rPr lang="en-US" b="1" dirty="0"/>
              <a:t>EMPLOYEE ID: Unique identifier for each employee in the organization.</a:t>
            </a:r>
          </a:p>
          <a:p>
            <a:endParaRPr lang="en-US" b="1" dirty="0"/>
          </a:p>
          <a:p>
            <a:r>
              <a:rPr lang="en-US" b="1" dirty="0"/>
              <a:t>FIRST NAME: The first name of the employee.</a:t>
            </a:r>
          </a:p>
          <a:p>
            <a:endParaRPr lang="en-US" b="1" dirty="0"/>
          </a:p>
          <a:p>
            <a:r>
              <a:rPr lang="en-US" b="1" dirty="0"/>
              <a:t>PAY ZONE: The pay zone or salary band to which the employee's compensation falls.</a:t>
            </a:r>
          </a:p>
          <a:p>
            <a:endParaRPr lang="en-US" b="1" dirty="0"/>
          </a:p>
          <a:p>
            <a:r>
              <a:rPr lang="en-US" b="1" dirty="0"/>
              <a:t>DEPARTMENT TYPE: The broader category or type of department the employee's work is associated with.</a:t>
            </a:r>
          </a:p>
          <a:p>
            <a:endParaRPr lang="en-US" b="1" dirty="0"/>
          </a:p>
          <a:p>
            <a:r>
              <a:rPr lang="en-US" b="1" dirty="0"/>
              <a:t>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74684D1-51EC-FDE5-F48C-F8ABD2739D7A}"/>
              </a:ext>
            </a:extLst>
          </p:cNvPr>
          <p:cNvSpPr txBox="1"/>
          <p:nvPr/>
        </p:nvSpPr>
        <p:spPr>
          <a:xfrm>
            <a:off x="3453138" y="3120932"/>
            <a:ext cx="4592825" cy="954106"/>
          </a:xfrm>
          <a:prstGeom prst="rect">
            <a:avLst/>
          </a:prstGeom>
          <a:noFill/>
        </p:spPr>
        <p:txBody>
          <a:bodyPr wrap="square">
            <a:spAutoFit/>
          </a:bodyPr>
          <a:lstStyle/>
          <a:p>
            <a:r>
              <a:rPr lang="en-US" b="1" dirty="0"/>
              <a:t>•Performance level=IFS(Z8&gt;=5,"VERY HIGH",Z8&gt;=4,"HIGH",Z8&gt;=3,"MED",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 </vt:lpstr>
      <vt:lpstr>OUR SOLUTION AND ITS VALUE PROPOSITION</vt:lpstr>
      <vt:lpstr>Dataset Description</vt:lpstr>
      <vt:lpstr>THE "WOW" IN OUR SOLUTION</vt:lpstr>
      <vt:lpstr>PowerPoint Presentation</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Yuvashni Baskaran</cp:lastModifiedBy>
  <cp:revision>19</cp:revision>
  <dcterms:created xsi:type="dcterms:W3CDTF">2024-03-29T15:07:22Z</dcterms:created>
  <dcterms:modified xsi:type="dcterms:W3CDTF">2024-08-28T02:48:59Z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