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Dell\Documents\naan%20mudhlavan%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mudhlavan excel.xlsx]pivot table!PivotTable7</c:name>
    <c:fmtId val="-1"/>
  </c:pivotSource>
  <c:chart>
    <c:title>
      <c:tx>
        <c:rich>
          <a:bodyPr/>
          <a:lstStyle/>
          <a:p>
            <a:pPr>
              <a:defRPr/>
            </a:pPr>
            <a:r>
              <a:rPr lang="en-US"/>
              <a:t>Employee Performance Analysis</a:t>
            </a:r>
          </a:p>
        </c:rich>
      </c:tx>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plotArea>
      <c:layout>
        <c:manualLayout>
          <c:layoutTarget val="inner"/>
          <c:xMode val="edge"/>
          <c:yMode val="edge"/>
          <c:x val="7.9151742061654054E-2"/>
          <c:y val="9.21768938365463E-2"/>
          <c:w val="0.78593767690803351"/>
          <c:h val="0.80709996379762872"/>
        </c:manualLayout>
      </c:layout>
      <c:barChart>
        <c:barDir val="col"/>
        <c:grouping val="clustered"/>
        <c:varyColors val="0"/>
        <c:ser>
          <c:idx val="0"/>
          <c:order val="0"/>
          <c:tx>
            <c:strRef>
              <c:f>'pivot table'!$B$3:$B$4</c:f>
              <c:strCache>
                <c:ptCount val="1"/>
                <c:pt idx="0">
                  <c:v>HIGH</c:v>
                </c:pt>
              </c:strCache>
            </c:strRef>
          </c:tx>
          <c:invertIfNegative val="0"/>
          <c:trendline>
            <c:trendlineType val="linear"/>
            <c:dispRSqr val="0"/>
            <c:dispEq val="0"/>
          </c:trendline>
          <c:cat>
            <c:strRef>
              <c:f>'pivot table'!$A$5:$A$10</c:f>
              <c:strCache>
                <c:ptCount val="5"/>
                <c:pt idx="0">
                  <c:v>Human Resource</c:v>
                </c:pt>
                <c:pt idx="1">
                  <c:v>Research</c:v>
                </c:pt>
                <c:pt idx="2">
                  <c:v>Sales</c:v>
                </c:pt>
                <c:pt idx="3">
                  <c:v>Services</c:v>
                </c:pt>
                <c:pt idx="4">
                  <c:v>Training</c:v>
                </c:pt>
              </c:strCache>
            </c:strRef>
          </c:cat>
          <c:val>
            <c:numRef>
              <c:f>'pivot table'!$B$5:$B$10</c:f>
              <c:numCache>
                <c:formatCode>General</c:formatCode>
                <c:ptCount val="5"/>
                <c:pt idx="0">
                  <c:v>1</c:v>
                </c:pt>
                <c:pt idx="2">
                  <c:v>1</c:v>
                </c:pt>
                <c:pt idx="3">
                  <c:v>1</c:v>
                </c:pt>
              </c:numCache>
            </c:numRef>
          </c:val>
          <c:extLst>
            <c:ext xmlns:c16="http://schemas.microsoft.com/office/drawing/2014/chart" uri="{C3380CC4-5D6E-409C-BE32-E72D297353CC}">
              <c16:uniqueId val="{00000001-E645-460E-9E93-E61E4EA239B5}"/>
            </c:ext>
          </c:extLst>
        </c:ser>
        <c:ser>
          <c:idx val="1"/>
          <c:order val="1"/>
          <c:tx>
            <c:strRef>
              <c:f>'pivot table'!$C$3:$C$4</c:f>
              <c:strCache>
                <c:ptCount val="1"/>
                <c:pt idx="0">
                  <c:v>LOW</c:v>
                </c:pt>
              </c:strCache>
            </c:strRef>
          </c:tx>
          <c:invertIfNegative val="0"/>
          <c:trendline>
            <c:trendlineType val="exp"/>
            <c:dispRSqr val="0"/>
            <c:dispEq val="0"/>
          </c:trendline>
          <c:cat>
            <c:strRef>
              <c:f>'pivot table'!$A$5:$A$10</c:f>
              <c:strCache>
                <c:ptCount val="5"/>
                <c:pt idx="0">
                  <c:v>Human Resource</c:v>
                </c:pt>
                <c:pt idx="1">
                  <c:v>Research</c:v>
                </c:pt>
                <c:pt idx="2">
                  <c:v>Sales</c:v>
                </c:pt>
                <c:pt idx="3">
                  <c:v>Services</c:v>
                </c:pt>
                <c:pt idx="4">
                  <c:v>Training</c:v>
                </c:pt>
              </c:strCache>
            </c:strRef>
          </c:cat>
          <c:val>
            <c:numRef>
              <c:f>'pivot table'!$C$5:$C$10</c:f>
              <c:numCache>
                <c:formatCode>General</c:formatCode>
                <c:ptCount val="5"/>
                <c:pt idx="1">
                  <c:v>1</c:v>
                </c:pt>
                <c:pt idx="2">
                  <c:v>1</c:v>
                </c:pt>
                <c:pt idx="3">
                  <c:v>1</c:v>
                </c:pt>
                <c:pt idx="4">
                  <c:v>2</c:v>
                </c:pt>
              </c:numCache>
            </c:numRef>
          </c:val>
          <c:extLst>
            <c:ext xmlns:c16="http://schemas.microsoft.com/office/drawing/2014/chart" uri="{C3380CC4-5D6E-409C-BE32-E72D297353CC}">
              <c16:uniqueId val="{00000003-E645-460E-9E93-E61E4EA239B5}"/>
            </c:ext>
          </c:extLst>
        </c:ser>
        <c:ser>
          <c:idx val="2"/>
          <c:order val="2"/>
          <c:tx>
            <c:strRef>
              <c:f>'pivot table'!$D$3:$D$4</c:f>
              <c:strCache>
                <c:ptCount val="1"/>
                <c:pt idx="0">
                  <c:v>MEDIUM</c:v>
                </c:pt>
              </c:strCache>
            </c:strRef>
          </c:tx>
          <c:invertIfNegative val="0"/>
          <c:cat>
            <c:strRef>
              <c:f>'pivot table'!$A$5:$A$10</c:f>
              <c:strCache>
                <c:ptCount val="5"/>
                <c:pt idx="0">
                  <c:v>Human Resource</c:v>
                </c:pt>
                <c:pt idx="1">
                  <c:v>Research</c:v>
                </c:pt>
                <c:pt idx="2">
                  <c:v>Sales</c:v>
                </c:pt>
                <c:pt idx="3">
                  <c:v>Services</c:v>
                </c:pt>
                <c:pt idx="4">
                  <c:v>Training</c:v>
                </c:pt>
              </c:strCache>
            </c:strRef>
          </c:cat>
          <c:val>
            <c:numRef>
              <c:f>'pivot table'!$D$5:$D$10</c:f>
              <c:numCache>
                <c:formatCode>General</c:formatCode>
                <c:ptCount val="5"/>
                <c:pt idx="0">
                  <c:v>1</c:v>
                </c:pt>
                <c:pt idx="1">
                  <c:v>1</c:v>
                </c:pt>
                <c:pt idx="4">
                  <c:v>1</c:v>
                </c:pt>
              </c:numCache>
            </c:numRef>
          </c:val>
          <c:extLst>
            <c:ext xmlns:c16="http://schemas.microsoft.com/office/drawing/2014/chart" uri="{C3380CC4-5D6E-409C-BE32-E72D297353CC}">
              <c16:uniqueId val="{00000004-E645-460E-9E93-E61E4EA239B5}"/>
            </c:ext>
          </c:extLst>
        </c:ser>
        <c:ser>
          <c:idx val="3"/>
          <c:order val="3"/>
          <c:tx>
            <c:strRef>
              <c:f>'pivot table'!$E$3:$E$4</c:f>
              <c:strCache>
                <c:ptCount val="1"/>
                <c:pt idx="0">
                  <c:v>VERY HIGH</c:v>
                </c:pt>
              </c:strCache>
            </c:strRef>
          </c:tx>
          <c:invertIfNegative val="0"/>
          <c:cat>
            <c:strRef>
              <c:f>'pivot table'!$A$5:$A$10</c:f>
              <c:strCache>
                <c:ptCount val="5"/>
                <c:pt idx="0">
                  <c:v>Human Resource</c:v>
                </c:pt>
                <c:pt idx="1">
                  <c:v>Research</c:v>
                </c:pt>
                <c:pt idx="2">
                  <c:v>Sales</c:v>
                </c:pt>
                <c:pt idx="3">
                  <c:v>Services</c:v>
                </c:pt>
                <c:pt idx="4">
                  <c:v>Training</c:v>
                </c:pt>
              </c:strCache>
            </c:strRef>
          </c:cat>
          <c:val>
            <c:numRef>
              <c:f>'pivot table'!$E$5:$E$10</c:f>
              <c:numCache>
                <c:formatCode>General</c:formatCode>
                <c:ptCount val="5"/>
                <c:pt idx="1">
                  <c:v>1</c:v>
                </c:pt>
                <c:pt idx="3">
                  <c:v>1</c:v>
                </c:pt>
              </c:numCache>
            </c:numRef>
          </c:val>
          <c:extLst>
            <c:ext xmlns:c16="http://schemas.microsoft.com/office/drawing/2014/chart" uri="{C3380CC4-5D6E-409C-BE32-E72D297353CC}">
              <c16:uniqueId val="{00000005-E645-460E-9E93-E61E4EA239B5}"/>
            </c:ext>
          </c:extLst>
        </c:ser>
        <c:dLbls>
          <c:showLegendKey val="0"/>
          <c:showVal val="0"/>
          <c:showCatName val="0"/>
          <c:showSerName val="0"/>
          <c:showPercent val="0"/>
          <c:showBubbleSize val="0"/>
        </c:dLbls>
        <c:gapWidth val="150"/>
        <c:axId val="168151680"/>
        <c:axId val="249975936"/>
      </c:barChart>
      <c:catAx>
        <c:axId val="168151680"/>
        <c:scaling>
          <c:orientation val="minMax"/>
        </c:scaling>
        <c:delete val="0"/>
        <c:axPos val="b"/>
        <c:numFmt formatCode="General" sourceLinked="0"/>
        <c:majorTickMark val="out"/>
        <c:minorTickMark val="none"/>
        <c:tickLblPos val="nextTo"/>
        <c:crossAx val="249975936"/>
        <c:crosses val="autoZero"/>
        <c:auto val="1"/>
        <c:lblAlgn val="ctr"/>
        <c:lblOffset val="100"/>
        <c:noMultiLvlLbl val="0"/>
      </c:catAx>
      <c:valAx>
        <c:axId val="249975936"/>
        <c:scaling>
          <c:orientation val="minMax"/>
        </c:scaling>
        <c:delete val="0"/>
        <c:axPos val="l"/>
        <c:majorGridlines/>
        <c:numFmt formatCode="General" sourceLinked="1"/>
        <c:majorTickMark val="out"/>
        <c:minorTickMark val="none"/>
        <c:tickLblPos val="nextTo"/>
        <c:crossAx val="168151680"/>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YUVASHREE E</a:t>
            </a:r>
          </a:p>
          <a:p>
            <a:r>
              <a:rPr lang="en-US" sz="2400" dirty="0"/>
              <a:t>REGISTER NO:122202494/asunm1423122202494</a:t>
            </a:r>
          </a:p>
          <a:p>
            <a:r>
              <a:rPr lang="en-US" sz="2400" dirty="0"/>
              <a:t>DEPARTMENT:B.COM(Corporate </a:t>
            </a:r>
            <a:r>
              <a:rPr lang="en-US" sz="2400" dirty="0" err="1"/>
              <a:t>secretaryship</a:t>
            </a:r>
            <a:r>
              <a:rPr lang="en-US" sz="2400" dirty="0"/>
              <a:t>)</a:t>
            </a:r>
          </a:p>
          <a:p>
            <a:r>
              <a:rPr lang="en-US" sz="2400" dirty="0"/>
              <a:t>COLLEGE: Dr. MGR-JANAKI COLLEGE ARTS &amp; SCIENCE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853440" y="1053096"/>
            <a:ext cx="6096000" cy="5355312"/>
          </a:xfrm>
          <a:prstGeom prst="rect">
            <a:avLst/>
          </a:prstGeom>
        </p:spPr>
        <p:txBody>
          <a:bodyPr>
            <a:spAutoFit/>
          </a:bodyPr>
          <a:lstStyle/>
          <a:p>
            <a:r>
              <a:rPr lang="en-US" dirty="0"/>
              <a:t>1)Data collection:</a:t>
            </a:r>
          </a:p>
          <a:p>
            <a:pPr marL="285750" indent="-285750">
              <a:buFont typeface="Wingdings" pitchFamily="2" charset="2"/>
              <a:buChar char="q"/>
            </a:pPr>
            <a:r>
              <a:rPr lang="en-US" dirty="0"/>
              <a:t>Downloaded data set from the </a:t>
            </a:r>
            <a:r>
              <a:rPr lang="en-US" dirty="0" err="1"/>
              <a:t>kaggle</a:t>
            </a:r>
            <a:endParaRPr lang="en-US" dirty="0"/>
          </a:p>
          <a:p>
            <a:endParaRPr lang="en-US" dirty="0"/>
          </a:p>
          <a:p>
            <a:r>
              <a:rPr lang="en-US" dirty="0"/>
              <a:t>2)Features collection:</a:t>
            </a:r>
          </a:p>
          <a:p>
            <a:pPr marL="285750" indent="-285750">
              <a:buFont typeface="Wingdings" pitchFamily="2" charset="2"/>
              <a:buChar char="q"/>
            </a:pPr>
            <a:r>
              <a:rPr lang="en-US" dirty="0"/>
              <a:t>Identify the features:(</a:t>
            </a:r>
            <a:r>
              <a:rPr lang="en-US" dirty="0" err="1"/>
              <a:t>gender,performance</a:t>
            </a:r>
            <a:r>
              <a:rPr lang="en-US" dirty="0"/>
              <a:t> </a:t>
            </a:r>
            <a:r>
              <a:rPr lang="en-US" dirty="0" err="1"/>
              <a:t>level,employee</a:t>
            </a:r>
            <a:r>
              <a:rPr lang="en-US" dirty="0"/>
              <a:t> </a:t>
            </a:r>
            <a:r>
              <a:rPr lang="en-US" dirty="0" err="1"/>
              <a:t>rating,performance</a:t>
            </a:r>
            <a:r>
              <a:rPr lang="en-US" dirty="0"/>
              <a:t> score)</a:t>
            </a:r>
          </a:p>
          <a:p>
            <a:endParaRPr lang="en-US" dirty="0"/>
          </a:p>
          <a:p>
            <a:r>
              <a:rPr lang="en-US" dirty="0"/>
              <a:t>3)Data cleaning:</a:t>
            </a:r>
          </a:p>
          <a:p>
            <a:pPr marL="285750" indent="-285750">
              <a:buFont typeface="Wingdings" pitchFamily="2" charset="2"/>
              <a:buChar char="q"/>
            </a:pPr>
            <a:r>
              <a:rPr lang="en-US" dirty="0"/>
              <a:t>Identify the missing value</a:t>
            </a:r>
          </a:p>
          <a:p>
            <a:pPr marL="285750" indent="-285750">
              <a:buFont typeface="Wingdings" pitchFamily="2" charset="2"/>
              <a:buChar char="q"/>
            </a:pPr>
            <a:r>
              <a:rPr lang="en-US" dirty="0"/>
              <a:t>Filter out through slicer</a:t>
            </a:r>
          </a:p>
          <a:p>
            <a:endParaRPr lang="en-US" dirty="0"/>
          </a:p>
          <a:p>
            <a:r>
              <a:rPr lang="en-US" dirty="0"/>
              <a:t>4)Performance level:</a:t>
            </a:r>
          </a:p>
          <a:p>
            <a:pPr marL="285750" indent="-285750">
              <a:buFont typeface="Wingdings" pitchFamily="2" charset="2"/>
              <a:buChar char="q"/>
            </a:pPr>
            <a:r>
              <a:rPr lang="en-US" dirty="0"/>
              <a:t>Calculated performance </a:t>
            </a:r>
            <a:r>
              <a:rPr lang="en-US" dirty="0" err="1"/>
              <a:t>levelwith</a:t>
            </a:r>
            <a:r>
              <a:rPr lang="en-US" dirty="0"/>
              <a:t> employee rating</a:t>
            </a:r>
          </a:p>
          <a:p>
            <a:r>
              <a:rPr lang="en-US" dirty="0"/>
              <a:t>5)summary:</a:t>
            </a:r>
          </a:p>
          <a:p>
            <a:pPr marL="285750" indent="-285750">
              <a:buFont typeface="Wingdings" pitchFamily="2" charset="2"/>
              <a:buChar char="q"/>
            </a:pPr>
            <a:r>
              <a:rPr lang="en-US" dirty="0"/>
              <a:t>Pivot table</a:t>
            </a:r>
          </a:p>
          <a:p>
            <a:pPr marL="742950" lvl="1" indent="-285750">
              <a:buFont typeface="Wingdings" pitchFamily="2" charset="2"/>
              <a:buChar char="ü"/>
            </a:pPr>
            <a:r>
              <a:rPr lang="en-US" dirty="0"/>
              <a:t>Gender</a:t>
            </a:r>
          </a:p>
          <a:p>
            <a:pPr marL="742950" lvl="1" indent="-285750">
              <a:buFont typeface="Wingdings" pitchFamily="2" charset="2"/>
              <a:buChar char="ü"/>
            </a:pPr>
            <a:r>
              <a:rPr lang="en-US" dirty="0"/>
              <a:t>Department</a:t>
            </a:r>
          </a:p>
          <a:p>
            <a:pPr marL="742950" lvl="1" indent="-285750">
              <a:buFont typeface="Wingdings" pitchFamily="2" charset="2"/>
              <a:buChar char="ü"/>
            </a:pPr>
            <a:r>
              <a:rPr lang="en-US" dirty="0"/>
              <a:t>Performance level            </a:t>
            </a:r>
          </a:p>
          <a:p>
            <a:pPr lvl="1"/>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title="Employee performance analysis"/>
          <p:cNvGraphicFramePr>
            <a:graphicFrameLocks/>
          </p:cNvGraphicFramePr>
          <p:nvPr>
            <p:extLst>
              <p:ext uri="{D42A27DB-BD31-4B8C-83A1-F6EECF244321}">
                <p14:modId xmlns:p14="http://schemas.microsoft.com/office/powerpoint/2010/main" val="481032068"/>
              </p:ext>
            </p:extLst>
          </p:nvPr>
        </p:nvGraphicFramePr>
        <p:xfrm>
          <a:off x="1371600" y="1524001"/>
          <a:ext cx="6858000" cy="4191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838200" y="2133600"/>
            <a:ext cx="6096000" cy="1477328"/>
          </a:xfrm>
          <a:prstGeom prst="rect">
            <a:avLst/>
          </a:prstGeom>
        </p:spPr>
        <p:txBody>
          <a:bodyPr>
            <a:spAutoFit/>
          </a:bodyPr>
          <a:lstStyle/>
          <a:p>
            <a:r>
              <a:rPr lang="en-US" dirty="0"/>
              <a:t>By comparing the performances of the employee, the numbers of employees are higher in number with low performances employee in training department. We need to motive  the employee to improve the performances in the </a:t>
            </a:r>
            <a:r>
              <a:rPr lang="en-US" dirty="0" err="1"/>
              <a:t>organzation</a:t>
            </a:r>
            <a:r>
              <a:rPr lang="en-US" dirty="0"/>
              <a:t> and to improve their skills for better outcome.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781621" y="2019300"/>
            <a:ext cx="6096000" cy="1200329"/>
          </a:xfrm>
          <a:prstGeom prst="rect">
            <a:avLst/>
          </a:prstGeom>
        </p:spPr>
        <p:txBody>
          <a:bodyPr>
            <a:spAutoFit/>
          </a:bodyPr>
          <a:lstStyle/>
          <a:p>
            <a:r>
              <a:rPr lang="en-US" dirty="0"/>
              <a:t>A problem statement in performance analysis for employees  is a clear and concise description of a specific issue or opportunity for improvement related to an individual's performance</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725424" y="2137678"/>
            <a:ext cx="6096000" cy="1754326"/>
          </a:xfrm>
          <a:prstGeom prst="rect">
            <a:avLst/>
          </a:prstGeom>
        </p:spPr>
        <p:txBody>
          <a:bodyPr>
            <a:spAutoFit/>
          </a:bodyPr>
          <a:lstStyle/>
          <a:p>
            <a:r>
              <a:rPr lang="en-US" dirty="0"/>
              <a:t>Employee data analysis is a analyzing the performance of the employee by considering the Various factors like gender, performance level, Ratings , and their achievements. In order to Identify the trends and patterns of different </a:t>
            </a:r>
          </a:p>
          <a:p>
            <a:r>
              <a:rPr lang="en-US" dirty="0"/>
              <a:t>category of  employees like high ,medium and low</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909447" y="1857375"/>
            <a:ext cx="3991356" cy="2031325"/>
          </a:xfrm>
          <a:prstGeom prst="rect">
            <a:avLst/>
          </a:prstGeom>
        </p:spPr>
        <p:txBody>
          <a:bodyPr wrap="square">
            <a:spAutoFit/>
          </a:bodyPr>
          <a:lstStyle/>
          <a:p>
            <a:pPr marL="342900" indent="-342900">
              <a:buAutoNum type="arabicPeriod"/>
            </a:pPr>
            <a:r>
              <a:rPr lang="en-US" dirty="0"/>
              <a:t>HR Department</a:t>
            </a:r>
          </a:p>
          <a:p>
            <a:pPr marL="342900" indent="-342900">
              <a:buAutoNum type="arabicPeriod"/>
            </a:pPr>
            <a:r>
              <a:rPr lang="en-US" dirty="0"/>
              <a:t> Managers and Supervisors</a:t>
            </a:r>
          </a:p>
          <a:p>
            <a:pPr marL="342900" indent="-342900">
              <a:buAutoNum type="arabicPeriod"/>
            </a:pPr>
            <a:r>
              <a:rPr lang="en-US" dirty="0"/>
              <a:t> Employees</a:t>
            </a:r>
          </a:p>
          <a:p>
            <a:pPr marL="342900" indent="-342900">
              <a:buAutoNum type="arabicPeriod"/>
            </a:pPr>
            <a:r>
              <a:rPr lang="en-US" dirty="0"/>
              <a:t> Department Heads</a:t>
            </a:r>
          </a:p>
          <a:p>
            <a:pPr marL="342900" indent="-342900">
              <a:buAutoNum type="arabicPeriod"/>
            </a:pPr>
            <a:r>
              <a:rPr lang="en-US" dirty="0"/>
              <a:t> Senior Leadership</a:t>
            </a:r>
          </a:p>
          <a:p>
            <a:pPr marL="342900" indent="-342900">
              <a:buAutoNum type="arabicPeriod"/>
            </a:pPr>
            <a:r>
              <a:rPr lang="en-US" dirty="0"/>
              <a:t>Training and Development Teams</a:t>
            </a:r>
          </a:p>
          <a:p>
            <a:pPr marL="342900" indent="-342900">
              <a:buAutoNum type="arabicPeriod"/>
            </a:pPr>
            <a:r>
              <a:rPr lang="en-US" dirty="0"/>
              <a:t> Recruitment Teams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32760" y="2209800"/>
            <a:ext cx="6096000" cy="1477328"/>
          </a:xfrm>
          <a:prstGeom prst="rect">
            <a:avLst/>
          </a:prstGeom>
        </p:spPr>
        <p:txBody>
          <a:bodyPr>
            <a:spAutoFit/>
          </a:bodyPr>
          <a:lstStyle/>
          <a:p>
            <a:pPr marL="342900" indent="-342900">
              <a:buAutoNum type="arabicPeriod"/>
            </a:pPr>
            <a:r>
              <a:rPr lang="en-US" dirty="0"/>
              <a:t>Conditional formatting – Missing value</a:t>
            </a:r>
          </a:p>
          <a:p>
            <a:pPr marL="342900" indent="-342900">
              <a:buAutoNum type="arabicPeriod"/>
            </a:pPr>
            <a:r>
              <a:rPr lang="en-US" dirty="0"/>
              <a:t>Filtering - Remove </a:t>
            </a:r>
          </a:p>
          <a:p>
            <a:pPr marL="342900" indent="-342900">
              <a:buAutoNum type="arabicPeriod"/>
            </a:pPr>
            <a:r>
              <a:rPr lang="en-US" dirty="0"/>
              <a:t>Formula- performance value</a:t>
            </a:r>
          </a:p>
          <a:p>
            <a:pPr marL="342900" indent="-342900">
              <a:buAutoNum type="arabicPeriod"/>
            </a:pPr>
            <a:r>
              <a:rPr lang="en-US" dirty="0"/>
              <a:t>Pivot table – Summary</a:t>
            </a:r>
          </a:p>
          <a:p>
            <a:pPr marL="342900" indent="-342900">
              <a:buAutoNum type="arabicPeriod"/>
            </a:pPr>
            <a:r>
              <a:rPr lang="en-US"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838200" y="1524000"/>
            <a:ext cx="6096000" cy="4247317"/>
          </a:xfrm>
          <a:prstGeom prst="rect">
            <a:avLst/>
          </a:prstGeom>
        </p:spPr>
        <p:txBody>
          <a:bodyPr>
            <a:spAutoFit/>
          </a:bodyPr>
          <a:lstStyle/>
          <a:p>
            <a:r>
              <a:rPr lang="en-US" dirty="0"/>
              <a:t>I have download the employee data set from </a:t>
            </a:r>
            <a:r>
              <a:rPr lang="en-US" dirty="0" err="1"/>
              <a:t>kaggle</a:t>
            </a:r>
            <a:r>
              <a:rPr lang="en-US" dirty="0"/>
              <a:t>. In that data set it has 26 features is there but I consider 10 features for performance analysis. The features are:</a:t>
            </a:r>
          </a:p>
          <a:p>
            <a:endParaRPr lang="en-US" dirty="0"/>
          </a:p>
          <a:p>
            <a:pPr marL="342900" indent="-342900">
              <a:buFont typeface="+mj-lt"/>
              <a:buAutoNum type="arabicPeriod"/>
            </a:pPr>
            <a:r>
              <a:rPr lang="en-US" dirty="0"/>
              <a:t>EMPLOYEE ID</a:t>
            </a:r>
          </a:p>
          <a:p>
            <a:pPr marL="342900" indent="-342900">
              <a:buFont typeface="+mj-lt"/>
              <a:buAutoNum type="arabicPeriod"/>
            </a:pPr>
            <a:r>
              <a:rPr lang="en-US" dirty="0"/>
              <a:t>NAME</a:t>
            </a:r>
          </a:p>
          <a:p>
            <a:pPr marL="342900" indent="-342900">
              <a:buFont typeface="+mj-lt"/>
              <a:buAutoNum type="arabicPeriod"/>
            </a:pPr>
            <a:r>
              <a:rPr lang="en-US" dirty="0"/>
              <a:t>GENDER</a:t>
            </a:r>
          </a:p>
          <a:p>
            <a:pPr marL="342900" indent="-342900">
              <a:buFont typeface="+mj-lt"/>
              <a:buAutoNum type="arabicPeriod"/>
            </a:pPr>
            <a:r>
              <a:rPr lang="en-US" dirty="0"/>
              <a:t>DEPARTMENT</a:t>
            </a:r>
          </a:p>
          <a:p>
            <a:pPr marL="342900" indent="-342900">
              <a:buFont typeface="+mj-lt"/>
              <a:buAutoNum type="arabicPeriod"/>
            </a:pPr>
            <a:r>
              <a:rPr lang="en-US" dirty="0"/>
              <a:t>SALARY</a:t>
            </a:r>
          </a:p>
          <a:p>
            <a:pPr marL="342900" indent="-342900">
              <a:buFont typeface="+mj-lt"/>
              <a:buAutoNum type="arabicPeriod"/>
            </a:pPr>
            <a:r>
              <a:rPr lang="en-US" dirty="0"/>
              <a:t>START  DATE</a:t>
            </a:r>
          </a:p>
          <a:p>
            <a:pPr marL="342900" indent="-342900">
              <a:buFont typeface="+mj-lt"/>
              <a:buAutoNum type="arabicPeriod"/>
            </a:pPr>
            <a:r>
              <a:rPr lang="en-US" dirty="0"/>
              <a:t>EMPLOYEE CLASSIFICATION TYPE</a:t>
            </a:r>
          </a:p>
          <a:p>
            <a:pPr marL="342900" indent="-342900">
              <a:buFont typeface="+mj-lt"/>
              <a:buAutoNum type="arabicPeriod"/>
            </a:pPr>
            <a:r>
              <a:rPr lang="en-US" dirty="0"/>
              <a:t>PERFORMANCE SCORE</a:t>
            </a:r>
          </a:p>
          <a:p>
            <a:pPr marL="342900" indent="-342900">
              <a:buFont typeface="+mj-lt"/>
              <a:buAutoNum type="arabicPeriod"/>
            </a:pPr>
            <a:r>
              <a:rPr lang="en-US" dirty="0"/>
              <a:t>EMPLOYEE RATING</a:t>
            </a:r>
          </a:p>
          <a:p>
            <a:pPr marL="342900" indent="-342900">
              <a:buFont typeface="+mj-lt"/>
              <a:buAutoNum type="arabicPeriod"/>
            </a:pPr>
            <a:r>
              <a:rPr lang="en-US" dirty="0"/>
              <a:t>PERFORMANCE LEVEL</a:t>
            </a:r>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857500" y="247489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143000" y="2447235"/>
            <a:ext cx="7620000" cy="646331"/>
          </a:xfrm>
          <a:prstGeom prst="rect">
            <a:avLst/>
          </a:prstGeom>
        </p:spPr>
        <p:txBody>
          <a:bodyPr wrap="square">
            <a:spAutoFit/>
          </a:bodyPr>
          <a:lstStyle/>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Performance Level=IFS(I2&gt;=5,”VERY HIGH”,I2&gt;=4,”HIGH”,I2&gt;=3,”MED”,TRUE,”LOW”)</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TotalTime>
  <Words>416</Words>
  <Application>Microsoft Office PowerPoint</Application>
  <PresentationFormat>Widescreen</PresentationFormat>
  <Paragraphs>88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Kamatchi R</cp:lastModifiedBy>
  <cp:revision>15</cp:revision>
  <dcterms:created xsi:type="dcterms:W3CDTF">2024-03-29T15:07:22Z</dcterms:created>
  <dcterms:modified xsi:type="dcterms:W3CDTF">2024-08-31T05:28:12Z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