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sldIdLst>
    <p:sldId id="256" r:id="rId2"/>
    <p:sldId id="286" r:id="rId3"/>
    <p:sldId id="257" r:id="rId4"/>
    <p:sldId id="260" r:id="rId5"/>
    <p:sldId id="275" r:id="rId6"/>
    <p:sldId id="261" r:id="rId7"/>
    <p:sldId id="269" r:id="rId8"/>
    <p:sldId id="282" r:id="rId9"/>
    <p:sldId id="292"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I D" initials="GD" lastIdx="1" clrIdx="0">
    <p:extLst>
      <p:ext uri="{19B8F6BF-5375-455C-9EA6-DF929625EA0E}">
        <p15:presenceInfo xmlns:p15="http://schemas.microsoft.com/office/powerpoint/2012/main" userId="981c3142cb52ae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3" autoAdjust="0"/>
  </p:normalViewPr>
  <p:slideViewPr>
    <p:cSldViewPr snapToGrid="0">
      <p:cViewPr varScale="1">
        <p:scale>
          <a:sx n="79" d="100"/>
          <a:sy n="79" d="100"/>
        </p:scale>
        <p:origin x="8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314CC-2417-4CAF-AB01-3CE4FC885A56}"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28595-9799-4E13-9FC5-76694982072B}" type="slidenum">
              <a:rPr lang="en-IN" smtClean="0"/>
              <a:t>‹#›</a:t>
            </a:fld>
            <a:endParaRPr lang="en-IN"/>
          </a:p>
        </p:txBody>
      </p:sp>
    </p:spTree>
    <p:extLst>
      <p:ext uri="{BB962C8B-B14F-4D97-AF65-F5344CB8AC3E}">
        <p14:creationId xmlns:p14="http://schemas.microsoft.com/office/powerpoint/2010/main" val="2538794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172553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4324281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03871753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15568105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1346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12587511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51264119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66360457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17058258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00649677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11/26/2024</a:t>
            </a:fld>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09186069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11/26/2024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7472365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wipe/>
  </p:transition>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58FB75-5CF4-46CD-8B31-2159CDB6900B}"/>
              </a:ext>
            </a:extLst>
          </p:cNvPr>
          <p:cNvSpPr>
            <a:spLocks noGrp="1"/>
          </p:cNvSpPr>
          <p:nvPr>
            <p:ph type="ctrTitle"/>
          </p:nvPr>
        </p:nvSpPr>
        <p:spPr>
          <a:xfrm>
            <a:off x="5402190" y="1028729"/>
            <a:ext cx="6119131" cy="2138400"/>
          </a:xfrm>
        </p:spPr>
        <p:txBody>
          <a:bodyPr>
            <a:normAutofit/>
          </a:bodyPr>
          <a:lstStyle/>
          <a:p>
            <a:r>
              <a:rPr lang="en-US" sz="2800" dirty="0">
                <a:solidFill>
                  <a:srgbClr val="FFFFFF"/>
                </a:solidFill>
                <a:effectLst>
                  <a:outerShdw blurRad="38100" dist="38100" dir="2700000" algn="tl">
                    <a:srgbClr val="000000">
                      <a:alpha val="43137"/>
                    </a:srgbClr>
                  </a:outerShdw>
                </a:effectLst>
              </a:rPr>
              <a:t> PROJECT</a:t>
            </a:r>
            <a:br>
              <a:rPr lang="en-US" sz="2800" dirty="0">
                <a:solidFill>
                  <a:srgbClr val="FFFFFF"/>
                </a:solidFill>
                <a:effectLst>
                  <a:outerShdw blurRad="38100" dist="38100" dir="2700000" algn="tl">
                    <a:srgbClr val="000000">
                      <a:alpha val="43137"/>
                    </a:srgbClr>
                  </a:outerShdw>
                </a:effectLst>
              </a:rPr>
            </a:br>
            <a:r>
              <a:rPr lang="en-US" sz="2800" dirty="0">
                <a:solidFill>
                  <a:srgbClr val="FFFFFF"/>
                </a:solidFill>
                <a:effectLst>
                  <a:outerShdw blurRad="38100" dist="38100" dir="2700000" algn="tl">
                    <a:srgbClr val="000000">
                      <a:alpha val="43137"/>
                    </a:srgbClr>
                  </a:outerShdw>
                </a:effectLst>
              </a:rPr>
              <a:t> </a:t>
            </a:r>
            <a:br>
              <a:rPr lang="en-US" sz="2800" dirty="0">
                <a:solidFill>
                  <a:srgbClr val="FFFFFF"/>
                </a:solidFill>
                <a:effectLst>
                  <a:outerShdw blurRad="38100" dist="38100" dir="2700000" algn="tl">
                    <a:srgbClr val="000000">
                      <a:alpha val="43137"/>
                    </a:srgbClr>
                  </a:outerShdw>
                </a:effectLst>
              </a:rPr>
            </a:br>
            <a:r>
              <a:rPr lang="en-IN" sz="1600" b="1" dirty="0">
                <a:effectLst/>
                <a:ea typeface="Calibri" panose="020F0502020204030204" pitchFamily="34" charset="0"/>
                <a:cs typeface="Times New Roman" panose="02020603050405020304" pitchFamily="18" charset="0"/>
              </a:rPr>
              <a:t>DEMAND FORECASTING IN E-COMMERCE</a:t>
            </a:r>
            <a:br>
              <a:rPr lang="en-US" sz="2800" dirty="0">
                <a:solidFill>
                  <a:srgbClr val="FFFFFF"/>
                </a:solidFill>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cxnSp>
        <p:nvCxnSpPr>
          <p:cNvPr id="2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33C8CEF9-386E-4D70-8231-70BA1C6B1F58}"/>
              </a:ext>
            </a:extLst>
          </p:cNvPr>
          <p:cNvSpPr>
            <a:spLocks noGrp="1"/>
          </p:cNvSpPr>
          <p:nvPr>
            <p:ph type="subTitle" idx="1"/>
          </p:nvPr>
        </p:nvSpPr>
        <p:spPr>
          <a:xfrm>
            <a:off x="5323581" y="3755259"/>
            <a:ext cx="5575300" cy="2663289"/>
          </a:xfrm>
        </p:spPr>
        <p:txBody>
          <a:bodyPr>
            <a:normAutofit/>
          </a:bodyPr>
          <a:lstStyle/>
          <a:p>
            <a:pPr algn="r"/>
            <a:endParaRPr lang="en-US" sz="2400" dirty="0">
              <a:solidFill>
                <a:srgbClr val="FFFFFF"/>
              </a:solidFill>
              <a:latin typeface="Sabon Next LT (Headings)"/>
            </a:endParaRPr>
          </a:p>
          <a:p>
            <a:pPr algn="r"/>
            <a:endParaRPr lang="en-US" sz="2400" dirty="0">
              <a:solidFill>
                <a:srgbClr val="FFFFFF"/>
              </a:solidFill>
              <a:latin typeface="Sabon Next LT (Headings)"/>
            </a:endParaRPr>
          </a:p>
          <a:p>
            <a:pPr algn="r"/>
            <a:endParaRPr lang="en-US" sz="2400" dirty="0">
              <a:solidFill>
                <a:srgbClr val="FFFFFF"/>
              </a:solidFill>
              <a:latin typeface="Sabon Next LT (Headings)"/>
            </a:endParaRPr>
          </a:p>
          <a:p>
            <a:endParaRPr lang="en-US" dirty="0"/>
          </a:p>
        </p:txBody>
      </p:sp>
      <p:pic>
        <p:nvPicPr>
          <p:cNvPr id="5" name="Picture 4">
            <a:extLst>
              <a:ext uri="{FF2B5EF4-FFF2-40B4-BE49-F238E27FC236}">
                <a16:creationId xmlns:a16="http://schemas.microsoft.com/office/drawing/2014/main" id="{FB75A6C0-4E16-F253-1901-CCE015B23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 y="-109330"/>
            <a:ext cx="5068957" cy="6975041"/>
          </a:xfrm>
          <a:prstGeom prst="rect">
            <a:avLst/>
          </a:prstGeom>
        </p:spPr>
      </p:pic>
    </p:spTree>
    <p:extLst>
      <p:ext uri="{BB962C8B-B14F-4D97-AF65-F5344CB8AC3E}">
        <p14:creationId xmlns:p14="http://schemas.microsoft.com/office/powerpoint/2010/main" val="11455850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81F-1141-46B6-9B0D-61BAA811605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723578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4759-F335-407C-AF0A-3319F6998111}"/>
              </a:ext>
            </a:extLst>
          </p:cNvPr>
          <p:cNvSpPr>
            <a:spLocks noGrp="1"/>
          </p:cNvSpPr>
          <p:nvPr>
            <p:ph type="title"/>
          </p:nvPr>
        </p:nvSpPr>
        <p:spPr>
          <a:xfrm>
            <a:off x="1082675" y="768486"/>
            <a:ext cx="10026650" cy="5005252"/>
          </a:xfrm>
        </p:spPr>
        <p:txBody>
          <a:bodyPr>
            <a:normAutofit/>
          </a:bodyPr>
          <a:lstStyle/>
          <a:p>
            <a:pPr algn="l"/>
            <a:r>
              <a:rPr lang="en-US" sz="2000" dirty="0">
                <a:solidFill>
                  <a:srgbClr val="FFFFFF"/>
                </a:solidFill>
                <a:cs typeface="Times New Roman" panose="02020603050405020304" pitchFamily="18" charset="0"/>
              </a:rPr>
              <a:t>Batch             :  1</a:t>
            </a:r>
            <a:br>
              <a:rPr lang="en-US" sz="2000" dirty="0">
                <a:solidFill>
                  <a:srgbClr val="FFFFFF"/>
                </a:solidFill>
                <a:cs typeface="Times New Roman" panose="02020603050405020304" pitchFamily="18" charset="0"/>
              </a:rPr>
            </a:br>
            <a:br>
              <a:rPr lang="en-US" sz="2000" dirty="0">
                <a:solidFill>
                  <a:srgbClr val="FFFFFF"/>
                </a:solidFill>
                <a:cs typeface="Times New Roman" panose="02020603050405020304" pitchFamily="18" charset="0"/>
              </a:rPr>
            </a:br>
            <a:br>
              <a:rPr lang="en-US" sz="2000" dirty="0">
                <a:solidFill>
                  <a:srgbClr val="FFFFFF"/>
                </a:solidFill>
                <a:cs typeface="Times New Roman" panose="02020603050405020304" pitchFamily="18" charset="0"/>
              </a:rPr>
            </a:br>
            <a:r>
              <a:rPr lang="en-US" sz="2000" dirty="0">
                <a:solidFill>
                  <a:srgbClr val="FFFFFF"/>
                </a:solidFill>
                <a:cs typeface="Times New Roman" panose="02020603050405020304" pitchFamily="18" charset="0"/>
              </a:rPr>
              <a:t>PRESENTED BY  : </a:t>
            </a:r>
            <a: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t>YUVASHREE R</a:t>
            </a:r>
            <a:br>
              <a:rPr lang="en-US" sz="2000" dirty="0">
                <a:solidFill>
                  <a:srgbClr val="FFFFFF"/>
                </a:solidFill>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t>MENTOR           : LOKESH KUMAR</a:t>
            </a: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t>DOMAIN           : MACHINE LEARNING</a:t>
            </a: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endParaRPr lang="en-US" sz="2000" dirty="0">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207496835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2F17-2F44-46E9-895B-BFCA4BB50B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84C2390-D74C-4822-9B9E-1E9F13E54B8D}"/>
              </a:ext>
            </a:extLst>
          </p:cNvPr>
          <p:cNvSpPr>
            <a:spLocks noGrp="1"/>
          </p:cNvSpPr>
          <p:nvPr>
            <p:ph idx="1"/>
          </p:nvPr>
        </p:nvSpPr>
        <p:spPr>
          <a:noFill/>
          <a:effectLst>
            <a:outerShdw blurRad="25400" dist="50800" dir="5400000" algn="ctr" rotWithShape="0">
              <a:srgbClr val="000000">
                <a:alpha val="43137"/>
              </a:srgbClr>
            </a:outerShdw>
          </a:effectLst>
        </p:spPr>
        <p:txBody>
          <a:bodyPr>
            <a:normAutofit/>
          </a:bodyPr>
          <a:lstStyle/>
          <a:p>
            <a:pPr marL="0" indent="0">
              <a:buNone/>
            </a:pPr>
            <a:r>
              <a:rPr lang="en-IN" sz="1800" kern="100" dirty="0">
                <a:latin typeface="Aptos" panose="020B0004020202020204" pitchFamily="34" charset="0"/>
                <a:cs typeface="Latha" panose="020B0604020202020204" pitchFamily="34" charset="0"/>
              </a:rPr>
              <a:t> </a:t>
            </a:r>
            <a:r>
              <a:rPr lang="en-US" sz="1600" dirty="0"/>
              <a:t>This project focuses on demand forecasting in e-commerce using machine learning to optimize inventory and improve decision-making. A dataset with 676 rows and 30 features, including product details, pricing metrics, and temporal patterns, was analyzed. ARIMA captured time-series trends and seasonality.</a:t>
            </a:r>
            <a:endParaRPr lang="en-US" dirty="0"/>
          </a:p>
          <a:p>
            <a:pPr marL="0" indent="0">
              <a:buNone/>
            </a:pPr>
            <a:r>
              <a:rPr lang="en-US" sz="1600" dirty="0"/>
              <a:t>The models effectively forecasted demand, with predictions showing a steady decline over the next 10 periods. Confidence intervals provided insights into variability, helping businesses prepare for uncertainties. This project demonstrates the potential of machine learning in streamlining operations and improving efficiency in the e-commerce sector</a:t>
            </a:r>
            <a:r>
              <a:rPr lang="en-US" dirty="0"/>
              <a:t>.</a:t>
            </a:r>
          </a:p>
          <a:p>
            <a:pPr marL="0" indent="0">
              <a:buNone/>
            </a:pPr>
            <a:r>
              <a:rPr lang="en-US" sz="1600" dirty="0"/>
              <a:t>Keywords: Demand Forecasting, E-commerce, ARIMA, Machine Learning, Predictive Analytics</a:t>
            </a:r>
          </a:p>
        </p:txBody>
      </p:sp>
    </p:spTree>
    <p:extLst>
      <p:ext uri="{BB962C8B-B14F-4D97-AF65-F5344CB8AC3E}">
        <p14:creationId xmlns:p14="http://schemas.microsoft.com/office/powerpoint/2010/main" val="3334676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FC84-60CD-41B9-B716-7B412A5E769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61D3555-2965-47C1-A40D-EB1064B1DDF7}"/>
              </a:ext>
            </a:extLst>
          </p:cNvPr>
          <p:cNvSpPr>
            <a:spLocks noGrp="1"/>
          </p:cNvSpPr>
          <p:nvPr>
            <p:ph idx="1"/>
          </p:nvPr>
        </p:nvSpPr>
        <p:spPr/>
        <p:txBody>
          <a:bodyPr>
            <a:normAutofit/>
          </a:bodyPr>
          <a:lstStyle/>
          <a:p>
            <a:pPr marL="0" indent="0" algn="just">
              <a:buNone/>
            </a:pPr>
            <a:r>
              <a:rPr lang="en-US" sz="1800" dirty="0">
                <a:effectLst/>
                <a:ea typeface="Times New Roman" panose="02020603050405020304" pitchFamily="18" charset="0"/>
                <a:cs typeface="Latha" panose="020B0604020202020204" pitchFamily="34" charset="0"/>
              </a:rPr>
              <a:t>The objective of this project is to develop an effective demand forecasting system that enhances   control and production scheduling by utilizing sales history . Inventory control and production scheduling by utilizing sales history and external factors. </a:t>
            </a:r>
          </a:p>
          <a:p>
            <a:pPr marL="0" indent="0" algn="just">
              <a:buNone/>
            </a:pPr>
            <a:r>
              <a:rPr lang="en-US" sz="1800" dirty="0">
                <a:effectLst/>
                <a:ea typeface="Times New Roman" panose="02020603050405020304" pitchFamily="18" charset="0"/>
                <a:cs typeface="Latha" panose="020B0604020202020204" pitchFamily="34" charset="0"/>
              </a:rPr>
              <a:t>By maintaining data accuracy and evaluating model performance through </a:t>
            </a:r>
            <a:r>
              <a:rPr lang="en-US" sz="1800" dirty="0">
                <a:ea typeface="Times New Roman" panose="02020603050405020304" pitchFamily="18" charset="0"/>
                <a:cs typeface="Latha" panose="020B0604020202020204" pitchFamily="34" charset="0"/>
              </a:rPr>
              <a:t>forecasted values and graph</a:t>
            </a:r>
            <a:r>
              <a:rPr lang="en-US" sz="1800" dirty="0">
                <a:effectLst/>
                <a:ea typeface="Times New Roman" panose="02020603050405020304" pitchFamily="18" charset="0"/>
                <a:cs typeface="Latha" panose="020B0604020202020204" pitchFamily="34" charset="0"/>
              </a:rPr>
              <a:t>, the project seeks to optimize the supply chain, minimize waste, improve inventory management, and enhance customer satisfaction for the cardboard manufacturing company</a:t>
            </a:r>
          </a:p>
          <a:p>
            <a:pPr marL="0" indent="0" algn="just">
              <a:buNone/>
            </a:pPr>
            <a:endParaRPr lang="en-US" b="0" i="0" dirty="0">
              <a:solidFill>
                <a:schemeClr val="tx1">
                  <a:lumMod val="6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Tree>
    <p:extLst>
      <p:ext uri="{BB962C8B-B14F-4D97-AF65-F5344CB8AC3E}">
        <p14:creationId xmlns:p14="http://schemas.microsoft.com/office/powerpoint/2010/main" val="22795476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5875-0013-47C4-B65C-10634F27B250}"/>
              </a:ext>
            </a:extLst>
          </p:cNvPr>
          <p:cNvSpPr>
            <a:spLocks noGrp="1"/>
          </p:cNvSpPr>
          <p:nvPr>
            <p:ph type="title"/>
          </p:nvPr>
        </p:nvSpPr>
        <p:spPr/>
        <p:txBody>
          <a:bodyPr/>
          <a:lstStyle/>
          <a:p>
            <a:r>
              <a:rPr lang="en-US" b="0" i="0" dirty="0">
                <a:solidFill>
                  <a:schemeClr val="tx1">
                    <a:lumMod val="95000"/>
                  </a:schemeClr>
                </a:solidFill>
                <a:effectLst/>
              </a:rPr>
              <a:t>Problem Statement</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14740832-2F67-4A0F-9FD9-AB87F52AB39D}"/>
              </a:ext>
            </a:extLst>
          </p:cNvPr>
          <p:cNvSpPr>
            <a:spLocks noGrp="1"/>
          </p:cNvSpPr>
          <p:nvPr>
            <p:ph idx="1"/>
          </p:nvPr>
        </p:nvSpPr>
        <p:spPr/>
        <p:txBody>
          <a:bodyPr>
            <a:normAutofit/>
          </a:bodyPr>
          <a:lstStyle/>
          <a:p>
            <a:pPr algn="just">
              <a:buFont typeface="Wingdings" panose="05000000000000000000" pitchFamily="2" charset="2"/>
              <a:buChar char="Ø"/>
            </a:pPr>
            <a:r>
              <a:rPr lang="en-US" b="1" i="0" dirty="0">
                <a:solidFill>
                  <a:schemeClr val="bg2">
                    <a:lumMod val="75000"/>
                    <a:lumOff val="25000"/>
                  </a:schemeClr>
                </a:solidFill>
                <a:effectLst>
                  <a:outerShdw blurRad="38100" dist="38100" dir="2700000" algn="tl">
                    <a:srgbClr val="000000">
                      <a:alpha val="43137"/>
                    </a:srgbClr>
                  </a:outerShdw>
                </a:effectLst>
                <a:latin typeface="+mj-lt"/>
              </a:rPr>
              <a:t>Problem:</a:t>
            </a:r>
          </a:p>
          <a:p>
            <a:pPr algn="just"/>
            <a:r>
              <a:rPr lang="en-US" sz="1800" dirty="0"/>
              <a:t>The problem addressed in this project is the challenge of accurately forecasting demand in e-commerce. With fluctuating sales patterns influenced by various factors such as product details, pricing, and customer behavior, businesses often struggle with overstocking or understocking inventory. The goal is to develop a machine learning-based solution using historical sales data to predict future demand, optimize inventory management, and enable informed decision-making for pricing and stock replenishment.</a:t>
            </a:r>
            <a:endParaRPr lang="en-US" sz="1800" dirty="0">
              <a:solidFill>
                <a:schemeClr val="tx1">
                  <a:lumMod val="6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8016155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F25F-7339-41EA-BD41-F396524AF6D4}"/>
              </a:ext>
            </a:extLst>
          </p:cNvPr>
          <p:cNvSpPr>
            <a:spLocks noGrp="1"/>
          </p:cNvSpPr>
          <p:nvPr>
            <p:ph type="title"/>
          </p:nvPr>
        </p:nvSpPr>
        <p:spPr/>
        <p:txBody>
          <a:bodyPr>
            <a:normAutofit fontScale="90000"/>
          </a:bodyPr>
          <a:lstStyle/>
          <a:p>
            <a:r>
              <a:rPr lang="en-US" dirty="0"/>
              <a:t>EXISTING SYSTEM</a:t>
            </a:r>
            <a:br>
              <a:rPr lang="en-US" dirty="0"/>
            </a:br>
            <a:endParaRPr lang="en-US" dirty="0"/>
          </a:p>
        </p:txBody>
      </p:sp>
      <p:sp>
        <p:nvSpPr>
          <p:cNvPr id="3" name="Content Placeholder 2">
            <a:extLst>
              <a:ext uri="{FF2B5EF4-FFF2-40B4-BE49-F238E27FC236}">
                <a16:creationId xmlns:a16="http://schemas.microsoft.com/office/drawing/2014/main" id="{0C320DA1-7713-4944-A363-AA4F58ADAEBA}"/>
              </a:ext>
            </a:extLst>
          </p:cNvPr>
          <p:cNvSpPr>
            <a:spLocks noGrp="1"/>
          </p:cNvSpPr>
          <p:nvPr>
            <p:ph idx="1"/>
          </p:nvPr>
        </p:nvSpPr>
        <p:spPr>
          <a:xfrm>
            <a:off x="1079500" y="1790700"/>
            <a:ext cx="10026650" cy="4911852"/>
          </a:xfrm>
        </p:spPr>
        <p:txBody>
          <a:bodyPr>
            <a:normAutofit/>
          </a:bodyPr>
          <a:lstStyle/>
          <a:p>
            <a:pPr>
              <a:lnSpc>
                <a:spcPct val="115000"/>
              </a:lnSpc>
              <a:spcAft>
                <a:spcPts val="800"/>
              </a:spcAft>
            </a:pPr>
            <a:r>
              <a:rPr lang="en-US" dirty="0">
                <a:effectLst>
                  <a:outerShdw blurRad="38100" dist="38100" dir="2700000" algn="tl">
                    <a:srgbClr val="000000">
                      <a:alpha val="43137"/>
                    </a:srgbClr>
                  </a:outerShdw>
                </a:effectLst>
                <a:latin typeface="+mj-lt"/>
              </a:rPr>
              <a:t> </a:t>
            </a:r>
            <a:r>
              <a:rPr lang="en-IN" sz="1800" dirty="0">
                <a:effectLst/>
                <a:latin typeface="Avenir Next LT Pro Light" panose="020B0304020202020204" pitchFamily="34" charset="0"/>
                <a:ea typeface="Calibri" panose="020F0502020204030204" pitchFamily="34" charset="0"/>
                <a:cs typeface="Times New Roman" panose="02020603050405020304" pitchFamily="18" charset="0"/>
              </a:rPr>
              <a:t>Presently, e-commerce firms usually carry out their demand forecasting in a basic way through the use of he sales history and simple mathematical formulae. Regular techniques like moving averages or a seasonal pattern are often employed in sales projection. These methods often do not consider things like advertisements, changes in the occasion, or competitor’s action thereby making predictions less accurate. </a:t>
            </a:r>
          </a:p>
          <a:p>
            <a:pPr>
              <a:lnSpc>
                <a:spcPct val="115000"/>
              </a:lnSpc>
              <a:spcAft>
                <a:spcPts val="800"/>
              </a:spcAft>
            </a:pPr>
            <a:r>
              <a:rPr lang="en-IN" sz="1800" dirty="0">
                <a:effectLst/>
                <a:latin typeface="Avenir Next LT Pro Light" panose="020B0304020202020204" pitchFamily="34" charset="0"/>
                <a:ea typeface="Calibri" panose="020F0502020204030204" pitchFamily="34" charset="0"/>
                <a:cs typeface="Times New Roman" panose="02020603050405020304" pitchFamily="18" charset="0"/>
              </a:rPr>
              <a:t>Further, most of the current systems do not support real time forecasting of market conditions and hence the business cannot easily change its strategies to meet changing market conditions. As useful as such conventional tools may be in establishing some of the simplest trends, they are inadequate in capturing more intricate trends in sales data as observed in e-commerce applications.</a:t>
            </a:r>
            <a:endParaRPr lang="en-US" b="0" i="0" dirty="0">
              <a:solidFill>
                <a:schemeClr val="tx1">
                  <a:lumMod val="65000"/>
                </a:schemeClr>
              </a:solidFill>
              <a:effectLst>
                <a:outerShdw blurRad="38100" dist="38100" dir="2700000" algn="tl">
                  <a:srgbClr val="000000">
                    <a:alpha val="43137"/>
                  </a:srgbClr>
                </a:outerShdw>
              </a:effectLst>
              <a:latin typeface="Avenir Next LT Pro Light" panose="020B0304020202020204" pitchFamily="34" charset="0"/>
            </a:endParaRPr>
          </a:p>
        </p:txBody>
      </p:sp>
    </p:spTree>
    <p:extLst>
      <p:ext uri="{BB962C8B-B14F-4D97-AF65-F5344CB8AC3E}">
        <p14:creationId xmlns:p14="http://schemas.microsoft.com/office/powerpoint/2010/main" val="24645743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168F-D333-4482-930A-9E0E1306E4ED}"/>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34CD4A42-C7FF-4972-88A4-8773FBE9EA32}"/>
              </a:ext>
            </a:extLst>
          </p:cNvPr>
          <p:cNvSpPr>
            <a:spLocks noGrp="1"/>
          </p:cNvSpPr>
          <p:nvPr>
            <p:ph idx="1"/>
          </p:nvPr>
        </p:nvSpPr>
        <p:spPr/>
        <p:txBody>
          <a:bodyPr>
            <a:normAutofit fontScale="92500" lnSpcReduction="10000"/>
          </a:bodyPr>
          <a:lstStyle/>
          <a:p>
            <a:pPr marL="0" indent="0">
              <a:buNone/>
            </a:pPr>
            <a:endParaRPr lang="en-US" dirty="0"/>
          </a:p>
          <a:p>
            <a:r>
              <a:rPr lang="en-US" dirty="0"/>
              <a:t>This project develops a machine learning-based demand forecasting model for e-commerce to optimize inventory and enhance decision-making. Using a dataset of 676 rows and 30 features, including product details, pricing, customer behavior, and temporal patterns, data was preprocessed for quality. </a:t>
            </a:r>
          </a:p>
          <a:p>
            <a:r>
              <a:rPr lang="en-US" dirty="0"/>
              <a:t>The ARIMA model was employed to capture trends, seasonality, and cyclic patterns in time-series data, generating forecasted demand values. The results include valuable insights on future demand, with confidence intervals indicating prediction variability. This solution helps businesses make accurate demand predictions, optimize inventory management, and make data-driven decisions for pricing and stock levels, ultimately improving operational efficiency and customer satisfaction.</a:t>
            </a:r>
          </a:p>
          <a:p>
            <a:pPr algn="just"/>
            <a:endParaRPr lang="en-US" dirty="0">
              <a:solidFill>
                <a:schemeClr val="tx1">
                  <a:lumMod val="6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864880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9992-C4BF-45A9-9C85-04910BA709CF}"/>
              </a:ext>
            </a:extLst>
          </p:cNvPr>
          <p:cNvSpPr>
            <a:spLocks noGrp="1"/>
          </p:cNvSpPr>
          <p:nvPr>
            <p:ph type="title"/>
          </p:nvPr>
        </p:nvSpPr>
        <p:spPr>
          <a:xfrm>
            <a:off x="1079499" y="397566"/>
            <a:ext cx="10519467" cy="526773"/>
          </a:xfrm>
        </p:spPr>
        <p:txBody>
          <a:bodyPr>
            <a:normAutofit fontScale="90000"/>
          </a:bodyPr>
          <a:lstStyle/>
          <a:p>
            <a:r>
              <a:rPr lang="en-IN" sz="3100" b="1" kern="100" dirty="0">
                <a:effectLst/>
                <a:ea typeface="Calibri" panose="020F0502020204030204" pitchFamily="34" charset="0"/>
                <a:cs typeface="Times New Roman" panose="02020603050405020304" pitchFamily="18" charset="0"/>
              </a:rPr>
              <a:t>OUTPUT: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082924C0-4688-510A-2C27-488D2BAA7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4" y="1113805"/>
            <a:ext cx="4888882" cy="5000625"/>
          </a:xfrm>
          <a:prstGeom prst="rect">
            <a:avLst/>
          </a:prstGeom>
        </p:spPr>
      </p:pic>
      <p:pic>
        <p:nvPicPr>
          <p:cNvPr id="8" name="Picture 7">
            <a:extLst>
              <a:ext uri="{FF2B5EF4-FFF2-40B4-BE49-F238E27FC236}">
                <a16:creationId xmlns:a16="http://schemas.microsoft.com/office/drawing/2014/main" id="{AD8F012A-8AD1-C104-13A7-EA4F4F7410CE}"/>
              </a:ext>
            </a:extLst>
          </p:cNvPr>
          <p:cNvPicPr>
            <a:picLocks noChangeAspect="1"/>
          </p:cNvPicPr>
          <p:nvPr/>
        </p:nvPicPr>
        <p:blipFill>
          <a:blip r:embed="rId3"/>
          <a:stretch>
            <a:fillRect/>
          </a:stretch>
        </p:blipFill>
        <p:spPr>
          <a:xfrm>
            <a:off x="5233988" y="1113805"/>
            <a:ext cx="6799128" cy="5000625"/>
          </a:xfrm>
          <a:prstGeom prst="rect">
            <a:avLst/>
          </a:prstGeom>
        </p:spPr>
      </p:pic>
    </p:spTree>
    <p:extLst>
      <p:ext uri="{BB962C8B-B14F-4D97-AF65-F5344CB8AC3E}">
        <p14:creationId xmlns:p14="http://schemas.microsoft.com/office/powerpoint/2010/main" val="162470408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6334-2FCB-4FDA-9D73-F3EC18F5EFF1}"/>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5E8D271B-3869-2D52-FA10-EAAD75F91108}"/>
              </a:ext>
            </a:extLst>
          </p:cNvPr>
          <p:cNvSpPr>
            <a:spLocks noGrp="1"/>
          </p:cNvSpPr>
          <p:nvPr>
            <p:ph idx="1"/>
          </p:nvPr>
        </p:nvSpPr>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Vasiliki, K.; Vasileios, A.; Thomas, L.; George, 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Elisavet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 Panagiotis, S. IDS for Industrial Applications: A Federated Learning Approach with Active Personalization. Sensors 2021, 21, 6743.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Venkataramanan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Kaza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Annaswamy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A.M. DER Forecast using Privacy Preserving Federated Learning.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arXiv</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2021, arXiv:2107.03248.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Susan Li (Jul 9, 2018) An End-to-End Project on Time Series Analysis and Forecasting with Python. https://towardsdatascience.com/an-end-to-end-project-on-time-seriesanalysis-and-forecasting-with-python-4835e6bf050b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Mupparaju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Kalyan, Anurag Soni, Prasad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Gujela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Matthew A. Lanham. "A Comparative Study of Machine Learning Frameworks for Demand Forecasting." (2018).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[5]Demand Forecasting of E-Commerce Enterprises Based on Horizontal Federated Learning from the Perspective of Sustainable Development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Juntao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Tianxu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Cui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Kaiwen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Yang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Ruiping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Yuan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Liyan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 1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Mengtao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 2</a:t>
            </a:r>
          </a:p>
          <a:p>
            <a:endParaRPr lang="en-IN" dirty="0"/>
          </a:p>
        </p:txBody>
      </p:sp>
    </p:spTree>
    <p:extLst>
      <p:ext uri="{BB962C8B-B14F-4D97-AF65-F5344CB8AC3E}">
        <p14:creationId xmlns:p14="http://schemas.microsoft.com/office/powerpoint/2010/main" val="2088658667"/>
      </p:ext>
    </p:extLst>
  </p:cSld>
  <p:clrMapOvr>
    <a:masterClrMapping/>
  </p:clrMapOvr>
  <p:transition spd="slow">
    <p:wipe/>
  </p:transition>
</p:sld>
</file>

<file path=ppt/theme/theme1.xml><?xml version="1.0" encoding="utf-8"?>
<a:theme xmlns:a="http://schemas.openxmlformats.org/drawingml/2006/main" name="LeafVTI">
  <a:themeElements>
    <a:clrScheme name="AnalogousFromRegularSeedLeftStep">
      <a:dk1>
        <a:srgbClr val="000000"/>
      </a:dk1>
      <a:lt1>
        <a:srgbClr val="FFFFFF"/>
      </a:lt1>
      <a:dk2>
        <a:srgbClr val="311B25"/>
      </a:dk2>
      <a:lt2>
        <a:srgbClr val="F0F2F3"/>
      </a:lt2>
      <a:accent1>
        <a:srgbClr val="E78129"/>
      </a:accent1>
      <a:accent2>
        <a:srgbClr val="D52017"/>
      </a:accent2>
      <a:accent3>
        <a:srgbClr val="E7296F"/>
      </a:accent3>
      <a:accent4>
        <a:srgbClr val="D517AD"/>
      </a:accent4>
      <a:accent5>
        <a:srgbClr val="C029E7"/>
      </a:accent5>
      <a:accent6>
        <a:srgbClr val="621BD6"/>
      </a:accent6>
      <a:hlink>
        <a:srgbClr val="3F84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752</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Arial</vt:lpstr>
      <vt:lpstr>Avenir Next LT Pro Light</vt:lpstr>
      <vt:lpstr>Calibri</vt:lpstr>
      <vt:lpstr>Rockwell Nova Light</vt:lpstr>
      <vt:lpstr>Sabon Next LT (Headings)</vt:lpstr>
      <vt:lpstr>Times New Roman</vt:lpstr>
      <vt:lpstr>Wingdings</vt:lpstr>
      <vt:lpstr>LeafVTI</vt:lpstr>
      <vt:lpstr> PROJECT   DEMAND FORECASTING IN E-COMMERCE </vt:lpstr>
      <vt:lpstr>Batch             :  1   PRESENTED BY  : YUVASHREE R   MENTOR           : LOKESH KUMAR   DOMAIN           : MACHINE LEARNING </vt:lpstr>
      <vt:lpstr>ABSTRACT</vt:lpstr>
      <vt:lpstr>OBJECTIVE</vt:lpstr>
      <vt:lpstr>Problem Statement</vt:lpstr>
      <vt:lpstr>EXISTING SYSTEM </vt:lpstr>
      <vt:lpstr>PROPOSED SYSTEM</vt:lpstr>
      <vt:lpstr>OUTPUT: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JOB PORTAL WITH AUTOMATIC RESUME GENERATION</dc:title>
  <dc:creator>GOWTHAMI D</dc:creator>
  <cp:lastModifiedBy>Yuvashree R</cp:lastModifiedBy>
  <cp:revision>65</cp:revision>
  <dcterms:created xsi:type="dcterms:W3CDTF">2021-02-19T05:40:17Z</dcterms:created>
  <dcterms:modified xsi:type="dcterms:W3CDTF">2024-11-26T15:45:27Z</dcterms:modified>
</cp:coreProperties>
</file>