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9"/>
  </p:notesMasterIdLst>
  <p:sldIdLst>
    <p:sldId id="256" r:id="rId2"/>
    <p:sldId id="286" r:id="rId3"/>
    <p:sldId id="257" r:id="rId4"/>
    <p:sldId id="260" r:id="rId5"/>
    <p:sldId id="275" r:id="rId6"/>
    <p:sldId id="261" r:id="rId7"/>
    <p:sldId id="269" r:id="rId8"/>
    <p:sldId id="258" r:id="rId9"/>
    <p:sldId id="276" r:id="rId10"/>
    <p:sldId id="284" r:id="rId11"/>
    <p:sldId id="277" r:id="rId12"/>
    <p:sldId id="282" r:id="rId13"/>
    <p:sldId id="289" r:id="rId14"/>
    <p:sldId id="290" r:id="rId15"/>
    <p:sldId id="291" r:id="rId16"/>
    <p:sldId id="292"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I D" initials="GD" lastIdx="1" clrIdx="0">
    <p:extLst>
      <p:ext uri="{19B8F6BF-5375-455C-9EA6-DF929625EA0E}">
        <p15:presenceInfo xmlns:p15="http://schemas.microsoft.com/office/powerpoint/2012/main" userId="981c3142cb52ae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3"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314CC-2417-4CAF-AB01-3CE4FC885A56}"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28595-9799-4E13-9FC5-76694982072B}" type="slidenum">
              <a:rPr lang="en-IN" smtClean="0"/>
              <a:t>‹#›</a:t>
            </a:fld>
            <a:endParaRPr lang="en-IN"/>
          </a:p>
        </p:txBody>
      </p:sp>
    </p:spTree>
    <p:extLst>
      <p:ext uri="{BB962C8B-B14F-4D97-AF65-F5344CB8AC3E}">
        <p14:creationId xmlns:p14="http://schemas.microsoft.com/office/powerpoint/2010/main" val="2538794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928595-9799-4E13-9FC5-76694982072B}" type="slidenum">
              <a:rPr lang="en-IN" smtClean="0"/>
              <a:t>10</a:t>
            </a:fld>
            <a:endParaRPr lang="en-IN"/>
          </a:p>
        </p:txBody>
      </p:sp>
    </p:spTree>
    <p:extLst>
      <p:ext uri="{BB962C8B-B14F-4D97-AF65-F5344CB8AC3E}">
        <p14:creationId xmlns:p14="http://schemas.microsoft.com/office/powerpoint/2010/main" val="278749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172553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43242812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03871753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15568105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1346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12587511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51264119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66360457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17058258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00649677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10/18/2024</a:t>
            </a:fld>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09186069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10/18/2024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7472365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p:wipe/>
  </p:transition>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58FB75-5CF4-46CD-8B31-2159CDB6900B}"/>
              </a:ext>
            </a:extLst>
          </p:cNvPr>
          <p:cNvSpPr>
            <a:spLocks noGrp="1"/>
          </p:cNvSpPr>
          <p:nvPr>
            <p:ph type="ctrTitle"/>
          </p:nvPr>
        </p:nvSpPr>
        <p:spPr>
          <a:xfrm>
            <a:off x="4983900" y="1079500"/>
            <a:ext cx="6119131" cy="2138400"/>
          </a:xfrm>
        </p:spPr>
        <p:txBody>
          <a:bodyPr>
            <a:normAutofit/>
          </a:bodyPr>
          <a:lstStyle/>
          <a:p>
            <a:r>
              <a:rPr lang="en-US" sz="2800" dirty="0">
                <a:solidFill>
                  <a:srgbClr val="FFFFFF"/>
                </a:solidFill>
                <a:effectLst>
                  <a:outerShdw blurRad="38100" dist="38100" dir="2700000" algn="tl">
                    <a:srgbClr val="000000">
                      <a:alpha val="43137"/>
                    </a:srgbClr>
                  </a:outerShdw>
                </a:effectLst>
              </a:rPr>
              <a:t>MINI PROJECT</a:t>
            </a:r>
            <a:br>
              <a:rPr lang="en-US" sz="2800" dirty="0">
                <a:solidFill>
                  <a:srgbClr val="FFFFFF"/>
                </a:solidFill>
                <a:effectLst>
                  <a:outerShdw blurRad="38100" dist="38100" dir="2700000" algn="tl">
                    <a:srgbClr val="000000">
                      <a:alpha val="43137"/>
                    </a:srgbClr>
                  </a:outerShdw>
                </a:effectLst>
              </a:rPr>
            </a:br>
            <a:r>
              <a:rPr lang="en-US" sz="2800" dirty="0">
                <a:solidFill>
                  <a:srgbClr val="FFFFFF"/>
                </a:solidFill>
                <a:effectLst>
                  <a:outerShdw blurRad="38100" dist="38100" dir="2700000" algn="tl">
                    <a:srgbClr val="000000">
                      <a:alpha val="43137"/>
                    </a:srgbClr>
                  </a:outerShdw>
                </a:effectLst>
              </a:rPr>
              <a:t> </a:t>
            </a:r>
            <a:br>
              <a:rPr lang="en-US" sz="2800" dirty="0">
                <a:solidFill>
                  <a:srgbClr val="FFFFFF"/>
                </a:solidFill>
                <a:effectLst>
                  <a:outerShdw blurRad="38100" dist="38100" dir="2700000" algn="tl">
                    <a:srgbClr val="000000">
                      <a:alpha val="43137"/>
                    </a:srgbClr>
                  </a:outerShdw>
                </a:effectLst>
              </a:rPr>
            </a:br>
            <a:r>
              <a:rPr lang="en-IN" sz="1600" b="1" dirty="0">
                <a:effectLst/>
                <a:ea typeface="Calibri" panose="020F0502020204030204" pitchFamily="34" charset="0"/>
                <a:cs typeface="Times New Roman" panose="02020603050405020304" pitchFamily="18" charset="0"/>
              </a:rPr>
              <a:t>DEMAND FORECASTING IN E-COMMERCE</a:t>
            </a:r>
            <a:br>
              <a:rPr lang="en-US" sz="2800" dirty="0">
                <a:solidFill>
                  <a:srgbClr val="FFFFFF"/>
                </a:solidFill>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cxnSp>
        <p:nvCxnSpPr>
          <p:cNvPr id="2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33C8CEF9-386E-4D70-8231-70BA1C6B1F58}"/>
              </a:ext>
            </a:extLst>
          </p:cNvPr>
          <p:cNvSpPr>
            <a:spLocks noGrp="1"/>
          </p:cNvSpPr>
          <p:nvPr>
            <p:ph type="subTitle" idx="1"/>
          </p:nvPr>
        </p:nvSpPr>
        <p:spPr>
          <a:xfrm>
            <a:off x="5323581" y="3755259"/>
            <a:ext cx="5575300" cy="2663289"/>
          </a:xfrm>
        </p:spPr>
        <p:txBody>
          <a:bodyPr>
            <a:normAutofit/>
          </a:bodyPr>
          <a:lstStyle/>
          <a:p>
            <a:pPr algn="r"/>
            <a:endParaRPr lang="en-US" sz="2400" dirty="0">
              <a:solidFill>
                <a:srgbClr val="FFFFFF"/>
              </a:solidFill>
              <a:latin typeface="Sabon Next LT (Headings)"/>
            </a:endParaRPr>
          </a:p>
          <a:p>
            <a:pPr algn="r"/>
            <a:endParaRPr lang="en-US" sz="2400" dirty="0">
              <a:solidFill>
                <a:srgbClr val="FFFFFF"/>
              </a:solidFill>
              <a:latin typeface="Sabon Next LT (Headings)"/>
            </a:endParaRPr>
          </a:p>
          <a:p>
            <a:pPr algn="r"/>
            <a:endParaRPr lang="en-US" sz="2400" dirty="0">
              <a:solidFill>
                <a:srgbClr val="FFFFFF"/>
              </a:solidFill>
              <a:latin typeface="Sabon Next LT (Headings)"/>
            </a:endParaRPr>
          </a:p>
          <a:p>
            <a:endParaRPr lang="en-US" dirty="0"/>
          </a:p>
        </p:txBody>
      </p:sp>
      <p:pic>
        <p:nvPicPr>
          <p:cNvPr id="5" name="Picture 4">
            <a:extLst>
              <a:ext uri="{FF2B5EF4-FFF2-40B4-BE49-F238E27FC236}">
                <a16:creationId xmlns:a16="http://schemas.microsoft.com/office/drawing/2014/main" id="{FB75A6C0-4E16-F253-1901-CCE015B23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 y="-109330"/>
            <a:ext cx="5068957" cy="6975041"/>
          </a:xfrm>
          <a:prstGeom prst="rect">
            <a:avLst/>
          </a:prstGeom>
        </p:spPr>
      </p:pic>
    </p:spTree>
    <p:extLst>
      <p:ext uri="{BB962C8B-B14F-4D97-AF65-F5344CB8AC3E}">
        <p14:creationId xmlns:p14="http://schemas.microsoft.com/office/powerpoint/2010/main" val="114558503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FA2C-4D30-4BC4-94CA-593DF712DAF9}"/>
              </a:ext>
            </a:extLst>
          </p:cNvPr>
          <p:cNvSpPr>
            <a:spLocks noGrp="1"/>
          </p:cNvSpPr>
          <p:nvPr>
            <p:ph type="title"/>
          </p:nvPr>
        </p:nvSpPr>
        <p:spPr>
          <a:xfrm>
            <a:off x="1079501" y="1011238"/>
            <a:ext cx="3905250" cy="1292662"/>
          </a:xfrm>
        </p:spPr>
        <p:txBody>
          <a:bodyPr/>
          <a:lstStyle/>
          <a:p>
            <a:r>
              <a:rPr lang="en-US" dirty="0"/>
              <a:t>FLOWCHART</a:t>
            </a:r>
          </a:p>
        </p:txBody>
      </p:sp>
      <p:pic>
        <p:nvPicPr>
          <p:cNvPr id="7" name="Content Placeholder 4">
            <a:extLst>
              <a:ext uri="{FF2B5EF4-FFF2-40B4-BE49-F238E27FC236}">
                <a16:creationId xmlns:a16="http://schemas.microsoft.com/office/drawing/2014/main" id="{8F257546-21F7-2D8B-A233-E38810667217}"/>
              </a:ext>
            </a:extLst>
          </p:cNvPr>
          <p:cNvPicPr>
            <a:picLocks noGrp="1" noChangeAspect="1"/>
          </p:cNvPicPr>
          <p:nvPr/>
        </p:nvPicPr>
        <p:blipFill>
          <a:blip r:embed="rId3"/>
          <a:stretch>
            <a:fillRect/>
          </a:stretch>
        </p:blipFill>
        <p:spPr>
          <a:xfrm>
            <a:off x="5755146" y="671804"/>
            <a:ext cx="4853762" cy="5289760"/>
          </a:xfrm>
          <a:prstGeom prst="rect">
            <a:avLst/>
          </a:prstGeom>
        </p:spPr>
      </p:pic>
    </p:spTree>
    <p:extLst>
      <p:ext uri="{BB962C8B-B14F-4D97-AF65-F5344CB8AC3E}">
        <p14:creationId xmlns:p14="http://schemas.microsoft.com/office/powerpoint/2010/main" val="320353409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DCE30B-6C01-431B-9D00-31373144F087}"/>
              </a:ext>
            </a:extLst>
          </p:cNvPr>
          <p:cNvSpPr>
            <a:spLocks noGrp="1"/>
          </p:cNvSpPr>
          <p:nvPr>
            <p:ph type="title"/>
          </p:nvPr>
        </p:nvSpPr>
        <p:spPr/>
        <p:txBody>
          <a:bodyPr/>
          <a:lstStyle/>
          <a:p>
            <a:r>
              <a:rPr lang="en-US" dirty="0"/>
              <a:t>FORMULAS</a:t>
            </a:r>
          </a:p>
        </p:txBody>
      </p:sp>
      <p:pic>
        <p:nvPicPr>
          <p:cNvPr id="2" name="Content Placeholder 4">
            <a:extLst>
              <a:ext uri="{FF2B5EF4-FFF2-40B4-BE49-F238E27FC236}">
                <a16:creationId xmlns:a16="http://schemas.microsoft.com/office/drawing/2014/main" id="{FF6D4888-BE65-C22C-C513-E3FCA808BED7}"/>
              </a:ext>
            </a:extLst>
          </p:cNvPr>
          <p:cNvPicPr>
            <a:picLocks noGrp="1" noChangeAspect="1"/>
          </p:cNvPicPr>
          <p:nvPr/>
        </p:nvPicPr>
        <p:blipFill>
          <a:blip r:embed="rId2"/>
          <a:stretch>
            <a:fillRect/>
          </a:stretch>
        </p:blipFill>
        <p:spPr>
          <a:xfrm>
            <a:off x="2202026" y="1876986"/>
            <a:ext cx="6592230" cy="3104027"/>
          </a:xfrm>
          <a:prstGeom prst="rect">
            <a:avLst/>
          </a:prstGeom>
        </p:spPr>
      </p:pic>
    </p:spTree>
    <p:extLst>
      <p:ext uri="{BB962C8B-B14F-4D97-AF65-F5344CB8AC3E}">
        <p14:creationId xmlns:p14="http://schemas.microsoft.com/office/powerpoint/2010/main" val="32715943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9992-C4BF-45A9-9C85-04910BA709CF}"/>
              </a:ext>
            </a:extLst>
          </p:cNvPr>
          <p:cNvSpPr>
            <a:spLocks noGrp="1"/>
          </p:cNvSpPr>
          <p:nvPr>
            <p:ph type="title"/>
          </p:nvPr>
        </p:nvSpPr>
        <p:spPr>
          <a:xfrm>
            <a:off x="1079499" y="397566"/>
            <a:ext cx="10519467" cy="526773"/>
          </a:xfrm>
        </p:spPr>
        <p:txBody>
          <a:bodyPr>
            <a:normAutofit fontScale="90000"/>
          </a:bodyPr>
          <a:lstStyle/>
          <a:p>
            <a:r>
              <a:rPr lang="en-IN" sz="3100" b="1" kern="100" dirty="0" err="1">
                <a:effectLst/>
                <a:ea typeface="Calibri" panose="020F0502020204030204" pitchFamily="34" charset="0"/>
                <a:cs typeface="Times New Roman" panose="02020603050405020304" pitchFamily="18" charset="0"/>
              </a:rPr>
              <a:t>OUTPUT:ProductA_Dynamic_Regression.R</a:t>
            </a:r>
            <a:r>
              <a:rPr lang="en-IN" sz="3100" b="1" kern="100" dirty="0">
                <a:effectLst/>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258E1D5B-24B6-84D8-D58C-EA8B07FF6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888" y="924339"/>
            <a:ext cx="6255721" cy="3724504"/>
          </a:xfrm>
          <a:prstGeom prst="rect">
            <a:avLst/>
          </a:prstGeom>
        </p:spPr>
      </p:pic>
      <p:pic>
        <p:nvPicPr>
          <p:cNvPr id="6" name="Picture 5">
            <a:extLst>
              <a:ext uri="{FF2B5EF4-FFF2-40B4-BE49-F238E27FC236}">
                <a16:creationId xmlns:a16="http://schemas.microsoft.com/office/drawing/2014/main" id="{6B1F52FC-6A03-A759-F203-55974D268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502" y="4818082"/>
            <a:ext cx="5756491" cy="1762677"/>
          </a:xfrm>
          <a:prstGeom prst="rect">
            <a:avLst/>
          </a:prstGeom>
        </p:spPr>
      </p:pic>
    </p:spTree>
    <p:extLst>
      <p:ext uri="{BB962C8B-B14F-4D97-AF65-F5344CB8AC3E}">
        <p14:creationId xmlns:p14="http://schemas.microsoft.com/office/powerpoint/2010/main" val="162470408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EC7E-62ED-4663-BAE4-8627AE87A375}"/>
              </a:ext>
            </a:extLst>
          </p:cNvPr>
          <p:cNvSpPr>
            <a:spLocks noGrp="1"/>
          </p:cNvSpPr>
          <p:nvPr>
            <p:ph type="title"/>
          </p:nvPr>
        </p:nvSpPr>
        <p:spPr>
          <a:xfrm>
            <a:off x="961973" y="315457"/>
            <a:ext cx="10026650" cy="655637"/>
          </a:xfrm>
        </p:spPr>
        <p:txBody>
          <a:bodyPr>
            <a:normAutofit fontScale="90000"/>
          </a:bodyPr>
          <a:lstStyle/>
          <a:p>
            <a:r>
              <a:rPr lang="en-US" dirty="0"/>
              <a:t>OUTPUT:</a:t>
            </a:r>
            <a:r>
              <a:rPr lang="en-IN" sz="3100" b="1" kern="100" dirty="0" err="1">
                <a:effectLst/>
                <a:latin typeface="Calibri" panose="020F0502020204030204" pitchFamily="34" charset="0"/>
                <a:ea typeface="Calibri" panose="020F0502020204030204" pitchFamily="34" charset="0"/>
                <a:cs typeface="Times New Roman" panose="02020603050405020304" pitchFamily="18" charset="0"/>
              </a:rPr>
              <a:t>ProductA_Multivariate_Regression.R</a:t>
            </a:r>
            <a:r>
              <a:rPr lang="en-IN" sz="3100" b="1"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BD5A2E84-D711-B658-5719-69572FB9CA6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7412" y="835749"/>
            <a:ext cx="6755298" cy="2519667"/>
          </a:xfrm>
          <a:prstGeom prst="rect">
            <a:avLst/>
          </a:prstGeom>
          <a:noFill/>
          <a:ln>
            <a:noFill/>
          </a:ln>
        </p:spPr>
      </p:pic>
      <p:pic>
        <p:nvPicPr>
          <p:cNvPr id="7" name="Picture 6">
            <a:extLst>
              <a:ext uri="{FF2B5EF4-FFF2-40B4-BE49-F238E27FC236}">
                <a16:creationId xmlns:a16="http://schemas.microsoft.com/office/drawing/2014/main" id="{B3FB4392-1B20-A993-ACE4-A1B923B1B2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9494" y="3608843"/>
            <a:ext cx="5731510" cy="2933700"/>
          </a:xfrm>
          <a:prstGeom prst="rect">
            <a:avLst/>
          </a:prstGeom>
          <a:noFill/>
          <a:ln>
            <a:noFill/>
          </a:ln>
        </p:spPr>
      </p:pic>
      <p:pic>
        <p:nvPicPr>
          <p:cNvPr id="4" name="Picture 3">
            <a:extLst>
              <a:ext uri="{FF2B5EF4-FFF2-40B4-BE49-F238E27FC236}">
                <a16:creationId xmlns:a16="http://schemas.microsoft.com/office/drawing/2014/main" id="{08C4DA05-0AD2-DF50-FC6D-F784B21D4C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8804" y="4011563"/>
            <a:ext cx="3862608" cy="2282233"/>
          </a:xfrm>
          <a:prstGeom prst="rect">
            <a:avLst/>
          </a:prstGeom>
        </p:spPr>
      </p:pic>
    </p:spTree>
    <p:extLst>
      <p:ext uri="{BB962C8B-B14F-4D97-AF65-F5344CB8AC3E}">
        <p14:creationId xmlns:p14="http://schemas.microsoft.com/office/powerpoint/2010/main" val="376823727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681-0565-4D62-AC37-D705E49D4A48}"/>
              </a:ext>
            </a:extLst>
          </p:cNvPr>
          <p:cNvSpPr>
            <a:spLocks noGrp="1"/>
          </p:cNvSpPr>
          <p:nvPr>
            <p:ph type="title"/>
          </p:nvPr>
        </p:nvSpPr>
        <p:spPr>
          <a:xfrm>
            <a:off x="1079500" y="233266"/>
            <a:ext cx="10026650" cy="634481"/>
          </a:xfrm>
        </p:spPr>
        <p:txBody>
          <a:bodyPr>
            <a:normAutofit fontScale="90000"/>
          </a:bodyPr>
          <a:lstStyle/>
          <a:p>
            <a:r>
              <a:rPr lang="en-US" dirty="0"/>
              <a:t>OUTPUT:</a:t>
            </a:r>
            <a:r>
              <a:rPr lang="en-IN" sz="3100" b="1" kern="100" dirty="0" err="1">
                <a:effectLst/>
                <a:ea typeface="Calibri" panose="020F0502020204030204" pitchFamily="34" charset="0"/>
                <a:cs typeface="Times New Roman" panose="02020603050405020304" pitchFamily="18" charset="0"/>
              </a:rPr>
              <a:t>ProductA_timeseries.R</a:t>
            </a:r>
            <a:r>
              <a:rPr lang="en-IN" sz="3100" b="1" kern="100" dirty="0">
                <a:effectLst/>
                <a:ea typeface="Calibri" panose="020F0502020204030204" pitchFamily="34" charset="0"/>
                <a:cs typeface="Times New Roman" panose="02020603050405020304" pitchFamily="18" charset="0"/>
              </a:rPr>
              <a:t> :</a:t>
            </a:r>
            <a:br>
              <a:rPr lang="en-IN" sz="3100" kern="100" dirty="0">
                <a:effectLst/>
                <a:ea typeface="Calibri" panose="020F0502020204030204" pitchFamily="34" charset="0"/>
                <a:cs typeface="Times New Roman" panose="02020603050405020304" pitchFamily="18" charset="0"/>
              </a:rPr>
            </a:br>
            <a:endParaRPr lang="en-US" sz="3100" dirty="0"/>
          </a:p>
        </p:txBody>
      </p:sp>
      <p:pic>
        <p:nvPicPr>
          <p:cNvPr id="7" name="Picture 6">
            <a:extLst>
              <a:ext uri="{FF2B5EF4-FFF2-40B4-BE49-F238E27FC236}">
                <a16:creationId xmlns:a16="http://schemas.microsoft.com/office/drawing/2014/main" id="{FC1D90C3-A30F-D7FB-B683-D160C5CF2B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6553" y="833403"/>
            <a:ext cx="5346784" cy="3605318"/>
          </a:xfrm>
          <a:prstGeom prst="rect">
            <a:avLst/>
          </a:prstGeom>
          <a:noFill/>
          <a:ln>
            <a:noFill/>
          </a:ln>
        </p:spPr>
      </p:pic>
      <p:pic>
        <p:nvPicPr>
          <p:cNvPr id="4" name="Picture 3">
            <a:extLst>
              <a:ext uri="{FF2B5EF4-FFF2-40B4-BE49-F238E27FC236}">
                <a16:creationId xmlns:a16="http://schemas.microsoft.com/office/drawing/2014/main" id="{3587F48F-44B0-698E-7E83-DB74016C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213" y="4624205"/>
            <a:ext cx="8040222" cy="2000529"/>
          </a:xfrm>
          <a:prstGeom prst="rect">
            <a:avLst/>
          </a:prstGeom>
        </p:spPr>
      </p:pic>
    </p:spTree>
    <p:extLst>
      <p:ext uri="{BB962C8B-B14F-4D97-AF65-F5344CB8AC3E}">
        <p14:creationId xmlns:p14="http://schemas.microsoft.com/office/powerpoint/2010/main" val="29658690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4DD9AF-F293-EEF1-7DED-2E1C43B989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253" y="324856"/>
            <a:ext cx="5365533" cy="5208198"/>
          </a:xfrm>
          <a:prstGeom prst="rect">
            <a:avLst/>
          </a:prstGeom>
          <a:noFill/>
          <a:ln>
            <a:noFill/>
          </a:ln>
        </p:spPr>
      </p:pic>
      <p:pic>
        <p:nvPicPr>
          <p:cNvPr id="16" name="Picture 15">
            <a:extLst>
              <a:ext uri="{FF2B5EF4-FFF2-40B4-BE49-F238E27FC236}">
                <a16:creationId xmlns:a16="http://schemas.microsoft.com/office/drawing/2014/main" id="{69C90FAB-CC83-9C38-3620-5FD1C8F8CC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5116" y="370786"/>
            <a:ext cx="6147020" cy="5116338"/>
          </a:xfrm>
          <a:prstGeom prst="rect">
            <a:avLst/>
          </a:prstGeom>
          <a:noFill/>
          <a:ln>
            <a:noFill/>
          </a:ln>
        </p:spPr>
      </p:pic>
    </p:spTree>
    <p:extLst>
      <p:ext uri="{BB962C8B-B14F-4D97-AF65-F5344CB8AC3E}">
        <p14:creationId xmlns:p14="http://schemas.microsoft.com/office/powerpoint/2010/main" val="415537677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6334-2FCB-4FDA-9D73-F3EC18F5EFF1}"/>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5E8D271B-3869-2D52-FA10-EAAD75F91108}"/>
              </a:ext>
            </a:extLst>
          </p:cNvPr>
          <p:cNvSpPr>
            <a:spLocks noGrp="1"/>
          </p:cNvSpPr>
          <p:nvPr>
            <p:ph idx="1"/>
          </p:nvPr>
        </p:nvSpPr>
        <p:spPr/>
        <p:txBody>
          <a:bodyPr>
            <a:normAutofit fontScale="92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Vasiliki, K.; Vasileios, A.; Thomas, L.; George, 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Elisavet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 Panagiotis, S. IDS for Industrial Applications: A Federated Learning Approach with Active Personalization. Sensors 2021, 21, 6743.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Venkataramanan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Kaza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Annaswamy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A.M. DER Forecast using Privacy Preserving Federated Learning.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arXiv</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2021, arXiv:2107.03248.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Susan Li (Jul 9, 2018) An End-to-End Project on Time Series Analysis and Forecasting with Python. https://towardsdatascience.com/an-end-to-end-project-on-time-seriesanalysis-and-forecasting-with-python-4835e6bf050b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Mupparaju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Kalyan, Anurag Soni, Prasad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Gujela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Matthew A. Lanham. "A Comparative Study of Machine Learning Frameworks for Demand Forecasting." (2018).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[5]Demand Forecasting of E-Commerce Enterprises Based on Horizontal Federated Learning from the Perspective of Sustainable Development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Juntao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 1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Tianxu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Cui 1,*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Kaiwen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Yang 1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Ruiping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Yuan 1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Liyan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He 1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Mengtao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 2</a:t>
            </a:r>
          </a:p>
          <a:p>
            <a:endParaRPr lang="en-IN" dirty="0"/>
          </a:p>
        </p:txBody>
      </p:sp>
    </p:spTree>
    <p:extLst>
      <p:ext uri="{BB962C8B-B14F-4D97-AF65-F5344CB8AC3E}">
        <p14:creationId xmlns:p14="http://schemas.microsoft.com/office/powerpoint/2010/main" val="208865866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81F-1141-46B6-9B0D-61BAA811605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723578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4759-F335-407C-AF0A-3319F6998111}"/>
              </a:ext>
            </a:extLst>
          </p:cNvPr>
          <p:cNvSpPr>
            <a:spLocks noGrp="1"/>
          </p:cNvSpPr>
          <p:nvPr>
            <p:ph type="title"/>
          </p:nvPr>
        </p:nvSpPr>
        <p:spPr>
          <a:xfrm>
            <a:off x="1082675" y="1084262"/>
            <a:ext cx="10026650" cy="4689475"/>
          </a:xfrm>
        </p:spPr>
        <p:txBody>
          <a:bodyPr>
            <a:normAutofit/>
          </a:bodyPr>
          <a:lstStyle/>
          <a:p>
            <a:pPr algn="l"/>
            <a:r>
              <a:rPr lang="en-US" sz="2000" dirty="0">
                <a:solidFill>
                  <a:srgbClr val="FFFFFF"/>
                </a:solidFill>
                <a:cs typeface="Times New Roman" panose="02020603050405020304" pitchFamily="18" charset="0"/>
              </a:rPr>
              <a:t>                            BATCH  D5</a:t>
            </a:r>
            <a:br>
              <a:rPr lang="en-US" sz="2000" dirty="0">
                <a:solidFill>
                  <a:srgbClr val="FFFFFF"/>
                </a:solidFill>
                <a:cs typeface="Times New Roman" panose="02020603050405020304" pitchFamily="18" charset="0"/>
              </a:rPr>
            </a:br>
            <a:r>
              <a:rPr lang="en-US" sz="2000" dirty="0">
                <a:solidFill>
                  <a:srgbClr val="FFFFFF"/>
                </a:solidFill>
                <a:cs typeface="Times New Roman" panose="02020603050405020304" pitchFamily="18" charset="0"/>
              </a:rPr>
              <a:t>PRESENTED BY:</a:t>
            </a:r>
            <a:br>
              <a:rPr lang="en-US" sz="2000" dirty="0">
                <a:solidFill>
                  <a:srgbClr val="FFFFFF"/>
                </a:solidFill>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t>211422104565-YUVASHREE R</a:t>
            </a: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t>211422104520-THIRUMALAVIKA S</a:t>
            </a: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t>PROJECT CO-ORDINATOR: DR TAMILVIZHI T</a:t>
            </a: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t>DOMAIN: MACHINE LEARNING</a:t>
            </a:r>
            <a:br>
              <a:rPr lang="en-US" sz="2000" dirty="0">
                <a:solidFill>
                  <a:srgbClr val="FFFFFF"/>
                </a:solidFill>
                <a:effectLst>
                  <a:outerShdw blurRad="38100" dist="38100" dir="2700000" algn="tl">
                    <a:srgbClr val="000000">
                      <a:alpha val="43137"/>
                    </a:srgbClr>
                  </a:outerShdw>
                </a:effectLst>
                <a:cs typeface="Times New Roman" panose="02020603050405020304" pitchFamily="18" charset="0"/>
              </a:rPr>
            </a:br>
            <a:endParaRPr lang="en-US" sz="2000" dirty="0">
              <a:effectLst>
                <a:outerShdw blurRad="38100" dist="38100" dir="2700000" algn="tl">
                  <a:srgbClr val="000000">
                    <a:alpha val="43137"/>
                  </a:srgbClr>
                </a:outerShdw>
              </a:effectLst>
              <a:cs typeface="Times New Roman" panose="02020603050405020304" pitchFamily="18" charset="0"/>
            </a:endParaRPr>
          </a:p>
        </p:txBody>
      </p:sp>
    </p:spTree>
    <p:extLst>
      <p:ext uri="{BB962C8B-B14F-4D97-AF65-F5344CB8AC3E}">
        <p14:creationId xmlns:p14="http://schemas.microsoft.com/office/powerpoint/2010/main" val="207496835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2F17-2F44-46E9-895B-BFCA4BB50BC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84C2390-D74C-4822-9B9E-1E9F13E54B8D}"/>
              </a:ext>
            </a:extLst>
          </p:cNvPr>
          <p:cNvSpPr>
            <a:spLocks noGrp="1"/>
          </p:cNvSpPr>
          <p:nvPr>
            <p:ph idx="1"/>
          </p:nvPr>
        </p:nvSpPr>
        <p:spPr>
          <a:noFill/>
          <a:effectLst>
            <a:outerShdw blurRad="25400" dist="50800" dir="5400000" algn="ctr" rotWithShape="0">
              <a:srgbClr val="000000">
                <a:alpha val="43137"/>
              </a:srgbClr>
            </a:outerShdw>
          </a:effectLst>
        </p:spPr>
        <p:txBody>
          <a:bodyPr>
            <a:normAutofit/>
          </a:bodyPr>
          <a:lstStyle/>
          <a:p>
            <a:r>
              <a:rPr lang="en-US" sz="1800" kern="100" dirty="0">
                <a:effectLst/>
                <a:latin typeface="Aptos" panose="020B0004020202020204" pitchFamily="34" charset="0"/>
                <a:ea typeface="Times New Roman" panose="02020603050405020304" pitchFamily="18" charset="0"/>
                <a:cs typeface="Latha" panose="020B0604020202020204" pitchFamily="34" charset="0"/>
              </a:rPr>
              <a:t>This project focuses on developing a demand forecasting system to enhance inventory control and production scheduling by utilizing sales history and external factors influencing demand. </a:t>
            </a:r>
            <a:endParaRPr lang="en-IN" sz="1800" kern="100" dirty="0">
              <a:effectLst/>
              <a:latin typeface="Aptos" panose="020B0004020202020204" pitchFamily="34" charset="0"/>
              <a:ea typeface="Times New Roman" panose="02020603050405020304" pitchFamily="18" charset="0"/>
              <a:cs typeface="Latha" panose="020B0604020202020204" pitchFamily="34" charset="0"/>
            </a:endParaRPr>
          </a:p>
          <a:p>
            <a:r>
              <a:rPr lang="en-US" sz="1800" dirty="0">
                <a:effectLst/>
                <a:latin typeface="Aptos" panose="020B0004020202020204" pitchFamily="34" charset="0"/>
                <a:ea typeface="Times New Roman" panose="02020603050405020304" pitchFamily="18" charset="0"/>
                <a:cs typeface="Latha" panose="020B0604020202020204" pitchFamily="34" charset="0"/>
              </a:rPr>
              <a:t>Three forecasting models were employed: Dynamic Regression, which integrates external variables, seasonality, and market conditions to adapt to changing demand drivers; Multivariate Regression, which incorporates multiple predictors such as economic indicators and prior sales data to capture demand forces; and Time Series Analysis, which examines historical cycles and seasonality using tools like ARIMA for precise forecasting.</a:t>
            </a:r>
            <a:r>
              <a:rPr lang="en-US" sz="1800" kern="100" dirty="0">
                <a:effectLst/>
                <a:latin typeface="Aptos" panose="020B0004020202020204" pitchFamily="34" charset="0"/>
                <a:ea typeface="Times New Roman" panose="02020603050405020304" pitchFamily="18" charset="0"/>
                <a:cs typeface="Latha" panose="020B0604020202020204" pitchFamily="34" charset="0"/>
              </a:rPr>
              <a:t> Proper data cleaning was conducted to maintain accuracy, and Mean Absolute Percentage Error (MAPE) was applied to assess model performance.</a:t>
            </a:r>
            <a:r>
              <a:rPr lang="en-US" sz="1800" dirty="0">
                <a:effectLst/>
                <a:latin typeface="Aptos" panose="020B0004020202020204" pitchFamily="34" charset="0"/>
                <a:ea typeface="Times New Roman" panose="02020603050405020304" pitchFamily="18" charset="0"/>
                <a:cs typeface="Latha" panose="020B0604020202020204" pitchFamily="34" charset="0"/>
              </a:rPr>
              <a:t> The system is crucial for the cardboard manufacturing company, as it optimizes the supply chain, reduces waste, manages inventory effectively, and ensures customer satisfaction by accurately capturing product demand patterns</a:t>
            </a:r>
            <a:endParaRPr lang="en-IN" sz="1800" kern="100" dirty="0">
              <a:effectLst/>
              <a:latin typeface="Aptos" panose="020B0004020202020204" pitchFamily="34" charset="0"/>
              <a:ea typeface="Times New Roman" panose="02020603050405020304" pitchFamily="18" charset="0"/>
              <a:cs typeface="Latha" panose="020B0604020202020204" pitchFamily="34" charset="0"/>
            </a:endParaRPr>
          </a:p>
          <a:p>
            <a:endParaRPr lang="en-US" dirty="0">
              <a:latin typeface="+mj-lt"/>
            </a:endParaRPr>
          </a:p>
        </p:txBody>
      </p:sp>
    </p:spTree>
    <p:extLst>
      <p:ext uri="{BB962C8B-B14F-4D97-AF65-F5344CB8AC3E}">
        <p14:creationId xmlns:p14="http://schemas.microsoft.com/office/powerpoint/2010/main" val="33346761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FC84-60CD-41B9-B716-7B412A5E769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61D3555-2965-47C1-A40D-EB1064B1DDF7}"/>
              </a:ext>
            </a:extLst>
          </p:cNvPr>
          <p:cNvSpPr>
            <a:spLocks noGrp="1"/>
          </p:cNvSpPr>
          <p:nvPr>
            <p:ph idx="1"/>
          </p:nvPr>
        </p:nvSpPr>
        <p:spPr/>
        <p:txBody>
          <a:bodyPr>
            <a:normAutofit/>
          </a:bodyPr>
          <a:lstStyle/>
          <a:p>
            <a:pPr marL="0" indent="0" algn="just">
              <a:buNone/>
            </a:pPr>
            <a:r>
              <a:rPr lang="en-US" sz="1800" dirty="0">
                <a:effectLst/>
                <a:latin typeface="Aptos" panose="020B0004020202020204" pitchFamily="34" charset="0"/>
                <a:ea typeface="Times New Roman" panose="02020603050405020304" pitchFamily="18" charset="0"/>
                <a:cs typeface="Latha" panose="020B0604020202020204" pitchFamily="34" charset="0"/>
              </a:rPr>
              <a:t>The objective of this project is to develop an effective demand forecasting system that enhances   control and production scheduling by utilizing sales history and external factors. </a:t>
            </a:r>
            <a:r>
              <a:rPr lang="en-US" sz="1800" dirty="0" err="1">
                <a:effectLst/>
                <a:latin typeface="Aptos" panose="020B0004020202020204" pitchFamily="34" charset="0"/>
                <a:ea typeface="Times New Roman" panose="02020603050405020304" pitchFamily="18" charset="0"/>
                <a:cs typeface="Latha" panose="020B0604020202020204" pitchFamily="34" charset="0"/>
              </a:rPr>
              <a:t>entory</a:t>
            </a:r>
            <a:r>
              <a:rPr lang="en-US" sz="1800" dirty="0">
                <a:effectLst/>
                <a:latin typeface="Aptos" panose="020B0004020202020204" pitchFamily="34" charset="0"/>
                <a:ea typeface="Times New Roman" panose="02020603050405020304" pitchFamily="18" charset="0"/>
                <a:cs typeface="Latha" panose="020B0604020202020204" pitchFamily="34" charset="0"/>
              </a:rPr>
              <a:t> control and production scheduling by utilizing sales history and external factors. By maintaining data accuracy and evaluating model performance through Mean Absolute Percentage Error (MAPE), the project seeks to optimize the supply chain, minimize waste, improve inventory management, and enhance customer satisfaction for the cardboard manufacturing company</a:t>
            </a:r>
          </a:p>
          <a:p>
            <a:pPr marL="0" indent="0" algn="just">
              <a:buNone/>
            </a:pPr>
            <a:endParaRPr lang="en-US" b="0" i="0" dirty="0">
              <a:solidFill>
                <a:schemeClr val="tx1">
                  <a:lumMod val="6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spTree>
    <p:extLst>
      <p:ext uri="{BB962C8B-B14F-4D97-AF65-F5344CB8AC3E}">
        <p14:creationId xmlns:p14="http://schemas.microsoft.com/office/powerpoint/2010/main" val="227954768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5875-0013-47C4-B65C-10634F27B250}"/>
              </a:ext>
            </a:extLst>
          </p:cNvPr>
          <p:cNvSpPr>
            <a:spLocks noGrp="1"/>
          </p:cNvSpPr>
          <p:nvPr>
            <p:ph type="title"/>
          </p:nvPr>
        </p:nvSpPr>
        <p:spPr/>
        <p:txBody>
          <a:bodyPr/>
          <a:lstStyle/>
          <a:p>
            <a:r>
              <a:rPr lang="en-US" b="0" i="0" dirty="0">
                <a:solidFill>
                  <a:schemeClr val="tx1">
                    <a:lumMod val="95000"/>
                  </a:schemeClr>
                </a:solidFill>
                <a:effectLst/>
              </a:rPr>
              <a:t>Problem Statement</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14740832-2F67-4A0F-9FD9-AB87F52AB39D}"/>
              </a:ext>
            </a:extLst>
          </p:cNvPr>
          <p:cNvSpPr>
            <a:spLocks noGrp="1"/>
          </p:cNvSpPr>
          <p:nvPr>
            <p:ph idx="1"/>
          </p:nvPr>
        </p:nvSpPr>
        <p:spPr/>
        <p:txBody>
          <a:bodyPr>
            <a:normAutofit/>
          </a:bodyPr>
          <a:lstStyle/>
          <a:p>
            <a:pPr algn="just">
              <a:buFont typeface="Wingdings" panose="05000000000000000000" pitchFamily="2" charset="2"/>
              <a:buChar char="Ø"/>
            </a:pPr>
            <a:r>
              <a:rPr lang="en-US" b="1" i="0" dirty="0">
                <a:solidFill>
                  <a:schemeClr val="bg2">
                    <a:lumMod val="75000"/>
                    <a:lumOff val="25000"/>
                  </a:schemeClr>
                </a:solidFill>
                <a:effectLst>
                  <a:outerShdw blurRad="38100" dist="38100" dir="2700000" algn="tl">
                    <a:srgbClr val="000000">
                      <a:alpha val="43137"/>
                    </a:srgbClr>
                  </a:outerShdw>
                </a:effectLst>
                <a:latin typeface="+mj-lt"/>
              </a:rPr>
              <a:t>Problem:</a:t>
            </a:r>
          </a:p>
          <a:p>
            <a:pPr algn="just"/>
            <a:r>
              <a:rPr lang="en-US" sz="1800" kern="100" dirty="0">
                <a:effectLst/>
                <a:latin typeface="Aptos" panose="020B0004020202020204" pitchFamily="34" charset="0"/>
                <a:ea typeface="Times New Roman" panose="02020603050405020304" pitchFamily="18" charset="0"/>
                <a:cs typeface="Latha" panose="020B0604020202020204" pitchFamily="34" charset="0"/>
              </a:rPr>
              <a:t>The cardboard manufacturing industry faces significant challenges in forecasting future demand due to unstable market conditions, climatic changes, and other factors. Poor demand forecasting leads to issues such as overstocking, stockouts, high storage costs, and missed sales, impacting logistics, performance, and profitability. Currently, the company lacks an effective system to predict demand, resulting in difficulties in maintaining optimal stock levels, meeting customer needs, and avoiding extra expenses. To address these challenges, a demand forecasting system using big data analysis, historical sales, and economic variables is essential for improving inventory control and production scheduling.</a:t>
            </a:r>
            <a:endParaRPr lang="en-IN"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indent="0" algn="just">
              <a:buNone/>
            </a:pPr>
            <a:endParaRPr lang="en-US" b="0" i="0" dirty="0">
              <a:solidFill>
                <a:schemeClr val="tx1">
                  <a:lumMod val="65000"/>
                </a:schemeClr>
              </a:solidFill>
              <a:effectLst>
                <a:outerShdw blurRad="38100" dist="38100" dir="2700000" algn="tl">
                  <a:srgbClr val="000000">
                    <a:alpha val="43137"/>
                  </a:srgbClr>
                </a:outerShdw>
              </a:effectLst>
              <a:latin typeface="+mj-lt"/>
            </a:endParaRPr>
          </a:p>
          <a:p>
            <a:pPr algn="just"/>
            <a:endParaRPr lang="en-US" dirty="0">
              <a:solidFill>
                <a:schemeClr val="tx1">
                  <a:lumMod val="6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8016155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F25F-7339-41EA-BD41-F396524AF6D4}"/>
              </a:ext>
            </a:extLst>
          </p:cNvPr>
          <p:cNvSpPr>
            <a:spLocks noGrp="1"/>
          </p:cNvSpPr>
          <p:nvPr>
            <p:ph type="title"/>
          </p:nvPr>
        </p:nvSpPr>
        <p:spPr/>
        <p:txBody>
          <a:bodyPr>
            <a:normAutofit fontScale="90000"/>
          </a:bodyPr>
          <a:lstStyle/>
          <a:p>
            <a:r>
              <a:rPr lang="en-US" dirty="0"/>
              <a:t>EXISTING SYSTEM</a:t>
            </a:r>
            <a:br>
              <a:rPr lang="en-US" dirty="0"/>
            </a:br>
            <a:endParaRPr lang="en-US" dirty="0"/>
          </a:p>
        </p:txBody>
      </p:sp>
      <p:sp>
        <p:nvSpPr>
          <p:cNvPr id="3" name="Content Placeholder 2">
            <a:extLst>
              <a:ext uri="{FF2B5EF4-FFF2-40B4-BE49-F238E27FC236}">
                <a16:creationId xmlns:a16="http://schemas.microsoft.com/office/drawing/2014/main" id="{0C320DA1-7713-4944-A363-AA4F58ADAEBA}"/>
              </a:ext>
            </a:extLst>
          </p:cNvPr>
          <p:cNvSpPr>
            <a:spLocks noGrp="1"/>
          </p:cNvSpPr>
          <p:nvPr>
            <p:ph idx="1"/>
          </p:nvPr>
        </p:nvSpPr>
        <p:spPr>
          <a:xfrm>
            <a:off x="1079500" y="1790700"/>
            <a:ext cx="10026650" cy="4911852"/>
          </a:xfrm>
        </p:spPr>
        <p:txBody>
          <a:bodyPr>
            <a:normAutofit/>
          </a:bodyPr>
          <a:lstStyle/>
          <a:p>
            <a:pPr>
              <a:lnSpc>
                <a:spcPct val="115000"/>
              </a:lnSpc>
              <a:spcAft>
                <a:spcPts val="800"/>
              </a:spcAft>
            </a:pPr>
            <a:r>
              <a:rPr lang="en-US" dirty="0">
                <a:effectLst>
                  <a:outerShdw blurRad="38100" dist="38100" dir="2700000" algn="tl">
                    <a:srgbClr val="000000">
                      <a:alpha val="43137"/>
                    </a:srgbClr>
                  </a:outerShdw>
                </a:effectLst>
                <a:latin typeface="+mj-lt"/>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Presently, e-commerce firms usually carry out their demand forecasting in a basic way through the use of he sales history and simple mathematical formulae. Regular techniques like moving averages or a seasonal pattern are often employed in sales projection. These methods often do not consider things like advertisements, changes in the occasion, or competitor’s action thereby making predictions less accurate. Further, most of the current systems do not support real time forecasting of market conditions and hence the business cannot easily change its strategies to meet changing market conditions. As useful as such conventional tools may be in establishing some of the simplest trends, they are inadequate in capturing more intricate trends in sales data as observed in e-commerce applications.</a:t>
            </a:r>
            <a:endParaRPr lang="en-US" b="0" i="0" dirty="0">
              <a:solidFill>
                <a:schemeClr val="tx1">
                  <a:lumMod val="6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46457431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168F-D333-4482-930A-9E0E1306E4ED}"/>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34CD4A42-C7FF-4972-88A4-8773FBE9EA32}"/>
              </a:ext>
            </a:extLst>
          </p:cNvPr>
          <p:cNvSpPr>
            <a:spLocks noGrp="1"/>
          </p:cNvSpPr>
          <p:nvPr>
            <p:ph idx="1"/>
          </p:nvPr>
        </p:nvSpPr>
        <p:spPr/>
        <p:txBody>
          <a:bodyPr/>
          <a:lstStyle/>
          <a:p>
            <a:pPr algn="just"/>
            <a:r>
              <a:rPr lang="en-US" b="0" i="0" dirty="0">
                <a:solidFill>
                  <a:schemeClr val="tx1">
                    <a:lumMod val="65000"/>
                  </a:schemeClr>
                </a:solidFill>
                <a:effectLst/>
                <a:latin typeface="+mj-lt"/>
              </a:rPr>
              <a:t> </a:t>
            </a:r>
            <a:r>
              <a:rPr lang="en-US" sz="2000" dirty="0">
                <a:latin typeface="Times New Roman" panose="02020603050405020304" pitchFamily="18" charset="0"/>
                <a:cs typeface="Times New Roman" panose="02020603050405020304" pitchFamily="18" charset="0"/>
              </a:rPr>
              <a:t> This approach aims to develop a highly accurate demand forecasting model for a cardboard manufacturing company, integrating three statistical methods: Dynamic Regression for analyzing historical sales data, Multivariate Regression for drawing insights from economic factors and sales, and Time Series Analysis for identifying external influences. The model adjusts forecasts based on economic indicators and market conditions, emphasizing potential demand shifts. Time Series Analysis captures fluctuations in product demand using historical trends and seasonality. Grounded in statistical hypotheses and enhanced with mathematical models, the system improves forecast accuracy and includes performance evaluation measures. Ultimately, it enhances decision-making regarding inventory and production schedules, improving efficiency for the company.</a:t>
            </a:r>
            <a:endParaRPr lang="en-IN" sz="2000" dirty="0">
              <a:latin typeface="Times New Roman" panose="02020603050405020304" pitchFamily="18" charset="0"/>
              <a:cs typeface="Times New Roman" panose="02020603050405020304" pitchFamily="18" charset="0"/>
            </a:endParaRPr>
          </a:p>
          <a:p>
            <a:pPr algn="just"/>
            <a:endParaRPr lang="en-US" dirty="0">
              <a:solidFill>
                <a:schemeClr val="tx1">
                  <a:lumMod val="6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68648802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A263-D608-4A49-9BC8-2C8292EEC256}"/>
              </a:ext>
            </a:extLst>
          </p:cNvPr>
          <p:cNvSpPr>
            <a:spLocks noGrp="1"/>
          </p:cNvSpPr>
          <p:nvPr>
            <p:ph type="title"/>
          </p:nvPr>
        </p:nvSpPr>
        <p:spPr/>
        <p:txBody>
          <a:bodyPr/>
          <a:lstStyle/>
          <a:p>
            <a:r>
              <a:rPr lang="en-US" dirty="0"/>
              <a:t>HARDWARE AND SOFTWARE REQUIREMENTS</a:t>
            </a:r>
          </a:p>
        </p:txBody>
      </p:sp>
      <p:sp>
        <p:nvSpPr>
          <p:cNvPr id="3" name="Content Placeholder 2">
            <a:extLst>
              <a:ext uri="{FF2B5EF4-FFF2-40B4-BE49-F238E27FC236}">
                <a16:creationId xmlns:a16="http://schemas.microsoft.com/office/drawing/2014/main" id="{E77321D5-C85E-441B-9549-9296680EE1ED}"/>
              </a:ext>
            </a:extLst>
          </p:cNvPr>
          <p:cNvSpPr>
            <a:spLocks noGrp="1"/>
          </p:cNvSpPr>
          <p:nvPr>
            <p:ph idx="1"/>
          </p:nvPr>
        </p:nvSpPr>
        <p:spPr/>
        <p:txBody>
          <a:bodyPr>
            <a:normAutofit fontScale="85000" lnSpcReduction="10000"/>
          </a:bodyPr>
          <a:lstStyle/>
          <a:p>
            <a:r>
              <a:rPr lang="en-US" dirty="0">
                <a:solidFill>
                  <a:schemeClr val="bg2">
                    <a:lumMod val="50000"/>
                    <a:lumOff val="50000"/>
                    <a:alpha val="70000"/>
                  </a:schemeClr>
                </a:solidFill>
                <a:effectLst>
                  <a:outerShdw blurRad="38100" dist="38100" dir="2700000" algn="tl">
                    <a:srgbClr val="000000">
                      <a:alpha val="43137"/>
                    </a:srgbClr>
                  </a:outerShdw>
                </a:effectLst>
                <a:latin typeface="+mj-lt"/>
              </a:rPr>
              <a:t>HARDWARE REQUIREMENTS</a:t>
            </a:r>
          </a:p>
          <a:p>
            <a:pPr>
              <a:lnSpc>
                <a:spcPct val="115000"/>
              </a:lnSpc>
              <a:spcAft>
                <a:spcPts val="800"/>
              </a:spcAft>
            </a:pPr>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Processor :Intel Core i5</a:t>
            </a:r>
            <a:endParaRPr lang="en-IN" sz="1800" kern="100" dirty="0">
              <a:effectLst/>
              <a:latin typeface="Aptos" panose="020B0004020202020204" pitchFamily="34" charset="0"/>
              <a:ea typeface="Times New Roman" panose="02020603050405020304" pitchFamily="18" charset="0"/>
              <a:cs typeface="Latha" panose="020B0604020202020204" pitchFamily="34" charset="0"/>
            </a:endParaRPr>
          </a:p>
          <a:p>
            <a:pPr>
              <a:lnSpc>
                <a:spcPct val="115000"/>
              </a:lnSpc>
              <a:spcAft>
                <a:spcPts val="800"/>
              </a:spcAft>
            </a:pPr>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RAM : 512 MB and above</a:t>
            </a:r>
            <a:endParaRPr lang="en-IN" sz="1800" kern="100" dirty="0">
              <a:effectLst/>
              <a:latin typeface="Aptos" panose="020B0004020202020204" pitchFamily="34" charset="0"/>
              <a:ea typeface="Times New Roman" panose="02020603050405020304" pitchFamily="18" charset="0"/>
              <a:cs typeface="Latha" panose="020B0604020202020204" pitchFamily="34" charset="0"/>
            </a:endParaRPr>
          </a:p>
          <a:p>
            <a:pPr>
              <a:lnSpc>
                <a:spcPct val="115000"/>
              </a:lnSpc>
              <a:spcAft>
                <a:spcPts val="800"/>
              </a:spcAft>
            </a:pPr>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Hard Disk : 40 GB and above</a:t>
            </a:r>
            <a:endParaRPr lang="en-IN"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indent="0">
              <a:buNone/>
            </a:pPr>
            <a:r>
              <a:rPr lang="en-US" dirty="0">
                <a:solidFill>
                  <a:schemeClr val="bg2">
                    <a:lumMod val="50000"/>
                    <a:lumOff val="50000"/>
                    <a:alpha val="70000"/>
                  </a:schemeClr>
                </a:solidFill>
                <a:effectLst>
                  <a:outerShdw blurRad="38100" dist="38100" dir="2700000" algn="tl">
                    <a:srgbClr val="000000">
                      <a:alpha val="43137"/>
                    </a:srgbClr>
                  </a:outerShdw>
                </a:effectLst>
                <a:latin typeface="+mj-lt"/>
              </a:rPr>
              <a:t>         </a:t>
            </a:r>
          </a:p>
          <a:p>
            <a:r>
              <a:rPr lang="en-US" b="0" i="0" dirty="0">
                <a:solidFill>
                  <a:schemeClr val="bg2">
                    <a:lumMod val="50000"/>
                    <a:lumOff val="50000"/>
                  </a:schemeClr>
                </a:solidFill>
                <a:effectLst>
                  <a:outerShdw blurRad="38100" dist="38100" dir="2700000" algn="tl">
                    <a:srgbClr val="000000">
                      <a:alpha val="43137"/>
                    </a:srgbClr>
                  </a:outerShdw>
                </a:effectLst>
                <a:latin typeface="+mj-lt"/>
              </a:rPr>
              <a:t>SOFTWARE REQUIREMENTS</a:t>
            </a:r>
          </a:p>
          <a:p>
            <a:pPr>
              <a:lnSpc>
                <a:spcPct val="115000"/>
              </a:lnSpc>
              <a:spcAft>
                <a:spcPts val="800"/>
              </a:spcAft>
            </a:pPr>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Programming language: PYTHON Technology: Deep Learning</a:t>
            </a:r>
            <a:endParaRPr lang="en-IN" sz="1800" kern="100" dirty="0">
              <a:effectLst/>
              <a:latin typeface="Aptos" panose="020B0004020202020204" pitchFamily="34" charset="0"/>
              <a:ea typeface="Times New Roman" panose="02020603050405020304" pitchFamily="18" charset="0"/>
              <a:cs typeface="Latha" panose="020B0604020202020204" pitchFamily="34" charset="0"/>
            </a:endParaRPr>
          </a:p>
          <a:p>
            <a:pPr>
              <a:lnSpc>
                <a:spcPct val="115000"/>
              </a:lnSpc>
              <a:spcAft>
                <a:spcPts val="800"/>
              </a:spcAft>
            </a:pPr>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Operating System : Windows 7</a:t>
            </a:r>
            <a:endParaRPr lang="en-IN" sz="1800" kern="100" dirty="0">
              <a:effectLst/>
              <a:latin typeface="Aptos" panose="020B0004020202020204" pitchFamily="34" charset="0"/>
              <a:ea typeface="Times New Roman" panose="02020603050405020304" pitchFamily="18" charset="0"/>
              <a:cs typeface="Latha" panose="020B0604020202020204" pitchFamily="34" charset="0"/>
            </a:endParaRPr>
          </a:p>
          <a:p>
            <a:pPr>
              <a:lnSpc>
                <a:spcPct val="115000"/>
              </a:lnSpc>
              <a:spcAft>
                <a:spcPts val="800"/>
              </a:spcAft>
            </a:pPr>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Tools: Anaconda Navigator /TensorFlow/</a:t>
            </a:r>
            <a:r>
              <a:rPr lang="en-US" sz="1800" kern="100" dirty="0" err="1">
                <a:effectLst/>
                <a:latin typeface="Times New Roman" panose="02020603050405020304" pitchFamily="18" charset="0"/>
                <a:ea typeface="Times New Roman" panose="02020603050405020304" pitchFamily="18" charset="0"/>
                <a:cs typeface="Latha" panose="020B0604020202020204" pitchFamily="34" charset="0"/>
              </a:rPr>
              <a:t>Jupyter</a:t>
            </a:r>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/Google </a:t>
            </a:r>
            <a:r>
              <a:rPr lang="en-US" sz="1800" kern="100" dirty="0" err="1">
                <a:effectLst/>
                <a:latin typeface="Times New Roman" panose="02020603050405020304" pitchFamily="18" charset="0"/>
                <a:ea typeface="Times New Roman" panose="02020603050405020304" pitchFamily="18" charset="0"/>
                <a:cs typeface="Latha" panose="020B0604020202020204" pitchFamily="34" charset="0"/>
              </a:rPr>
              <a:t>colab</a:t>
            </a:r>
            <a:endParaRPr lang="en-IN" sz="1800" kern="100" dirty="0">
              <a:effectLst/>
              <a:latin typeface="Aptos" panose="020B0004020202020204" pitchFamily="34" charset="0"/>
              <a:ea typeface="Times New Roman" panose="02020603050405020304" pitchFamily="18" charset="0"/>
              <a:cs typeface="Latha" panose="020B0604020202020204" pitchFamily="34" charset="0"/>
            </a:endParaRPr>
          </a:p>
          <a:p>
            <a:endParaRPr lang="en-US" dirty="0">
              <a:solidFill>
                <a:schemeClr val="tx1">
                  <a:lumMod val="6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81194809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8809C55-BD86-4690-BBA7-5B3127C11AD1}"/>
              </a:ext>
            </a:extLst>
          </p:cNvPr>
          <p:cNvSpPr>
            <a:spLocks noGrp="1"/>
          </p:cNvSpPr>
          <p:nvPr>
            <p:ph type="title"/>
          </p:nvPr>
        </p:nvSpPr>
        <p:spPr/>
        <p:txBody>
          <a:bodyPr/>
          <a:lstStyle/>
          <a:p>
            <a:r>
              <a:rPr lang="en-US" dirty="0"/>
              <a:t>Software Architecture</a:t>
            </a:r>
          </a:p>
        </p:txBody>
      </p:sp>
      <p:pic>
        <p:nvPicPr>
          <p:cNvPr id="4" name="Content Placeholder 4">
            <a:extLst>
              <a:ext uri="{FF2B5EF4-FFF2-40B4-BE49-F238E27FC236}">
                <a16:creationId xmlns:a16="http://schemas.microsoft.com/office/drawing/2014/main" id="{76D7ADB2-B024-8E01-6D5C-7D7D0F851979}"/>
              </a:ext>
            </a:extLst>
          </p:cNvPr>
          <p:cNvPicPr>
            <a:picLocks noGrp="1" noChangeAspect="1"/>
          </p:cNvPicPr>
          <p:nvPr/>
        </p:nvPicPr>
        <p:blipFill>
          <a:blip r:embed="rId2"/>
          <a:stretch>
            <a:fillRect/>
          </a:stretch>
        </p:blipFill>
        <p:spPr>
          <a:xfrm>
            <a:off x="923987" y="2663825"/>
            <a:ext cx="10188513" cy="1719639"/>
          </a:xfrm>
          <a:prstGeom prst="rect">
            <a:avLst/>
          </a:prstGeom>
        </p:spPr>
      </p:pic>
    </p:spTree>
    <p:extLst>
      <p:ext uri="{BB962C8B-B14F-4D97-AF65-F5344CB8AC3E}">
        <p14:creationId xmlns:p14="http://schemas.microsoft.com/office/powerpoint/2010/main" val="2344216585"/>
      </p:ext>
    </p:extLst>
  </p:cSld>
  <p:clrMapOvr>
    <a:masterClrMapping/>
  </p:clrMapOvr>
  <p:transition spd="slow">
    <p:wipe/>
  </p:transition>
</p:sld>
</file>

<file path=ppt/theme/theme1.xml><?xml version="1.0" encoding="utf-8"?>
<a:theme xmlns:a="http://schemas.openxmlformats.org/drawingml/2006/main" name="LeafVTI">
  <a:themeElements>
    <a:clrScheme name="AnalogousFromRegularSeedLeftStep">
      <a:dk1>
        <a:srgbClr val="000000"/>
      </a:dk1>
      <a:lt1>
        <a:srgbClr val="FFFFFF"/>
      </a:lt1>
      <a:dk2>
        <a:srgbClr val="311B25"/>
      </a:dk2>
      <a:lt2>
        <a:srgbClr val="F0F2F3"/>
      </a:lt2>
      <a:accent1>
        <a:srgbClr val="E78129"/>
      </a:accent1>
      <a:accent2>
        <a:srgbClr val="D52017"/>
      </a:accent2>
      <a:accent3>
        <a:srgbClr val="E7296F"/>
      </a:accent3>
      <a:accent4>
        <a:srgbClr val="D517AD"/>
      </a:accent4>
      <a:accent5>
        <a:srgbClr val="C029E7"/>
      </a:accent5>
      <a:accent6>
        <a:srgbClr val="621BD6"/>
      </a:accent6>
      <a:hlink>
        <a:srgbClr val="3F84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921</Words>
  <Application>Microsoft Office PowerPoint</Application>
  <PresentationFormat>Widescreen</PresentationFormat>
  <Paragraphs>40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Avenir Next LT Pro Light</vt:lpstr>
      <vt:lpstr>Calibri</vt:lpstr>
      <vt:lpstr>Rockwell Nova Light</vt:lpstr>
      <vt:lpstr>Sabon Next LT (Headings)</vt:lpstr>
      <vt:lpstr>Times New Roman</vt:lpstr>
      <vt:lpstr>Wingdings</vt:lpstr>
      <vt:lpstr>LeafVTI</vt:lpstr>
      <vt:lpstr>MINI PROJECT   DEMAND FORECASTING IN E-COMMERCE </vt:lpstr>
      <vt:lpstr>                            BATCH  D5 PRESENTED BY:  211422104565-YUVASHREE R  211422104520-THIRUMALAVIKA S   PROJECT CO-ORDINATOR: DR TAMILVIZHI T   DOMAIN: MACHINE LEARNING </vt:lpstr>
      <vt:lpstr>ABSTRACT</vt:lpstr>
      <vt:lpstr>OBJECTIVE</vt:lpstr>
      <vt:lpstr>Problem Statement</vt:lpstr>
      <vt:lpstr>EXISTING SYSTEM </vt:lpstr>
      <vt:lpstr>PROPOSED SYSTEM</vt:lpstr>
      <vt:lpstr>HARDWARE AND SOFTWARE REQUIREMENTS</vt:lpstr>
      <vt:lpstr>Software Architecture</vt:lpstr>
      <vt:lpstr>FLOWCHART</vt:lpstr>
      <vt:lpstr>FORMULAS</vt:lpstr>
      <vt:lpstr>OUTPUT:ProductA_Dynamic_Regression.R : </vt:lpstr>
      <vt:lpstr>OUTPUT:ProductA_Multivariate_Regression.R  </vt:lpstr>
      <vt:lpstr>OUTPUT:ProductA_timeseries.R :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JOB PORTAL WITH AUTOMATIC RESUME GENERATION</dc:title>
  <dc:creator>GOWTHAMI D</dc:creator>
  <cp:lastModifiedBy>Yuvashree R</cp:lastModifiedBy>
  <cp:revision>64</cp:revision>
  <dcterms:created xsi:type="dcterms:W3CDTF">2021-02-19T05:40:17Z</dcterms:created>
  <dcterms:modified xsi:type="dcterms:W3CDTF">2024-10-18T04:08:33Z</dcterms:modified>
</cp:coreProperties>
</file>